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1" d="100"/>
          <a:sy n="71" d="100"/>
        </p:scale>
        <p:origin x="4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5B6FF-D4C9-4287-9935-0D91DE365C81}" type="datetimeFigureOut">
              <a:rPr lang="en-IN" smtClean="0"/>
              <a:t>04-10-2023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B56DF-7805-4C47-BFBF-5C2A256A0EA9}" type="slidenum">
              <a:rPr lang="en-IN" smtClean="0"/>
              <a:t>‹#›</a:t>
            </a:fld>
            <a:endParaRPr lang="en-IN"/>
          </a:p>
        </p:txBody>
      </p:sp>
    </p:spTree>
    <p:extLst>
      <p:ext uri="{BB962C8B-B14F-4D97-AF65-F5344CB8AC3E}">
        <p14:creationId xmlns:p14="http://schemas.microsoft.com/office/powerpoint/2010/main" val="347192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B9B56DF-7805-4C47-BFBF-5C2A256A0EA9}" type="slidenum">
              <a:rPr lang="en-IN" smtClean="0"/>
              <a:t>2</a:t>
            </a:fld>
            <a:endParaRPr lang="en-IN"/>
          </a:p>
        </p:txBody>
      </p:sp>
    </p:spTree>
    <p:extLst>
      <p:ext uri="{BB962C8B-B14F-4D97-AF65-F5344CB8AC3E}">
        <p14:creationId xmlns:p14="http://schemas.microsoft.com/office/powerpoint/2010/main" val="69622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89D07E-656A-4AFC-B534-56E9CB422B52}"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
        <p:nvSpPr>
          <p:cNvPr id="6" name="Slide Number Placeholder 5"/>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205237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FF1292-FF68-4EC3-B8D5-6DF87EA922A8}"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
        <p:nvSpPr>
          <p:cNvPr id="6" name="Slide Number Placeholder 5"/>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50443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C2363B-2D56-4056-A0D7-FE239EBDDACF}"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
        <p:nvSpPr>
          <p:cNvPr id="6" name="Slide Number Placeholder 5"/>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419775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
        <p:nvSpPr>
          <p:cNvPr id="6" name="Slide Number Placeholder 5"/>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3350077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6A27A-B070-486A-A714-7E9472ABCB0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
        <p:nvSpPr>
          <p:cNvPr id="6" name="Slide Number Placeholder 5"/>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122639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2B5E27-AD89-4599-8D30-8266978F9B0E}" type="datetime3">
              <a:rPr lang="en-IN" smtClean="0"/>
              <a:t>4 October 2023</a:t>
            </a:fld>
            <a:endParaRPr lang="en-IN"/>
          </a:p>
        </p:txBody>
      </p:sp>
      <p:sp>
        <p:nvSpPr>
          <p:cNvPr id="6" name="Footer Placeholder 5"/>
          <p:cNvSpPr>
            <a:spLocks noGrp="1"/>
          </p:cNvSpPr>
          <p:nvPr>
            <p:ph type="ftr" sz="quarter" idx="11"/>
          </p:nvPr>
        </p:nvSpPr>
        <p:spPr/>
        <p:txBody>
          <a:bodyPr/>
          <a:lstStyle/>
          <a:p>
            <a:r>
              <a:rPr lang="en-IN" smtClean="0"/>
              <a:t>BVIT, Kharghar</a:t>
            </a:r>
            <a:endParaRPr lang="en-IN"/>
          </a:p>
        </p:txBody>
      </p:sp>
      <p:sp>
        <p:nvSpPr>
          <p:cNvPr id="7" name="Slide Number Placeholder 6"/>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168975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C97E865-8760-4256-82DE-A07574E4F41C}" type="datetime3">
              <a:rPr lang="en-IN" smtClean="0"/>
              <a:t>4 October 2023</a:t>
            </a:fld>
            <a:endParaRPr lang="en-IN"/>
          </a:p>
        </p:txBody>
      </p:sp>
      <p:sp>
        <p:nvSpPr>
          <p:cNvPr id="8" name="Footer Placeholder 7"/>
          <p:cNvSpPr>
            <a:spLocks noGrp="1"/>
          </p:cNvSpPr>
          <p:nvPr>
            <p:ph type="ftr" sz="quarter" idx="11"/>
          </p:nvPr>
        </p:nvSpPr>
        <p:spPr/>
        <p:txBody>
          <a:bodyPr/>
          <a:lstStyle/>
          <a:p>
            <a:r>
              <a:rPr lang="en-IN" smtClean="0"/>
              <a:t>BVIT, Kharghar</a:t>
            </a:r>
            <a:endParaRPr lang="en-IN"/>
          </a:p>
        </p:txBody>
      </p:sp>
      <p:sp>
        <p:nvSpPr>
          <p:cNvPr id="9" name="Slide Number Placeholder 8"/>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386053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D068CF6-5C90-46CB-994C-6AB3C225A2F8}" type="datetime3">
              <a:rPr lang="en-IN" smtClean="0"/>
              <a:t>4 October 2023</a:t>
            </a:fld>
            <a:endParaRPr lang="en-IN"/>
          </a:p>
        </p:txBody>
      </p:sp>
      <p:sp>
        <p:nvSpPr>
          <p:cNvPr id="4" name="Footer Placeholder 3"/>
          <p:cNvSpPr>
            <a:spLocks noGrp="1"/>
          </p:cNvSpPr>
          <p:nvPr>
            <p:ph type="ftr" sz="quarter" idx="11"/>
          </p:nvPr>
        </p:nvSpPr>
        <p:spPr/>
        <p:txBody>
          <a:bodyPr/>
          <a:lstStyle/>
          <a:p>
            <a:r>
              <a:rPr lang="en-IN" smtClean="0"/>
              <a:t>BVIT, Kharghar</a:t>
            </a:r>
            <a:endParaRPr lang="en-IN"/>
          </a:p>
        </p:txBody>
      </p:sp>
      <p:sp>
        <p:nvSpPr>
          <p:cNvPr id="5" name="Slide Number Placeholder 4"/>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93941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AFFD2-331F-4502-9142-17E84B1EBA0E}" type="datetime3">
              <a:rPr lang="en-IN" smtClean="0"/>
              <a:t>4 October 2023</a:t>
            </a:fld>
            <a:endParaRPr lang="en-IN"/>
          </a:p>
        </p:txBody>
      </p:sp>
      <p:sp>
        <p:nvSpPr>
          <p:cNvPr id="3" name="Footer Placeholder 2"/>
          <p:cNvSpPr>
            <a:spLocks noGrp="1"/>
          </p:cNvSpPr>
          <p:nvPr>
            <p:ph type="ftr" sz="quarter" idx="11"/>
          </p:nvPr>
        </p:nvSpPr>
        <p:spPr/>
        <p:txBody>
          <a:bodyPr/>
          <a:lstStyle/>
          <a:p>
            <a:r>
              <a:rPr lang="en-IN" smtClean="0"/>
              <a:t>BVIT, Kharghar</a:t>
            </a:r>
            <a:endParaRPr lang="en-IN"/>
          </a:p>
        </p:txBody>
      </p:sp>
      <p:sp>
        <p:nvSpPr>
          <p:cNvPr id="4" name="Slide Number Placeholder 3"/>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327023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4C219-3B14-4F1E-8163-9A26458C3772}" type="datetime3">
              <a:rPr lang="en-IN" smtClean="0"/>
              <a:t>4 October 2023</a:t>
            </a:fld>
            <a:endParaRPr lang="en-IN"/>
          </a:p>
        </p:txBody>
      </p:sp>
      <p:sp>
        <p:nvSpPr>
          <p:cNvPr id="6" name="Footer Placeholder 5"/>
          <p:cNvSpPr>
            <a:spLocks noGrp="1"/>
          </p:cNvSpPr>
          <p:nvPr>
            <p:ph type="ftr" sz="quarter" idx="11"/>
          </p:nvPr>
        </p:nvSpPr>
        <p:spPr/>
        <p:txBody>
          <a:bodyPr/>
          <a:lstStyle/>
          <a:p>
            <a:r>
              <a:rPr lang="en-IN" smtClean="0"/>
              <a:t>BVIT, Kharghar</a:t>
            </a:r>
            <a:endParaRPr lang="en-IN"/>
          </a:p>
        </p:txBody>
      </p:sp>
      <p:sp>
        <p:nvSpPr>
          <p:cNvPr id="7" name="Slide Number Placeholder 6"/>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29396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AA7583-DB4E-439D-8D96-7A699F53D79C}" type="datetime3">
              <a:rPr lang="en-IN" smtClean="0"/>
              <a:t>4 October 2023</a:t>
            </a:fld>
            <a:endParaRPr lang="en-IN"/>
          </a:p>
        </p:txBody>
      </p:sp>
      <p:sp>
        <p:nvSpPr>
          <p:cNvPr id="6" name="Footer Placeholder 5"/>
          <p:cNvSpPr>
            <a:spLocks noGrp="1"/>
          </p:cNvSpPr>
          <p:nvPr>
            <p:ph type="ftr" sz="quarter" idx="11"/>
          </p:nvPr>
        </p:nvSpPr>
        <p:spPr/>
        <p:txBody>
          <a:bodyPr/>
          <a:lstStyle/>
          <a:p>
            <a:r>
              <a:rPr lang="en-IN" smtClean="0"/>
              <a:t>BVIT, Kharghar</a:t>
            </a:r>
            <a:endParaRPr lang="en-IN"/>
          </a:p>
        </p:txBody>
      </p:sp>
      <p:sp>
        <p:nvSpPr>
          <p:cNvPr id="7" name="Slide Number Placeholder 6"/>
          <p:cNvSpPr>
            <a:spLocks noGrp="1"/>
          </p:cNvSpPr>
          <p:nvPr>
            <p:ph type="sldNum" sz="quarter" idx="12"/>
          </p:nvPr>
        </p:nvSpPr>
        <p:spPr/>
        <p:txBody>
          <a:bodyPr/>
          <a:lstStyle/>
          <a:p>
            <a:fld id="{BC042880-43C6-4897-80AA-4ED29F359898}" type="slidenum">
              <a:rPr lang="en-IN" smtClean="0"/>
              <a:t>‹#›</a:t>
            </a:fld>
            <a:endParaRPr lang="en-IN"/>
          </a:p>
        </p:txBody>
      </p:sp>
    </p:spTree>
    <p:extLst>
      <p:ext uri="{BB962C8B-B14F-4D97-AF65-F5344CB8AC3E}">
        <p14:creationId xmlns:p14="http://schemas.microsoft.com/office/powerpoint/2010/main" val="385529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E4A19-39F7-48BB-86E7-DF3D4111ECD1}" type="datetime3">
              <a:rPr lang="en-IN" smtClean="0"/>
              <a:t>4 October 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BVIT, Kharghar</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42880-43C6-4897-80AA-4ED29F359898}" type="slidenum">
              <a:rPr lang="en-IN" smtClean="0"/>
              <a:t>‹#›</a:t>
            </a:fld>
            <a:endParaRPr lang="en-IN"/>
          </a:p>
        </p:txBody>
      </p:sp>
    </p:spTree>
    <p:extLst>
      <p:ext uri="{BB962C8B-B14F-4D97-AF65-F5344CB8AC3E}">
        <p14:creationId xmlns:p14="http://schemas.microsoft.com/office/powerpoint/2010/main" val="395817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Unit IV </a:t>
            </a:r>
            <a:r>
              <a:rPr lang="en-US" sz="4800" dirty="0" smtClean="0"/>
              <a:t/>
            </a:r>
            <a:br>
              <a:rPr lang="en-US" sz="4800" dirty="0" smtClean="0"/>
            </a:br>
            <a:r>
              <a:rPr lang="en-US" sz="4800" b="1" dirty="0" smtClean="0">
                <a:solidFill>
                  <a:srgbClr val="7030A0"/>
                </a:solidFill>
                <a:latin typeface="Cambria" panose="02040503050406030204" pitchFamily="18" charset="0"/>
                <a:ea typeface="Cambria" panose="02040503050406030204" pitchFamily="18" charset="0"/>
              </a:rPr>
              <a:t>CPU Scheduling and Algorithms</a:t>
            </a:r>
            <a:r>
              <a:rPr lang="en-US" sz="4800" b="1" dirty="0" smtClean="0">
                <a:solidFill>
                  <a:srgbClr val="FF0000"/>
                </a:solidFill>
                <a:latin typeface="Cambria" panose="02040503050406030204" pitchFamily="18" charset="0"/>
                <a:ea typeface="Cambria" panose="02040503050406030204" pitchFamily="18" charset="0"/>
              </a:rPr>
              <a:t/>
            </a:r>
            <a:br>
              <a:rPr lang="en-US" sz="4800" b="1" dirty="0" smtClean="0">
                <a:solidFill>
                  <a:srgbClr val="FF0000"/>
                </a:solidFill>
                <a:latin typeface="Cambria" panose="02040503050406030204" pitchFamily="18" charset="0"/>
                <a:ea typeface="Cambria" panose="02040503050406030204" pitchFamily="18" charset="0"/>
              </a:rPr>
            </a:br>
            <a:r>
              <a:rPr lang="en-US" sz="2800" dirty="0" smtClean="0">
                <a:latin typeface="+mn-lt"/>
                <a:ea typeface="Cambria" panose="02040503050406030204" pitchFamily="18" charset="0"/>
              </a:rPr>
              <a:t>Marks:14</a:t>
            </a:r>
            <a:endParaRPr lang="en-IN" sz="3600" dirty="0">
              <a:solidFill>
                <a:srgbClr val="FF0000"/>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r>
              <a:rPr lang="en-US" dirty="0" smtClean="0"/>
              <a:t>Compiled by: </a:t>
            </a:r>
            <a:r>
              <a:rPr lang="en-US" dirty="0" err="1" smtClean="0"/>
              <a:t>Mr</a:t>
            </a:r>
            <a:r>
              <a:rPr lang="en-US" dirty="0" smtClean="0"/>
              <a:t> Rahul Patil</a:t>
            </a:r>
          </a:p>
          <a:p>
            <a:r>
              <a:rPr lang="en-US" dirty="0" smtClean="0"/>
              <a:t>Department of Computer Technology</a:t>
            </a:r>
          </a:p>
          <a:p>
            <a:r>
              <a:rPr lang="en-US" dirty="0" smtClean="0"/>
              <a:t>BVIT </a:t>
            </a:r>
            <a:r>
              <a:rPr lang="en-US" dirty="0" err="1" smtClean="0"/>
              <a:t>Kharghar</a:t>
            </a:r>
            <a:r>
              <a:rPr lang="en-US" dirty="0" smtClean="0"/>
              <a:t>.</a:t>
            </a:r>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783" y="587493"/>
            <a:ext cx="2042433" cy="1069740"/>
          </a:xfrm>
          <a:prstGeom prst="rect">
            <a:avLst/>
          </a:prstGeom>
        </p:spPr>
      </p:pic>
    </p:spTree>
    <p:extLst>
      <p:ext uri="{BB962C8B-B14F-4D97-AF65-F5344CB8AC3E}">
        <p14:creationId xmlns:p14="http://schemas.microsoft.com/office/powerpoint/2010/main" val="3465228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1116832"/>
          </a:xfrm>
        </p:spPr>
        <p:txBody>
          <a:bodyPr>
            <a:normAutofit fontScale="90000"/>
          </a:bodyPr>
          <a:lstStyle/>
          <a:p>
            <a:r>
              <a:rPr lang="en-IN" dirty="0"/>
              <a:t>Scheduling Criteria</a:t>
            </a:r>
            <a:br>
              <a:rPr lang="en-IN" dirty="0"/>
            </a:br>
            <a:endParaRPr lang="en-IN" dirty="0"/>
          </a:p>
        </p:txBody>
      </p:sp>
      <p:sp>
        <p:nvSpPr>
          <p:cNvPr id="3" name="Content Placeholder 2"/>
          <p:cNvSpPr>
            <a:spLocks noGrp="1"/>
          </p:cNvSpPr>
          <p:nvPr>
            <p:ph idx="1"/>
          </p:nvPr>
        </p:nvSpPr>
        <p:spPr>
          <a:xfrm>
            <a:off x="838200" y="993228"/>
            <a:ext cx="10515600" cy="5363122"/>
          </a:xfrm>
        </p:spPr>
        <p:txBody>
          <a:bodyPr>
            <a:normAutofit lnSpcReduction="10000"/>
          </a:bodyPr>
          <a:lstStyle/>
          <a:p>
            <a:pPr>
              <a:buFont typeface="Wingdings" panose="05000000000000000000" pitchFamily="2" charset="2"/>
              <a:buChar char="Ø"/>
            </a:pPr>
            <a:r>
              <a:rPr lang="en-US" sz="2400" b="1" dirty="0"/>
              <a:t>CPU utilization</a:t>
            </a:r>
            <a:r>
              <a:rPr lang="en-US" sz="2400" dirty="0"/>
              <a:t>. We want to keep the CPU as busy as possible. Conceptually, CPU utilization can range from 0 to 100 percent. In a real system, </a:t>
            </a:r>
            <a:r>
              <a:rPr lang="en-US" sz="2400" dirty="0" smtClean="0"/>
              <a:t>it should </a:t>
            </a:r>
            <a:r>
              <a:rPr lang="en-US" sz="2400" dirty="0"/>
              <a:t>range from 40 percent (for a lightly loaded system) to 90 </a:t>
            </a:r>
            <a:r>
              <a:rPr lang="en-US" sz="2400" dirty="0" smtClean="0"/>
              <a:t>percent (</a:t>
            </a:r>
            <a:r>
              <a:rPr lang="en-US" sz="2400" dirty="0"/>
              <a:t>for a heavily loaded system).</a:t>
            </a:r>
          </a:p>
          <a:p>
            <a:pPr>
              <a:buFont typeface="Wingdings" panose="05000000000000000000" pitchFamily="2" charset="2"/>
              <a:buChar char="Ø"/>
            </a:pPr>
            <a:r>
              <a:rPr lang="en-US" sz="2400" b="1" dirty="0" smtClean="0"/>
              <a:t>Throughput</a:t>
            </a:r>
            <a:r>
              <a:rPr lang="en-US" sz="2400" b="1" dirty="0"/>
              <a:t>.</a:t>
            </a:r>
            <a:r>
              <a:rPr lang="en-US" sz="2400" dirty="0"/>
              <a:t> </a:t>
            </a:r>
            <a:r>
              <a:rPr lang="en-US" sz="2400" dirty="0" smtClean="0"/>
              <a:t>The </a:t>
            </a:r>
            <a:r>
              <a:rPr lang="en-US" sz="2400" dirty="0"/>
              <a:t>number of processes that are </a:t>
            </a:r>
            <a:r>
              <a:rPr lang="en-US" sz="2400" dirty="0" smtClean="0"/>
              <a:t>completed per </a:t>
            </a:r>
            <a:r>
              <a:rPr lang="en-US" sz="2400" dirty="0"/>
              <a:t>time unit, called throughput. For long processes, this rate may be </a:t>
            </a:r>
            <a:r>
              <a:rPr lang="en-US" sz="2400" dirty="0" smtClean="0"/>
              <a:t>one process </a:t>
            </a:r>
            <a:r>
              <a:rPr lang="en-US" sz="2400" dirty="0"/>
              <a:t>per hour; for short transactions, it may be ten processes per second</a:t>
            </a:r>
            <a:r>
              <a:rPr lang="en-US" sz="2400" dirty="0" smtClean="0"/>
              <a:t>.</a:t>
            </a:r>
          </a:p>
          <a:p>
            <a:pPr>
              <a:buFont typeface="Wingdings" panose="05000000000000000000" pitchFamily="2" charset="2"/>
              <a:buChar char="Ø"/>
            </a:pPr>
            <a:r>
              <a:rPr lang="en-US" sz="2400" b="1" dirty="0"/>
              <a:t>Turnaround time.</a:t>
            </a:r>
            <a:r>
              <a:rPr lang="en-US" sz="2400" dirty="0"/>
              <a:t> </a:t>
            </a:r>
            <a:r>
              <a:rPr lang="en-US" sz="2400" dirty="0" smtClean="0"/>
              <a:t>The interval from </a:t>
            </a:r>
            <a:r>
              <a:rPr lang="en-US" sz="2400" dirty="0"/>
              <a:t>the time of submission of a process to the time of completion is </a:t>
            </a:r>
            <a:r>
              <a:rPr lang="en-US" sz="2400" dirty="0" smtClean="0"/>
              <a:t>the turnaround </a:t>
            </a:r>
            <a:r>
              <a:rPr lang="en-US" sz="2400" dirty="0"/>
              <a:t>time. Turnaround time is the sum of the periods spent </a:t>
            </a:r>
            <a:r>
              <a:rPr lang="en-US" sz="2400" dirty="0" smtClean="0"/>
              <a:t>waiting to </a:t>
            </a:r>
            <a:r>
              <a:rPr lang="en-US" sz="2400" dirty="0"/>
              <a:t>get into memory, waiting in the ready queue, executing on the CPU, </a:t>
            </a:r>
            <a:r>
              <a:rPr lang="en-US" sz="2400" dirty="0" smtClean="0"/>
              <a:t>and doing </a:t>
            </a:r>
            <a:r>
              <a:rPr lang="en-US" sz="2400" dirty="0"/>
              <a:t>I/O</a:t>
            </a:r>
            <a:r>
              <a:rPr lang="en-US" sz="2400" dirty="0" smtClean="0"/>
              <a:t>.</a:t>
            </a:r>
          </a:p>
          <a:p>
            <a:pPr>
              <a:buFont typeface="Wingdings" panose="05000000000000000000" pitchFamily="2" charset="2"/>
              <a:buChar char="Ø"/>
            </a:pPr>
            <a:r>
              <a:rPr lang="en-US" sz="2400" b="1" dirty="0"/>
              <a:t>Waiting time. </a:t>
            </a:r>
            <a:r>
              <a:rPr lang="en-US" sz="2400" dirty="0" smtClean="0"/>
              <a:t>Waiting time </a:t>
            </a:r>
            <a:r>
              <a:rPr lang="en-US" sz="2400" dirty="0"/>
              <a:t>is the sum of the periods spent waiting in the ready queue</a:t>
            </a:r>
            <a:r>
              <a:rPr lang="en-US" sz="2400" dirty="0" smtClean="0"/>
              <a:t>.</a:t>
            </a:r>
          </a:p>
          <a:p>
            <a:pPr>
              <a:buFont typeface="Wingdings" panose="05000000000000000000" pitchFamily="2" charset="2"/>
              <a:buChar char="Ø"/>
            </a:pPr>
            <a:r>
              <a:rPr lang="en-IN" sz="2400" b="1" dirty="0" smtClean="0"/>
              <a:t>Response time. </a:t>
            </a:r>
            <a:r>
              <a:rPr lang="en-IN" sz="2400" dirty="0" smtClean="0"/>
              <a:t>It</a:t>
            </a:r>
            <a:r>
              <a:rPr lang="en-US" sz="2400" b="1" dirty="0" smtClean="0"/>
              <a:t> </a:t>
            </a:r>
            <a:r>
              <a:rPr lang="en-US" sz="2400" dirty="0"/>
              <a:t>is the time from the </a:t>
            </a:r>
            <a:r>
              <a:rPr lang="en-US" sz="2400" dirty="0" smtClean="0"/>
              <a:t>submission of </a:t>
            </a:r>
            <a:r>
              <a:rPr lang="en-US" sz="2400" dirty="0"/>
              <a:t>a request until the first response is produced. This measure, </a:t>
            </a:r>
            <a:r>
              <a:rPr lang="en-US" sz="2400" dirty="0" smtClean="0"/>
              <a:t>called response </a:t>
            </a:r>
            <a:r>
              <a:rPr lang="en-US" sz="2400" dirty="0"/>
              <a:t>time, is the time it takes to start responding, not the time it </a:t>
            </a:r>
            <a:r>
              <a:rPr lang="en-US" sz="2400" dirty="0" smtClean="0"/>
              <a:t>takes to </a:t>
            </a:r>
            <a:r>
              <a:rPr lang="en-US" sz="2400" dirty="0"/>
              <a:t>output the response.</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697535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Types of scheduling algorithms</a:t>
            </a:r>
            <a:endParaRPr lang="en-IN" dirty="0"/>
          </a:p>
        </p:txBody>
      </p:sp>
      <p:sp>
        <p:nvSpPr>
          <p:cNvPr id="3" name="Content Placeholder 2"/>
          <p:cNvSpPr>
            <a:spLocks noGrp="1"/>
          </p:cNvSpPr>
          <p:nvPr>
            <p:ph idx="1"/>
          </p:nvPr>
        </p:nvSpPr>
        <p:spPr/>
        <p:txBody>
          <a:bodyPr/>
          <a:lstStyle/>
          <a:p>
            <a:r>
              <a:rPr lang="en-US" dirty="0"/>
              <a:t>First-Come, First-Served (FCFS) Scheduling</a:t>
            </a:r>
          </a:p>
          <a:p>
            <a:r>
              <a:rPr lang="en-US" dirty="0" smtClean="0"/>
              <a:t>Shortest-Job-First </a:t>
            </a:r>
            <a:r>
              <a:rPr lang="en-US" dirty="0"/>
              <a:t>(</a:t>
            </a:r>
            <a:r>
              <a:rPr lang="en-US" dirty="0" smtClean="0"/>
              <a:t>SJF) Scheduling</a:t>
            </a:r>
          </a:p>
          <a:p>
            <a:r>
              <a:rPr lang="en-US" dirty="0"/>
              <a:t>Shortest Remaining Time First </a:t>
            </a:r>
            <a:r>
              <a:rPr lang="en-US" dirty="0" smtClean="0"/>
              <a:t>Scheduling</a:t>
            </a:r>
            <a:endParaRPr lang="en-US" dirty="0"/>
          </a:p>
          <a:p>
            <a:r>
              <a:rPr lang="en-US" dirty="0" smtClean="0"/>
              <a:t>Round </a:t>
            </a:r>
            <a:r>
              <a:rPr lang="en-US" dirty="0"/>
              <a:t>Robin(RR) </a:t>
            </a:r>
            <a:r>
              <a:rPr lang="en-US" dirty="0" smtClean="0"/>
              <a:t>Scheduling</a:t>
            </a:r>
          </a:p>
          <a:p>
            <a:r>
              <a:rPr lang="en-US" dirty="0"/>
              <a:t>Priority Scheduling</a:t>
            </a:r>
          </a:p>
          <a:p>
            <a:r>
              <a:rPr lang="en-US" dirty="0" smtClean="0"/>
              <a:t>Multiple-Level </a:t>
            </a:r>
            <a:r>
              <a:rPr lang="en-US" dirty="0"/>
              <a:t>Queues Scheduling</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1561534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First-Come, First-Served (FCFS) Scheduling</a:t>
            </a:r>
            <a:r>
              <a:rPr lang="en-IN" dirty="0"/>
              <a:t/>
            </a:r>
            <a:br>
              <a:rPr lang="en-IN"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a:t>
            </a:r>
            <a:r>
              <a:rPr lang="en-US" dirty="0"/>
              <a:t>simplest CPU-scheduling algorithm is </a:t>
            </a:r>
            <a:r>
              <a:rPr lang="en-US" dirty="0" smtClean="0"/>
              <a:t>(</a:t>
            </a:r>
            <a:r>
              <a:rPr lang="en-US" dirty="0"/>
              <a:t>FCFS) scheduling algorithm</a:t>
            </a:r>
            <a:r>
              <a:rPr lang="en-US" dirty="0" smtClean="0"/>
              <a:t>.</a:t>
            </a:r>
          </a:p>
          <a:p>
            <a:pPr>
              <a:buFont typeface="Wingdings" panose="05000000000000000000" pitchFamily="2" charset="2"/>
              <a:buChar char="Ø"/>
            </a:pPr>
            <a:r>
              <a:rPr lang="en-US" dirty="0" smtClean="0"/>
              <a:t>The </a:t>
            </a:r>
            <a:r>
              <a:rPr lang="en-US" dirty="0"/>
              <a:t>process that requests the CPU first is allocated the CPU first</a:t>
            </a:r>
            <a:r>
              <a:rPr lang="en-US" dirty="0" smtClean="0"/>
              <a:t>.</a:t>
            </a:r>
          </a:p>
          <a:p>
            <a:pPr>
              <a:buFont typeface="Wingdings" panose="05000000000000000000" pitchFamily="2" charset="2"/>
              <a:buChar char="Ø"/>
            </a:pPr>
            <a:r>
              <a:rPr lang="en-US" dirty="0"/>
              <a:t>Its implementation is based on FIFO queue</a:t>
            </a:r>
            <a:r>
              <a:rPr lang="en-US" dirty="0" smtClean="0"/>
              <a:t>.</a:t>
            </a:r>
          </a:p>
          <a:p>
            <a:pPr>
              <a:buFont typeface="Wingdings" panose="05000000000000000000" pitchFamily="2" charset="2"/>
              <a:buChar char="Ø"/>
            </a:pPr>
            <a:r>
              <a:rPr lang="en-US" dirty="0"/>
              <a:t>Easy to understand and implement</a:t>
            </a:r>
            <a:r>
              <a:rPr lang="en-US" dirty="0" smtClean="0"/>
              <a:t>.</a:t>
            </a:r>
          </a:p>
          <a:p>
            <a:pPr>
              <a:buFont typeface="Wingdings" panose="05000000000000000000" pitchFamily="2" charset="2"/>
              <a:buChar char="Ø"/>
            </a:pPr>
            <a:r>
              <a:rPr lang="en-US" dirty="0"/>
              <a:t>Poor in performance as average wait time is high</a:t>
            </a:r>
            <a:r>
              <a:rPr lang="en-US" dirty="0" smtClean="0"/>
              <a:t>.</a:t>
            </a:r>
          </a:p>
          <a:p>
            <a:pPr>
              <a:buFont typeface="Wingdings" panose="05000000000000000000" pitchFamily="2" charset="2"/>
              <a:buChar char="Ø"/>
            </a:pPr>
            <a:r>
              <a:rPr lang="en-US" dirty="0"/>
              <a:t>FCFS scheduling algorithm is </a:t>
            </a:r>
            <a:r>
              <a:rPr lang="en-US" dirty="0" err="1"/>
              <a:t>nonpreemptive</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3918098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7917"/>
          </a:xfrm>
        </p:spPr>
        <p:txBody>
          <a:bodyPr>
            <a:normAutofit fontScale="90000"/>
          </a:bodyPr>
          <a:lstStyle/>
          <a:p>
            <a:r>
              <a:rPr lang="en-US" dirty="0" smtClean="0"/>
              <a:t>FCFS example</a:t>
            </a:r>
            <a:endParaRPr lang="en-IN" dirty="0"/>
          </a:p>
        </p:txBody>
      </p:sp>
      <p:sp>
        <p:nvSpPr>
          <p:cNvPr id="3" name="Content Placeholder 2"/>
          <p:cNvSpPr>
            <a:spLocks noGrp="1"/>
          </p:cNvSpPr>
          <p:nvPr>
            <p:ph idx="1"/>
          </p:nvPr>
        </p:nvSpPr>
        <p:spPr>
          <a:xfrm>
            <a:off x="220717" y="677917"/>
            <a:ext cx="11745311" cy="5499046"/>
          </a:xfrm>
        </p:spPr>
        <p:txBody>
          <a:bodyPr>
            <a:normAutofit/>
          </a:bodyPr>
          <a:lstStyle/>
          <a:p>
            <a:r>
              <a:rPr lang="en-US" sz="2400" dirty="0" smtClean="0"/>
              <a:t>Consider following set of processes arrive at time 0, with length of CPU burst given in milliseconds:</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7" name="Picture 6"/>
          <p:cNvPicPr>
            <a:picLocks noChangeAspect="1"/>
          </p:cNvPicPr>
          <p:nvPr/>
        </p:nvPicPr>
        <p:blipFill>
          <a:blip r:embed="rId2"/>
          <a:stretch>
            <a:fillRect/>
          </a:stretch>
        </p:blipFill>
        <p:spPr>
          <a:xfrm>
            <a:off x="475208" y="1425033"/>
            <a:ext cx="2412509" cy="1352961"/>
          </a:xfrm>
          <a:prstGeom prst="rect">
            <a:avLst/>
          </a:prstGeom>
        </p:spPr>
      </p:pic>
      <p:sp>
        <p:nvSpPr>
          <p:cNvPr id="8" name="TextBox 7"/>
          <p:cNvSpPr txBox="1"/>
          <p:nvPr/>
        </p:nvSpPr>
        <p:spPr>
          <a:xfrm>
            <a:off x="2887717" y="1455182"/>
            <a:ext cx="9304282" cy="646331"/>
          </a:xfrm>
          <a:prstGeom prst="rect">
            <a:avLst/>
          </a:prstGeom>
          <a:noFill/>
        </p:spPr>
        <p:txBody>
          <a:bodyPr wrap="square" rtlCol="0">
            <a:spAutoFit/>
          </a:bodyPr>
          <a:lstStyle/>
          <a:p>
            <a:r>
              <a:rPr lang="en-US" dirty="0"/>
              <a:t>If the processes arrive in </a:t>
            </a:r>
            <a:r>
              <a:rPr lang="en-US" b="1" dirty="0"/>
              <a:t>the order P1, P2, P3</a:t>
            </a:r>
            <a:r>
              <a:rPr lang="en-US" dirty="0"/>
              <a:t>, and are served in FCFS order</a:t>
            </a:r>
            <a:r>
              <a:rPr lang="en-US" dirty="0" smtClean="0"/>
              <a:t>, we </a:t>
            </a:r>
            <a:r>
              <a:rPr lang="en-US" dirty="0"/>
              <a:t>get the result shown in the following Gantt chart</a:t>
            </a:r>
            <a:endParaRPr lang="en-IN" dirty="0"/>
          </a:p>
        </p:txBody>
      </p:sp>
      <p:pic>
        <p:nvPicPr>
          <p:cNvPr id="9" name="Picture 8"/>
          <p:cNvPicPr>
            <a:picLocks noChangeAspect="1"/>
          </p:cNvPicPr>
          <p:nvPr/>
        </p:nvPicPr>
        <p:blipFill>
          <a:blip r:embed="rId3"/>
          <a:stretch>
            <a:fillRect/>
          </a:stretch>
        </p:blipFill>
        <p:spPr>
          <a:xfrm>
            <a:off x="2887717" y="2126732"/>
            <a:ext cx="6193221" cy="1073644"/>
          </a:xfrm>
          <a:prstGeom prst="rect">
            <a:avLst/>
          </a:prstGeom>
        </p:spPr>
      </p:pic>
      <p:sp>
        <p:nvSpPr>
          <p:cNvPr id="10" name="TextBox 9"/>
          <p:cNvSpPr txBox="1"/>
          <p:nvPr/>
        </p:nvSpPr>
        <p:spPr>
          <a:xfrm>
            <a:off x="475207" y="3310759"/>
            <a:ext cx="11301633" cy="923330"/>
          </a:xfrm>
          <a:prstGeom prst="rect">
            <a:avLst/>
          </a:prstGeom>
          <a:noFill/>
        </p:spPr>
        <p:txBody>
          <a:bodyPr wrap="square" rtlCol="0">
            <a:spAutoFit/>
          </a:bodyPr>
          <a:lstStyle/>
          <a:p>
            <a:r>
              <a:rPr lang="en-US" dirty="0"/>
              <a:t>The waiting time is 0 milliseconds for process P1, 24 milliseconds for </a:t>
            </a:r>
            <a:r>
              <a:rPr lang="en-US" dirty="0" smtClean="0"/>
              <a:t>process P2</a:t>
            </a:r>
            <a:r>
              <a:rPr lang="en-US" dirty="0"/>
              <a:t>, and 27 milliseconds for process P3. Thus, the average waiting time is (</a:t>
            </a:r>
            <a:r>
              <a:rPr lang="en-US" dirty="0" smtClean="0"/>
              <a:t>0 + </a:t>
            </a:r>
            <a:r>
              <a:rPr lang="en-US" dirty="0"/>
              <a:t>24 + 27)/3 = 17 </a:t>
            </a:r>
            <a:r>
              <a:rPr lang="en-US" dirty="0" smtClean="0"/>
              <a:t>milliseconds</a:t>
            </a:r>
          </a:p>
          <a:p>
            <a:r>
              <a:rPr lang="en-US" dirty="0"/>
              <a:t>If the processes arrive in </a:t>
            </a:r>
            <a:r>
              <a:rPr lang="en-US" b="1" dirty="0"/>
              <a:t>the order P2, P3, P1, </a:t>
            </a:r>
            <a:r>
              <a:rPr lang="en-US" dirty="0"/>
              <a:t>however, the results will be as shown in the following Gantt chart:</a:t>
            </a:r>
            <a:endParaRPr lang="en-IN" dirty="0"/>
          </a:p>
        </p:txBody>
      </p:sp>
      <p:pic>
        <p:nvPicPr>
          <p:cNvPr id="11" name="Picture 10"/>
          <p:cNvPicPr>
            <a:picLocks noChangeAspect="1"/>
          </p:cNvPicPr>
          <p:nvPr/>
        </p:nvPicPr>
        <p:blipFill>
          <a:blip r:embed="rId4"/>
          <a:stretch>
            <a:fillRect/>
          </a:stretch>
        </p:blipFill>
        <p:spPr>
          <a:xfrm>
            <a:off x="3072633" y="4294394"/>
            <a:ext cx="6150195" cy="971289"/>
          </a:xfrm>
          <a:prstGeom prst="rect">
            <a:avLst/>
          </a:prstGeom>
        </p:spPr>
      </p:pic>
      <p:sp>
        <p:nvSpPr>
          <p:cNvPr id="12" name="TextBox 11"/>
          <p:cNvSpPr txBox="1"/>
          <p:nvPr/>
        </p:nvSpPr>
        <p:spPr>
          <a:xfrm>
            <a:off x="1308537" y="5612524"/>
            <a:ext cx="7472855" cy="369332"/>
          </a:xfrm>
          <a:prstGeom prst="rect">
            <a:avLst/>
          </a:prstGeom>
          <a:noFill/>
        </p:spPr>
        <p:txBody>
          <a:bodyPr wrap="square" rtlCol="0">
            <a:spAutoFit/>
          </a:bodyPr>
          <a:lstStyle/>
          <a:p>
            <a:r>
              <a:rPr lang="en-US"/>
              <a:t>The average waiting time is now (6 + 0 + 3)/3 = 3 milliseconds. </a:t>
            </a:r>
            <a:endParaRPr lang="en-IN" dirty="0"/>
          </a:p>
        </p:txBody>
      </p:sp>
    </p:spTree>
    <p:extLst>
      <p:ext uri="{BB962C8B-B14F-4D97-AF65-F5344CB8AC3E}">
        <p14:creationId xmlns:p14="http://schemas.microsoft.com/office/powerpoint/2010/main" val="3972035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6745"/>
          </a:xfrm>
        </p:spPr>
        <p:txBody>
          <a:bodyPr/>
          <a:lstStyle/>
          <a:p>
            <a:r>
              <a:rPr lang="en-US" dirty="0" smtClean="0"/>
              <a:t>FCFS </a:t>
            </a:r>
            <a:r>
              <a:rPr lang="en-US" dirty="0" err="1" smtClean="0"/>
              <a:t>contd</a:t>
            </a:r>
            <a:r>
              <a:rPr lang="en-US" dirty="0" smtClean="0"/>
              <a:t>…</a:t>
            </a:r>
            <a:endParaRPr lang="en-IN" dirty="0"/>
          </a:p>
        </p:txBody>
      </p:sp>
      <p:sp>
        <p:nvSpPr>
          <p:cNvPr id="3" name="Content Placeholder 2"/>
          <p:cNvSpPr>
            <a:spLocks noGrp="1"/>
          </p:cNvSpPr>
          <p:nvPr>
            <p:ph idx="1"/>
          </p:nvPr>
        </p:nvSpPr>
        <p:spPr>
          <a:xfrm>
            <a:off x="838200" y="882869"/>
            <a:ext cx="10515600" cy="5294094"/>
          </a:xfrm>
        </p:spPr>
        <p:txBody>
          <a:bodyPr>
            <a:normAutofit fontScale="92500" lnSpcReduction="10000"/>
          </a:bodyPr>
          <a:lstStyle/>
          <a:p>
            <a:pPr marL="0" indent="0">
              <a:buNone/>
            </a:pPr>
            <a:r>
              <a:rPr lang="en-US" b="1" dirty="0"/>
              <a:t>Advantages –</a:t>
            </a:r>
          </a:p>
          <a:p>
            <a:r>
              <a:rPr lang="en-US" sz="2600" dirty="0"/>
              <a:t>It is simple and easy to understand.</a:t>
            </a:r>
          </a:p>
          <a:p>
            <a:pPr marL="0" indent="0">
              <a:buNone/>
            </a:pPr>
            <a:r>
              <a:rPr lang="en-US" b="1" dirty="0"/>
              <a:t>Disadvantages –</a:t>
            </a:r>
          </a:p>
          <a:p>
            <a:pPr algn="just"/>
            <a:r>
              <a:rPr lang="en-US" sz="2600" dirty="0"/>
              <a:t>The process with less execution time suffer i.e. waiting time is often quite long.</a:t>
            </a:r>
          </a:p>
          <a:p>
            <a:pPr algn="just"/>
            <a:r>
              <a:rPr lang="en-US" sz="2600" dirty="0"/>
              <a:t>Favors CPU Bound process then I/O bound process.</a:t>
            </a:r>
          </a:p>
          <a:p>
            <a:pPr algn="just"/>
            <a:r>
              <a:rPr lang="en-US" sz="2600" dirty="0"/>
              <a:t>Here, first process will get the CPU first, other processes can get CPU only after the current process has finished it’s execution. Now, suppose the first process has large burst time, and other processes have less burst time, then the processes will have to wait more unnecessarily, this will result in more average waiting time, i.e., </a:t>
            </a:r>
            <a:r>
              <a:rPr lang="en-US" sz="2600" b="1" dirty="0"/>
              <a:t>Convey effect</a:t>
            </a:r>
            <a:r>
              <a:rPr lang="en-US" sz="2600" dirty="0"/>
              <a:t>.</a:t>
            </a:r>
          </a:p>
          <a:p>
            <a:pPr algn="just"/>
            <a:r>
              <a:rPr lang="en-US" sz="2600" dirty="0"/>
              <a:t>This effect results in lower CPU and device utilization.</a:t>
            </a:r>
          </a:p>
          <a:p>
            <a:pPr algn="just"/>
            <a:r>
              <a:rPr lang="en-US" sz="2600" dirty="0"/>
              <a:t>FCFS algorithm is particularly troublesome for time-sharing systems, where it is important that each user get a share of the CPU at regular intervals.</a:t>
            </a:r>
            <a:endParaRPr lang="en-IN" sz="26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530229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Job First(SJF):</a:t>
            </a:r>
            <a:endParaRPr lang="en-IN" dirty="0"/>
          </a:p>
        </p:txBody>
      </p:sp>
      <p:sp>
        <p:nvSpPr>
          <p:cNvPr id="3" name="Content Placeholder 2"/>
          <p:cNvSpPr>
            <a:spLocks noGrp="1"/>
          </p:cNvSpPr>
          <p:nvPr>
            <p:ph idx="1"/>
          </p:nvPr>
        </p:nvSpPr>
        <p:spPr/>
        <p:txBody>
          <a:bodyPr/>
          <a:lstStyle/>
          <a:p>
            <a:r>
              <a:rPr lang="en-US" dirty="0"/>
              <a:t>This algorithm associates with each process the length of </a:t>
            </a:r>
            <a:r>
              <a:rPr lang="en-US" dirty="0" smtClean="0"/>
              <a:t>the process's </a:t>
            </a:r>
            <a:r>
              <a:rPr lang="en-US" dirty="0"/>
              <a:t>next CPU burst</a:t>
            </a:r>
            <a:r>
              <a:rPr lang="en-US" dirty="0" smtClean="0"/>
              <a:t>.</a:t>
            </a:r>
          </a:p>
          <a:p>
            <a:r>
              <a:rPr lang="en-US" dirty="0" smtClean="0"/>
              <a:t> </a:t>
            </a:r>
            <a:r>
              <a:rPr lang="en-US" dirty="0"/>
              <a:t>When the CPU is available, it is assigned to the process </a:t>
            </a:r>
            <a:r>
              <a:rPr lang="en-US" dirty="0" smtClean="0"/>
              <a:t>that </a:t>
            </a:r>
            <a:r>
              <a:rPr lang="en-US" dirty="0"/>
              <a:t>has the smallest next CPU burst</a:t>
            </a:r>
            <a:r>
              <a:rPr lang="en-US" dirty="0" smtClean="0"/>
              <a:t>.</a:t>
            </a:r>
          </a:p>
          <a:p>
            <a:r>
              <a:rPr lang="en-US" dirty="0" smtClean="0"/>
              <a:t> </a:t>
            </a:r>
            <a:r>
              <a:rPr lang="en-US" dirty="0"/>
              <a:t>If the next CPU bursts of two processes </a:t>
            </a:r>
            <a:r>
              <a:rPr lang="en-US" dirty="0" smtClean="0"/>
              <a:t>are the </a:t>
            </a:r>
            <a:r>
              <a:rPr lang="en-US" dirty="0"/>
              <a:t>same, FCFS scheduling is used to break the tie.</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6075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3"/>
            <a:ext cx="10515600" cy="864585"/>
          </a:xfrm>
        </p:spPr>
        <p:txBody>
          <a:bodyPr/>
          <a:lstStyle/>
          <a:p>
            <a:r>
              <a:rPr lang="en-US" dirty="0" smtClean="0"/>
              <a:t>Non preemptive SJF </a:t>
            </a:r>
            <a:r>
              <a:rPr lang="en-US" dirty="0" err="1" smtClean="0"/>
              <a:t>contd</a:t>
            </a:r>
            <a:r>
              <a:rPr lang="en-US" dirty="0" smtClean="0"/>
              <a:t>…</a:t>
            </a:r>
            <a:endParaRPr lang="en-IN" dirty="0"/>
          </a:p>
        </p:txBody>
      </p:sp>
      <p:pic>
        <p:nvPicPr>
          <p:cNvPr id="6" name="Content Placeholder 5"/>
          <p:cNvPicPr>
            <a:picLocks noGrp="1" noChangeAspect="1"/>
          </p:cNvPicPr>
          <p:nvPr>
            <p:ph idx="1"/>
          </p:nvPr>
        </p:nvPicPr>
        <p:blipFill>
          <a:blip r:embed="rId2"/>
          <a:stretch>
            <a:fillRect/>
          </a:stretch>
        </p:blipFill>
        <p:spPr>
          <a:xfrm>
            <a:off x="2017985" y="897182"/>
            <a:ext cx="7264619" cy="5459167"/>
          </a:xfrm>
          <a:prstGeom prst="rect">
            <a:avLst/>
          </a:prstGeom>
        </p:spPr>
      </p:pic>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898606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20717"/>
          </a:xfrm>
        </p:spPr>
        <p:txBody>
          <a:bodyPr>
            <a:normAutofit fontScale="90000"/>
          </a:bodyPr>
          <a:lstStyle/>
          <a:p>
            <a:r>
              <a:rPr lang="en-IN" dirty="0" err="1" smtClean="0"/>
              <a:t>preemptive</a:t>
            </a:r>
            <a:r>
              <a:rPr lang="en-IN" dirty="0" smtClean="0"/>
              <a:t> </a:t>
            </a:r>
            <a:r>
              <a:rPr lang="en-IN" dirty="0"/>
              <a:t>SJF </a:t>
            </a:r>
            <a:r>
              <a:rPr lang="en-IN" dirty="0" err="1"/>
              <a:t>contd</a:t>
            </a:r>
            <a:r>
              <a:rPr lang="en-IN" dirty="0"/>
              <a:t>…</a:t>
            </a:r>
          </a:p>
        </p:txBody>
      </p:sp>
      <p:pic>
        <p:nvPicPr>
          <p:cNvPr id="6" name="Content Placeholder 5"/>
          <p:cNvPicPr>
            <a:picLocks noGrp="1" noChangeAspect="1"/>
          </p:cNvPicPr>
          <p:nvPr>
            <p:ph idx="1"/>
          </p:nvPr>
        </p:nvPicPr>
        <p:blipFill>
          <a:blip r:embed="rId2"/>
          <a:stretch>
            <a:fillRect/>
          </a:stretch>
        </p:blipFill>
        <p:spPr>
          <a:xfrm>
            <a:off x="2430518" y="367971"/>
            <a:ext cx="7078716" cy="6353504"/>
          </a:xfrm>
          <a:prstGeom prst="rect">
            <a:avLst/>
          </a:prstGeom>
        </p:spPr>
      </p:pic>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494621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SJF </a:t>
            </a:r>
            <a:r>
              <a:rPr lang="en-US" dirty="0" err="1" smtClean="0"/>
              <a:t>contd</a:t>
            </a:r>
            <a:r>
              <a:rPr lang="en-US" dirty="0" smtClean="0"/>
              <a:t>….</a:t>
            </a:r>
            <a:endParaRPr lang="en-IN" dirty="0"/>
          </a:p>
        </p:txBody>
      </p:sp>
      <p:sp>
        <p:nvSpPr>
          <p:cNvPr id="3" name="Content Placeholder 2"/>
          <p:cNvSpPr>
            <a:spLocks noGrp="1"/>
          </p:cNvSpPr>
          <p:nvPr>
            <p:ph idx="1"/>
          </p:nvPr>
        </p:nvSpPr>
        <p:spPr/>
        <p:txBody>
          <a:bodyPr/>
          <a:lstStyle/>
          <a:p>
            <a:r>
              <a:rPr lang="en-US" b="1" dirty="0"/>
              <a:t>Advantages –</a:t>
            </a:r>
          </a:p>
          <a:p>
            <a:r>
              <a:rPr lang="en-US" dirty="0"/>
              <a:t>Shortest jobs are favored.</a:t>
            </a:r>
          </a:p>
          <a:p>
            <a:r>
              <a:rPr lang="en-US" dirty="0"/>
              <a:t>It is </a:t>
            </a:r>
            <a:r>
              <a:rPr lang="en-US" dirty="0" smtClean="0"/>
              <a:t>optimal</a:t>
            </a:r>
            <a:r>
              <a:rPr lang="en-US" dirty="0"/>
              <a:t>, in that it gives the minimum average waiting time for a given set of processes.</a:t>
            </a:r>
          </a:p>
          <a:p>
            <a:r>
              <a:rPr lang="en-US" b="1" dirty="0"/>
              <a:t>Disadvantages –</a:t>
            </a:r>
          </a:p>
          <a:p>
            <a:r>
              <a:rPr lang="en-US" dirty="0"/>
              <a:t>SJF may cause starvation, if shorter processes keep coming. This problem is solved by aging</a:t>
            </a:r>
            <a:r>
              <a:rPr lang="en-US" dirty="0" smtClean="0"/>
              <a:t>.</a:t>
            </a:r>
          </a:p>
          <a:p>
            <a:r>
              <a:rPr lang="en-US" dirty="0"/>
              <a:t>Job completion time must be known earlier, but it is hard to predict.</a:t>
            </a:r>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77867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29710"/>
          </a:xfrm>
        </p:spPr>
        <p:txBody>
          <a:bodyPr/>
          <a:lstStyle/>
          <a:p>
            <a:r>
              <a:rPr lang="en-IN" dirty="0"/>
              <a:t>Priority Scheduling</a:t>
            </a:r>
          </a:p>
        </p:txBody>
      </p:sp>
      <p:sp>
        <p:nvSpPr>
          <p:cNvPr id="3" name="Content Placeholder 2"/>
          <p:cNvSpPr>
            <a:spLocks noGrp="1"/>
          </p:cNvSpPr>
          <p:nvPr>
            <p:ph idx="1"/>
          </p:nvPr>
        </p:nvSpPr>
        <p:spPr>
          <a:xfrm>
            <a:off x="838200" y="1516609"/>
            <a:ext cx="10515600" cy="5372922"/>
          </a:xfrm>
        </p:spPr>
        <p:txBody>
          <a:bodyPr/>
          <a:lstStyle/>
          <a:p>
            <a:r>
              <a:rPr lang="en-US" dirty="0"/>
              <a:t>A priority is associated with each process, and the CPU is allocated to the </a:t>
            </a:r>
            <a:r>
              <a:rPr lang="en-US" dirty="0" smtClean="0"/>
              <a:t>process with </a:t>
            </a:r>
            <a:r>
              <a:rPr lang="en-US" dirty="0"/>
              <a:t>the highest priority</a:t>
            </a:r>
            <a:r>
              <a:rPr lang="en-US" dirty="0" smtClean="0"/>
              <a:t>.</a:t>
            </a:r>
          </a:p>
          <a:p>
            <a:r>
              <a:rPr lang="en-US" dirty="0" smtClean="0"/>
              <a:t>Equal-priority </a:t>
            </a:r>
            <a:r>
              <a:rPr lang="en-US" dirty="0"/>
              <a:t>processes are scheduled in FCFS order.</a:t>
            </a:r>
          </a:p>
          <a:p>
            <a:r>
              <a:rPr lang="en-US" dirty="0"/>
              <a:t>An SJF algorithm is simply a priority algorithm where the priority (p) is </a:t>
            </a:r>
            <a:r>
              <a:rPr lang="en-US" dirty="0" smtClean="0"/>
              <a:t>the inverse </a:t>
            </a:r>
            <a:r>
              <a:rPr lang="en-US" dirty="0"/>
              <a:t>of the (predicted) next CPU burst</a:t>
            </a:r>
            <a:r>
              <a:rPr lang="en-US" dirty="0" smtClean="0"/>
              <a:t>.</a:t>
            </a:r>
          </a:p>
          <a:p>
            <a:r>
              <a:rPr lang="en-US" dirty="0" smtClean="0"/>
              <a:t> </a:t>
            </a:r>
            <a:r>
              <a:rPr lang="en-US" dirty="0"/>
              <a:t>The larger the CPU burst, the </a:t>
            </a:r>
            <a:r>
              <a:rPr lang="en-US" dirty="0" smtClean="0"/>
              <a:t>lower the </a:t>
            </a:r>
            <a:r>
              <a:rPr lang="en-US" dirty="0"/>
              <a:t>priority, and vice versa. </a:t>
            </a:r>
          </a:p>
          <a:p>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422120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Outcomes</a:t>
            </a:r>
            <a:endParaRPr lang="en-IN" dirty="0"/>
          </a:p>
        </p:txBody>
      </p:sp>
      <p:sp>
        <p:nvSpPr>
          <p:cNvPr id="3" name="Content Placeholder 2"/>
          <p:cNvSpPr>
            <a:spLocks noGrp="1"/>
          </p:cNvSpPr>
          <p:nvPr>
            <p:ph idx="1"/>
          </p:nvPr>
        </p:nvSpPr>
        <p:spPr/>
        <p:txBody>
          <a:bodyPr/>
          <a:lstStyle/>
          <a:p>
            <a:pPr marL="0" indent="0">
              <a:buNone/>
            </a:pPr>
            <a:r>
              <a:rPr lang="en-US" dirty="0" smtClean="0"/>
              <a:t>After watching this presentation you will be able to:</a:t>
            </a:r>
          </a:p>
          <a:p>
            <a:r>
              <a:rPr lang="en-US" dirty="0" smtClean="0">
                <a:solidFill>
                  <a:srgbClr val="FF0000"/>
                </a:solidFill>
              </a:rPr>
              <a:t>Justify</a:t>
            </a:r>
            <a:r>
              <a:rPr lang="en-US" dirty="0" smtClean="0"/>
              <a:t> the need and objective of given job scheduling criteria with relevant example.</a:t>
            </a:r>
          </a:p>
          <a:p>
            <a:r>
              <a:rPr lang="en-US" dirty="0" smtClean="0">
                <a:solidFill>
                  <a:srgbClr val="FF0000"/>
                </a:solidFill>
              </a:rPr>
              <a:t>Explain</a:t>
            </a:r>
            <a:r>
              <a:rPr lang="en-US" dirty="0" smtClean="0"/>
              <a:t> with example the procedure of allocating CPU to the given process using the specified </a:t>
            </a:r>
            <a:r>
              <a:rPr lang="en-US" dirty="0" err="1" smtClean="0"/>
              <a:t>os</a:t>
            </a:r>
            <a:r>
              <a:rPr lang="en-US" dirty="0" smtClean="0"/>
              <a:t>.</a:t>
            </a:r>
          </a:p>
          <a:p>
            <a:r>
              <a:rPr lang="en-US" dirty="0" smtClean="0">
                <a:solidFill>
                  <a:srgbClr val="FF0000"/>
                </a:solidFill>
              </a:rPr>
              <a:t>Calculate</a:t>
            </a:r>
            <a:r>
              <a:rPr lang="en-US" dirty="0" smtClean="0"/>
              <a:t> turnaround time and average waiting time of given scheduling algorithm.</a:t>
            </a:r>
          </a:p>
          <a:p>
            <a:r>
              <a:rPr lang="en-US" dirty="0" smtClean="0">
                <a:solidFill>
                  <a:srgbClr val="FF0000"/>
                </a:solidFill>
              </a:rPr>
              <a:t>Explain</a:t>
            </a:r>
            <a:r>
              <a:rPr lang="en-US" dirty="0" smtClean="0"/>
              <a:t> functioning of the given necessary condition leading to deadlock.</a:t>
            </a:r>
            <a:endParaRPr lang="en-IN" dirty="0"/>
          </a:p>
        </p:txBody>
      </p:sp>
      <p:sp>
        <p:nvSpPr>
          <p:cNvPr id="4" name="Date Placeholder 3"/>
          <p:cNvSpPr>
            <a:spLocks noGrp="1"/>
          </p:cNvSpPr>
          <p:nvPr>
            <p:ph type="dt" sz="half" idx="10"/>
          </p:nvPr>
        </p:nvSpPr>
        <p:spPr/>
        <p:txBody>
          <a:bodyPr/>
          <a:lstStyle/>
          <a:p>
            <a:fld id="{8DAE7CA8-8DA6-4834-BC42-580FD18FDF51}"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578123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51793"/>
          </a:xfrm>
        </p:spPr>
        <p:txBody>
          <a:bodyPr>
            <a:normAutofit fontScale="90000"/>
          </a:bodyPr>
          <a:lstStyle/>
          <a:p>
            <a:r>
              <a:rPr lang="en-IN" dirty="0"/>
              <a:t>Priority </a:t>
            </a:r>
            <a:r>
              <a:rPr lang="en-IN" dirty="0" smtClean="0"/>
              <a:t>Scheduling example</a:t>
            </a:r>
            <a:endParaRPr lang="en-IN" dirty="0"/>
          </a:p>
        </p:txBody>
      </p:sp>
      <p:pic>
        <p:nvPicPr>
          <p:cNvPr id="6" name="Content Placeholder 5"/>
          <p:cNvPicPr>
            <a:picLocks noGrp="1" noChangeAspect="1"/>
          </p:cNvPicPr>
          <p:nvPr>
            <p:ph idx="1"/>
          </p:nvPr>
        </p:nvPicPr>
        <p:blipFill>
          <a:blip r:embed="rId2"/>
          <a:stretch>
            <a:fillRect/>
          </a:stretch>
        </p:blipFill>
        <p:spPr>
          <a:xfrm>
            <a:off x="1702676" y="1460427"/>
            <a:ext cx="6774246" cy="3746573"/>
          </a:xfrm>
          <a:prstGeom prst="rect">
            <a:avLst/>
          </a:prstGeom>
        </p:spPr>
      </p:pic>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510176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3"/>
            <a:ext cx="10515600" cy="769993"/>
          </a:xfrm>
        </p:spPr>
        <p:txBody>
          <a:bodyPr/>
          <a:lstStyle/>
          <a:p>
            <a:r>
              <a:rPr lang="en-IN" dirty="0"/>
              <a:t>Priority Scheduling </a:t>
            </a:r>
            <a:r>
              <a:rPr lang="en-IN" dirty="0" smtClean="0"/>
              <a:t>contd..</a:t>
            </a:r>
            <a:endParaRPr lang="en-IN" dirty="0"/>
          </a:p>
        </p:txBody>
      </p:sp>
      <p:sp>
        <p:nvSpPr>
          <p:cNvPr id="3" name="Content Placeholder 2"/>
          <p:cNvSpPr>
            <a:spLocks noGrp="1"/>
          </p:cNvSpPr>
          <p:nvPr>
            <p:ph idx="1"/>
          </p:nvPr>
        </p:nvSpPr>
        <p:spPr/>
        <p:txBody>
          <a:bodyPr/>
          <a:lstStyle/>
          <a:p>
            <a:r>
              <a:rPr lang="en-US" b="1" dirty="0"/>
              <a:t>Advantages –</a:t>
            </a:r>
          </a:p>
          <a:p>
            <a:r>
              <a:rPr lang="en-US" dirty="0"/>
              <a:t>This provides a good mechanism where the relative importance of each process maybe precisely defined.</a:t>
            </a:r>
          </a:p>
          <a:p>
            <a:r>
              <a:rPr lang="en-US" b="1" dirty="0"/>
              <a:t>Disadvantages </a:t>
            </a:r>
            <a:r>
              <a:rPr lang="en-US" b="1" dirty="0" smtClean="0"/>
              <a:t>–</a:t>
            </a:r>
          </a:p>
          <a:p>
            <a:r>
              <a:rPr lang="en-US" dirty="0"/>
              <a:t>If high priority processes use up a lot of CPU time, lower priority processes may starve and be postponed </a:t>
            </a:r>
            <a:r>
              <a:rPr lang="en-US" dirty="0" err="1"/>
              <a:t>indefinitely.The</a:t>
            </a:r>
            <a:r>
              <a:rPr lang="en-US" dirty="0"/>
              <a:t> situation where a process never gets scheduled to run is called starvation.</a:t>
            </a:r>
          </a:p>
          <a:p>
            <a:r>
              <a:rPr lang="en-US" dirty="0"/>
              <a:t>Another problem is deciding which process gets which priority level assigned to it.</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765839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Round-Robin Scheduling </a:t>
            </a:r>
          </a:p>
        </p:txBody>
      </p:sp>
      <p:sp>
        <p:nvSpPr>
          <p:cNvPr id="3" name="Content Placeholder 2"/>
          <p:cNvSpPr>
            <a:spLocks noGrp="1"/>
          </p:cNvSpPr>
          <p:nvPr>
            <p:ph idx="1"/>
          </p:nvPr>
        </p:nvSpPr>
        <p:spPr/>
        <p:txBody>
          <a:bodyPr/>
          <a:lstStyle/>
          <a:p>
            <a:r>
              <a:rPr lang="en-US" dirty="0"/>
              <a:t>The round-robin (RR) scheduling algorithm is designed especially for timesharing systems</a:t>
            </a:r>
            <a:r>
              <a:rPr lang="en-US" dirty="0" smtClean="0"/>
              <a:t>.</a:t>
            </a:r>
          </a:p>
          <a:p>
            <a:r>
              <a:rPr lang="en-US" dirty="0" smtClean="0"/>
              <a:t> </a:t>
            </a:r>
            <a:r>
              <a:rPr lang="en-US" dirty="0"/>
              <a:t>It is similar to FCFS scheduling, but preemption is added </a:t>
            </a:r>
            <a:r>
              <a:rPr lang="en-US" dirty="0" smtClean="0"/>
              <a:t>to enable </a:t>
            </a:r>
            <a:r>
              <a:rPr lang="en-US" dirty="0"/>
              <a:t>the system to switch between processes</a:t>
            </a:r>
            <a:r>
              <a:rPr lang="en-US" dirty="0" smtClean="0"/>
              <a:t>.</a:t>
            </a:r>
          </a:p>
          <a:p>
            <a:r>
              <a:rPr lang="en-US" dirty="0" smtClean="0"/>
              <a:t> </a:t>
            </a:r>
            <a:r>
              <a:rPr lang="en-US" dirty="0"/>
              <a:t>A small unit of time, called </a:t>
            </a:r>
            <a:r>
              <a:rPr lang="en-US" dirty="0" smtClean="0"/>
              <a:t>a time </a:t>
            </a:r>
            <a:r>
              <a:rPr lang="en-US" dirty="0"/>
              <a:t>quantum or time slice, is defined. </a:t>
            </a:r>
            <a:endParaRPr lang="en-US" dirty="0" smtClean="0"/>
          </a:p>
          <a:p>
            <a:r>
              <a:rPr lang="en-US" dirty="0" smtClean="0"/>
              <a:t>A </a:t>
            </a:r>
            <a:r>
              <a:rPr lang="en-US" dirty="0"/>
              <a:t>time quantum is generally </a:t>
            </a:r>
            <a:r>
              <a:rPr lang="en-US" dirty="0" smtClean="0"/>
              <a:t>from 10 to </a:t>
            </a:r>
            <a:r>
              <a:rPr lang="en-US" dirty="0"/>
              <a:t>100 milliseconds in length. </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141659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62152"/>
          </a:xfrm>
        </p:spPr>
        <p:txBody>
          <a:bodyPr>
            <a:normAutofit fontScale="90000"/>
          </a:bodyPr>
          <a:lstStyle/>
          <a:p>
            <a:r>
              <a:rPr lang="en-IN" dirty="0"/>
              <a:t> Round-Robin Scheduling </a:t>
            </a:r>
            <a:r>
              <a:rPr lang="en-IN" dirty="0" smtClean="0"/>
              <a:t>example</a:t>
            </a:r>
            <a:endParaRPr lang="en-IN" dirty="0"/>
          </a:p>
        </p:txBody>
      </p:sp>
      <p:pic>
        <p:nvPicPr>
          <p:cNvPr id="6" name="Content Placeholder 5"/>
          <p:cNvPicPr>
            <a:picLocks noGrp="1" noChangeAspect="1"/>
          </p:cNvPicPr>
          <p:nvPr>
            <p:ph idx="1"/>
          </p:nvPr>
        </p:nvPicPr>
        <p:blipFill>
          <a:blip r:embed="rId2"/>
          <a:stretch>
            <a:fillRect/>
          </a:stretch>
        </p:blipFill>
        <p:spPr>
          <a:xfrm>
            <a:off x="2412125" y="510353"/>
            <a:ext cx="7239574" cy="5845997"/>
          </a:xfrm>
          <a:prstGeom prst="rect">
            <a:avLst/>
          </a:prstGeom>
        </p:spPr>
      </p:pic>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3884267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Round-Robin Scheduling </a:t>
            </a:r>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r>
              <a:rPr lang="en-US" b="1" dirty="0"/>
              <a:t>Advantages –</a:t>
            </a:r>
          </a:p>
          <a:p>
            <a:r>
              <a:rPr lang="en-US" dirty="0"/>
              <a:t>Every process gets an equal share of the CPU.</a:t>
            </a:r>
          </a:p>
          <a:p>
            <a:r>
              <a:rPr lang="en-US" dirty="0"/>
              <a:t>RR is cyclic in nature, so there is no starvation.</a:t>
            </a:r>
          </a:p>
          <a:p>
            <a:r>
              <a:rPr lang="en-US" b="1" dirty="0"/>
              <a:t>Disadvantages –</a:t>
            </a:r>
          </a:p>
          <a:p>
            <a:r>
              <a:rPr lang="en-US" dirty="0"/>
              <a:t>Setting the quantum too short, increases the overhead and lowers the CPU efficiency, but setting it too long may cause poor response to short processes.</a:t>
            </a:r>
          </a:p>
          <a:p>
            <a:r>
              <a:rPr lang="en-US" dirty="0"/>
              <a:t>Average waiting time under the RR policy is often long.</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62184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Multilevel Queue Scheduling </a:t>
            </a:r>
          </a:p>
        </p:txBody>
      </p:sp>
      <p:sp>
        <p:nvSpPr>
          <p:cNvPr id="3" name="Content Placeholder 2"/>
          <p:cNvSpPr>
            <a:spLocks noGrp="1"/>
          </p:cNvSpPr>
          <p:nvPr>
            <p:ph idx="1"/>
          </p:nvPr>
        </p:nvSpPr>
        <p:spPr/>
        <p:txBody>
          <a:bodyPr>
            <a:normAutofit/>
          </a:bodyPr>
          <a:lstStyle/>
          <a:p>
            <a:r>
              <a:rPr lang="en-US" dirty="0" smtClean="0"/>
              <a:t>processes </a:t>
            </a:r>
            <a:r>
              <a:rPr lang="en-US" dirty="0"/>
              <a:t>are </a:t>
            </a:r>
            <a:r>
              <a:rPr lang="en-US" dirty="0" smtClean="0"/>
              <a:t>classified </a:t>
            </a:r>
            <a:r>
              <a:rPr lang="en-US" dirty="0"/>
              <a:t>into different groups. </a:t>
            </a:r>
            <a:endParaRPr lang="en-US" dirty="0" smtClean="0"/>
          </a:p>
          <a:p>
            <a:r>
              <a:rPr lang="en-US" dirty="0" smtClean="0"/>
              <a:t>For </a:t>
            </a:r>
            <a:r>
              <a:rPr lang="en-US" dirty="0"/>
              <a:t>example, </a:t>
            </a:r>
            <a:r>
              <a:rPr lang="en-US" dirty="0" smtClean="0"/>
              <a:t>a common </a:t>
            </a:r>
            <a:r>
              <a:rPr lang="en-US" dirty="0"/>
              <a:t>division is made between foreground (interactive) processes </a:t>
            </a:r>
            <a:r>
              <a:rPr lang="en-US" dirty="0" smtClean="0"/>
              <a:t>and background </a:t>
            </a:r>
            <a:r>
              <a:rPr lang="en-US" dirty="0"/>
              <a:t>(batch) processes. </a:t>
            </a:r>
            <a:endParaRPr lang="en-US" dirty="0" smtClean="0"/>
          </a:p>
          <a:p>
            <a:r>
              <a:rPr lang="en-US" dirty="0" smtClean="0"/>
              <a:t>These </a:t>
            </a:r>
            <a:r>
              <a:rPr lang="en-US" dirty="0"/>
              <a:t>two types of processes have </a:t>
            </a:r>
            <a:r>
              <a:rPr lang="en-US" dirty="0" smtClean="0"/>
              <a:t>different response-time </a:t>
            </a:r>
            <a:r>
              <a:rPr lang="en-US" dirty="0"/>
              <a:t>requirements and so may have different scheduling needs. </a:t>
            </a:r>
            <a:endParaRPr lang="en-US" dirty="0" smtClean="0"/>
          </a:p>
          <a:p>
            <a:r>
              <a:rPr lang="en-US" dirty="0" smtClean="0"/>
              <a:t>In addition</a:t>
            </a:r>
            <a:r>
              <a:rPr lang="en-US" dirty="0"/>
              <a:t>, foreground processes may have priority (externally defined) </a:t>
            </a:r>
            <a:r>
              <a:rPr lang="en-US" dirty="0" smtClean="0"/>
              <a:t>over background </a:t>
            </a:r>
            <a:r>
              <a:rPr lang="en-US" dirty="0"/>
              <a:t>processes. </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2329019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28103"/>
          </a:xfrm>
        </p:spPr>
        <p:txBody>
          <a:bodyPr>
            <a:normAutofit fontScale="90000"/>
          </a:bodyPr>
          <a:lstStyle/>
          <a:p>
            <a:r>
              <a:rPr lang="en-IN" dirty="0"/>
              <a:t>Multilevel Queue Scheduling </a:t>
            </a:r>
            <a:r>
              <a:rPr lang="en-IN" dirty="0" err="1" smtClean="0"/>
              <a:t>contd</a:t>
            </a:r>
            <a:r>
              <a:rPr lang="en-IN" dirty="0" smtClean="0"/>
              <a:t>…</a:t>
            </a:r>
            <a:endParaRPr lang="en-IN" dirty="0"/>
          </a:p>
        </p:txBody>
      </p:sp>
      <p:sp>
        <p:nvSpPr>
          <p:cNvPr id="3" name="Content Placeholder 2"/>
          <p:cNvSpPr>
            <a:spLocks noGrp="1"/>
          </p:cNvSpPr>
          <p:nvPr>
            <p:ph idx="1"/>
          </p:nvPr>
        </p:nvSpPr>
        <p:spPr>
          <a:xfrm>
            <a:off x="838200" y="882869"/>
            <a:ext cx="10515600" cy="5294094"/>
          </a:xfrm>
        </p:spPr>
        <p:txBody>
          <a:bodyPr/>
          <a:lstStyle/>
          <a:p>
            <a:r>
              <a:rPr lang="en-US" dirty="0"/>
              <a:t>A multilevel queue scheduling algorithm partitions the ready queue </a:t>
            </a:r>
            <a:r>
              <a:rPr lang="en-US" dirty="0" smtClean="0"/>
              <a:t>into several </a:t>
            </a:r>
            <a:r>
              <a:rPr lang="en-US" dirty="0"/>
              <a:t>separate </a:t>
            </a:r>
            <a:r>
              <a:rPr lang="en-US" dirty="0" smtClean="0"/>
              <a:t>queues.</a:t>
            </a:r>
          </a:p>
          <a:p>
            <a:r>
              <a:rPr lang="en-US" dirty="0" smtClean="0"/>
              <a:t> </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6" name="Picture 5"/>
          <p:cNvPicPr>
            <a:picLocks noChangeAspect="1"/>
          </p:cNvPicPr>
          <p:nvPr/>
        </p:nvPicPr>
        <p:blipFill>
          <a:blip r:embed="rId2"/>
          <a:stretch>
            <a:fillRect/>
          </a:stretch>
        </p:blipFill>
        <p:spPr>
          <a:xfrm>
            <a:off x="3368729" y="2010678"/>
            <a:ext cx="5576814" cy="4166285"/>
          </a:xfrm>
          <a:prstGeom prst="rect">
            <a:avLst/>
          </a:prstGeom>
        </p:spPr>
      </p:pic>
    </p:spTree>
    <p:extLst>
      <p:ext uri="{BB962C8B-B14F-4D97-AF65-F5344CB8AC3E}">
        <p14:creationId xmlns:p14="http://schemas.microsoft.com/office/powerpoint/2010/main" val="1896474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14855"/>
          </a:xfrm>
        </p:spPr>
        <p:txBody>
          <a:bodyPr>
            <a:normAutofit fontScale="90000"/>
          </a:bodyPr>
          <a:lstStyle/>
          <a:p>
            <a:r>
              <a:rPr lang="en-IN" dirty="0"/>
              <a:t>Multilevel Queue Scheduling </a:t>
            </a:r>
            <a:r>
              <a:rPr lang="en-IN" dirty="0" err="1"/>
              <a:t>contd</a:t>
            </a:r>
            <a:r>
              <a:rPr lang="en-IN" dirty="0"/>
              <a:t>…</a:t>
            </a:r>
          </a:p>
        </p:txBody>
      </p:sp>
      <p:sp>
        <p:nvSpPr>
          <p:cNvPr id="3" name="Content Placeholder 2"/>
          <p:cNvSpPr>
            <a:spLocks noGrp="1"/>
          </p:cNvSpPr>
          <p:nvPr>
            <p:ph idx="1"/>
          </p:nvPr>
        </p:nvSpPr>
        <p:spPr>
          <a:xfrm>
            <a:off x="838200" y="740979"/>
            <a:ext cx="10515600" cy="5435984"/>
          </a:xfrm>
        </p:spPr>
        <p:txBody>
          <a:bodyPr/>
          <a:lstStyle/>
          <a:p>
            <a:r>
              <a:rPr lang="en-US" b="1" dirty="0"/>
              <a:t>Advantages –</a:t>
            </a:r>
          </a:p>
          <a:p>
            <a:r>
              <a:rPr lang="en-US" dirty="0"/>
              <a:t>Application of separate scheduling for various kind of processes is possible.</a:t>
            </a:r>
          </a:p>
          <a:p>
            <a:pPr lvl="1">
              <a:buFont typeface="Wingdings" panose="05000000000000000000" pitchFamily="2" charset="2"/>
              <a:buChar char="§"/>
            </a:pPr>
            <a:r>
              <a:rPr lang="en-US" dirty="0"/>
              <a:t>System Process – FCFS</a:t>
            </a:r>
          </a:p>
          <a:p>
            <a:pPr lvl="1">
              <a:buFont typeface="Wingdings" panose="05000000000000000000" pitchFamily="2" charset="2"/>
              <a:buChar char="§"/>
            </a:pPr>
            <a:r>
              <a:rPr lang="en-US" dirty="0"/>
              <a:t>Interactive Process – SJF</a:t>
            </a:r>
          </a:p>
          <a:p>
            <a:pPr lvl="1">
              <a:buFont typeface="Wingdings" panose="05000000000000000000" pitchFamily="2" charset="2"/>
              <a:buChar char="§"/>
            </a:pPr>
            <a:r>
              <a:rPr lang="en-US" dirty="0"/>
              <a:t>Batch Process – RR</a:t>
            </a:r>
          </a:p>
          <a:p>
            <a:pPr lvl="1">
              <a:buFont typeface="Wingdings" panose="05000000000000000000" pitchFamily="2" charset="2"/>
              <a:buChar char="§"/>
            </a:pPr>
            <a:r>
              <a:rPr lang="en-US" dirty="0"/>
              <a:t>Student Process – PB</a:t>
            </a:r>
          </a:p>
          <a:p>
            <a:r>
              <a:rPr lang="en-US" b="1" dirty="0"/>
              <a:t>Disadvantages –</a:t>
            </a:r>
          </a:p>
          <a:p>
            <a:r>
              <a:rPr lang="en-US" dirty="0"/>
              <a:t>The lowest level process faces starvation problem.</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1274367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530225"/>
          </a:xfrm>
        </p:spPr>
        <p:txBody>
          <a:bodyPr>
            <a:normAutofit fontScale="90000"/>
          </a:bodyPr>
          <a:lstStyle/>
          <a:p>
            <a:r>
              <a:rPr lang="en-US" b="1" dirty="0" smtClean="0"/>
              <a:t>Deadlock:</a:t>
            </a:r>
            <a:endParaRPr lang="en-IN" b="1" dirty="0"/>
          </a:p>
        </p:txBody>
      </p:sp>
      <p:sp>
        <p:nvSpPr>
          <p:cNvPr id="7" name="Picture Placeholder 6"/>
          <p:cNvSpPr>
            <a:spLocks noGrp="1"/>
          </p:cNvSpPr>
          <p:nvPr>
            <p:ph type="pic" idx="1"/>
          </p:nvPr>
        </p:nvSpPr>
        <p:spPr>
          <a:xfrm>
            <a:off x="6826468" y="987425"/>
            <a:ext cx="4528919" cy="4873625"/>
          </a:xfrm>
        </p:spPr>
      </p:sp>
      <p:sp>
        <p:nvSpPr>
          <p:cNvPr id="3" name="Content Placeholder 2"/>
          <p:cNvSpPr>
            <a:spLocks noGrp="1"/>
          </p:cNvSpPr>
          <p:nvPr>
            <p:ph type="body" sz="half" idx="2"/>
          </p:nvPr>
        </p:nvSpPr>
        <p:spPr>
          <a:xfrm>
            <a:off x="839788" y="1103586"/>
            <a:ext cx="5671371" cy="4765402"/>
          </a:xfrm>
        </p:spPr>
        <p:txBody>
          <a:bodyPr>
            <a:noAutofit/>
          </a:bodyPr>
          <a:lstStyle/>
          <a:p>
            <a:pPr marL="285750" indent="-285750">
              <a:buFont typeface="Arial" panose="020B0604020202020204" pitchFamily="34" charset="0"/>
              <a:buChar char="•"/>
            </a:pPr>
            <a:r>
              <a:rPr lang="en-US" sz="2400" dirty="0"/>
              <a:t>In a multiprogramming environment, several processes may compete for </a:t>
            </a:r>
            <a:r>
              <a:rPr lang="en-US" sz="2400" dirty="0" smtClean="0"/>
              <a:t>a finite </a:t>
            </a:r>
            <a:r>
              <a:rPr lang="en-US" sz="2400" dirty="0"/>
              <a:t>number of resources</a:t>
            </a:r>
            <a:r>
              <a:rPr lang="en-US" sz="2400" dirty="0" smtClean="0"/>
              <a:t>.</a:t>
            </a:r>
          </a:p>
          <a:p>
            <a:pPr marL="285750" indent="-285750">
              <a:buFont typeface="Arial" panose="020B0604020202020204" pitchFamily="34" charset="0"/>
              <a:buChar char="•"/>
            </a:pPr>
            <a:r>
              <a:rPr lang="en-US" sz="2400" dirty="0" smtClean="0"/>
              <a:t> </a:t>
            </a:r>
            <a:r>
              <a:rPr lang="en-US" sz="2400" dirty="0"/>
              <a:t>A process requests resources; if the resources </a:t>
            </a:r>
            <a:r>
              <a:rPr lang="en-US" sz="2400" dirty="0" smtClean="0"/>
              <a:t>are not </a:t>
            </a:r>
            <a:r>
              <a:rPr lang="en-US" sz="2400" dirty="0"/>
              <a:t>available at that time, the process enters a waiting state</a:t>
            </a:r>
            <a:r>
              <a:rPr lang="en-US" sz="2400" dirty="0" smtClean="0"/>
              <a:t>.</a:t>
            </a:r>
          </a:p>
          <a:p>
            <a:pPr marL="285750" indent="-285750">
              <a:buFont typeface="Arial" panose="020B0604020202020204" pitchFamily="34" charset="0"/>
              <a:buChar char="•"/>
            </a:pPr>
            <a:r>
              <a:rPr lang="en-US" sz="2400" dirty="0" smtClean="0"/>
              <a:t> </a:t>
            </a:r>
            <a:r>
              <a:rPr lang="en-US" sz="2400" dirty="0"/>
              <a:t>Sometimes, </a:t>
            </a:r>
            <a:r>
              <a:rPr lang="en-US" sz="2400" dirty="0" smtClean="0"/>
              <a:t>a waiting </a:t>
            </a:r>
            <a:r>
              <a:rPr lang="en-US" sz="2400" dirty="0"/>
              <a:t>process is never again able to change state, because the resources </a:t>
            </a:r>
            <a:r>
              <a:rPr lang="en-US" sz="2400" dirty="0" smtClean="0"/>
              <a:t>it has </a:t>
            </a:r>
            <a:r>
              <a:rPr lang="en-US" sz="2400" dirty="0"/>
              <a:t>requested are held by other waiting processes. </a:t>
            </a:r>
            <a:endParaRPr lang="en-US" sz="2400" dirty="0" smtClean="0"/>
          </a:p>
          <a:p>
            <a:pPr marL="285750" indent="-285750">
              <a:buFont typeface="Arial" panose="020B0604020202020204" pitchFamily="34" charset="0"/>
              <a:buChar char="•"/>
            </a:pPr>
            <a:r>
              <a:rPr lang="en-US" sz="2400" dirty="0" smtClean="0"/>
              <a:t>This </a:t>
            </a:r>
            <a:r>
              <a:rPr lang="en-US" sz="2400" dirty="0"/>
              <a:t>situation is </a:t>
            </a:r>
            <a:r>
              <a:rPr lang="en-US" sz="2400" dirty="0" smtClean="0"/>
              <a:t>called a </a:t>
            </a:r>
            <a:r>
              <a:rPr lang="en-US" sz="2400" dirty="0"/>
              <a:t>deadlock </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6" name="Picture 5"/>
          <p:cNvPicPr>
            <a:picLocks noChangeAspect="1"/>
          </p:cNvPicPr>
          <p:nvPr/>
        </p:nvPicPr>
        <p:blipFill>
          <a:blip r:embed="rId2"/>
          <a:stretch>
            <a:fillRect/>
          </a:stretch>
        </p:blipFill>
        <p:spPr>
          <a:xfrm>
            <a:off x="6928320" y="1946274"/>
            <a:ext cx="4325214" cy="2955925"/>
          </a:xfrm>
          <a:prstGeom prst="rect">
            <a:avLst/>
          </a:prstGeom>
        </p:spPr>
      </p:pic>
    </p:spTree>
    <p:extLst>
      <p:ext uri="{BB962C8B-B14F-4D97-AF65-F5344CB8AC3E}">
        <p14:creationId xmlns:p14="http://schemas.microsoft.com/office/powerpoint/2010/main" val="1846221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IN" dirty="0"/>
          </a:p>
        </p:txBody>
      </p:sp>
      <p:sp>
        <p:nvSpPr>
          <p:cNvPr id="3" name="Content Placeholder 2"/>
          <p:cNvSpPr>
            <a:spLocks noGrp="1"/>
          </p:cNvSpPr>
          <p:nvPr>
            <p:ph idx="1"/>
          </p:nvPr>
        </p:nvSpPr>
        <p:spPr/>
        <p:txBody>
          <a:bodyPr>
            <a:normAutofit/>
          </a:bodyPr>
          <a:lstStyle/>
          <a:p>
            <a:r>
              <a:rPr lang="en-US" dirty="0"/>
              <a:t>A system consists of a finite number of </a:t>
            </a:r>
            <a:r>
              <a:rPr lang="en-US" dirty="0" smtClean="0"/>
              <a:t>resources of several types</a:t>
            </a:r>
            <a:r>
              <a:rPr lang="en-US" dirty="0"/>
              <a:t>, each consisting of some number of identical instances. </a:t>
            </a:r>
            <a:endParaRPr lang="en-US" dirty="0" smtClean="0"/>
          </a:p>
          <a:p>
            <a:r>
              <a:rPr lang="en-US" dirty="0" smtClean="0"/>
              <a:t>Memory </a:t>
            </a:r>
            <a:r>
              <a:rPr lang="en-US" dirty="0" err="1" smtClean="0"/>
              <a:t>space,CPU</a:t>
            </a:r>
            <a:r>
              <a:rPr lang="en-US" dirty="0" smtClean="0"/>
              <a:t> </a:t>
            </a:r>
            <a:r>
              <a:rPr lang="en-US" dirty="0"/>
              <a:t>cycles, files, and I/0 devices (such as printers and DVD drives) are </a:t>
            </a:r>
            <a:r>
              <a:rPr lang="en-US" dirty="0" smtClean="0"/>
              <a:t>examples of </a:t>
            </a:r>
            <a:r>
              <a:rPr lang="en-US" dirty="0"/>
              <a:t>resource types</a:t>
            </a:r>
            <a:r>
              <a:rPr lang="en-US" dirty="0" smtClean="0"/>
              <a:t>.</a:t>
            </a:r>
          </a:p>
          <a:p>
            <a:r>
              <a:rPr lang="en-US" dirty="0" smtClean="0"/>
              <a:t> </a:t>
            </a:r>
            <a:r>
              <a:rPr lang="en-US" dirty="0"/>
              <a:t>If a system has two CPUs, then the resource type CPU </a:t>
            </a:r>
            <a:r>
              <a:rPr lang="en-US" dirty="0" smtClean="0"/>
              <a:t>has two </a:t>
            </a:r>
            <a:r>
              <a:rPr lang="en-US" dirty="0"/>
              <a:t>instances. </a:t>
            </a:r>
            <a:endParaRPr lang="en-US" dirty="0" smtClean="0"/>
          </a:p>
          <a:p>
            <a:r>
              <a:rPr lang="en-US" dirty="0" smtClean="0"/>
              <a:t>Similarly</a:t>
            </a:r>
            <a:r>
              <a:rPr lang="en-US" dirty="0"/>
              <a:t>, the resource type printer may have five instances. </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3729696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1338"/>
          </a:xfrm>
        </p:spPr>
        <p:txBody>
          <a:bodyPr/>
          <a:lstStyle/>
          <a:p>
            <a:r>
              <a:rPr lang="en-US" dirty="0" smtClean="0"/>
              <a:t>4.1 Scheduling Types</a:t>
            </a:r>
            <a:endParaRPr lang="en-IN" dirty="0"/>
          </a:p>
        </p:txBody>
      </p:sp>
      <p:sp>
        <p:nvSpPr>
          <p:cNvPr id="3" name="Content Placeholder 2"/>
          <p:cNvSpPr>
            <a:spLocks noGrp="1"/>
          </p:cNvSpPr>
          <p:nvPr>
            <p:ph idx="1"/>
          </p:nvPr>
        </p:nvSpPr>
        <p:spPr>
          <a:xfrm>
            <a:off x="838200" y="851339"/>
            <a:ext cx="10515600" cy="5325624"/>
          </a:xfrm>
        </p:spPr>
        <p:txBody>
          <a:bodyPr>
            <a:normAutofit/>
          </a:bodyPr>
          <a:lstStyle/>
          <a:p>
            <a:r>
              <a:rPr lang="en-US" b="1" dirty="0" smtClean="0"/>
              <a:t>Scheduling :</a:t>
            </a:r>
          </a:p>
          <a:p>
            <a:pPr marL="0" indent="0" algn="just">
              <a:buNone/>
            </a:pPr>
            <a:r>
              <a:rPr lang="en-US" sz="2400" dirty="0"/>
              <a:t>CPU scheduling is a process which allows one process to use the CPU while the execution of another process is on hold(in waiting state) due to unavailability of any resource like I/O </a:t>
            </a:r>
            <a:r>
              <a:rPr lang="en-US" sz="2400" dirty="0" err="1"/>
              <a:t>etc</a:t>
            </a:r>
            <a:r>
              <a:rPr lang="en-US" sz="2400" dirty="0"/>
              <a:t>, thereby making full use of CPU. </a:t>
            </a:r>
            <a:endParaRPr lang="en-US" sz="2400" dirty="0" smtClean="0"/>
          </a:p>
          <a:p>
            <a:r>
              <a:rPr lang="en-US" b="1" dirty="0" smtClean="0"/>
              <a:t>Objectives:</a:t>
            </a:r>
          </a:p>
          <a:p>
            <a:pPr>
              <a:buFont typeface="Wingdings" panose="05000000000000000000" pitchFamily="2" charset="2"/>
              <a:buChar char="Ø"/>
            </a:pPr>
            <a:r>
              <a:rPr lang="en-US" sz="2400" dirty="0" smtClean="0"/>
              <a:t>Maximize throughput</a:t>
            </a:r>
          </a:p>
          <a:p>
            <a:pPr>
              <a:buFont typeface="Wingdings" panose="05000000000000000000" pitchFamily="2" charset="2"/>
              <a:buChar char="Ø"/>
            </a:pPr>
            <a:r>
              <a:rPr lang="en-US" sz="2400" dirty="0" smtClean="0"/>
              <a:t>Be fair</a:t>
            </a:r>
          </a:p>
          <a:p>
            <a:pPr>
              <a:buFont typeface="Wingdings" panose="05000000000000000000" pitchFamily="2" charset="2"/>
              <a:buChar char="Ø"/>
            </a:pPr>
            <a:r>
              <a:rPr lang="en-US" sz="2400" dirty="0" smtClean="0"/>
              <a:t>Prevent indefinite postponement</a:t>
            </a:r>
          </a:p>
          <a:p>
            <a:pPr>
              <a:buFont typeface="Wingdings" panose="05000000000000000000" pitchFamily="2" charset="2"/>
              <a:buChar char="Ø"/>
            </a:pPr>
            <a:r>
              <a:rPr lang="en-US" sz="2400" dirty="0" smtClean="0"/>
              <a:t>Complete process by given deadline</a:t>
            </a:r>
          </a:p>
          <a:p>
            <a:pPr>
              <a:buFont typeface="Wingdings" panose="05000000000000000000" pitchFamily="2" charset="2"/>
              <a:buChar char="Ø"/>
            </a:pPr>
            <a:r>
              <a:rPr lang="en-US" sz="2400" dirty="0" smtClean="0"/>
              <a:t>Maximize processor utilization</a:t>
            </a:r>
          </a:p>
          <a:p>
            <a:pPr>
              <a:buFont typeface="Wingdings" panose="05000000000000000000" pitchFamily="2" charset="2"/>
              <a:buChar char="Ø"/>
            </a:pPr>
            <a:r>
              <a:rPr lang="en-US" sz="2400" dirty="0" smtClean="0"/>
              <a:t>Balance resource use</a:t>
            </a:r>
          </a:p>
          <a:p>
            <a:pPr>
              <a:buFont typeface="Wingdings" panose="05000000000000000000" pitchFamily="2" charset="2"/>
              <a:buChar char="Ø"/>
            </a:pPr>
            <a:r>
              <a:rPr lang="en-US" sz="2400" dirty="0" smtClean="0"/>
              <a:t>Enforce Priorities</a:t>
            </a:r>
          </a:p>
          <a:p>
            <a:pPr marL="0" indent="0">
              <a:buNone/>
            </a:pPr>
            <a:endParaRPr lang="en-US" b="1" dirty="0" smtClean="0"/>
          </a:p>
          <a:p>
            <a:endParaRPr lang="en-IN" b="1"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3379960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5931"/>
          </a:xfrm>
        </p:spPr>
        <p:txBody>
          <a:bodyPr/>
          <a:lstStyle/>
          <a:p>
            <a:r>
              <a:rPr lang="en-IN" dirty="0"/>
              <a:t>System </a:t>
            </a:r>
            <a:r>
              <a:rPr lang="en-IN" dirty="0" smtClean="0"/>
              <a:t>model </a:t>
            </a:r>
            <a:r>
              <a:rPr lang="en-IN" dirty="0" err="1" smtClean="0"/>
              <a:t>contd</a:t>
            </a:r>
            <a:r>
              <a:rPr lang="en-IN" dirty="0" smtClean="0"/>
              <a:t>…</a:t>
            </a:r>
            <a:endParaRPr lang="en-IN" dirty="0"/>
          </a:p>
        </p:txBody>
      </p:sp>
      <p:sp>
        <p:nvSpPr>
          <p:cNvPr id="3" name="Content Placeholder 2"/>
          <p:cNvSpPr>
            <a:spLocks noGrp="1"/>
          </p:cNvSpPr>
          <p:nvPr>
            <p:ph idx="1"/>
          </p:nvPr>
        </p:nvSpPr>
        <p:spPr>
          <a:xfrm>
            <a:off x="838200" y="1182414"/>
            <a:ext cx="10515600" cy="4994549"/>
          </a:xfrm>
        </p:spPr>
        <p:txBody>
          <a:bodyPr>
            <a:normAutofit/>
          </a:bodyPr>
          <a:lstStyle/>
          <a:p>
            <a:r>
              <a:rPr lang="en-US" dirty="0"/>
              <a:t>Under the normal mode of operation, a process may utilize a resource </a:t>
            </a:r>
            <a:r>
              <a:rPr lang="en-US" dirty="0" smtClean="0"/>
              <a:t>in only </a:t>
            </a:r>
            <a:r>
              <a:rPr lang="en-US" dirty="0"/>
              <a:t>the following sequence:</a:t>
            </a:r>
          </a:p>
          <a:p>
            <a:r>
              <a:rPr lang="en-US" b="1" dirty="0"/>
              <a:t>Request. </a:t>
            </a:r>
            <a:r>
              <a:rPr lang="en-US" dirty="0"/>
              <a:t>The process requests the resource. If the request cannot </a:t>
            </a:r>
            <a:r>
              <a:rPr lang="en-US" dirty="0" smtClean="0"/>
              <a:t>be granted </a:t>
            </a:r>
            <a:r>
              <a:rPr lang="en-US" dirty="0"/>
              <a:t>immediately (for example, if the resource is being used by </a:t>
            </a:r>
            <a:r>
              <a:rPr lang="en-US" dirty="0" smtClean="0"/>
              <a:t>another process</a:t>
            </a:r>
            <a:r>
              <a:rPr lang="en-US" dirty="0"/>
              <a:t>), then the requesting process must wait until it can acquire </a:t>
            </a:r>
            <a:r>
              <a:rPr lang="en-US" dirty="0" smtClean="0"/>
              <a:t>the resource</a:t>
            </a:r>
            <a:r>
              <a:rPr lang="en-US" dirty="0"/>
              <a:t>.</a:t>
            </a:r>
          </a:p>
          <a:p>
            <a:r>
              <a:rPr lang="en-US" b="1" dirty="0"/>
              <a:t>Use. </a:t>
            </a:r>
            <a:r>
              <a:rPr lang="en-US" dirty="0"/>
              <a:t>The process can operate on the resource (for example, if the </a:t>
            </a:r>
            <a:r>
              <a:rPr lang="en-US" dirty="0" smtClean="0"/>
              <a:t>resource is </a:t>
            </a:r>
            <a:r>
              <a:rPr lang="en-US" dirty="0"/>
              <a:t>a printer, the process can print on the printer).</a:t>
            </a:r>
          </a:p>
          <a:p>
            <a:r>
              <a:rPr lang="en-US" b="1" dirty="0"/>
              <a:t>Release. </a:t>
            </a:r>
            <a:r>
              <a:rPr lang="en-US" dirty="0"/>
              <a:t>The process releases the resource. </a:t>
            </a:r>
            <a:endParaRPr lang="en-IN"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16733280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740979"/>
          </a:xfrm>
        </p:spPr>
        <p:txBody>
          <a:bodyPr/>
          <a:lstStyle/>
          <a:p>
            <a:r>
              <a:rPr lang="en-IN" dirty="0"/>
              <a:t>Necessary </a:t>
            </a:r>
            <a:r>
              <a:rPr lang="en-IN" dirty="0" smtClean="0"/>
              <a:t>Conditions for deadlock</a:t>
            </a:r>
            <a:endParaRPr lang="en-IN" dirty="0"/>
          </a:p>
        </p:txBody>
      </p:sp>
      <p:sp>
        <p:nvSpPr>
          <p:cNvPr id="3" name="Content Placeholder 2"/>
          <p:cNvSpPr>
            <a:spLocks noGrp="1"/>
          </p:cNvSpPr>
          <p:nvPr>
            <p:ph idx="1"/>
          </p:nvPr>
        </p:nvSpPr>
        <p:spPr>
          <a:xfrm>
            <a:off x="109538" y="731152"/>
            <a:ext cx="8948738" cy="5512486"/>
          </a:xfrm>
        </p:spPr>
        <p:txBody>
          <a:bodyPr>
            <a:normAutofit/>
          </a:bodyPr>
          <a:lstStyle/>
          <a:p>
            <a:pPr algn="just"/>
            <a:r>
              <a:rPr lang="en-US" sz="2600" b="1" dirty="0"/>
              <a:t>Mutual exclusion</a:t>
            </a:r>
            <a:r>
              <a:rPr lang="en-US" sz="2600" dirty="0"/>
              <a:t>. At least one resource must be held in a </a:t>
            </a:r>
            <a:r>
              <a:rPr lang="en-US" sz="2600" dirty="0" err="1" smtClean="0"/>
              <a:t>nonsharable</a:t>
            </a:r>
            <a:r>
              <a:rPr lang="en-US" sz="2600" dirty="0" smtClean="0"/>
              <a:t> mode</a:t>
            </a:r>
            <a:r>
              <a:rPr lang="en-US" sz="2600" dirty="0"/>
              <a:t>; that is, only one process at a time can use the resource</a:t>
            </a:r>
            <a:r>
              <a:rPr lang="en-US" sz="2600" dirty="0" smtClean="0"/>
              <a:t>.</a:t>
            </a:r>
          </a:p>
          <a:p>
            <a:pPr algn="just"/>
            <a:r>
              <a:rPr lang="en-US" sz="2600" b="1" dirty="0"/>
              <a:t>Hold and wait</a:t>
            </a:r>
            <a:r>
              <a:rPr lang="en-US" sz="2600" dirty="0"/>
              <a:t>. A process must be holding at least one resource </a:t>
            </a:r>
            <a:r>
              <a:rPr lang="en-US" sz="2600" dirty="0" smtClean="0"/>
              <a:t>and waiting </a:t>
            </a:r>
            <a:r>
              <a:rPr lang="en-US" sz="2600" dirty="0"/>
              <a:t>to acquire additional resources that </a:t>
            </a:r>
            <a:r>
              <a:rPr lang="en-US" sz="2600"/>
              <a:t>are </a:t>
            </a:r>
            <a:r>
              <a:rPr lang="en-US" sz="2600" smtClean="0"/>
              <a:t>currently </a:t>
            </a:r>
            <a:r>
              <a:rPr lang="en-US" sz="2600" dirty="0"/>
              <a:t>being held </a:t>
            </a:r>
            <a:r>
              <a:rPr lang="en-US" sz="2600" dirty="0" smtClean="0"/>
              <a:t> by other </a:t>
            </a:r>
            <a:r>
              <a:rPr lang="en-US" sz="2600" dirty="0"/>
              <a:t>processes. </a:t>
            </a:r>
            <a:endParaRPr lang="en-US" sz="2600" dirty="0" smtClean="0"/>
          </a:p>
          <a:p>
            <a:pPr algn="just"/>
            <a:r>
              <a:rPr lang="en-US" sz="2600" b="1" dirty="0"/>
              <a:t>No preemption. </a:t>
            </a:r>
            <a:r>
              <a:rPr lang="en-US" sz="2600" dirty="0"/>
              <a:t>Resources cannot be preempted; that is, a resource </a:t>
            </a:r>
            <a:r>
              <a:rPr lang="en-US" sz="2600" dirty="0" smtClean="0"/>
              <a:t>can be </a:t>
            </a:r>
            <a:r>
              <a:rPr lang="en-US" sz="2600" dirty="0"/>
              <a:t>released only voluntarily by the process holding it, after that </a:t>
            </a:r>
            <a:r>
              <a:rPr lang="en-US" sz="2600" dirty="0" smtClean="0"/>
              <a:t>process has </a:t>
            </a:r>
            <a:r>
              <a:rPr lang="en-US" sz="2600" dirty="0"/>
              <a:t>completed its </a:t>
            </a:r>
            <a:r>
              <a:rPr lang="en-US" sz="2600" dirty="0" smtClean="0"/>
              <a:t>task.</a:t>
            </a:r>
          </a:p>
          <a:p>
            <a:pPr algn="just"/>
            <a:r>
              <a:rPr lang="en-US" sz="2600" b="1" dirty="0"/>
              <a:t>Circular wait. </a:t>
            </a:r>
            <a:r>
              <a:rPr lang="en-US" sz="2600" dirty="0"/>
              <a:t>A set { P0 , </a:t>
            </a:r>
            <a:r>
              <a:rPr lang="en-US" sz="2600" dirty="0" smtClean="0"/>
              <a:t>P1, </a:t>
            </a:r>
            <a:r>
              <a:rPr lang="en-US" sz="2600" dirty="0"/>
              <a:t>... , P11 } of waiting processes must exist </a:t>
            </a:r>
            <a:r>
              <a:rPr lang="en-US" sz="2600" dirty="0" smtClean="0"/>
              <a:t>such that </a:t>
            </a:r>
            <a:r>
              <a:rPr lang="en-US" sz="2600" dirty="0"/>
              <a:t>Po is waiting for a resource held by P1, P1 is waiting for a </a:t>
            </a:r>
            <a:r>
              <a:rPr lang="en-US" sz="2600" dirty="0" smtClean="0"/>
              <a:t>resource held </a:t>
            </a:r>
            <a:r>
              <a:rPr lang="en-US" sz="2600" dirty="0"/>
              <a:t>by P2, ... , Pn-1 is waiting for a resource held by </a:t>
            </a:r>
            <a:r>
              <a:rPr lang="en-US" sz="2600" dirty="0" err="1" smtClean="0"/>
              <a:t>Pn</a:t>
            </a:r>
            <a:r>
              <a:rPr lang="en-US" sz="2600" dirty="0" smtClean="0"/>
              <a:t> </a:t>
            </a:r>
            <a:r>
              <a:rPr lang="en-US" sz="2600" dirty="0"/>
              <a:t>and </a:t>
            </a:r>
            <a:r>
              <a:rPr lang="en-US" sz="2600" dirty="0" err="1" smtClean="0"/>
              <a:t>Pn</a:t>
            </a:r>
            <a:r>
              <a:rPr lang="en-US" sz="2600" dirty="0" smtClean="0"/>
              <a:t> </a:t>
            </a:r>
            <a:r>
              <a:rPr lang="en-US" sz="2600" dirty="0"/>
              <a:t>is </a:t>
            </a:r>
            <a:r>
              <a:rPr lang="en-US" sz="2600" dirty="0" smtClean="0"/>
              <a:t>waiting for </a:t>
            </a:r>
            <a:r>
              <a:rPr lang="en-US" sz="2600" dirty="0"/>
              <a:t>a resource held by Po. </a:t>
            </a:r>
            <a:endParaRPr lang="en-IN" sz="26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6" name="Picture 5"/>
          <p:cNvPicPr>
            <a:picLocks noChangeAspect="1"/>
          </p:cNvPicPr>
          <p:nvPr/>
        </p:nvPicPr>
        <p:blipFill>
          <a:blip r:embed="rId2"/>
          <a:stretch>
            <a:fillRect/>
          </a:stretch>
        </p:blipFill>
        <p:spPr>
          <a:xfrm>
            <a:off x="9049707" y="1864770"/>
            <a:ext cx="3142293" cy="2956816"/>
          </a:xfrm>
          <a:prstGeom prst="rect">
            <a:avLst/>
          </a:prstGeom>
        </p:spPr>
      </p:pic>
    </p:spTree>
    <p:extLst>
      <p:ext uri="{BB962C8B-B14F-4D97-AF65-F5344CB8AC3E}">
        <p14:creationId xmlns:p14="http://schemas.microsoft.com/office/powerpoint/2010/main" val="191925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7103"/>
          </a:xfrm>
        </p:spPr>
        <p:txBody>
          <a:bodyPr/>
          <a:lstStyle/>
          <a:p>
            <a:r>
              <a:rPr lang="en-IN" dirty="0"/>
              <a:t>Methods for handling deadlock </a:t>
            </a:r>
          </a:p>
        </p:txBody>
      </p:sp>
      <p:sp>
        <p:nvSpPr>
          <p:cNvPr id="3" name="Content Placeholder 2"/>
          <p:cNvSpPr>
            <a:spLocks noGrp="1"/>
          </p:cNvSpPr>
          <p:nvPr>
            <p:ph idx="1"/>
          </p:nvPr>
        </p:nvSpPr>
        <p:spPr>
          <a:xfrm>
            <a:off x="838200" y="867103"/>
            <a:ext cx="10515600" cy="5309860"/>
          </a:xfrm>
        </p:spPr>
        <p:txBody>
          <a:bodyPr>
            <a:normAutofit fontScale="92500" lnSpcReduction="10000"/>
          </a:bodyPr>
          <a:lstStyle/>
          <a:p>
            <a:r>
              <a:rPr lang="en-US" dirty="0"/>
              <a:t>There are three ways to handle deadlock </a:t>
            </a:r>
          </a:p>
          <a:p>
            <a:pPr marL="0" indent="0" algn="just">
              <a:buNone/>
            </a:pPr>
            <a:r>
              <a:rPr lang="en-US" sz="2600" dirty="0"/>
              <a:t>1) </a:t>
            </a:r>
            <a:r>
              <a:rPr lang="en-US" sz="2600" b="1" dirty="0"/>
              <a:t>Deadlock prevention or avoidance: </a:t>
            </a:r>
            <a:r>
              <a:rPr lang="en-US" sz="2600" dirty="0"/>
              <a:t>The idea is to not let the system into a deadlock state. </a:t>
            </a:r>
          </a:p>
          <a:p>
            <a:pPr algn="just"/>
            <a:r>
              <a:rPr lang="en-US" sz="2600" dirty="0" smtClean="0"/>
              <a:t>Prevention </a:t>
            </a:r>
            <a:r>
              <a:rPr lang="en-US" sz="2600" dirty="0"/>
              <a:t>is done by negating one of above mentioned necessary conditions for deadlock. </a:t>
            </a:r>
          </a:p>
          <a:p>
            <a:pPr algn="just"/>
            <a:r>
              <a:rPr lang="en-US" sz="2600" dirty="0"/>
              <a:t>Avoidance is kind of futuristic in nature. By using strategy of “Avoidance”, we have to make an assumption. We need to ensure that all information about resources which process will need are known to us prior to execution of the process. We use Banker’s </a:t>
            </a:r>
            <a:r>
              <a:rPr lang="en-US" sz="2600" dirty="0" smtClean="0"/>
              <a:t>algorithm </a:t>
            </a:r>
            <a:r>
              <a:rPr lang="en-US" sz="2600" dirty="0"/>
              <a:t>in order to avoid deadlock. </a:t>
            </a:r>
            <a:endParaRPr lang="en-US" sz="2600" dirty="0" smtClean="0"/>
          </a:p>
          <a:p>
            <a:pPr marL="0" indent="0" algn="just">
              <a:buNone/>
            </a:pPr>
            <a:r>
              <a:rPr lang="en-US" sz="2600" dirty="0"/>
              <a:t>2) </a:t>
            </a:r>
            <a:r>
              <a:rPr lang="en-US" sz="2600" b="1" dirty="0"/>
              <a:t>Deadlock detection and recovery: </a:t>
            </a:r>
            <a:r>
              <a:rPr lang="en-US" sz="2600" dirty="0"/>
              <a:t>Let deadlock occur, then do preemption to handle it once occurred. </a:t>
            </a:r>
          </a:p>
          <a:p>
            <a:pPr algn="just"/>
            <a:endParaRPr lang="en-US" sz="2600" dirty="0"/>
          </a:p>
          <a:p>
            <a:pPr marL="0" indent="0" algn="just">
              <a:buNone/>
            </a:pPr>
            <a:r>
              <a:rPr lang="en-US" sz="2600" dirty="0"/>
              <a:t>3) </a:t>
            </a:r>
            <a:r>
              <a:rPr lang="en-US" sz="2600" b="1" dirty="0"/>
              <a:t>Ignore the problem altogether: </a:t>
            </a:r>
            <a:r>
              <a:rPr lang="en-US" sz="2600" dirty="0"/>
              <a:t>If deadlock is very rare, then let it happen and reboot the system. This is the approach that both Windows and UNIX take. </a:t>
            </a:r>
            <a:endParaRPr lang="en-IN" sz="26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420830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896116"/>
          </a:xfrm>
        </p:spPr>
        <p:txBody>
          <a:bodyPr/>
          <a:lstStyle/>
          <a:p>
            <a:r>
              <a:rPr lang="en-US" b="1" dirty="0" smtClean="0"/>
              <a:t>CPU and I/O burst cycles:</a:t>
            </a:r>
            <a:endParaRPr lang="en-IN" b="1" dirty="0"/>
          </a:p>
        </p:txBody>
      </p:sp>
      <p:sp>
        <p:nvSpPr>
          <p:cNvPr id="3" name="Content Placeholder 2"/>
          <p:cNvSpPr>
            <a:spLocks noGrp="1"/>
          </p:cNvSpPr>
          <p:nvPr>
            <p:ph idx="1"/>
          </p:nvPr>
        </p:nvSpPr>
        <p:spPr>
          <a:xfrm>
            <a:off x="551795" y="1040525"/>
            <a:ext cx="6190920" cy="5136438"/>
          </a:xfrm>
        </p:spPr>
        <p:txBody>
          <a:bodyPr>
            <a:normAutofit/>
          </a:bodyPr>
          <a:lstStyle/>
          <a:p>
            <a:r>
              <a:rPr lang="en-US" sz="2400" dirty="0" smtClean="0"/>
              <a:t>process execution consists of a cycle of CPU execution and I/O wait.</a:t>
            </a:r>
          </a:p>
          <a:p>
            <a:pPr algn="just"/>
            <a:r>
              <a:rPr lang="en-US" sz="2400" dirty="0" smtClean="0"/>
              <a:t>Processes alternate between these two states.</a:t>
            </a:r>
          </a:p>
          <a:p>
            <a:pPr algn="just"/>
            <a:r>
              <a:rPr lang="en-US" sz="2400" dirty="0" smtClean="0"/>
              <a:t>Process execution begins with a CPU burst. That is followed by an I/O burst, which is followed by another CPU burst, then another I/O burst, and so on. </a:t>
            </a:r>
          </a:p>
          <a:p>
            <a:pPr algn="just"/>
            <a:r>
              <a:rPr lang="en-US" sz="2400" dirty="0" smtClean="0"/>
              <a:t>The </a:t>
            </a:r>
            <a:r>
              <a:rPr lang="en-US" sz="2400" dirty="0"/>
              <a:t>final CPU burst ends with a system request to terminate execution </a:t>
            </a:r>
            <a:r>
              <a:rPr lang="en-US" sz="2400" dirty="0" smtClean="0"/>
              <a:t>.</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6" name="Picture 5"/>
          <p:cNvPicPr>
            <a:picLocks noChangeAspect="1"/>
          </p:cNvPicPr>
          <p:nvPr/>
        </p:nvPicPr>
        <p:blipFill>
          <a:blip r:embed="rId2"/>
          <a:stretch>
            <a:fillRect/>
          </a:stretch>
        </p:blipFill>
        <p:spPr>
          <a:xfrm>
            <a:off x="6742715" y="693682"/>
            <a:ext cx="5188991" cy="5662667"/>
          </a:xfrm>
          <a:prstGeom prst="rect">
            <a:avLst/>
          </a:prstGeom>
        </p:spPr>
      </p:pic>
    </p:spTree>
    <p:extLst>
      <p:ext uri="{BB962C8B-B14F-4D97-AF65-F5344CB8AC3E}">
        <p14:creationId xmlns:p14="http://schemas.microsoft.com/office/powerpoint/2010/main" val="403734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1429296"/>
          </a:xfrm>
        </p:spPr>
        <p:txBody>
          <a:bodyPr>
            <a:normAutofit/>
          </a:bodyPr>
          <a:lstStyle/>
          <a:p>
            <a:r>
              <a:rPr lang="en-US" dirty="0" smtClean="0"/>
              <a:t>Preemptive scheduling</a:t>
            </a:r>
            <a:endParaRPr lang="en-IN" dirty="0"/>
          </a:p>
        </p:txBody>
      </p:sp>
      <p:sp>
        <p:nvSpPr>
          <p:cNvPr id="3" name="Content Placeholder 2"/>
          <p:cNvSpPr>
            <a:spLocks noGrp="1"/>
          </p:cNvSpPr>
          <p:nvPr>
            <p:ph idx="1"/>
          </p:nvPr>
        </p:nvSpPr>
        <p:spPr>
          <a:xfrm>
            <a:off x="838200" y="1765738"/>
            <a:ext cx="10515600" cy="4430110"/>
          </a:xfrm>
        </p:spPr>
        <p:txBody>
          <a:bodyPr>
            <a:normAutofit/>
          </a:bodyPr>
          <a:lstStyle/>
          <a:p>
            <a:pPr algn="just"/>
            <a:r>
              <a:rPr lang="en-US" sz="2400" dirty="0"/>
              <a:t>The scheduling in which a running process can be interrupted if a high priority process enters the queue and is allocated to the CPU is called preemptive scheduling</a:t>
            </a:r>
            <a:r>
              <a:rPr lang="en-US" sz="2400" dirty="0" smtClean="0"/>
              <a:t>.</a:t>
            </a:r>
          </a:p>
          <a:p>
            <a:pPr algn="just"/>
            <a:r>
              <a:rPr lang="en-US" sz="2400" dirty="0" smtClean="0"/>
              <a:t> </a:t>
            </a:r>
            <a:r>
              <a:rPr lang="en-US" sz="2400" dirty="0"/>
              <a:t>In this case, the current process switches from the running queue to ready queue, and the high priority process utilizes the CPU cycle</a:t>
            </a:r>
            <a:r>
              <a:rPr lang="en-US" sz="2400" dirty="0" smtClean="0"/>
              <a:t>.</a:t>
            </a:r>
          </a:p>
          <a:p>
            <a:pPr algn="just"/>
            <a:r>
              <a:rPr lang="en-US" sz="2400" dirty="0"/>
              <a:t>Algorithms that are backed by preemptive Scheduling are </a:t>
            </a:r>
            <a:r>
              <a:rPr lang="en-US" sz="2400" b="1" dirty="0"/>
              <a:t>round-robin (RR)</a:t>
            </a:r>
            <a:r>
              <a:rPr lang="en-US" sz="2400" dirty="0"/>
              <a:t>, </a:t>
            </a:r>
            <a:r>
              <a:rPr lang="en-US" sz="2400" b="1" dirty="0"/>
              <a:t>priority, SRTF (shortest remaining time first</a:t>
            </a:r>
            <a:r>
              <a:rPr lang="en-US" sz="2400" b="1" dirty="0" smtClean="0"/>
              <a:t>).</a:t>
            </a:r>
          </a:p>
          <a:p>
            <a:pPr algn="just"/>
            <a:r>
              <a:rPr lang="en-US" sz="2400" b="1" dirty="0"/>
              <a:t>Windows 95 </a:t>
            </a:r>
            <a:r>
              <a:rPr lang="en-US" sz="2400" dirty="0"/>
              <a:t>introduced </a:t>
            </a:r>
            <a:r>
              <a:rPr lang="en-US" sz="2400" dirty="0" smtClean="0"/>
              <a:t>preemptive scheduling</a:t>
            </a:r>
            <a:r>
              <a:rPr lang="en-US" sz="2400" dirty="0"/>
              <a:t>, </a:t>
            </a:r>
            <a:r>
              <a:rPr lang="en-US" sz="2400" b="1" dirty="0"/>
              <a:t>and all subsequent versions of Windows operating systems </a:t>
            </a:r>
            <a:r>
              <a:rPr lang="en-US" sz="2400" dirty="0" smtClean="0"/>
              <a:t>have used </a:t>
            </a:r>
            <a:r>
              <a:rPr lang="en-US" sz="2400" dirty="0"/>
              <a:t>preemptive scheduling</a:t>
            </a:r>
            <a:r>
              <a:rPr lang="en-US" sz="2400" b="1" dirty="0" smtClean="0"/>
              <a:t>.</a:t>
            </a:r>
          </a:p>
          <a:p>
            <a:pPr algn="just"/>
            <a:r>
              <a:rPr lang="en-US" sz="2400" b="1" dirty="0" smtClean="0"/>
              <a:t> </a:t>
            </a:r>
            <a:r>
              <a:rPr lang="en-US" sz="2400" b="1" dirty="0"/>
              <a:t>The Mac OS X operating system for the </a:t>
            </a:r>
            <a:r>
              <a:rPr lang="en-US" sz="2400" b="1" dirty="0" smtClean="0"/>
              <a:t>Macintosh </a:t>
            </a:r>
            <a:r>
              <a:rPr lang="en-US" sz="2400" dirty="0" smtClean="0"/>
              <a:t>also </a:t>
            </a:r>
            <a:r>
              <a:rPr lang="en-US" sz="2400" dirty="0"/>
              <a:t>uses preemptive </a:t>
            </a:r>
            <a:r>
              <a:rPr lang="en-US" sz="2400" dirty="0" smtClean="0"/>
              <a:t>scheduling</a:t>
            </a:r>
            <a:r>
              <a:rPr lang="en-US" sz="2400" dirty="0"/>
              <a:t>.</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1049606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Non-Preemptive </a:t>
            </a:r>
            <a:r>
              <a:rPr lang="en-US" dirty="0"/>
              <a:t>scheduling</a:t>
            </a:r>
            <a:endParaRPr lang="en-IN" dirty="0"/>
          </a:p>
        </p:txBody>
      </p:sp>
      <p:sp>
        <p:nvSpPr>
          <p:cNvPr id="3" name="Content Placeholder 2"/>
          <p:cNvSpPr>
            <a:spLocks noGrp="1"/>
          </p:cNvSpPr>
          <p:nvPr>
            <p:ph idx="1"/>
          </p:nvPr>
        </p:nvSpPr>
        <p:spPr/>
        <p:txBody>
          <a:bodyPr>
            <a:normAutofit/>
          </a:bodyPr>
          <a:lstStyle/>
          <a:p>
            <a:r>
              <a:rPr lang="en-US" sz="2400" dirty="0"/>
              <a:t>The scheduling in which a running process cannot be interrupted by any other process is called non-preemptive scheduling</a:t>
            </a:r>
            <a:r>
              <a:rPr lang="en-US" sz="2400" dirty="0" smtClean="0"/>
              <a:t>.</a:t>
            </a:r>
          </a:p>
          <a:p>
            <a:r>
              <a:rPr lang="en-US" sz="2400" dirty="0" smtClean="0"/>
              <a:t> </a:t>
            </a:r>
            <a:r>
              <a:rPr lang="en-US" sz="2400" dirty="0"/>
              <a:t>Any other process which enters the queue has to wait until the current process finishes its CPU cycle</a:t>
            </a:r>
            <a:r>
              <a:rPr lang="en-US" sz="2400" dirty="0" smtClean="0"/>
              <a:t>.</a:t>
            </a:r>
          </a:p>
          <a:p>
            <a:r>
              <a:rPr lang="en-US" sz="2400" dirty="0"/>
              <a:t>Algorithms that are based on non-preemptive Scheduling are </a:t>
            </a:r>
            <a:r>
              <a:rPr lang="en-US" sz="2400" b="1" dirty="0"/>
              <a:t>non-preemptive priority, and shortest Job first</a:t>
            </a:r>
            <a:r>
              <a:rPr lang="en-US" sz="2400" b="1" dirty="0" smtClean="0"/>
              <a:t>.</a:t>
            </a:r>
          </a:p>
          <a:p>
            <a:r>
              <a:rPr lang="en-US" sz="2400" b="1" dirty="0"/>
              <a:t> </a:t>
            </a:r>
            <a:r>
              <a:rPr lang="en-US" sz="2400" dirty="0"/>
              <a:t>This scheduling </a:t>
            </a:r>
            <a:r>
              <a:rPr lang="en-US" sz="2400" dirty="0" smtClean="0"/>
              <a:t>method was </a:t>
            </a:r>
            <a:r>
              <a:rPr lang="en-US" sz="2400" dirty="0"/>
              <a:t>used by </a:t>
            </a:r>
            <a:r>
              <a:rPr lang="en-US" sz="2400" b="1" dirty="0"/>
              <a:t>Microsoft Windows 3.x.</a:t>
            </a:r>
            <a:endParaRPr lang="en-IN" sz="2400" b="1"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3991514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Preemptive</a:t>
            </a:r>
            <a:r>
              <a:rPr lang="en-IN" dirty="0"/>
              <a:t> Vs Non-</a:t>
            </a:r>
            <a:r>
              <a:rPr lang="en-IN" dirty="0" err="1"/>
              <a:t>Preemptive</a:t>
            </a:r>
            <a:r>
              <a:rPr lang="en-IN" dirty="0"/>
              <a:t> Scheduling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76999413"/>
              </p:ext>
            </p:extLst>
          </p:nvPr>
        </p:nvGraphicFramePr>
        <p:xfrm>
          <a:off x="838200" y="1434661"/>
          <a:ext cx="9767888" cy="5176523"/>
        </p:xfrm>
        <a:graphic>
          <a:graphicData uri="http://schemas.openxmlformats.org/drawingml/2006/table">
            <a:tbl>
              <a:tblPr/>
              <a:tblGrid>
                <a:gridCol w="4883944"/>
                <a:gridCol w="4883944"/>
              </a:tblGrid>
              <a:tr h="624671">
                <a:tc>
                  <a:txBody>
                    <a:bodyPr/>
                    <a:lstStyle/>
                    <a:p>
                      <a:pPr algn="ctr" fontAlgn="t"/>
                      <a:r>
                        <a:rPr lang="en-IN" sz="2400" b="1" dirty="0" err="1">
                          <a:effectLst/>
                        </a:rPr>
                        <a:t>Preemptive</a:t>
                      </a:r>
                      <a:r>
                        <a:rPr lang="en-IN" sz="2400" b="1" dirty="0">
                          <a:effectLst/>
                        </a:rPr>
                        <a:t> Scheduling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b="1" dirty="0">
                          <a:effectLst/>
                        </a:rPr>
                        <a:t>Non-</a:t>
                      </a:r>
                      <a:r>
                        <a:rPr lang="en-IN" sz="2400" b="1" dirty="0" err="1">
                          <a:effectLst/>
                        </a:rPr>
                        <a:t>Preemptive</a:t>
                      </a:r>
                      <a:r>
                        <a:rPr lang="en-IN" sz="2400" b="1" dirty="0">
                          <a:effectLst/>
                        </a:rPr>
                        <a:t> Scheduling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026246">
                <a:tc>
                  <a:txBody>
                    <a:bodyPr/>
                    <a:lstStyle/>
                    <a:p>
                      <a:pPr fontAlgn="t"/>
                      <a:r>
                        <a:rPr lang="en-US" sz="2400" dirty="0" smtClean="0">
                          <a:effectLst/>
                        </a:rPr>
                        <a:t>1.Resources </a:t>
                      </a:r>
                      <a:r>
                        <a:rPr lang="en-US" sz="2400" dirty="0">
                          <a:effectLst/>
                        </a:rPr>
                        <a:t>are allocated according to the cycles for a limited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effectLst/>
                        </a:rPr>
                        <a:t>1.Resources </a:t>
                      </a:r>
                      <a:r>
                        <a:rPr lang="en-US" sz="2400" dirty="0">
                          <a:effectLst/>
                        </a:rPr>
                        <a:t>are used and then held by the process until it gets terminated.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6246">
                <a:tc>
                  <a:txBody>
                    <a:bodyPr/>
                    <a:lstStyle/>
                    <a:p>
                      <a:pPr fontAlgn="t"/>
                      <a:r>
                        <a:rPr lang="en-US" sz="2400" dirty="0" smtClean="0">
                          <a:effectLst/>
                        </a:rPr>
                        <a:t>2.The </a:t>
                      </a:r>
                      <a:r>
                        <a:rPr lang="en-US" sz="2400" dirty="0">
                          <a:effectLst/>
                        </a:rPr>
                        <a:t>process can be interrupted, even before the completion.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effectLst/>
                        </a:rPr>
                        <a:t>2.The </a:t>
                      </a:r>
                      <a:r>
                        <a:rPr lang="en-US" sz="2400" dirty="0">
                          <a:effectLst/>
                        </a:rPr>
                        <a:t>process is not interrupted until its life cycle is complete.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6246">
                <a:tc>
                  <a:txBody>
                    <a:bodyPr/>
                    <a:lstStyle/>
                    <a:p>
                      <a:pPr fontAlgn="t"/>
                      <a:r>
                        <a:rPr lang="en-US" sz="2400" dirty="0" smtClean="0">
                          <a:effectLst/>
                        </a:rPr>
                        <a:t>3.Starvation </a:t>
                      </a:r>
                      <a:r>
                        <a:rPr lang="en-US" sz="2400" dirty="0">
                          <a:effectLst/>
                        </a:rPr>
                        <a:t>may be caused, due to the insertion of priority process in the queue.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effectLst/>
                        </a:rPr>
                        <a:t>3.Starvation </a:t>
                      </a:r>
                      <a:r>
                        <a:rPr lang="en-US" sz="2400" dirty="0">
                          <a:effectLst/>
                        </a:rPr>
                        <a:t>can occur when a process with large burst time occupies the system.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26246">
                <a:tc>
                  <a:txBody>
                    <a:bodyPr/>
                    <a:lstStyle/>
                    <a:p>
                      <a:pPr fontAlgn="t"/>
                      <a:r>
                        <a:rPr lang="en-US" sz="2400" dirty="0" smtClean="0">
                          <a:effectLst/>
                        </a:rPr>
                        <a:t>4.Maintaining </a:t>
                      </a:r>
                      <a:r>
                        <a:rPr lang="en-US" sz="2400" dirty="0">
                          <a:effectLst/>
                        </a:rPr>
                        <a:t>queue and remaining time needs storage overhead.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smtClean="0">
                          <a:effectLst/>
                        </a:rPr>
                        <a:t>4.No </a:t>
                      </a:r>
                      <a:r>
                        <a:rPr lang="en-US" sz="2400" dirty="0">
                          <a:effectLst/>
                        </a:rPr>
                        <a:t>such overheads are required.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742486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407385"/>
          </a:xfrm>
        </p:spPr>
        <p:txBody>
          <a:bodyPr>
            <a:normAutofit fontScale="90000"/>
          </a:bodyPr>
          <a:lstStyle/>
          <a:p>
            <a:r>
              <a:rPr lang="en-IN" dirty="0" err="1"/>
              <a:t>Preemptive</a:t>
            </a:r>
            <a:r>
              <a:rPr lang="en-IN" dirty="0"/>
              <a:t> Vs Non-</a:t>
            </a:r>
            <a:r>
              <a:rPr lang="en-IN" dirty="0" err="1"/>
              <a:t>Preemptive</a:t>
            </a:r>
            <a:r>
              <a:rPr lang="en-IN" dirty="0"/>
              <a:t> Scheduling</a:t>
            </a:r>
          </a:p>
        </p:txBody>
      </p:sp>
      <p:sp>
        <p:nvSpPr>
          <p:cNvPr id="3" name="Content Placeholder 2"/>
          <p:cNvSpPr>
            <a:spLocks noGrp="1"/>
          </p:cNvSpPr>
          <p:nvPr>
            <p:ph idx="1"/>
          </p:nvPr>
        </p:nvSpPr>
        <p:spPr>
          <a:xfrm>
            <a:off x="110359" y="772510"/>
            <a:ext cx="6605751" cy="5404453"/>
          </a:xfrm>
        </p:spPr>
        <p:txBody>
          <a:bodyPr>
            <a:normAutofit/>
          </a:bodyPr>
          <a:lstStyle/>
          <a:p>
            <a:r>
              <a:rPr lang="en-US" sz="2400" dirty="0"/>
              <a:t>CPU-scheduling decisions may take place under the following four circumstances:</a:t>
            </a:r>
          </a:p>
          <a:p>
            <a:pPr marL="0" indent="0" algn="just">
              <a:buNone/>
            </a:pPr>
            <a:r>
              <a:rPr lang="en-US" sz="2400" b="1" dirty="0"/>
              <a:t>1. </a:t>
            </a:r>
            <a:r>
              <a:rPr lang="en-US" sz="2400" dirty="0"/>
              <a:t>When a process switches from the running state to the waiting state (</a:t>
            </a:r>
            <a:r>
              <a:rPr lang="en-US" sz="2400" dirty="0" smtClean="0"/>
              <a:t>for example</a:t>
            </a:r>
            <a:r>
              <a:rPr lang="en-US" sz="2400" dirty="0"/>
              <a:t>, as the result of an I/O request or an invocation of wait() </a:t>
            </a:r>
            <a:r>
              <a:rPr lang="en-US" sz="2400" dirty="0" smtClean="0"/>
              <a:t>for the </a:t>
            </a:r>
            <a:r>
              <a:rPr lang="en-US" sz="2400" dirty="0"/>
              <a:t>termination of a child process)</a:t>
            </a:r>
          </a:p>
          <a:p>
            <a:pPr marL="0" indent="0">
              <a:buNone/>
            </a:pPr>
            <a:r>
              <a:rPr lang="en-US" sz="2400" b="1" dirty="0" smtClean="0"/>
              <a:t>2</a:t>
            </a:r>
            <a:r>
              <a:rPr lang="en-US" sz="2400" b="1" dirty="0"/>
              <a:t>. </a:t>
            </a:r>
            <a:r>
              <a:rPr lang="en-US" sz="2400" dirty="0"/>
              <a:t>When a process switches from the running state to the ready state (</a:t>
            </a:r>
            <a:r>
              <a:rPr lang="en-US" sz="2400" dirty="0" smtClean="0"/>
              <a:t>for example</a:t>
            </a:r>
            <a:r>
              <a:rPr lang="en-US" sz="2400" dirty="0"/>
              <a:t>, when an interrupt occurs)</a:t>
            </a:r>
          </a:p>
          <a:p>
            <a:pPr marL="0" indent="0">
              <a:buNone/>
            </a:pPr>
            <a:r>
              <a:rPr lang="en-US" sz="2400" b="1" dirty="0"/>
              <a:t>3. </a:t>
            </a:r>
            <a:r>
              <a:rPr lang="en-US" sz="2400" dirty="0"/>
              <a:t>When a process switches from the waiting state to the ready state (</a:t>
            </a:r>
            <a:r>
              <a:rPr lang="en-US" sz="2400" dirty="0" smtClean="0"/>
              <a:t>for example</a:t>
            </a:r>
            <a:r>
              <a:rPr lang="en-US" sz="2400" dirty="0"/>
              <a:t>, at completion of I/O)</a:t>
            </a:r>
          </a:p>
          <a:p>
            <a:pPr marL="0" indent="0">
              <a:buNone/>
            </a:pPr>
            <a:r>
              <a:rPr lang="en-US" sz="2400" b="1" dirty="0"/>
              <a:t>4. </a:t>
            </a:r>
            <a:r>
              <a:rPr lang="en-US" sz="2400" dirty="0"/>
              <a:t>When a process terminates</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pic>
        <p:nvPicPr>
          <p:cNvPr id="6" name="Picture 5"/>
          <p:cNvPicPr>
            <a:picLocks noChangeAspect="1"/>
          </p:cNvPicPr>
          <p:nvPr/>
        </p:nvPicPr>
        <p:blipFill>
          <a:blip r:embed="rId2"/>
          <a:stretch>
            <a:fillRect/>
          </a:stretch>
        </p:blipFill>
        <p:spPr>
          <a:xfrm>
            <a:off x="6716110" y="1016483"/>
            <a:ext cx="5475889" cy="5133192"/>
          </a:xfrm>
          <a:prstGeom prst="rect">
            <a:avLst/>
          </a:prstGeom>
        </p:spPr>
      </p:pic>
    </p:spTree>
    <p:extLst>
      <p:ext uri="{BB962C8B-B14F-4D97-AF65-F5344CB8AC3E}">
        <p14:creationId xmlns:p14="http://schemas.microsoft.com/office/powerpoint/2010/main" val="2477768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8"/>
            <a:ext cx="10515600" cy="748259"/>
          </a:xfrm>
        </p:spPr>
        <p:txBody>
          <a:bodyPr>
            <a:normAutofit fontScale="90000"/>
          </a:bodyPr>
          <a:lstStyle/>
          <a:p>
            <a:r>
              <a:rPr lang="en-IN" dirty="0" err="1"/>
              <a:t>Preemptive</a:t>
            </a:r>
            <a:r>
              <a:rPr lang="en-IN" dirty="0"/>
              <a:t> Vs Non-</a:t>
            </a:r>
            <a:r>
              <a:rPr lang="en-IN" dirty="0" err="1"/>
              <a:t>Preemptive</a:t>
            </a:r>
            <a:r>
              <a:rPr lang="en-IN" dirty="0"/>
              <a:t> </a:t>
            </a:r>
            <a:r>
              <a:rPr lang="en-IN" dirty="0" smtClean="0"/>
              <a:t>Scheduling contd.</a:t>
            </a:r>
            <a:endParaRPr lang="en-IN" dirty="0"/>
          </a:p>
        </p:txBody>
      </p:sp>
      <p:sp>
        <p:nvSpPr>
          <p:cNvPr id="3" name="Content Placeholder 2"/>
          <p:cNvSpPr>
            <a:spLocks noGrp="1"/>
          </p:cNvSpPr>
          <p:nvPr>
            <p:ph idx="1"/>
          </p:nvPr>
        </p:nvSpPr>
        <p:spPr>
          <a:xfrm>
            <a:off x="838200" y="1072055"/>
            <a:ext cx="10515600" cy="5104908"/>
          </a:xfrm>
        </p:spPr>
        <p:txBody>
          <a:bodyPr>
            <a:normAutofit/>
          </a:bodyPr>
          <a:lstStyle/>
          <a:p>
            <a:pPr algn="just"/>
            <a:r>
              <a:rPr lang="en-US" sz="2400" dirty="0"/>
              <a:t>For situations 1 and 4, there is no choice in terms of scheduling. A new </a:t>
            </a:r>
            <a:r>
              <a:rPr lang="en-US" sz="2400" dirty="0" smtClean="0"/>
              <a:t>process (</a:t>
            </a:r>
            <a:r>
              <a:rPr lang="en-US" sz="2400" dirty="0"/>
              <a:t>if one exists in the ready queue) must be selected for execution</a:t>
            </a:r>
            <a:r>
              <a:rPr lang="en-US" sz="2400" dirty="0" smtClean="0"/>
              <a:t>.</a:t>
            </a:r>
          </a:p>
          <a:p>
            <a:pPr algn="just"/>
            <a:r>
              <a:rPr lang="en-US" sz="2400" dirty="0" smtClean="0"/>
              <a:t> </a:t>
            </a:r>
            <a:r>
              <a:rPr lang="en-US" sz="2400" dirty="0"/>
              <a:t>There is </a:t>
            </a:r>
            <a:r>
              <a:rPr lang="en-US" sz="2400" dirty="0" smtClean="0"/>
              <a:t>a choice</a:t>
            </a:r>
            <a:r>
              <a:rPr lang="en-US" sz="2400" dirty="0"/>
              <a:t>, however, for situations 2 and 3</a:t>
            </a:r>
            <a:r>
              <a:rPr lang="en-US" sz="2400" dirty="0" smtClean="0"/>
              <a:t>.</a:t>
            </a:r>
          </a:p>
          <a:p>
            <a:pPr algn="just"/>
            <a:r>
              <a:rPr lang="en-US" sz="2400" dirty="0" smtClean="0"/>
              <a:t>When </a:t>
            </a:r>
            <a:r>
              <a:rPr lang="en-US" sz="2400" dirty="0"/>
              <a:t>scheduling takes place only under circumstances 1 and 4, we </a:t>
            </a:r>
            <a:r>
              <a:rPr lang="en-US" sz="2400" dirty="0" smtClean="0"/>
              <a:t>say that </a:t>
            </a:r>
            <a:r>
              <a:rPr lang="en-US" sz="2400" dirty="0"/>
              <a:t>the scheduling scheme is </a:t>
            </a:r>
            <a:r>
              <a:rPr lang="en-US" sz="2400" dirty="0" err="1"/>
              <a:t>nonpreemptive</a:t>
            </a:r>
            <a:r>
              <a:rPr lang="en-US" sz="2400" dirty="0"/>
              <a:t> or cooperative. </a:t>
            </a:r>
            <a:endParaRPr lang="en-US" sz="2400" dirty="0" smtClean="0"/>
          </a:p>
          <a:p>
            <a:pPr algn="just"/>
            <a:r>
              <a:rPr lang="en-US" sz="2400" dirty="0" smtClean="0"/>
              <a:t>Otherwise , it </a:t>
            </a:r>
            <a:r>
              <a:rPr lang="en-US" sz="2400" dirty="0"/>
              <a:t>is preemptive. </a:t>
            </a:r>
            <a:endParaRPr lang="en-US" sz="2400" dirty="0" smtClean="0"/>
          </a:p>
          <a:p>
            <a:pPr algn="just"/>
            <a:r>
              <a:rPr lang="en-US" sz="2400" dirty="0"/>
              <a:t>Under </a:t>
            </a:r>
            <a:r>
              <a:rPr lang="en-US" sz="2400" dirty="0" err="1"/>
              <a:t>nonpreemptive</a:t>
            </a:r>
            <a:r>
              <a:rPr lang="en-US" sz="2400" dirty="0"/>
              <a:t> scheduling, once the CPU has </a:t>
            </a:r>
            <a:r>
              <a:rPr lang="en-US" sz="2400" dirty="0" smtClean="0"/>
              <a:t>been allocated </a:t>
            </a:r>
            <a:r>
              <a:rPr lang="en-US" sz="2400" dirty="0"/>
              <a:t>to a process, the process keeps the CPU until it releases the CPU </a:t>
            </a:r>
            <a:r>
              <a:rPr lang="en-US" sz="2400" dirty="0" smtClean="0"/>
              <a:t>either by </a:t>
            </a:r>
            <a:r>
              <a:rPr lang="en-US" sz="2400" dirty="0"/>
              <a:t>terminating or by switching to the waiting state. </a:t>
            </a:r>
            <a:endParaRPr lang="en-US" sz="2400" dirty="0" smtClean="0"/>
          </a:p>
          <a:p>
            <a:pPr algn="just"/>
            <a:r>
              <a:rPr lang="en-US" sz="2400" dirty="0" smtClean="0"/>
              <a:t>This </a:t>
            </a:r>
            <a:r>
              <a:rPr lang="en-US" sz="2400" dirty="0"/>
              <a:t>scheduling </a:t>
            </a:r>
            <a:r>
              <a:rPr lang="en-US" sz="2400" dirty="0" smtClean="0"/>
              <a:t>method was </a:t>
            </a:r>
            <a:r>
              <a:rPr lang="en-US" sz="2400" dirty="0"/>
              <a:t>used by Microsoft Windows 3.x</a:t>
            </a:r>
            <a:endParaRPr lang="en-IN" sz="2400" dirty="0"/>
          </a:p>
        </p:txBody>
      </p:sp>
      <p:sp>
        <p:nvSpPr>
          <p:cNvPr id="4" name="Date Placeholder 3"/>
          <p:cNvSpPr>
            <a:spLocks noGrp="1"/>
          </p:cNvSpPr>
          <p:nvPr>
            <p:ph type="dt" sz="half" idx="10"/>
          </p:nvPr>
        </p:nvSpPr>
        <p:spPr/>
        <p:txBody>
          <a:bodyPr/>
          <a:lstStyle/>
          <a:p>
            <a:fld id="{CAAE3569-9706-4273-AC94-E69487925334}" type="datetime3">
              <a:rPr lang="en-IN" smtClean="0"/>
              <a:t>4 October 2023</a:t>
            </a:fld>
            <a:endParaRPr lang="en-IN"/>
          </a:p>
        </p:txBody>
      </p:sp>
      <p:sp>
        <p:nvSpPr>
          <p:cNvPr id="5" name="Footer Placeholder 4"/>
          <p:cNvSpPr>
            <a:spLocks noGrp="1"/>
          </p:cNvSpPr>
          <p:nvPr>
            <p:ph type="ftr" sz="quarter" idx="11"/>
          </p:nvPr>
        </p:nvSpPr>
        <p:spPr/>
        <p:txBody>
          <a:bodyPr/>
          <a:lstStyle/>
          <a:p>
            <a:r>
              <a:rPr lang="en-IN" smtClean="0"/>
              <a:t>BVIT, Kharghar</a:t>
            </a:r>
            <a:endParaRPr lang="en-IN"/>
          </a:p>
        </p:txBody>
      </p:sp>
    </p:spTree>
    <p:extLst>
      <p:ext uri="{BB962C8B-B14F-4D97-AF65-F5344CB8AC3E}">
        <p14:creationId xmlns:p14="http://schemas.microsoft.com/office/powerpoint/2010/main" val="1739971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2541</Words>
  <Application>Microsoft Office PowerPoint</Application>
  <PresentationFormat>Widescreen</PresentationFormat>
  <Paragraphs>242</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vt:lpstr>
      <vt:lpstr>Wingdings</vt:lpstr>
      <vt:lpstr>Office Theme</vt:lpstr>
      <vt:lpstr>Unit IV  CPU Scheduling and Algorithms Marks:14</vt:lpstr>
      <vt:lpstr>Learning Outcomes</vt:lpstr>
      <vt:lpstr>4.1 Scheduling Types</vt:lpstr>
      <vt:lpstr>CPU and I/O burst cycles:</vt:lpstr>
      <vt:lpstr>Preemptive scheduling</vt:lpstr>
      <vt:lpstr>Non-Preemptive scheduling</vt:lpstr>
      <vt:lpstr>Preemptive Vs Non-Preemptive Scheduling</vt:lpstr>
      <vt:lpstr>Preemptive Vs Non-Preemptive Scheduling</vt:lpstr>
      <vt:lpstr>Preemptive Vs Non-Preemptive Scheduling contd.</vt:lpstr>
      <vt:lpstr>Scheduling Criteria </vt:lpstr>
      <vt:lpstr>4.2 Types of scheduling algorithms</vt:lpstr>
      <vt:lpstr>First-Come, First-Served (FCFS) Scheduling </vt:lpstr>
      <vt:lpstr>FCFS example</vt:lpstr>
      <vt:lpstr>FCFS contd…</vt:lpstr>
      <vt:lpstr>Shortest Job First(SJF):</vt:lpstr>
      <vt:lpstr>Non preemptive SJF contd…</vt:lpstr>
      <vt:lpstr>preemptive SJF contd…</vt:lpstr>
      <vt:lpstr>SJF contd….</vt:lpstr>
      <vt:lpstr>Priority Scheduling</vt:lpstr>
      <vt:lpstr>Priority Scheduling example</vt:lpstr>
      <vt:lpstr>Priority Scheduling contd..</vt:lpstr>
      <vt:lpstr> Round-Robin Scheduling </vt:lpstr>
      <vt:lpstr> Round-Robin Scheduling example</vt:lpstr>
      <vt:lpstr>Round-Robin Scheduling contd…</vt:lpstr>
      <vt:lpstr>Multilevel Queue Scheduling </vt:lpstr>
      <vt:lpstr>Multilevel Queue Scheduling contd…</vt:lpstr>
      <vt:lpstr>Multilevel Queue Scheduling contd…</vt:lpstr>
      <vt:lpstr>Deadlock:</vt:lpstr>
      <vt:lpstr>System model:</vt:lpstr>
      <vt:lpstr>System model contd…</vt:lpstr>
      <vt:lpstr>Necessary Conditions for deadlock</vt:lpstr>
      <vt:lpstr>Methods for handling deadlock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CPU Scheduling and Algorithms Marks:14</dc:title>
  <dc:creator>Cmstaff</dc:creator>
  <cp:lastModifiedBy>Cmstaff</cp:lastModifiedBy>
  <cp:revision>124</cp:revision>
  <dcterms:created xsi:type="dcterms:W3CDTF">2020-08-05T08:23:20Z</dcterms:created>
  <dcterms:modified xsi:type="dcterms:W3CDTF">2023-10-04T09:33:40Z</dcterms:modified>
</cp:coreProperties>
</file>