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70" r:id="rId2"/>
    <p:sldId id="271" r:id="rId3"/>
    <p:sldId id="260" r:id="rId4"/>
    <p:sldId id="261" r:id="rId5"/>
    <p:sldId id="262" r:id="rId6"/>
    <p:sldId id="263" r:id="rId7"/>
    <p:sldId id="264" r:id="rId8"/>
    <p:sldId id="272" r:id="rId9"/>
    <p:sldId id="265" r:id="rId10"/>
    <p:sldId id="277" r:id="rId11"/>
    <p:sldId id="276" r:id="rId12"/>
    <p:sldId id="275" r:id="rId13"/>
    <p:sldId id="274" r:id="rId14"/>
    <p:sldId id="267" r:id="rId15"/>
    <p:sldId id="268" r:id="rId16"/>
    <p:sldId id="278" r:id="rId17"/>
    <p:sldId id="323" r:id="rId18"/>
    <p:sldId id="269" r:id="rId19"/>
    <p:sldId id="279" r:id="rId20"/>
    <p:sldId id="305" r:id="rId21"/>
    <p:sldId id="309" r:id="rId22"/>
    <p:sldId id="320" r:id="rId23"/>
    <p:sldId id="313" r:id="rId24"/>
    <p:sldId id="306" r:id="rId25"/>
    <p:sldId id="321" r:id="rId26"/>
    <p:sldId id="307" r:id="rId27"/>
    <p:sldId id="319" r:id="rId28"/>
    <p:sldId id="310" r:id="rId29"/>
    <p:sldId id="312" r:id="rId30"/>
    <p:sldId id="314" r:id="rId31"/>
    <p:sldId id="315" r:id="rId32"/>
    <p:sldId id="322" r:id="rId33"/>
    <p:sldId id="281" r:id="rId34"/>
    <p:sldId id="325" r:id="rId35"/>
    <p:sldId id="324" r:id="rId36"/>
    <p:sldId id="327" r:id="rId37"/>
    <p:sldId id="326" r:id="rId38"/>
    <p:sldId id="318" r:id="rId39"/>
    <p:sldId id="328" r:id="rId40"/>
    <p:sldId id="332" r:id="rId41"/>
    <p:sldId id="329" r:id="rId42"/>
    <p:sldId id="330" r:id="rId43"/>
    <p:sldId id="331" r:id="rId44"/>
    <p:sldId id="317" r:id="rId45"/>
    <p:sldId id="333" r:id="rId46"/>
  </p:sldIdLst>
  <p:sldSz cx="12241213" cy="72009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9822" autoAdjust="0"/>
  </p:normalViewPr>
  <p:slideViewPr>
    <p:cSldViewPr>
      <p:cViewPr varScale="1">
        <p:scale>
          <a:sx n="67" d="100"/>
          <a:sy n="67" d="100"/>
        </p:scale>
        <p:origin x="732" y="78"/>
      </p:cViewPr>
      <p:guideLst>
        <p:guide orient="horz" pos="2268"/>
        <p:guide pos="3856"/>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notesMaster" Target="notesMasters/notesMaster1.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674A91F8-30E3-40E2-B682-BCF71ECFDC5D}" type="datetimeFigureOut">
              <a:rPr lang="en-IN" smtClean="0"/>
              <a:t>26-02-2024</a:t>
            </a:fld>
            <a:endParaRPr lang="en-IN" dirty="0"/>
          </a:p>
        </p:txBody>
      </p:sp>
      <p:sp>
        <p:nvSpPr>
          <p:cNvPr id="4" name="Slide Image Placeholder 3"/>
          <p:cNvSpPr>
            <a:spLocks noGrp="1" noRot="1" noChangeAspect="1"/>
          </p:cNvSpPr>
          <p:nvPr>
            <p:ph type="sldImg" idx="2"/>
          </p:nvPr>
        </p:nvSpPr>
        <p:spPr>
          <a:xfrm>
            <a:off x="2386013" y="514350"/>
            <a:ext cx="4371975"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0C961AA-D479-42EB-A51C-0BBF2E051121}" type="slidenum">
              <a:rPr lang="en-IN" smtClean="0"/>
              <a:t>‹#›</a:t>
            </a:fld>
            <a:endParaRPr lang="en-IN" dirty="0"/>
          </a:p>
        </p:txBody>
      </p:sp>
    </p:spTree>
    <p:extLst>
      <p:ext uri="{BB962C8B-B14F-4D97-AF65-F5344CB8AC3E}">
        <p14:creationId xmlns:p14="http://schemas.microsoft.com/office/powerpoint/2010/main" val="417013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092" y="2236949"/>
            <a:ext cx="10405031" cy="1543526"/>
          </a:xfrm>
        </p:spPr>
        <p:txBody>
          <a:bodyPr/>
          <a:lstStyle/>
          <a:p>
            <a:r>
              <a:rPr lang="en-US"/>
              <a:t>Click to edit Master title style</a:t>
            </a:r>
          </a:p>
        </p:txBody>
      </p:sp>
      <p:sp>
        <p:nvSpPr>
          <p:cNvPr id="3" name="Subtitle 2"/>
          <p:cNvSpPr>
            <a:spLocks noGrp="1"/>
          </p:cNvSpPr>
          <p:nvPr>
            <p:ph type="subTitle" idx="1"/>
          </p:nvPr>
        </p:nvSpPr>
        <p:spPr>
          <a:xfrm>
            <a:off x="1836183" y="4080510"/>
            <a:ext cx="8568849" cy="184023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74880" y="288373"/>
            <a:ext cx="2754273" cy="61441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061" y="288373"/>
            <a:ext cx="8058799" cy="61441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6973" y="4627246"/>
            <a:ext cx="10405031" cy="1430179"/>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6973" y="3052051"/>
            <a:ext cx="10405031" cy="157519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061" y="1680213"/>
            <a:ext cx="5406536" cy="47522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2616" y="1680213"/>
            <a:ext cx="5406536" cy="47522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062" y="1611869"/>
            <a:ext cx="5408662" cy="671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2062" y="2283619"/>
            <a:ext cx="5408662" cy="41488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8368" y="1611869"/>
            <a:ext cx="5410786" cy="6717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8368" y="2283619"/>
            <a:ext cx="5410786" cy="41488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064" y="286702"/>
            <a:ext cx="4027275" cy="122015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85975" y="286705"/>
            <a:ext cx="6843179" cy="61457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064" y="1506858"/>
            <a:ext cx="4027275" cy="49256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9363" y="5040631"/>
            <a:ext cx="7344728" cy="5950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99363" y="643414"/>
            <a:ext cx="7344728" cy="43205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99363" y="5635706"/>
            <a:ext cx="7344728" cy="8451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061" y="288370"/>
            <a:ext cx="11017092" cy="12001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12061" y="1680213"/>
            <a:ext cx="11017092" cy="47522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2062" y="6674170"/>
            <a:ext cx="2856283" cy="38338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2/26/2024</a:t>
            </a:fld>
            <a:endParaRPr lang="en-US" dirty="0"/>
          </a:p>
        </p:txBody>
      </p:sp>
      <p:sp>
        <p:nvSpPr>
          <p:cNvPr id="5" name="Footer Placeholder 4"/>
          <p:cNvSpPr>
            <a:spLocks noGrp="1"/>
          </p:cNvSpPr>
          <p:nvPr>
            <p:ph type="ftr" sz="quarter" idx="3"/>
          </p:nvPr>
        </p:nvSpPr>
        <p:spPr>
          <a:xfrm>
            <a:off x="4182415" y="6674170"/>
            <a:ext cx="3876384" cy="38338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72870" y="6674170"/>
            <a:ext cx="2856283" cy="38338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oleObject" Target="../embeddings/oleObject1.bin"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6.xml" /></Relationships>
</file>

<file path=ppt/slides/_rels/slide41.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0919"/>
            <a:ext cx="12064207" cy="6414731"/>
          </a:xfrm>
        </p:spPr>
        <p:txBody>
          <a:bodyPr>
            <a:normAutofit/>
          </a:bodyPr>
          <a:lstStyle/>
          <a:p>
            <a:r>
              <a:rPr lang="en-IN" sz="2000" b="1" dirty="0">
                <a:latin typeface="Times New Roman" pitchFamily="18" charset="0"/>
                <a:cs typeface="Times New Roman" pitchFamily="18" charset="0"/>
              </a:rPr>
              <a:t>Type of Connection: </a:t>
            </a:r>
            <a:r>
              <a:rPr lang="en-US" sz="2000" dirty="0">
                <a:latin typeface="Times New Roman" pitchFamily="18" charset="0"/>
                <a:cs typeface="Times New Roman" pitchFamily="18" charset="0"/>
              </a:rPr>
              <a:t>In a network two or more devices connected through links</a:t>
            </a:r>
            <a:endParaRPr lang="en-IN" sz="2000" dirty="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r>
              <a:rPr lang="en-US" sz="2000" dirty="0">
                <a:latin typeface="Times New Roman" pitchFamily="18" charset="0"/>
                <a:cs typeface="Times New Roman" pitchFamily="18" charset="0"/>
              </a:rPr>
              <a:t>In </a:t>
            </a:r>
            <a:r>
              <a:rPr lang="en-US" sz="2000" b="1" dirty="0">
                <a:latin typeface="Times New Roman" pitchFamily="18" charset="0"/>
                <a:cs typeface="Times New Roman" pitchFamily="18" charset="0"/>
              </a:rPr>
              <a:t>Point-to-Point connection </a:t>
            </a:r>
            <a:r>
              <a:rPr lang="en-US" sz="2000" dirty="0">
                <a:latin typeface="Times New Roman" pitchFamily="18" charset="0"/>
                <a:cs typeface="Times New Roman" pitchFamily="18" charset="0"/>
              </a:rPr>
              <a:t>there is dedicated link between two devices.</a:t>
            </a:r>
          </a:p>
          <a:p>
            <a:r>
              <a:rPr lang="en-US" sz="2000" dirty="0">
                <a:latin typeface="Times New Roman" pitchFamily="18" charset="0"/>
                <a:cs typeface="Times New Roman" pitchFamily="18" charset="0"/>
              </a:rPr>
              <a:t>In </a:t>
            </a:r>
            <a:r>
              <a:rPr lang="en-US" sz="2000" b="1" dirty="0">
                <a:latin typeface="Times New Roman" pitchFamily="18" charset="0"/>
                <a:cs typeface="Times New Roman" pitchFamily="18" charset="0"/>
              </a:rPr>
              <a:t>Multipoint connection </a:t>
            </a:r>
            <a:r>
              <a:rPr lang="en-US" sz="2000" dirty="0">
                <a:latin typeface="Times New Roman" pitchFamily="18" charset="0"/>
                <a:cs typeface="Times New Roman" pitchFamily="18" charset="0"/>
              </a:rPr>
              <a:t> more than two devices share a single link </a:t>
            </a:r>
            <a:endParaRPr lang="en-IN"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2606" y="3067050"/>
            <a:ext cx="7488237"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Network Topologies</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658914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Tree Topology</a:t>
            </a:r>
          </a:p>
        </p:txBody>
      </p:sp>
      <p:sp>
        <p:nvSpPr>
          <p:cNvPr id="3" name="Subtitle 2"/>
          <p:cNvSpPr>
            <a:spLocks noGrp="1"/>
          </p:cNvSpPr>
          <p:nvPr>
            <p:ph type="subTitle" idx="1"/>
          </p:nvPr>
        </p:nvSpPr>
        <p:spPr>
          <a:xfrm>
            <a:off x="102010" y="781050"/>
            <a:ext cx="12139203" cy="6419850"/>
          </a:xfrm>
        </p:spPr>
        <p:txBody>
          <a:bodyPr>
            <a:normAutofit/>
          </a:bodyPr>
          <a:lstStyle/>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Advantages of tree topology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main advantage of tree topology is to connect large number of computers in a network.</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Failure of single node don't affect entire network.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Fault identification and fault isolation is easy.</a:t>
            </a: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Its easy to modify or add new nodes in tree topology.</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Disadvantages of Tree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If central hub or switch fails, then entire network goes down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Another disadvantages of tree topology, is that it requires additional hardware's such as hub or switch to connect nodes in a network.</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49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Hybrid Topology</a:t>
            </a:r>
          </a:p>
        </p:txBody>
      </p:sp>
      <p:sp>
        <p:nvSpPr>
          <p:cNvPr id="3" name="Subtitle 2"/>
          <p:cNvSpPr>
            <a:spLocks noGrp="1"/>
          </p:cNvSpPr>
          <p:nvPr>
            <p:ph type="subTitle" idx="1"/>
          </p:nvPr>
        </p:nvSpPr>
        <p:spPr>
          <a:xfrm>
            <a:off x="-25635" y="695885"/>
            <a:ext cx="6247196" cy="6419850"/>
          </a:xfrm>
        </p:spPr>
        <p:txBody>
          <a:bodyPr>
            <a:normAutofit/>
          </a:bodyPr>
          <a:lstStyle/>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Hybrid Topology is a combination of two or more topologies such as  Star, Bus, Ring and Mesh topologies</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For example:</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In a college we have three departments, let us consider Computer department uses Star topology, Mechanical department uses Ring topology and Civil department uses Bus topology, connecting these three topologies which results in Hybrid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Hybrid Topology is </a:t>
            </a:r>
            <a:r>
              <a:rPr lang="en-US" sz="1800" b="1" dirty="0">
                <a:solidFill>
                  <a:sysClr val="windowText" lastClr="000000"/>
                </a:solidFill>
                <a:latin typeface="Times New Roman" pitchFamily="18" charset="0"/>
                <a:cs typeface="Times New Roman" pitchFamily="18" charset="0"/>
              </a:rPr>
              <a:t>active topology </a:t>
            </a:r>
            <a:r>
              <a:rPr lang="en-US" sz="1800" dirty="0">
                <a:solidFill>
                  <a:sysClr val="windowText" lastClr="000000"/>
                </a:solidFill>
                <a:latin typeface="Times New Roman" pitchFamily="18" charset="0"/>
                <a:cs typeface="Times New Roman" pitchFamily="18" charset="0"/>
              </a:rPr>
              <a:t>because it uses active device to amplify the signal or to connect nodes in a network.</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l">
              <a:buFont typeface="Arial" pitchFamily="34" charset="0"/>
              <a:buChar char="•"/>
            </a:pPr>
            <a:r>
              <a:rPr lang="en-IN" sz="1800" b="1" dirty="0">
                <a:solidFill>
                  <a:schemeClr val="tx1"/>
                </a:solidFill>
                <a:latin typeface="Times New Roman" pitchFamily="18" charset="0"/>
                <a:cs typeface="Times New Roman" pitchFamily="18" charset="0"/>
              </a:rPr>
              <a:t>Advantages of hybrid topology</a:t>
            </a: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Its easy to modify or add new computers in hybrid network.</a:t>
            </a:r>
          </a:p>
          <a:p>
            <a:pPr marL="285750" indent="-285750" algn="l">
              <a:buFont typeface="Arial" pitchFamily="34" charset="0"/>
              <a:buChar char="•"/>
            </a:pPr>
            <a:r>
              <a:rPr lang="en-US" sz="1800" dirty="0">
                <a:solidFill>
                  <a:sysClr val="windowText" lastClr="000000"/>
                </a:solidFill>
                <a:latin typeface="Times New Roman" pitchFamily="18" charset="0"/>
                <a:cs typeface="Times New Roman" pitchFamily="18" charset="0"/>
              </a:rPr>
              <a:t>The hybrid topology  is useful to connect large number of nodes in a network.</a:t>
            </a:r>
          </a:p>
          <a:p>
            <a:pPr marL="285750" indent="-285750" algn="l">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l">
              <a:buFont typeface="Arial" pitchFamily="34" charset="0"/>
              <a:buChar char="•"/>
            </a:pPr>
            <a:r>
              <a:rPr lang="en-IN" sz="1800" b="1" dirty="0">
                <a:solidFill>
                  <a:schemeClr val="tx1"/>
                </a:solidFill>
                <a:latin typeface="Times New Roman" pitchFamily="18" charset="0"/>
                <a:cs typeface="Times New Roman" pitchFamily="18" charset="0"/>
              </a:rPr>
              <a:t>Disadvantages of hybrid Topology</a:t>
            </a:r>
          </a:p>
          <a:p>
            <a:pPr marL="285750" indent="-285750" algn="l">
              <a:buFont typeface="Arial" pitchFamily="34" charset="0"/>
              <a:buChar char="•"/>
            </a:pPr>
            <a:r>
              <a:rPr lang="en-US" sz="1800" dirty="0">
                <a:solidFill>
                  <a:schemeClr val="tx1"/>
                </a:solidFill>
                <a:latin typeface="Times New Roman" pitchFamily="18" charset="0"/>
                <a:cs typeface="Times New Roman" pitchFamily="18" charset="0"/>
              </a:rPr>
              <a:t>Designing is difficult or complex.</a:t>
            </a:r>
          </a:p>
          <a:p>
            <a:pPr marL="285750" indent="-285750" algn="l">
              <a:buFont typeface="Arial" pitchFamily="34" charset="0"/>
              <a:buChar char="•"/>
            </a:pPr>
            <a:r>
              <a:rPr lang="en-US" sz="1800" dirty="0">
                <a:solidFill>
                  <a:sysClr val="windowText" lastClr="000000"/>
                </a:solidFill>
                <a:latin typeface="Times New Roman" pitchFamily="18" charset="0"/>
                <a:cs typeface="Times New Roman" pitchFamily="18" charset="0"/>
              </a:rPr>
              <a:t>The hybrid topology</a:t>
            </a:r>
            <a:r>
              <a:rPr lang="en-US" sz="1800" dirty="0">
                <a:solidFill>
                  <a:schemeClr val="tx1"/>
                </a:solidFill>
                <a:latin typeface="Times New Roman" pitchFamily="18" charset="0"/>
                <a:cs typeface="Times New Roman" pitchFamily="18" charset="0"/>
              </a:rPr>
              <a:t> is costly.</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p:txBody>
      </p:sp>
      <p:pic>
        <p:nvPicPr>
          <p:cNvPr id="4100" name="Picture 4" descr="Computer networks can be used for numerous services, both f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206" y="472269"/>
            <a:ext cx="5769740" cy="37909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60008" y="4277151"/>
            <a:ext cx="1792670" cy="307777"/>
          </a:xfrm>
          <a:prstGeom prst="rect">
            <a:avLst/>
          </a:prstGeom>
        </p:spPr>
        <p:txBody>
          <a:bodyPr wrap="none">
            <a:spAutoFit/>
          </a:bodyPr>
          <a:lstStyle/>
          <a:p>
            <a:r>
              <a:rPr lang="en-US" sz="1400" dirty="0">
                <a:solidFill>
                  <a:sysClr val="windowText" lastClr="000000"/>
                </a:solidFill>
                <a:latin typeface="Times New Roman" pitchFamily="18" charset="0"/>
                <a:cs typeface="Times New Roman" pitchFamily="18" charset="0"/>
              </a:rPr>
              <a:t>Fig. Hybrid Topology </a:t>
            </a:r>
            <a:endParaRPr lang="en-IN" sz="1400" dirty="0"/>
          </a:p>
        </p:txBody>
      </p:sp>
    </p:spTree>
    <p:extLst>
      <p:ext uri="{BB962C8B-B14F-4D97-AF65-F5344CB8AC3E}">
        <p14:creationId xmlns:p14="http://schemas.microsoft.com/office/powerpoint/2010/main" val="89441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405" y="555382"/>
            <a:ext cx="7304135" cy="344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6206" y="4438650"/>
            <a:ext cx="49244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Hybrid Topology</a:t>
            </a:r>
            <a:endParaRPr lang="en-IN" sz="2800" b="1" dirty="0">
              <a:latin typeface="Times New Roman" pitchFamily="18" charset="0"/>
              <a:cs typeface="Times New Roman" pitchFamily="18" charset="0"/>
            </a:endParaRPr>
          </a:p>
        </p:txBody>
      </p:sp>
      <p:sp>
        <p:nvSpPr>
          <p:cNvPr id="5" name="Rectangle 4"/>
          <p:cNvSpPr/>
          <p:nvPr/>
        </p:nvSpPr>
        <p:spPr>
          <a:xfrm>
            <a:off x="-17984" y="595041"/>
            <a:ext cx="4919390" cy="1754326"/>
          </a:xfrm>
          <a:prstGeom prst="rect">
            <a:avLst/>
          </a:prstGeom>
        </p:spPr>
        <p:txBody>
          <a:bodyPr wrap="square">
            <a:spAutoFit/>
          </a:bodyPr>
          <a:lstStyle/>
          <a:p>
            <a:pPr marL="285750" indent="-285750">
              <a:buFont typeface="Arial" pitchFamily="34" charset="0"/>
              <a:buChar char="•"/>
            </a:pPr>
            <a:r>
              <a:rPr lang="en-US" b="1" dirty="0">
                <a:latin typeface="Times New Roman" pitchFamily="18" charset="0"/>
                <a:cs typeface="Times New Roman" pitchFamily="18" charset="0"/>
              </a:rPr>
              <a:t>The following are some of the most common hybrid topologies.</a:t>
            </a:r>
          </a:p>
          <a:p>
            <a:pPr marL="285750" indent="-285750">
              <a:buFont typeface="Arial" pitchFamily="34" charset="0"/>
              <a:buChar char="•"/>
            </a:pPr>
            <a:r>
              <a:rPr lang="en-IN" dirty="0">
                <a:latin typeface="Times New Roman" pitchFamily="18" charset="0"/>
                <a:cs typeface="Times New Roman" pitchFamily="18" charset="0"/>
              </a:rPr>
              <a:t>Star-ring Hybrid Topology</a:t>
            </a:r>
          </a:p>
          <a:p>
            <a:pPr marL="285750" indent="-285750">
              <a:buFont typeface="Arial" pitchFamily="34" charset="0"/>
              <a:buChar char="•"/>
            </a:pPr>
            <a:r>
              <a:rPr lang="en-IN" dirty="0">
                <a:latin typeface="Times New Roman" pitchFamily="18" charset="0"/>
                <a:cs typeface="Times New Roman" pitchFamily="18" charset="0"/>
              </a:rPr>
              <a:t>Star-bus-ring Hybrid topology</a:t>
            </a:r>
          </a:p>
          <a:p>
            <a:pPr marL="285750" indent="-285750">
              <a:buFont typeface="Arial" pitchFamily="34" charset="0"/>
              <a:buChar char="•"/>
            </a:pPr>
            <a:r>
              <a:rPr lang="en-IN" dirty="0">
                <a:latin typeface="Times New Roman" pitchFamily="18" charset="0"/>
                <a:cs typeface="Times New Roman" pitchFamily="18" charset="0"/>
              </a:rPr>
              <a:t>Star-bus Hybrid Topology</a:t>
            </a:r>
          </a:p>
          <a:p>
            <a:pPr marL="285750" indent="-285750">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5011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0919"/>
            <a:ext cx="12064207" cy="6414731"/>
          </a:xfrm>
        </p:spPr>
        <p:txBody>
          <a:bodyPr>
            <a:normAutofit/>
          </a:bodyPr>
          <a:lstStyle/>
          <a:p>
            <a:r>
              <a:rPr lang="en-US" sz="2000" dirty="0">
                <a:latin typeface="Times New Roman" pitchFamily="18" charset="0"/>
                <a:cs typeface="Times New Roman" pitchFamily="18" charset="0"/>
              </a:rPr>
              <a:t>Each network topology has its own advantages and disadvantages.</a:t>
            </a:r>
          </a:p>
          <a:p>
            <a:r>
              <a:rPr lang="en-US" sz="2000" dirty="0">
                <a:latin typeface="Times New Roman" pitchFamily="18" charset="0"/>
                <a:cs typeface="Times New Roman" pitchFamily="18" charset="0"/>
              </a:rPr>
              <a:t>Hence the selection of a topology depends on the needs of the particular application.</a:t>
            </a:r>
          </a:p>
          <a:p>
            <a:r>
              <a:rPr lang="en-US" sz="2000" b="1" dirty="0">
                <a:latin typeface="Times New Roman" pitchFamily="18" charset="0"/>
                <a:cs typeface="Times New Roman" pitchFamily="18" charset="0"/>
              </a:rPr>
              <a:t>Following are some of the selection criteria for selecting a topology for an application :</a:t>
            </a:r>
          </a:p>
          <a:p>
            <a:r>
              <a:rPr lang="en-US" sz="2000" dirty="0">
                <a:latin typeface="Times New Roman" pitchFamily="18" charset="0"/>
                <a:cs typeface="Times New Roman" pitchFamily="18" charset="0"/>
              </a:rPr>
              <a:t>1. Size of the network and number of devices (nodes) being connected.</a:t>
            </a:r>
          </a:p>
          <a:p>
            <a:r>
              <a:rPr lang="en-US" sz="2000" dirty="0">
                <a:latin typeface="Times New Roman" pitchFamily="18" charset="0"/>
                <a:cs typeface="Times New Roman" pitchFamily="18" charset="0"/>
              </a:rPr>
              <a:t>2. Ease of configuration and installing.</a:t>
            </a:r>
          </a:p>
          <a:p>
            <a:r>
              <a:rPr lang="en-US" sz="2000" dirty="0">
                <a:latin typeface="Times New Roman" pitchFamily="18" charset="0"/>
                <a:cs typeface="Times New Roman" pitchFamily="18" charset="0"/>
              </a:rPr>
              <a:t>3. The ease of adding a new device  in an existing network.</a:t>
            </a:r>
          </a:p>
          <a:p>
            <a:r>
              <a:rPr lang="en-US" sz="2000" dirty="0">
                <a:latin typeface="Times New Roman" pitchFamily="18" charset="0"/>
                <a:cs typeface="Times New Roman" pitchFamily="18" charset="0"/>
              </a:rPr>
              <a:t>4. The ease of fault indication and rectification.</a:t>
            </a:r>
          </a:p>
          <a:p>
            <a:r>
              <a:rPr lang="en-US" sz="2000" dirty="0">
                <a:latin typeface="Times New Roman" pitchFamily="18" charset="0"/>
                <a:cs typeface="Times New Roman" pitchFamily="18" charset="0"/>
              </a:rPr>
              <a:t>5. Number of physical links required to be used for connecting the devices.</a:t>
            </a:r>
          </a:p>
          <a:p>
            <a:r>
              <a:rPr lang="en-US" sz="2000" dirty="0">
                <a:latin typeface="Times New Roman" pitchFamily="18" charset="0"/>
                <a:cs typeface="Times New Roman" pitchFamily="18" charset="0"/>
              </a:rPr>
              <a:t>6. Whether connecting devices such as switches, hubs </a:t>
            </a:r>
            <a:r>
              <a:rPr lang="en-US" sz="2000" dirty="0" err="1">
                <a:latin typeface="Times New Roman" pitchFamily="18" charset="0"/>
                <a:cs typeface="Times New Roman" pitchFamily="18" charset="0"/>
              </a:rPr>
              <a:t>etc</a:t>
            </a:r>
            <a:r>
              <a:rPr lang="en-US" sz="2000" dirty="0">
                <a:latin typeface="Times New Roman" pitchFamily="18" charset="0"/>
                <a:cs typeface="Times New Roman" pitchFamily="18" charset="0"/>
              </a:rPr>
              <a:t> are required or not.</a:t>
            </a:r>
          </a:p>
          <a:p>
            <a:r>
              <a:rPr lang="en-US" sz="2000" dirty="0">
                <a:latin typeface="Times New Roman" pitchFamily="18" charset="0"/>
                <a:cs typeface="Times New Roman" pitchFamily="18" charset="0"/>
              </a:rPr>
              <a:t>7. Costs involved.</a:t>
            </a:r>
          </a:p>
          <a:p>
            <a:r>
              <a:rPr lang="en-US" sz="2000" dirty="0">
                <a:latin typeface="Times New Roman" pitchFamily="18" charset="0"/>
                <a:cs typeface="Times New Roman" pitchFamily="18" charset="0"/>
              </a:rPr>
              <a:t>8. Need of data security.</a:t>
            </a:r>
          </a:p>
          <a:p>
            <a:r>
              <a:rPr lang="en-US" sz="2000" dirty="0">
                <a:latin typeface="Times New Roman" pitchFamily="18" charset="0"/>
                <a:cs typeface="Times New Roman" pitchFamily="18" charset="0"/>
              </a:rPr>
              <a:t>9. Need of network administration.</a:t>
            </a:r>
            <a:endParaRPr lang="en-IN" sz="2000" dirty="0">
              <a:latin typeface="Times New Roman" pitchFamily="18" charset="0"/>
              <a:cs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latin typeface="Times New Roman" pitchFamily="18" charset="0"/>
                <a:cs typeface="Times New Roman" pitchFamily="18" charset="0"/>
              </a:rPr>
              <a:t>Selection Criteria for Selecting a Topology</a:t>
            </a:r>
            <a:endParaRPr lang="en-I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168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Network Connecting Devices</a:t>
            </a:r>
          </a:p>
        </p:txBody>
      </p:sp>
      <p:sp>
        <p:nvSpPr>
          <p:cNvPr id="3" name="Subtitle 2"/>
          <p:cNvSpPr>
            <a:spLocks noGrp="1"/>
          </p:cNvSpPr>
          <p:nvPr>
            <p:ph type="subTitle" idx="1"/>
          </p:nvPr>
        </p:nvSpPr>
        <p:spPr>
          <a:xfrm>
            <a:off x="102010" y="781050"/>
            <a:ext cx="12139203" cy="6419850"/>
          </a:xfrm>
        </p:spPr>
        <p:txBody>
          <a:bodyPr>
            <a:normAutofit/>
          </a:bodyPr>
          <a:lstStyle/>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Connecting devices </a:t>
            </a:r>
            <a:r>
              <a:rPr lang="en-US" sz="2000" dirty="0">
                <a:solidFill>
                  <a:sysClr val="windowText" lastClr="000000"/>
                </a:solidFill>
                <a:latin typeface="Times New Roman" pitchFamily="18" charset="0"/>
                <a:cs typeface="Times New Roman" pitchFamily="18" charset="0"/>
              </a:rPr>
              <a:t>are used to connect multiple computers in a network or to connect multiple networks together to make an internet. </a:t>
            </a:r>
          </a:p>
          <a:p>
            <a:pPr marL="342900" indent="-342900" algn="just">
              <a:buFont typeface="Arial" pitchFamily="34" charset="0"/>
              <a:buChar char="•"/>
            </a:pPr>
            <a:endParaRPr lang="en-US" sz="20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2000" dirty="0">
              <a:solidFill>
                <a:sysClr val="windowText" lastClr="0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406" y="1924050"/>
            <a:ext cx="9381663"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010" y="781050"/>
            <a:ext cx="12139203" cy="6419850"/>
          </a:xfrm>
        </p:spPr>
        <p:txBody>
          <a:bodyPr>
            <a:normAutofit/>
          </a:bodyPr>
          <a:lstStyle/>
          <a:p>
            <a:pPr algn="just"/>
            <a:r>
              <a:rPr lang="en-US" sz="2000" b="1" dirty="0">
                <a:solidFill>
                  <a:sysClr val="windowText" lastClr="000000"/>
                </a:solidFill>
                <a:latin typeface="Times New Roman" pitchFamily="18" charset="0"/>
                <a:cs typeface="Times New Roman" pitchFamily="18" charset="0"/>
              </a:rPr>
              <a:t> </a:t>
            </a: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r>
              <a:rPr lang="en-US" sz="2000" dirty="0">
                <a:solidFill>
                  <a:sysClr val="windowText" lastClr="000000"/>
                </a:solidFill>
                <a:latin typeface="Times New Roman" pitchFamily="18" charset="0"/>
                <a:cs typeface="Times New Roman" pitchFamily="18" charset="0"/>
              </a:rPr>
              <a:t>Fig 15.1 shows different connecting devices and the layer at which it operates in a Internet model</a:t>
            </a:r>
          </a:p>
        </p:txBody>
      </p:sp>
      <p:sp>
        <p:nvSpPr>
          <p:cNvPr id="5"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755" y="595041"/>
            <a:ext cx="6831138" cy="540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8239"/>
            <a:ext cx="12241213" cy="560069"/>
          </a:xfrm>
        </p:spPr>
        <p:txBody>
          <a:bodyPr>
            <a:noAutofit/>
          </a:bodyPr>
          <a:lstStyle/>
          <a:p>
            <a:r>
              <a:rPr lang="en-IN" sz="2800" b="1" dirty="0">
                <a:latin typeface="Times New Roman" pitchFamily="18" charset="0"/>
                <a:cs typeface="Times New Roman" pitchFamily="18" charset="0"/>
              </a:rPr>
              <a:t>Network Connecting Devices</a:t>
            </a:r>
          </a:p>
        </p:txBody>
      </p:sp>
      <p:sp>
        <p:nvSpPr>
          <p:cNvPr id="3" name="Subtitle 2"/>
          <p:cNvSpPr>
            <a:spLocks noGrp="1"/>
          </p:cNvSpPr>
          <p:nvPr>
            <p:ph type="subTitle" idx="1"/>
          </p:nvPr>
        </p:nvSpPr>
        <p:spPr>
          <a:xfrm>
            <a:off x="102010" y="400050"/>
            <a:ext cx="12139203" cy="6419850"/>
          </a:xfrm>
        </p:spPr>
        <p:txBody>
          <a:bodyPr>
            <a:normAutofit/>
          </a:bodyPr>
          <a:lstStyle/>
          <a:p>
            <a:pPr marL="285750" indent="-285750" algn="just">
              <a:buFont typeface="Arial" pitchFamily="34" charset="0"/>
              <a:buChar char="•"/>
            </a:pPr>
            <a:r>
              <a:rPr lang="en-US" sz="2000" b="1" dirty="0">
                <a:solidFill>
                  <a:sysClr val="windowText" lastClr="000000"/>
                </a:solidFill>
                <a:latin typeface="Times New Roman" pitchFamily="18" charset="0"/>
                <a:cs typeface="Times New Roman" pitchFamily="18" charset="0"/>
              </a:rPr>
              <a:t>Repeater:</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A </a:t>
            </a:r>
            <a:r>
              <a:rPr lang="en-US" sz="2000" dirty="0">
                <a:solidFill>
                  <a:schemeClr val="tx1"/>
                </a:solidFill>
                <a:latin typeface="Times New Roman" pitchFamily="18" charset="0"/>
                <a:cs typeface="Times New Roman" pitchFamily="18" charset="0"/>
              </a:rPr>
              <a:t>repeater</a:t>
            </a:r>
            <a:r>
              <a:rPr lang="en-US" sz="2000" dirty="0">
                <a:solidFill>
                  <a:sysClr val="windowText" lastClr="000000"/>
                </a:solidFill>
                <a:latin typeface="Times New Roman" pitchFamily="18" charset="0"/>
                <a:cs typeface="Times New Roman" pitchFamily="18" charset="0"/>
              </a:rPr>
              <a:t> is a device that operates at the </a:t>
            </a:r>
            <a:r>
              <a:rPr lang="en-US" sz="2000" b="1" dirty="0">
                <a:solidFill>
                  <a:sysClr val="windowText" lastClr="000000"/>
                </a:solidFill>
                <a:latin typeface="Times New Roman" pitchFamily="18" charset="0"/>
                <a:cs typeface="Times New Roman" pitchFamily="18" charset="0"/>
              </a:rPr>
              <a:t>physical layer </a:t>
            </a:r>
            <a:r>
              <a:rPr lang="en-US" sz="2000" dirty="0">
                <a:solidFill>
                  <a:sysClr val="windowText" lastClr="000000"/>
                </a:solidFill>
                <a:latin typeface="Times New Roman" pitchFamily="18" charset="0"/>
                <a:cs typeface="Times New Roman" pitchFamily="18" charset="0"/>
              </a:rPr>
              <a:t>of the Internet model. </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A repeater receives an incoming signal and before it becomes too weak, repeater  regenerates the original bit pattern and then sends the refreshed signal. </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 A repeater does </a:t>
            </a:r>
            <a:r>
              <a:rPr lang="en-US" sz="2000" b="1" dirty="0">
                <a:solidFill>
                  <a:sysClr val="windowText" lastClr="000000"/>
                </a:solidFill>
                <a:latin typeface="Times New Roman" pitchFamily="18" charset="0"/>
                <a:cs typeface="Times New Roman" pitchFamily="18" charset="0"/>
              </a:rPr>
              <a:t>not actually connect two LANs</a:t>
            </a:r>
            <a:r>
              <a:rPr lang="en-US" sz="2000" dirty="0">
                <a:solidFill>
                  <a:sysClr val="windowText" lastClr="000000"/>
                </a:solidFill>
                <a:latin typeface="Times New Roman" pitchFamily="18" charset="0"/>
                <a:cs typeface="Times New Roman" pitchFamily="18" charset="0"/>
              </a:rPr>
              <a:t> but it </a:t>
            </a:r>
            <a:r>
              <a:rPr lang="en-US" sz="2000" b="1" dirty="0">
                <a:solidFill>
                  <a:sysClr val="windowText" lastClr="000000"/>
                </a:solidFill>
                <a:latin typeface="Times New Roman" pitchFamily="18" charset="0"/>
                <a:cs typeface="Times New Roman" pitchFamily="18" charset="0"/>
              </a:rPr>
              <a:t>connects two segments </a:t>
            </a:r>
            <a:r>
              <a:rPr lang="en-US" sz="2000" dirty="0">
                <a:solidFill>
                  <a:sysClr val="windowText" lastClr="000000"/>
                </a:solidFill>
                <a:latin typeface="Times New Roman" pitchFamily="18" charset="0"/>
                <a:cs typeface="Times New Roman" pitchFamily="18" charset="0"/>
              </a:rPr>
              <a:t>of the same LAN. </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The </a:t>
            </a:r>
            <a:r>
              <a:rPr lang="en-US" sz="2000" b="1" dirty="0">
                <a:solidFill>
                  <a:sysClr val="windowText" lastClr="000000"/>
                </a:solidFill>
                <a:latin typeface="Times New Roman" pitchFamily="18" charset="0"/>
                <a:cs typeface="Times New Roman" pitchFamily="18" charset="0"/>
              </a:rPr>
              <a:t>repeater acts as a two-port device, </a:t>
            </a:r>
            <a:r>
              <a:rPr lang="en-US" sz="2000" dirty="0">
                <a:solidFill>
                  <a:sysClr val="windowText" lastClr="000000"/>
                </a:solidFill>
                <a:latin typeface="Times New Roman" pitchFamily="18" charset="0"/>
                <a:cs typeface="Times New Roman" pitchFamily="18" charset="0"/>
              </a:rPr>
              <a:t>it receives a signals from one of the port, regenerates it and forwards it to the other port.</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 A </a:t>
            </a:r>
            <a:r>
              <a:rPr lang="en-US" sz="2000" b="1" dirty="0">
                <a:solidFill>
                  <a:sysClr val="windowText" lastClr="000000"/>
                </a:solidFill>
                <a:latin typeface="Times New Roman" pitchFamily="18" charset="0"/>
                <a:cs typeface="Times New Roman" pitchFamily="18" charset="0"/>
              </a:rPr>
              <a:t>repeater has no filtering capability. </a:t>
            </a:r>
            <a:r>
              <a:rPr lang="en-US" sz="2000" dirty="0">
                <a:solidFill>
                  <a:sysClr val="windowText" lastClr="000000"/>
                </a:solidFill>
                <a:latin typeface="Times New Roman" pitchFamily="18" charset="0"/>
                <a:cs typeface="Times New Roman" pitchFamily="18" charset="0"/>
              </a:rPr>
              <a:t>it does not have the intelligence to find from which port the frame should be sent out</a:t>
            </a:r>
          </a:p>
          <a:p>
            <a:pPr marL="285750" indent="-285750" algn="just">
              <a:buFont typeface="Arial" pitchFamily="34" charset="0"/>
              <a:buChar char="•"/>
            </a:pPr>
            <a:endParaRPr lang="en-US" sz="2000" dirty="0">
              <a:solidFill>
                <a:sysClr val="windowText" lastClr="00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02312"/>
            <a:ext cx="6231484" cy="300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859" y="3895867"/>
            <a:ext cx="598427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88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806" y="781050"/>
            <a:ext cx="11887200" cy="6248400"/>
          </a:xfrm>
        </p:spPr>
        <p:txBody>
          <a:bodyPr/>
          <a:lstStyle/>
          <a:p>
            <a:r>
              <a:rPr lang="en-US" sz="2800" b="1" dirty="0">
                <a:solidFill>
                  <a:sysClr val="windowText" lastClr="000000"/>
                </a:solidFill>
                <a:latin typeface="Times New Roman" pitchFamily="18" charset="0"/>
                <a:cs typeface="Times New Roman" pitchFamily="18" charset="0"/>
              </a:rPr>
              <a:t>Repeater:</a:t>
            </a:r>
          </a:p>
          <a:p>
            <a:endParaRPr lang="en-IN" dirty="0"/>
          </a:p>
        </p:txBody>
      </p:sp>
      <p:pic>
        <p:nvPicPr>
          <p:cNvPr id="4" name="Picture 3" descr="C:\Users\MOHAN\Downloads\Student  data for Vaccin\New Doc 02-06-2024 13.14_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1406" y="1847850"/>
            <a:ext cx="9753600" cy="392323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Tree>
    <p:extLst>
      <p:ext uri="{BB962C8B-B14F-4D97-AF65-F5344CB8AC3E}">
        <p14:creationId xmlns:p14="http://schemas.microsoft.com/office/powerpoint/2010/main" val="29136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01" y="575933"/>
            <a:ext cx="7313995" cy="6419850"/>
          </a:xfrm>
        </p:spPr>
        <p:txBody>
          <a:bodyPr>
            <a:normAutofit fontScale="92500"/>
          </a:bodyPr>
          <a:lstStyle/>
          <a:p>
            <a:pPr marL="285750" indent="-285750" algn="just">
              <a:buFont typeface="Arial" pitchFamily="34" charset="0"/>
              <a:buChar char="•"/>
            </a:pPr>
            <a:r>
              <a:rPr lang="en-US" sz="2000" b="1" dirty="0">
                <a:solidFill>
                  <a:sysClr val="windowText" lastClr="000000"/>
                </a:solidFill>
                <a:latin typeface="Times New Roman" pitchFamily="18" charset="0"/>
                <a:cs typeface="Times New Roman" pitchFamily="18" charset="0"/>
              </a:rPr>
              <a:t>Repeater:</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If cable length is more than 500 m ,then we divide the cable into two segments and install repeaters between these segments. Note that the whole network is still considered one LAN, but the portions of the network separated by repeaters are called </a:t>
            </a:r>
            <a:r>
              <a:rPr lang="en-US" sz="2000" b="1" dirty="0">
                <a:solidFill>
                  <a:sysClr val="windowText" lastClr="000000"/>
                </a:solidFill>
                <a:latin typeface="Times New Roman" pitchFamily="18" charset="0"/>
                <a:cs typeface="Times New Roman" pitchFamily="18" charset="0"/>
              </a:rPr>
              <a:t>segments</a:t>
            </a:r>
            <a:r>
              <a:rPr lang="en-US" sz="2000" dirty="0">
                <a:solidFill>
                  <a:sysClr val="windowText" lastClr="000000"/>
                </a:solidFill>
                <a:latin typeface="Times New Roman" pitchFamily="18" charset="0"/>
                <a:cs typeface="Times New Roman" pitchFamily="18" charset="0"/>
              </a:rPr>
              <a:t>.  </a:t>
            </a:r>
          </a:p>
          <a:p>
            <a:pPr marL="342900" indent="-342900" algn="just">
              <a:buFont typeface="Arial" pitchFamily="34" charset="0"/>
              <a:buChar char="•"/>
            </a:pPr>
            <a:endParaRPr lang="en-US" sz="20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Difference between repeater and amplifier</a:t>
            </a:r>
          </a:p>
          <a:p>
            <a:pPr marL="342900" indent="-342900" algn="just">
              <a:buFont typeface="Arial" pitchFamily="34" charset="0"/>
              <a:buChar char="•"/>
            </a:pPr>
            <a:r>
              <a:rPr lang="en-US" sz="2100" dirty="0">
                <a:solidFill>
                  <a:sysClr val="windowText" lastClr="000000"/>
                </a:solidFill>
                <a:latin typeface="Times New Roman" pitchFamily="18" charset="0"/>
                <a:cs typeface="Times New Roman" pitchFamily="18" charset="0"/>
              </a:rPr>
              <a:t>Repeater and Amplifier both are electronic devices used for enhancing the power of the transmitted signal. The difference between them is that repeater is used as a regenerator of the signal which also eliminates the noise from the signal. On the other hand, amplifier just increases the amplitude of the signal and does not care about the noise that is being amplified along with the signal.</a:t>
            </a:r>
          </a:p>
          <a:p>
            <a:pPr marL="342900" indent="-342900" algn="just">
              <a:buFont typeface="Arial" pitchFamily="34" charset="0"/>
              <a:buChar char="•"/>
            </a:pPr>
            <a:r>
              <a:rPr lang="en-US" sz="2000" dirty="0">
                <a:solidFill>
                  <a:sysClr val="windowText" lastClr="000000"/>
                </a:solidFill>
                <a:latin typeface="Times New Roman" pitchFamily="18" charset="0"/>
                <a:cs typeface="Times New Roman" pitchFamily="18" charset="0"/>
              </a:rPr>
              <a:t>Thus </a:t>
            </a:r>
            <a:r>
              <a:rPr lang="en-US" sz="2000" b="1" dirty="0">
                <a:solidFill>
                  <a:sysClr val="windowText" lastClr="000000"/>
                </a:solidFill>
                <a:latin typeface="Times New Roman" pitchFamily="18" charset="0"/>
                <a:cs typeface="Times New Roman" pitchFamily="18" charset="0"/>
              </a:rPr>
              <a:t>A repeater is a regenerator, not an amplifier. </a:t>
            </a:r>
          </a:p>
          <a:p>
            <a:pPr marL="342900" indent="-342900" algn="just">
              <a:buFont typeface="Arial" pitchFamily="34" charset="0"/>
              <a:buChar char="•"/>
            </a:pPr>
            <a:endParaRPr lang="en-US" sz="2000" b="1"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Summary</a:t>
            </a:r>
          </a:p>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A repeater is a connecting device that operates at the physical layer of the Internet model. </a:t>
            </a:r>
          </a:p>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A repeater regenerates a signal, connects segments of a LAN, and has no filtering capability.</a:t>
            </a:r>
          </a:p>
          <a:p>
            <a:pPr algn="just"/>
            <a:endParaRPr lang="en-US" sz="2000" b="1" dirty="0">
              <a:solidFill>
                <a:sysClr val="windowText" lastClr="000000"/>
              </a:solidFill>
              <a:latin typeface="Times New Roman" pitchFamily="18" charset="0"/>
              <a:cs typeface="Times New Roman" pitchFamily="18" charset="0"/>
            </a:endParaRPr>
          </a:p>
        </p:txBody>
      </p:sp>
      <p:sp>
        <p:nvSpPr>
          <p:cNvPr id="5"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713" y="1314450"/>
            <a:ext cx="47625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Network Connecting Devices</a:t>
            </a:r>
            <a:endParaRPr lang="en-IN" sz="2800" b="1" dirty="0">
              <a:latin typeface="Times New Roman" pitchFamily="18" charset="0"/>
              <a:cs typeface="Times New Roman" pitchFamily="18" charset="0"/>
            </a:endParaRPr>
          </a:p>
        </p:txBody>
      </p:sp>
      <p:sp>
        <p:nvSpPr>
          <p:cNvPr id="2" name="Rectangle 1"/>
          <p:cNvSpPr/>
          <p:nvPr/>
        </p:nvSpPr>
        <p:spPr>
          <a:xfrm>
            <a:off x="136785" y="895634"/>
            <a:ext cx="6118225" cy="369332"/>
          </a:xfrm>
          <a:prstGeom prst="rect">
            <a:avLst/>
          </a:prstGeom>
        </p:spPr>
        <p:txBody>
          <a:bodyPr>
            <a:spAutoFit/>
          </a:bodyPr>
          <a:lstStyle/>
          <a:p>
            <a:r>
              <a:rPr lang="en-US" dirty="0"/>
              <a:t>. </a:t>
            </a:r>
            <a:endParaRPr lang="en-I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206" y="4500019"/>
            <a:ext cx="6795016" cy="2684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0" y="590207"/>
            <a:ext cx="12140406" cy="3970318"/>
          </a:xfrm>
          <a:prstGeom prst="rect">
            <a:avLst/>
          </a:prstGeom>
        </p:spPr>
        <p:txBody>
          <a:bodyPr wrap="square">
            <a:spAutoFit/>
          </a:bodyPr>
          <a:lstStyle/>
          <a:p>
            <a:pPr marL="342900" indent="-342900" algn="just">
              <a:buFont typeface="Arial" pitchFamily="34" charset="0"/>
              <a:buChar char="•"/>
            </a:pPr>
            <a:r>
              <a:rPr lang="en-US" sz="2000" b="1" dirty="0">
                <a:latin typeface="Times New Roman" pitchFamily="18" charset="0"/>
                <a:cs typeface="Times New Roman" pitchFamily="18" charset="0"/>
              </a:rPr>
              <a:t>Hub:</a:t>
            </a:r>
          </a:p>
          <a:p>
            <a:pPr marL="342900" indent="-342900" algn="just">
              <a:buFont typeface="Arial" pitchFamily="34" charset="0"/>
              <a:buChar char="•"/>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hub</a:t>
            </a:r>
            <a:r>
              <a:rPr lang="en-US" sz="2000" dirty="0">
                <a:latin typeface="Times New Roman" pitchFamily="18" charset="0"/>
                <a:cs typeface="Times New Roman" pitchFamily="18" charset="0"/>
              </a:rPr>
              <a:t> is a central connecting device used to </a:t>
            </a:r>
            <a:r>
              <a:rPr lang="en-US" sz="2000" b="1" dirty="0">
                <a:latin typeface="Times New Roman" pitchFamily="18" charset="0"/>
                <a:cs typeface="Times New Roman" pitchFamily="18" charset="0"/>
              </a:rPr>
              <a:t>connect multiple computers in a LAN </a:t>
            </a:r>
            <a:r>
              <a:rPr lang="en-US" sz="2000" dirty="0">
                <a:latin typeface="Times New Roman" pitchFamily="18" charset="0"/>
                <a:cs typeface="Times New Roman" pitchFamily="18" charset="0"/>
              </a:rPr>
              <a:t>network.</a:t>
            </a:r>
          </a:p>
          <a:p>
            <a:pPr marL="342900" indent="-342900" algn="just">
              <a:buFont typeface="Arial" pitchFamily="34" charset="0"/>
              <a:buChar char="•"/>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hub</a:t>
            </a:r>
            <a:r>
              <a:rPr lang="en-US" sz="2000" dirty="0">
                <a:latin typeface="Times New Roman" pitchFamily="18" charset="0"/>
                <a:cs typeface="Times New Roman" pitchFamily="18" charset="0"/>
              </a:rPr>
              <a:t> is a device that </a:t>
            </a:r>
            <a:r>
              <a:rPr lang="en-US" sz="2000" b="1" dirty="0">
                <a:latin typeface="Times New Roman" pitchFamily="18" charset="0"/>
                <a:cs typeface="Times New Roman" pitchFamily="18" charset="0"/>
              </a:rPr>
              <a:t>operates</a:t>
            </a:r>
            <a:r>
              <a:rPr lang="en-US" sz="2000" dirty="0">
                <a:latin typeface="Times New Roman" pitchFamily="18" charset="0"/>
                <a:cs typeface="Times New Roman" pitchFamily="18" charset="0"/>
              </a:rPr>
              <a:t> at the </a:t>
            </a:r>
            <a:r>
              <a:rPr lang="en-US" sz="2000" b="1" dirty="0">
                <a:latin typeface="Times New Roman" pitchFamily="18" charset="0"/>
                <a:cs typeface="Times New Roman" pitchFamily="18" charset="0"/>
              </a:rPr>
              <a:t>physical layer </a:t>
            </a:r>
            <a:r>
              <a:rPr lang="en-US" sz="2000" dirty="0">
                <a:solidFill>
                  <a:sysClr val="windowText" lastClr="000000"/>
                </a:solidFill>
                <a:latin typeface="Times New Roman" pitchFamily="18" charset="0"/>
                <a:cs typeface="Times New Roman" pitchFamily="18" charset="0"/>
              </a:rPr>
              <a:t>of the Internet model. </a:t>
            </a: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Hub receives the signals from one port and transmit it to all other ports</a:t>
            </a:r>
            <a:r>
              <a:rPr lang="en-US" sz="2000" dirty="0">
                <a:latin typeface="Times New Roman" pitchFamily="18" charset="0"/>
                <a:cs typeface="Times New Roman" pitchFamily="18" charset="0"/>
              </a:rPr>
              <a:t>.</a:t>
            </a:r>
          </a:p>
          <a:p>
            <a:pPr marL="342900" indent="-342900" algn="just">
              <a:buFont typeface="Arial" pitchFamily="34" charset="0"/>
              <a:buChar char="•"/>
            </a:pPr>
            <a:r>
              <a:rPr lang="en-US" sz="2000" dirty="0">
                <a:latin typeface="Times New Roman" pitchFamily="18" charset="0"/>
                <a:cs typeface="Times New Roman" pitchFamily="18" charset="0"/>
              </a:rPr>
              <a:t> Hub is commonly used in </a:t>
            </a:r>
            <a:r>
              <a:rPr lang="en-US" sz="2000" b="1" dirty="0">
                <a:latin typeface="Times New Roman" pitchFamily="18" charset="0"/>
                <a:cs typeface="Times New Roman" pitchFamily="18" charset="0"/>
              </a:rPr>
              <a:t>small networks or home networks</a:t>
            </a:r>
            <a:r>
              <a:rPr lang="en-US" sz="2000" dirty="0">
                <a:latin typeface="Times New Roman" pitchFamily="18" charset="0"/>
                <a:cs typeface="Times New Roman" pitchFamily="18" charset="0"/>
              </a:rPr>
              <a:t>, where there is a need to connect multiple devices, such as computers, laptops, printers, and other network devices.</a:t>
            </a:r>
            <a:endParaRPr lang="en-IN" sz="2000" dirty="0">
              <a:latin typeface="Times New Roman" pitchFamily="18" charset="0"/>
              <a:cs typeface="Times New Roman" pitchFamily="18" charset="0"/>
            </a:endParaRPr>
          </a:p>
          <a:p>
            <a:pPr marL="342900" indent="-342900" algn="just">
              <a:buFont typeface="Arial" pitchFamily="34" charset="0"/>
              <a:buChar char="•"/>
            </a:pPr>
            <a:r>
              <a:rPr lang="en-US" sz="2000" dirty="0">
                <a:latin typeface="Times New Roman" pitchFamily="18" charset="0"/>
                <a:cs typeface="Times New Roman" pitchFamily="18" charset="0"/>
              </a:rPr>
              <a:t>The hubs are available with </a:t>
            </a:r>
            <a:r>
              <a:rPr lang="en-US" sz="2000" b="1" dirty="0">
                <a:latin typeface="Times New Roman" pitchFamily="18" charset="0"/>
                <a:cs typeface="Times New Roman" pitchFamily="18" charset="0"/>
              </a:rPr>
              <a:t>4,8,12,24 ports</a:t>
            </a:r>
          </a:p>
          <a:p>
            <a:pPr marL="342900" indent="-342900" algn="just">
              <a:buFont typeface="Arial" pitchFamily="34" charset="0"/>
              <a:buChar char="•"/>
            </a:pPr>
            <a:r>
              <a:rPr lang="en-US" sz="2000" b="1" dirty="0">
                <a:latin typeface="Times New Roman" pitchFamily="18" charset="0"/>
                <a:cs typeface="Times New Roman" pitchFamily="18" charset="0"/>
              </a:rPr>
              <a:t>Hub </a:t>
            </a:r>
            <a:r>
              <a:rPr lang="en-US" sz="2000" dirty="0">
                <a:latin typeface="Times New Roman" pitchFamily="18" charset="0"/>
                <a:cs typeface="Times New Roman" pitchFamily="18" charset="0"/>
              </a:rPr>
              <a:t>can operates in </a:t>
            </a:r>
            <a:r>
              <a:rPr lang="en-US" sz="2000" b="1" dirty="0">
                <a:latin typeface="Times New Roman" pitchFamily="18" charset="0"/>
                <a:cs typeface="Times New Roman" pitchFamily="18" charset="0"/>
              </a:rPr>
              <a:t>half duplex mode-</a:t>
            </a:r>
            <a:r>
              <a:rPr lang="en-US" sz="2000" dirty="0">
                <a:latin typeface="Times New Roman" pitchFamily="18" charset="0"/>
                <a:cs typeface="Times New Roman" pitchFamily="18" charset="0"/>
              </a:rPr>
              <a:t>it can send and receive data on the wire but not at a same time.</a:t>
            </a:r>
          </a:p>
          <a:p>
            <a:pPr marL="342900" indent="-342900" algn="just">
              <a:buFont typeface="Arial" pitchFamily="34" charset="0"/>
              <a:buChar char="•"/>
            </a:pPr>
            <a:r>
              <a:rPr lang="en-US" sz="2000" dirty="0">
                <a:latin typeface="Times New Roman" pitchFamily="18" charset="0"/>
                <a:cs typeface="Times New Roman" pitchFamily="18" charset="0"/>
              </a:rPr>
              <a:t>The hub has two types of ports: </a:t>
            </a:r>
            <a:r>
              <a:rPr lang="en-US" sz="2000" b="1" dirty="0">
                <a:latin typeface="Times New Roman" pitchFamily="18" charset="0"/>
                <a:cs typeface="Times New Roman" pitchFamily="18" charset="0"/>
              </a:rPr>
              <a:t>uplink ports </a:t>
            </a:r>
            <a:r>
              <a:rPr lang="en-US" sz="2000" dirty="0">
                <a:latin typeface="Times New Roman" pitchFamily="18" charset="0"/>
                <a:cs typeface="Times New Roman" pitchFamily="18" charset="0"/>
              </a:rPr>
              <a:t>and </a:t>
            </a:r>
            <a:r>
              <a:rPr lang="en-US" sz="2000" b="1" dirty="0">
                <a:latin typeface="Times New Roman" pitchFamily="18" charset="0"/>
                <a:cs typeface="Times New Roman" pitchFamily="18" charset="0"/>
              </a:rPr>
              <a:t>downlink ports</a:t>
            </a:r>
          </a:p>
          <a:p>
            <a:pPr marL="342900" indent="-342900" algn="just">
              <a:buFont typeface="Arial" pitchFamily="34" charset="0"/>
              <a:buChar char="•"/>
            </a:pPr>
            <a:r>
              <a:rPr lang="en-US" dirty="0">
                <a:latin typeface="Times New Roman" pitchFamily="18" charset="0"/>
                <a:cs typeface="Times New Roman" pitchFamily="18" charset="0"/>
              </a:rPr>
              <a:t>Figure 17.2 shows a node A wants to send a packet to node B ,first node A forwards packet to hub ,then hub forwards the packet to all outgoing ports except the one from which the packet was received. In other words, hub broadcasts the packet to all other nodes in a network. All nodes in the network receive the packet, but only node B keeps it. The rest of the nodes discard it.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3227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Network Topologies</a:t>
            </a:r>
          </a:p>
        </p:txBody>
      </p:sp>
      <p:sp>
        <p:nvSpPr>
          <p:cNvPr id="3" name="Subtitle 2"/>
          <p:cNvSpPr>
            <a:spLocks noGrp="1"/>
          </p:cNvSpPr>
          <p:nvPr>
            <p:ph type="subTitle" idx="1"/>
          </p:nvPr>
        </p:nvSpPr>
        <p:spPr>
          <a:xfrm>
            <a:off x="102010" y="476250"/>
            <a:ext cx="12139203" cy="6419850"/>
          </a:xfrm>
        </p:spPr>
        <p:txBody>
          <a:bodyPr>
            <a:normAutofit/>
          </a:bodyPr>
          <a:lstStyle/>
          <a:p>
            <a:pPr marL="342900" indent="-342900" algn="just">
              <a:buFont typeface="Arial" pitchFamily="34" charset="0"/>
              <a:buChar char="•"/>
            </a:pPr>
            <a:r>
              <a:rPr lang="en-US" sz="2000" b="1" dirty="0">
                <a:solidFill>
                  <a:sysClr val="windowText" lastClr="000000"/>
                </a:solidFill>
                <a:latin typeface="Times New Roman" pitchFamily="18" charset="0"/>
                <a:cs typeface="Times New Roman" pitchFamily="18" charset="0"/>
              </a:rPr>
              <a:t>What is Topology?</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The network topology means way in which computers connected in a network.</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The network topology  is a physical layout of the network.</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network topology describes which </a:t>
            </a:r>
            <a:r>
              <a:rPr lang="en-US" sz="1800" b="1" dirty="0">
                <a:solidFill>
                  <a:sysClr val="windowText" lastClr="000000"/>
                </a:solidFill>
                <a:latin typeface="Times New Roman" pitchFamily="18" charset="0"/>
                <a:cs typeface="Times New Roman" pitchFamily="18" charset="0"/>
              </a:rPr>
              <a:t>type of cable</a:t>
            </a:r>
            <a:r>
              <a:rPr lang="en-US" sz="1800" dirty="0">
                <a:solidFill>
                  <a:sysClr val="windowText" lastClr="000000"/>
                </a:solidFill>
                <a:latin typeface="Times New Roman" pitchFamily="18" charset="0"/>
                <a:cs typeface="Times New Roman" pitchFamily="18" charset="0"/>
              </a:rPr>
              <a:t> and which  </a:t>
            </a:r>
            <a:r>
              <a:rPr lang="en-US" sz="1800" b="1" dirty="0">
                <a:solidFill>
                  <a:sysClr val="windowText" lastClr="000000"/>
                </a:solidFill>
                <a:latin typeface="Times New Roman" pitchFamily="18" charset="0"/>
                <a:cs typeface="Times New Roman" pitchFamily="18" charset="0"/>
              </a:rPr>
              <a:t>network connectivity device </a:t>
            </a:r>
            <a:r>
              <a:rPr lang="en-US" sz="1800" dirty="0">
                <a:solidFill>
                  <a:sysClr val="windowText" lastClr="000000"/>
                </a:solidFill>
                <a:latin typeface="Times New Roman" pitchFamily="18" charset="0"/>
                <a:cs typeface="Times New Roman" pitchFamily="18" charset="0"/>
              </a:rPr>
              <a:t>used to connect computers in a network.</a:t>
            </a:r>
          </a:p>
          <a:p>
            <a:pPr algn="just"/>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r>
              <a:rPr lang="en-US" sz="2000" b="1" dirty="0">
                <a:solidFill>
                  <a:sysClr val="windowText" lastClr="000000"/>
                </a:solidFill>
                <a:latin typeface="Times New Roman" pitchFamily="18" charset="0"/>
                <a:cs typeface="Times New Roman" pitchFamily="18" charset="0"/>
              </a:rPr>
              <a:t>Types of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Bus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Star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Ring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Mesh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Tree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Hybrid Topology</a:t>
            </a:r>
          </a:p>
          <a:p>
            <a:pPr algn="just"/>
            <a:endParaRPr lang="en-US" sz="1800" dirty="0">
              <a:solidFill>
                <a:sysClr val="windowText" lastClr="000000"/>
              </a:solidFill>
              <a:latin typeface="Times New Roman" pitchFamily="18" charset="0"/>
              <a:cs typeface="Times New Roman" pitchFamily="18" charset="0"/>
            </a:endParaRPr>
          </a:p>
          <a:p>
            <a:pPr algn="just"/>
            <a:endParaRPr lang="en-US" sz="2000" b="1"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5599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9821" y="-145890"/>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2" name="Rectangle 1"/>
          <p:cNvSpPr/>
          <p:nvPr/>
        </p:nvSpPr>
        <p:spPr>
          <a:xfrm>
            <a:off x="41251" y="414179"/>
            <a:ext cx="8670155" cy="8433078"/>
          </a:xfrm>
          <a:prstGeom prst="rect">
            <a:avLst/>
          </a:prstGeom>
        </p:spPr>
        <p:txBody>
          <a:bodyPr wrap="square">
            <a:spAutoFit/>
          </a:bodyPr>
          <a:lstStyle/>
          <a:p>
            <a:pPr marL="285750" indent="-285750" algn="just">
              <a:buFont typeface="Arial" pitchFamily="34" charset="0"/>
              <a:buChar char="•"/>
            </a:pPr>
            <a:r>
              <a:rPr lang="en-US" sz="2000" b="1" dirty="0">
                <a:latin typeface="Times New Roman" pitchFamily="18" charset="0"/>
                <a:cs typeface="Times New Roman" pitchFamily="18" charset="0"/>
              </a:rPr>
              <a:t>Types of Hub:</a:t>
            </a:r>
          </a:p>
          <a:p>
            <a:pPr marL="285750" indent="-285750" algn="just">
              <a:buFont typeface="Arial" pitchFamily="34" charset="0"/>
              <a:buChar char="•"/>
            </a:pPr>
            <a:r>
              <a:rPr lang="en-US" b="1" dirty="0">
                <a:latin typeface="Times New Roman" pitchFamily="18" charset="0"/>
                <a:cs typeface="Times New Roman" pitchFamily="18" charset="0"/>
              </a:rPr>
              <a:t>Passive Hubs :</a:t>
            </a:r>
          </a:p>
          <a:p>
            <a:pPr marL="285750" indent="-285750" algn="just">
              <a:buFont typeface="Arial" pitchFamily="34" charset="0"/>
              <a:buChar char="•"/>
            </a:pPr>
            <a:r>
              <a:rPr lang="en-US" dirty="0">
                <a:latin typeface="Times New Roman" pitchFamily="18" charset="0"/>
                <a:cs typeface="Times New Roman" pitchFamily="18" charset="0"/>
              </a:rPr>
              <a:t>A passive hub is just a </a:t>
            </a:r>
            <a:r>
              <a:rPr lang="en-US" b="1" dirty="0">
                <a:latin typeface="Times New Roman" pitchFamily="18" charset="0"/>
                <a:cs typeface="Times New Roman" pitchFamily="18" charset="0"/>
              </a:rPr>
              <a:t>connector</a:t>
            </a:r>
            <a:r>
              <a:rPr lang="en-US" dirty="0">
                <a:latin typeface="Times New Roman" pitchFamily="18" charset="0"/>
                <a:cs typeface="Times New Roman" pitchFamily="18" charset="0"/>
              </a:rPr>
              <a:t>. </a:t>
            </a:r>
          </a:p>
          <a:p>
            <a:pPr marL="285750" indent="-285750" algn="just">
              <a:buFont typeface="Arial" pitchFamily="34" charset="0"/>
              <a:buChar char="•"/>
            </a:pPr>
            <a:r>
              <a:rPr lang="en-US" dirty="0">
                <a:latin typeface="Times New Roman" pitchFamily="18" charset="0"/>
                <a:cs typeface="Times New Roman" pitchFamily="18" charset="0"/>
              </a:rPr>
              <a:t>Its used to connect computers in </a:t>
            </a:r>
            <a:r>
              <a:rPr lang="en-US" b="1" dirty="0">
                <a:latin typeface="Times New Roman" pitchFamily="18" charset="0"/>
                <a:cs typeface="Times New Roman" pitchFamily="18" charset="0"/>
              </a:rPr>
              <a:t>star topology.</a:t>
            </a:r>
          </a:p>
          <a:p>
            <a:pPr marL="285750" indent="-285750" algn="just">
              <a:buFont typeface="Arial" pitchFamily="34" charset="0"/>
              <a:buChar char="•"/>
            </a:pPr>
            <a:r>
              <a:rPr lang="en-US" b="1" dirty="0">
                <a:latin typeface="Times New Roman" pitchFamily="18" charset="0"/>
                <a:cs typeface="Times New Roman" pitchFamily="18" charset="0"/>
              </a:rPr>
              <a:t>It receives the signals from one port and transmit it to all other ports.</a:t>
            </a:r>
          </a:p>
          <a:p>
            <a:pPr marL="285750" indent="-285750" algn="just">
              <a:buFont typeface="Arial" pitchFamily="34" charset="0"/>
              <a:buChar char="•"/>
            </a:pPr>
            <a:r>
              <a:rPr lang="en-US" dirty="0">
                <a:latin typeface="Times New Roman" pitchFamily="18" charset="0"/>
                <a:cs typeface="Times New Roman" pitchFamily="18" charset="0"/>
              </a:rPr>
              <a:t>It will </a:t>
            </a:r>
            <a:r>
              <a:rPr lang="en-US" b="1" dirty="0">
                <a:latin typeface="Times New Roman" pitchFamily="18" charset="0"/>
                <a:cs typeface="Times New Roman" pitchFamily="18" charset="0"/>
              </a:rPr>
              <a:t>not perform any regeneration of signals</a:t>
            </a:r>
          </a:p>
          <a:p>
            <a:pPr marL="285750" indent="-285750" algn="just">
              <a:buFont typeface="Arial" pitchFamily="34" charset="0"/>
              <a:buChar char="•"/>
            </a:pPr>
            <a:r>
              <a:rPr lang="en-US" dirty="0">
                <a:latin typeface="Times New Roman" pitchFamily="18" charset="0"/>
                <a:cs typeface="Times New Roman" pitchFamily="18" charset="0"/>
              </a:rPr>
              <a:t>It operates </a:t>
            </a:r>
            <a:r>
              <a:rPr lang="en-US" b="1" dirty="0">
                <a:latin typeface="Times New Roman" pitchFamily="18" charset="0"/>
                <a:cs typeface="Times New Roman" pitchFamily="18" charset="0"/>
              </a:rPr>
              <a:t>below the physical layer </a:t>
            </a:r>
            <a:r>
              <a:rPr lang="en-US" dirty="0">
                <a:solidFill>
                  <a:sysClr val="windowText" lastClr="000000"/>
                </a:solidFill>
                <a:latin typeface="Times New Roman" pitchFamily="18" charset="0"/>
                <a:cs typeface="Times New Roman" pitchFamily="18" charset="0"/>
              </a:rPr>
              <a:t>of the Internet model.</a:t>
            </a:r>
          </a:p>
          <a:p>
            <a:pPr marL="285750" indent="-285750" algn="just">
              <a:buFont typeface="Arial" pitchFamily="34" charset="0"/>
              <a:buChar char="•"/>
            </a:pPr>
            <a:r>
              <a:rPr lang="en-US" dirty="0">
                <a:latin typeface="Times New Roman" pitchFamily="18" charset="0"/>
                <a:cs typeface="Times New Roman" pitchFamily="18" charset="0"/>
              </a:rPr>
              <a:t>It does </a:t>
            </a:r>
            <a:r>
              <a:rPr lang="en-US" b="1" dirty="0">
                <a:latin typeface="Times New Roman" pitchFamily="18" charset="0"/>
                <a:cs typeface="Times New Roman" pitchFamily="18" charset="0"/>
              </a:rPr>
              <a:t>not require any external power supply </a:t>
            </a:r>
            <a:r>
              <a:rPr lang="en-US" dirty="0">
                <a:latin typeface="Times New Roman" pitchFamily="18" charset="0"/>
                <a:cs typeface="Times New Roman" pitchFamily="18" charset="0"/>
              </a:rPr>
              <a:t>and operates using the power provided by the devices that are connected to it</a:t>
            </a:r>
            <a:r>
              <a:rPr lang="en-US" dirty="0">
                <a:solidFill>
                  <a:sysClr val="windowText" lastClr="000000"/>
                </a:solidFill>
                <a:latin typeface="Times New Roman" pitchFamily="18" charset="0"/>
                <a:cs typeface="Times New Roman" pitchFamily="18" charset="0"/>
              </a:rPr>
              <a:t> </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Active Hubs:</a:t>
            </a:r>
          </a:p>
          <a:p>
            <a:pPr marL="285750" indent="-285750" algn="just">
              <a:buFont typeface="Arial" pitchFamily="34" charset="0"/>
              <a:buChar char="•"/>
            </a:pPr>
            <a:r>
              <a:rPr lang="en-US" dirty="0">
                <a:latin typeface="Times New Roman" pitchFamily="18" charset="0"/>
                <a:cs typeface="Times New Roman" pitchFamily="18" charset="0"/>
              </a:rPr>
              <a:t>A active hub is hub is actually a </a:t>
            </a:r>
            <a:r>
              <a:rPr lang="en-US" b="1" dirty="0">
                <a:latin typeface="Times New Roman" pitchFamily="18" charset="0"/>
                <a:cs typeface="Times New Roman" pitchFamily="18" charset="0"/>
              </a:rPr>
              <a:t>multipart repeater. </a:t>
            </a:r>
          </a:p>
          <a:p>
            <a:pPr marL="285750" indent="-285750" algn="just">
              <a:buFont typeface="Arial" pitchFamily="34" charset="0"/>
              <a:buChar char="•"/>
            </a:pPr>
            <a:r>
              <a:rPr lang="en-US" dirty="0">
                <a:latin typeface="Times New Roman" pitchFamily="18" charset="0"/>
                <a:cs typeface="Times New Roman" pitchFamily="18" charset="0"/>
              </a:rPr>
              <a:t>Its used to connect computers in </a:t>
            </a:r>
            <a:r>
              <a:rPr lang="en-US" b="1" dirty="0">
                <a:latin typeface="Times New Roman" pitchFamily="18" charset="0"/>
                <a:cs typeface="Times New Roman" pitchFamily="18" charset="0"/>
              </a:rPr>
              <a:t>star topology </a:t>
            </a:r>
            <a:r>
              <a:rPr lang="en-US" dirty="0">
                <a:latin typeface="Times New Roman" pitchFamily="18" charset="0"/>
                <a:cs typeface="Times New Roman" pitchFamily="18" charset="0"/>
              </a:rPr>
              <a:t>. However, active hubs can also be used to create multiple levels of hierarchy, as shown in Figure 15.4. </a:t>
            </a:r>
          </a:p>
          <a:p>
            <a:pPr marL="285750" indent="-285750" algn="just">
              <a:buFont typeface="Arial" pitchFamily="34" charset="0"/>
              <a:buChar char="•"/>
            </a:pPr>
            <a:r>
              <a:rPr lang="en-US" b="1" dirty="0">
                <a:latin typeface="Times New Roman" pitchFamily="18" charset="0"/>
                <a:cs typeface="Times New Roman" pitchFamily="18" charset="0"/>
              </a:rPr>
              <a:t>It receives the signals from one port, regenerates it and transmit it to specific  port.</a:t>
            </a:r>
          </a:p>
          <a:p>
            <a:pPr marL="285750" indent="-285750" algn="just">
              <a:buFont typeface="Arial" pitchFamily="34" charset="0"/>
              <a:buChar char="•"/>
            </a:pPr>
            <a:r>
              <a:rPr lang="en-US" dirty="0">
                <a:latin typeface="Times New Roman" pitchFamily="18" charset="0"/>
                <a:cs typeface="Times New Roman" pitchFamily="18" charset="0"/>
              </a:rPr>
              <a:t>It operates at the </a:t>
            </a:r>
            <a:r>
              <a:rPr lang="en-US" b="1" dirty="0">
                <a:latin typeface="Times New Roman" pitchFamily="18" charset="0"/>
                <a:cs typeface="Times New Roman" pitchFamily="18" charset="0"/>
              </a:rPr>
              <a:t>physical layer </a:t>
            </a:r>
            <a:r>
              <a:rPr lang="en-US" dirty="0">
                <a:solidFill>
                  <a:sysClr val="windowText" lastClr="000000"/>
                </a:solidFill>
                <a:latin typeface="Times New Roman" pitchFamily="18" charset="0"/>
                <a:cs typeface="Times New Roman" pitchFamily="18" charset="0"/>
              </a:rPr>
              <a:t>of the Internet model.</a:t>
            </a:r>
          </a:p>
          <a:p>
            <a:pPr marL="285750" indent="-285750" algn="just">
              <a:buFont typeface="Arial" pitchFamily="34" charset="0"/>
              <a:buChar char="•"/>
            </a:pPr>
            <a:r>
              <a:rPr lang="en-US" dirty="0">
                <a:latin typeface="Times New Roman" pitchFamily="18" charset="0"/>
                <a:cs typeface="Times New Roman" pitchFamily="18" charset="0"/>
              </a:rPr>
              <a:t>It  </a:t>
            </a:r>
            <a:r>
              <a:rPr lang="en-US" b="1" dirty="0">
                <a:latin typeface="Times New Roman" pitchFamily="18" charset="0"/>
                <a:cs typeface="Times New Roman" pitchFamily="18" charset="0"/>
              </a:rPr>
              <a:t>require external power supply</a:t>
            </a:r>
          </a:p>
          <a:p>
            <a:pPr marL="285750" indent="-285750" algn="just">
              <a:buFont typeface="Arial" pitchFamily="34" charset="0"/>
              <a:buChar char="•"/>
            </a:pPr>
            <a:r>
              <a:rPr lang="en-US" dirty="0">
                <a:latin typeface="Times New Roman" pitchFamily="18" charset="0"/>
                <a:cs typeface="Times New Roman" pitchFamily="18" charset="0"/>
              </a:rPr>
              <a:t>Active hub is </a:t>
            </a:r>
            <a:r>
              <a:rPr lang="en-US" b="1" dirty="0">
                <a:latin typeface="Times New Roman" pitchFamily="18" charset="0"/>
                <a:cs typeface="Times New Roman" pitchFamily="18" charset="0"/>
              </a:rPr>
              <a:t>expensive</a:t>
            </a:r>
            <a:r>
              <a:rPr lang="en-US" dirty="0">
                <a:latin typeface="Times New Roman" pitchFamily="18" charset="0"/>
                <a:cs typeface="Times New Roman" pitchFamily="18" charset="0"/>
              </a:rPr>
              <a:t> than passive hub</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Intelligent Hub: </a:t>
            </a:r>
          </a:p>
          <a:p>
            <a:pPr marL="285750" indent="-285750" algn="just">
              <a:buFont typeface="Arial" pitchFamily="34" charset="0"/>
              <a:buChar char="•"/>
            </a:pPr>
            <a:r>
              <a:rPr lang="en-IN" dirty="0">
                <a:latin typeface="Times New Roman" pitchFamily="18" charset="0"/>
                <a:cs typeface="Times New Roman" pitchFamily="18" charset="0"/>
              </a:rPr>
              <a:t>Intelligent hubs are </a:t>
            </a:r>
            <a:r>
              <a:rPr lang="en-IN" b="1" dirty="0">
                <a:latin typeface="Times New Roman" pitchFamily="18" charset="0"/>
                <a:cs typeface="Times New Roman" pitchFamily="18" charset="0"/>
              </a:rPr>
              <a:t>similar to active hubs</a:t>
            </a:r>
            <a:r>
              <a:rPr lang="en-IN" dirty="0">
                <a:latin typeface="Times New Roman" pitchFamily="18" charset="0"/>
                <a:cs typeface="Times New Roman" pitchFamily="18" charset="0"/>
              </a:rPr>
              <a:t>, but with additional features </a:t>
            </a:r>
            <a:r>
              <a:rPr lang="en-US" dirty="0">
                <a:latin typeface="Times New Roman" pitchFamily="18" charset="0"/>
                <a:cs typeface="Times New Roman" pitchFamily="18" charset="0"/>
              </a:rPr>
              <a:t>such as </a:t>
            </a:r>
            <a:r>
              <a:rPr lang="en-US" b="1" dirty="0">
                <a:latin typeface="Times New Roman" pitchFamily="18" charset="0"/>
                <a:cs typeface="Times New Roman" pitchFamily="18" charset="0"/>
              </a:rPr>
              <a:t>network management capabilities, error detection and troubleshooting tools, </a:t>
            </a:r>
            <a:r>
              <a:rPr lang="en-US" dirty="0">
                <a:latin typeface="Times New Roman" pitchFamily="18" charset="0"/>
                <a:cs typeface="Times New Roman" pitchFamily="18" charset="0"/>
              </a:rPr>
              <a:t>etc. </a:t>
            </a:r>
          </a:p>
          <a:p>
            <a:pPr marL="285750" indent="-285750" algn="just">
              <a:buFont typeface="Arial" pitchFamily="34" charset="0"/>
              <a:buChar char="•"/>
            </a:pPr>
            <a:r>
              <a:rPr lang="en-US" dirty="0">
                <a:latin typeface="Times New Roman" pitchFamily="18" charset="0"/>
                <a:cs typeface="Times New Roman" pitchFamily="18" charset="0"/>
              </a:rPr>
              <a:t>This type of hub is also known as a </a:t>
            </a:r>
            <a:r>
              <a:rPr lang="en-US" b="1" dirty="0">
                <a:latin typeface="Times New Roman" pitchFamily="18" charset="0"/>
                <a:cs typeface="Times New Roman" pitchFamily="18" charset="0"/>
              </a:rPr>
              <a:t>managed hub.</a:t>
            </a:r>
          </a:p>
          <a:p>
            <a:pPr marL="285750" indent="-285750" algn="just">
              <a:buFont typeface="Arial" pitchFamily="34" charset="0"/>
              <a:buChar char="•"/>
            </a:pP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switch</a:t>
            </a:r>
            <a:r>
              <a:rPr lang="en-US" dirty="0">
                <a:latin typeface="Times New Roman" pitchFamily="18" charset="0"/>
                <a:cs typeface="Times New Roman" pitchFamily="18" charset="0"/>
              </a:rPr>
              <a:t> is an example of an intelligent hub</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405" y="414179"/>
            <a:ext cx="4485893" cy="206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43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0"/>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4" name="Rectangle 3"/>
          <p:cNvSpPr/>
          <p:nvPr/>
        </p:nvSpPr>
        <p:spPr>
          <a:xfrm>
            <a:off x="8375" y="557736"/>
            <a:ext cx="12235835" cy="5078313"/>
          </a:xfrm>
          <a:prstGeom prst="rect">
            <a:avLst/>
          </a:prstGeom>
        </p:spPr>
        <p:txBody>
          <a:bodyPr wrap="square">
            <a:spAutoFit/>
          </a:bodyPr>
          <a:lstStyle/>
          <a:p>
            <a:pPr marL="285750" indent="-285750">
              <a:buFont typeface="Arial" pitchFamily="34" charset="0"/>
              <a:buChar char="•"/>
            </a:pPr>
            <a:r>
              <a:rPr lang="en-US" sz="2400" b="1" dirty="0">
                <a:latin typeface="Times New Roman" pitchFamily="18" charset="0"/>
                <a:cs typeface="Times New Roman" pitchFamily="18" charset="0"/>
              </a:rPr>
              <a:t>Switch:</a:t>
            </a:r>
          </a:p>
          <a:p>
            <a:pPr marL="285750" indent="-285750">
              <a:buFont typeface="Arial" pitchFamily="34" charset="0"/>
              <a:buChar char="•"/>
            </a:pPr>
            <a:r>
              <a:rPr lang="en-US" sz="2000" b="1" dirty="0">
                <a:latin typeface="Times New Roman" pitchFamily="18" charset="0"/>
                <a:cs typeface="Times New Roman" pitchFamily="18" charset="0"/>
              </a:rPr>
              <a:t>A switch is a connecting device used to connect multiple computers in a LAN network</a:t>
            </a:r>
          </a:p>
          <a:p>
            <a:pPr marL="285750" indent="-285750">
              <a:buFont typeface="Arial" pitchFamily="34" charset="0"/>
              <a:buChar char="•"/>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link-layer switch </a:t>
            </a:r>
            <a:r>
              <a:rPr lang="en-US" sz="2000" dirty="0">
                <a:latin typeface="Times New Roman" pitchFamily="18" charset="0"/>
                <a:cs typeface="Times New Roman" pitchFamily="18" charset="0"/>
              </a:rPr>
              <a:t>(or switch) operates at the </a:t>
            </a:r>
            <a:r>
              <a:rPr lang="en-US" sz="2000" b="1" dirty="0">
                <a:latin typeface="Times New Roman" pitchFamily="18" charset="0"/>
                <a:cs typeface="Times New Roman" pitchFamily="18" charset="0"/>
              </a:rPr>
              <a:t>physical</a:t>
            </a:r>
            <a:r>
              <a:rPr lang="en-US" sz="2000" dirty="0">
                <a:latin typeface="Times New Roman" pitchFamily="18" charset="0"/>
                <a:cs typeface="Times New Roman" pitchFamily="18" charset="0"/>
              </a:rPr>
              <a:t> and the </a:t>
            </a:r>
            <a:r>
              <a:rPr lang="en-US" sz="2000" b="1" dirty="0">
                <a:latin typeface="Times New Roman" pitchFamily="18" charset="0"/>
                <a:cs typeface="Times New Roman" pitchFamily="18" charset="0"/>
              </a:rPr>
              <a:t>data-link layers </a:t>
            </a:r>
            <a:r>
              <a:rPr lang="en-US" sz="2000" dirty="0">
                <a:latin typeface="Times New Roman" pitchFamily="18" charset="0"/>
                <a:cs typeface="Times New Roman" pitchFamily="18" charset="0"/>
              </a:rPr>
              <a:t>of the Internet model. </a:t>
            </a:r>
          </a:p>
          <a:p>
            <a:pPr marL="285750" indent="-285750">
              <a:buFont typeface="Arial" pitchFamily="34" charset="0"/>
              <a:buChar char="•"/>
            </a:pPr>
            <a:r>
              <a:rPr lang="en-US" sz="2000" dirty="0">
                <a:latin typeface="Times New Roman" pitchFamily="18" charset="0"/>
                <a:cs typeface="Times New Roman" pitchFamily="18" charset="0"/>
              </a:rPr>
              <a:t>As a physical-layer device, it </a:t>
            </a:r>
            <a:r>
              <a:rPr lang="en-US" sz="2000" b="1" dirty="0">
                <a:latin typeface="Times New Roman" pitchFamily="18" charset="0"/>
                <a:cs typeface="Times New Roman" pitchFamily="18" charset="0"/>
              </a:rPr>
              <a:t>regenerates the signal </a:t>
            </a:r>
            <a:r>
              <a:rPr lang="en-US" sz="2000" dirty="0">
                <a:latin typeface="Times New Roman" pitchFamily="18" charset="0"/>
                <a:cs typeface="Times New Roman" pitchFamily="18" charset="0"/>
              </a:rPr>
              <a:t>it receives. </a:t>
            </a:r>
          </a:p>
          <a:p>
            <a:pPr marL="285750" indent="-285750">
              <a:buFont typeface="Arial" pitchFamily="34" charset="0"/>
              <a:buChar char="•"/>
            </a:pPr>
            <a:r>
              <a:rPr lang="en-US" sz="2000" dirty="0">
                <a:latin typeface="Times New Roman" pitchFamily="18" charset="0"/>
                <a:cs typeface="Times New Roman" pitchFamily="18" charset="0"/>
              </a:rPr>
              <a:t>As a data link-layer device, it has </a:t>
            </a:r>
            <a:r>
              <a:rPr lang="en-US" sz="2000" b="1" dirty="0">
                <a:latin typeface="Times New Roman" pitchFamily="18" charset="0"/>
                <a:cs typeface="Times New Roman" pitchFamily="18" charset="0"/>
              </a:rPr>
              <a:t>filtering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capability</a:t>
            </a:r>
            <a:r>
              <a:rPr lang="en-US" sz="2000" dirty="0">
                <a:latin typeface="Times New Roman" pitchFamily="18" charset="0"/>
                <a:cs typeface="Times New Roman" pitchFamily="18" charset="0"/>
              </a:rPr>
              <a:t> , means when switch receives frame from one port , then switch check the destination MAC address in the frame and decide from which outgoing port the frame should be send. A link-layer switch has a </a:t>
            </a:r>
            <a:r>
              <a:rPr lang="en-US" sz="2000" b="1" dirty="0">
                <a:latin typeface="Times New Roman" pitchFamily="18" charset="0"/>
                <a:cs typeface="Times New Roman" pitchFamily="18" charset="0"/>
              </a:rPr>
              <a:t>switching table</a:t>
            </a:r>
            <a:r>
              <a:rPr lang="en-US" sz="2000" dirty="0">
                <a:latin typeface="Times New Roman" pitchFamily="18" charset="0"/>
                <a:cs typeface="Times New Roman" pitchFamily="18" charset="0"/>
              </a:rPr>
              <a:t> used to take filtering decisions.</a:t>
            </a:r>
          </a:p>
          <a:p>
            <a:pPr marL="285750" indent="-285750" algn="just">
              <a:buFont typeface="Arial" pitchFamily="34" charset="0"/>
              <a:buChar char="•"/>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switch</a:t>
            </a:r>
            <a:r>
              <a:rPr lang="en-US" sz="2000" dirty="0">
                <a:latin typeface="Times New Roman" pitchFamily="18" charset="0"/>
                <a:cs typeface="Times New Roman" pitchFamily="18" charset="0"/>
              </a:rPr>
              <a:t> are available with </a:t>
            </a:r>
            <a:r>
              <a:rPr lang="en-US" sz="2000" b="1" dirty="0">
                <a:latin typeface="Times New Roman" pitchFamily="18" charset="0"/>
                <a:cs typeface="Times New Roman" pitchFamily="18" charset="0"/>
              </a:rPr>
              <a:t>4,8,12,24,48 ports</a:t>
            </a:r>
          </a:p>
          <a:p>
            <a:pPr marL="285750" indent="-285750" algn="just">
              <a:buFont typeface="Arial" pitchFamily="34" charset="0"/>
              <a:buChar char="•"/>
            </a:pPr>
            <a:r>
              <a:rPr lang="en-US" sz="2000" b="1" dirty="0">
                <a:latin typeface="Times New Roman" pitchFamily="18" charset="0"/>
                <a:cs typeface="Times New Roman" pitchFamily="18" charset="0"/>
              </a:rPr>
              <a:t>Switch </a:t>
            </a:r>
            <a:r>
              <a:rPr lang="en-US" sz="2000" dirty="0">
                <a:latin typeface="Times New Roman" pitchFamily="18" charset="0"/>
                <a:cs typeface="Times New Roman" pitchFamily="18" charset="0"/>
              </a:rPr>
              <a:t>can operates in </a:t>
            </a:r>
            <a:r>
              <a:rPr lang="en-US" sz="2000" b="1" dirty="0">
                <a:latin typeface="Times New Roman" pitchFamily="18" charset="0"/>
                <a:cs typeface="Times New Roman" pitchFamily="18" charset="0"/>
              </a:rPr>
              <a:t>full duplex mode-</a:t>
            </a:r>
            <a:r>
              <a:rPr lang="en-US" sz="2000" dirty="0">
                <a:latin typeface="Times New Roman" pitchFamily="18" charset="0"/>
                <a:cs typeface="Times New Roman" pitchFamily="18" charset="0"/>
              </a:rPr>
              <a:t>it can send and receive data on the wire at a same time</a:t>
            </a:r>
          </a:p>
          <a:p>
            <a:pPr marL="285750" indent="-285750">
              <a:buFont typeface="Arial" pitchFamily="34" charset="0"/>
              <a:buChar char="•"/>
            </a:pPr>
            <a:r>
              <a:rPr lang="en-US" sz="2000" dirty="0">
                <a:latin typeface="Times New Roman" pitchFamily="18" charset="0"/>
                <a:cs typeface="Times New Roman" pitchFamily="18" charset="0"/>
              </a:rPr>
              <a:t>Hub just performs work of </a:t>
            </a:r>
            <a:r>
              <a:rPr lang="en-US" sz="2000" b="1" dirty="0">
                <a:latin typeface="Times New Roman" pitchFamily="18" charset="0"/>
                <a:cs typeface="Times New Roman" pitchFamily="18" charset="0"/>
              </a:rPr>
              <a:t>data forwarding </a:t>
            </a:r>
            <a:r>
              <a:rPr lang="en-US" sz="2000" dirty="0">
                <a:latin typeface="Times New Roman" pitchFamily="18" charset="0"/>
                <a:cs typeface="Times New Roman" pitchFamily="18" charset="0"/>
              </a:rPr>
              <a:t>but switch performs work of </a:t>
            </a:r>
            <a:r>
              <a:rPr lang="en-US" sz="2000" b="1" dirty="0">
                <a:latin typeface="Times New Roman" pitchFamily="18" charset="0"/>
                <a:cs typeface="Times New Roman" pitchFamily="18" charset="0"/>
              </a:rPr>
              <a:t>data filtering and forwarding</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82012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0"/>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4" name="Rectangle 3"/>
          <p:cNvSpPr/>
          <p:nvPr/>
        </p:nvSpPr>
        <p:spPr>
          <a:xfrm>
            <a:off x="8375" y="557736"/>
            <a:ext cx="12235835" cy="2000548"/>
          </a:xfrm>
          <a:prstGeom prst="rect">
            <a:avLst/>
          </a:prstGeom>
        </p:spPr>
        <p:txBody>
          <a:bodyPr wrap="square">
            <a:spAutoFit/>
          </a:bodyPr>
          <a:lstStyle/>
          <a:p>
            <a:pPr marL="285750" indent="-285750">
              <a:buFont typeface="Arial" pitchFamily="34" charset="0"/>
              <a:buChar char="•"/>
            </a:pPr>
            <a:r>
              <a:rPr lang="en-US" sz="2400" b="1" dirty="0">
                <a:latin typeface="Times New Roman" pitchFamily="18" charset="0"/>
                <a:cs typeface="Times New Roman" pitchFamily="18" charset="0"/>
              </a:rPr>
              <a:t>Link-Layer Switch:</a:t>
            </a:r>
          </a:p>
          <a:p>
            <a:pPr marL="285750" indent="-285750">
              <a:buFont typeface="Arial" pitchFamily="34" charset="0"/>
              <a:buChar char="•"/>
            </a:pPr>
            <a:r>
              <a:rPr lang="en-US" sz="2000" b="1" dirty="0">
                <a:latin typeface="Times New Roman" pitchFamily="18" charset="0"/>
                <a:cs typeface="Times New Roman" pitchFamily="18" charset="0"/>
              </a:rPr>
              <a:t>For example</a:t>
            </a:r>
            <a:r>
              <a:rPr lang="en-US" sz="2000" dirty="0">
                <a:latin typeface="Times New Roman" pitchFamily="18" charset="0"/>
                <a:cs typeface="Times New Roman" pitchFamily="18" charset="0"/>
              </a:rPr>
              <a:t>: </a:t>
            </a:r>
          </a:p>
          <a:p>
            <a:pPr marL="285750" indent="-285750" algn="just">
              <a:buFont typeface="Arial" pitchFamily="34" charset="0"/>
              <a:buChar char="•"/>
            </a:pPr>
            <a:r>
              <a:rPr lang="en-US" sz="2000" dirty="0">
                <a:latin typeface="Times New Roman" pitchFamily="18" charset="0"/>
                <a:cs typeface="Times New Roman" pitchFamily="18" charset="0"/>
              </a:rPr>
              <a:t>In Figure 17.3, we have a LAN with four nodes that are connected to a switch. If a frame for destination 71:2B:13:45:61:42 arrives at port 1, the switch consults its switching table to find the outgoing port. According to its switching table, frames for destination 71:2B:13:45:61:42 should be sent out only through port 2; therefore, there is no need for forwarding the frame through other ports. </a:t>
            </a:r>
            <a:endParaRPr lang="en-IN" sz="2000" dirty="0">
              <a:latin typeface="Times New Roman" pitchFamily="18" charset="0"/>
              <a:cs typeface="Times New Roman" pitchFamily="18" charset="0"/>
            </a:endParaRPr>
          </a:p>
        </p:txBody>
      </p:sp>
      <p:pic>
        <p:nvPicPr>
          <p:cNvPr id="317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06" y="2782437"/>
            <a:ext cx="1001762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948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206" y="1619250"/>
            <a:ext cx="7469187" cy="5409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2" name="Rectangle 1"/>
          <p:cNvSpPr/>
          <p:nvPr/>
        </p:nvSpPr>
        <p:spPr>
          <a:xfrm>
            <a:off x="93567" y="570472"/>
            <a:ext cx="12140407" cy="1046440"/>
          </a:xfrm>
          <a:prstGeom prst="rect">
            <a:avLst/>
          </a:prstGeom>
        </p:spPr>
        <p:txBody>
          <a:bodyPr wrap="square">
            <a:spAutoFit/>
          </a:bodyPr>
          <a:lstStyle/>
          <a:p>
            <a:pPr marL="285750" indent="-285750" algn="just">
              <a:buFont typeface="Arial" pitchFamily="34" charset="0"/>
              <a:buChar char="•"/>
            </a:pPr>
            <a:r>
              <a:rPr lang="en-US" sz="2400" b="1" dirty="0">
                <a:latin typeface="Times New Roman" pitchFamily="18" charset="0"/>
                <a:cs typeface="Times New Roman" pitchFamily="18" charset="0"/>
              </a:rPr>
              <a:t>Transparent switch:</a:t>
            </a:r>
          </a:p>
          <a:p>
            <a:pPr marL="285750" indent="-285750" algn="just">
              <a:buFont typeface="Arial" pitchFamily="34" charset="0"/>
              <a:buChar char="•"/>
            </a:pPr>
            <a:r>
              <a:rPr lang="en-US" sz="2000" dirty="0">
                <a:latin typeface="Times New Roman" pitchFamily="18" charset="0"/>
                <a:cs typeface="Times New Roman" pitchFamily="18" charset="0"/>
              </a:rPr>
              <a:t>A transparent switch can forward and filter frames and automatically build its forwarding table</a:t>
            </a:r>
          </a:p>
          <a:p>
            <a:pPr marL="285750" indent="-285750" algn="just">
              <a:buFont typeface="Arial" pitchFamily="34" charset="0"/>
              <a:buChar cha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943496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4" name="Rectangle 3"/>
          <p:cNvSpPr/>
          <p:nvPr/>
        </p:nvSpPr>
        <p:spPr>
          <a:xfrm>
            <a:off x="17475" y="598169"/>
            <a:ext cx="12122932" cy="5447645"/>
          </a:xfrm>
          <a:prstGeom prst="rect">
            <a:avLst/>
          </a:prstGeom>
        </p:spPr>
        <p:txBody>
          <a:bodyPr wrap="square">
            <a:spAutoFit/>
          </a:bodyPr>
          <a:lstStyle/>
          <a:p>
            <a:pPr marL="285750" indent="-285750" algn="just">
              <a:buFont typeface="Arial" pitchFamily="34" charset="0"/>
              <a:buChar char="•"/>
            </a:pPr>
            <a:r>
              <a:rPr lang="en-US" sz="2400" b="1" dirty="0">
                <a:latin typeface="Times New Roman" pitchFamily="18" charset="0"/>
                <a:cs typeface="Times New Roman" pitchFamily="18" charset="0"/>
              </a:rPr>
              <a:t>Transparent switch:</a:t>
            </a:r>
          </a:p>
          <a:p>
            <a:pPr marL="285750" indent="-285750" algn="just">
              <a:buFont typeface="Arial" pitchFamily="34" charset="0"/>
              <a:buChar char="•"/>
            </a:pPr>
            <a:r>
              <a:rPr lang="en-US" b="1" dirty="0">
                <a:latin typeface="Times New Roman" pitchFamily="18" charset="0"/>
                <a:cs typeface="Times New Roman" pitchFamily="18" charset="0"/>
              </a:rPr>
              <a:t>Forwarding: </a:t>
            </a:r>
            <a:r>
              <a:rPr lang="en-US" dirty="0">
                <a:latin typeface="Times New Roman" pitchFamily="18" charset="0"/>
                <a:cs typeface="Times New Roman" pitchFamily="18" charset="0"/>
              </a:rPr>
              <a:t>A transparent switch must correctly forward the frames, as discussed in the previous section. </a:t>
            </a:r>
          </a:p>
          <a:p>
            <a:pPr marL="285750" indent="-285750" algn="just">
              <a:buFont typeface="Arial" pitchFamily="34" charset="0"/>
              <a:buChar char="•"/>
            </a:pPr>
            <a:r>
              <a:rPr lang="en-US" b="1" dirty="0">
                <a:latin typeface="Times New Roman" pitchFamily="18" charset="0"/>
                <a:cs typeface="Times New Roman" pitchFamily="18" charset="0"/>
              </a:rPr>
              <a:t>Learning</a:t>
            </a:r>
            <a:r>
              <a:rPr lang="en-US" dirty="0">
                <a:latin typeface="Times New Roman" pitchFamily="18" charset="0"/>
                <a:cs typeface="Times New Roman" pitchFamily="18" charset="0"/>
              </a:rPr>
              <a:t> The earliest switches had </a:t>
            </a:r>
            <a:r>
              <a:rPr lang="en-US" b="1" dirty="0">
                <a:latin typeface="Times New Roman" pitchFamily="18" charset="0"/>
                <a:cs typeface="Times New Roman" pitchFamily="18" charset="0"/>
              </a:rPr>
              <a:t>static</a:t>
            </a:r>
            <a:r>
              <a:rPr lang="en-US" dirty="0">
                <a:latin typeface="Times New Roman" pitchFamily="18" charset="0"/>
                <a:cs typeface="Times New Roman" pitchFamily="18" charset="0"/>
              </a:rPr>
              <a:t> switching tables . The system administrator would manually enter each table entry during switch setup. Although the process was simple, it was not practical. If a station was added or deleted, the table had to be modified manually.</a:t>
            </a:r>
          </a:p>
          <a:p>
            <a:pPr marL="285750" indent="-285750" algn="just">
              <a:buFont typeface="Arial" pitchFamily="34" charset="0"/>
              <a:buChar char="•"/>
            </a:pPr>
            <a:r>
              <a:rPr lang="en-US" dirty="0">
                <a:latin typeface="Times New Roman" pitchFamily="18" charset="0"/>
                <a:cs typeface="Times New Roman" pitchFamily="18" charset="0"/>
              </a:rPr>
              <a:t>A better solution to the static table is a </a:t>
            </a:r>
            <a:r>
              <a:rPr lang="en-US" b="1" dirty="0">
                <a:latin typeface="Times New Roman" pitchFamily="18" charset="0"/>
                <a:cs typeface="Times New Roman" pitchFamily="18" charset="0"/>
              </a:rPr>
              <a:t>dynamic table </a:t>
            </a:r>
            <a:r>
              <a:rPr lang="en-US" dirty="0">
                <a:latin typeface="Times New Roman" pitchFamily="18" charset="0"/>
                <a:cs typeface="Times New Roman" pitchFamily="18" charset="0"/>
              </a:rPr>
              <a:t>that maps addresses to ports automatically. </a:t>
            </a:r>
          </a:p>
          <a:p>
            <a:pPr marL="285750" indent="-285750" algn="just">
              <a:buFont typeface="Arial" pitchFamily="34" charset="0"/>
              <a:buChar char="•"/>
            </a:pPr>
            <a:r>
              <a:rPr lang="en-US" dirty="0">
                <a:latin typeface="Times New Roman" pitchFamily="18" charset="0"/>
                <a:cs typeface="Times New Roman" pitchFamily="18" charset="0"/>
              </a:rPr>
              <a:t>To make a table dynamic, we need a switch that gradually learns from the frames movements. To do this, the switch checks both the destination and the source addresses in each frame that passes through the switch. </a:t>
            </a:r>
          </a:p>
          <a:p>
            <a:pPr marL="285750" indent="-285750" algn="just">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destination address </a:t>
            </a:r>
            <a:r>
              <a:rPr lang="en-US" dirty="0">
                <a:latin typeface="Times New Roman" pitchFamily="18" charset="0"/>
                <a:cs typeface="Times New Roman" pitchFamily="18" charset="0"/>
              </a:rPr>
              <a:t>is used for the </a:t>
            </a:r>
            <a:r>
              <a:rPr lang="en-US" b="1" dirty="0">
                <a:latin typeface="Times New Roman" pitchFamily="18" charset="0"/>
                <a:cs typeface="Times New Roman" pitchFamily="18" charset="0"/>
              </a:rPr>
              <a:t>forwarding decision </a:t>
            </a: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source address </a:t>
            </a:r>
            <a:r>
              <a:rPr lang="en-US" dirty="0">
                <a:latin typeface="Times New Roman" pitchFamily="18" charset="0"/>
                <a:cs typeface="Times New Roman" pitchFamily="18" charset="0"/>
              </a:rPr>
              <a:t>is used for </a:t>
            </a:r>
            <a:r>
              <a:rPr lang="en-US" b="1" dirty="0">
                <a:latin typeface="Times New Roman" pitchFamily="18" charset="0"/>
                <a:cs typeface="Times New Roman" pitchFamily="18" charset="0"/>
              </a:rPr>
              <a:t>adding entries to the table </a:t>
            </a:r>
            <a:r>
              <a:rPr lang="en-US" dirty="0">
                <a:latin typeface="Times New Roman" pitchFamily="18" charset="0"/>
                <a:cs typeface="Times New Roman" pitchFamily="18" charset="0"/>
              </a:rPr>
              <a:t>and for updating purposes. Let us elaborate on this process using Figure 17.4. </a:t>
            </a:r>
          </a:p>
          <a:p>
            <a:pPr marL="342900" indent="-342900" algn="just">
              <a:buFont typeface="Arial" pitchFamily="34" charset="0"/>
              <a:buChar char="•"/>
            </a:pPr>
            <a:r>
              <a:rPr lang="en-US" dirty="0">
                <a:latin typeface="Times New Roman" pitchFamily="18" charset="0"/>
                <a:cs typeface="Times New Roman" pitchFamily="18" charset="0"/>
              </a:rPr>
              <a:t>When station A sends a frame to station D, the switch does not have an entry for either D or A. The frame goes out from all three ports; the frame floods the network. However, by looking at the source address, the switch learns that station A must be connected to port 1. This means that frames destined for A, in the future, must be sent out through port 1. The switch adds this entry to its table. The table has its first entry now. </a:t>
            </a:r>
          </a:p>
          <a:p>
            <a:pPr marL="342900" indent="-342900" algn="just">
              <a:buFont typeface="Arial" pitchFamily="34" charset="0"/>
              <a:buChar char="•"/>
            </a:pPr>
            <a:r>
              <a:rPr lang="en-US" dirty="0">
                <a:latin typeface="Times New Roman" pitchFamily="18" charset="0"/>
                <a:cs typeface="Times New Roman" pitchFamily="18" charset="0"/>
              </a:rPr>
              <a:t> When station D sends a frame to station B, the switch has no entry for B, so it floods the network again. However, it adds one more entry to the table related to station D. </a:t>
            </a:r>
          </a:p>
          <a:p>
            <a:pPr marL="342900" indent="-342900" algn="just">
              <a:buFont typeface="Arial" pitchFamily="34" charset="0"/>
              <a:buChar char="•"/>
            </a:pPr>
            <a:r>
              <a:rPr lang="en-US" dirty="0">
                <a:latin typeface="Times New Roman" pitchFamily="18" charset="0"/>
                <a:cs typeface="Times New Roman" pitchFamily="18" charset="0"/>
              </a:rPr>
              <a:t>The learning process continues until the table has information about every port. However, note that the learning process may take a long time. For example, if a station does not send out a frame (a rare situation), the station will never have an entry in the table.</a:t>
            </a:r>
          </a:p>
        </p:txBody>
      </p:sp>
    </p:spTree>
    <p:extLst>
      <p:ext uri="{BB962C8B-B14F-4D97-AF65-F5344CB8AC3E}">
        <p14:creationId xmlns:p14="http://schemas.microsoft.com/office/powerpoint/2010/main" val="289531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4" name="Rectangle 3"/>
          <p:cNvSpPr/>
          <p:nvPr/>
        </p:nvSpPr>
        <p:spPr>
          <a:xfrm>
            <a:off x="27709" y="611816"/>
            <a:ext cx="12235835" cy="6063198"/>
          </a:xfrm>
          <a:prstGeom prst="rect">
            <a:avLst/>
          </a:prstGeom>
        </p:spPr>
        <p:txBody>
          <a:bodyPr wrap="square">
            <a:spAutoFit/>
          </a:bodyPr>
          <a:lstStyle/>
          <a:p>
            <a:pPr marL="285750" indent="-285750">
              <a:buFont typeface="Arial" pitchFamily="34" charset="0"/>
              <a:buChar char="•"/>
            </a:pPr>
            <a:r>
              <a:rPr lang="en-US" sz="2800" b="1" dirty="0">
                <a:latin typeface="Times New Roman" pitchFamily="18" charset="0"/>
                <a:cs typeface="Times New Roman" pitchFamily="18" charset="0"/>
              </a:rPr>
              <a:t>Switch:</a:t>
            </a:r>
          </a:p>
          <a:p>
            <a:pPr marL="285750" indent="-285750" algn="just">
              <a:buFont typeface="Arial" pitchFamily="34" charset="0"/>
              <a:buChar char="•"/>
            </a:pPr>
            <a:r>
              <a:rPr lang="en-US" sz="2000" b="1" dirty="0">
                <a:latin typeface="Times New Roman" pitchFamily="18" charset="0"/>
                <a:cs typeface="Times New Roman" pitchFamily="18" charset="0"/>
              </a:rPr>
              <a:t>Switches support following three methods of switching </a:t>
            </a:r>
          </a:p>
          <a:p>
            <a:pPr marL="285750" indent="-285750" algn="just">
              <a:buFont typeface="Arial" pitchFamily="34" charset="0"/>
              <a:buChar char="•"/>
            </a:pPr>
            <a:r>
              <a:rPr lang="en-US" sz="2000" b="1" dirty="0">
                <a:latin typeface="Times New Roman" pitchFamily="18" charset="0"/>
                <a:cs typeface="Times New Roman" pitchFamily="18" charset="0"/>
              </a:rPr>
              <a:t>Store-and-Forward Switching:</a:t>
            </a:r>
          </a:p>
          <a:p>
            <a:pPr marL="285750" indent="-285750" algn="just">
              <a:buFont typeface="Arial" pitchFamily="34" charset="0"/>
              <a:buChar char="•"/>
            </a:pPr>
            <a:r>
              <a:rPr lang="en-US" sz="2000" dirty="0">
                <a:latin typeface="Times New Roman" pitchFamily="18" charset="0"/>
                <a:cs typeface="Times New Roman" pitchFamily="18" charset="0"/>
              </a:rPr>
              <a:t>In this method, the switching device waits to receive the entire frame and then stores the frame in the buffer memory. Then the frame is checked for errors by using CRC, if the error is found then the frame is discarded else it is forwarded to the next device.</a:t>
            </a: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b="1" dirty="0">
                <a:latin typeface="Times New Roman" pitchFamily="18" charset="0"/>
                <a:cs typeface="Times New Roman" pitchFamily="18" charset="0"/>
              </a:rPr>
              <a:t>Cut-Through Switching</a:t>
            </a: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a:latin typeface="Times New Roman" pitchFamily="18" charset="0"/>
                <a:cs typeface="Times New Roman" pitchFamily="18" charset="0"/>
              </a:rPr>
              <a:t>In this method , the switching device forwards the frames as soon as the destination address is available without waiting for the rest of the frame to arrive.</a:t>
            </a:r>
          </a:p>
          <a:p>
            <a:pPr marL="285750" indent="-285750" algn="just">
              <a:buFont typeface="Arial" pitchFamily="34" charset="0"/>
              <a:buChar char="•"/>
            </a:pPr>
            <a:r>
              <a:rPr lang="en-US" sz="2000" dirty="0">
                <a:latin typeface="Times New Roman" pitchFamily="18" charset="0"/>
                <a:cs typeface="Times New Roman" pitchFamily="18" charset="0"/>
              </a:rPr>
              <a:t>It does not perform any error checking. The frame with or without errors will be forwarded.</a:t>
            </a:r>
          </a:p>
          <a:p>
            <a:pPr marL="285750" indent="-285750" algn="just">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IN" sz="2000" b="1" dirty="0">
                <a:latin typeface="Times New Roman" pitchFamily="18" charset="0"/>
                <a:cs typeface="Times New Roman" pitchFamily="18" charset="0"/>
              </a:rPr>
              <a:t>Fragment-Free switching</a:t>
            </a:r>
          </a:p>
          <a:p>
            <a:pPr marL="285750" indent="-285750" algn="just">
              <a:buFont typeface="Arial" pitchFamily="34" charset="0"/>
              <a:buChar char="•"/>
            </a:pPr>
            <a:r>
              <a:rPr lang="en-IN" sz="2000" dirty="0">
                <a:latin typeface="Times New Roman" pitchFamily="18" charset="0"/>
                <a:cs typeface="Times New Roman" pitchFamily="18" charset="0"/>
              </a:rPr>
              <a:t>This is hybrid version of </a:t>
            </a:r>
            <a:r>
              <a:rPr lang="en-US" sz="2000" b="1" dirty="0">
                <a:latin typeface="Times New Roman" pitchFamily="18" charset="0"/>
                <a:cs typeface="Times New Roman" pitchFamily="18" charset="0"/>
              </a:rPr>
              <a:t>store-and-forward </a:t>
            </a:r>
            <a:r>
              <a:rPr lang="en-US" sz="2000" dirty="0">
                <a:latin typeface="Times New Roman" pitchFamily="18" charset="0"/>
                <a:cs typeface="Times New Roman" pitchFamily="18" charset="0"/>
              </a:rPr>
              <a:t>and</a:t>
            </a:r>
            <a:r>
              <a:rPr lang="en-US" sz="2000" b="1" dirty="0">
                <a:latin typeface="Times New Roman" pitchFamily="18" charset="0"/>
                <a:cs typeface="Times New Roman" pitchFamily="18" charset="0"/>
              </a:rPr>
              <a:t> cut-through switching </a:t>
            </a:r>
          </a:p>
          <a:p>
            <a:pPr marL="285750" indent="-285750" algn="just">
              <a:buFont typeface="Arial" pitchFamily="34" charset="0"/>
              <a:buChar char="•"/>
            </a:pPr>
            <a:r>
              <a:rPr lang="en-IN" sz="2000" dirty="0">
                <a:latin typeface="Times New Roman" pitchFamily="18" charset="0"/>
                <a:cs typeface="Times New Roman" pitchFamily="18" charset="0"/>
              </a:rPr>
              <a:t>Switches operating in this mode must receive and examine the first 64 bytes of the frame for error and then make a forwarding decision. </a:t>
            </a:r>
          </a:p>
          <a:p>
            <a:pPr marL="285750" indent="-285750" algn="just">
              <a:buFont typeface="Arial" pitchFamily="34" charset="0"/>
              <a:buChar char="•"/>
            </a:pPr>
            <a:r>
              <a:rPr lang="en-IN" sz="2000" dirty="0">
                <a:latin typeface="Times New Roman" pitchFamily="18" charset="0"/>
                <a:cs typeface="Times New Roman" pitchFamily="18" charset="0"/>
              </a:rPr>
              <a:t>If the first 64 bytes of the frame are valid then switch forwards frame to the destination otherwise switch discards the frame.</a:t>
            </a:r>
          </a:p>
          <a:p>
            <a:pPr marL="285750" indent="-285750" algn="just">
              <a:buFont typeface="Arial" pitchFamily="34" charset="0"/>
              <a:buChar cha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90953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784" y="1085850"/>
            <a:ext cx="5980429"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1917" y="781050"/>
            <a:ext cx="6118225" cy="2123658"/>
          </a:xfrm>
          <a:prstGeom prst="rect">
            <a:avLst/>
          </a:prstGeom>
        </p:spPr>
        <p:txBody>
          <a:bodyPr>
            <a:spAutoFit/>
          </a:bodyPr>
          <a:lstStyle/>
          <a:p>
            <a:pPr marL="285750" indent="-285750" algn="just">
              <a:buFont typeface="Arial" pitchFamily="34" charset="0"/>
              <a:buChar char="•"/>
            </a:pPr>
            <a:r>
              <a:rPr lang="en-US" sz="2400" b="1" dirty="0">
                <a:latin typeface="Times New Roman" pitchFamily="18" charset="0"/>
                <a:cs typeface="Times New Roman" pitchFamily="18" charset="0"/>
              </a:rPr>
              <a:t> Switch:</a:t>
            </a:r>
          </a:p>
          <a:p>
            <a:pPr marL="285750" indent="-285750" algn="just">
              <a:buFont typeface="Arial" pitchFamily="34" charset="0"/>
              <a:buChar char="•"/>
            </a:pPr>
            <a:r>
              <a:rPr lang="en-US" dirty="0">
                <a:latin typeface="Times New Roman" pitchFamily="18" charset="0"/>
                <a:cs typeface="Times New Roman" pitchFamily="18" charset="0"/>
              </a:rPr>
              <a:t>Figure 17.10 shows a switched LAN in an engineering firm in which nine nodes are grouped into three LANs that are connected by a switch. </a:t>
            </a:r>
          </a:p>
          <a:p>
            <a:pPr marL="285750" indent="-285750" algn="just">
              <a:buFont typeface="Arial" pitchFamily="34" charset="0"/>
              <a:buChar char="•"/>
            </a:pPr>
            <a:r>
              <a:rPr lang="en-US" dirty="0">
                <a:latin typeface="Times New Roman" pitchFamily="18" charset="0"/>
                <a:cs typeface="Times New Roman" pitchFamily="18" charset="0"/>
              </a:rPr>
              <a:t>The first three engineers work together as the first group, the next two engineers work together as the second group, and the last four engineers work together as the third group</a:t>
            </a:r>
            <a:endParaRPr lang="en-IN" dirty="0">
              <a:latin typeface="Times New Roman" pitchFamily="18" charset="0"/>
              <a:cs typeface="Times New Roman" pitchFamily="18" charset="0"/>
            </a:endParaRPr>
          </a:p>
        </p:txBody>
      </p:sp>
      <p:sp>
        <p:nvSpPr>
          <p:cNvPr id="7" name="Rectangle 6"/>
          <p:cNvSpPr/>
          <p:nvPr/>
        </p:nvSpPr>
        <p:spPr>
          <a:xfrm>
            <a:off x="72563" y="3981450"/>
            <a:ext cx="11658600" cy="1231106"/>
          </a:xfrm>
          <a:prstGeom prst="rect">
            <a:avLst/>
          </a:prstGeom>
        </p:spPr>
        <p:txBody>
          <a:bodyPr wrap="square">
            <a:spAutoFit/>
          </a:bodyPr>
          <a:lstStyle/>
          <a:p>
            <a:pPr marL="285750" indent="-285750" algn="just">
              <a:buFont typeface="Arial" pitchFamily="34" charset="0"/>
              <a:buChar char="•"/>
            </a:pPr>
            <a:r>
              <a:rPr lang="en-US" b="1" dirty="0">
                <a:latin typeface="Times New Roman" pitchFamily="18" charset="0"/>
                <a:cs typeface="Times New Roman" pitchFamily="18" charset="0"/>
              </a:rPr>
              <a:t>Summary </a:t>
            </a:r>
          </a:p>
          <a:p>
            <a:pPr marL="285750" indent="-285750" algn="just">
              <a:buFont typeface="Arial" pitchFamily="34" charset="0"/>
              <a:buChar char="•"/>
            </a:pPr>
            <a:r>
              <a:rPr lang="en-US" b="1" dirty="0">
                <a:latin typeface="Times New Roman" pitchFamily="18" charset="0"/>
                <a:cs typeface="Times New Roman" pitchFamily="18" charset="0"/>
              </a:rPr>
              <a:t>A link-layer switch is a connecting device that operates at the physical and data-link layers of the Internet model.</a:t>
            </a:r>
          </a:p>
          <a:p>
            <a:pPr marL="285750" indent="-285750" algn="just">
              <a:buFont typeface="Arial" pitchFamily="34" charset="0"/>
              <a:buChar char="•"/>
            </a:pPr>
            <a:r>
              <a:rPr lang="en-US" b="1" dirty="0">
                <a:latin typeface="Times New Roman" pitchFamily="18" charset="0"/>
                <a:cs typeface="Times New Roman" pitchFamily="18" charset="0"/>
              </a:rPr>
              <a:t>A link-layer switch has filtering capability and it has static switching tables . </a:t>
            </a:r>
          </a:p>
          <a:p>
            <a:pPr marL="285750" indent="-285750" algn="just">
              <a:buFont typeface="Arial" pitchFamily="34" charset="0"/>
              <a:buChar char="•"/>
            </a:pPr>
            <a:r>
              <a:rPr lang="en-US" b="1" dirty="0">
                <a:latin typeface="Times New Roman" pitchFamily="18" charset="0"/>
                <a:cs typeface="Times New Roman" pitchFamily="18" charset="0"/>
              </a:rPr>
              <a:t>A transparent switch can forward and filter frames and automatically build its switching tables </a:t>
            </a:r>
          </a:p>
        </p:txBody>
      </p:sp>
    </p:spTree>
    <p:extLst>
      <p:ext uri="{BB962C8B-B14F-4D97-AF65-F5344CB8AC3E}">
        <p14:creationId xmlns:p14="http://schemas.microsoft.com/office/powerpoint/2010/main" val="383334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206" y="0"/>
            <a:ext cx="11017092" cy="492680"/>
          </a:xfrm>
        </p:spPr>
        <p:txBody>
          <a:bodyPr>
            <a:normAutofit fontScale="90000"/>
          </a:bodyPr>
          <a:lstStyle/>
          <a:p>
            <a:r>
              <a:rPr lang="en-IN" sz="3200" b="1" dirty="0">
                <a:latin typeface="Times New Roman" pitchFamily="18" charset="0"/>
                <a:cs typeface="Times New Roman" pitchFamily="18" charset="0"/>
              </a:rPr>
              <a:t>Difference between Hub and Switch</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2194215"/>
              </p:ext>
            </p:extLst>
          </p:nvPr>
        </p:nvGraphicFramePr>
        <p:xfrm>
          <a:off x="786606" y="933450"/>
          <a:ext cx="9677401" cy="4344880"/>
        </p:xfrm>
        <a:graphic>
          <a:graphicData uri="http://schemas.openxmlformats.org/drawingml/2006/table">
            <a:tbl>
              <a:tblPr>
                <a:tableStyleId>{616DA210-FB5B-4158-B5E0-FEB733F419BA}</a:tableStyleId>
              </a:tblPr>
              <a:tblGrid>
                <a:gridCol w="4346629">
                  <a:extLst>
                    <a:ext uri="{9D8B030D-6E8A-4147-A177-3AD203B41FA5}">
                      <a16:colId xmlns:a16="http://schemas.microsoft.com/office/drawing/2014/main" val="20000"/>
                    </a:ext>
                  </a:extLst>
                </a:gridCol>
                <a:gridCol w="5330772">
                  <a:extLst>
                    <a:ext uri="{9D8B030D-6E8A-4147-A177-3AD203B41FA5}">
                      <a16:colId xmlns:a16="http://schemas.microsoft.com/office/drawing/2014/main" val="20001"/>
                    </a:ext>
                  </a:extLst>
                </a:gridCol>
              </a:tblGrid>
              <a:tr h="269712">
                <a:tc>
                  <a:txBody>
                    <a:bodyPr/>
                    <a:lstStyle/>
                    <a:p>
                      <a:pPr algn="ctr" fontAlgn="ctr"/>
                      <a:r>
                        <a:rPr lang="en-IN" sz="2400" b="1" u="none" strike="noStrike" dirty="0">
                          <a:effectLst/>
                          <a:latin typeface="Times New Roman" pitchFamily="18" charset="0"/>
                          <a:cs typeface="Times New Roman" pitchFamily="18" charset="0"/>
                        </a:rPr>
                        <a:t>Hub</a:t>
                      </a:r>
                      <a:endParaRPr lang="en-IN" sz="2400" b="1"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ctr" fontAlgn="ctr"/>
                      <a:r>
                        <a:rPr lang="en-IN" sz="2400" b="1" u="none" strike="noStrike" dirty="0">
                          <a:effectLst/>
                          <a:latin typeface="Times New Roman" pitchFamily="18" charset="0"/>
                          <a:cs typeface="Times New Roman" pitchFamily="18" charset="0"/>
                        </a:rPr>
                        <a:t>Switch</a:t>
                      </a:r>
                      <a:endParaRPr lang="en-IN" sz="2400" b="1"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0"/>
                  </a:ext>
                </a:extLst>
              </a:tr>
              <a:tr h="684079">
                <a:tc>
                  <a:txBody>
                    <a:bodyPr/>
                    <a:lstStyle/>
                    <a:p>
                      <a:pPr algn="l" fontAlgn="ctr"/>
                      <a:r>
                        <a:rPr lang="en-US" sz="2000" u="none" strike="noStrike" dirty="0">
                          <a:effectLst/>
                          <a:latin typeface="Times New Roman" pitchFamily="18" charset="0"/>
                          <a:cs typeface="Times New Roman" pitchFamily="18" charset="0"/>
                        </a:rPr>
                        <a:t>Hub is used to connect computers in a </a:t>
                      </a:r>
                      <a:r>
                        <a:rPr lang="en-US" sz="2000" b="1" u="none" strike="noStrike" dirty="0">
                          <a:effectLst/>
                          <a:latin typeface="Times New Roman" pitchFamily="18" charset="0"/>
                          <a:cs typeface="Times New Roman" pitchFamily="18" charset="0"/>
                        </a:rPr>
                        <a:t>star topology</a:t>
                      </a:r>
                      <a:endParaRPr lang="en-US" sz="2000" b="1"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US" sz="2000" u="none" strike="noStrike" dirty="0">
                          <a:effectLst/>
                          <a:latin typeface="Times New Roman" pitchFamily="18" charset="0"/>
                          <a:cs typeface="Times New Roman" pitchFamily="18" charset="0"/>
                        </a:rPr>
                        <a:t>switch is used to connect computers in a </a:t>
                      </a:r>
                      <a:r>
                        <a:rPr lang="en-US" sz="2000" b="1" u="none" strike="noStrike" dirty="0">
                          <a:effectLst/>
                          <a:latin typeface="Times New Roman" pitchFamily="18" charset="0"/>
                          <a:cs typeface="Times New Roman" pitchFamily="18" charset="0"/>
                        </a:rPr>
                        <a:t>star topology </a:t>
                      </a:r>
                      <a:r>
                        <a:rPr lang="en-US" sz="2000" b="0" u="none" strike="noStrike" dirty="0">
                          <a:effectLst/>
                          <a:latin typeface="Times New Roman" pitchFamily="18" charset="0"/>
                          <a:cs typeface="Times New Roman" pitchFamily="18" charset="0"/>
                        </a:rPr>
                        <a:t>or in a</a:t>
                      </a:r>
                      <a:r>
                        <a:rPr lang="en-US" sz="2000" b="1" u="none" strike="noStrike" dirty="0">
                          <a:effectLst/>
                          <a:latin typeface="Times New Roman" pitchFamily="18" charset="0"/>
                          <a:cs typeface="Times New Roman" pitchFamily="18" charset="0"/>
                        </a:rPr>
                        <a:t> tree topology</a:t>
                      </a:r>
                      <a:endParaRPr lang="en-US" sz="2000" b="1"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1"/>
                  </a:ext>
                </a:extLst>
              </a:tr>
              <a:tr h="580822">
                <a:tc>
                  <a:txBody>
                    <a:bodyPr/>
                    <a:lstStyle/>
                    <a:p>
                      <a:pPr algn="l" fontAlgn="ctr"/>
                      <a:r>
                        <a:rPr lang="en-US" sz="2000" u="none" strike="noStrike" dirty="0">
                          <a:effectLst/>
                          <a:latin typeface="Times New Roman" pitchFamily="18" charset="0"/>
                          <a:cs typeface="Times New Roman" pitchFamily="18" charset="0"/>
                        </a:rPr>
                        <a:t>hub operates at the </a:t>
                      </a:r>
                      <a:r>
                        <a:rPr lang="en-US" sz="2000" b="1" u="none" strike="noStrike" dirty="0">
                          <a:effectLst/>
                          <a:latin typeface="Times New Roman" pitchFamily="18" charset="0"/>
                          <a:cs typeface="Times New Roman" pitchFamily="18" charset="0"/>
                        </a:rPr>
                        <a:t>physical  layer </a:t>
                      </a:r>
                      <a:r>
                        <a:rPr lang="en-US" sz="2000" u="none" strike="noStrike" dirty="0">
                          <a:effectLst/>
                          <a:latin typeface="Times New Roman" pitchFamily="18" charset="0"/>
                          <a:cs typeface="Times New Roman" pitchFamily="18" charset="0"/>
                        </a:rPr>
                        <a:t>of the Internet model.</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US" sz="2000" u="none" strike="noStrike" dirty="0">
                          <a:effectLst/>
                          <a:latin typeface="Times New Roman" pitchFamily="18" charset="0"/>
                          <a:cs typeface="Times New Roman" pitchFamily="18" charset="0"/>
                        </a:rPr>
                        <a:t>switch operates at </a:t>
                      </a:r>
                      <a:r>
                        <a:rPr lang="en-US" sz="2000" b="1" u="none" strike="noStrike" dirty="0">
                          <a:effectLst/>
                          <a:latin typeface="Times New Roman" pitchFamily="18" charset="0"/>
                          <a:cs typeface="Times New Roman" pitchFamily="18" charset="0"/>
                        </a:rPr>
                        <a:t>the physical and the data-link layers</a:t>
                      </a:r>
                      <a:r>
                        <a:rPr lang="en-US" sz="2000" u="none" strike="noStrike" dirty="0">
                          <a:effectLst/>
                          <a:latin typeface="Times New Roman" pitchFamily="18" charset="0"/>
                          <a:cs typeface="Times New Roman" pitchFamily="18" charset="0"/>
                        </a:rPr>
                        <a:t> of the Internet model.</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2"/>
                  </a:ext>
                </a:extLst>
              </a:tr>
              <a:tr h="580822">
                <a:tc>
                  <a:txBody>
                    <a:bodyPr/>
                    <a:lstStyle/>
                    <a:p>
                      <a:pPr algn="l" fontAlgn="ctr"/>
                      <a:r>
                        <a:rPr lang="en-US" sz="2000" u="none" strike="noStrike" dirty="0">
                          <a:effectLst/>
                          <a:latin typeface="Times New Roman" pitchFamily="18" charset="0"/>
                          <a:cs typeface="Times New Roman" pitchFamily="18" charset="0"/>
                        </a:rPr>
                        <a:t>Hub can operates in </a:t>
                      </a:r>
                      <a:r>
                        <a:rPr lang="en-US" sz="2000" b="1" u="none" strike="noStrike" dirty="0">
                          <a:effectLst/>
                          <a:latin typeface="Times New Roman" pitchFamily="18" charset="0"/>
                          <a:cs typeface="Times New Roman" pitchFamily="18" charset="0"/>
                        </a:rPr>
                        <a:t>half duplex mode</a:t>
                      </a:r>
                      <a:endParaRPr lang="en-US" sz="2000" b="1"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US" sz="2000" u="none" strike="noStrike" dirty="0">
                          <a:effectLst/>
                          <a:latin typeface="Times New Roman" pitchFamily="18" charset="0"/>
                          <a:cs typeface="Times New Roman" pitchFamily="18" charset="0"/>
                        </a:rPr>
                        <a:t>switch can operates in </a:t>
                      </a:r>
                      <a:r>
                        <a:rPr lang="en-US" sz="2000" b="1" u="none" strike="noStrike" dirty="0">
                          <a:effectLst/>
                          <a:latin typeface="Times New Roman" pitchFamily="18" charset="0"/>
                          <a:cs typeface="Times New Roman" pitchFamily="18" charset="0"/>
                        </a:rPr>
                        <a:t>full duplex mode</a:t>
                      </a:r>
                      <a:endParaRPr lang="en-US" sz="2000" b="1"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3"/>
                  </a:ext>
                </a:extLst>
              </a:tr>
              <a:tr h="580822">
                <a:tc>
                  <a:txBody>
                    <a:bodyPr/>
                    <a:lstStyle/>
                    <a:p>
                      <a:pPr algn="l" fontAlgn="ctr"/>
                      <a:r>
                        <a:rPr lang="en-US" sz="2000" u="none" strike="noStrike" dirty="0">
                          <a:effectLst/>
                          <a:latin typeface="Times New Roman" pitchFamily="18" charset="0"/>
                          <a:cs typeface="Times New Roman" pitchFamily="18" charset="0"/>
                        </a:rPr>
                        <a:t>hub has </a:t>
                      </a:r>
                      <a:r>
                        <a:rPr lang="en-US" sz="2000" b="1" u="none" strike="noStrike" dirty="0">
                          <a:effectLst/>
                          <a:latin typeface="Times New Roman" pitchFamily="18" charset="0"/>
                          <a:cs typeface="Times New Roman" pitchFamily="18" charset="0"/>
                        </a:rPr>
                        <a:t>no filtering capability </a:t>
                      </a:r>
                      <a:endParaRPr lang="en-US" sz="2000" b="1"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IN" sz="2000" u="none" strike="noStrike" dirty="0">
                          <a:effectLst/>
                          <a:latin typeface="Times New Roman" pitchFamily="18" charset="0"/>
                          <a:cs typeface="Times New Roman" pitchFamily="18" charset="0"/>
                        </a:rPr>
                        <a:t>switch has </a:t>
                      </a:r>
                      <a:r>
                        <a:rPr lang="en-IN" sz="2000" b="1" u="none" strike="noStrike" dirty="0">
                          <a:effectLst/>
                          <a:latin typeface="Times New Roman" pitchFamily="18" charset="0"/>
                          <a:cs typeface="Times New Roman" pitchFamily="18" charset="0"/>
                        </a:rPr>
                        <a:t>filtering capability </a:t>
                      </a:r>
                      <a:endParaRPr lang="en-IN" sz="2000" b="1"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4"/>
                  </a:ext>
                </a:extLst>
              </a:tr>
              <a:tr h="580822">
                <a:tc>
                  <a:txBody>
                    <a:bodyPr/>
                    <a:lstStyle/>
                    <a:p>
                      <a:pPr algn="l" fontAlgn="ctr"/>
                      <a:r>
                        <a:rPr lang="en-US" sz="2000" u="none" strike="noStrike" dirty="0">
                          <a:effectLst/>
                          <a:latin typeface="Times New Roman" pitchFamily="18" charset="0"/>
                          <a:cs typeface="Times New Roman" pitchFamily="18" charset="0"/>
                        </a:rPr>
                        <a:t>hub is </a:t>
                      </a:r>
                      <a:r>
                        <a:rPr lang="en-US" sz="2000" b="1" u="none" strike="noStrike" dirty="0">
                          <a:effectLst/>
                          <a:latin typeface="Times New Roman" pitchFamily="18" charset="0"/>
                          <a:cs typeface="Times New Roman" pitchFamily="18" charset="0"/>
                        </a:rPr>
                        <a:t>less expensive </a:t>
                      </a:r>
                      <a:r>
                        <a:rPr lang="en-US" sz="2000" u="none" strike="noStrike" dirty="0">
                          <a:effectLst/>
                          <a:latin typeface="Times New Roman" pitchFamily="18" charset="0"/>
                          <a:cs typeface="Times New Roman" pitchFamily="18" charset="0"/>
                        </a:rPr>
                        <a:t>than switch</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US" sz="2000" u="none" strike="noStrike" dirty="0">
                          <a:effectLst/>
                          <a:latin typeface="Times New Roman" pitchFamily="18" charset="0"/>
                          <a:cs typeface="Times New Roman" pitchFamily="18" charset="0"/>
                        </a:rPr>
                        <a:t>switch </a:t>
                      </a:r>
                      <a:r>
                        <a:rPr lang="en-US" sz="2000" b="1" u="none" strike="noStrike" dirty="0">
                          <a:effectLst/>
                          <a:latin typeface="Times New Roman" pitchFamily="18" charset="0"/>
                          <a:cs typeface="Times New Roman" pitchFamily="18" charset="0"/>
                        </a:rPr>
                        <a:t>is more expensive </a:t>
                      </a:r>
                      <a:r>
                        <a:rPr lang="en-US" sz="2000" u="none" strike="noStrike" dirty="0">
                          <a:effectLst/>
                          <a:latin typeface="Times New Roman" pitchFamily="18" charset="0"/>
                          <a:cs typeface="Times New Roman" pitchFamily="18" charset="0"/>
                        </a:rPr>
                        <a:t>than hub</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5"/>
                  </a:ext>
                </a:extLst>
              </a:tr>
              <a:tr h="761523">
                <a:tc>
                  <a:txBody>
                    <a:bodyPr/>
                    <a:lstStyle/>
                    <a:p>
                      <a:pPr algn="l" fontAlgn="ctr"/>
                      <a:r>
                        <a:rPr lang="en-US" sz="2000" u="none" strike="noStrike" dirty="0">
                          <a:effectLst/>
                          <a:latin typeface="Times New Roman" pitchFamily="18" charset="0"/>
                          <a:cs typeface="Times New Roman" pitchFamily="18" charset="0"/>
                        </a:rPr>
                        <a:t>hub is </a:t>
                      </a:r>
                      <a:r>
                        <a:rPr lang="en-US" sz="2000" b="1" u="none" strike="noStrike" dirty="0">
                          <a:effectLst/>
                          <a:latin typeface="Times New Roman" pitchFamily="18" charset="0"/>
                          <a:cs typeface="Times New Roman" pitchFamily="18" charset="0"/>
                        </a:rPr>
                        <a:t>not an intelligent device     </a:t>
                      </a:r>
                    </a:p>
                    <a:p>
                      <a:pPr algn="l" fontAlgn="ctr"/>
                      <a:r>
                        <a:rPr lang="en-US" sz="2000" u="none" strike="noStrike" dirty="0">
                          <a:effectLst/>
                          <a:latin typeface="Times New Roman" pitchFamily="18" charset="0"/>
                          <a:cs typeface="Times New Roman" pitchFamily="18" charset="0"/>
                        </a:rPr>
                        <a:t>(i.e hub forwards every incoming packet to all its ports)</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tc>
                  <a:txBody>
                    <a:bodyPr/>
                    <a:lstStyle/>
                    <a:p>
                      <a:pPr algn="l" fontAlgn="ctr"/>
                      <a:r>
                        <a:rPr lang="en-US" sz="2000" u="none" strike="noStrike" dirty="0">
                          <a:effectLst/>
                          <a:latin typeface="Times New Roman" pitchFamily="18" charset="0"/>
                          <a:cs typeface="Times New Roman" pitchFamily="18" charset="0"/>
                        </a:rPr>
                        <a:t>switch is </a:t>
                      </a:r>
                      <a:r>
                        <a:rPr lang="en-US" sz="2000" b="0" u="none" strike="noStrike" dirty="0">
                          <a:effectLst/>
                          <a:latin typeface="Times New Roman" pitchFamily="18" charset="0"/>
                          <a:cs typeface="Times New Roman" pitchFamily="18" charset="0"/>
                        </a:rPr>
                        <a:t>an</a:t>
                      </a:r>
                      <a:r>
                        <a:rPr lang="en-US" sz="2000" b="1" u="none" strike="noStrike" dirty="0">
                          <a:effectLst/>
                          <a:latin typeface="Times New Roman" pitchFamily="18" charset="0"/>
                          <a:cs typeface="Times New Roman" pitchFamily="18" charset="0"/>
                        </a:rPr>
                        <a:t> intelligent device                                </a:t>
                      </a:r>
                      <a:r>
                        <a:rPr lang="en-US" sz="2000" u="none" strike="noStrike" dirty="0">
                          <a:effectLst/>
                          <a:latin typeface="Times New Roman" pitchFamily="18" charset="0"/>
                          <a:cs typeface="Times New Roman" pitchFamily="18" charset="0"/>
                        </a:rPr>
                        <a:t>(i.e switch forwards every incoming packet to specific port)</a:t>
                      </a:r>
                      <a:endParaRPr lang="en-US" sz="2000" b="0" i="0" u="none" strike="noStrike" dirty="0">
                        <a:solidFill>
                          <a:srgbClr val="273239"/>
                        </a:solidFill>
                        <a:effectLst/>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15757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3" name="Rectangle 2"/>
          <p:cNvSpPr/>
          <p:nvPr/>
        </p:nvSpPr>
        <p:spPr>
          <a:xfrm>
            <a:off x="140096" y="595041"/>
            <a:ext cx="11961019" cy="3200876"/>
          </a:xfrm>
          <a:prstGeom prst="rect">
            <a:avLst/>
          </a:prstGeom>
        </p:spPr>
        <p:txBody>
          <a:bodyPr wrap="square">
            <a:spAutoFit/>
          </a:bodyPr>
          <a:lstStyle/>
          <a:p>
            <a:pPr marL="285750" indent="-285750" algn="just">
              <a:buFont typeface="Arial" pitchFamily="34" charset="0"/>
              <a:buChar char="•"/>
            </a:pPr>
            <a:r>
              <a:rPr lang="en-US" sz="2400" b="1" dirty="0">
                <a:latin typeface="Times New Roman" pitchFamily="18" charset="0"/>
                <a:cs typeface="Times New Roman" pitchFamily="18" charset="0"/>
              </a:rPr>
              <a:t>Bridge:</a:t>
            </a:r>
          </a:p>
          <a:p>
            <a:pPr marL="285750" indent="-285750" algn="just">
              <a:buFont typeface="Arial" pitchFamily="34" charset="0"/>
              <a:buChar char="•"/>
            </a:pPr>
            <a:r>
              <a:rPr lang="en-US" sz="2000" b="1" dirty="0">
                <a:latin typeface="Times New Roman" pitchFamily="18" charset="0"/>
                <a:cs typeface="Times New Roman" pitchFamily="18" charset="0"/>
              </a:rPr>
              <a:t>The bridge</a:t>
            </a:r>
            <a:r>
              <a:rPr lang="en-US" sz="2000" dirty="0">
                <a:latin typeface="Times New Roman" pitchFamily="18" charset="0"/>
                <a:cs typeface="Times New Roman" pitchFamily="18" charset="0"/>
              </a:rPr>
              <a:t> is a connecting device  used to </a:t>
            </a:r>
            <a:r>
              <a:rPr lang="en-US" sz="2000" b="1" dirty="0">
                <a:latin typeface="Times New Roman" pitchFamily="18" charset="0"/>
                <a:cs typeface="Times New Roman" pitchFamily="18" charset="0"/>
              </a:rPr>
              <a:t>connect two or more LANs.</a:t>
            </a:r>
          </a:p>
          <a:p>
            <a:pPr marL="285750" indent="-285750" algn="just">
              <a:buFont typeface="Arial" pitchFamily="34" charset="0"/>
              <a:buChar char="•"/>
            </a:pPr>
            <a:r>
              <a:rPr lang="en-US" sz="2000" b="1" dirty="0">
                <a:latin typeface="Times New Roman" pitchFamily="18" charset="0"/>
                <a:cs typeface="Times New Roman" pitchFamily="18" charset="0"/>
              </a:rPr>
              <a:t>Bridge can divide a large network into smaller segments</a:t>
            </a:r>
          </a:p>
          <a:p>
            <a:pPr marL="285750" indent="-285750" algn="just">
              <a:buFont typeface="Arial" pitchFamily="34" charset="0"/>
              <a:buChar char="•"/>
            </a:pP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bridge</a:t>
            </a:r>
            <a:r>
              <a:rPr lang="en-US" sz="2000" dirty="0">
                <a:latin typeface="Times New Roman" pitchFamily="18" charset="0"/>
                <a:cs typeface="Times New Roman" pitchFamily="18" charset="0"/>
              </a:rPr>
              <a:t> operates at the </a:t>
            </a:r>
            <a:r>
              <a:rPr lang="en-US" sz="2000" b="1" dirty="0">
                <a:latin typeface="Times New Roman" pitchFamily="18" charset="0"/>
                <a:cs typeface="Times New Roman" pitchFamily="18" charset="0"/>
              </a:rPr>
              <a:t>physical</a:t>
            </a:r>
            <a:r>
              <a:rPr lang="en-US" sz="2000" dirty="0">
                <a:latin typeface="Times New Roman" pitchFamily="18" charset="0"/>
                <a:cs typeface="Times New Roman" pitchFamily="18" charset="0"/>
              </a:rPr>
              <a:t> and the </a:t>
            </a:r>
            <a:r>
              <a:rPr lang="en-US" sz="2000" b="1" dirty="0">
                <a:latin typeface="Times New Roman" pitchFamily="18" charset="0"/>
                <a:cs typeface="Times New Roman" pitchFamily="18" charset="0"/>
              </a:rPr>
              <a:t>data link layer </a:t>
            </a:r>
            <a:r>
              <a:rPr lang="en-US" sz="2000" dirty="0">
                <a:latin typeface="Times New Roman" pitchFamily="18" charset="0"/>
                <a:cs typeface="Times New Roman" pitchFamily="18" charset="0"/>
              </a:rPr>
              <a:t>of</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Internet model. </a:t>
            </a:r>
          </a:p>
          <a:p>
            <a:pPr marL="285750" indent="-285750" algn="just">
              <a:buFont typeface="Arial" pitchFamily="34" charset="0"/>
              <a:buChar char="•"/>
            </a:pPr>
            <a:r>
              <a:rPr lang="en-US" sz="2000" dirty="0">
                <a:latin typeface="Times New Roman" pitchFamily="18" charset="0"/>
                <a:cs typeface="Times New Roman" pitchFamily="18" charset="0"/>
              </a:rPr>
              <a:t>As a physical layer device, it </a:t>
            </a:r>
            <a:r>
              <a:rPr lang="en-US" sz="2000" b="1" dirty="0">
                <a:latin typeface="Times New Roman" pitchFamily="18" charset="0"/>
                <a:cs typeface="Times New Roman" pitchFamily="18" charset="0"/>
              </a:rPr>
              <a:t>regenerates</a:t>
            </a:r>
            <a:r>
              <a:rPr lang="en-US" sz="2000" dirty="0">
                <a:latin typeface="Times New Roman" pitchFamily="18" charset="0"/>
                <a:cs typeface="Times New Roman" pitchFamily="18" charset="0"/>
              </a:rPr>
              <a:t> the signal it receives. </a:t>
            </a:r>
          </a:p>
          <a:p>
            <a:pPr marL="285750" indent="-285750" algn="just">
              <a:buFont typeface="Arial" pitchFamily="34" charset="0"/>
              <a:buChar char="•"/>
            </a:pPr>
            <a:r>
              <a:rPr lang="en-US" sz="2000" dirty="0">
                <a:latin typeface="Times New Roman" pitchFamily="18" charset="0"/>
                <a:cs typeface="Times New Roman" pitchFamily="18" charset="0"/>
              </a:rPr>
              <a:t>As a data link-layer device, it has </a:t>
            </a:r>
            <a:r>
              <a:rPr lang="en-US" sz="2000" b="1" dirty="0">
                <a:latin typeface="Times New Roman" pitchFamily="18" charset="0"/>
                <a:cs typeface="Times New Roman" pitchFamily="18" charset="0"/>
              </a:rPr>
              <a:t>filtering</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capability. </a:t>
            </a:r>
            <a:r>
              <a:rPr lang="en-US" sz="2000" dirty="0">
                <a:latin typeface="Times New Roman" pitchFamily="18" charset="0"/>
                <a:cs typeface="Times New Roman" pitchFamily="18" charset="0"/>
              </a:rPr>
              <a:t>, means when bridge receives frame, then bridge check the destination MAC address in the frame and decide if the frame should be forwarded or dropped. If the frame is to be forwarded, then bridge decides to which port to forward the frame. </a:t>
            </a:r>
          </a:p>
          <a:p>
            <a:pPr marL="285750" indent="-285750" algn="just">
              <a:buFont typeface="Arial" pitchFamily="34" charset="0"/>
              <a:buChar char="•"/>
            </a:pPr>
            <a:r>
              <a:rPr lang="en-US" sz="2000" dirty="0">
                <a:latin typeface="Times New Roman" pitchFamily="18" charset="0"/>
                <a:cs typeface="Times New Roman" pitchFamily="18" charset="0"/>
              </a:rPr>
              <a:t>A bridge has a </a:t>
            </a:r>
            <a:r>
              <a:rPr lang="en-US" sz="2000" b="1" dirty="0">
                <a:latin typeface="Times New Roman" pitchFamily="18" charset="0"/>
                <a:cs typeface="Times New Roman" pitchFamily="18" charset="0"/>
              </a:rPr>
              <a:t>bridge table </a:t>
            </a:r>
            <a:r>
              <a:rPr lang="en-US" sz="2000" dirty="0">
                <a:latin typeface="Times New Roman" pitchFamily="18" charset="0"/>
                <a:cs typeface="Times New Roman" pitchFamily="18" charset="0"/>
              </a:rPr>
              <a:t>used to take filtering decisions </a:t>
            </a:r>
          </a:p>
          <a:p>
            <a:pPr marL="285750" indent="-285750" algn="just">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0402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406" y="2604846"/>
            <a:ext cx="64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3153" y="400050"/>
            <a:ext cx="11963400" cy="2062103"/>
          </a:xfrm>
          <a:prstGeom prst="rect">
            <a:avLst/>
          </a:prstGeom>
        </p:spPr>
        <p:txBody>
          <a:bodyPr wrap="square">
            <a:spAutoFit/>
          </a:bodyPr>
          <a:lstStyle/>
          <a:p>
            <a:pPr marL="285750" indent="-285750" algn="just">
              <a:buFont typeface="Arial" pitchFamily="34" charset="0"/>
              <a:buChar char="•"/>
            </a:pPr>
            <a:r>
              <a:rPr lang="en-US" sz="2000" b="1" dirty="0">
                <a:latin typeface="Times New Roman" pitchFamily="18" charset="0"/>
                <a:cs typeface="Times New Roman" pitchFamily="18" charset="0"/>
              </a:rPr>
              <a:t>Bridge:</a:t>
            </a:r>
          </a:p>
          <a:p>
            <a:pPr marL="285750" indent="-285750" algn="just">
              <a:buFont typeface="Arial" pitchFamily="34" charset="0"/>
              <a:buChar char="•"/>
            </a:pPr>
            <a:r>
              <a:rPr lang="en-US" b="1" dirty="0">
                <a:latin typeface="Times New Roman" pitchFamily="18" charset="0"/>
                <a:cs typeface="Times New Roman" pitchFamily="18" charset="0"/>
              </a:rPr>
              <a:t>For Example. </a:t>
            </a:r>
            <a:r>
              <a:rPr lang="en-US" dirty="0">
                <a:latin typeface="Times New Roman" pitchFamily="18" charset="0"/>
                <a:cs typeface="Times New Roman" pitchFamily="18" charset="0"/>
              </a:rPr>
              <a:t>In Figure 15.5, two LANs are connected by a bridge.</a:t>
            </a:r>
          </a:p>
          <a:p>
            <a:pPr marL="285750" indent="-285750" algn="just">
              <a:buFont typeface="Arial" pitchFamily="34" charset="0"/>
              <a:buChar char="•"/>
            </a:pPr>
            <a:r>
              <a:rPr lang="en-US" dirty="0">
                <a:latin typeface="Times New Roman" pitchFamily="18" charset="0"/>
                <a:cs typeface="Times New Roman" pitchFamily="18" charset="0"/>
              </a:rPr>
              <a:t> If a frame for destination 71:2B:13:45:61:42 arrives at port 1, the bridge consults its table and decides there is no need forward the frame because destination is on same port, so bridge drops the frame(means bridge minimize the network traffic)</a:t>
            </a:r>
          </a:p>
          <a:p>
            <a:pPr marL="285750" indent="-285750" algn="just">
              <a:buFont typeface="Arial" pitchFamily="34" charset="0"/>
              <a:buChar char="•"/>
            </a:pPr>
            <a:r>
              <a:rPr lang="en-US" dirty="0">
                <a:latin typeface="Times New Roman" pitchFamily="18" charset="0"/>
                <a:cs typeface="Times New Roman" pitchFamily="18" charset="0"/>
              </a:rPr>
              <a:t> If a frame for destination 71:2B:13:45:61:41 arrives at port 2, the bridge consults its table and decides to forward frame to port 1, because destination is on port 1.</a:t>
            </a:r>
          </a:p>
          <a:p>
            <a:pPr marL="285750" indent="-285750" algn="just">
              <a:buFont typeface="Arial" pitchFamily="34" charset="0"/>
              <a:buChar char="•"/>
            </a:pPr>
            <a:r>
              <a:rPr lang="en-US" dirty="0">
                <a:latin typeface="Times New Roman" pitchFamily="18" charset="0"/>
                <a:cs typeface="Times New Roman" pitchFamily="18" charset="0"/>
              </a:rPr>
              <a:t>In our example, we show a two-port bridge; in reality a bridge usually has more ports.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3773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US" sz="2800" b="1" dirty="0">
                <a:solidFill>
                  <a:sysClr val="windowText" lastClr="000000"/>
                </a:solidFill>
                <a:latin typeface="Times New Roman" pitchFamily="18" charset="0"/>
                <a:cs typeface="Times New Roman" pitchFamily="18" charset="0"/>
              </a:rPr>
              <a:t>Bus Topology</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02010" y="552450"/>
            <a:ext cx="12139203" cy="6648450"/>
          </a:xfrm>
        </p:spPr>
        <p:txBody>
          <a:bodyPr>
            <a:normAutofit/>
          </a:bodyPr>
          <a:lstStyle/>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In Bus topology all computers are connected to a single cable called a Bus</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The computers are connected to main cable with the help of drop lines and taps.</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A </a:t>
            </a:r>
            <a:r>
              <a:rPr lang="en-US" sz="2000" b="1" dirty="0">
                <a:solidFill>
                  <a:sysClr val="windowText" lastClr="000000"/>
                </a:solidFill>
                <a:latin typeface="Times New Roman" pitchFamily="18" charset="0"/>
                <a:cs typeface="Times New Roman" pitchFamily="18" charset="0"/>
              </a:rPr>
              <a:t>drop line </a:t>
            </a:r>
            <a:r>
              <a:rPr lang="en-US" sz="2000" dirty="0">
                <a:solidFill>
                  <a:sysClr val="windowText" lastClr="000000"/>
                </a:solidFill>
                <a:latin typeface="Times New Roman" pitchFamily="18" charset="0"/>
                <a:cs typeface="Times New Roman" pitchFamily="18" charset="0"/>
              </a:rPr>
              <a:t>is a cable between computer and main cable.</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A </a:t>
            </a:r>
            <a:r>
              <a:rPr lang="en-US" sz="2000" b="1" dirty="0">
                <a:solidFill>
                  <a:sysClr val="windowText" lastClr="000000"/>
                </a:solidFill>
                <a:latin typeface="Times New Roman" pitchFamily="18" charset="0"/>
                <a:cs typeface="Times New Roman" pitchFamily="18" charset="0"/>
              </a:rPr>
              <a:t>tap</a:t>
            </a:r>
            <a:r>
              <a:rPr lang="en-US" sz="2000" dirty="0">
                <a:solidFill>
                  <a:sysClr val="windowText" lastClr="000000"/>
                </a:solidFill>
                <a:latin typeface="Times New Roman" pitchFamily="18" charset="0"/>
                <a:cs typeface="Times New Roman" pitchFamily="18" charset="0"/>
              </a:rPr>
              <a:t> is a connector which connects drop line with main cable</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In bus topology </a:t>
            </a:r>
            <a:r>
              <a:rPr lang="en-US" sz="2000" b="1" dirty="0">
                <a:solidFill>
                  <a:sysClr val="windowText" lastClr="000000"/>
                </a:solidFill>
                <a:latin typeface="Times New Roman" pitchFamily="18" charset="0"/>
                <a:cs typeface="Times New Roman" pitchFamily="18" charset="0"/>
              </a:rPr>
              <a:t>multipoint connection </a:t>
            </a:r>
            <a:r>
              <a:rPr lang="en-US" sz="2000" dirty="0">
                <a:solidFill>
                  <a:sysClr val="windowText" lastClr="000000"/>
                </a:solidFill>
                <a:latin typeface="Times New Roman" pitchFamily="18" charset="0"/>
                <a:cs typeface="Times New Roman" pitchFamily="18" charset="0"/>
              </a:rPr>
              <a:t>is used.</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The bus topology requires a </a:t>
            </a:r>
            <a:r>
              <a:rPr lang="en-US" sz="2000" b="1" dirty="0">
                <a:solidFill>
                  <a:sysClr val="windowText" lastClr="000000"/>
                </a:solidFill>
                <a:latin typeface="Times New Roman" pitchFamily="18" charset="0"/>
                <a:cs typeface="Times New Roman" pitchFamily="18" charset="0"/>
              </a:rPr>
              <a:t>terminator</a:t>
            </a:r>
            <a:r>
              <a:rPr lang="en-US" sz="2000" dirty="0">
                <a:solidFill>
                  <a:sysClr val="windowText" lastClr="000000"/>
                </a:solidFill>
                <a:latin typeface="Times New Roman" pitchFamily="18" charset="0"/>
                <a:cs typeface="Times New Roman" pitchFamily="18" charset="0"/>
              </a:rPr>
              <a:t> at both ends of the cable.</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The bus topology is a </a:t>
            </a:r>
            <a:r>
              <a:rPr lang="en-US" sz="2000" b="1" dirty="0">
                <a:solidFill>
                  <a:sysClr val="windowText" lastClr="000000"/>
                </a:solidFill>
                <a:latin typeface="Times New Roman" pitchFamily="18" charset="0"/>
                <a:cs typeface="Times New Roman" pitchFamily="18" charset="0"/>
              </a:rPr>
              <a:t>passive topology</a:t>
            </a:r>
            <a:r>
              <a:rPr lang="en-US" sz="2000" dirty="0">
                <a:solidFill>
                  <a:sysClr val="windowText" lastClr="000000"/>
                </a:solidFill>
                <a:latin typeface="Times New Roman" pitchFamily="18" charset="0"/>
                <a:cs typeface="Times New Roman" pitchFamily="18" charset="0"/>
              </a:rPr>
              <a:t>, because bus topology will not use any active device to amplify the signals or to connect computers in a network.</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When a one computer want to send data to another computer in a network, then it will send data to main cable and main cable sends data to all other computers in a network. The computer that requires data, takes the data and  all other computer discards the data</a:t>
            </a:r>
            <a:r>
              <a:rPr lang="en-US" sz="1800" dirty="0">
                <a:solidFill>
                  <a:sysClr val="windowText" lastClr="000000"/>
                </a:solidFill>
                <a:latin typeface="Times New Roman" pitchFamily="18" charset="0"/>
                <a:cs typeface="Times New Roman" pitchFamily="18"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929" y="552450"/>
            <a:ext cx="81835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06" y="2838450"/>
            <a:ext cx="8458200" cy="351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2" name="Rectangle 1"/>
          <p:cNvSpPr/>
          <p:nvPr/>
        </p:nvSpPr>
        <p:spPr>
          <a:xfrm>
            <a:off x="-60221" y="603228"/>
            <a:ext cx="11641457" cy="2554545"/>
          </a:xfrm>
          <a:prstGeom prst="rect">
            <a:avLst/>
          </a:prstGeom>
        </p:spPr>
        <p:txBody>
          <a:bodyPr wrap="none">
            <a:spAutoFit/>
          </a:bodyPr>
          <a:lstStyle/>
          <a:p>
            <a:pPr marL="285750" indent="-285750">
              <a:buFont typeface="Arial" pitchFamily="34" charset="0"/>
              <a:buChar char="•"/>
            </a:pPr>
            <a:r>
              <a:rPr lang="en-US" sz="2000" b="1" dirty="0">
                <a:latin typeface="Times New Roman" pitchFamily="18" charset="0"/>
                <a:cs typeface="Times New Roman" pitchFamily="18" charset="0"/>
              </a:rPr>
              <a:t>Basic Functions of a Bridge:</a:t>
            </a:r>
          </a:p>
          <a:p>
            <a:pPr marL="285750" indent="-285750">
              <a:buFont typeface="Arial" pitchFamily="34" charset="0"/>
              <a:buChar char="•"/>
            </a:pPr>
            <a:r>
              <a:rPr lang="en-US" sz="2000" dirty="0">
                <a:latin typeface="Times New Roman" pitchFamily="18" charset="0"/>
                <a:cs typeface="Times New Roman" pitchFamily="18" charset="0"/>
              </a:rPr>
              <a:t>Bridge can divide a large network into smaller segments</a:t>
            </a:r>
          </a:p>
          <a:p>
            <a:pPr marL="285750" indent="-285750">
              <a:buFont typeface="Arial" pitchFamily="34" charset="0"/>
              <a:buChar char="•"/>
            </a:pPr>
            <a:r>
              <a:rPr lang="en-US" sz="2000" dirty="0">
                <a:latin typeface="Times New Roman" pitchFamily="18" charset="0"/>
                <a:cs typeface="Times New Roman" pitchFamily="18" charset="0"/>
              </a:rPr>
              <a:t>Bridge can reduce the network traffic on segments</a:t>
            </a:r>
          </a:p>
          <a:p>
            <a:pPr marL="285750" indent="-285750">
              <a:buFont typeface="Arial" pitchFamily="34" charset="0"/>
              <a:buChar char="•"/>
            </a:pPr>
            <a:r>
              <a:rPr lang="en-US" sz="2000" dirty="0">
                <a:latin typeface="Times New Roman" pitchFamily="18" charset="0"/>
                <a:cs typeface="Times New Roman" pitchFamily="18" charset="0"/>
              </a:rPr>
              <a:t>Bridge can connects network segments with different media types such as UTP with Optical Fiber cable</a:t>
            </a:r>
          </a:p>
          <a:p>
            <a:pPr marL="285750" indent="-285750">
              <a:buFont typeface="Arial" pitchFamily="34" charset="0"/>
              <a:buChar char="•"/>
            </a:pPr>
            <a:r>
              <a:rPr lang="en-US" sz="2000" dirty="0">
                <a:latin typeface="Times New Roman" pitchFamily="18" charset="0"/>
                <a:cs typeface="Times New Roman" pitchFamily="18" charset="0"/>
              </a:rPr>
              <a:t>Bridge can connects network segments with different network architectures such as Ethernet and Token Ring</a:t>
            </a:r>
          </a:p>
          <a:p>
            <a:pPr marL="285750" indent="-285750">
              <a:buFont typeface="Arial" pitchFamily="34" charset="0"/>
              <a:buChar char="•"/>
            </a:pPr>
            <a:endParaRPr lang="en-US" sz="2000" b="1" dirty="0">
              <a:latin typeface="Times New Roman" pitchFamily="18" charset="0"/>
              <a:cs typeface="Times New Roman" pitchFamily="18" charset="0"/>
            </a:endParaRPr>
          </a:p>
          <a:p>
            <a:pPr marL="285750" indent="-285750">
              <a:buFont typeface="Arial" pitchFamily="34" charset="0"/>
              <a:buChar char="•"/>
            </a:pPr>
            <a:endParaRPr lang="en-US" sz="2000" b="1" dirty="0">
              <a:latin typeface="Times New Roman" pitchFamily="18" charset="0"/>
              <a:cs typeface="Times New Roman" pitchFamily="18" charset="0"/>
            </a:endParaRPr>
          </a:p>
          <a:p>
            <a:pPr marL="285750" indent="-285750">
              <a:buFont typeface="Arial" pitchFamily="34" charset="0"/>
              <a:buChar char="•"/>
            </a:pP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262933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317" y="2185936"/>
            <a:ext cx="7393089" cy="3383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100" y="781050"/>
            <a:ext cx="2772906" cy="400110"/>
          </a:xfrm>
          <a:prstGeom prst="rect">
            <a:avLst/>
          </a:prstGeom>
        </p:spPr>
        <p:txBody>
          <a:bodyPr wrap="square">
            <a:spAutoFit/>
          </a:bodyPr>
          <a:lstStyle/>
          <a:p>
            <a:pPr marL="342900" indent="-342900">
              <a:buFont typeface="Arial" pitchFamily="34" charset="0"/>
              <a:buChar char="•"/>
            </a:pPr>
            <a:r>
              <a:rPr lang="en-US" sz="2000" b="1" dirty="0">
                <a:latin typeface="Times New Roman" pitchFamily="18" charset="0"/>
                <a:cs typeface="Times New Roman" pitchFamily="18" charset="0"/>
              </a:rPr>
              <a:t>Multiport bridge:</a:t>
            </a:r>
            <a:endParaRPr lang="en-IN" sz="2000" dirty="0"/>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Tree>
    <p:extLst>
      <p:ext uri="{BB962C8B-B14F-4D97-AF65-F5344CB8AC3E}">
        <p14:creationId xmlns:p14="http://schemas.microsoft.com/office/powerpoint/2010/main" val="199379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ChangeArrowheads="1"/>
          </p:cNvSpPr>
          <p:nvPr/>
        </p:nvSpPr>
        <p:spPr bwMode="auto">
          <a:xfrm>
            <a:off x="2448243" y="3840480"/>
            <a:ext cx="9282920" cy="1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090" tIns="55545" rIns="111090" bIns="55545"/>
          <a:lstStyle/>
          <a:p>
            <a:endParaRPr lang="en-US" sz="2200">
              <a:latin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4" name="Rectangle 3"/>
          <p:cNvSpPr/>
          <p:nvPr/>
        </p:nvSpPr>
        <p:spPr>
          <a:xfrm>
            <a:off x="93153" y="595041"/>
            <a:ext cx="11963400" cy="5293757"/>
          </a:xfrm>
          <a:prstGeom prst="rect">
            <a:avLst/>
          </a:prstGeom>
        </p:spPr>
        <p:txBody>
          <a:bodyPr wrap="square">
            <a:spAutoFit/>
          </a:bodyPr>
          <a:lstStyle/>
          <a:p>
            <a:pPr marL="285750" indent="-285750" algn="just">
              <a:buFont typeface="Arial" pitchFamily="34" charset="0"/>
              <a:buChar char="•"/>
            </a:pPr>
            <a:r>
              <a:rPr lang="en-US" sz="2000" b="1" dirty="0">
                <a:latin typeface="Times New Roman" pitchFamily="18" charset="0"/>
                <a:cs typeface="Times New Roman" pitchFamily="18" charset="0"/>
              </a:rPr>
              <a:t>Types of Bridge:</a:t>
            </a:r>
          </a:p>
          <a:p>
            <a:pPr marL="285750" indent="-285750" algn="just">
              <a:buFont typeface="Arial" pitchFamily="34" charset="0"/>
              <a:buChar char="•"/>
            </a:pPr>
            <a:endParaRPr lang="en-US" sz="2000" b="1" dirty="0">
              <a:latin typeface="Times New Roman" pitchFamily="18" charset="0"/>
              <a:cs typeface="Times New Roman" pitchFamily="18" charset="0"/>
            </a:endParaRPr>
          </a:p>
          <a:p>
            <a:pPr marL="342900" indent="-342900">
              <a:buFont typeface="Arial" pitchFamily="34" charset="0"/>
              <a:buChar char="•"/>
            </a:pPr>
            <a:r>
              <a:rPr lang="en-US" sz="2000" b="1" dirty="0">
                <a:latin typeface="Times New Roman" pitchFamily="18" charset="0"/>
                <a:cs typeface="Times New Roman" pitchFamily="18" charset="0"/>
              </a:rPr>
              <a:t>Local bridge</a:t>
            </a:r>
            <a:r>
              <a:rPr lang="en-US" sz="2000" dirty="0">
                <a:latin typeface="Times New Roman" pitchFamily="18" charset="0"/>
                <a:cs typeface="Times New Roman" pitchFamily="18" charset="0"/>
              </a:rPr>
              <a:t>:</a:t>
            </a:r>
          </a:p>
          <a:p>
            <a:pPr marL="342900" indent="-342900">
              <a:buFont typeface="Arial" pitchFamily="34" charset="0"/>
              <a:buChar char="•"/>
            </a:pPr>
            <a:r>
              <a:rPr lang="en-US" sz="2000" dirty="0">
                <a:latin typeface="Times New Roman" pitchFamily="18" charset="0"/>
                <a:cs typeface="Times New Roman" pitchFamily="18" charset="0"/>
              </a:rPr>
              <a:t>Local bridge is used to connect network segments of the </a:t>
            </a:r>
            <a:r>
              <a:rPr lang="en-US" sz="2000" b="1" dirty="0">
                <a:latin typeface="Times New Roman" pitchFamily="18" charset="0"/>
                <a:cs typeface="Times New Roman" pitchFamily="18" charset="0"/>
              </a:rPr>
              <a:t>same type </a:t>
            </a:r>
            <a:r>
              <a:rPr lang="en-US" sz="2000" dirty="0">
                <a:latin typeface="Times New Roman" pitchFamily="18" charset="0"/>
                <a:cs typeface="Times New Roman" pitchFamily="18" charset="0"/>
              </a:rPr>
              <a:t>and the </a:t>
            </a:r>
            <a:r>
              <a:rPr lang="en-US" sz="2000" b="1" dirty="0">
                <a:latin typeface="Times New Roman" pitchFamily="18" charset="0"/>
                <a:cs typeface="Times New Roman" pitchFamily="18" charset="0"/>
              </a:rPr>
              <a:t>same location.</a:t>
            </a:r>
          </a:p>
          <a:p>
            <a:pPr marL="342900" indent="-342900">
              <a:buFont typeface="Arial" pitchFamily="34" charset="0"/>
              <a:buChar char="•"/>
            </a:pPr>
            <a:r>
              <a:rPr lang="en-US" sz="2000" dirty="0">
                <a:latin typeface="Times New Roman" pitchFamily="18" charset="0"/>
                <a:cs typeface="Times New Roman" pitchFamily="18" charset="0"/>
              </a:rPr>
              <a:t>It simply performs packet filtering</a:t>
            </a:r>
          </a:p>
          <a:p>
            <a:pPr marL="342900" indent="-342900">
              <a:buFont typeface="Arial" pitchFamily="34" charset="0"/>
              <a:buChar char="•"/>
            </a:pPr>
            <a:endParaRPr lang="en-US" sz="2000" dirty="0">
              <a:latin typeface="Times New Roman" pitchFamily="18" charset="0"/>
              <a:cs typeface="Times New Roman" pitchFamily="18" charset="0"/>
            </a:endParaRPr>
          </a:p>
          <a:p>
            <a:pPr marL="285750" indent="-285750" algn="just">
              <a:buFont typeface="Arial" pitchFamily="34" charset="0"/>
              <a:buChar char="•"/>
            </a:pPr>
            <a:r>
              <a:rPr lang="en-IN" sz="2000" b="1" dirty="0">
                <a:latin typeface="Times New Roman" pitchFamily="18" charset="0"/>
                <a:cs typeface="Times New Roman" pitchFamily="18" charset="0"/>
              </a:rPr>
              <a:t>Translational Bridge</a:t>
            </a:r>
          </a:p>
          <a:p>
            <a:pPr marL="285750" indent="-285750" algn="just">
              <a:buFont typeface="Arial" pitchFamily="34" charset="0"/>
              <a:buChar char="•"/>
            </a:pPr>
            <a:r>
              <a:rPr lang="en-IN" sz="2000" dirty="0">
                <a:latin typeface="Times New Roman" pitchFamily="18" charset="0"/>
                <a:cs typeface="Times New Roman" pitchFamily="18" charset="0"/>
              </a:rPr>
              <a:t>Translational bridge is used to connect </a:t>
            </a:r>
            <a:r>
              <a:rPr lang="en-US" sz="2000" dirty="0">
                <a:latin typeface="Times New Roman" pitchFamily="18" charset="0"/>
                <a:cs typeface="Times New Roman" pitchFamily="18" charset="0"/>
              </a:rPr>
              <a:t>network segments using </a:t>
            </a:r>
            <a:r>
              <a:rPr lang="en-IN" sz="2000" b="1" dirty="0">
                <a:latin typeface="Times New Roman" pitchFamily="18" charset="0"/>
                <a:cs typeface="Times New Roman" pitchFamily="18" charset="0"/>
              </a:rPr>
              <a:t>different network media(cable types) </a:t>
            </a:r>
            <a:r>
              <a:rPr lang="en-IN" sz="2000" dirty="0">
                <a:latin typeface="Times New Roman" pitchFamily="18" charset="0"/>
                <a:cs typeface="Times New Roman" pitchFamily="18" charset="0"/>
              </a:rPr>
              <a:t>or</a:t>
            </a:r>
            <a:r>
              <a:rPr lang="en-IN" sz="2000" b="1" dirty="0">
                <a:latin typeface="Times New Roman" pitchFamily="18" charset="0"/>
                <a:cs typeface="Times New Roman" pitchFamily="18" charset="0"/>
              </a:rPr>
              <a:t> different network architectures </a:t>
            </a:r>
            <a:r>
              <a:rPr lang="en-IN" sz="2000" dirty="0">
                <a:latin typeface="Times New Roman" pitchFamily="18" charset="0"/>
                <a:cs typeface="Times New Roman" pitchFamily="18" charset="0"/>
              </a:rPr>
              <a:t>such as Ethernet and Token Ring </a:t>
            </a:r>
          </a:p>
          <a:p>
            <a:pPr marL="285750" indent="-285750" algn="just">
              <a:buFont typeface="Arial" pitchFamily="34" charset="0"/>
              <a:buChar char="•"/>
            </a:pPr>
            <a:endParaRPr lang="en-IN" sz="2000" b="1" dirty="0">
              <a:latin typeface="Times New Roman" pitchFamily="18" charset="0"/>
              <a:cs typeface="Times New Roman" pitchFamily="18" charset="0"/>
            </a:endParaRPr>
          </a:p>
          <a:p>
            <a:pPr marL="285750" indent="-285750">
              <a:buFont typeface="Arial" pitchFamily="34" charset="0"/>
              <a:buChar char="•"/>
            </a:pPr>
            <a:r>
              <a:rPr lang="en-US" sz="2000" b="1" dirty="0">
                <a:latin typeface="Times New Roman" pitchFamily="18" charset="0"/>
                <a:cs typeface="Times New Roman" pitchFamily="18" charset="0"/>
              </a:rPr>
              <a:t>Remote Bridge:</a:t>
            </a:r>
          </a:p>
          <a:p>
            <a:pPr marL="285750" indent="-285750">
              <a:buFont typeface="Arial" pitchFamily="34" charset="0"/>
              <a:buChar char="•"/>
            </a:pPr>
            <a:r>
              <a:rPr lang="en-US" sz="2000" dirty="0">
                <a:latin typeface="Times New Roman" pitchFamily="18" charset="0"/>
                <a:cs typeface="Times New Roman" pitchFamily="18" charset="0"/>
              </a:rPr>
              <a:t>Remote</a:t>
            </a:r>
            <a:r>
              <a:rPr lang="en-IN" sz="2000" dirty="0">
                <a:latin typeface="Times New Roman" pitchFamily="18" charset="0"/>
                <a:cs typeface="Times New Roman" pitchFamily="18" charset="0"/>
              </a:rPr>
              <a:t> bridge is used to connects </a:t>
            </a:r>
            <a:r>
              <a:rPr lang="en-US" sz="2000" dirty="0">
                <a:latin typeface="Times New Roman" pitchFamily="18" charset="0"/>
                <a:cs typeface="Times New Roman" pitchFamily="18" charset="0"/>
              </a:rPr>
              <a:t>network segments at </a:t>
            </a:r>
            <a:r>
              <a:rPr lang="en-US" sz="2000" b="1" dirty="0">
                <a:latin typeface="Times New Roman" pitchFamily="18" charset="0"/>
                <a:cs typeface="Times New Roman" pitchFamily="18" charset="0"/>
              </a:rPr>
              <a:t>different locations using a WAN link such modem or </a:t>
            </a:r>
            <a:r>
              <a:rPr lang="en-IN" sz="2000" b="1" dirty="0">
                <a:latin typeface="Times New Roman" pitchFamily="18" charset="0"/>
                <a:cs typeface="Times New Roman" pitchFamily="18" charset="0"/>
              </a:rPr>
              <a:t>leased lines</a:t>
            </a:r>
          </a:p>
          <a:p>
            <a:pPr marL="285750" indent="-285750">
              <a:buFont typeface="Arial" pitchFamily="34" charset="0"/>
              <a:buChar char="•"/>
            </a:pPr>
            <a:endParaRPr lang="en-US" sz="2000" b="1" dirty="0">
              <a:latin typeface="Times New Roman" pitchFamily="18" charset="0"/>
              <a:cs typeface="Times New Roman" pitchFamily="18" charset="0"/>
            </a:endParaRPr>
          </a:p>
          <a:p>
            <a:pPr marL="285750" indent="-285750">
              <a:buFont typeface="Arial" pitchFamily="34" charset="0"/>
              <a:buChar char="•"/>
            </a:pPr>
            <a:r>
              <a:rPr lang="en-US" sz="2000" b="1" dirty="0">
                <a:latin typeface="Times New Roman" pitchFamily="18" charset="0"/>
                <a:cs typeface="Times New Roman" pitchFamily="18" charset="0"/>
              </a:rPr>
              <a:t>Multiport bridge:</a:t>
            </a:r>
          </a:p>
          <a:p>
            <a:pPr marL="285750" indent="-285750">
              <a:buFont typeface="Arial" pitchFamily="34" charset="0"/>
              <a:buChar char="•"/>
            </a:pPr>
            <a:r>
              <a:rPr lang="en-US" sz="2000" dirty="0">
                <a:latin typeface="Times New Roman" pitchFamily="18" charset="0"/>
                <a:cs typeface="Times New Roman" pitchFamily="18" charset="0"/>
              </a:rPr>
              <a:t>Multiport bridge is used to connect </a:t>
            </a:r>
            <a:r>
              <a:rPr lang="en-US" sz="2000" b="1" dirty="0">
                <a:latin typeface="Times New Roman" pitchFamily="18" charset="0"/>
                <a:cs typeface="Times New Roman" pitchFamily="18" charset="0"/>
              </a:rPr>
              <a:t>more than two LANS.</a:t>
            </a:r>
          </a:p>
          <a:p>
            <a:pPr marL="285750" indent="-285750" algn="just">
              <a:buFont typeface="Arial" pitchFamily="34" charset="0"/>
              <a:buChar char="•"/>
            </a:pP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17868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2" y="595041"/>
            <a:ext cx="12319384" cy="6510609"/>
          </a:xfrm>
        </p:spPr>
        <p:txBody>
          <a:bodyPr/>
          <a:lstStyle/>
          <a:p>
            <a:pPr algn="just"/>
            <a:r>
              <a:rPr lang="en-IN" sz="2400" b="1" dirty="0">
                <a:latin typeface="Times New Roman" pitchFamily="18" charset="0"/>
                <a:cs typeface="Times New Roman" pitchFamily="18" charset="0"/>
              </a:rPr>
              <a:t>Router:</a:t>
            </a:r>
          </a:p>
          <a:p>
            <a:pPr algn="just"/>
            <a:r>
              <a:rPr lang="en-US" sz="2000" b="1" dirty="0">
                <a:latin typeface="Times New Roman" pitchFamily="18" charset="0"/>
                <a:cs typeface="Times New Roman" pitchFamily="18" charset="0"/>
              </a:rPr>
              <a:t>A router is an internetworking device; it connects independent networks to form an internetwork </a:t>
            </a:r>
          </a:p>
          <a:p>
            <a:pPr algn="just"/>
            <a:r>
              <a:rPr lang="en-US" sz="2000" dirty="0">
                <a:latin typeface="Times New Roman" pitchFamily="18" charset="0"/>
                <a:cs typeface="Times New Roman" pitchFamily="18" charset="0"/>
              </a:rPr>
              <a:t>A router is a connecting device used to </a:t>
            </a:r>
            <a:r>
              <a:rPr lang="en-US" sz="2000" b="1" dirty="0">
                <a:latin typeface="Times New Roman" pitchFamily="18" charset="0"/>
                <a:cs typeface="Times New Roman" pitchFamily="18" charset="0"/>
              </a:rPr>
              <a:t>interconnect two or more networks </a:t>
            </a:r>
            <a:r>
              <a:rPr lang="en-IN" sz="2000" dirty="0">
                <a:latin typeface="Times New Roman" pitchFamily="18" charset="0"/>
                <a:cs typeface="Times New Roman" pitchFamily="18" charset="0"/>
              </a:rPr>
              <a:t>that uses different network media(cable types) or different network architectures such as Ethernet and Token Ring </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router operates at the </a:t>
            </a:r>
            <a:r>
              <a:rPr lang="en-US" sz="2000" b="1" dirty="0">
                <a:latin typeface="Times New Roman" pitchFamily="18" charset="0"/>
                <a:cs typeface="Times New Roman" pitchFamily="18" charset="0"/>
              </a:rPr>
              <a:t>physical</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data-link and network Layers </a:t>
            </a:r>
            <a:r>
              <a:rPr lang="en-US" sz="2000" dirty="0">
                <a:latin typeface="Times New Roman" pitchFamily="18" charset="0"/>
                <a:cs typeface="Times New Roman" pitchFamily="18" charset="0"/>
              </a:rPr>
              <a:t>of the Internet model.</a:t>
            </a:r>
          </a:p>
          <a:p>
            <a:pPr algn="just"/>
            <a:r>
              <a:rPr lang="en-US" sz="2000" dirty="0">
                <a:latin typeface="Times New Roman" pitchFamily="18" charset="0"/>
                <a:cs typeface="Times New Roman" pitchFamily="18" charset="0"/>
              </a:rPr>
              <a:t>A routers are </a:t>
            </a:r>
            <a:r>
              <a:rPr lang="en-US" sz="2000" b="1" dirty="0">
                <a:latin typeface="Times New Roman" pitchFamily="18" charset="0"/>
                <a:cs typeface="Times New Roman" pitchFamily="18" charset="0"/>
              </a:rPr>
              <a:t>more powerful and more expensive </a:t>
            </a:r>
            <a:r>
              <a:rPr lang="en-US" sz="2000" dirty="0">
                <a:latin typeface="Times New Roman" pitchFamily="18" charset="0"/>
                <a:cs typeface="Times New Roman" pitchFamily="18" charset="0"/>
              </a:rPr>
              <a:t>than hubs, switches, bridges.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4"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206" y="2967400"/>
            <a:ext cx="7315200" cy="3557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76239" y="6604516"/>
            <a:ext cx="4893391" cy="369332"/>
          </a:xfrm>
          <a:prstGeom prst="rect">
            <a:avLst/>
          </a:prstGeom>
        </p:spPr>
        <p:txBody>
          <a:bodyPr wrap="none">
            <a:spAutoFit/>
          </a:bodyPr>
          <a:lstStyle/>
          <a:p>
            <a:r>
              <a:rPr lang="en-US" dirty="0">
                <a:latin typeface="Times New Roman" pitchFamily="18" charset="0"/>
                <a:cs typeface="Times New Roman" pitchFamily="18" charset="0"/>
              </a:rPr>
              <a:t>Fig. A Router interconnects two different networks </a:t>
            </a:r>
            <a:endParaRPr lang="en-IN" dirty="0"/>
          </a:p>
        </p:txBody>
      </p:sp>
    </p:spTree>
    <p:extLst>
      <p:ext uri="{BB962C8B-B14F-4D97-AF65-F5344CB8AC3E}">
        <p14:creationId xmlns:p14="http://schemas.microsoft.com/office/powerpoint/2010/main" val="402697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71" y="699105"/>
            <a:ext cx="12142377" cy="6510609"/>
          </a:xfrm>
        </p:spPr>
        <p:txBody>
          <a:bodyPr/>
          <a:lstStyle/>
          <a:p>
            <a:pPr algn="just"/>
            <a:r>
              <a:rPr lang="en-IN" sz="2400" b="1" dirty="0">
                <a:latin typeface="Times New Roman" pitchFamily="18" charset="0"/>
                <a:cs typeface="Times New Roman" pitchFamily="18" charset="0"/>
              </a:rPr>
              <a:t>Router:</a:t>
            </a:r>
          </a:p>
          <a:p>
            <a:pPr algn="just"/>
            <a:r>
              <a:rPr lang="en-IN" sz="2000" dirty="0">
                <a:latin typeface="Times New Roman" pitchFamily="18" charset="0"/>
                <a:cs typeface="Times New Roman" pitchFamily="18" charset="0"/>
              </a:rPr>
              <a:t>In fig 15.16 two different networks, network A is token ring network and network B is bus network are connected together with router </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6146" name="Picture 2" descr="C:\Users\MOHAN\Downloads\Student  data for Vaccin\New Doc 02-25-2024 21.4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9606" y="2000250"/>
            <a:ext cx="8382000" cy="4777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14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81" y="595041"/>
            <a:ext cx="12214332" cy="6605859"/>
          </a:xfrm>
        </p:spPr>
        <p:txBody>
          <a:bodyPr/>
          <a:lstStyle/>
          <a:p>
            <a:r>
              <a:rPr lang="en-IN" sz="2400" b="1" dirty="0">
                <a:latin typeface="Times New Roman" pitchFamily="18" charset="0"/>
                <a:cs typeface="Times New Roman" pitchFamily="18" charset="0"/>
              </a:rPr>
              <a:t>Function of Router:</a:t>
            </a:r>
          </a:p>
          <a:p>
            <a:r>
              <a:rPr lang="en-IN" sz="1800" dirty="0">
                <a:latin typeface="Times" pitchFamily="2" charset="0"/>
              </a:rPr>
              <a:t>A routers is responsible for receiving, analysing, and forwarding data packets between computers in a  networks. </a:t>
            </a:r>
          </a:p>
          <a:p>
            <a:r>
              <a:rPr lang="en-IN" sz="1800" dirty="0">
                <a:latin typeface="Times" pitchFamily="2" charset="0"/>
              </a:rPr>
              <a:t>When a router receives packet, then router checks the destination IP  address in packet header and it consults with its routing tables to decide the optimal route to reach a destination  and then it transfers the packet along this route.</a:t>
            </a:r>
          </a:p>
          <a:p>
            <a:pPr algn="just"/>
            <a:r>
              <a:rPr lang="en-US" sz="1800" dirty="0">
                <a:latin typeface="Times New Roman" pitchFamily="18" charset="0"/>
                <a:cs typeface="Times New Roman" pitchFamily="18" charset="0"/>
              </a:rPr>
              <a:t>The main function of router is to </a:t>
            </a:r>
            <a:r>
              <a:rPr lang="en-US" sz="1800" b="1" dirty="0">
                <a:latin typeface="Times New Roman" pitchFamily="18" charset="0"/>
                <a:cs typeface="Times New Roman" pitchFamily="18" charset="0"/>
              </a:rPr>
              <a:t>select best possible path(route) </a:t>
            </a:r>
            <a:r>
              <a:rPr lang="en-US" sz="1800" dirty="0">
                <a:latin typeface="Times New Roman" pitchFamily="18" charset="0"/>
                <a:cs typeface="Times New Roman" pitchFamily="18" charset="0"/>
              </a:rPr>
              <a:t>for transmitting packet from source to destination.</a:t>
            </a: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graphicFrame>
        <p:nvGraphicFramePr>
          <p:cNvPr id="2" name="Object 1"/>
          <p:cNvGraphicFramePr>
            <a:graphicFrameLocks noGrp="1" noChangeAspect="1"/>
          </p:cNvGraphicFramePr>
          <p:nvPr>
            <p:extLst>
              <p:ext uri="{D42A27DB-BD31-4B8C-83A1-F6EECF244321}">
                <p14:modId xmlns:p14="http://schemas.microsoft.com/office/powerpoint/2010/main" val="1705806976"/>
              </p:ext>
            </p:extLst>
          </p:nvPr>
        </p:nvGraphicFramePr>
        <p:xfrm>
          <a:off x="1929606" y="2686050"/>
          <a:ext cx="7696200" cy="2874997"/>
        </p:xfrm>
        <a:graphic>
          <a:graphicData uri="http://schemas.openxmlformats.org/presentationml/2006/ole">
            <mc:AlternateContent xmlns:mc="http://schemas.openxmlformats.org/markup-compatibility/2006">
              <mc:Choice xmlns:v="urn:schemas-microsoft-com:vml" Requires="v">
                <p:oleObj name="Bitmap Image" r:id="rId2" imgW="0" imgH="0" progId="Paint.Picture">
                  <p:embed/>
                </p:oleObj>
              </mc:Choice>
              <mc:Fallback>
                <p:oleObj name="Bitmap Image" r:id="rId2" imgW="0" imgH="0" progId="Paint.Picture">
                  <p:embed/>
                  <p:pic>
                    <p:nvPicPr>
                      <p:cNvPr id="2" name="Object 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606" y="2686050"/>
                        <a:ext cx="7696200" cy="2874997"/>
                      </a:xfrm>
                      <a:prstGeom prst="rect">
                        <a:avLst/>
                      </a:prstGeom>
                      <a:noFill/>
                      <a:ln>
                        <a:noFill/>
                      </a:ln>
                      <a:effectLst/>
                    </p:spPr>
                  </p:pic>
                </p:oleObj>
              </mc:Fallback>
            </mc:AlternateContent>
          </a:graphicData>
        </a:graphic>
      </p:graphicFrame>
      <p:sp>
        <p:nvSpPr>
          <p:cNvPr id="6" name="Rectangle 5"/>
          <p:cNvSpPr/>
          <p:nvPr/>
        </p:nvSpPr>
        <p:spPr>
          <a:xfrm>
            <a:off x="4672806" y="5570572"/>
            <a:ext cx="2627642" cy="369332"/>
          </a:xfrm>
          <a:prstGeom prst="rect">
            <a:avLst/>
          </a:prstGeom>
        </p:spPr>
        <p:txBody>
          <a:bodyPr wrap="none">
            <a:spAutoFit/>
          </a:bodyPr>
          <a:lstStyle/>
          <a:p>
            <a:r>
              <a:rPr lang="en-US" dirty="0">
                <a:latin typeface="Times New Roman" pitchFamily="18" charset="0"/>
                <a:cs typeface="Times New Roman" pitchFamily="18" charset="0"/>
              </a:rPr>
              <a:t>Fig. Function of  Router  </a:t>
            </a:r>
            <a:endParaRPr lang="en-IN" dirty="0"/>
          </a:p>
        </p:txBody>
      </p:sp>
    </p:spTree>
    <p:extLst>
      <p:ext uri="{BB962C8B-B14F-4D97-AF65-F5344CB8AC3E}">
        <p14:creationId xmlns:p14="http://schemas.microsoft.com/office/powerpoint/2010/main" val="352837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81" y="595041"/>
            <a:ext cx="12214332" cy="6605859"/>
          </a:xfrm>
        </p:spPr>
        <p:txBody>
          <a:bodyPr/>
          <a:lstStyle/>
          <a:p>
            <a:r>
              <a:rPr lang="en-IN" sz="2400" b="1" dirty="0">
                <a:latin typeface="Times New Roman" pitchFamily="18" charset="0"/>
                <a:cs typeface="Times New Roman" pitchFamily="18" charset="0"/>
              </a:rPr>
              <a:t>Types of Routers:</a:t>
            </a:r>
          </a:p>
          <a:p>
            <a:pPr algn="just">
              <a:defRPr/>
            </a:pPr>
            <a:r>
              <a:rPr lang="en-US" sz="1800" b="1" dirty="0">
                <a:latin typeface="Times New Roman" pitchFamily="18" charset="0"/>
                <a:cs typeface="Times New Roman" pitchFamily="18" charset="0"/>
              </a:rPr>
              <a:t>There are two types of routers:</a:t>
            </a:r>
          </a:p>
          <a:p>
            <a:pPr algn="just">
              <a:defRPr/>
            </a:pPr>
            <a:r>
              <a:rPr lang="en-US" sz="1800" b="1" dirty="0">
                <a:latin typeface="Times New Roman" pitchFamily="18" charset="0"/>
                <a:cs typeface="Times New Roman" pitchFamily="18" charset="0"/>
              </a:rPr>
              <a:t>1. Static Router-</a:t>
            </a:r>
          </a:p>
          <a:p>
            <a:pPr algn="just">
              <a:defRPr/>
            </a:pPr>
            <a:r>
              <a:rPr lang="en-US" sz="1800" dirty="0">
                <a:latin typeface="Times New Roman" pitchFamily="18" charset="0"/>
                <a:cs typeface="Times New Roman" pitchFamily="18" charset="0"/>
              </a:rPr>
              <a:t>In static router, routing tables</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are</a:t>
            </a:r>
            <a:r>
              <a:rPr lang="en-US" sz="1800" b="1" dirty="0">
                <a:latin typeface="Times New Roman" pitchFamily="18" charset="0"/>
                <a:cs typeface="Times New Roman" pitchFamily="18" charset="0"/>
              </a:rPr>
              <a:t> configured manually </a:t>
            </a:r>
            <a:r>
              <a:rPr lang="en-US" sz="1800" dirty="0">
                <a:latin typeface="Times New Roman" pitchFamily="18" charset="0"/>
                <a:cs typeface="Times New Roman" pitchFamily="18" charset="0"/>
              </a:rPr>
              <a:t>by network administrator.</a:t>
            </a:r>
            <a:endParaRPr lang="en-US" sz="1800" dirty="0">
              <a:solidFill>
                <a:srgbClr val="000000"/>
              </a:solidFill>
              <a:latin typeface="Times New Roman" pitchFamily="18" charset="0"/>
              <a:cs typeface="Times New Roman" pitchFamily="18" charset="0"/>
            </a:endParaRPr>
          </a:p>
          <a:p>
            <a:pPr algn="just">
              <a:defRPr/>
            </a:pPr>
            <a:r>
              <a:rPr lang="en-US" sz="1800" dirty="0">
                <a:latin typeface="Times New Roman" pitchFamily="18" charset="0"/>
                <a:cs typeface="Times New Roman" pitchFamily="18" charset="0"/>
              </a:rPr>
              <a:t>A static routing tables are </a:t>
            </a:r>
            <a:r>
              <a:rPr lang="en-US" sz="1800" b="1" dirty="0">
                <a:latin typeface="Times New Roman" pitchFamily="18" charset="0"/>
                <a:cs typeface="Times New Roman" pitchFamily="18" charset="0"/>
              </a:rPr>
              <a:t>updated manually </a:t>
            </a:r>
            <a:r>
              <a:rPr lang="en-US" sz="1800" dirty="0">
                <a:latin typeface="Times New Roman" pitchFamily="18" charset="0"/>
                <a:cs typeface="Times New Roman" pitchFamily="18" charset="0"/>
              </a:rPr>
              <a:t>by network administrator ,when there is change in route.</a:t>
            </a:r>
          </a:p>
          <a:p>
            <a:pPr algn="just">
              <a:defRPr/>
            </a:pPr>
            <a:r>
              <a:rPr lang="en-US" sz="1800" dirty="0">
                <a:latin typeface="Times New Roman" pitchFamily="18" charset="0"/>
                <a:cs typeface="Times New Roman" pitchFamily="18" charset="0"/>
              </a:rPr>
              <a:t>A static routing table can be used in a </a:t>
            </a:r>
            <a:r>
              <a:rPr lang="en-US" sz="1800" b="1" dirty="0">
                <a:latin typeface="Times New Roman" pitchFamily="18" charset="0"/>
                <a:cs typeface="Times New Roman" pitchFamily="18" charset="0"/>
              </a:rPr>
              <a:t>small network.</a:t>
            </a:r>
          </a:p>
          <a:p>
            <a:pPr algn="just">
              <a:defRPr/>
            </a:pPr>
            <a:endParaRPr lang="en-US" sz="1800" dirty="0">
              <a:latin typeface="Times New Roman" pitchFamily="18" charset="0"/>
              <a:cs typeface="Times New Roman" pitchFamily="18" charset="0"/>
            </a:endParaRPr>
          </a:p>
          <a:p>
            <a:pPr algn="just">
              <a:defRPr/>
            </a:pPr>
            <a:r>
              <a:rPr lang="en-US" sz="1800" b="1" dirty="0">
                <a:latin typeface="Times New Roman" pitchFamily="18" charset="0"/>
                <a:cs typeface="Times New Roman" pitchFamily="18" charset="0"/>
              </a:rPr>
              <a:t>2.Dynamic Router-</a:t>
            </a:r>
          </a:p>
          <a:p>
            <a:pPr algn="just">
              <a:defRPr/>
            </a:pPr>
            <a:r>
              <a:rPr lang="en-US" sz="1800" dirty="0">
                <a:latin typeface="Times New Roman" pitchFamily="18" charset="0"/>
                <a:cs typeface="Times New Roman" pitchFamily="18" charset="0"/>
              </a:rPr>
              <a:t>In dynamic router ,routing tables are </a:t>
            </a:r>
            <a:r>
              <a:rPr lang="en-US" sz="1800" b="1" dirty="0">
                <a:latin typeface="Times New Roman" pitchFamily="18" charset="0"/>
                <a:cs typeface="Times New Roman" pitchFamily="18" charset="0"/>
              </a:rPr>
              <a:t>configured automatically </a:t>
            </a:r>
            <a:r>
              <a:rPr lang="en-US" sz="1800" dirty="0">
                <a:latin typeface="Times New Roman" pitchFamily="18" charset="0"/>
                <a:cs typeface="Times New Roman" pitchFamily="18" charset="0"/>
              </a:rPr>
              <a:t>by using one of dynamic routing protocols such as </a:t>
            </a:r>
            <a:r>
              <a:rPr lang="en-US" sz="1800" b="1" dirty="0">
                <a:latin typeface="Times New Roman" pitchFamily="18" charset="0"/>
                <a:cs typeface="Times New Roman" pitchFamily="18" charset="0"/>
              </a:rPr>
              <a:t>RIP, OSPF, or BGP.</a:t>
            </a:r>
          </a:p>
          <a:p>
            <a:pPr algn="just">
              <a:defRPr/>
            </a:pPr>
            <a:r>
              <a:rPr lang="en-US" sz="1800" dirty="0">
                <a:latin typeface="Times New Roman" pitchFamily="18" charset="0"/>
                <a:cs typeface="Times New Roman" pitchFamily="18" charset="0"/>
              </a:rPr>
              <a:t>A dynamic routing tables are </a:t>
            </a:r>
            <a:r>
              <a:rPr lang="en-US" sz="1800" b="1" dirty="0">
                <a:latin typeface="Times New Roman" pitchFamily="18" charset="0"/>
                <a:cs typeface="Times New Roman" pitchFamily="18" charset="0"/>
              </a:rPr>
              <a:t>updated automatically </a:t>
            </a:r>
            <a:r>
              <a:rPr lang="en-US" sz="1800" dirty="0">
                <a:latin typeface="Times New Roman" pitchFamily="18" charset="0"/>
                <a:cs typeface="Times New Roman" pitchFamily="18" charset="0"/>
              </a:rPr>
              <a:t>when there is a change somewhere in the internet. </a:t>
            </a:r>
          </a:p>
          <a:p>
            <a:pPr algn="just">
              <a:defRPr/>
            </a:pPr>
            <a:r>
              <a:rPr lang="en-US" sz="1800" dirty="0">
                <a:latin typeface="Times New Roman" pitchFamily="18" charset="0"/>
                <a:cs typeface="Times New Roman" pitchFamily="18" charset="0"/>
              </a:rPr>
              <a:t>A dynamic routing table can be used in </a:t>
            </a:r>
            <a:r>
              <a:rPr lang="en-US" sz="1800" b="1" dirty="0">
                <a:latin typeface="Times New Roman" pitchFamily="18" charset="0"/>
                <a:cs typeface="Times New Roman" pitchFamily="18" charset="0"/>
              </a:rPr>
              <a:t>large network</a:t>
            </a:r>
            <a:r>
              <a:rPr lang="en-US" sz="1800" dirty="0">
                <a:latin typeface="Times New Roman" pitchFamily="18" charset="0"/>
                <a:cs typeface="Times New Roman" pitchFamily="18" charset="0"/>
              </a:rPr>
              <a:t>.</a:t>
            </a:r>
          </a:p>
          <a:p>
            <a:pPr algn="just">
              <a:defRPr/>
            </a:pPr>
            <a:r>
              <a:rPr lang="en-US" sz="1800" dirty="0">
                <a:latin typeface="Times New Roman" pitchFamily="18" charset="0"/>
                <a:cs typeface="Times New Roman" pitchFamily="18" charset="0"/>
              </a:rPr>
              <a:t> Today, an internet needs dynamic routing tables.</a:t>
            </a:r>
          </a:p>
          <a:p>
            <a:pPr algn="just">
              <a:defRPr/>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Tree>
    <p:extLst>
      <p:ext uri="{BB962C8B-B14F-4D97-AF65-F5344CB8AC3E}">
        <p14:creationId xmlns:p14="http://schemas.microsoft.com/office/powerpoint/2010/main" val="1094363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81" y="519971"/>
            <a:ext cx="12214332" cy="6605859"/>
          </a:xfrm>
        </p:spPr>
        <p:txBody>
          <a:bodyPr/>
          <a:lstStyle/>
          <a:p>
            <a:r>
              <a:rPr lang="en-IN" sz="2400" b="1" dirty="0">
                <a:latin typeface="Times New Roman" pitchFamily="18" charset="0"/>
                <a:cs typeface="Times New Roman" pitchFamily="18" charset="0"/>
              </a:rPr>
              <a:t>Router</a:t>
            </a:r>
            <a:endParaRPr lang="en-IN" b="1"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Let us give an example. In Figure 17.9, assume an organization has two separate buildings with a Gigabit Ethernet LAN installed in each building. The organization uses switches in each LAN. The two LANs can be connected to form a larger LAN using 10 Gigabit Ethernet technology that speeds up the connection to the Ethernet and the connection to the organization server. A router then can connect the whole system to the Internet. </a:t>
            </a:r>
          </a:p>
          <a:p>
            <a:pPr algn="just"/>
            <a:endParaRPr lang="en-IN" sz="18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606" y="2838450"/>
            <a:ext cx="7162800" cy="384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821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45" y="595041"/>
            <a:ext cx="12224568" cy="6605859"/>
          </a:xfrm>
        </p:spPr>
        <p:txBody>
          <a:bodyPr>
            <a:normAutofit/>
          </a:bodyPr>
          <a:lstStyle/>
          <a:p>
            <a:r>
              <a:rPr lang="en-US" sz="2400" b="1" dirty="0">
                <a:latin typeface="Times New Roman" pitchFamily="18" charset="0"/>
                <a:cs typeface="Times New Roman" pitchFamily="18" charset="0"/>
              </a:rPr>
              <a:t>Routers in an internet:</a:t>
            </a:r>
            <a:endParaRPr lang="en-IN" sz="2400" b="1"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4"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5" y="1695450"/>
            <a:ext cx="10887453" cy="430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856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1C8CBBEA-0AFC-4489-9442-6F69BF883EE3}" type="slidenum">
              <a:rPr lang="en-US" sz="1700"/>
              <a:pPr eaLnBrk="1" hangingPunct="1"/>
              <a:t>39</a:t>
            </a:fld>
            <a:r>
              <a:rPr lang="en-US" sz="1700"/>
              <a:t>/ 25</a:t>
            </a:r>
            <a:endParaRPr lang="th-TH" sz="1700"/>
          </a:p>
        </p:txBody>
      </p:sp>
      <p:sp>
        <p:nvSpPr>
          <p:cNvPr id="4"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5" name="Rectangle 4"/>
          <p:cNvSpPr/>
          <p:nvPr/>
        </p:nvSpPr>
        <p:spPr>
          <a:xfrm>
            <a:off x="15081" y="595041"/>
            <a:ext cx="4523226" cy="461665"/>
          </a:xfrm>
          <a:prstGeom prst="rect">
            <a:avLst/>
          </a:prstGeom>
        </p:spPr>
        <p:txBody>
          <a:bodyPr wrap="none">
            <a:spAutoFit/>
          </a:bodyPr>
          <a:lstStyle/>
          <a:p>
            <a:pPr marL="342900" indent="-342900">
              <a:buFont typeface="Arial" pitchFamily="34" charset="0"/>
              <a:buChar char="•"/>
            </a:pPr>
            <a:r>
              <a:rPr lang="en-US" sz="2400" b="1" dirty="0">
                <a:latin typeface="Times New Roman" pitchFamily="18" charset="0"/>
                <a:cs typeface="Times New Roman" pitchFamily="18" charset="0"/>
              </a:rPr>
              <a:t>Gateways (protocol converter)</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347020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US" sz="2800" b="1" dirty="0">
                <a:solidFill>
                  <a:sysClr val="windowText" lastClr="000000"/>
                </a:solidFill>
                <a:latin typeface="Times New Roman" pitchFamily="18" charset="0"/>
                <a:cs typeface="Times New Roman" pitchFamily="18" charset="0"/>
              </a:rPr>
              <a:t>Bus Topology</a:t>
            </a:r>
            <a:endParaRPr lang="en-IN"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102010" y="552450"/>
            <a:ext cx="12139203" cy="6419850"/>
          </a:xfrm>
        </p:spPr>
        <p:txBody>
          <a:bodyPr>
            <a:normAutofit/>
          </a:bodyPr>
          <a:lstStyle/>
          <a:p>
            <a:pPr marL="285750" indent="-285750" algn="just">
              <a:buFont typeface="Arial" pitchFamily="34" charset="0"/>
              <a:buChar char="•"/>
            </a:pPr>
            <a:r>
              <a:rPr lang="en-US" sz="2000" b="1" dirty="0">
                <a:solidFill>
                  <a:sysClr val="windowText" lastClr="000000"/>
                </a:solidFill>
                <a:latin typeface="Times New Roman" pitchFamily="18" charset="0"/>
                <a:cs typeface="Times New Roman" pitchFamily="18" charset="0"/>
              </a:rPr>
              <a:t>Advantages of Bus Topology</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Bus topology is easy to install.</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Bus topology uses less cables than star, ring and mesh topologies. (i.e. Bus topology has cost is low)</a:t>
            </a:r>
          </a:p>
          <a:p>
            <a:pPr marL="285750" indent="-285750" algn="just">
              <a:buFont typeface="Arial" pitchFamily="34" charset="0"/>
              <a:buChar char="•"/>
            </a:pPr>
            <a:r>
              <a:rPr lang="en-US" sz="2000" b="1" dirty="0">
                <a:solidFill>
                  <a:sysClr val="windowText" lastClr="000000"/>
                </a:solidFill>
                <a:latin typeface="Times New Roman" pitchFamily="18" charset="0"/>
                <a:cs typeface="Times New Roman" pitchFamily="18" charset="0"/>
              </a:rPr>
              <a:t>Disadvantages of Bus Topology</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The main disadvantage of bus topology is that single faulty connector, faulty terminator or break in the cable affects the functionality of entire network.</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It's difficult to add new node (computer) to bus because addition of node changes the number of taps and average distance between them.</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Fault identification and fault isolation is difficult.</a:t>
            </a:r>
          </a:p>
          <a:p>
            <a:pPr marL="285750" indent="-285750" algn="just">
              <a:buFont typeface="Arial" pitchFamily="34" charset="0"/>
              <a:buChar char="•"/>
            </a:pPr>
            <a:r>
              <a:rPr lang="en-US" sz="2000" dirty="0">
                <a:solidFill>
                  <a:sysClr val="windowText" lastClr="000000"/>
                </a:solidFill>
                <a:latin typeface="Times New Roman" pitchFamily="18" charset="0"/>
                <a:cs typeface="Times New Roman" pitchFamily="18" charset="0"/>
              </a:rPr>
              <a:t>Bus topology is not useful to connect large number of computers in a network.</a:t>
            </a:r>
          </a:p>
          <a:p>
            <a:pPr algn="just"/>
            <a:endParaRPr lang="en-US" sz="2000"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0490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9E0326FD-6EC8-4C15-B75B-C16C3BE44A56}" type="slidenum">
              <a:rPr lang="en-US" sz="1700"/>
              <a:pPr eaLnBrk="1" hangingPunct="1"/>
              <a:t>40</a:t>
            </a:fld>
            <a:r>
              <a:rPr lang="en-US" sz="1700"/>
              <a:t>/ 25</a:t>
            </a:r>
            <a:endParaRPr lang="th-TH" sz="1700"/>
          </a:p>
        </p:txBody>
      </p:sp>
      <p:pic>
        <p:nvPicPr>
          <p:cNvPr id="18436"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91" y="2135267"/>
            <a:ext cx="10322149" cy="4585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94788" y="1554124"/>
            <a:ext cx="4523226" cy="461665"/>
          </a:xfrm>
          <a:prstGeom prst="rect">
            <a:avLst/>
          </a:prstGeom>
        </p:spPr>
        <p:txBody>
          <a:bodyPr wrap="none">
            <a:spAutoFit/>
          </a:bodyPr>
          <a:lstStyle/>
          <a:p>
            <a:pPr marL="342900" indent="-342900">
              <a:buFont typeface="Arial" pitchFamily="34" charset="0"/>
              <a:buChar char="•"/>
            </a:pPr>
            <a:r>
              <a:rPr lang="en-US" sz="2400" b="1" dirty="0">
                <a:latin typeface="Times New Roman" pitchFamily="18" charset="0"/>
                <a:cs typeface="Times New Roman" pitchFamily="18" charset="0"/>
              </a:rPr>
              <a:t>Gateways (protocol converter)</a:t>
            </a:r>
            <a:endParaRPr lang="en-IN" sz="2400" b="1" dirty="0">
              <a:latin typeface="Times New Roman" pitchFamily="18" charset="0"/>
              <a:cs typeface="Times New Roman" pitchFamily="18" charset="0"/>
            </a:endParaRPr>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Tree>
    <p:extLst>
      <p:ext uri="{BB962C8B-B14F-4D97-AF65-F5344CB8AC3E}">
        <p14:creationId xmlns:p14="http://schemas.microsoft.com/office/powerpoint/2010/main" val="4119471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0F4A6D17-1E31-4B0A-BE59-CC2207821B32}" type="slidenum">
              <a:rPr lang="en-US" sz="1700"/>
              <a:pPr eaLnBrk="1" hangingPunct="1"/>
              <a:t>41</a:t>
            </a:fld>
            <a:r>
              <a:rPr lang="en-US" sz="1700"/>
              <a:t>/ 25</a:t>
            </a:r>
            <a:endParaRPr lang="th-TH" sz="1700"/>
          </a:p>
        </p:txBody>
      </p:sp>
      <p:pic>
        <p:nvPicPr>
          <p:cNvPr id="19460"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62" y="2566988"/>
            <a:ext cx="10997965" cy="2183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4"/>
          <p:cNvSpPr txBox="1">
            <a:spLocks noChangeArrowheads="1"/>
          </p:cNvSpPr>
          <p:nvPr/>
        </p:nvSpPr>
        <p:spPr bwMode="auto">
          <a:xfrm>
            <a:off x="4095281" y="5642373"/>
            <a:ext cx="3704983" cy="850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1090" tIns="55545" rIns="111090" bIns="55545">
            <a:spAutoFit/>
          </a:bodyPr>
          <a:lstStyle>
            <a:lvl1pPr eaLnBrk="0" hangingPunct="0">
              <a:defRPr sz="2400">
                <a:solidFill>
                  <a:schemeClr val="tx1"/>
                </a:solidFill>
                <a:latin typeface="Tahoma" pitchFamily="34" charset="0"/>
                <a:cs typeface="Angsana New" pitchFamily="18" charset="-34"/>
              </a:defRPr>
            </a:lvl1pPr>
            <a:lvl2pPr marL="742950" indent="-285750" eaLnBrk="0" hangingPunct="0">
              <a:defRPr sz="2400">
                <a:solidFill>
                  <a:schemeClr val="tx1"/>
                </a:solidFill>
                <a:latin typeface="Tahoma" pitchFamily="34" charset="0"/>
                <a:cs typeface="Angsana New" pitchFamily="18" charset="-34"/>
              </a:defRPr>
            </a:lvl2pPr>
            <a:lvl3pPr marL="1143000" indent="-228600" eaLnBrk="0" hangingPunct="0">
              <a:defRPr sz="2400">
                <a:solidFill>
                  <a:schemeClr val="tx1"/>
                </a:solidFill>
                <a:latin typeface="Tahoma" pitchFamily="34" charset="0"/>
                <a:cs typeface="Angsana New" pitchFamily="18" charset="-34"/>
              </a:defRPr>
            </a:lvl3pPr>
            <a:lvl4pPr marL="1600200" indent="-228600" eaLnBrk="0" hangingPunct="0">
              <a:defRPr sz="2400">
                <a:solidFill>
                  <a:schemeClr val="tx1"/>
                </a:solidFill>
                <a:latin typeface="Tahoma" pitchFamily="34" charset="0"/>
                <a:cs typeface="Angsana New" pitchFamily="18" charset="-34"/>
              </a:defRPr>
            </a:lvl4pPr>
            <a:lvl5pPr marL="2057400" indent="-228600" eaLnBrk="0" hangingPunct="0">
              <a:defRPr sz="2400">
                <a:solidFill>
                  <a:schemeClr val="tx1"/>
                </a:solidFill>
                <a:latin typeface="Tahoma" pitchFamily="34" charset="0"/>
                <a:cs typeface="Angsana New" pitchFamily="18" charset="-34"/>
              </a:defRPr>
            </a:lvl5pPr>
            <a:lvl6pPr marL="2514600" indent="-228600" eaLnBrk="0" fontAlgn="base" hangingPunct="0">
              <a:spcBef>
                <a:spcPct val="0"/>
              </a:spcBef>
              <a:spcAft>
                <a:spcPct val="0"/>
              </a:spcAft>
              <a:defRPr sz="2400">
                <a:solidFill>
                  <a:schemeClr val="tx1"/>
                </a:solidFill>
                <a:latin typeface="Tahoma" pitchFamily="34" charset="0"/>
                <a:cs typeface="Angsana New" pitchFamily="18" charset="-34"/>
              </a:defRPr>
            </a:lvl6pPr>
            <a:lvl7pPr marL="2971800" indent="-228600" eaLnBrk="0" fontAlgn="base" hangingPunct="0">
              <a:spcBef>
                <a:spcPct val="0"/>
              </a:spcBef>
              <a:spcAft>
                <a:spcPct val="0"/>
              </a:spcAft>
              <a:defRPr sz="2400">
                <a:solidFill>
                  <a:schemeClr val="tx1"/>
                </a:solidFill>
                <a:latin typeface="Tahoma" pitchFamily="34" charset="0"/>
                <a:cs typeface="Angsana New" pitchFamily="18" charset="-34"/>
              </a:defRPr>
            </a:lvl7pPr>
            <a:lvl8pPr marL="3429000" indent="-228600" eaLnBrk="0" fontAlgn="base" hangingPunct="0">
              <a:spcBef>
                <a:spcPct val="0"/>
              </a:spcBef>
              <a:spcAft>
                <a:spcPct val="0"/>
              </a:spcAft>
              <a:defRPr sz="2400">
                <a:solidFill>
                  <a:schemeClr val="tx1"/>
                </a:solidFill>
                <a:latin typeface="Tahoma" pitchFamily="34" charset="0"/>
                <a:cs typeface="Angsana New" pitchFamily="18" charset="-34"/>
              </a:defRPr>
            </a:lvl8pPr>
            <a:lvl9pPr marL="3886200" indent="-228600" eaLnBrk="0" fontAlgn="base" hangingPunct="0">
              <a:spcBef>
                <a:spcPct val="0"/>
              </a:spcBef>
              <a:spcAft>
                <a:spcPct val="0"/>
              </a:spcAft>
              <a:defRPr sz="2400">
                <a:solidFill>
                  <a:schemeClr val="tx1"/>
                </a:solidFill>
                <a:latin typeface="Tahoma" pitchFamily="34" charset="0"/>
                <a:cs typeface="Angsana New" pitchFamily="18" charset="-34"/>
              </a:defRPr>
            </a:lvl9pPr>
          </a:lstStyle>
          <a:p>
            <a:pPr eaLnBrk="1" hangingPunct="1"/>
            <a:r>
              <a:rPr lang="en-US"/>
              <a:t>SNA network (IBM)</a:t>
            </a:r>
          </a:p>
          <a:p>
            <a:pPr eaLnBrk="1" hangingPunct="1"/>
            <a:r>
              <a:rPr lang="en-US"/>
              <a:t>Netware network (Novell)</a:t>
            </a:r>
            <a:endParaRPr lang="th-TH"/>
          </a:p>
        </p:txBody>
      </p:sp>
      <p:sp>
        <p:nvSpPr>
          <p:cNvPr id="6"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sp>
        <p:nvSpPr>
          <p:cNvPr id="2" name="Rectangle 1"/>
          <p:cNvSpPr/>
          <p:nvPr/>
        </p:nvSpPr>
        <p:spPr>
          <a:xfrm>
            <a:off x="177006" y="933450"/>
            <a:ext cx="12064207" cy="400110"/>
          </a:xfrm>
          <a:prstGeom prst="rect">
            <a:avLst/>
          </a:prstGeom>
        </p:spPr>
        <p:txBody>
          <a:bodyPr wrap="square">
            <a:spAutoFit/>
          </a:bodyPr>
          <a:lstStyle/>
          <a:p>
            <a:pPr marL="285750" indent="-285750">
              <a:buFont typeface="Arial" pitchFamily="34" charset="0"/>
              <a:buChar char="•"/>
            </a:pPr>
            <a:r>
              <a:rPr lang="en-US" sz="2000" b="1" dirty="0">
                <a:latin typeface="Times New Roman" pitchFamily="18" charset="0"/>
                <a:cs typeface="Times New Roman" pitchFamily="18" charset="0"/>
              </a:rPr>
              <a:t>Gateway: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659182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1C8CBBEA-0AFC-4489-9442-6F69BF883EE3}" type="slidenum">
              <a:rPr lang="en-US" sz="1700"/>
              <a:pPr eaLnBrk="1" hangingPunct="1"/>
              <a:t>42</a:t>
            </a:fld>
            <a:r>
              <a:rPr lang="en-US" sz="1700"/>
              <a:t>/ 25</a:t>
            </a:r>
            <a:endParaRPr lang="th-TH" sz="1700"/>
          </a:p>
        </p:txBody>
      </p:sp>
      <p:sp>
        <p:nvSpPr>
          <p:cNvPr id="16387" name="Rectangle 2"/>
          <p:cNvSpPr>
            <a:spLocks noGrp="1" noChangeArrowheads="1"/>
          </p:cNvSpPr>
          <p:nvPr>
            <p:ph type="title"/>
          </p:nvPr>
        </p:nvSpPr>
        <p:spPr/>
        <p:txBody>
          <a:bodyPr/>
          <a:lstStyle/>
          <a:p>
            <a:pPr eaLnBrk="1" hangingPunct="1"/>
            <a:endParaRPr lang="th-TH" dirty="0"/>
          </a:p>
        </p:txBody>
      </p:sp>
    </p:spTree>
    <p:extLst>
      <p:ext uri="{BB962C8B-B14F-4D97-AF65-F5344CB8AC3E}">
        <p14:creationId xmlns:p14="http://schemas.microsoft.com/office/powerpoint/2010/main" val="972404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1C8CBBEA-0AFC-4489-9442-6F69BF883EE3}" type="slidenum">
              <a:rPr lang="en-US" sz="1700"/>
              <a:pPr eaLnBrk="1" hangingPunct="1"/>
              <a:t>43</a:t>
            </a:fld>
            <a:r>
              <a:rPr lang="en-US" sz="1700"/>
              <a:t>/ 25</a:t>
            </a:r>
            <a:endParaRPr lang="th-TH" sz="1700"/>
          </a:p>
        </p:txBody>
      </p:sp>
      <p:sp>
        <p:nvSpPr>
          <p:cNvPr id="16387" name="Rectangle 2"/>
          <p:cNvSpPr>
            <a:spLocks noGrp="1" noChangeArrowheads="1"/>
          </p:cNvSpPr>
          <p:nvPr>
            <p:ph type="title"/>
          </p:nvPr>
        </p:nvSpPr>
        <p:spPr/>
        <p:txBody>
          <a:bodyPr/>
          <a:lstStyle/>
          <a:p>
            <a:pPr eaLnBrk="1" hangingPunct="1"/>
            <a:endParaRPr lang="th-TH" dirty="0"/>
          </a:p>
        </p:txBody>
      </p:sp>
    </p:spTree>
    <p:extLst>
      <p:ext uri="{BB962C8B-B14F-4D97-AF65-F5344CB8AC3E}">
        <p14:creationId xmlns:p14="http://schemas.microsoft.com/office/powerpoint/2010/main" val="972404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17" y="476250"/>
            <a:ext cx="12154695" cy="4752261"/>
          </a:xfrm>
        </p:spPr>
        <p:txBody>
          <a:bodyPr>
            <a:normAutofit/>
          </a:bodyPr>
          <a:lstStyle/>
          <a:p>
            <a:r>
              <a:rPr lang="en-IN" sz="2400" b="1" dirty="0">
                <a:latin typeface="Times New Roman" pitchFamily="18" charset="0"/>
                <a:cs typeface="Times New Roman" pitchFamily="18" charset="0"/>
              </a:rPr>
              <a:t>Modem:</a:t>
            </a:r>
          </a:p>
          <a:p>
            <a:r>
              <a:rPr lang="en-US" sz="2000" dirty="0">
                <a:latin typeface="Times New Roman" pitchFamily="18" charset="0"/>
                <a:cs typeface="Times New Roman" pitchFamily="18" charset="0"/>
              </a:rPr>
              <a:t>The modem is used to </a:t>
            </a:r>
            <a:r>
              <a:rPr lang="en-US" sz="2000" b="1" dirty="0">
                <a:latin typeface="Times New Roman" pitchFamily="18" charset="0"/>
                <a:cs typeface="Times New Roman" pitchFamily="18" charset="0"/>
              </a:rPr>
              <a:t>connect computer to telephone line</a:t>
            </a:r>
          </a:p>
          <a:p>
            <a:r>
              <a:rPr lang="en-US" sz="2000" dirty="0">
                <a:latin typeface="Times New Roman" pitchFamily="18" charset="0"/>
                <a:cs typeface="Times New Roman" pitchFamily="18" charset="0"/>
              </a:rPr>
              <a:t>The term </a:t>
            </a:r>
            <a:r>
              <a:rPr lang="en-US" sz="2000" b="1" dirty="0">
                <a:latin typeface="Times New Roman" pitchFamily="18" charset="0"/>
                <a:cs typeface="Times New Roman" pitchFamily="18" charset="0"/>
              </a:rPr>
              <a:t>MODEM</a:t>
            </a:r>
            <a:r>
              <a:rPr lang="en-US" sz="2000" dirty="0">
                <a:latin typeface="Times New Roman" pitchFamily="18" charset="0"/>
                <a:cs typeface="Times New Roman" pitchFamily="18" charset="0"/>
              </a:rPr>
              <a:t> is derived from two </a:t>
            </a:r>
            <a:r>
              <a:rPr lang="en-US" sz="2000" dirty="0" err="1">
                <a:latin typeface="Times New Roman" pitchFamily="18" charset="0"/>
                <a:cs typeface="Times New Roman" pitchFamily="18" charset="0"/>
              </a:rPr>
              <a:t>components:a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Modulator</a:t>
            </a:r>
            <a:r>
              <a:rPr lang="en-US" sz="2000" dirty="0">
                <a:latin typeface="Times New Roman" pitchFamily="18" charset="0"/>
                <a:cs typeface="Times New Roman" pitchFamily="18" charset="0"/>
              </a:rPr>
              <a:t> and a </a:t>
            </a:r>
            <a:r>
              <a:rPr lang="en-US" sz="2000" b="1" dirty="0">
                <a:latin typeface="Times New Roman" pitchFamily="18" charset="0"/>
                <a:cs typeface="Times New Roman" pitchFamily="18" charset="0"/>
              </a:rPr>
              <a:t>Demodulator</a:t>
            </a:r>
          </a:p>
          <a:p>
            <a:r>
              <a:rPr lang="en-US" sz="2000" dirty="0">
                <a:latin typeface="Times New Roman" pitchFamily="18" charset="0"/>
                <a:cs typeface="Times New Roman" pitchFamily="18" charset="0"/>
              </a:rPr>
              <a:t>The</a:t>
            </a:r>
            <a:r>
              <a:rPr lang="en-US" sz="2000" b="1" dirty="0">
                <a:latin typeface="Times New Roman" pitchFamily="18" charset="0"/>
                <a:cs typeface="Times New Roman" pitchFamily="18" charset="0"/>
              </a:rPr>
              <a:t> Modulator </a:t>
            </a:r>
            <a:r>
              <a:rPr lang="en-US" sz="2000" dirty="0">
                <a:latin typeface="Times New Roman" pitchFamily="18" charset="0"/>
                <a:cs typeface="Times New Roman" pitchFamily="18" charset="0"/>
              </a:rPr>
              <a:t>converts a </a:t>
            </a:r>
            <a:r>
              <a:rPr lang="en-US" sz="2000" b="1" dirty="0">
                <a:latin typeface="Times New Roman" pitchFamily="18" charset="0"/>
                <a:cs typeface="Times New Roman" pitchFamily="18" charset="0"/>
              </a:rPr>
              <a:t>digital signal into an analog signal</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a:t>
            </a:r>
            <a:r>
              <a:rPr lang="en-US" sz="2000" b="1" dirty="0">
                <a:latin typeface="Times New Roman" pitchFamily="18" charset="0"/>
                <a:cs typeface="Times New Roman" pitchFamily="18" charset="0"/>
              </a:rPr>
              <a:t> Demodulator </a:t>
            </a:r>
            <a:r>
              <a:rPr lang="en-US" sz="2000" dirty="0">
                <a:latin typeface="Times New Roman" pitchFamily="18" charset="0"/>
                <a:cs typeface="Times New Roman" pitchFamily="18" charset="0"/>
              </a:rPr>
              <a:t>converts</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a:t>
            </a:r>
            <a:r>
              <a:rPr lang="en-US" sz="2000" b="1" dirty="0">
                <a:latin typeface="Times New Roman" pitchFamily="18" charset="0"/>
                <a:cs typeface="Times New Roman" pitchFamily="18" charset="0"/>
              </a:rPr>
              <a:t> analog signal back into </a:t>
            </a:r>
            <a:r>
              <a:rPr lang="en-US" sz="2000" b="1" dirty="0" err="1">
                <a:latin typeface="Times New Roman" pitchFamily="18" charset="0"/>
                <a:cs typeface="Times New Roman" pitchFamily="18" charset="0"/>
              </a:rPr>
              <a:t>digitak</a:t>
            </a:r>
            <a:r>
              <a:rPr lang="en-US" sz="2000" b="1" dirty="0">
                <a:latin typeface="Times New Roman" pitchFamily="18" charset="0"/>
                <a:cs typeface="Times New Roman" pitchFamily="18" charset="0"/>
              </a:rPr>
              <a:t> signal </a:t>
            </a:r>
          </a:p>
          <a:p>
            <a:pPr algn="just"/>
            <a:r>
              <a:rPr lang="en-US" sz="1800" dirty="0">
                <a:latin typeface="Times New Roman" pitchFamily="18" charset="0"/>
                <a:cs typeface="Times New Roman" pitchFamily="18" charset="0"/>
              </a:rPr>
              <a:t>The  fig.2.4 shows use of </a:t>
            </a:r>
            <a:r>
              <a:rPr lang="en-US" sz="1800" dirty="0" err="1">
                <a:latin typeface="Times New Roman" pitchFamily="18" charset="0"/>
                <a:cs typeface="Times New Roman" pitchFamily="18" charset="0"/>
              </a:rPr>
              <a:t>modem,the</a:t>
            </a:r>
            <a:r>
              <a:rPr lang="en-US" sz="1800" dirty="0">
                <a:latin typeface="Times New Roman" pitchFamily="18" charset="0"/>
                <a:cs typeface="Times New Roman" pitchFamily="18" charset="0"/>
              </a:rPr>
              <a:t> digital signal originating from computer go through the modem where they are converted into analog signals and can be transmitted over telephone line.</a:t>
            </a:r>
          </a:p>
          <a:p>
            <a:pPr algn="just"/>
            <a:r>
              <a:rPr lang="en-US" sz="1800" dirty="0">
                <a:latin typeface="Times New Roman" pitchFamily="18" charset="0"/>
                <a:cs typeface="Times New Roman" pitchFamily="18" charset="0"/>
              </a:rPr>
              <a:t>At the other </a:t>
            </a:r>
            <a:r>
              <a:rPr lang="en-US" sz="1800" dirty="0" err="1">
                <a:latin typeface="Times New Roman" pitchFamily="18" charset="0"/>
                <a:cs typeface="Times New Roman" pitchFamily="18" charset="0"/>
              </a:rPr>
              <a:t>end,this</a:t>
            </a:r>
            <a:r>
              <a:rPr lang="en-US" sz="1800" dirty="0">
                <a:latin typeface="Times New Roman" pitchFamily="18" charset="0"/>
                <a:cs typeface="Times New Roman" pitchFamily="18" charset="0"/>
              </a:rPr>
              <a:t> analog signal is given to another modem where they are converted back into original digital </a:t>
            </a:r>
            <a:r>
              <a:rPr lang="en-US" sz="1800" dirty="0" err="1">
                <a:latin typeface="Times New Roman" pitchFamily="18" charset="0"/>
                <a:cs typeface="Times New Roman" pitchFamily="18" charset="0"/>
              </a:rPr>
              <a:t>signal,which</a:t>
            </a:r>
            <a:r>
              <a:rPr lang="en-US" sz="1800" dirty="0">
                <a:latin typeface="Times New Roman" pitchFamily="18" charset="0"/>
                <a:cs typeface="Times New Roman" pitchFamily="18" charset="0"/>
              </a:rPr>
              <a:t> can be understood by destination computer.</a:t>
            </a:r>
            <a:endParaRPr lang="en-IN" sz="18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7" name="Title 1"/>
          <p:cNvSpPr txBox="1">
            <a:spLocks/>
          </p:cNvSpPr>
          <p:nvPr/>
        </p:nvSpPr>
        <p:spPr>
          <a:xfrm>
            <a:off x="0" y="34972"/>
            <a:ext cx="12241213" cy="5600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Network Connecting Devices</a:t>
            </a:r>
          </a:p>
        </p:txBody>
      </p:sp>
      <p:pic>
        <p:nvPicPr>
          <p:cNvPr id="4" name="Picture 2" descr="C:\Users\MOHAN\Downloads\Student  data for Vaccin\New Doc 02-06-2024 13.14_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9806" y="3670890"/>
            <a:ext cx="6324600" cy="3530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7460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900">
                <a:solidFill>
                  <a:schemeClr val="tx1"/>
                </a:solidFill>
                <a:latin typeface="Tahoma" pitchFamily="34" charset="0"/>
                <a:cs typeface="Angsana New" pitchFamily="18" charset="-34"/>
              </a:defRPr>
            </a:lvl1pPr>
            <a:lvl2pPr marL="902610" indent="-347158" eaLnBrk="0" hangingPunct="0">
              <a:defRPr sz="2900">
                <a:solidFill>
                  <a:schemeClr val="tx1"/>
                </a:solidFill>
                <a:latin typeface="Tahoma" pitchFamily="34" charset="0"/>
                <a:cs typeface="Angsana New" pitchFamily="18" charset="-34"/>
              </a:defRPr>
            </a:lvl2pPr>
            <a:lvl3pPr marL="1388631" indent="-277726" eaLnBrk="0" hangingPunct="0">
              <a:defRPr sz="2900">
                <a:solidFill>
                  <a:schemeClr val="tx1"/>
                </a:solidFill>
                <a:latin typeface="Tahoma" pitchFamily="34" charset="0"/>
                <a:cs typeface="Angsana New" pitchFamily="18" charset="-34"/>
              </a:defRPr>
            </a:lvl3pPr>
            <a:lvl4pPr marL="1944083" indent="-277726" eaLnBrk="0" hangingPunct="0">
              <a:defRPr sz="2900">
                <a:solidFill>
                  <a:schemeClr val="tx1"/>
                </a:solidFill>
                <a:latin typeface="Tahoma" pitchFamily="34" charset="0"/>
                <a:cs typeface="Angsana New" pitchFamily="18" charset="-34"/>
              </a:defRPr>
            </a:lvl4pPr>
            <a:lvl5pPr marL="2499535" indent="-277726" eaLnBrk="0" hangingPunct="0">
              <a:defRPr sz="2900">
                <a:solidFill>
                  <a:schemeClr val="tx1"/>
                </a:solidFill>
                <a:latin typeface="Tahoma" pitchFamily="34" charset="0"/>
                <a:cs typeface="Angsana New" pitchFamily="18" charset="-34"/>
              </a:defRPr>
            </a:lvl5pPr>
            <a:lvl6pPr marL="3054988" indent="-277726" eaLnBrk="0" fontAlgn="base" hangingPunct="0">
              <a:spcBef>
                <a:spcPct val="0"/>
              </a:spcBef>
              <a:spcAft>
                <a:spcPct val="0"/>
              </a:spcAft>
              <a:defRPr sz="2900">
                <a:solidFill>
                  <a:schemeClr val="tx1"/>
                </a:solidFill>
                <a:latin typeface="Tahoma" pitchFamily="34" charset="0"/>
                <a:cs typeface="Angsana New" pitchFamily="18" charset="-34"/>
              </a:defRPr>
            </a:lvl6pPr>
            <a:lvl7pPr marL="3610440" indent="-277726" eaLnBrk="0" fontAlgn="base" hangingPunct="0">
              <a:spcBef>
                <a:spcPct val="0"/>
              </a:spcBef>
              <a:spcAft>
                <a:spcPct val="0"/>
              </a:spcAft>
              <a:defRPr sz="2900">
                <a:solidFill>
                  <a:schemeClr val="tx1"/>
                </a:solidFill>
                <a:latin typeface="Tahoma" pitchFamily="34" charset="0"/>
                <a:cs typeface="Angsana New" pitchFamily="18" charset="-34"/>
              </a:defRPr>
            </a:lvl7pPr>
            <a:lvl8pPr marL="4165892" indent="-277726" eaLnBrk="0" fontAlgn="base" hangingPunct="0">
              <a:spcBef>
                <a:spcPct val="0"/>
              </a:spcBef>
              <a:spcAft>
                <a:spcPct val="0"/>
              </a:spcAft>
              <a:defRPr sz="2900">
                <a:solidFill>
                  <a:schemeClr val="tx1"/>
                </a:solidFill>
                <a:latin typeface="Tahoma" pitchFamily="34" charset="0"/>
                <a:cs typeface="Angsana New" pitchFamily="18" charset="-34"/>
              </a:defRPr>
            </a:lvl8pPr>
            <a:lvl9pPr marL="4721344" indent="-277726" eaLnBrk="0" fontAlgn="base" hangingPunct="0">
              <a:spcBef>
                <a:spcPct val="0"/>
              </a:spcBef>
              <a:spcAft>
                <a:spcPct val="0"/>
              </a:spcAft>
              <a:defRPr sz="2900">
                <a:solidFill>
                  <a:schemeClr val="tx1"/>
                </a:solidFill>
                <a:latin typeface="Tahoma" pitchFamily="34" charset="0"/>
                <a:cs typeface="Angsana New" pitchFamily="18" charset="-34"/>
              </a:defRPr>
            </a:lvl9pPr>
          </a:lstStyle>
          <a:p>
            <a:pPr eaLnBrk="1" hangingPunct="1"/>
            <a:fld id="{1C8CBBEA-0AFC-4489-9442-6F69BF883EE3}" type="slidenum">
              <a:rPr lang="en-US" sz="1700"/>
              <a:pPr eaLnBrk="1" hangingPunct="1"/>
              <a:t>45</a:t>
            </a:fld>
            <a:r>
              <a:rPr lang="en-US" sz="1700"/>
              <a:t>/ 25</a:t>
            </a:r>
            <a:endParaRPr lang="th-TH" sz="1700"/>
          </a:p>
        </p:txBody>
      </p:sp>
      <p:sp>
        <p:nvSpPr>
          <p:cNvPr id="16387" name="Rectangle 2"/>
          <p:cNvSpPr>
            <a:spLocks noGrp="1" noChangeArrowheads="1"/>
          </p:cNvSpPr>
          <p:nvPr>
            <p:ph type="title"/>
          </p:nvPr>
        </p:nvSpPr>
        <p:spPr/>
        <p:txBody>
          <a:bodyPr/>
          <a:lstStyle/>
          <a:p>
            <a:pPr eaLnBrk="1" hangingPunct="1"/>
            <a:endParaRPr lang="th-TH" dirty="0"/>
          </a:p>
        </p:txBody>
      </p:sp>
    </p:spTree>
    <p:extLst>
      <p:ext uri="{BB962C8B-B14F-4D97-AF65-F5344CB8AC3E}">
        <p14:creationId xmlns:p14="http://schemas.microsoft.com/office/powerpoint/2010/main" val="109700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75"/>
            <a:ext cx="12241213" cy="517478"/>
          </a:xfrm>
        </p:spPr>
        <p:txBody>
          <a:bodyPr>
            <a:noAutofit/>
          </a:bodyPr>
          <a:lstStyle/>
          <a:p>
            <a:r>
              <a:rPr lang="en-IN" sz="2800" b="1" dirty="0">
                <a:latin typeface="Times New Roman" pitchFamily="18" charset="0"/>
                <a:cs typeface="Times New Roman" pitchFamily="18" charset="0"/>
              </a:rPr>
              <a:t>Star Topology</a:t>
            </a:r>
          </a:p>
        </p:txBody>
      </p:sp>
      <p:sp>
        <p:nvSpPr>
          <p:cNvPr id="3" name="Subtitle 2"/>
          <p:cNvSpPr>
            <a:spLocks noGrp="1"/>
          </p:cNvSpPr>
          <p:nvPr>
            <p:ph type="subTitle" idx="1"/>
          </p:nvPr>
        </p:nvSpPr>
        <p:spPr>
          <a:xfrm>
            <a:off x="0" y="552450"/>
            <a:ext cx="12241213" cy="6648450"/>
          </a:xfrm>
        </p:spPr>
        <p:txBody>
          <a:bodyPr>
            <a:normAutofit fontScale="77500" lnSpcReduction="20000"/>
          </a:bodyPr>
          <a:lstStyle/>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In star topology, each computer is connected to hub or switch using separate cable.</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When a one computer want to send data to another computer , then it will send central hub and then hub sends  data to specific computers in a network.</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The star topology is </a:t>
            </a:r>
            <a:r>
              <a:rPr lang="en-US" sz="2600" b="1" dirty="0">
                <a:solidFill>
                  <a:sysClr val="windowText" lastClr="000000"/>
                </a:solidFill>
                <a:latin typeface="Times New Roman" pitchFamily="18" charset="0"/>
                <a:cs typeface="Times New Roman" pitchFamily="18" charset="0"/>
              </a:rPr>
              <a:t>active topology </a:t>
            </a:r>
            <a:r>
              <a:rPr lang="en-US" sz="2600" dirty="0">
                <a:solidFill>
                  <a:sysClr val="windowText" lastClr="000000"/>
                </a:solidFill>
                <a:latin typeface="Times New Roman" pitchFamily="18" charset="0"/>
                <a:cs typeface="Times New Roman" pitchFamily="18" charset="0"/>
              </a:rPr>
              <a:t>because, it will uses active device to amplify the signals or to connect computers in a network.</a:t>
            </a:r>
          </a:p>
          <a:p>
            <a:pPr marL="342900" indent="-342900" algn="just">
              <a:buFont typeface="Arial" pitchFamily="34" charset="0"/>
              <a:buChar char="•"/>
            </a:pPr>
            <a:r>
              <a:rPr lang="en-US" sz="2600" b="1" dirty="0">
                <a:solidFill>
                  <a:sysClr val="windowText" lastClr="000000"/>
                </a:solidFill>
                <a:latin typeface="Times New Roman" pitchFamily="18" charset="0"/>
                <a:cs typeface="Times New Roman" pitchFamily="18" charset="0"/>
              </a:rPr>
              <a:t>Advantages of Star Topology</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Star topology  is easy to install.</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Fault identification and fault isolation is easy. </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Star topology  is robust i.e. If one link fails, then only that link is affected, it will not affect on entire network.</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Star topology is less expensive than mesh topology because it requires less cables than mesh topology.</a:t>
            </a:r>
          </a:p>
          <a:p>
            <a:pPr marL="342900" indent="-342900" algn="just">
              <a:buFont typeface="Arial" pitchFamily="34" charset="0"/>
              <a:buChar char="•"/>
            </a:pPr>
            <a:r>
              <a:rPr lang="en-US" sz="2600" dirty="0">
                <a:solidFill>
                  <a:sysClr val="windowText" lastClr="000000"/>
                </a:solidFill>
                <a:latin typeface="Times New Roman" pitchFamily="18" charset="0"/>
                <a:cs typeface="Times New Roman" pitchFamily="18" charset="0"/>
              </a:rPr>
              <a:t>Its easy to modify or add new computers in star network.</a:t>
            </a:r>
          </a:p>
          <a:p>
            <a:pPr marL="342900" indent="-342900" algn="just">
              <a:buFont typeface="Arial" pitchFamily="34" charset="0"/>
              <a:buChar char="•"/>
            </a:pPr>
            <a:r>
              <a:rPr lang="en-US" sz="2600" b="1" dirty="0">
                <a:solidFill>
                  <a:sysClr val="windowText" lastClr="000000"/>
                </a:solidFill>
                <a:latin typeface="Times New Roman" pitchFamily="18" charset="0"/>
                <a:cs typeface="Times New Roman" pitchFamily="18" charset="0"/>
              </a:rPr>
              <a:t> Disadvantages of Star Topology</a:t>
            </a:r>
          </a:p>
          <a:p>
            <a:pPr marL="285750" indent="-285750" algn="just">
              <a:buFont typeface="Arial" pitchFamily="34" charset="0"/>
              <a:buChar char="•"/>
            </a:pPr>
            <a:r>
              <a:rPr lang="en-US" sz="2600" dirty="0">
                <a:solidFill>
                  <a:sysClr val="windowText" lastClr="000000"/>
                </a:solidFill>
                <a:latin typeface="Times New Roman" pitchFamily="18" charset="0"/>
                <a:cs typeface="Times New Roman" pitchFamily="18" charset="0"/>
              </a:rPr>
              <a:t>If central hub or switch fails, then entire network goes down </a:t>
            </a:r>
          </a:p>
          <a:p>
            <a:pPr marL="285750" indent="-285750" algn="just">
              <a:buFont typeface="Arial" pitchFamily="34" charset="0"/>
              <a:buChar char="•"/>
            </a:pPr>
            <a:r>
              <a:rPr lang="en-US" sz="2600" dirty="0">
                <a:solidFill>
                  <a:sysClr val="windowText" lastClr="000000"/>
                </a:solidFill>
                <a:latin typeface="Times New Roman" pitchFamily="18" charset="0"/>
                <a:cs typeface="Times New Roman" pitchFamily="18" charset="0"/>
              </a:rPr>
              <a:t>It requires additional hardware such as hub or switch to connect computers in the network.</a:t>
            </a:r>
          </a:p>
          <a:p>
            <a:pPr marL="285750" indent="-285750" algn="just">
              <a:buFont typeface="Arial" pitchFamily="34" charset="0"/>
              <a:buChar char="•"/>
            </a:pPr>
            <a:endParaRPr lang="en-US" sz="2600" dirty="0">
              <a:solidFill>
                <a:sysClr val="windowText" lastClr="000000"/>
              </a:solidFill>
              <a:latin typeface="Times New Roman" pitchFamily="18" charset="0"/>
              <a:cs typeface="Times New Roman" pitchFamily="18" charset="0"/>
            </a:endParaRPr>
          </a:p>
          <a:p>
            <a:pPr algn="just"/>
            <a:endParaRPr lang="en-US" sz="2600" dirty="0">
              <a:solidFill>
                <a:sysClr val="windowText" lastClr="00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6406" y="515203"/>
            <a:ext cx="6402387" cy="224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Ring Topology</a:t>
            </a:r>
          </a:p>
        </p:txBody>
      </p:sp>
      <p:sp>
        <p:nvSpPr>
          <p:cNvPr id="3" name="Subtitle 2"/>
          <p:cNvSpPr>
            <a:spLocks noGrp="1"/>
          </p:cNvSpPr>
          <p:nvPr>
            <p:ph type="subTitle" idx="1"/>
          </p:nvPr>
        </p:nvSpPr>
        <p:spPr>
          <a:xfrm>
            <a:off x="0" y="552450"/>
            <a:ext cx="8101806" cy="6419850"/>
          </a:xfrm>
        </p:spPr>
        <p:txBody>
          <a:bodyPr>
            <a:normAutofit/>
          </a:bodyPr>
          <a:lstStyle/>
          <a:p>
            <a:pPr marL="285750" indent="-285750" algn="just">
              <a:buFont typeface="Arial" pitchFamily="34" charset="0"/>
              <a:buChar char="•"/>
            </a:pPr>
            <a:r>
              <a:rPr lang="en-IN" sz="1800" dirty="0">
                <a:solidFill>
                  <a:schemeClr val="tx1"/>
                </a:solidFill>
                <a:latin typeface="Times New Roman" pitchFamily="18" charset="0"/>
                <a:cs typeface="Times New Roman" pitchFamily="18" charset="0"/>
              </a:rPr>
              <a:t>In ring topology,</a:t>
            </a:r>
            <a:r>
              <a:rPr lang="az-Cyrl-AZ" sz="1800" dirty="0">
                <a:solidFill>
                  <a:schemeClr val="tx1"/>
                </a:solidFill>
                <a:latin typeface="Times New Roman" pitchFamily="18" charset="0"/>
                <a:cs typeface="Times New Roman" pitchFamily="18" charset="0"/>
              </a:rPr>
              <a:t>е</a:t>
            </a:r>
            <a:r>
              <a:rPr lang="en-IN" sz="1800" dirty="0">
                <a:solidFill>
                  <a:schemeClr val="tx1"/>
                </a:solidFill>
                <a:latin typeface="Times New Roman" pitchFamily="18" charset="0"/>
                <a:cs typeface="Times New Roman" pitchFamily="18" charset="0"/>
              </a:rPr>
              <a:t>ach </a:t>
            </a:r>
            <a:r>
              <a:rPr lang="en-US" sz="1800" dirty="0">
                <a:solidFill>
                  <a:schemeClr val="tx1"/>
                </a:solidFill>
                <a:latin typeface="Times New Roman" pitchFamily="18" charset="0"/>
                <a:cs typeface="Times New Roman" pitchFamily="18" charset="0"/>
              </a:rPr>
              <a:t>node </a:t>
            </a:r>
            <a:r>
              <a:rPr lang="en-IN" sz="1800" dirty="0">
                <a:solidFill>
                  <a:schemeClr val="tx1"/>
                </a:solidFill>
                <a:latin typeface="Times New Roman" pitchFamily="18" charset="0"/>
                <a:cs typeface="Times New Roman" pitchFamily="18" charset="0"/>
              </a:rPr>
              <a:t>is connected with its neighbouring </a:t>
            </a:r>
            <a:r>
              <a:rPr lang="en-US" sz="1800" dirty="0">
                <a:solidFill>
                  <a:schemeClr val="tx1"/>
                </a:solidFill>
                <a:latin typeface="Times New Roman" pitchFamily="18" charset="0"/>
                <a:cs typeface="Times New Roman" pitchFamily="18" charset="0"/>
              </a:rPr>
              <a:t>nodes </a:t>
            </a:r>
            <a:r>
              <a:rPr lang="en-IN" sz="1800" dirty="0">
                <a:solidFill>
                  <a:schemeClr val="tx1"/>
                </a:solidFill>
                <a:latin typeface="Times New Roman" pitchFamily="18" charset="0"/>
                <a:cs typeface="Times New Roman" pitchFamily="18" charset="0"/>
              </a:rPr>
              <a:t>using dedicated </a:t>
            </a:r>
            <a:r>
              <a:rPr lang="en-IN" sz="1800" b="1" dirty="0">
                <a:solidFill>
                  <a:schemeClr val="tx1"/>
                </a:solidFill>
                <a:latin typeface="Times New Roman" pitchFamily="18" charset="0"/>
                <a:cs typeface="Times New Roman" pitchFamily="18" charset="0"/>
              </a:rPr>
              <a:t> point to point connection</a:t>
            </a:r>
            <a:r>
              <a:rPr lang="en-IN" sz="1800" dirty="0">
                <a:solidFill>
                  <a:schemeClr val="tx1"/>
                </a:solidFill>
                <a:latin typeface="Times New Roman" pitchFamily="18" charset="0"/>
                <a:cs typeface="Times New Roman" pitchFamily="18" charset="0"/>
              </a:rPr>
              <a:t>.</a:t>
            </a:r>
          </a:p>
          <a:p>
            <a:pPr marL="285750" indent="-285750" algn="just">
              <a:buFont typeface="Arial" pitchFamily="34" charset="0"/>
              <a:buChar char="•"/>
            </a:pPr>
            <a:r>
              <a:rPr lang="en-IN" sz="1800" dirty="0">
                <a:solidFill>
                  <a:schemeClr val="tx1"/>
                </a:solidFill>
                <a:latin typeface="Times New Roman" pitchFamily="18" charset="0"/>
                <a:cs typeface="Times New Roman" pitchFamily="18" charset="0"/>
              </a:rPr>
              <a:t>In a ring topology ,data travels in a </a:t>
            </a:r>
            <a:r>
              <a:rPr lang="en-IN" sz="1800" b="1" dirty="0">
                <a:solidFill>
                  <a:schemeClr val="tx1"/>
                </a:solidFill>
                <a:latin typeface="Times New Roman" pitchFamily="18" charset="0"/>
                <a:cs typeface="Times New Roman" pitchFamily="18" charset="0"/>
              </a:rPr>
              <a:t>unidir</a:t>
            </a:r>
            <a:r>
              <a:rPr lang="az-Cyrl-AZ" sz="1800" b="1" dirty="0">
                <a:solidFill>
                  <a:schemeClr val="tx1"/>
                </a:solidFill>
                <a:latin typeface="Times New Roman" pitchFamily="18" charset="0"/>
                <a:cs typeface="Times New Roman" pitchFamily="18" charset="0"/>
              </a:rPr>
              <a:t>е</a:t>
            </a:r>
            <a:r>
              <a:rPr lang="en-IN" sz="1800" b="1" dirty="0">
                <a:solidFill>
                  <a:schemeClr val="tx1"/>
                </a:solidFill>
                <a:latin typeface="Times New Roman" pitchFamily="18" charset="0"/>
                <a:cs typeface="Times New Roman" pitchFamily="18" charset="0"/>
              </a:rPr>
              <a:t>ctional manner.</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When one node want to send data to another node in a ring, then the data is transmitted through many intermediate nodes until it reaches its destination node.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Each intermediate node acts as a repeater which regenerates and retransmits  the signal to the next node in a ring topology.</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Advantages of Ring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Ring Topology is easy to install and reconfigure.</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Each node is linked to only its immediate neighbors. To add or delete a node requires changing only two connections.</a:t>
            </a: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Fault identification and fault isolation is easy. </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Disadvantage of Ring Topology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 Unidirectional traffic can be a disadvantage of ring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If one link fails, then it will affects on entire network</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Ring topology is not useful to connect large number of nodes in a network</a:t>
            </a:r>
            <a:endParaRPr lang="en-US" sz="1800" dirty="0"/>
          </a:p>
        </p:txBody>
      </p:sp>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1376" y="476250"/>
            <a:ext cx="409463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591"/>
            <a:ext cx="12241213" cy="560069"/>
          </a:xfrm>
        </p:spPr>
        <p:txBody>
          <a:bodyPr>
            <a:noAutofit/>
          </a:bodyPr>
          <a:lstStyle/>
          <a:p>
            <a:r>
              <a:rPr lang="en-IN" sz="2800" b="1" dirty="0">
                <a:latin typeface="Times New Roman" pitchFamily="18" charset="0"/>
                <a:cs typeface="Times New Roman" pitchFamily="18" charset="0"/>
              </a:rPr>
              <a:t>Mesh Topology</a:t>
            </a:r>
          </a:p>
        </p:txBody>
      </p:sp>
      <p:sp>
        <p:nvSpPr>
          <p:cNvPr id="3" name="Subtitle 2"/>
          <p:cNvSpPr>
            <a:spLocks noGrp="1"/>
          </p:cNvSpPr>
          <p:nvPr>
            <p:ph type="subTitle" idx="1"/>
          </p:nvPr>
        </p:nvSpPr>
        <p:spPr>
          <a:xfrm>
            <a:off x="-8376" y="2609850"/>
            <a:ext cx="12212058" cy="6343650"/>
          </a:xfrm>
        </p:spPr>
        <p:txBody>
          <a:bodyPr>
            <a:normAutofit/>
          </a:bodyPr>
          <a:lstStyle/>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a:t>
            </a:r>
            <a:r>
              <a:rPr lang="en-US" sz="1800" b="1" dirty="0">
                <a:solidFill>
                  <a:sysClr val="windowText" lastClr="000000"/>
                </a:solidFill>
                <a:latin typeface="Times New Roman" pitchFamily="18" charset="0"/>
                <a:cs typeface="Times New Roman" pitchFamily="18" charset="0"/>
              </a:rPr>
              <a:t>mesh topology </a:t>
            </a:r>
            <a:r>
              <a:rPr lang="en-US" sz="1800" dirty="0">
                <a:solidFill>
                  <a:sysClr val="windowText" lastClr="000000"/>
                </a:solidFill>
                <a:latin typeface="Times New Roman" pitchFamily="18" charset="0"/>
                <a:cs typeface="Times New Roman" pitchFamily="18" charset="0"/>
              </a:rPr>
              <a:t>is also called as </a:t>
            </a:r>
            <a:r>
              <a:rPr lang="en-US" sz="1800" b="1" dirty="0">
                <a:solidFill>
                  <a:sysClr val="windowText" lastClr="000000"/>
                </a:solidFill>
                <a:latin typeface="Times New Roman" pitchFamily="18" charset="0"/>
                <a:cs typeface="Times New Roman" pitchFamily="18" charset="0"/>
              </a:rPr>
              <a:t>complete topology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In mesh topology ,each computer is connected to every other computer with separate cable(dedicated link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term dedicated link means the link that carries traffic between the two computers.</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mesh topology is a </a:t>
            </a:r>
            <a:r>
              <a:rPr lang="en-US" sz="1800" b="1" dirty="0">
                <a:solidFill>
                  <a:sysClr val="windowText" lastClr="000000"/>
                </a:solidFill>
                <a:latin typeface="Times New Roman" pitchFamily="18" charset="0"/>
                <a:cs typeface="Times New Roman" pitchFamily="18" charset="0"/>
              </a:rPr>
              <a:t>passive topology</a:t>
            </a:r>
            <a:r>
              <a:rPr lang="en-US" sz="1800" dirty="0">
                <a:solidFill>
                  <a:sysClr val="windowText" lastClr="000000"/>
                </a:solidFill>
                <a:latin typeface="Times New Roman" pitchFamily="18" charset="0"/>
                <a:cs typeface="Times New Roman" pitchFamily="18" charset="0"/>
              </a:rPr>
              <a:t>, because mesh topology will not use any active device to amplify the signals or to connect computers in a network.</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To connect </a:t>
            </a:r>
            <a:r>
              <a:rPr lang="en-US" sz="1800" b="1" dirty="0">
                <a:solidFill>
                  <a:sysClr val="windowText" lastClr="000000"/>
                </a:solidFill>
                <a:latin typeface="Times New Roman" pitchFamily="18" charset="0"/>
                <a:cs typeface="Times New Roman" pitchFamily="18" charset="0"/>
              </a:rPr>
              <a:t>n</a:t>
            </a:r>
            <a:r>
              <a:rPr lang="en-US" sz="1800" dirty="0">
                <a:solidFill>
                  <a:sysClr val="windowText" lastClr="000000"/>
                </a:solidFill>
                <a:latin typeface="Times New Roman" pitchFamily="18" charset="0"/>
                <a:cs typeface="Times New Roman" pitchFamily="18" charset="0"/>
              </a:rPr>
              <a:t> computers with mesh topology, it requires  </a:t>
            </a:r>
            <a:r>
              <a:rPr lang="en-US" sz="1800" b="1" dirty="0">
                <a:solidFill>
                  <a:sysClr val="windowText" lastClr="000000"/>
                </a:solidFill>
                <a:latin typeface="Times New Roman" pitchFamily="18" charset="0"/>
                <a:cs typeface="Times New Roman" pitchFamily="18" charset="0"/>
              </a:rPr>
              <a:t>n(n-1)/2 </a:t>
            </a:r>
            <a:r>
              <a:rPr lang="en-US" sz="1800" dirty="0">
                <a:solidFill>
                  <a:sysClr val="windowText" lastClr="000000"/>
                </a:solidFill>
                <a:latin typeface="Times New Roman" pitchFamily="18" charset="0"/>
                <a:cs typeface="Times New Roman" pitchFamily="18" charset="0"/>
              </a:rPr>
              <a:t>links or cables.</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For example </a:t>
            </a:r>
            <a:r>
              <a:rPr lang="en-US" sz="1800" dirty="0">
                <a:solidFill>
                  <a:sysClr val="windowText" lastClr="000000"/>
                </a:solidFill>
                <a:latin typeface="Times New Roman" pitchFamily="18" charset="0"/>
                <a:cs typeface="Times New Roman" pitchFamily="18" charset="0"/>
              </a:rPr>
              <a:t>: To connect 5 computers with mash topology, it requires = </a:t>
            </a:r>
            <a:r>
              <a:rPr lang="en-US" sz="1800" b="1" dirty="0">
                <a:solidFill>
                  <a:sysClr val="windowText" lastClr="000000"/>
                </a:solidFill>
                <a:latin typeface="Times New Roman" pitchFamily="18" charset="0"/>
                <a:cs typeface="Times New Roman" pitchFamily="18" charset="0"/>
              </a:rPr>
              <a:t>5 (5-1)/2  </a:t>
            </a:r>
            <a:r>
              <a:rPr lang="en-US" sz="1800" dirty="0">
                <a:solidFill>
                  <a:sysClr val="windowText" lastClr="000000"/>
                </a:solidFill>
                <a:latin typeface="Times New Roman" pitchFamily="18" charset="0"/>
                <a:cs typeface="Times New Roman" pitchFamily="18" charset="0"/>
              </a:rPr>
              <a:t>= 1</a:t>
            </a:r>
            <a:r>
              <a:rPr lang="en-US" sz="1800" b="1" dirty="0">
                <a:solidFill>
                  <a:sysClr val="windowText" lastClr="000000"/>
                </a:solidFill>
                <a:latin typeface="Times New Roman" pitchFamily="18" charset="0"/>
                <a:cs typeface="Times New Roman" pitchFamily="18" charset="0"/>
              </a:rPr>
              <a:t>0 </a:t>
            </a:r>
            <a:r>
              <a:rPr lang="en-US" sz="1800" dirty="0">
                <a:solidFill>
                  <a:sysClr val="windowText" lastClr="000000"/>
                </a:solidFill>
                <a:latin typeface="Times New Roman" pitchFamily="18" charset="0"/>
                <a:cs typeface="Times New Roman" pitchFamily="18" charset="0"/>
              </a:rPr>
              <a:t>links or cables.</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To connect </a:t>
            </a:r>
            <a:r>
              <a:rPr lang="en-US" sz="1800" b="1" dirty="0">
                <a:solidFill>
                  <a:sysClr val="windowText" lastClr="000000"/>
                </a:solidFill>
                <a:latin typeface="Times New Roman" pitchFamily="18" charset="0"/>
                <a:cs typeface="Times New Roman" pitchFamily="18" charset="0"/>
              </a:rPr>
              <a:t>n</a:t>
            </a:r>
            <a:r>
              <a:rPr lang="en-US" sz="1800" dirty="0">
                <a:solidFill>
                  <a:sysClr val="windowText" lastClr="000000"/>
                </a:solidFill>
                <a:latin typeface="Times New Roman" pitchFamily="18" charset="0"/>
                <a:cs typeface="Times New Roman" pitchFamily="18" charset="0"/>
              </a:rPr>
              <a:t> computers with mesh topology , each computer  requires </a:t>
            </a:r>
            <a:r>
              <a:rPr lang="en-US" sz="1800" b="1" dirty="0">
                <a:solidFill>
                  <a:sysClr val="windowText" lastClr="000000"/>
                </a:solidFill>
                <a:latin typeface="Times New Roman" pitchFamily="18" charset="0"/>
                <a:cs typeface="Times New Roman" pitchFamily="18" charset="0"/>
              </a:rPr>
              <a:t>(n-1) </a:t>
            </a:r>
            <a:r>
              <a:rPr lang="en-US" sz="1800" dirty="0">
                <a:solidFill>
                  <a:sysClr val="windowText" lastClr="000000"/>
                </a:solidFill>
                <a:latin typeface="Times New Roman" pitchFamily="18" charset="0"/>
                <a:cs typeface="Times New Roman" pitchFamily="18" charset="0"/>
              </a:rPr>
              <a:t>network interface cards </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For example </a:t>
            </a:r>
            <a:r>
              <a:rPr lang="en-US" sz="1800" dirty="0">
                <a:solidFill>
                  <a:sysClr val="windowText" lastClr="000000"/>
                </a:solidFill>
                <a:latin typeface="Times New Roman" pitchFamily="18" charset="0"/>
                <a:cs typeface="Times New Roman" pitchFamily="18" charset="0"/>
              </a:rPr>
              <a:t>: to connect 5 computers with mesh topology, each computer requires </a:t>
            </a:r>
            <a:r>
              <a:rPr lang="en-US" sz="1800" b="1" dirty="0">
                <a:solidFill>
                  <a:sysClr val="windowText" lastClr="000000"/>
                </a:solidFill>
                <a:latin typeface="Times New Roman" pitchFamily="18" charset="0"/>
                <a:cs typeface="Times New Roman" pitchFamily="18" charset="0"/>
              </a:rPr>
              <a:t>(5 - 1) = 4 </a:t>
            </a:r>
            <a:r>
              <a:rPr lang="en-US" sz="1800" dirty="0">
                <a:solidFill>
                  <a:sysClr val="windowText" lastClr="000000"/>
                </a:solidFill>
                <a:latin typeface="Times New Roman" pitchFamily="18" charset="0"/>
                <a:cs typeface="Times New Roman" pitchFamily="18" charset="0"/>
              </a:rPr>
              <a:t>network interface cards</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One</a:t>
            </a:r>
            <a:r>
              <a:rPr lang="en-US" sz="1800" dirty="0">
                <a:solidFill>
                  <a:sysClr val="windowText" lastClr="000000"/>
                </a:solidFill>
                <a:latin typeface="Times New Roman" pitchFamily="18" charset="0"/>
                <a:cs typeface="Times New Roman" pitchFamily="18" charset="0"/>
              </a:rPr>
              <a:t> </a:t>
            </a:r>
            <a:r>
              <a:rPr lang="en-US" sz="1800" b="1" dirty="0">
                <a:solidFill>
                  <a:sysClr val="windowText" lastClr="000000"/>
                </a:solidFill>
                <a:latin typeface="Times New Roman" pitchFamily="18" charset="0"/>
                <a:cs typeface="Times New Roman" pitchFamily="18" charset="0"/>
              </a:rPr>
              <a:t>practical example </a:t>
            </a:r>
            <a:r>
              <a:rPr lang="en-US" sz="1800" dirty="0">
                <a:solidFill>
                  <a:sysClr val="windowText" lastClr="000000"/>
                </a:solidFill>
                <a:latin typeface="Times New Roman" pitchFamily="18" charset="0"/>
                <a:cs typeface="Times New Roman" pitchFamily="18" charset="0"/>
              </a:rPr>
              <a:t>of a mesh topology is the </a:t>
            </a:r>
            <a:r>
              <a:rPr lang="en-US" sz="1800" b="1" dirty="0">
                <a:solidFill>
                  <a:sysClr val="windowText" lastClr="000000"/>
                </a:solidFill>
                <a:latin typeface="Times New Roman" pitchFamily="18" charset="0"/>
                <a:cs typeface="Times New Roman" pitchFamily="18" charset="0"/>
              </a:rPr>
              <a:t>connection of telephone regional offices</a:t>
            </a:r>
            <a:r>
              <a:rPr lang="en-US" sz="1800" dirty="0">
                <a:solidFill>
                  <a:sysClr val="windowText" lastClr="000000"/>
                </a:solidFill>
                <a:latin typeface="Times New Roman" pitchFamily="18" charset="0"/>
                <a:cs typeface="Times New Roman" pitchFamily="18" charset="0"/>
              </a:rPr>
              <a:t>, in which each regional office needs to be connected to every other regional office</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006" y="400050"/>
            <a:ext cx="5486400" cy="292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Mesh Topology</a:t>
            </a:r>
          </a:p>
        </p:txBody>
      </p:sp>
      <p:sp>
        <p:nvSpPr>
          <p:cNvPr id="3" name="Subtitle 2"/>
          <p:cNvSpPr>
            <a:spLocks noGrp="1"/>
          </p:cNvSpPr>
          <p:nvPr>
            <p:ph type="subTitle" idx="1"/>
          </p:nvPr>
        </p:nvSpPr>
        <p:spPr>
          <a:xfrm>
            <a:off x="102010" y="781050"/>
            <a:ext cx="12139203" cy="6419850"/>
          </a:xfrm>
        </p:spPr>
        <p:txBody>
          <a:bodyPr>
            <a:normAutofit/>
          </a:bodyPr>
          <a:lstStyle/>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Advantages of Mesh Topology</a:t>
            </a: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The mesh topology is robust i.e. If one link fails, then only that link is affected, it will not affect on entire network.</a:t>
            </a:r>
          </a:p>
          <a:p>
            <a:pPr marL="342900" indent="-342900" algn="just">
              <a:buFont typeface="Arial" pitchFamily="34" charset="0"/>
              <a:buChar char="•"/>
            </a:pPr>
            <a:r>
              <a:rPr lang="en-US" sz="1800" dirty="0">
                <a:solidFill>
                  <a:sysClr val="windowText" lastClr="000000"/>
                </a:solidFill>
                <a:latin typeface="Times New Roman" pitchFamily="18" charset="0"/>
                <a:cs typeface="Times New Roman" pitchFamily="18" charset="0"/>
              </a:rPr>
              <a:t>Fault isolation and fault identification is easy.</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Use of mesh topology eliminates traffic problems i.e. use of dedicated link guarantees that each connection can carry its own load.</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mesh topology provides privacy or security i.e. every message travels along a dedicated line, only the intended recipient sees it.</a:t>
            </a:r>
          </a:p>
          <a:p>
            <a:pPr marL="285750" indent="-285750" algn="just">
              <a:buFont typeface="Arial" pitchFamily="34" charset="0"/>
              <a:buChar char="•"/>
            </a:pPr>
            <a:r>
              <a:rPr lang="en-US" sz="1800" b="1" dirty="0">
                <a:solidFill>
                  <a:sysClr val="windowText" lastClr="000000"/>
                </a:solidFill>
                <a:latin typeface="Times New Roman" pitchFamily="18" charset="0"/>
                <a:cs typeface="Times New Roman" pitchFamily="18" charset="0"/>
              </a:rPr>
              <a:t>Disadvantages of Mesh Topology </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Mesh topology is difficult to install and reconfigure.</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Mesh topology requires large amount of cables and network interface cards.</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Mesh topology is not useful to connect large numbers of computers in a network.</a:t>
            </a:r>
          </a:p>
          <a:p>
            <a:pPr marL="285750" indent="-285750" algn="just">
              <a:buFont typeface="Arial" pitchFamily="34" charset="0"/>
              <a:buChar char="•"/>
            </a:pPr>
            <a:endParaRPr lang="en-US" sz="1800" dirty="0">
              <a:solidFill>
                <a:sysClr val="windowText" lastClr="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83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4972"/>
            <a:ext cx="12241213" cy="560069"/>
          </a:xfrm>
        </p:spPr>
        <p:txBody>
          <a:bodyPr>
            <a:noAutofit/>
          </a:bodyPr>
          <a:lstStyle/>
          <a:p>
            <a:r>
              <a:rPr lang="en-IN" sz="2800" b="1" dirty="0">
                <a:latin typeface="Times New Roman" pitchFamily="18" charset="0"/>
                <a:cs typeface="Times New Roman" pitchFamily="18" charset="0"/>
              </a:rPr>
              <a:t>Tree Topology</a:t>
            </a:r>
          </a:p>
        </p:txBody>
      </p:sp>
      <p:sp>
        <p:nvSpPr>
          <p:cNvPr id="3" name="Subtitle 2"/>
          <p:cNvSpPr>
            <a:spLocks noGrp="1"/>
          </p:cNvSpPr>
          <p:nvPr>
            <p:ph type="subTitle" idx="1"/>
          </p:nvPr>
        </p:nvSpPr>
        <p:spPr>
          <a:xfrm>
            <a:off x="0" y="781050"/>
            <a:ext cx="6094796" cy="6419850"/>
          </a:xfrm>
        </p:spPr>
        <p:txBody>
          <a:bodyPr>
            <a:normAutofit/>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Tree Topology is derived from star topology.</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Tree Topology </a:t>
            </a:r>
            <a:r>
              <a:rPr lang="en-IN" sz="1800" dirty="0">
                <a:solidFill>
                  <a:schemeClr val="tx1"/>
                </a:solidFill>
              </a:rPr>
              <a:t>is a </a:t>
            </a:r>
            <a:r>
              <a:rPr lang="en-US" sz="1800" dirty="0">
                <a:solidFill>
                  <a:sysClr val="windowText" lastClr="000000"/>
                </a:solidFill>
                <a:latin typeface="Times New Roman" pitchFamily="18" charset="0"/>
                <a:cs typeface="Times New Roman" pitchFamily="18" charset="0"/>
              </a:rPr>
              <a:t>combination of two or more star topologies.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In tree topology more than one hub is</a:t>
            </a:r>
            <a:r>
              <a:rPr lang="ja-JP" altLang="en-US" sz="1800" dirty="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used to connect nodes in a network.</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In tree topology every node connected to a some secondary hub, which in turn is connected to the central hub, few nodes are directly connected to central hub.</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central hub is active hub, which performs regeneration of signals, so signals can easily traverse over longer distance.</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secondary hub may be passive or active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passive hub just connect multiple nodes but it will not perform regeneration of signals.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Nowdays, central hub is replaced with a switch or a router</a:t>
            </a:r>
          </a:p>
          <a:p>
            <a:pPr marL="285750" indent="-285750" algn="just">
              <a:buFont typeface="Arial" pitchFamily="34" charset="0"/>
              <a:buChar char="•"/>
            </a:pPr>
            <a:r>
              <a:rPr lang="en-US" sz="1800" dirty="0">
                <a:solidFill>
                  <a:sysClr val="windowText" lastClr="000000"/>
                </a:solidFill>
                <a:latin typeface="Times New Roman" pitchFamily="18" charset="0"/>
                <a:cs typeface="Times New Roman" pitchFamily="18" charset="0"/>
              </a:rPr>
              <a:t>The tree topology is a most widely used topology for connecting multiple nodes in a network  </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0206" y="781050"/>
            <a:ext cx="5131874"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90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26438</TotalTime>
  <Words>4335</Words>
  <Application>Microsoft Office PowerPoint</Application>
  <PresentationFormat>Custom</PresentationFormat>
  <Paragraphs>403</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Network Topologies</vt:lpstr>
      <vt:lpstr>Bus Topology</vt:lpstr>
      <vt:lpstr>Bus Topology</vt:lpstr>
      <vt:lpstr>Star Topology</vt:lpstr>
      <vt:lpstr>Ring Topology</vt:lpstr>
      <vt:lpstr>Mesh Topology</vt:lpstr>
      <vt:lpstr>Mesh Topology</vt:lpstr>
      <vt:lpstr>Tree Topology</vt:lpstr>
      <vt:lpstr>Tree Topology</vt:lpstr>
      <vt:lpstr>Hybrid Topology</vt:lpstr>
      <vt:lpstr>PowerPoint Presentation</vt:lpstr>
      <vt:lpstr>PowerPoint Presentation</vt:lpstr>
      <vt:lpstr>Network Connecting Devices</vt:lpstr>
      <vt:lpstr>PowerPoint Presentation</vt:lpstr>
      <vt:lpstr>Network Connecting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Hub and Switch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IP</dc:title>
  <dc:creator>MOHAN</dc:creator>
  <cp:lastModifiedBy>mohanmali2007@gmail.com</cp:lastModifiedBy>
  <cp:revision>863</cp:revision>
  <dcterms:created xsi:type="dcterms:W3CDTF">2006-08-16T00:00:00Z</dcterms:created>
  <dcterms:modified xsi:type="dcterms:W3CDTF">2024-02-26T04:28:19Z</dcterms:modified>
</cp:coreProperties>
</file>