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687" autoAdjust="0"/>
  </p:normalViewPr>
  <p:slideViewPr>
    <p:cSldViewPr>
      <p:cViewPr>
        <p:scale>
          <a:sx n="87" d="100"/>
          <a:sy n="87" d="100"/>
        </p:scale>
        <p:origin x="-876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9CD4E-D7D6-4EC5-9E3F-397E5E61DA40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93D53-492C-4128-94BB-CB322752C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6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D744-886D-4F8A-881F-72FC43AA1C4A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ECDD-4417-489A-82E2-8C257087E90E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0A98A-5308-45A8-AA3D-5EDE46150B53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1D37-B5F3-4ED4-83B8-A2849A8A0896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FC98-E666-4C3F-9CA7-BDFCC3649A94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1AE6-2DD0-48D0-9866-55FF172D7211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29B0-F974-4571-A0DE-9ABAE20266CA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DA41-3B31-444B-98A9-C018D0290CD0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B7926-1DC5-47F4-8A19-318D61F95316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CB3D3-0FFF-4464-B7A0-7CD3179DED29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A0E38-DBAA-4537-9A8F-796B4B5FFC05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C67529-87C8-403C-964A-1D11A0277992}" type="datetime1">
              <a:rPr lang="en-IN" smtClean="0"/>
              <a:t>30-09-2024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/>
              <a:t>By: Vijaya Chavan</a:t>
            </a:r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6B4FACF-E031-4758-BA9F-1A540BC62062}" type="slidenum">
              <a:rPr lang="en-IN" smtClean="0"/>
              <a:t>‹#›</a:t>
            </a:fld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 Management</a:t>
            </a:r>
          </a:p>
          <a:p>
            <a:pPr marL="0" indent="0" algn="ctr">
              <a:buNone/>
            </a:pPr>
            <a:r>
              <a:rPr lang="en-US" sz="4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12 Marks 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400800"/>
            <a:ext cx="3352800" cy="365125"/>
          </a:xfrm>
        </p:spPr>
        <p:txBody>
          <a:bodyPr/>
          <a:lstStyle/>
          <a:p>
            <a:r>
              <a:rPr lang="en-IN" dirty="0"/>
              <a:t>                                                      By: </a:t>
            </a:r>
            <a:r>
              <a:rPr lang="en-IN" dirty="0" err="1"/>
              <a:t>Vijaya</a:t>
            </a:r>
            <a:r>
              <a:rPr lang="en-IN" dirty="0"/>
              <a:t> </a:t>
            </a:r>
            <a:r>
              <a:rPr lang="en-IN" dirty="0" err="1"/>
              <a:t>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491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4.1.4.3 Defect Prevention Process/ Defect Fixing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6999"/>
            <a:ext cx="5334000" cy="2895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43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4.1.4.3 Defect Prevention Process/ Defect Fixing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Identifying Critical Risk: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i) Missing a key requirement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Critical application software that does not function properly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iii)Vendor supplied s/w does not function properly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Performance is unacceptably poor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v)H/W malfunctioning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vi)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Hardaware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software does not integrate properly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vii)Users unable/unwilling to hold new system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13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4.1.4.3 Defect Prevention Process/ Defect Fixing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Estimate Expected Impact: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critical risks are identified then financial impact of each risk must be calculated.</a:t>
            </a: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E=P*I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Expectd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P-Probability of Risk becoming a problem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I-Impact in dollars if the risk becomes a problem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26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4.1.4.3 Defect Prevention Process/ Defect Fixing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Minimize Expected Impact</a:t>
            </a:r>
          </a:p>
          <a:p>
            <a:pPr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Impact may be strongly affected not only by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Whether  Risk becoming a problem or not but also by how                      long it takes for a problem to become recognized and fixed.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following three strategies: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i)Eliminate the risk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Reduce Probability of Risk becoming a problem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iii)Reduce Impact if there is a problem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89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4.1.4.4 Deliverable Baseline: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deliverable i.e. Work product is baselined when it reaches a predefined milestone.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following activities: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Identify Key deliverable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Define standards for each deliverable.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3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4.1.4.5 Defect Discovery: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technology cannot guarantee that defect will not be created then defects should be found quickly before the cost to fix becomes expensive.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steps involved in defect discovery are: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4572000"/>
            <a:ext cx="23622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defects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standard testing methods to find defects as early as possible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239218" y="4572000"/>
            <a:ext cx="2628181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defects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 the development team of the defects using an automated bug reporting tool.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4600" y="4572000"/>
            <a:ext cx="2819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b="1" dirty="0"/>
              <a:t>Acknowledge defects</a:t>
            </a:r>
            <a:r>
              <a:rPr lang="en-US" dirty="0"/>
              <a:t>: </a:t>
            </a:r>
          </a:p>
          <a:p>
            <a:pPr algn="just">
              <a:lnSpc>
                <a:spcPct val="110000"/>
              </a:lnSpc>
            </a:pPr>
            <a:r>
              <a:rPr lang="en-US" dirty="0"/>
              <a:t>Get confirmation from the development team that the defect is valid and needs to be addressed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43200" y="5410200"/>
            <a:ext cx="49601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867399" y="5410200"/>
            <a:ext cx="4572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45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4.1.4.6 Defect Resolution Process: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developer acknowledged valid defect the resolution process starts.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Prioritization of risk involves three levels: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Critical, Major, Minor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Resolution Process 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262113"/>
            <a:ext cx="1219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Risk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514600" y="5262113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Fix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2358" y="52578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b="1" dirty="0"/>
              <a:t>Fix Defect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1752600" y="5643113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3886200" y="5638800"/>
            <a:ext cx="966158" cy="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10400" y="52578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b="1" dirty="0"/>
              <a:t>Report Resolution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147758" y="5625860"/>
            <a:ext cx="838200" cy="1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061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4.1.4.7 Process Improvement: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Process improvement is the stage of the defect management process, where the focus is on identifying and fixing areas of improvement to </a:t>
            </a:r>
            <a:r>
              <a:rPr lang="en-US" b="1" dirty="0"/>
              <a:t>prevent future defects. 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4.1.4.8 Management Reporting: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 It consist of following tasks: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b="1" dirty="0"/>
              <a:t>Tracking defects</a:t>
            </a:r>
            <a:r>
              <a:rPr lang="en-US" dirty="0"/>
              <a:t>: Defect reports can help track the status of individual defects. </a:t>
            </a:r>
          </a:p>
          <a:p>
            <a:pPr fontAlgn="ctr"/>
            <a:r>
              <a:rPr lang="en-US" b="1" dirty="0"/>
              <a:t>Providing metrics</a:t>
            </a:r>
            <a:r>
              <a:rPr lang="en-US" dirty="0"/>
              <a:t>: Defect reports can provide metrics to help project management and senior management make decisions. </a:t>
            </a:r>
          </a:p>
          <a:p>
            <a:pPr fontAlgn="ctr"/>
            <a:r>
              <a:rPr lang="en-US" b="1" dirty="0"/>
              <a:t>Communicating</a:t>
            </a:r>
            <a:r>
              <a:rPr lang="en-US" dirty="0"/>
              <a:t>: Defect reports can help ensure transparent communication between teams. </a:t>
            </a:r>
          </a:p>
          <a:p>
            <a:r>
              <a:rPr lang="en-US" b="1" dirty="0"/>
              <a:t>Getting feedback</a:t>
            </a:r>
            <a:r>
              <a:rPr lang="en-US" dirty="0"/>
              <a:t>: Defect reports can help management teams review issues and provide feedback.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106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Defect Life Cycle &amp; Defect Template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4.2.1  Defect / Bug Life cycle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5638799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13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Defect Life Cycle &amp; Defect Template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0292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4.2.1  Defect / Bug Life cycle</a:t>
            </a:r>
          </a:p>
          <a:p>
            <a:pPr>
              <a:lnSpc>
                <a:spcPct val="170000"/>
              </a:lnSpc>
            </a:pPr>
            <a:r>
              <a:rPr lang="en-IN" b="1" dirty="0"/>
              <a:t>New - </a:t>
            </a:r>
            <a:r>
              <a:rPr lang="en-IN" dirty="0"/>
              <a:t>Potential defect that is raised and yet to be validated.</a:t>
            </a:r>
          </a:p>
          <a:p>
            <a:pPr>
              <a:lnSpc>
                <a:spcPct val="170000"/>
              </a:lnSpc>
            </a:pPr>
            <a:r>
              <a:rPr lang="en-IN" b="1" dirty="0"/>
              <a:t>Assigned - </a:t>
            </a:r>
            <a:r>
              <a:rPr lang="en-IN" dirty="0"/>
              <a:t>Assigned against a development team to address it but not yet resolved.</a:t>
            </a:r>
          </a:p>
          <a:p>
            <a:pPr>
              <a:lnSpc>
                <a:spcPct val="170000"/>
              </a:lnSpc>
            </a:pPr>
            <a:r>
              <a:rPr lang="en-IN" b="1" dirty="0"/>
              <a:t>Active - </a:t>
            </a:r>
            <a:r>
              <a:rPr lang="en-IN" dirty="0"/>
              <a:t>The Defect is being addressed by the developer and investigation is under progress. At this stage there are two possible outcomes;  </a:t>
            </a:r>
            <a:r>
              <a:rPr lang="en-IN" dirty="0" err="1"/>
              <a:t>viz</a:t>
            </a:r>
            <a:r>
              <a:rPr lang="en-IN" dirty="0"/>
              <a:t> - Deferred or Rejected.</a:t>
            </a:r>
          </a:p>
          <a:p>
            <a:pPr>
              <a:lnSpc>
                <a:spcPct val="170000"/>
              </a:lnSpc>
            </a:pPr>
            <a:r>
              <a:rPr lang="en-IN" b="1" dirty="0"/>
              <a:t>Test - </a:t>
            </a:r>
            <a:r>
              <a:rPr lang="en-IN" dirty="0"/>
              <a:t>The Defect is fixed and ready for testing.</a:t>
            </a:r>
          </a:p>
          <a:p>
            <a:pPr>
              <a:lnSpc>
                <a:spcPct val="170000"/>
              </a:lnSpc>
            </a:pPr>
            <a:r>
              <a:rPr lang="en-IN" b="1" dirty="0"/>
              <a:t>Verified - </a:t>
            </a:r>
            <a:r>
              <a:rPr lang="en-IN" dirty="0"/>
              <a:t>The Defect that is retested and the test has been verified by QA.</a:t>
            </a:r>
          </a:p>
          <a:p>
            <a:pPr>
              <a:lnSpc>
                <a:spcPct val="170000"/>
              </a:lnSpc>
            </a:pPr>
            <a:r>
              <a:rPr lang="en-IN" b="1" dirty="0"/>
              <a:t>Closed - </a:t>
            </a:r>
            <a:r>
              <a:rPr lang="en-IN" dirty="0"/>
              <a:t>The final state of the defect that can be closed after the QA retesting or can be closed if the defect is duplicate or considered as NOT a defect.</a:t>
            </a:r>
          </a:p>
          <a:p>
            <a:pPr>
              <a:lnSpc>
                <a:spcPct val="170000"/>
              </a:lnSpc>
            </a:pPr>
            <a:r>
              <a:rPr lang="en-IN" b="1" dirty="0"/>
              <a:t>Reopened - </a:t>
            </a:r>
            <a:r>
              <a:rPr lang="en-IN" dirty="0"/>
              <a:t>When the defect is NOT fixed, QA reopens/reactivates the defect.</a:t>
            </a:r>
          </a:p>
          <a:p>
            <a:pPr>
              <a:lnSpc>
                <a:spcPct val="170000"/>
              </a:lnSpc>
            </a:pPr>
            <a:r>
              <a:rPr lang="en-IN" b="1" dirty="0"/>
              <a:t>Deferred - </a:t>
            </a:r>
            <a:r>
              <a:rPr lang="en-IN" dirty="0"/>
              <a:t>When a defect cannot be addressed in that particular cycle it is deferred to future release.</a:t>
            </a:r>
          </a:p>
          <a:p>
            <a:pPr>
              <a:lnSpc>
                <a:spcPct val="170000"/>
              </a:lnSpc>
            </a:pPr>
            <a:r>
              <a:rPr lang="en-IN" b="1" dirty="0"/>
              <a:t>Rejected - </a:t>
            </a:r>
            <a:r>
              <a:rPr lang="en-IN" dirty="0"/>
              <a:t>A defect can be rejected for any of the 3 reasons;  </a:t>
            </a:r>
            <a:r>
              <a:rPr lang="en-IN" dirty="0" err="1"/>
              <a:t>viz</a:t>
            </a:r>
            <a:r>
              <a:rPr lang="en-IN" dirty="0"/>
              <a:t> - duplicate defect, NOT a Defect, Non Reproducible.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2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4.0 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It is defines as meeting the requirements as specified     by customer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meets customer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worked as planning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Causes of Defect: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are not clearly defined by customer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 are wrong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not trained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used for development are not capable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27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Defect Life Cycle &amp; Defect Template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4.2.2  Defect Template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69342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859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Defect Life Cycle &amp; Defect Template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4.2.2  Defect Template: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Defect: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ID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Name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Module/Sub-Module Name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Type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Critical,Mjor,Minor,Trivial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High,Medium,Low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of Defect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By,Reported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32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4.3  Estimate Expected Impact of a Defect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2578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impact of a defect can be measured when the risk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becomes a problem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but,people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 to risk able to estimate the impact with some level of certainty.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impact may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high,medium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low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calculated on the basis of money loss value.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handle the risk: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 the risk as it 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Natural Disaster,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Bypassing the risk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avoiding particular approach.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Risk Impact / Probability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 of a problem due to risk happens in following manner: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Risk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 of Risk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Ability Improvement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Contingency Planning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01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  Techniques for finding defects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953000"/>
          </a:xfrm>
        </p:spPr>
        <p:txBody>
          <a:bodyPr>
            <a:normAutofit/>
          </a:bodyPr>
          <a:lstStyle/>
          <a:p>
            <a:r>
              <a:rPr lang="en-IN" sz="2000" dirty="0"/>
              <a:t>Techniques to find defects can be divided into three categories:</a:t>
            </a: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Static techniques</a:t>
            </a:r>
            <a:r>
              <a:rPr lang="en-IN" sz="2000" dirty="0"/>
              <a:t>:  Testing that is done without physically executing a program or system. A code review is an example of a static testing technique.</a:t>
            </a:r>
          </a:p>
          <a:p>
            <a:r>
              <a:rPr lang="en-IN" sz="2000" b="1" dirty="0"/>
              <a:t>Dynamic techniques</a:t>
            </a:r>
            <a:r>
              <a:rPr lang="en-IN" sz="2000" dirty="0"/>
              <a:t>:  Testing in which system components are physically executed to identify defects.  Execution of test cases is an example of a dynamic testing technique.</a:t>
            </a:r>
          </a:p>
          <a:p>
            <a:r>
              <a:rPr lang="en-IN" sz="2000" b="1" dirty="0"/>
              <a:t>Operational techniques</a:t>
            </a:r>
            <a:r>
              <a:rPr lang="en-IN" sz="2000" dirty="0"/>
              <a:t>:  An operational system produces a deliverable containing a defect found by users, customers, or control </a:t>
            </a:r>
            <a:r>
              <a:rPr lang="en-IN" sz="2000" dirty="0" err="1"/>
              <a:t>personnel.i.e</a:t>
            </a:r>
            <a:r>
              <a:rPr lang="en-IN" sz="2000" dirty="0"/>
              <a:t>., the defect is found as a result of a failure.</a:t>
            </a: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Font typeface="Arial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519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 Reporting a defect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953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anose="02020603050405020304" pitchFamily="18" charset="0"/>
              </a:rPr>
              <a:t>A defect report provides information about the defects that are related to test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plan,status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defect,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defect report describes software and documentation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defect report is having a priority rating, that indicates the impact of a problem on customer.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engineers prepare a defect report which provides the detailed information of the defects and errors found during SDLC.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Defect report prepared by tester and inform to developers  and stakeholders for clear communication and transparency.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initially discovered one can confused with undocumented changes a user error or misunderstanding.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Defect is quickly identified and noticed to developer.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Tester generate formal defect report.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Due to this developer can easily reflect and fix it.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17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53340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  Reporting a defect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Important points to be noted in defect report: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Complete record of Discrepancies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Defect report forms the base for Quality measurement.</a:t>
            </a:r>
          </a:p>
          <a:p>
            <a:pPr>
              <a:buFont typeface="Wingdings" pitchFamily="2" charset="2"/>
              <a:buChar char="Ø"/>
            </a:pPr>
            <a:r>
              <a:rPr lang="en-IN" sz="2000" b="1" dirty="0"/>
              <a:t>Stages in a Defect Management:</a:t>
            </a:r>
          </a:p>
          <a:p>
            <a:pPr>
              <a:buClr>
                <a:schemeClr val="tx1"/>
              </a:buClr>
            </a:pPr>
            <a:r>
              <a:rPr lang="en-IN" sz="2000" b="1" dirty="0"/>
              <a:t>Correct the defect</a:t>
            </a:r>
          </a:p>
          <a:p>
            <a:pPr>
              <a:buClr>
                <a:schemeClr val="tx1"/>
              </a:buClr>
            </a:pPr>
            <a:r>
              <a:rPr lang="en-IN" sz="2000" b="1" dirty="0"/>
              <a:t>Report status of system</a:t>
            </a:r>
          </a:p>
          <a:p>
            <a:pPr>
              <a:buClr>
                <a:schemeClr val="tx1"/>
              </a:buClr>
            </a:pPr>
            <a:r>
              <a:rPr lang="en-IN" sz="2000" b="1" dirty="0"/>
              <a:t>Gather statistics to predict failure</a:t>
            </a:r>
          </a:p>
          <a:p>
            <a:pPr>
              <a:buClr>
                <a:schemeClr val="tx1"/>
              </a:buClr>
            </a:pPr>
            <a:r>
              <a:rPr lang="en-IN" sz="2000" b="1" dirty="0"/>
              <a:t>Process Improvements</a:t>
            </a:r>
          </a:p>
          <a:p>
            <a:pPr marL="0" indent="0">
              <a:buNone/>
            </a:pPr>
            <a:r>
              <a:rPr lang="en-IN" sz="2000" b="1" dirty="0"/>
              <a:t>A good report should 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Give Sufficient &amp; high quality information to fix the defect.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Be well written and simple to understand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Enable stakeholders to make wise decisions about which defect to fix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741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21336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3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4.1.1 What is Defect?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error/bug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undesirable state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cause of Customer dissatisfaction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variation in actual &amp; expected 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inconsistency in the behavior of s/w.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error in coding or logic that causes program to malfunction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8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4.1.2 What is Defect Management?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process of recognizing, investigating, taking action&amp; removing of defect.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Defect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analysis at early stage of software development reduces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time,cost,resources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defect detection prevents migration from one phase to another phase of SDLC.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enhances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reliablity,efficiency,portability,maintenability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18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4.1.3  Defect 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may be seen as the deviation in the actual working of  a product against what was specified and expected by 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“defect”  in a software product reflects its inability or inefficiency to meet the specified requirements  and criteria to the subsequently prevent the software application to perform its desired and expected working.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830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4.1.3  Defect classification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19812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Defect Classification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934200" y="2819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</a:t>
            </a:r>
          </a:p>
          <a:p>
            <a:pPr algn="ctr"/>
            <a:r>
              <a:rPr lang="en-US" dirty="0"/>
              <a:t>Defect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2819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Coding </a:t>
            </a:r>
          </a:p>
          <a:p>
            <a:pPr algn="ctr"/>
            <a:r>
              <a:rPr lang="en-US" dirty="0"/>
              <a:t>Defect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2957" y="280646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Design </a:t>
            </a:r>
          </a:p>
          <a:p>
            <a:pPr algn="ctr"/>
            <a:r>
              <a:rPr lang="en-US" dirty="0"/>
              <a:t>Defect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28194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 Defect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295400" y="2590800"/>
            <a:ext cx="6591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2"/>
          </p:cNvCxnSpPr>
          <p:nvPr/>
        </p:nvCxnSpPr>
        <p:spPr>
          <a:xfrm>
            <a:off x="4229100" y="24384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95400" y="2590800"/>
            <a:ext cx="0" cy="21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7" idx="0"/>
          </p:cNvCxnSpPr>
          <p:nvPr/>
        </p:nvCxnSpPr>
        <p:spPr>
          <a:xfrm>
            <a:off x="3545457" y="2590800"/>
            <a:ext cx="0" cy="215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6" idx="0"/>
          </p:cNvCxnSpPr>
          <p:nvPr/>
        </p:nvCxnSpPr>
        <p:spPr>
          <a:xfrm>
            <a:off x="5753100" y="2590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5" idx="0"/>
          </p:cNvCxnSpPr>
          <p:nvPr/>
        </p:nvCxnSpPr>
        <p:spPr>
          <a:xfrm>
            <a:off x="7886700" y="25908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" y="3276600"/>
            <a:ext cx="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2000" y="3581400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Functional Defects</a:t>
            </a:r>
          </a:p>
        </p:txBody>
      </p:sp>
      <p:cxnSp>
        <p:nvCxnSpPr>
          <p:cNvPr id="26" name="Straight Connector 25"/>
          <p:cNvCxnSpPr>
            <a:endCxn id="24" idx="1"/>
          </p:cNvCxnSpPr>
          <p:nvPr/>
        </p:nvCxnSpPr>
        <p:spPr>
          <a:xfrm>
            <a:off x="609600" y="3796843"/>
            <a:ext cx="15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8200" y="4293512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Interface Defects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5200" y="423679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Test Tool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Defects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39000" y="3609151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Test Environment Defects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94462" y="4241103"/>
            <a:ext cx="1411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Database Related  Defects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95900" y="3670756"/>
            <a:ext cx="1409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Variable Declaration/ Initialization Defects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01274" y="5079087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Algorithmic Defects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01274" y="4608947"/>
            <a:ext cx="12659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Module  Defects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0" y="4077201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User Interface Defects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01274" y="3571336"/>
            <a:ext cx="12659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System Interface Defects</a:t>
            </a:r>
          </a:p>
        </p:txBody>
      </p:sp>
      <p:cxnSp>
        <p:nvCxnSpPr>
          <p:cNvPr id="39" name="Straight Connector 38"/>
          <p:cNvCxnSpPr>
            <a:endCxn id="28" idx="1"/>
          </p:cNvCxnSpPr>
          <p:nvPr/>
        </p:nvCxnSpPr>
        <p:spPr>
          <a:xfrm>
            <a:off x="609600" y="4508088"/>
            <a:ext cx="228600" cy="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43200" y="3276600"/>
            <a:ext cx="0" cy="2017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37" idx="1"/>
          </p:cNvCxnSpPr>
          <p:nvPr/>
        </p:nvCxnSpPr>
        <p:spPr>
          <a:xfrm>
            <a:off x="2743200" y="3786779"/>
            <a:ext cx="258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6" idx="1"/>
          </p:cNvCxnSpPr>
          <p:nvPr/>
        </p:nvCxnSpPr>
        <p:spPr>
          <a:xfrm>
            <a:off x="2743200" y="4285566"/>
            <a:ext cx="304800" cy="7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35" idx="1"/>
          </p:cNvCxnSpPr>
          <p:nvPr/>
        </p:nvCxnSpPr>
        <p:spPr>
          <a:xfrm>
            <a:off x="2743200" y="4739752"/>
            <a:ext cx="2580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4" idx="1"/>
          </p:cNvCxnSpPr>
          <p:nvPr/>
        </p:nvCxnSpPr>
        <p:spPr>
          <a:xfrm>
            <a:off x="2743200" y="5294530"/>
            <a:ext cx="2580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029200" y="3276600"/>
            <a:ext cx="0" cy="178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3" idx="1"/>
          </p:cNvCxnSpPr>
          <p:nvPr/>
        </p:nvCxnSpPr>
        <p:spPr>
          <a:xfrm flipV="1">
            <a:off x="5029200" y="3873979"/>
            <a:ext cx="266700" cy="1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2" idx="1"/>
          </p:cNvCxnSpPr>
          <p:nvPr/>
        </p:nvCxnSpPr>
        <p:spPr>
          <a:xfrm>
            <a:off x="5029200" y="4452234"/>
            <a:ext cx="265262" cy="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24777" y="3276600"/>
            <a:ext cx="0" cy="180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30" idx="1"/>
          </p:cNvCxnSpPr>
          <p:nvPr/>
        </p:nvCxnSpPr>
        <p:spPr>
          <a:xfrm>
            <a:off x="7010400" y="3824594"/>
            <a:ext cx="228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29" idx="1"/>
          </p:cNvCxnSpPr>
          <p:nvPr/>
        </p:nvCxnSpPr>
        <p:spPr>
          <a:xfrm>
            <a:off x="7010400" y="4452233"/>
            <a:ext cx="304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29500" y="4841267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Test Design Defects</a:t>
            </a:r>
          </a:p>
        </p:txBody>
      </p:sp>
      <p:cxnSp>
        <p:nvCxnSpPr>
          <p:cNvPr id="79" name="Straight Connector 78"/>
          <p:cNvCxnSpPr/>
          <p:nvPr/>
        </p:nvCxnSpPr>
        <p:spPr>
          <a:xfrm>
            <a:off x="7024777" y="5085843"/>
            <a:ext cx="304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295900" y="4779005"/>
            <a:ext cx="1411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Commenting</a:t>
            </a:r>
          </a:p>
          <a:p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Defects</a:t>
            </a:r>
          </a:p>
          <a:p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048969" y="5054554"/>
            <a:ext cx="265262" cy="2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23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preventing defects,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catching defects as early in the process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impact of defect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Management Process is defined by organizations QA function.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6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4.1.4.1  Principles of Defect Management Process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 is to prevent defect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DMP should be risk driven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measurement should be integrated into the s/w development process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&amp; analysis of the information should be automated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information should be used to improve process.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are caused by imperfect or faulty process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08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Basics for Defect Management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  Defect Management Process/ Approach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4.1.4.2 Steps in Defect Management Process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5562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By: Vijaya Chavan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77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1338</TotalTime>
  <Words>1271</Words>
  <Application>Microsoft Office PowerPoint</Application>
  <PresentationFormat>On-screen Show (4:3)</PresentationFormat>
  <Paragraphs>248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Chapter 4</vt:lpstr>
      <vt:lpstr>4.0 Introduction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4.1 Basics for Defect Management</vt:lpstr>
      <vt:lpstr>4.2 Defect Life Cycle &amp; Defect Template</vt:lpstr>
      <vt:lpstr>4.2 Defect Life Cycle &amp; Defect Template</vt:lpstr>
      <vt:lpstr>4.2 Defect Life Cycle &amp; Defect Template</vt:lpstr>
      <vt:lpstr>4.2 Defect Life Cycle &amp; Defect Template</vt:lpstr>
      <vt:lpstr>4.3  Estimate Expected Impact of a Defect </vt:lpstr>
      <vt:lpstr>4.4  Techniques for finding defects</vt:lpstr>
      <vt:lpstr>4.5  Reporting a defect</vt:lpstr>
      <vt:lpstr>4.5  Reporting a defect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Defect  Management</dc:title>
  <dc:creator>Suja</dc:creator>
  <cp:lastModifiedBy>Guest User</cp:lastModifiedBy>
  <cp:revision>488</cp:revision>
  <dcterms:created xsi:type="dcterms:W3CDTF">2020-07-12T06:55:05Z</dcterms:created>
  <dcterms:modified xsi:type="dcterms:W3CDTF">2024-09-30T04:35:06Z</dcterms:modified>
</cp:coreProperties>
</file>