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56" r:id="rId5"/>
    <p:sldId id="285" r:id="rId6"/>
    <p:sldId id="257" r:id="rId7"/>
    <p:sldId id="258" r:id="rId8"/>
    <p:sldId id="259" r:id="rId9"/>
    <p:sldId id="260" r:id="rId10"/>
    <p:sldId id="261" r:id="rId11"/>
    <p:sldId id="283" r:id="rId12"/>
    <p:sldId id="284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  <p:sldId id="276" r:id="rId28"/>
    <p:sldId id="277" r:id="rId29"/>
    <p:sldId id="303" r:id="rId30"/>
    <p:sldId id="304" r:id="rId31"/>
    <p:sldId id="305" r:id="rId32"/>
    <p:sldId id="306" r:id="rId33"/>
    <p:sldId id="307" r:id="rId34"/>
    <p:sldId id="308" r:id="rId35"/>
    <p:sldId id="278" r:id="rId36"/>
    <p:sldId id="280" r:id="rId37"/>
    <p:sldId id="279" r:id="rId38"/>
    <p:sldId id="281" r:id="rId39"/>
    <p:sldId id="309" r:id="rId40"/>
    <p:sldId id="310" r:id="rId41"/>
    <p:sldId id="311" r:id="rId42"/>
    <p:sldId id="312" r:id="rId43"/>
    <p:sldId id="332" r:id="rId44"/>
    <p:sldId id="333" r:id="rId45"/>
    <p:sldId id="350" r:id="rId46"/>
    <p:sldId id="351" r:id="rId47"/>
    <p:sldId id="334" r:id="rId48"/>
    <p:sldId id="335" r:id="rId49"/>
    <p:sldId id="336" r:id="rId50"/>
    <p:sldId id="337" r:id="rId51"/>
    <p:sldId id="286" r:id="rId52"/>
    <p:sldId id="287" r:id="rId53"/>
    <p:sldId id="313" r:id="rId54"/>
    <p:sldId id="314" r:id="rId55"/>
    <p:sldId id="288" r:id="rId56"/>
    <p:sldId id="315" r:id="rId57"/>
    <p:sldId id="316" r:id="rId58"/>
    <p:sldId id="289" r:id="rId59"/>
    <p:sldId id="290" r:id="rId60"/>
    <p:sldId id="291" r:id="rId61"/>
    <p:sldId id="292" r:id="rId62"/>
    <p:sldId id="317" r:id="rId63"/>
    <p:sldId id="318" r:id="rId64"/>
    <p:sldId id="340" r:id="rId65"/>
    <p:sldId id="341" r:id="rId66"/>
    <p:sldId id="293" r:id="rId67"/>
    <p:sldId id="338" r:id="rId68"/>
    <p:sldId id="339" r:id="rId69"/>
    <p:sldId id="294" r:id="rId70"/>
    <p:sldId id="295" r:id="rId71"/>
    <p:sldId id="296" r:id="rId72"/>
    <p:sldId id="319" r:id="rId73"/>
    <p:sldId id="320" r:id="rId74"/>
    <p:sldId id="297" r:id="rId75"/>
    <p:sldId id="298" r:id="rId76"/>
    <p:sldId id="299" r:id="rId77"/>
    <p:sldId id="300" r:id="rId78"/>
    <p:sldId id="301" r:id="rId79"/>
    <p:sldId id="322" r:id="rId80"/>
    <p:sldId id="323" r:id="rId81"/>
    <p:sldId id="324" r:id="rId82"/>
    <p:sldId id="325" r:id="rId83"/>
    <p:sldId id="326" r:id="rId84"/>
    <p:sldId id="327" r:id="rId85"/>
    <p:sldId id="328" r:id="rId86"/>
    <p:sldId id="329" r:id="rId87"/>
    <p:sldId id="342" r:id="rId88"/>
    <p:sldId id="343" r:id="rId89"/>
    <p:sldId id="344" r:id="rId90"/>
    <p:sldId id="345" r:id="rId91"/>
    <p:sldId id="346" r:id="rId92"/>
    <p:sldId id="347" r:id="rId93"/>
    <p:sldId id="348" r:id="rId94"/>
    <p:sldId id="349" r:id="rId95"/>
    <p:sldId id="330" r:id="rId96"/>
    <p:sldId id="331" r:id="rId97"/>
    <p:sldId id="352" r:id="rId98"/>
    <p:sldId id="353" r:id="rId99"/>
    <p:sldId id="302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436345-5A9D-4609-9C99-497A804E9D12}" v="1" dt="2021-05-19T06:25:34.640"/>
    <p1510:client id="{2EC943A3-34C2-4238-84C4-A2936AF6184E}" v="1" dt="2021-05-26T14:45:37.959"/>
    <p1510:client id="{4B459268-C6AE-4815-A4DA-5FE9B47250C2}" v="2" dt="2021-05-20T08:03:52.666"/>
    <p1510:client id="{5F1EEEE3-228B-4184-9B03-C24F5587F309}" v="12" dt="2021-05-22T13:54:32.278"/>
    <p1510:client id="{66703ECB-F958-4023-9448-4725C41F52F3}" v="2" dt="2021-05-24T09:23:47.870"/>
    <p1510:client id="{BCA2A01B-EBE8-4750-BAE2-5939D643CCBD}" v="5" dt="2021-05-23T10:40:47.2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63" Type="http://schemas.openxmlformats.org/officeDocument/2006/relationships/slide" Target="slides/slide59.xml"/><Relationship Id="rId68" Type="http://schemas.openxmlformats.org/officeDocument/2006/relationships/slide" Target="slides/slide64.xml"/><Relationship Id="rId84" Type="http://schemas.openxmlformats.org/officeDocument/2006/relationships/slide" Target="slides/slide80.xml"/><Relationship Id="rId89" Type="http://schemas.openxmlformats.org/officeDocument/2006/relationships/slide" Target="slides/slide85.xml"/><Relationship Id="rId16" Type="http://schemas.openxmlformats.org/officeDocument/2006/relationships/slide" Target="slides/slide12.xml"/><Relationship Id="rId11" Type="http://schemas.openxmlformats.org/officeDocument/2006/relationships/slide" Target="slides/slide7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74" Type="http://schemas.openxmlformats.org/officeDocument/2006/relationships/slide" Target="slides/slide70.xml"/><Relationship Id="rId79" Type="http://schemas.openxmlformats.org/officeDocument/2006/relationships/slide" Target="slides/slide75.xml"/><Relationship Id="rId102" Type="http://schemas.openxmlformats.org/officeDocument/2006/relationships/viewProps" Target="viewProps.xml"/><Relationship Id="rId5" Type="http://schemas.openxmlformats.org/officeDocument/2006/relationships/slide" Target="slides/slide1.xml"/><Relationship Id="rId90" Type="http://schemas.openxmlformats.org/officeDocument/2006/relationships/slide" Target="slides/slide86.xml"/><Relationship Id="rId95" Type="http://schemas.openxmlformats.org/officeDocument/2006/relationships/slide" Target="slides/slide91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64" Type="http://schemas.openxmlformats.org/officeDocument/2006/relationships/slide" Target="slides/slide60.xml"/><Relationship Id="rId69" Type="http://schemas.openxmlformats.org/officeDocument/2006/relationships/slide" Target="slides/slide65.xml"/><Relationship Id="rId80" Type="http://schemas.openxmlformats.org/officeDocument/2006/relationships/slide" Target="slides/slide76.xml"/><Relationship Id="rId85" Type="http://schemas.openxmlformats.org/officeDocument/2006/relationships/slide" Target="slides/slide81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59" Type="http://schemas.openxmlformats.org/officeDocument/2006/relationships/slide" Target="slides/slide55.xml"/><Relationship Id="rId103" Type="http://schemas.openxmlformats.org/officeDocument/2006/relationships/theme" Target="theme/theme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slide" Target="slides/slide58.xml"/><Relationship Id="rId70" Type="http://schemas.openxmlformats.org/officeDocument/2006/relationships/slide" Target="slides/slide66.xml"/><Relationship Id="rId75" Type="http://schemas.openxmlformats.org/officeDocument/2006/relationships/slide" Target="slides/slide71.xml"/><Relationship Id="rId83" Type="http://schemas.openxmlformats.org/officeDocument/2006/relationships/slide" Target="slides/slide79.xml"/><Relationship Id="rId88" Type="http://schemas.openxmlformats.org/officeDocument/2006/relationships/slide" Target="slides/slide84.xml"/><Relationship Id="rId91" Type="http://schemas.openxmlformats.org/officeDocument/2006/relationships/slide" Target="slides/slide87.xml"/><Relationship Id="rId96" Type="http://schemas.openxmlformats.org/officeDocument/2006/relationships/slide" Target="slides/slide9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6" Type="http://schemas.microsoft.com/office/2015/10/relationships/revisionInfo" Target="revisionInfo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slide" Target="slides/slide61.xml"/><Relationship Id="rId73" Type="http://schemas.openxmlformats.org/officeDocument/2006/relationships/slide" Target="slides/slide69.xml"/><Relationship Id="rId78" Type="http://schemas.openxmlformats.org/officeDocument/2006/relationships/slide" Target="slides/slide74.xml"/><Relationship Id="rId81" Type="http://schemas.openxmlformats.org/officeDocument/2006/relationships/slide" Target="slides/slide77.xml"/><Relationship Id="rId86" Type="http://schemas.openxmlformats.org/officeDocument/2006/relationships/slide" Target="slides/slide82.xml"/><Relationship Id="rId94" Type="http://schemas.openxmlformats.org/officeDocument/2006/relationships/slide" Target="slides/slide90.xml"/><Relationship Id="rId99" Type="http://schemas.openxmlformats.org/officeDocument/2006/relationships/slide" Target="slides/slide95.xml"/><Relationship Id="rId10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Relationship Id="rId34" Type="http://schemas.openxmlformats.org/officeDocument/2006/relationships/slide" Target="slides/slide30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76" Type="http://schemas.openxmlformats.org/officeDocument/2006/relationships/slide" Target="slides/slide72.xml"/><Relationship Id="rId97" Type="http://schemas.openxmlformats.org/officeDocument/2006/relationships/slide" Target="slides/slide93.xml"/><Relationship Id="rId104" Type="http://schemas.openxmlformats.org/officeDocument/2006/relationships/tableStyles" Target="tableStyles.xml"/><Relationship Id="rId7" Type="http://schemas.openxmlformats.org/officeDocument/2006/relationships/slide" Target="slides/slide3.xml"/><Relationship Id="rId71" Type="http://schemas.openxmlformats.org/officeDocument/2006/relationships/slide" Target="slides/slide67.xml"/><Relationship Id="rId92" Type="http://schemas.openxmlformats.org/officeDocument/2006/relationships/slide" Target="slides/slide88.xml"/><Relationship Id="rId2" Type="http://schemas.openxmlformats.org/officeDocument/2006/relationships/customXml" Target="../customXml/item2.xml"/><Relationship Id="rId29" Type="http://schemas.openxmlformats.org/officeDocument/2006/relationships/slide" Target="slides/slide25.xml"/><Relationship Id="rId24" Type="http://schemas.openxmlformats.org/officeDocument/2006/relationships/slide" Target="slides/slide20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66" Type="http://schemas.openxmlformats.org/officeDocument/2006/relationships/slide" Target="slides/slide62.xml"/><Relationship Id="rId87" Type="http://schemas.openxmlformats.org/officeDocument/2006/relationships/slide" Target="slides/slide83.xml"/><Relationship Id="rId61" Type="http://schemas.openxmlformats.org/officeDocument/2006/relationships/slide" Target="slides/slide57.xml"/><Relationship Id="rId82" Type="http://schemas.openxmlformats.org/officeDocument/2006/relationships/slide" Target="slides/slide78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56" Type="http://schemas.openxmlformats.org/officeDocument/2006/relationships/slide" Target="slides/slide52.xml"/><Relationship Id="rId77" Type="http://schemas.openxmlformats.org/officeDocument/2006/relationships/slide" Target="slides/slide73.xml"/><Relationship Id="rId100" Type="http://schemas.openxmlformats.org/officeDocument/2006/relationships/slide" Target="slides/slide96.xml"/><Relationship Id="rId105" Type="http://schemas.microsoft.com/office/2016/11/relationships/changesInfo" Target="changesInfos/changesInfo1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72" Type="http://schemas.openxmlformats.org/officeDocument/2006/relationships/slide" Target="slides/slide68.xml"/><Relationship Id="rId93" Type="http://schemas.openxmlformats.org/officeDocument/2006/relationships/slide" Target="slides/slide89.xml"/><Relationship Id="rId98" Type="http://schemas.openxmlformats.org/officeDocument/2006/relationships/slide" Target="slides/slide94.xml"/><Relationship Id="rId3" Type="http://schemas.openxmlformats.org/officeDocument/2006/relationships/customXml" Target="../customXml/item3.xml"/><Relationship Id="rId25" Type="http://schemas.openxmlformats.org/officeDocument/2006/relationships/slide" Target="slides/slide21.xml"/><Relationship Id="rId46" Type="http://schemas.openxmlformats.org/officeDocument/2006/relationships/slide" Target="slides/slide42.xml"/><Relationship Id="rId67" Type="http://schemas.openxmlformats.org/officeDocument/2006/relationships/slide" Target="slides/slide6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bhishek Subhash Tupe" userId="S::abhishek.tupe-iotnm_bvp.edu.in#ext#@bvpit.onmicrosoft.com::25af80b4-6f47-4018-ba48-424df39b9f7b" providerId="AD" clId="Web-{20436345-5A9D-4609-9C99-497A804E9D12}"/>
    <pc:docChg chg="modSld">
      <pc:chgData name="Abhishek Subhash Tupe" userId="S::abhishek.tupe-iotnm_bvp.edu.in#ext#@bvpit.onmicrosoft.com::25af80b4-6f47-4018-ba48-424df39b9f7b" providerId="AD" clId="Web-{20436345-5A9D-4609-9C99-497A804E9D12}" dt="2021-05-19T06:25:34.640" v="0"/>
      <pc:docMkLst>
        <pc:docMk/>
      </pc:docMkLst>
      <pc:sldChg chg="addSp">
        <pc:chgData name="Abhishek Subhash Tupe" userId="S::abhishek.tupe-iotnm_bvp.edu.in#ext#@bvpit.onmicrosoft.com::25af80b4-6f47-4018-ba48-424df39b9f7b" providerId="AD" clId="Web-{20436345-5A9D-4609-9C99-497A804E9D12}" dt="2021-05-19T06:25:34.640" v="0"/>
        <pc:sldMkLst>
          <pc:docMk/>
          <pc:sldMk cId="3653382268" sldId="303"/>
        </pc:sldMkLst>
        <pc:spChg chg="add">
          <ac:chgData name="Abhishek Subhash Tupe" userId="S::abhishek.tupe-iotnm_bvp.edu.in#ext#@bvpit.onmicrosoft.com::25af80b4-6f47-4018-ba48-424df39b9f7b" providerId="AD" clId="Web-{20436345-5A9D-4609-9C99-497A804E9D12}" dt="2021-05-19T06:25:34.640" v="0"/>
          <ac:spMkLst>
            <pc:docMk/>
            <pc:sldMk cId="3653382268" sldId="303"/>
            <ac:spMk id="4" creationId="{2ED016FF-F867-48DE-B4E5-8E6E418ED759}"/>
          </ac:spMkLst>
        </pc:spChg>
      </pc:sldChg>
    </pc:docChg>
  </pc:docChgLst>
  <pc:docChgLst>
    <pc:chgData name="Pratik Rohidas Nagare" userId="S::pratik.nagare-iotnm_bvp.edu.in#ext#@bvpit.onmicrosoft.com::1768f275-dce1-48ac-88f5-a8407aaf7afe" providerId="AD" clId="Web-{5F1EEEE3-228B-4184-9B03-C24F5587F309}"/>
    <pc:docChg chg="modSld">
      <pc:chgData name="Pratik Rohidas Nagare" userId="S::pratik.nagare-iotnm_bvp.edu.in#ext#@bvpit.onmicrosoft.com::1768f275-dce1-48ac-88f5-a8407aaf7afe" providerId="AD" clId="Web-{5F1EEEE3-228B-4184-9B03-C24F5587F309}" dt="2021-05-22T13:54:31.575" v="5" actId="20577"/>
      <pc:docMkLst>
        <pc:docMk/>
      </pc:docMkLst>
      <pc:sldChg chg="delSp modSp">
        <pc:chgData name="Pratik Rohidas Nagare" userId="S::pratik.nagare-iotnm_bvp.edu.in#ext#@bvpit.onmicrosoft.com::1768f275-dce1-48ac-88f5-a8407aaf7afe" providerId="AD" clId="Web-{5F1EEEE3-228B-4184-9B03-C24F5587F309}" dt="2021-05-22T13:54:31.575" v="5" actId="20577"/>
        <pc:sldMkLst>
          <pc:docMk/>
          <pc:sldMk cId="3020015209" sldId="256"/>
        </pc:sldMkLst>
        <pc:spChg chg="mod">
          <ac:chgData name="Pratik Rohidas Nagare" userId="S::pratik.nagare-iotnm_bvp.edu.in#ext#@bvpit.onmicrosoft.com::1768f275-dce1-48ac-88f5-a8407aaf7afe" providerId="AD" clId="Web-{5F1EEEE3-228B-4184-9B03-C24F5587F309}" dt="2021-05-22T13:54:31.575" v="5" actId="20577"/>
          <ac:spMkLst>
            <pc:docMk/>
            <pc:sldMk cId="3020015209" sldId="256"/>
            <ac:spMk id="4" creationId="{10B44868-3122-4E7F-B29E-3EB6C77E9234}"/>
          </ac:spMkLst>
        </pc:spChg>
        <pc:spChg chg="del">
          <ac:chgData name="Pratik Rohidas Nagare" userId="S::pratik.nagare-iotnm_bvp.edu.in#ext#@bvpit.onmicrosoft.com::1768f275-dce1-48ac-88f5-a8407aaf7afe" providerId="AD" clId="Web-{5F1EEEE3-228B-4184-9B03-C24F5587F309}" dt="2021-05-22T13:54:21.590" v="0"/>
          <ac:spMkLst>
            <pc:docMk/>
            <pc:sldMk cId="3020015209" sldId="256"/>
            <ac:spMk id="5" creationId="{8D2F47F4-0CFC-44FD-A330-824C01B3763E}"/>
          </ac:spMkLst>
        </pc:spChg>
      </pc:sldChg>
    </pc:docChg>
  </pc:docChgLst>
  <pc:docChgLst>
    <pc:chgData name="Nimkarde Suvarna Laxman" userId="S::suwarna.nimkarde@bharatividyapeeth.edu::f56ac103-f45f-4c89-a049-ce30fb280a38" providerId="AD" clId="Web-{66703ECB-F958-4023-9448-4725C41F52F3}"/>
    <pc:docChg chg="addSld delSld">
      <pc:chgData name="Nimkarde Suvarna Laxman" userId="S::suwarna.nimkarde@bharatividyapeeth.edu::f56ac103-f45f-4c89-a049-ce30fb280a38" providerId="AD" clId="Web-{66703ECB-F958-4023-9448-4725C41F52F3}" dt="2021-05-24T09:23:47.870" v="1"/>
      <pc:docMkLst>
        <pc:docMk/>
      </pc:docMkLst>
      <pc:sldChg chg="new del">
        <pc:chgData name="Nimkarde Suvarna Laxman" userId="S::suwarna.nimkarde@bharatividyapeeth.edu::f56ac103-f45f-4c89-a049-ce30fb280a38" providerId="AD" clId="Web-{66703ECB-F958-4023-9448-4725C41F52F3}" dt="2021-05-24T09:23:47.870" v="1"/>
        <pc:sldMkLst>
          <pc:docMk/>
          <pc:sldMk cId="2565392979" sldId="354"/>
        </pc:sldMkLst>
      </pc:sldChg>
    </pc:docChg>
  </pc:docChgLst>
  <pc:docChgLst>
    <pc:chgData name="Alisha Aslam Iddalagi" userId="S::alisha.iddalagi-iotnm_bvp.edu.in#ext#@bvpit.onmicrosoft.com::cf4ead32-d199-46bd-86c7-70736ad5491d" providerId="AD" clId="Web-{4B459268-C6AE-4815-A4DA-5FE9B47250C2}"/>
    <pc:docChg chg="modSld">
      <pc:chgData name="Alisha Aslam Iddalagi" userId="S::alisha.iddalagi-iotnm_bvp.edu.in#ext#@bvpit.onmicrosoft.com::cf4ead32-d199-46bd-86c7-70736ad5491d" providerId="AD" clId="Web-{4B459268-C6AE-4815-A4DA-5FE9B47250C2}" dt="2021-05-20T08:03:52.666" v="1"/>
      <pc:docMkLst>
        <pc:docMk/>
      </pc:docMkLst>
      <pc:sldChg chg="addSp">
        <pc:chgData name="Alisha Aslam Iddalagi" userId="S::alisha.iddalagi-iotnm_bvp.edu.in#ext#@bvpit.onmicrosoft.com::cf4ead32-d199-46bd-86c7-70736ad5491d" providerId="AD" clId="Web-{4B459268-C6AE-4815-A4DA-5FE9B47250C2}" dt="2021-05-20T08:03:52.666" v="1"/>
        <pc:sldMkLst>
          <pc:docMk/>
          <pc:sldMk cId="3020015209" sldId="256"/>
        </pc:sldMkLst>
        <pc:spChg chg="add">
          <ac:chgData name="Alisha Aslam Iddalagi" userId="S::alisha.iddalagi-iotnm_bvp.edu.in#ext#@bvpit.onmicrosoft.com::cf4ead32-d199-46bd-86c7-70736ad5491d" providerId="AD" clId="Web-{4B459268-C6AE-4815-A4DA-5FE9B47250C2}" dt="2021-05-20T08:03:52.619" v="0"/>
          <ac:spMkLst>
            <pc:docMk/>
            <pc:sldMk cId="3020015209" sldId="256"/>
            <ac:spMk id="4" creationId="{10B44868-3122-4E7F-B29E-3EB6C77E9234}"/>
          </ac:spMkLst>
        </pc:spChg>
        <pc:spChg chg="add">
          <ac:chgData name="Alisha Aslam Iddalagi" userId="S::alisha.iddalagi-iotnm_bvp.edu.in#ext#@bvpit.onmicrosoft.com::cf4ead32-d199-46bd-86c7-70736ad5491d" providerId="AD" clId="Web-{4B459268-C6AE-4815-A4DA-5FE9B47250C2}" dt="2021-05-20T08:03:52.666" v="1"/>
          <ac:spMkLst>
            <pc:docMk/>
            <pc:sldMk cId="3020015209" sldId="256"/>
            <ac:spMk id="5" creationId="{8D2F47F4-0CFC-44FD-A330-824C01B3763E}"/>
          </ac:spMkLst>
        </pc:spChg>
      </pc:sldChg>
    </pc:docChg>
  </pc:docChgLst>
  <pc:docChgLst>
    <pc:chgData name="Alisha Aslam Iddalagi" userId="S::alisha.iddalagi-iotnm_bvp.edu.in#ext#@bvpit.onmicrosoft.com::cf4ead32-d199-46bd-86c7-70736ad5491d" providerId="AD" clId="Web-{2EC943A3-34C2-4238-84C4-A2936AF6184E}"/>
    <pc:docChg chg="modSld">
      <pc:chgData name="Alisha Aslam Iddalagi" userId="S::alisha.iddalagi-iotnm_bvp.edu.in#ext#@bvpit.onmicrosoft.com::cf4ead32-d199-46bd-86c7-70736ad5491d" providerId="AD" clId="Web-{2EC943A3-34C2-4238-84C4-A2936AF6184E}" dt="2021-05-26T14:45:37.959" v="0"/>
      <pc:docMkLst>
        <pc:docMk/>
      </pc:docMkLst>
      <pc:sldChg chg="addSp">
        <pc:chgData name="Alisha Aslam Iddalagi" userId="S::alisha.iddalagi-iotnm_bvp.edu.in#ext#@bvpit.onmicrosoft.com::cf4ead32-d199-46bd-86c7-70736ad5491d" providerId="AD" clId="Web-{2EC943A3-34C2-4238-84C4-A2936AF6184E}" dt="2021-05-26T14:45:37.959" v="0"/>
        <pc:sldMkLst>
          <pc:docMk/>
          <pc:sldMk cId="351730088" sldId="258"/>
        </pc:sldMkLst>
        <pc:spChg chg="add">
          <ac:chgData name="Alisha Aslam Iddalagi" userId="S::alisha.iddalagi-iotnm_bvp.edu.in#ext#@bvpit.onmicrosoft.com::cf4ead32-d199-46bd-86c7-70736ad5491d" providerId="AD" clId="Web-{2EC943A3-34C2-4238-84C4-A2936AF6184E}" dt="2021-05-26T14:45:37.959" v="0"/>
          <ac:spMkLst>
            <pc:docMk/>
            <pc:sldMk cId="351730088" sldId="258"/>
            <ac:spMk id="4" creationId="{2098B08A-603C-4989-AAA5-4B46C221A28E}"/>
          </ac:spMkLst>
        </pc:spChg>
      </pc:sldChg>
    </pc:docChg>
  </pc:docChgLst>
  <pc:docChgLst>
    <pc:chgData name="Nimkarde Suvarna Laxman" userId="S::suwarna.nimkarde@bharatividyapeeth.edu::f56ac103-f45f-4c89-a049-ce30fb280a38" providerId="AD" clId="Web-{BCA2A01B-EBE8-4750-BAE2-5939D643CCBD}"/>
    <pc:docChg chg="modSld">
      <pc:chgData name="Nimkarde Suvarna Laxman" userId="S::suwarna.nimkarde@bharatividyapeeth.edu::f56ac103-f45f-4c89-a049-ce30fb280a38" providerId="AD" clId="Web-{BCA2A01B-EBE8-4750-BAE2-5939D643CCBD}" dt="2021-05-23T10:40:45.612" v="1"/>
      <pc:docMkLst>
        <pc:docMk/>
      </pc:docMkLst>
      <pc:sldChg chg="addSp delSp modSp">
        <pc:chgData name="Nimkarde Suvarna Laxman" userId="S::suwarna.nimkarde@bharatividyapeeth.edu::f56ac103-f45f-4c89-a049-ce30fb280a38" providerId="AD" clId="Web-{BCA2A01B-EBE8-4750-BAE2-5939D643CCBD}" dt="2021-05-23T10:40:45.612" v="1"/>
        <pc:sldMkLst>
          <pc:docMk/>
          <pc:sldMk cId="468438011" sldId="308"/>
        </pc:sldMkLst>
        <pc:spChg chg="del mod">
          <ac:chgData name="Nimkarde Suvarna Laxman" userId="S::suwarna.nimkarde@bharatividyapeeth.edu::f56ac103-f45f-4c89-a049-ce30fb280a38" providerId="AD" clId="Web-{BCA2A01B-EBE8-4750-BAE2-5939D643CCBD}" dt="2021-05-23T10:40:45.612" v="1"/>
          <ac:spMkLst>
            <pc:docMk/>
            <pc:sldMk cId="468438011" sldId="308"/>
            <ac:spMk id="4" creationId="{CD5CB787-23B7-4B1C-8BB1-55212E224314}"/>
          </ac:spMkLst>
        </pc:spChg>
        <pc:picChg chg="add mod ord">
          <ac:chgData name="Nimkarde Suvarna Laxman" userId="S::suwarna.nimkarde@bharatividyapeeth.edu::f56ac103-f45f-4c89-a049-ce30fb280a38" providerId="AD" clId="Web-{BCA2A01B-EBE8-4750-BAE2-5939D643CCBD}" dt="2021-05-23T10:40:45.612" v="1"/>
          <ac:picMkLst>
            <pc:docMk/>
            <pc:sldMk cId="468438011" sldId="308"/>
            <ac:picMk id="3" creationId="{B30A7D06-486E-40BF-B39B-B4B9A374C54B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286000" y="3124200"/>
            <a:ext cx="6172200" cy="1894362"/>
          </a:xfrm>
        </p:spPr>
        <p:txBody>
          <a:bodyPr/>
          <a:lstStyle>
            <a:lvl1pPr>
              <a:defRPr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286000" y="5003322"/>
            <a:ext cx="6172200" cy="1371600"/>
          </a:xfrm>
        </p:spPr>
        <p:txBody>
          <a:bodyPr/>
          <a:lstStyle>
            <a:lvl1pPr marL="0" indent="0" algn="l">
              <a:buNone/>
              <a:defRPr sz="1800" b="1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4621" y="1174097"/>
            <a:ext cx="2286000" cy="381000"/>
          </a:xfrm>
        </p:spPr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269" y="4181669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Rectangle 13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Straight Connector 17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Straight Connector 21"/>
          <p:cNvSpPr>
            <a:spLocks noChangeShapeType="1"/>
          </p:cNvSpPr>
          <p:nvPr/>
        </p:nvSpPr>
        <p:spPr bwMode="auto">
          <a:xfrm>
            <a:off x="9113856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7" name="Rectangle 26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solidFill>
            <a:schemeClr val="accent1"/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309632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Oval 23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Oval 25"/>
          <p:cNvSpPr/>
          <p:nvPr/>
        </p:nvSpPr>
        <p:spPr bwMode="auto">
          <a:xfrm>
            <a:off x="1664208" y="5788152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1905000" y="4495800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 bwMode="auto">
          <a:xfrm>
            <a:off x="1325544" y="4928702"/>
            <a:ext cx="609600" cy="517524"/>
          </a:xfrm>
        </p:spPr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1676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467600" cy="487375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0" y="2895600"/>
            <a:ext cx="6172200" cy="2053590"/>
          </a:xfrm>
        </p:spPr>
        <p:txBody>
          <a:bodyPr/>
          <a:lstStyle>
            <a:lvl1pPr algn="l">
              <a:buNone/>
              <a:defRPr sz="3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86000" y="5010150"/>
            <a:ext cx="6172200" cy="1371600"/>
          </a:xfrm>
        </p:spPr>
        <p:txBody>
          <a:bodyPr anchor="t"/>
          <a:lstStyle>
            <a:lvl1pPr marL="0" indent="0">
              <a:buNone/>
              <a:defRPr sz="1800" b="1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>
          <a:xfrm rot="5400000">
            <a:off x="7763256" y="1170432"/>
            <a:ext cx="2286000" cy="381000"/>
          </a:xfrm>
        </p:spPr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>
          <a:xfrm rot="5400000">
            <a:off x="7077456" y="4178808"/>
            <a:ext cx="3657600" cy="384048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 bwMode="auto">
          <a:xfrm>
            <a:off x="381000" y="0"/>
            <a:ext cx="609600" cy="6858000"/>
          </a:xfrm>
          <a:prstGeom prst="rect">
            <a:avLst/>
          </a:prstGeom>
          <a:solidFill>
            <a:schemeClr val="accent1">
              <a:tint val="60000"/>
              <a:alpha val="54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276336" y="0"/>
            <a:ext cx="104664" cy="6858000"/>
          </a:xfrm>
          <a:prstGeom prst="rect">
            <a:avLst/>
          </a:prstGeom>
          <a:solidFill>
            <a:schemeClr val="accent1">
              <a:tint val="40000"/>
              <a:alpha val="36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0"/>
            <a:ext cx="181872" cy="6858000"/>
          </a:xfrm>
          <a:prstGeom prst="rect">
            <a:avLst/>
          </a:prstGeom>
          <a:solidFill>
            <a:schemeClr val="accent1">
              <a:tint val="40000"/>
              <a:alpha val="7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1141320" y="0"/>
            <a:ext cx="230280" cy="6858000"/>
          </a:xfrm>
          <a:prstGeom prst="rect">
            <a:avLst/>
          </a:prstGeom>
          <a:solidFill>
            <a:schemeClr val="accent1">
              <a:tint val="20000"/>
              <a:alpha val="7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106344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  <a:alpha val="7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Straight Connector 13"/>
          <p:cNvSpPr>
            <a:spLocks noChangeShapeType="1"/>
          </p:cNvSpPr>
          <p:nvPr/>
        </p:nvSpPr>
        <p:spPr bwMode="auto">
          <a:xfrm>
            <a:off x="914400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20000"/>
                <a:alpha val="8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854112" y="0"/>
            <a:ext cx="0" cy="6858000"/>
          </a:xfrm>
          <a:prstGeom prst="line">
            <a:avLst/>
          </a:prstGeom>
          <a:noFill/>
          <a:ln w="5715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1726640" y="0"/>
            <a:ext cx="0" cy="6858000"/>
          </a:xfrm>
          <a:prstGeom prst="line">
            <a:avLst/>
          </a:prstGeom>
          <a:noFill/>
          <a:ln w="28575" cap="flat" cmpd="sng" algn="ctr">
            <a:solidFill>
              <a:schemeClr val="accent1">
                <a:tint val="60000"/>
                <a:alpha val="82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Straight Connector 16"/>
          <p:cNvSpPr>
            <a:spLocks noChangeShapeType="1"/>
          </p:cNvSpPr>
          <p:nvPr/>
        </p:nvSpPr>
        <p:spPr bwMode="auto">
          <a:xfrm>
            <a:off x="10668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8" name="Rectangle 17"/>
          <p:cNvSpPr/>
          <p:nvPr/>
        </p:nvSpPr>
        <p:spPr bwMode="auto">
          <a:xfrm>
            <a:off x="1219200" y="0"/>
            <a:ext cx="76200" cy="6858000"/>
          </a:xfrm>
          <a:prstGeom prst="rect">
            <a:avLst/>
          </a:prstGeom>
          <a:solidFill>
            <a:schemeClr val="accent1">
              <a:tint val="60000"/>
              <a:alpha val="51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Oval 18"/>
          <p:cNvSpPr/>
          <p:nvPr/>
        </p:nvSpPr>
        <p:spPr bwMode="auto">
          <a:xfrm>
            <a:off x="609600" y="3429000"/>
            <a:ext cx="1295400" cy="129540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0" name="Oval 19"/>
          <p:cNvSpPr/>
          <p:nvPr/>
        </p:nvSpPr>
        <p:spPr bwMode="auto">
          <a:xfrm>
            <a:off x="1324704" y="4866752"/>
            <a:ext cx="641424" cy="641424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1" name="Oval 20"/>
          <p:cNvSpPr/>
          <p:nvPr/>
        </p:nvSpPr>
        <p:spPr bwMode="auto">
          <a:xfrm>
            <a:off x="1091080" y="5500632"/>
            <a:ext cx="137160" cy="13716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Oval 21"/>
          <p:cNvSpPr/>
          <p:nvPr/>
        </p:nvSpPr>
        <p:spPr bwMode="auto">
          <a:xfrm>
            <a:off x="1664208" y="5791200"/>
            <a:ext cx="274320" cy="274320"/>
          </a:xfrm>
          <a:prstGeom prst="ellipse">
            <a:avLst/>
          </a:prstGeom>
          <a:ln w="127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Oval 22"/>
          <p:cNvSpPr/>
          <p:nvPr/>
        </p:nvSpPr>
        <p:spPr bwMode="auto">
          <a:xfrm>
            <a:off x="1879040" y="4479888"/>
            <a:ext cx="365760" cy="365760"/>
          </a:xfrm>
          <a:prstGeom prst="ellipse">
            <a:avLst/>
          </a:prstGeom>
          <a:ln w="285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Straight Connector 25"/>
          <p:cNvSpPr>
            <a:spLocks noChangeShapeType="1"/>
          </p:cNvSpPr>
          <p:nvPr/>
        </p:nvSpPr>
        <p:spPr bwMode="auto">
          <a:xfrm>
            <a:off x="9097944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>
          <a:xfrm>
            <a:off x="1340616" y="4928702"/>
            <a:ext cx="609600" cy="517524"/>
          </a:xfrm>
        </p:spPr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270248" y="1600200"/>
            <a:ext cx="3657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7543800" cy="1143000"/>
          </a:xfrm>
        </p:spPr>
        <p:txBody>
          <a:bodyPr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371975" y="2362200"/>
            <a:ext cx="3657600" cy="3886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"/>
          </p:nvPr>
        </p:nvSpPr>
        <p:spPr>
          <a:xfrm>
            <a:off x="4572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3"/>
          </p:nvPr>
        </p:nvSpPr>
        <p:spPr>
          <a:xfrm>
            <a:off x="4343400" y="1569720"/>
            <a:ext cx="3657600" cy="65836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</p:spPr>
        <p:txBody>
          <a:bodyPr rtlCol="0" anchor="ctr">
            <a:noAutofit/>
          </a:bodyPr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71850" y="3200400"/>
            <a:ext cx="6309360" cy="457200"/>
          </a:xfrm>
        </p:spPr>
        <p:txBody>
          <a:bodyPr anchor="b"/>
          <a:lstStyle>
            <a:lvl1pPr algn="l">
              <a:buNone/>
              <a:defRPr sz="2000" b="1" cap="sm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12280" y="274320"/>
            <a:ext cx="1527048" cy="4983480"/>
          </a:xfrm>
        </p:spPr>
        <p:txBody>
          <a:bodyPr/>
          <a:lstStyle>
            <a:lvl1pPr marL="0" indent="0">
              <a:spcBef>
                <a:spcPts val="400"/>
              </a:spcBef>
              <a:spcAft>
                <a:spcPts val="1000"/>
              </a:spcAft>
              <a:buNone/>
              <a:defRPr sz="12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Rectangle 11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8" name="Content Placeholder 17"/>
          <p:cNvSpPr>
            <a:spLocks noGrp="1"/>
          </p:cNvSpPr>
          <p:nvPr>
            <p:ph sz="quarter" idx="1"/>
          </p:nvPr>
        </p:nvSpPr>
        <p:spPr>
          <a:xfrm>
            <a:off x="304800" y="274320"/>
            <a:ext cx="5638800" cy="6327648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1" name="Date Placeholder 20"/>
          <p:cNvSpPr>
            <a:spLocks noGrp="1"/>
          </p:cNvSpPr>
          <p:nvPr>
            <p:ph type="dt" sz="half" idx="14"/>
          </p:nvPr>
        </p:nvSpPr>
        <p:spPr/>
        <p:txBody>
          <a:bodyPr rtlCol="0"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5"/>
          </p:nvPr>
        </p:nvSpPr>
        <p:spPr/>
        <p:txBody>
          <a:bodyPr rtlCol="0"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6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rot="5400000">
            <a:off x="3350133" y="3200400"/>
            <a:ext cx="6309360" cy="457200"/>
          </a:xfrm>
        </p:spPr>
        <p:txBody>
          <a:bodyPr anchor="b"/>
          <a:lstStyle>
            <a:lvl1pPr algn="l">
              <a:buNone/>
              <a:defRPr sz="2000" b="1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6172200" cy="6858000"/>
          </a:xfrm>
          <a:solidFill>
            <a:schemeClr val="bg2"/>
          </a:solidFill>
          <a:ln w="1270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>
            <a:lvl1pPr marL="0" indent="0">
              <a:buNone/>
              <a:defRPr sz="3200"/>
            </a:lvl1pPr>
          </a:lstStyle>
          <a:p>
            <a:pPr algn="ctr" eaLnBrk="1" latinLnBrk="0" hangingPunct="1">
              <a:buFontTx/>
              <a:buNone/>
            </a:pPr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5798" y="264795"/>
            <a:ext cx="1524000" cy="4956048"/>
          </a:xfrm>
        </p:spPr>
        <p:txBody>
          <a:bodyPr rot="0" spcFirstLastPara="0" vertOverflow="overflow" horzOverflow="overflow" vert="horz" wrap="square" lIns="91440" tIns="45720" rIns="91440" bIns="45720" numCol="1" spcCol="274320" rtlCol="0" fromWordArt="0" anchor="t" anchorCtr="0" forceAA="0" compatLnSpc="1">
            <a:normAutofit/>
          </a:bodyPr>
          <a:lstStyle>
            <a:lvl1pPr marL="0" indent="0">
              <a:spcBef>
                <a:spcPts val="100"/>
              </a:spcBef>
              <a:spcAft>
                <a:spcPts val="400"/>
              </a:spcAft>
              <a:buFontTx/>
              <a:buNone/>
              <a:defRPr sz="12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Straight Connector 11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9" name="Straight Connector 18"/>
          <p:cNvSpPr>
            <a:spLocks noChangeShapeType="1"/>
          </p:cNvSpPr>
          <p:nvPr/>
        </p:nvSpPr>
        <p:spPr bwMode="auto">
          <a:xfrm>
            <a:off x="62484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0" name="Straight Connector 19"/>
          <p:cNvSpPr>
            <a:spLocks noChangeShapeType="1"/>
          </p:cNvSpPr>
          <p:nvPr/>
        </p:nvSpPr>
        <p:spPr bwMode="auto">
          <a:xfrm>
            <a:off x="6192296" y="0"/>
            <a:ext cx="0" cy="6858000"/>
          </a:xfrm>
          <a:prstGeom prst="line">
            <a:avLst/>
          </a:prstGeom>
          <a:noFill/>
          <a:ln w="127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7" name="Date Placeholder 1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traight Connector 15"/>
          <p:cNvSpPr>
            <a:spLocks noChangeShapeType="1"/>
          </p:cNvSpPr>
          <p:nvPr/>
        </p:nvSpPr>
        <p:spPr bwMode="auto">
          <a:xfrm>
            <a:off x="8763000" y="0"/>
            <a:ext cx="0" cy="6858000"/>
          </a:xfrm>
          <a:prstGeom prst="line">
            <a:avLst/>
          </a:prstGeom>
          <a:noFill/>
          <a:ln w="38100" cap="flat" cmpd="sng" algn="ctr">
            <a:solidFill>
              <a:schemeClr val="accent1">
                <a:tint val="60000"/>
                <a:alpha val="93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1143000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467600" cy="487375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 rot="5400000">
            <a:off x="7589520" y="1081851"/>
            <a:ext cx="201168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C304541B-FFAF-48A0-BEBC-B2932675FC73}" type="datetimeFigureOut">
              <a:rPr lang="en-US" smtClean="0"/>
              <a:t>5/26/2021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 rot="5400000">
            <a:off x="6990186" y="3737240"/>
            <a:ext cx="3200400" cy="365760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76200" y="0"/>
            <a:ext cx="0" cy="6858000"/>
          </a:xfrm>
          <a:prstGeom prst="line">
            <a:avLst/>
          </a:prstGeom>
          <a:noFill/>
          <a:ln w="57150" cap="flat" cmpd="thickThin" algn="ctr">
            <a:solidFill>
              <a:schemeClr val="accent1">
                <a:tint val="6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8991600" y="0"/>
            <a:ext cx="0" cy="6858000"/>
          </a:xfrm>
          <a:prstGeom prst="line">
            <a:avLst/>
          </a:prstGeom>
          <a:noFill/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ectangle 9"/>
          <p:cNvSpPr/>
          <p:nvPr/>
        </p:nvSpPr>
        <p:spPr bwMode="auto">
          <a:xfrm>
            <a:off x="8839200" y="0"/>
            <a:ext cx="304800" cy="6858000"/>
          </a:xfrm>
          <a:prstGeom prst="rect">
            <a:avLst/>
          </a:prstGeom>
          <a:solidFill>
            <a:schemeClr val="accent1">
              <a:tint val="60000"/>
              <a:alpha val="87000"/>
            </a:schemeClr>
          </a:soli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Straight Connector 10"/>
          <p:cNvSpPr>
            <a:spLocks noChangeShapeType="1"/>
          </p:cNvSpPr>
          <p:nvPr/>
        </p:nvSpPr>
        <p:spPr bwMode="auto">
          <a:xfrm>
            <a:off x="8915400" y="0"/>
            <a:ext cx="0" cy="6858000"/>
          </a:xfrm>
          <a:prstGeom prst="line">
            <a:avLst/>
          </a:prstGeom>
          <a:noFill/>
          <a:ln w="952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8156448" y="5715000"/>
            <a:ext cx="548640" cy="548640"/>
          </a:xfrm>
          <a:prstGeom prst="ellipse">
            <a:avLst/>
          </a:prstGeom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29016" y="5734050"/>
            <a:ext cx="609600" cy="521208"/>
          </a:xfrm>
          <a:prstGeom prst="rect">
            <a:avLst/>
          </a:prstGeom>
        </p:spPr>
        <p:txBody>
          <a:bodyPr vert="horz" anchor="ctr"/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5AAE7D2B-3B49-4DB4-8812-2D7BE6709A20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3000" b="0" kern="1200" cap="sm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0000"/>
        <a:buFont typeface="Wingdings"/>
        <a:buChar char="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182880" algn="l" rtl="0" eaLnBrk="1" latinLnBrk="0" hangingPunct="1">
        <a:spcBef>
          <a:spcPct val="20000"/>
        </a:spcBef>
        <a:buClr>
          <a:schemeClr val="accent2">
            <a:tint val="60000"/>
          </a:schemeClr>
        </a:buClr>
        <a:buSzPct val="68000"/>
        <a:buFont typeface="Wingdings 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182880" algn="l" rtl="0" eaLnBrk="1" latinLnBrk="0" hangingPunct="1">
        <a:spcBef>
          <a:spcPct val="20000"/>
        </a:spcBef>
        <a:buClr>
          <a:schemeClr val="accent1"/>
        </a:buClr>
        <a:buChar char="•"/>
        <a:defRPr kumimoji="0"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rtl="0" eaLnBrk="1" latinLnBrk="0" hangingPunct="1">
        <a:spcBef>
          <a:spcPct val="20000"/>
        </a:spcBef>
        <a:buClr>
          <a:schemeClr val="accent1">
            <a:tint val="60000"/>
          </a:schemeClr>
        </a:buClr>
        <a:buSzPct val="60000"/>
        <a:buFont typeface="Wingdings"/>
        <a:buChar char="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2"/>
        </a:buClr>
        <a:buChar char="•"/>
        <a:defRPr kumimoji="0" sz="1400" kern="1200" cap="small" baseline="0">
          <a:solidFill>
            <a:schemeClr val="tx2"/>
          </a:solidFill>
          <a:latin typeface="+mn-lt"/>
          <a:ea typeface="+mn-ea"/>
          <a:cs typeface="+mn-cs"/>
        </a:defRPr>
      </a:lvl8pPr>
      <a:lvl9pPr marL="256032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Char char="•"/>
        <a:defRPr kumimoji="0"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3200"/>
              <a:t>JAVA APPLETS &amp; GRAPHICS PROGRAMMING(10 </a:t>
            </a:r>
            <a:r>
              <a:rPr lang="en-US" sz="2400"/>
              <a:t>MARKS</a:t>
            </a:r>
            <a:r>
              <a:rPr lang="en-US" sz="3200"/>
              <a:t>)</a:t>
            </a:r>
            <a:br>
              <a:rPr lang="en-US" sz="3200"/>
            </a:b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B44868-3122-4E7F-B29E-3EB6C77E9234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0152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Applet life cycle</a:t>
            </a: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087" y="1600200"/>
            <a:ext cx="7453313" cy="4191000"/>
          </a:xfrm>
        </p:spPr>
      </p:pic>
    </p:spTree>
    <p:extLst>
      <p:ext uri="{BB962C8B-B14F-4D97-AF65-F5344CB8AC3E}">
        <p14:creationId xmlns:p14="http://schemas.microsoft.com/office/powerpoint/2010/main" val="37333830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When Applet is loaded, it undergoes a series of changes in its state. The states are as follows:-</a:t>
            </a:r>
          </a:p>
          <a:p>
            <a:pPr lvl="1"/>
            <a:r>
              <a:rPr lang="en-US" sz="2400" b="1"/>
              <a:t>Born State or Initialization state</a:t>
            </a:r>
            <a:endParaRPr lang="en-US" sz="2400"/>
          </a:p>
          <a:p>
            <a:pPr lvl="1"/>
            <a:r>
              <a:rPr lang="en-US" sz="2400" b="1"/>
              <a:t>Running State</a:t>
            </a:r>
            <a:endParaRPr lang="en-US" sz="2400"/>
          </a:p>
          <a:p>
            <a:pPr lvl="1"/>
            <a:r>
              <a:rPr lang="en-US" sz="2400" b="1"/>
              <a:t>Idle State or Stopped State</a:t>
            </a:r>
            <a:endParaRPr lang="en-US" sz="2400"/>
          </a:p>
          <a:p>
            <a:pPr lvl="1"/>
            <a:r>
              <a:rPr lang="en-US" sz="2400" b="1"/>
              <a:t>Dead State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69433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/>
              <a:t>Born State or Initialization State</a:t>
            </a:r>
          </a:p>
          <a:p>
            <a:pPr lvl="1"/>
            <a:r>
              <a:rPr lang="en-US" sz="2400"/>
              <a:t>When applet is firstly loaded, it enters into born stage.</a:t>
            </a:r>
          </a:p>
          <a:p>
            <a:pPr lvl="1"/>
            <a:r>
              <a:rPr lang="en-US" sz="2400"/>
              <a:t>This initialization stage occurs only once in a life cycle by calling </a:t>
            </a:r>
            <a:r>
              <a:rPr lang="en-US" sz="2400" err="1"/>
              <a:t>init</a:t>
            </a:r>
            <a:r>
              <a:rPr lang="en-US" sz="2400"/>
              <a:t> () method of applet class.</a:t>
            </a:r>
          </a:p>
          <a:p>
            <a:pPr lvl="1"/>
            <a:r>
              <a:rPr lang="en-US" sz="2400"/>
              <a:t>At this stage, we may create object needed by applet, setup variable and its initial value, set up font &amp; color, etc.</a:t>
            </a:r>
          </a:p>
          <a:p>
            <a:pPr lvl="1"/>
            <a:r>
              <a:rPr lang="en-US" sz="2400" b="1"/>
              <a:t>Syntax of </a:t>
            </a:r>
            <a:r>
              <a:rPr lang="en-US" sz="2400" b="1" err="1"/>
              <a:t>init</a:t>
            </a:r>
            <a:r>
              <a:rPr lang="en-US" sz="2400" b="1"/>
              <a:t>():-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  public void </a:t>
            </a:r>
            <a:r>
              <a:rPr lang="en-US" b="1" err="1"/>
              <a:t>init</a:t>
            </a:r>
            <a:r>
              <a:rPr lang="en-US" b="1"/>
              <a:t> ()</a:t>
            </a:r>
            <a:endParaRPr lang="en-US"/>
          </a:p>
          <a:p>
            <a:pPr marL="0" indent="0">
              <a:buNone/>
            </a:pPr>
            <a:r>
              <a:rPr lang="en-US" b="1"/>
              <a:t>             {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//……action;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954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 b="1"/>
              <a:t>Running Stage:-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sz="2400"/>
              <a:t>Applets enter the running state when the system calls start () method of Applet class.</a:t>
            </a:r>
          </a:p>
          <a:p>
            <a:pPr lvl="1"/>
            <a:r>
              <a:rPr lang="en-US" sz="2400"/>
              <a:t>This occurs automatically after the applet is initialized.</a:t>
            </a:r>
          </a:p>
          <a:p>
            <a:pPr lvl="1"/>
            <a:r>
              <a:rPr lang="en-US" sz="2400"/>
              <a:t>Starting can also occurs if the applet is in idle state. This method may be called more than once.</a:t>
            </a:r>
          </a:p>
          <a:p>
            <a:pPr lvl="1"/>
            <a:r>
              <a:rPr lang="en-US" sz="2400" b="1"/>
              <a:t>Syntax of start():-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public void start ()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{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    //body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}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0092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/>
              <a:t>Idle State or Stop State:-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sz="2400"/>
              <a:t>An applet becomes idle when it is stopped from running. Stopping occurs automatically when we leave the page containing currently running applet as by calling stop () method explicitly.</a:t>
            </a:r>
          </a:p>
          <a:p>
            <a:pPr lvl="1"/>
            <a:r>
              <a:rPr lang="en-US" sz="2400" b="1"/>
              <a:t>Syntax of stop():-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public void stop ()</a:t>
            </a:r>
            <a:endParaRPr lang="en-US"/>
          </a:p>
          <a:p>
            <a:pPr marL="0" indent="0">
              <a:buNone/>
            </a:pPr>
            <a:r>
              <a:rPr lang="en-US" b="1"/>
              <a:t>           {</a:t>
            </a:r>
            <a:endParaRPr lang="en-US"/>
          </a:p>
          <a:p>
            <a:pPr marL="0" indent="0">
              <a:buNone/>
            </a:pPr>
            <a:r>
              <a:rPr lang="en-US" b="1"/>
              <a:t>            //body</a:t>
            </a:r>
            <a:endParaRPr lang="en-US"/>
          </a:p>
          <a:p>
            <a:pPr marL="0" indent="0">
              <a:buNone/>
            </a:pPr>
            <a:r>
              <a:rPr lang="en-US" b="1"/>
              <a:t>            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5197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/>
              <a:t>Dead State</a:t>
            </a:r>
          </a:p>
          <a:p>
            <a:pPr lvl="1"/>
            <a:r>
              <a:rPr lang="en-US" sz="2400"/>
              <a:t>This counterpart to the initialization stage &amp; occurs when the system is about to remove the applet from memory.</a:t>
            </a:r>
          </a:p>
          <a:p>
            <a:pPr lvl="1"/>
            <a:r>
              <a:rPr lang="en-US" sz="2400"/>
              <a:t>If the applet has resources that need to be cleaned up before the applet exits, then it is done in by overriding the Applet class destroy() method.</a:t>
            </a:r>
          </a:p>
          <a:p>
            <a:pPr lvl="1"/>
            <a:r>
              <a:rPr lang="en-US" sz="2400"/>
              <a:t>This method occurs only once.</a:t>
            </a:r>
          </a:p>
          <a:p>
            <a:pPr marL="0" indent="0">
              <a:buNone/>
            </a:pPr>
            <a:endParaRPr lang="en-US"/>
          </a:p>
          <a:p>
            <a:pPr lvl="1"/>
            <a:r>
              <a:rPr lang="en-US" sz="2400" b="1"/>
              <a:t>Syntax of destroy():-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    public void destroy ()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   {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     //body</a:t>
            </a:r>
            <a:endParaRPr lang="en-US"/>
          </a:p>
          <a:p>
            <a:pPr marL="0" indent="0">
              <a:buNone/>
            </a:pPr>
            <a:r>
              <a:rPr lang="en-US" b="1"/>
              <a:t>                     } 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0639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/>
              <a:t>Display State:-</a:t>
            </a:r>
            <a:endParaRPr lang="en-US"/>
          </a:p>
          <a:p>
            <a:pPr lvl="1"/>
            <a:r>
              <a:rPr lang="en-US" sz="2400"/>
              <a:t>An applet moves to display state whenever it has to perform some output operation on the screen. This task is achieve by using paint () method.</a:t>
            </a:r>
          </a:p>
          <a:p>
            <a:pPr lvl="1"/>
            <a:r>
              <a:rPr lang="en-US" sz="2400"/>
              <a:t>Syntax of paint():-</a:t>
            </a:r>
          </a:p>
          <a:p>
            <a:pPr marL="0" indent="0" algn="just">
              <a:buNone/>
            </a:pPr>
            <a:r>
              <a:rPr lang="en-US" b="1"/>
              <a:t>         public void paint (Graphics g)</a:t>
            </a:r>
            <a:endParaRPr lang="en-US"/>
          </a:p>
          <a:p>
            <a:pPr marL="0" indent="0" algn="just">
              <a:buNone/>
            </a:pPr>
            <a:r>
              <a:rPr lang="en-US" b="1"/>
              <a:t>          {</a:t>
            </a:r>
            <a:endParaRPr lang="en-US"/>
          </a:p>
          <a:p>
            <a:pPr marL="0" indent="0" algn="just">
              <a:buNone/>
            </a:pPr>
            <a:r>
              <a:rPr lang="en-US" b="1"/>
              <a:t>            //statements;</a:t>
            </a:r>
            <a:endParaRPr lang="en-US"/>
          </a:p>
          <a:p>
            <a:pPr marL="0" indent="0" algn="just">
              <a:buNone/>
            </a:pPr>
            <a:r>
              <a:rPr lang="en-US" b="1"/>
              <a:t>            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7759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Skeleton of Applet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When applet starts running, it overrides life cycle method such as </a:t>
            </a:r>
            <a:r>
              <a:rPr lang="en-US" err="1"/>
              <a:t>init</a:t>
            </a:r>
            <a:r>
              <a:rPr lang="en-US"/>
              <a:t> (), start (), stop () &amp; destroy ().</a:t>
            </a:r>
          </a:p>
          <a:p>
            <a:pPr lvl="0"/>
            <a:r>
              <a:rPr lang="en-US"/>
              <a:t>This methods provides the mechanism by which the browser or </a:t>
            </a:r>
            <a:r>
              <a:rPr lang="en-US" err="1"/>
              <a:t>appletviewer</a:t>
            </a:r>
            <a:r>
              <a:rPr lang="en-US"/>
              <a:t> interfaces to the applet &amp; controls its execution.</a:t>
            </a:r>
          </a:p>
          <a:p>
            <a:pPr lvl="0"/>
            <a:r>
              <a:rPr lang="en-US"/>
              <a:t>The methods such as </a:t>
            </a:r>
            <a:r>
              <a:rPr lang="en-US" err="1"/>
              <a:t>init</a:t>
            </a:r>
            <a:r>
              <a:rPr lang="en-US"/>
              <a:t> (), start (), stop () &amp; destroy () are define by applet class and paint () method is defined by </a:t>
            </a:r>
            <a:r>
              <a:rPr lang="en-US" err="1"/>
              <a:t>awt</a:t>
            </a:r>
            <a:r>
              <a:rPr lang="en-US"/>
              <a:t> class components.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566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java.applet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java.awt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public class </a:t>
            </a:r>
            <a:r>
              <a:rPr lang="en-US" b="1" err="1"/>
              <a:t>AppletSkeleton</a:t>
            </a:r>
            <a:r>
              <a:rPr lang="en-US" b="1"/>
              <a:t> extends Applet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 public void </a:t>
            </a:r>
            <a:r>
              <a:rPr lang="en-US" b="1" err="1"/>
              <a:t>init</a:t>
            </a:r>
            <a:r>
              <a:rPr lang="en-US" b="1"/>
              <a:t> ()		//  Called First.</a:t>
            </a:r>
            <a:endParaRPr lang="en-US"/>
          </a:p>
          <a:p>
            <a:pPr marL="0" indent="0">
              <a:buNone/>
            </a:pPr>
            <a:r>
              <a:rPr lang="en-US" b="1"/>
              <a:t>  {</a:t>
            </a:r>
            <a:endParaRPr lang="en-US"/>
          </a:p>
          <a:p>
            <a:pPr marL="0" indent="0">
              <a:buNone/>
            </a:pPr>
            <a:r>
              <a:rPr lang="en-US" b="1"/>
              <a:t>    //  Initialization</a:t>
            </a:r>
            <a:endParaRPr lang="en-US"/>
          </a:p>
          <a:p>
            <a:pPr marL="0" indent="0">
              <a:buNone/>
            </a:pPr>
            <a:r>
              <a:rPr lang="en-US" b="1"/>
              <a:t>   }</a:t>
            </a:r>
            <a:endParaRPr lang="en-US"/>
          </a:p>
          <a:p>
            <a:pPr marL="0" indent="0">
              <a:buNone/>
            </a:pPr>
            <a:r>
              <a:rPr lang="en-US" b="1"/>
              <a:t>  public void start ()</a:t>
            </a:r>
            <a:endParaRPr lang="en-US"/>
          </a:p>
          <a:p>
            <a:pPr marL="0" indent="0">
              <a:buNone/>
            </a:pPr>
            <a:r>
              <a:rPr lang="en-US" b="1"/>
              <a:t>   {	</a:t>
            </a:r>
          </a:p>
          <a:p>
            <a:pPr marL="0" indent="0">
              <a:buNone/>
            </a:pPr>
            <a:r>
              <a:rPr lang="en-US" b="1"/>
              <a:t>    //  Called Second after </a:t>
            </a:r>
            <a:r>
              <a:rPr lang="en-US" b="1" err="1"/>
              <a:t>init</a:t>
            </a:r>
            <a:r>
              <a:rPr lang="en-US" b="1"/>
              <a:t> () method. Also</a:t>
            </a:r>
            <a:endParaRPr lang="en-US"/>
          </a:p>
          <a:p>
            <a:pPr marL="0" indent="0">
              <a:buNone/>
            </a:pPr>
            <a:r>
              <a:rPr lang="en-US" b="1"/>
              <a:t>    //  Start or Resume Execution called       whenever applet is restart.</a:t>
            </a:r>
            <a:endParaRPr lang="en-US"/>
          </a:p>
          <a:p>
            <a:pPr marL="0" indent="0">
              <a:buNone/>
            </a:pPr>
            <a:r>
              <a:rPr lang="en-US" b="1"/>
              <a:t>      }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4220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b="1"/>
              <a:t>public void stop ()</a:t>
            </a:r>
            <a:endParaRPr lang="en-US"/>
          </a:p>
          <a:p>
            <a:pPr marL="0" indent="0">
              <a:buNone/>
            </a:pPr>
            <a:r>
              <a:rPr lang="en-US" b="1"/>
              <a:t>{		</a:t>
            </a:r>
          </a:p>
          <a:p>
            <a:pPr marL="0" indent="0">
              <a:buNone/>
            </a:pPr>
            <a:r>
              <a:rPr lang="en-US" b="1"/>
              <a:t>//  Called when applet is stop from running.</a:t>
            </a:r>
            <a:endParaRPr lang="en-US"/>
          </a:p>
          <a:p>
            <a:pPr marL="0" indent="0">
              <a:buNone/>
            </a:pPr>
            <a:r>
              <a:rPr lang="en-US" b="1"/>
              <a:t>//  Suspend Execution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r>
              <a:rPr lang="en-US" b="1"/>
              <a:t>public void destroy ()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</a:p>
          <a:p>
            <a:pPr marL="0" indent="0">
              <a:buNone/>
            </a:pPr>
            <a:r>
              <a:rPr lang="en-US" b="1"/>
              <a:t>//  Called when applet is terminated.</a:t>
            </a:r>
            <a:endParaRPr lang="en-US"/>
          </a:p>
          <a:p>
            <a:pPr marL="0" indent="0">
              <a:buNone/>
            </a:pPr>
            <a:r>
              <a:rPr lang="en-US" b="1"/>
              <a:t>//  Shutdown Applet Activities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r>
              <a:rPr lang="en-US" b="1"/>
              <a:t>public void paint (Graphics g)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</a:p>
          <a:p>
            <a:pPr marL="0" indent="0">
              <a:buNone/>
            </a:pPr>
            <a:r>
              <a:rPr lang="en-US" b="1"/>
              <a:t>//  Called when applet window must be</a:t>
            </a:r>
            <a:endParaRPr lang="en-US"/>
          </a:p>
          <a:p>
            <a:pPr marL="0" indent="0">
              <a:buNone/>
            </a:pPr>
            <a:r>
              <a:rPr lang="en-US" b="1"/>
              <a:t>//  Display contain of Window  restored.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9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000" b="1"/>
              <a:t>JAVA APPLETS</a:t>
            </a:r>
          </a:p>
        </p:txBody>
      </p:sp>
    </p:spTree>
    <p:extLst>
      <p:ext uri="{BB962C8B-B14F-4D97-AF65-F5344CB8AC3E}">
        <p14:creationId xmlns:p14="http://schemas.microsoft.com/office/powerpoint/2010/main" val="17026387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&lt;APPLET&gt; tag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/>
              <a:t>&lt;APPLET </a:t>
            </a:r>
            <a:endParaRPr lang="en-US" i="1"/>
          </a:p>
          <a:p>
            <a:pPr marL="0" indent="0">
              <a:buNone/>
            </a:pPr>
            <a:r>
              <a:rPr lang="en-US" b="1" i="1"/>
              <a:t>CODE=</a:t>
            </a:r>
            <a:r>
              <a:rPr lang="en-US" b="1" i="1" err="1"/>
              <a:t>applet_file.class</a:t>
            </a:r>
            <a:r>
              <a:rPr lang="en-US" b="1" i="1"/>
              <a:t> </a:t>
            </a:r>
            <a:endParaRPr lang="en-US" i="1"/>
          </a:p>
          <a:p>
            <a:pPr marL="0" indent="0">
              <a:buNone/>
            </a:pPr>
            <a:r>
              <a:rPr lang="en-US" b="1" i="1"/>
              <a:t>[CODEBASE=URL of applet code] </a:t>
            </a:r>
            <a:endParaRPr lang="en-US" i="1"/>
          </a:p>
          <a:p>
            <a:pPr marL="0" indent="0">
              <a:buNone/>
            </a:pPr>
            <a:r>
              <a:rPr lang="en-US" b="1" i="1"/>
              <a:t>WIDTH = pixel </a:t>
            </a:r>
            <a:endParaRPr lang="en-US" i="1"/>
          </a:p>
          <a:p>
            <a:pPr marL="0" indent="0">
              <a:buNone/>
            </a:pPr>
            <a:r>
              <a:rPr lang="en-US" b="1" i="1"/>
              <a:t>HEIGHT=pixel </a:t>
            </a:r>
            <a:endParaRPr lang="en-US" i="1"/>
          </a:p>
          <a:p>
            <a:pPr marL="0" indent="0">
              <a:buNone/>
            </a:pPr>
            <a:r>
              <a:rPr lang="en-US" b="1" i="1"/>
              <a:t>[ALIGN=Alignment] </a:t>
            </a:r>
            <a:endParaRPr lang="en-US" i="1"/>
          </a:p>
          <a:p>
            <a:pPr marL="0" indent="0">
              <a:buNone/>
            </a:pPr>
            <a:r>
              <a:rPr lang="en-US" b="1" i="1"/>
              <a:t>[HSPACE=pixel] </a:t>
            </a:r>
            <a:endParaRPr lang="en-US" i="1"/>
          </a:p>
          <a:p>
            <a:pPr marL="0" indent="0">
              <a:buNone/>
            </a:pPr>
            <a:r>
              <a:rPr lang="en-US" b="1" i="1"/>
              <a:t>[VSPACE=pixel] </a:t>
            </a:r>
            <a:endParaRPr lang="en-US" i="1"/>
          </a:p>
          <a:p>
            <a:pPr marL="0" indent="0">
              <a:buNone/>
            </a:pPr>
            <a:r>
              <a:rPr lang="en-US" b="1" i="1"/>
              <a:t>[ALT=</a:t>
            </a:r>
            <a:r>
              <a:rPr lang="en-US" b="1" i="1" err="1"/>
              <a:t>alternet</a:t>
            </a:r>
            <a:r>
              <a:rPr lang="en-US" b="1" i="1"/>
              <a:t> text]</a:t>
            </a:r>
            <a:endParaRPr lang="en-US" i="1"/>
          </a:p>
          <a:p>
            <a:pPr marL="0" indent="0">
              <a:buNone/>
            </a:pPr>
            <a:r>
              <a:rPr lang="en-US" b="1" i="1"/>
              <a:t>&gt; </a:t>
            </a:r>
            <a:endParaRPr lang="en-US" i="1"/>
          </a:p>
          <a:p>
            <a:pPr marL="0" indent="0">
              <a:buNone/>
            </a:pPr>
            <a:r>
              <a:rPr lang="en-US" b="1" i="1"/>
              <a:t>[&lt;PARAM NAME=”name1” VALUE=”value1”&gt;]</a:t>
            </a:r>
            <a:endParaRPr lang="en-US" i="1"/>
          </a:p>
          <a:p>
            <a:pPr marL="0" indent="0">
              <a:buNone/>
            </a:pPr>
            <a:r>
              <a:rPr lang="en-US" b="1" i="1"/>
              <a:t>[&lt;PARAM NAME=”name2” VALUE=”value2”&gt;]</a:t>
            </a:r>
            <a:endParaRPr lang="en-US" i="1"/>
          </a:p>
          <a:p>
            <a:pPr marL="0" indent="0">
              <a:buNone/>
            </a:pPr>
            <a:r>
              <a:rPr lang="en-US" b="1" i="1"/>
              <a:t>……………</a:t>
            </a:r>
            <a:endParaRPr lang="en-US" i="1"/>
          </a:p>
          <a:p>
            <a:pPr marL="0" indent="0">
              <a:buNone/>
            </a:pPr>
            <a:r>
              <a:rPr lang="en-US" b="1" i="1"/>
              <a:t>……………</a:t>
            </a:r>
            <a:endParaRPr lang="en-US" i="1"/>
          </a:p>
          <a:p>
            <a:pPr marL="0" indent="0">
              <a:buNone/>
            </a:pPr>
            <a:r>
              <a:rPr lang="en-US" b="1" i="1"/>
              <a:t>&lt;/APPLET</a:t>
            </a:r>
            <a:r>
              <a:rPr lang="en-US" b="1"/>
              <a:t>&gt;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6695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steps to Create &amp; Execute an Applet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95400"/>
            <a:ext cx="7467600" cy="5178552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/>
              <a:t> Step 1: Building an Applet Code.</a:t>
            </a:r>
          </a:p>
          <a:p>
            <a:pPr lvl="2"/>
            <a:r>
              <a:rPr lang="en-US" sz="2600"/>
              <a:t>Open the notepad &amp; type the applet code &amp; save this file with java extension.</a:t>
            </a:r>
          </a:p>
          <a:p>
            <a:pPr marL="0" indent="0">
              <a:buNone/>
            </a:pPr>
            <a:r>
              <a:rPr lang="en-US" b="1"/>
              <a:t>Ex: Hello.java</a:t>
            </a:r>
            <a:endParaRPr lang="en-US"/>
          </a:p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java.applet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java.awt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public class Hello extends Applet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		public void paint (Graphics g)</a:t>
            </a:r>
            <a:endParaRPr lang="en-US"/>
          </a:p>
          <a:p>
            <a:pPr marL="0" indent="0">
              <a:buNone/>
            </a:pPr>
            <a:r>
              <a:rPr lang="en-US" b="1"/>
              <a:t>		{</a:t>
            </a:r>
            <a:endParaRPr lang="en-US"/>
          </a:p>
          <a:p>
            <a:pPr marL="0" indent="0">
              <a:buNone/>
            </a:pPr>
            <a:r>
              <a:rPr lang="en-US" b="1"/>
              <a:t>			</a:t>
            </a:r>
            <a:r>
              <a:rPr lang="en-US" b="1" err="1"/>
              <a:t>g.drawString</a:t>
            </a:r>
            <a:r>
              <a:rPr lang="en-US" b="1"/>
              <a:t> (“Welcome to 					Java”, 100,200);</a:t>
            </a:r>
            <a:endParaRPr lang="en-US"/>
          </a:p>
          <a:p>
            <a:pPr marL="0" indent="0">
              <a:buNone/>
            </a:pPr>
            <a:r>
              <a:rPr lang="en-US" b="1"/>
              <a:t>		}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lvl="0" indent="0">
              <a:buNone/>
            </a:pP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55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lvl="2"/>
            <a:r>
              <a:rPr lang="en-US" sz="2200"/>
              <a:t>Compile the applet code by using java compiler.</a:t>
            </a:r>
          </a:p>
          <a:p>
            <a:pPr marL="0" indent="0">
              <a:buNone/>
            </a:pPr>
            <a:r>
              <a:rPr lang="en-US" sz="2200"/>
              <a:t>          Ex: - </a:t>
            </a:r>
            <a:r>
              <a:rPr lang="en-US" sz="2200" err="1"/>
              <a:t>javac</a:t>
            </a:r>
            <a:r>
              <a:rPr lang="en-US" sz="2200"/>
              <a:t> Hello.java</a:t>
            </a:r>
          </a:p>
          <a:p>
            <a:pPr lvl="2"/>
            <a:r>
              <a:rPr lang="en-US" sz="2200"/>
              <a:t>After compilation, it create an executable applet i.e. </a:t>
            </a:r>
            <a:r>
              <a:rPr lang="en-US" sz="2200" err="1"/>
              <a:t>Hello.class</a:t>
            </a:r>
            <a:r>
              <a:rPr lang="en-US" sz="2200"/>
              <a:t>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23123374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lvl="0" indent="0">
              <a:buNone/>
            </a:pPr>
            <a:r>
              <a:rPr lang="en-US"/>
              <a:t>Step 2:Design a webpage.</a:t>
            </a:r>
          </a:p>
          <a:p>
            <a:pPr lvl="2"/>
            <a:r>
              <a:rPr lang="en-US" sz="2400"/>
              <a:t>Design a webpage using HTML text &amp; incorporate &lt;APPLET&gt; tag into the webpage.</a:t>
            </a:r>
          </a:p>
          <a:p>
            <a:pPr marL="0" indent="0">
              <a:buNone/>
            </a:pPr>
            <a:r>
              <a:rPr lang="en-US" b="1"/>
              <a:t>&lt;HTML&gt;</a:t>
            </a:r>
            <a:endParaRPr lang="en-US"/>
          </a:p>
          <a:p>
            <a:pPr marL="0" indent="0">
              <a:buNone/>
            </a:pPr>
            <a:r>
              <a:rPr lang="en-US" b="1"/>
              <a:t>	&lt;HEAD&gt;</a:t>
            </a:r>
            <a:endParaRPr lang="en-US"/>
          </a:p>
          <a:p>
            <a:pPr marL="0" indent="0">
              <a:buNone/>
            </a:pPr>
            <a:r>
              <a:rPr lang="en-US" b="1"/>
              <a:t>		&lt;TITLE&gt;Java Program&lt;/TITLE&gt;</a:t>
            </a:r>
            <a:endParaRPr lang="en-US"/>
          </a:p>
          <a:p>
            <a:pPr marL="0" indent="0">
              <a:buNone/>
            </a:pPr>
            <a:r>
              <a:rPr lang="en-US" b="1"/>
              <a:t>	&lt;/HEAD&gt;</a:t>
            </a:r>
            <a:endParaRPr lang="en-US"/>
          </a:p>
          <a:p>
            <a:pPr marL="0" indent="0">
              <a:buNone/>
            </a:pPr>
            <a:r>
              <a:rPr lang="en-US" b="1"/>
              <a:t>	&lt;BODY&gt;</a:t>
            </a:r>
            <a:endParaRPr lang="en-US"/>
          </a:p>
          <a:p>
            <a:pPr marL="0" indent="0">
              <a:buNone/>
            </a:pPr>
            <a:r>
              <a:rPr lang="en-US" b="1"/>
              <a:t>		&lt;APPLET CODE=”</a:t>
            </a:r>
            <a:r>
              <a:rPr lang="en-US" b="1" err="1"/>
              <a:t>Hello.class</a:t>
            </a:r>
            <a:r>
              <a:rPr lang="en-US" b="1"/>
              <a:t>” 				WIDTH=300 HEIGHT=300&gt;</a:t>
            </a:r>
            <a:endParaRPr lang="en-US"/>
          </a:p>
          <a:p>
            <a:pPr marL="0" indent="0">
              <a:buNone/>
            </a:pPr>
            <a:r>
              <a:rPr lang="en-US" b="1"/>
              <a:t>		&lt;/APPLET&gt;</a:t>
            </a:r>
            <a:endParaRPr lang="en-US"/>
          </a:p>
          <a:p>
            <a:pPr marL="0" indent="0">
              <a:buNone/>
            </a:pPr>
            <a:r>
              <a:rPr lang="en-US" b="1"/>
              <a:t>	&lt;/BODY&gt;</a:t>
            </a:r>
            <a:endParaRPr lang="en-US"/>
          </a:p>
          <a:p>
            <a:pPr marL="0" indent="0">
              <a:buNone/>
            </a:pPr>
            <a:r>
              <a:rPr lang="en-US" b="1"/>
              <a:t>&lt;/HTML&gt;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533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274320" lvl="2" indent="-274320">
              <a:spcBef>
                <a:spcPts val="600"/>
              </a:spcBef>
              <a:buClr>
                <a:schemeClr val="accent1"/>
              </a:buClr>
              <a:buSzPct val="70000"/>
            </a:pPr>
            <a:r>
              <a:rPr lang="en-US" sz="2200"/>
              <a:t>Save this file with HTML extension i.e. Hello.html in the same directory.</a:t>
            </a:r>
          </a:p>
          <a:p>
            <a:pPr marL="0" indent="0">
              <a:buNone/>
            </a:pPr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37311753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/>
              <a:t>Step 3:Run an applet.</a:t>
            </a:r>
          </a:p>
          <a:p>
            <a:pPr marL="342900" lvl="1" indent="-342900"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US" sz="2400" b="1"/>
              <a:t>Through Web Browser :-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/>
              <a:t>  </a:t>
            </a:r>
            <a:r>
              <a:rPr lang="en-US" sz="2400"/>
              <a:t>To run an applet, open Hello.html through any java enabled web browser.</a:t>
            </a:r>
          </a:p>
          <a:p>
            <a:pPr marL="342900" lvl="1" indent="-342900">
              <a:spcBef>
                <a:spcPts val="600"/>
              </a:spcBef>
              <a:buSzPct val="70000"/>
              <a:buFont typeface="Wingdings" pitchFamily="2" charset="2"/>
              <a:buChar char="Ø"/>
            </a:pPr>
            <a:r>
              <a:rPr lang="en-US" sz="2400" b="1"/>
              <a:t>Through </a:t>
            </a:r>
            <a:r>
              <a:rPr lang="en-US" sz="2400" b="1" err="1"/>
              <a:t>AppletViewer</a:t>
            </a:r>
            <a:r>
              <a:rPr lang="en-US" sz="2400" b="1"/>
              <a:t>:-</a:t>
            </a:r>
          </a:p>
          <a:p>
            <a:pPr marL="0" lvl="1" indent="0">
              <a:spcBef>
                <a:spcPts val="600"/>
              </a:spcBef>
              <a:buSzPct val="70000"/>
              <a:buNone/>
            </a:pPr>
            <a:r>
              <a:rPr lang="en-US" sz="2400" b="1"/>
              <a:t>    </a:t>
            </a:r>
            <a:r>
              <a:rPr lang="en-US" sz="2400"/>
              <a:t>Applet can run by using </a:t>
            </a:r>
            <a:r>
              <a:rPr lang="en-US" sz="2400" err="1"/>
              <a:t>appletviewer</a:t>
            </a:r>
            <a:r>
              <a:rPr lang="en-US" sz="2400"/>
              <a:t> i.e. part of </a:t>
            </a:r>
            <a:r>
              <a:rPr lang="en-US" sz="2400" err="1"/>
              <a:t>jdk</a:t>
            </a:r>
            <a:r>
              <a:rPr lang="en-US" sz="2400"/>
              <a:t>. </a:t>
            </a:r>
            <a:r>
              <a:rPr lang="en-US" sz="2400" err="1"/>
              <a:t>Appletviewer</a:t>
            </a:r>
            <a:r>
              <a:rPr lang="en-US" sz="2400"/>
              <a:t> is a window application run from command prompt. When </a:t>
            </a:r>
            <a:r>
              <a:rPr lang="en-US" sz="2400" err="1"/>
              <a:t>appletviewer</a:t>
            </a:r>
            <a:r>
              <a:rPr lang="en-US" sz="2400"/>
              <a:t> appears the applet appears viewer’s name window</a:t>
            </a:r>
            <a:r>
              <a:rPr lang="en-US"/>
              <a:t>.</a:t>
            </a:r>
          </a:p>
          <a:p>
            <a:pPr marL="0" indent="0">
              <a:buNone/>
            </a:pPr>
            <a:r>
              <a:rPr lang="en-US" b="1"/>
              <a:t>  Ex: - C:\&gt;appletviewer Hello.java</a:t>
            </a:r>
            <a:endParaRPr lang="en-US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240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2400"/>
          </a:p>
          <a:p>
            <a:pPr marL="0" lvl="1" indent="0">
              <a:spcBef>
                <a:spcPts val="600"/>
              </a:spcBef>
              <a:buSzPct val="70000"/>
              <a:buNone/>
            </a:pPr>
            <a:endParaRPr lang="en-US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1756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131F6-BFD3-481D-B158-3CB1C9C72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7D9317-3FEB-4E63-A9F5-6C52C03E86F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657600" cy="50292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Hello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("java",10,100);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Hello.class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24966107-7794-4BB8-B176-DEE3C59BD9C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876800" y="2590800"/>
            <a:ext cx="2447925" cy="1609725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ED016FF-F867-48DE-B4E5-8E6E418ED759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6533822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47376-3E0D-4654-8962-468D880E8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DD7BDC-90E9-455E-8997-35FEBAECF80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914369A5-F4F5-443D-AAC0-E7FAEA23996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94594" y="1600200"/>
            <a:ext cx="2182812" cy="4572000"/>
          </a:xfrm>
        </p:spPr>
      </p:pic>
    </p:spTree>
    <p:extLst>
      <p:ext uri="{BB962C8B-B14F-4D97-AF65-F5344CB8AC3E}">
        <p14:creationId xmlns:p14="http://schemas.microsoft.com/office/powerpoint/2010/main" val="39471982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D6023-31E5-44EC-90D5-5AAFD82D8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ED38E-2FE9-4244-B399-2A7B0BECBAF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Hello5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("java",10,100);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DE55C9-A6DA-4247-BD58-B48858C7026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/>
              <a:t>&lt;html&gt;</a:t>
            </a:r>
          </a:p>
          <a:p>
            <a:pPr marL="0" indent="0">
              <a:buNone/>
            </a:pPr>
            <a:r>
              <a:rPr lang="en-IN"/>
              <a:t>&lt;body&gt;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&lt;applet code="Hello5.class" width=500 height=500&gt;</a:t>
            </a:r>
          </a:p>
          <a:p>
            <a:pPr marL="0" indent="0">
              <a:buNone/>
            </a:pPr>
            <a:r>
              <a:rPr lang="en-IN"/>
              <a:t>&lt;/applet&gt;</a:t>
            </a:r>
          </a:p>
          <a:p>
            <a:pPr marL="0" indent="0">
              <a:buNone/>
            </a:pPr>
            <a:r>
              <a:rPr lang="en-IN"/>
              <a:t>&lt;/body&gt;</a:t>
            </a:r>
          </a:p>
          <a:p>
            <a:pPr marL="0" indent="0">
              <a:buNone/>
            </a:pPr>
            <a:r>
              <a:rPr lang="en-IN"/>
              <a:t>&lt;/html&gt;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4110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1A9D47-F809-4BDF-8774-F8C7EF829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E534A26-4B4A-45D5-8146-45AB2F3AD804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14450" y="2928938"/>
            <a:ext cx="1943100" cy="1262062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40EBBB0-BB4E-4AAE-BC43-94899883706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270375" y="2436069"/>
            <a:ext cx="3657600" cy="2900261"/>
          </a:xfrm>
        </p:spPr>
      </p:pic>
    </p:spTree>
    <p:extLst>
      <p:ext uri="{BB962C8B-B14F-4D97-AF65-F5344CB8AC3E}">
        <p14:creationId xmlns:p14="http://schemas.microsoft.com/office/powerpoint/2010/main" val="37828320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What is an Applet?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An applet is small programs that are primarily used in Internet Computing.</a:t>
            </a:r>
          </a:p>
          <a:p>
            <a:pPr lvl="0"/>
            <a:r>
              <a:rPr lang="en-US"/>
              <a:t>An applet is small application that is access on an internet server, transported over the internet, automatically installed and run as part of a web document.</a:t>
            </a:r>
          </a:p>
          <a:p>
            <a:pPr lvl="0"/>
            <a:r>
              <a:rPr lang="en-US"/>
              <a:t>Applets can run on any web browser that supports java (like Microsoft Internet Explorer, Netscape Navigator and Sun’s </a:t>
            </a:r>
            <a:r>
              <a:rPr lang="en-US" err="1"/>
              <a:t>HotJava</a:t>
            </a:r>
            <a:r>
              <a:rPr lang="en-US"/>
              <a:t>) or by using </a:t>
            </a:r>
            <a:r>
              <a:rPr lang="en-US" err="1"/>
              <a:t>appletviewer</a:t>
            </a:r>
            <a:r>
              <a:rPr lang="en-US"/>
              <a:t> tool which is included with </a:t>
            </a:r>
            <a:r>
              <a:rPr lang="en-US" err="1"/>
              <a:t>jdk</a:t>
            </a:r>
            <a:r>
              <a:rPr lang="en-US"/>
              <a:t>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91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2094C-E985-461D-8E81-175E226B1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623C10-6680-43AD-881A-7FF4E623DA4A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3657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/*</a:t>
            </a:r>
          </a:p>
          <a:p>
            <a:pPr marL="0" indent="0">
              <a:buNone/>
            </a:pPr>
            <a:r>
              <a:rPr lang="en-IN"/>
              <a:t>&lt;applet  code="Applet1.class" width=400 height=200&gt;</a:t>
            </a:r>
          </a:p>
          <a:p>
            <a:pPr marL="0" indent="0">
              <a:buNone/>
            </a:pPr>
            <a:r>
              <a:rPr lang="en-IN"/>
              <a:t>&lt;/applet&gt;</a:t>
            </a:r>
          </a:p>
          <a:p>
            <a:pPr marL="0" indent="0">
              <a:buNone/>
            </a:pPr>
            <a:r>
              <a:rPr lang="en-IN"/>
              <a:t>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class Applet1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System.out.println</a:t>
            </a:r>
            <a:r>
              <a:rPr lang="en-IN"/>
              <a:t>("Initializing an applet");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start()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System.out.println</a:t>
            </a:r>
            <a:r>
              <a:rPr lang="en-IN"/>
              <a:t>("Starting an applet");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9E55BC-6BE9-472F-B54F-86934089AB2B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914400"/>
            <a:ext cx="3657600" cy="52578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public void stop()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System.out.println</a:t>
            </a:r>
            <a:r>
              <a:rPr lang="en-IN"/>
              <a:t>("Stopping an applet");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destroy()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System.out.println</a:t>
            </a:r>
            <a:r>
              <a:rPr lang="en-IN"/>
              <a:t>("Destroying an applet");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("Welcome",50,30);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65621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30A6E-4BF8-4A20-A5FA-0F97B53641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9D5C1C-75EB-42CF-8233-010456A2D1D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90587" y="2590800"/>
            <a:ext cx="2790825" cy="2666999"/>
          </a:xfrm>
        </p:spPr>
      </p:pic>
      <p:pic>
        <p:nvPicPr>
          <p:cNvPr id="3" name="Picture 4" descr="Graphical user interface, application, Word&#10;&#10;Description automatically generated">
            <a:extLst>
              <a:ext uri="{FF2B5EF4-FFF2-40B4-BE49-F238E27FC236}">
                <a16:creationId xmlns:a16="http://schemas.microsoft.com/office/drawing/2014/main" id="{B30A7D06-486E-40BF-B39B-B4B9A374C54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103685" y="2552700"/>
            <a:ext cx="1990725" cy="2667000"/>
          </a:xfrm>
        </p:spPr>
      </p:pic>
    </p:spTree>
    <p:extLst>
      <p:ext uri="{BB962C8B-B14F-4D97-AF65-F5344CB8AC3E}">
        <p14:creationId xmlns:p14="http://schemas.microsoft.com/office/powerpoint/2010/main" val="468438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&lt;PARAM&gt; tag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An </a:t>
            </a:r>
            <a:r>
              <a:rPr lang="en-US" b="1"/>
              <a:t>&lt;APPLET&gt;</a:t>
            </a:r>
            <a:r>
              <a:rPr lang="en-US"/>
              <a:t> tag in a HTML document allow to pass parameter to the applet using </a:t>
            </a:r>
            <a:r>
              <a:rPr lang="en-US" b="1"/>
              <a:t>&lt;PARAM&gt;</a:t>
            </a:r>
            <a:r>
              <a:rPr lang="en-US"/>
              <a:t> tag.</a:t>
            </a:r>
          </a:p>
          <a:p>
            <a:pPr lvl="0"/>
            <a:r>
              <a:rPr lang="en-US"/>
              <a:t>Each </a:t>
            </a:r>
            <a:r>
              <a:rPr lang="en-US" b="1"/>
              <a:t>&lt;PARAM&gt;</a:t>
            </a:r>
            <a:r>
              <a:rPr lang="en-US"/>
              <a:t> tag has attribute </a:t>
            </a:r>
            <a:r>
              <a:rPr lang="en-US" b="1"/>
              <a:t>NAME &amp; VALUE.</a:t>
            </a:r>
            <a:endParaRPr lang="en-US"/>
          </a:p>
          <a:p>
            <a:r>
              <a:rPr lang="en-US" b="1"/>
              <a:t>Syntax:-</a:t>
            </a:r>
            <a:endParaRPr lang="en-US"/>
          </a:p>
          <a:p>
            <a:pPr marL="0" indent="0">
              <a:buNone/>
            </a:pPr>
            <a:r>
              <a:rPr lang="en-US" b="1"/>
              <a:t>	&lt;APPLET CODE=”</a:t>
            </a:r>
            <a:r>
              <a:rPr lang="en-US" b="1" err="1"/>
              <a:t>Hello.class</a:t>
            </a:r>
            <a:r>
              <a:rPr lang="en-US" b="1"/>
              <a:t>”         		WIDTH=300 HEIGHT=300&gt;</a:t>
            </a:r>
            <a:endParaRPr lang="en-US"/>
          </a:p>
          <a:p>
            <a:pPr marL="0" indent="0">
              <a:buNone/>
            </a:pPr>
            <a:r>
              <a:rPr lang="en-US" b="1"/>
              <a:t>		&lt;PARAM NAME=”name” 				VALUE=”value”&gt;</a:t>
            </a:r>
            <a:endParaRPr lang="en-US"/>
          </a:p>
          <a:p>
            <a:pPr marL="0" indent="0">
              <a:buNone/>
            </a:pPr>
            <a:r>
              <a:rPr lang="en-US" b="1"/>
              <a:t>	&lt;/APPLET&gt;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10475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java.applet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import </a:t>
            </a:r>
            <a:r>
              <a:rPr lang="en-US" b="1" err="1"/>
              <a:t>java.awt</a:t>
            </a:r>
            <a:r>
              <a:rPr lang="en-US" b="1"/>
              <a:t>.*;</a:t>
            </a:r>
            <a:endParaRPr lang="en-US"/>
          </a:p>
          <a:p>
            <a:pPr marL="0" indent="0">
              <a:buNone/>
            </a:pPr>
            <a:r>
              <a:rPr lang="en-US" b="1"/>
              <a:t>public class </a:t>
            </a:r>
            <a:r>
              <a:rPr lang="en-US" b="1" err="1"/>
              <a:t>paramtag</a:t>
            </a:r>
            <a:r>
              <a:rPr lang="en-US" b="1"/>
              <a:t> extends Applet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String </a:t>
            </a:r>
            <a:r>
              <a:rPr lang="en-US" b="1" err="1"/>
              <a:t>str</a:t>
            </a:r>
            <a:r>
              <a:rPr lang="en-US" b="1"/>
              <a:t>;</a:t>
            </a:r>
            <a:endParaRPr lang="en-US"/>
          </a:p>
          <a:p>
            <a:pPr marL="0" indent="0">
              <a:buNone/>
            </a:pPr>
            <a:r>
              <a:rPr lang="en-US" b="1"/>
              <a:t>	public void </a:t>
            </a:r>
            <a:r>
              <a:rPr lang="en-US" b="1" err="1"/>
              <a:t>init</a:t>
            </a:r>
            <a:r>
              <a:rPr lang="en-US" b="1"/>
              <a:t> ()</a:t>
            </a:r>
            <a:endParaRPr lang="en-US"/>
          </a:p>
          <a:p>
            <a:pPr marL="0" indent="0">
              <a:buNone/>
            </a:pPr>
            <a:r>
              <a:rPr lang="en-US" b="1"/>
              <a:t>	{</a:t>
            </a:r>
            <a:endParaRPr lang="en-US"/>
          </a:p>
          <a:p>
            <a:pPr marL="0" indent="0">
              <a:buNone/>
            </a:pPr>
            <a:r>
              <a:rPr lang="en-US" b="1"/>
              <a:t>		</a:t>
            </a:r>
            <a:r>
              <a:rPr lang="en-US" b="1" err="1"/>
              <a:t>str</a:t>
            </a:r>
            <a:r>
              <a:rPr lang="en-US" b="1"/>
              <a:t>=</a:t>
            </a:r>
            <a:r>
              <a:rPr lang="en-US" b="1" err="1"/>
              <a:t>getParameter</a:t>
            </a:r>
            <a:r>
              <a:rPr lang="en-US" b="1"/>
              <a:t> (“name”);</a:t>
            </a:r>
            <a:endParaRPr lang="en-US"/>
          </a:p>
          <a:p>
            <a:pPr marL="0" indent="0">
              <a:buNone/>
            </a:pPr>
            <a:r>
              <a:rPr lang="en-US" b="1"/>
              <a:t>	}</a:t>
            </a:r>
            <a:endParaRPr lang="en-US"/>
          </a:p>
          <a:p>
            <a:pPr marL="0" indent="0">
              <a:buNone/>
            </a:pPr>
            <a:r>
              <a:rPr lang="en-US" b="1"/>
              <a:t>	public void paint (Graphics g)</a:t>
            </a:r>
            <a:endParaRPr lang="en-US"/>
          </a:p>
          <a:p>
            <a:pPr marL="0" indent="0">
              <a:buNone/>
            </a:pPr>
            <a:r>
              <a:rPr lang="en-US" b="1"/>
              <a:t>	{</a:t>
            </a:r>
            <a:endParaRPr lang="en-US"/>
          </a:p>
          <a:p>
            <a:pPr marL="0" indent="0">
              <a:buNone/>
            </a:pPr>
            <a:r>
              <a:rPr lang="en-US" b="1"/>
              <a:t>		</a:t>
            </a:r>
            <a:r>
              <a:rPr lang="en-US" b="1" err="1"/>
              <a:t>g.drawString</a:t>
            </a:r>
            <a:r>
              <a:rPr lang="en-US" b="1"/>
              <a:t> (</a:t>
            </a:r>
            <a:r>
              <a:rPr lang="en-US" b="1" err="1"/>
              <a:t>str</a:t>
            </a:r>
            <a:r>
              <a:rPr lang="en-US" b="1"/>
              <a:t>, 100,100);</a:t>
            </a:r>
            <a:endParaRPr lang="en-US"/>
          </a:p>
          <a:p>
            <a:pPr marL="0" indent="0">
              <a:buNone/>
            </a:pPr>
            <a:r>
              <a:rPr lang="en-US" b="1"/>
              <a:t>	}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1217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 lvl="0"/>
            <a:r>
              <a:rPr lang="en-US"/>
              <a:t>Passing parameter to an applet code using </a:t>
            </a:r>
            <a:r>
              <a:rPr lang="en-US" b="1"/>
              <a:t>&lt;PARAM&gt;</a:t>
            </a:r>
            <a:r>
              <a:rPr lang="en-US"/>
              <a:t> tag is similar to passing parameters to the </a:t>
            </a:r>
            <a:r>
              <a:rPr lang="en-US" b="1"/>
              <a:t>main ()</a:t>
            </a:r>
            <a:r>
              <a:rPr lang="en-US"/>
              <a:t> method using command line arguments.</a:t>
            </a:r>
          </a:p>
          <a:p>
            <a:pPr lvl="0"/>
            <a:r>
              <a:rPr lang="en-US"/>
              <a:t>When an applet is loaded, parameters are pass through an applet. So define </a:t>
            </a:r>
            <a:r>
              <a:rPr lang="en-US" b="1" err="1"/>
              <a:t>init</a:t>
            </a:r>
            <a:r>
              <a:rPr lang="en-US" b="1"/>
              <a:t> ()</a:t>
            </a:r>
            <a:r>
              <a:rPr lang="en-US"/>
              <a:t> method in the applet to get hold of parameters define in the </a:t>
            </a:r>
            <a:r>
              <a:rPr lang="en-US" b="1"/>
              <a:t>&lt;PARAM&gt;</a:t>
            </a:r>
            <a:r>
              <a:rPr lang="en-US"/>
              <a:t> tag which is done by using </a:t>
            </a:r>
            <a:r>
              <a:rPr lang="en-US" b="1" err="1"/>
              <a:t>getParameter</a:t>
            </a:r>
            <a:r>
              <a:rPr lang="en-US" b="1"/>
              <a:t>()</a:t>
            </a:r>
            <a:r>
              <a:rPr lang="en-US"/>
              <a:t> method.</a:t>
            </a:r>
          </a:p>
          <a:p>
            <a:pPr lvl="0"/>
            <a:r>
              <a:rPr lang="en-US" b="1" err="1"/>
              <a:t>getPararmeter</a:t>
            </a:r>
            <a:r>
              <a:rPr lang="en-US" b="1"/>
              <a:t>() </a:t>
            </a:r>
            <a:r>
              <a:rPr lang="en-US"/>
              <a:t>method takes one string argument representing name of the parameter &amp; return string containing value of that parameter.</a:t>
            </a:r>
          </a:p>
          <a:p>
            <a:r>
              <a:rPr lang="en-US" b="1"/>
              <a:t>Example:-</a:t>
            </a:r>
            <a:endParaRPr lang="en-US"/>
          </a:p>
          <a:p>
            <a:pPr marL="0" indent="0">
              <a:buNone/>
            </a:pPr>
            <a:r>
              <a:rPr lang="en-US" b="1"/>
              <a:t>	String s=</a:t>
            </a:r>
            <a:r>
              <a:rPr lang="en-US" b="1" err="1"/>
              <a:t>getParameter</a:t>
            </a:r>
            <a:r>
              <a:rPr lang="en-US" b="1"/>
              <a:t> (“name”);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8822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/>
              <a:t>/*</a:t>
            </a:r>
          </a:p>
          <a:p>
            <a:pPr marL="0" indent="0">
              <a:buNone/>
            </a:pPr>
            <a:r>
              <a:rPr lang="en-US" b="1"/>
              <a:t>   &lt;APPLET CODE=”</a:t>
            </a:r>
            <a:r>
              <a:rPr lang="en-US" b="1" err="1"/>
              <a:t>paramtag.class</a:t>
            </a:r>
            <a:r>
              <a:rPr lang="en-US" b="1"/>
              <a:t>”   	WIDTH=300 HEIGHT=300&gt;</a:t>
            </a:r>
            <a:endParaRPr lang="en-US"/>
          </a:p>
          <a:p>
            <a:pPr marL="0" indent="0">
              <a:buNone/>
            </a:pPr>
            <a:r>
              <a:rPr lang="en-US" b="1"/>
              <a:t>    &lt;PARAM NAME=”name” VALUE=”Welcome 			to Java”&gt;</a:t>
            </a:r>
            <a:endParaRPr lang="en-US"/>
          </a:p>
          <a:p>
            <a:pPr marL="0" indent="0">
              <a:buNone/>
            </a:pPr>
            <a:r>
              <a:rPr lang="en-US" b="1"/>
              <a:t>    &lt;/APPLET&gt;</a:t>
            </a:r>
          </a:p>
          <a:p>
            <a:pPr marL="0" indent="0">
              <a:buNone/>
            </a:pPr>
            <a:r>
              <a:rPr lang="en-US" b="1"/>
              <a:t>*/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3875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6F7AD-5213-4F93-A53B-99464B4B9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873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B4F4-BCDD-4464-A6A9-EAD238A4643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FirstAppletPara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String str;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str=</a:t>
            </a:r>
            <a:r>
              <a:rPr lang="en-IN" err="1"/>
              <a:t>getParameter</a:t>
            </a:r>
            <a:r>
              <a:rPr lang="en-IN"/>
              <a:t>("Name");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(str,50,30);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FirstAppletPara.class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&lt;param name="Name" value="Suwarna"&gt;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4B644D-4855-48B0-9DFA-AC2B81BFD530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18025" y="2438400"/>
            <a:ext cx="3162300" cy="1409700"/>
          </a:xfrm>
        </p:spPr>
      </p:pic>
    </p:spTree>
    <p:extLst>
      <p:ext uri="{BB962C8B-B14F-4D97-AF65-F5344CB8AC3E}">
        <p14:creationId xmlns:p14="http://schemas.microsoft.com/office/powerpoint/2010/main" val="37809651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951BA-D0DD-4E4D-A43E-78D720A0E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09185C5-90FB-45E8-BE58-14058B07659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46814" y="1600200"/>
            <a:ext cx="2878372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526024-E5BE-4CD9-AE3F-5EAA7EE6DC6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586698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5F2CB-A462-4565-A1B3-87BD1BC07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3CFD3-3197-4DD9-A4A0-54DD34DE201F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3657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FirstAppletParaAdd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String str1,str2;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str1=</a:t>
            </a:r>
            <a:r>
              <a:rPr lang="en-IN" err="1"/>
              <a:t>getParameter</a:t>
            </a:r>
            <a:r>
              <a:rPr lang="en-IN"/>
              <a:t>("a");</a:t>
            </a:r>
          </a:p>
          <a:p>
            <a:pPr marL="0" indent="0">
              <a:buNone/>
            </a:pPr>
            <a:r>
              <a:rPr lang="en-IN"/>
              <a:t>str2=</a:t>
            </a:r>
            <a:r>
              <a:rPr lang="en-IN" err="1"/>
              <a:t>getParameter</a:t>
            </a:r>
            <a:r>
              <a:rPr lang="en-IN"/>
              <a:t>("b");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int c=</a:t>
            </a:r>
            <a:r>
              <a:rPr lang="en-IN" err="1"/>
              <a:t>Integer.parseInt</a:t>
            </a:r>
            <a:r>
              <a:rPr lang="en-IN"/>
              <a:t>(str1)+</a:t>
            </a:r>
            <a:r>
              <a:rPr lang="en-IN" err="1"/>
              <a:t>Integer.parseInt</a:t>
            </a:r>
            <a:r>
              <a:rPr lang="en-IN"/>
              <a:t>(str2);</a:t>
            </a:r>
          </a:p>
          <a:p>
            <a:pPr marL="0" indent="0">
              <a:buNone/>
            </a:pPr>
            <a:r>
              <a:rPr lang="en-IN"/>
              <a:t>String s="sum="+</a:t>
            </a:r>
            <a:r>
              <a:rPr lang="en-IN" err="1"/>
              <a:t>String.valueOf</a:t>
            </a:r>
            <a:r>
              <a:rPr lang="en-IN"/>
              <a:t>(c);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(s,50,30);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473ED4-AC36-402A-997F-4FA90CCC227F}"/>
              </a:ext>
            </a:extLst>
          </p:cNvPr>
          <p:cNvSpPr>
            <a:spLocks noGrp="1"/>
          </p:cNvSpPr>
          <p:nvPr>
            <p:ph sz="quarter" idx="2"/>
          </p:nvPr>
        </p:nvSpPr>
        <p:spPr>
          <a:xfrm>
            <a:off x="4270248" y="914400"/>
            <a:ext cx="3657600" cy="52578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FirstAppletParaAdd.class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&lt;param name="a" value="5"&gt;</a:t>
            </a:r>
          </a:p>
          <a:p>
            <a:pPr marL="0" indent="0">
              <a:buNone/>
            </a:pPr>
            <a:r>
              <a:rPr lang="en-IN"/>
              <a:t>&lt;param name="b" value="4"&gt;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271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9398D-44FA-4D8A-ABF5-01CBD26E3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CA61626F-67FB-4969-83BE-D1041457C607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38162" y="2895600"/>
            <a:ext cx="3495675" cy="1309687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0727756-F7F4-4C21-81ED-B1411CB2C7E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5066915" y="1600200"/>
            <a:ext cx="2064519" cy="4572000"/>
          </a:xfrm>
        </p:spPr>
      </p:pic>
    </p:spTree>
    <p:extLst>
      <p:ext uri="{BB962C8B-B14F-4D97-AF65-F5344CB8AC3E}">
        <p14:creationId xmlns:p14="http://schemas.microsoft.com/office/powerpoint/2010/main" val="2075302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Applet can be used to perform arithmetic operations, display graphics, play sound, create animation and play interactive games.</a:t>
            </a:r>
          </a:p>
          <a:p>
            <a:pPr lvl="0"/>
            <a:r>
              <a:rPr lang="en-US"/>
              <a:t>To create an applet, we need to import the package such as </a:t>
            </a:r>
            <a:r>
              <a:rPr lang="en-US" err="1"/>
              <a:t>java.applet</a:t>
            </a:r>
            <a:r>
              <a:rPr lang="en-US"/>
              <a:t> and </a:t>
            </a:r>
            <a:r>
              <a:rPr lang="en-US" err="1"/>
              <a:t>java.awt</a:t>
            </a:r>
            <a:r>
              <a:rPr lang="en-US"/>
              <a:t> &amp; extend the user class with Applet class.</a:t>
            </a:r>
          </a:p>
          <a:p>
            <a:pPr lvl="1"/>
            <a:r>
              <a:rPr lang="en-US" sz="2400" err="1"/>
              <a:t>java.applet</a:t>
            </a:r>
            <a:r>
              <a:rPr lang="en-US" sz="2400"/>
              <a:t> package provides the Applet class that is used to create Applet.</a:t>
            </a:r>
          </a:p>
          <a:p>
            <a:pPr lvl="1"/>
            <a:r>
              <a:rPr lang="en-US" sz="2400" err="1"/>
              <a:t>java.awt</a:t>
            </a:r>
            <a:r>
              <a:rPr lang="en-US" sz="2400"/>
              <a:t> provides component class which develops GUI components such as button, check box. It also has paint () method that allows to print string in an applet.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098B08A-603C-4989-AAA5-4B46C221A28E}"/>
              </a:ext>
            </a:extLst>
          </p:cNvPr>
          <p:cNvSpPr txBox="1"/>
          <p:nvPr/>
        </p:nvSpPr>
        <p:spPr>
          <a:xfrm>
            <a:off x="3200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517300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19FB-5E51-4DC0-8C53-24C876009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5812E-B9F3-49F7-8CB1-92A23007E084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AppletBal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String str1;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str1=</a:t>
            </a:r>
            <a:r>
              <a:rPr lang="en-IN" err="1"/>
              <a:t>getParameter</a:t>
            </a:r>
            <a:r>
              <a:rPr lang="en-IN"/>
              <a:t>("</a:t>
            </a:r>
            <a:r>
              <a:rPr lang="en-IN" err="1"/>
              <a:t>bal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bal</a:t>
            </a:r>
            <a:r>
              <a:rPr lang="en-IN"/>
              <a:t>=</a:t>
            </a:r>
            <a:r>
              <a:rPr lang="en-IN" err="1"/>
              <a:t>Integer.parseInt</a:t>
            </a:r>
            <a:r>
              <a:rPr lang="en-IN"/>
              <a:t>(str1);</a:t>
            </a:r>
          </a:p>
          <a:p>
            <a:pPr marL="0" indent="0">
              <a:buNone/>
            </a:pPr>
            <a:r>
              <a:rPr lang="en-IN"/>
              <a:t>if(</a:t>
            </a:r>
            <a:r>
              <a:rPr lang="en-IN" err="1"/>
              <a:t>bal</a:t>
            </a:r>
            <a:r>
              <a:rPr lang="en-IN"/>
              <a:t>&lt;500)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("low balance",50,30);</a:t>
            </a:r>
          </a:p>
          <a:p>
            <a:pPr marL="0" indent="0">
              <a:buNone/>
            </a:pPr>
            <a:r>
              <a:rPr lang="en-IN"/>
              <a:t>else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("sufficient balance",50,30);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AppletBal.class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&lt;param name="</a:t>
            </a:r>
            <a:r>
              <a:rPr lang="en-IN" err="1"/>
              <a:t>bal</a:t>
            </a:r>
            <a:r>
              <a:rPr lang="en-IN"/>
              <a:t>" value="600"&gt;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2A99BD5-AFA6-4626-8F55-2FC3A631948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70425" y="3014663"/>
            <a:ext cx="2857500" cy="1143000"/>
          </a:xfrm>
        </p:spPr>
      </p:pic>
    </p:spTree>
    <p:extLst>
      <p:ext uri="{BB962C8B-B14F-4D97-AF65-F5344CB8AC3E}">
        <p14:creationId xmlns:p14="http://schemas.microsoft.com/office/powerpoint/2010/main" val="299041055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D805-3CC2-4DD8-88E7-F32286C36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F0749E6-390D-48F7-ACBD-0E55984A6E5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87503" y="1600200"/>
            <a:ext cx="1796994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5EBD1-83D3-4B49-A9CE-EE5628A46D66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20670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6AF53-2536-473C-AAE2-64F50370E4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229A0-A2DB-4AB9-A17D-8BE993FC08E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AppletLen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String str1=</a:t>
            </a:r>
            <a:r>
              <a:rPr lang="en-IN" err="1"/>
              <a:t>this.getParameter</a:t>
            </a:r>
            <a:r>
              <a:rPr lang="en-IN"/>
              <a:t>("</a:t>
            </a:r>
            <a:r>
              <a:rPr lang="en-IN" err="1"/>
              <a:t>Uname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len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 err="1"/>
              <a:t>len</a:t>
            </a:r>
            <a:r>
              <a:rPr lang="en-IN"/>
              <a:t>=str1.length();</a:t>
            </a:r>
          </a:p>
          <a:p>
            <a:pPr marL="0" indent="0">
              <a:buNone/>
            </a:pPr>
            <a:r>
              <a:rPr lang="en-IN"/>
              <a:t>String </a:t>
            </a:r>
            <a:r>
              <a:rPr lang="en-IN" err="1"/>
              <a:t>msg</a:t>
            </a:r>
            <a:r>
              <a:rPr lang="en-IN"/>
              <a:t>="Length Suwarna="+</a:t>
            </a:r>
            <a:r>
              <a:rPr lang="en-IN" err="1"/>
              <a:t>len</a:t>
            </a:r>
            <a:r>
              <a:rPr lang="en-IN"/>
              <a:t>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(msg,50,30);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AppletLen.class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&lt;param name="</a:t>
            </a:r>
            <a:r>
              <a:rPr lang="en-IN" err="1"/>
              <a:t>Uname</a:t>
            </a:r>
            <a:r>
              <a:rPr lang="en-IN"/>
              <a:t>" value="Suwarna"&gt;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A560CBF-5846-41C9-B436-7C548EA995C1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718050" y="3629025"/>
            <a:ext cx="2762250" cy="514350"/>
          </a:xfrm>
        </p:spPr>
      </p:pic>
    </p:spTree>
    <p:extLst>
      <p:ext uri="{BB962C8B-B14F-4D97-AF65-F5344CB8AC3E}">
        <p14:creationId xmlns:p14="http://schemas.microsoft.com/office/powerpoint/2010/main" val="27618477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71E20-FECD-4A61-AFC0-C996DEF1F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60478FB-B6E2-4AAE-ABB7-14BBD0CDB463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47036" y="1600200"/>
            <a:ext cx="1877927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6688DA-CEC1-405C-8F1C-4B82E18C008A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82166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EC9E5-3DD4-44E9-9FA0-02200F2AC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9ACCA-2DCB-45EC-A5E0-5FC282793BD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java.awt.event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AppletButton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Button b1=new Button("submit");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add(b1);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AppletButton.class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FCEE5E6-EA55-441C-9357-64E25CC8889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03750" y="3352800"/>
            <a:ext cx="2990850" cy="781050"/>
          </a:xfrm>
        </p:spPr>
      </p:pic>
    </p:spTree>
    <p:extLst>
      <p:ext uri="{BB962C8B-B14F-4D97-AF65-F5344CB8AC3E}">
        <p14:creationId xmlns:p14="http://schemas.microsoft.com/office/powerpoint/2010/main" val="31881804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4D32C-B9CA-4695-BC08-013C5F82A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2579132-949F-4924-8C6D-51D03801F82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25718" y="1600200"/>
            <a:ext cx="2520563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AC1107-FFEF-404D-8586-3A1416120D3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3957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3D497-15C4-4838-BB02-A8B9ECEDA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6234A8-D211-4448-B925-B19A55ECAF5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java.awt.event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AppletCheckBox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Checkbox cb1=new Checkbox("</a:t>
            </a:r>
            <a:r>
              <a:rPr lang="en-IN" err="1"/>
              <a:t>adhar</a:t>
            </a:r>
            <a:r>
              <a:rPr lang="en-IN"/>
              <a:t>",true);</a:t>
            </a:r>
          </a:p>
          <a:p>
            <a:pPr marL="0" indent="0">
              <a:buNone/>
            </a:pPr>
            <a:r>
              <a:rPr lang="en-IN"/>
              <a:t>Checkbox cb2=new Checkbox("</a:t>
            </a:r>
            <a:r>
              <a:rPr lang="en-IN" err="1"/>
              <a:t>pan",false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add(cb1);</a:t>
            </a:r>
          </a:p>
          <a:p>
            <a:pPr marL="0" indent="0">
              <a:buNone/>
            </a:pPr>
            <a:r>
              <a:rPr lang="en-IN"/>
              <a:t>add(cb2);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AppletCheckBox.class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D45B62B-DB40-4D68-B8BC-92D5FA04C9D9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32312" y="3614737"/>
            <a:ext cx="3133725" cy="542925"/>
          </a:xfrm>
        </p:spPr>
      </p:pic>
    </p:spTree>
    <p:extLst>
      <p:ext uri="{BB962C8B-B14F-4D97-AF65-F5344CB8AC3E}">
        <p14:creationId xmlns:p14="http://schemas.microsoft.com/office/powerpoint/2010/main" val="250004617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448CE-E91F-4548-A227-6F00FFD76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F9E7C6C-CD26-417C-93AF-543D9ABEB0E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88219" y="1600200"/>
            <a:ext cx="2595562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5659BD-39E2-4F06-9706-FCE870AF9EC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72061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4800" b="1"/>
              <a:t>GRAPHICS PROGRAMMING</a:t>
            </a:r>
          </a:p>
        </p:txBody>
      </p:sp>
    </p:spTree>
    <p:extLst>
      <p:ext uri="{BB962C8B-B14F-4D97-AF65-F5344CB8AC3E}">
        <p14:creationId xmlns:p14="http://schemas.microsoft.com/office/powerpoint/2010/main" val="31146974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methods of graphic class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/>
              <a:t>I] </a:t>
            </a:r>
            <a:r>
              <a:rPr lang="en-US" b="1" err="1"/>
              <a:t>drawLine</a:t>
            </a:r>
            <a:r>
              <a:rPr lang="en-US" b="1"/>
              <a:t>() :-</a:t>
            </a:r>
            <a:endParaRPr lang="en-US"/>
          </a:p>
          <a:p>
            <a:pPr marL="0" indent="0">
              <a:buNone/>
            </a:pPr>
            <a:r>
              <a:rPr lang="en-US"/>
              <a:t>  </a:t>
            </a:r>
          </a:p>
          <a:p>
            <a:pPr lvl="1"/>
            <a:r>
              <a:rPr lang="en-US" sz="2400"/>
              <a:t>To draw a Line, </a:t>
            </a:r>
            <a:r>
              <a:rPr lang="en-US" sz="2400" b="1" err="1"/>
              <a:t>drawLine</a:t>
            </a:r>
            <a:r>
              <a:rPr lang="en-US" sz="2400" b="1"/>
              <a:t>()</a:t>
            </a:r>
            <a:r>
              <a:rPr lang="en-US" sz="2400"/>
              <a:t> method is used.</a:t>
            </a:r>
          </a:p>
          <a:p>
            <a:pPr lvl="1"/>
            <a:r>
              <a:rPr lang="en-US" sz="2400"/>
              <a:t>The </a:t>
            </a:r>
            <a:r>
              <a:rPr lang="en-US" sz="2400" b="1" err="1"/>
              <a:t>drawLine</a:t>
            </a:r>
            <a:r>
              <a:rPr lang="en-US" sz="2400" b="1"/>
              <a:t>()</a:t>
            </a:r>
            <a:r>
              <a:rPr lang="en-US" sz="2400"/>
              <a:t> takes two pairs of coordinates </a:t>
            </a:r>
            <a:r>
              <a:rPr lang="en-US" sz="2400" b="1"/>
              <a:t>(x1,y1)</a:t>
            </a:r>
            <a:r>
              <a:rPr lang="en-US" sz="2400"/>
              <a:t> &amp; </a:t>
            </a:r>
            <a:r>
              <a:rPr lang="en-US" sz="2400" b="1"/>
              <a:t>(x2,y2)</a:t>
            </a:r>
            <a:r>
              <a:rPr lang="en-US" sz="2400"/>
              <a:t> &amp; draws the line between them.</a:t>
            </a:r>
          </a:p>
          <a:p>
            <a:pPr lvl="1"/>
            <a:r>
              <a:rPr lang="en-US" sz="2400" b="1"/>
              <a:t>Syntax:-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err="1"/>
              <a:t>drawLine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x1,int y1,int x2,int y2);</a:t>
            </a:r>
            <a:endParaRPr lang="en-US"/>
          </a:p>
          <a:p>
            <a:pPr marL="0" indent="0">
              <a:buNone/>
            </a:pPr>
            <a:r>
              <a:rPr lang="en-US" b="1"/>
              <a:t>		or</a:t>
            </a:r>
            <a:endParaRPr lang="en-US"/>
          </a:p>
          <a:p>
            <a:pPr marL="0" indent="0">
              <a:buNone/>
            </a:pPr>
            <a:r>
              <a:rPr lang="en-US" b="1"/>
              <a:t>           </a:t>
            </a:r>
            <a:r>
              <a:rPr lang="en-US" b="1" err="1"/>
              <a:t>drawLine</a:t>
            </a:r>
            <a:r>
              <a:rPr lang="en-US" b="1"/>
              <a:t>(x1,y1,x2,y2);</a:t>
            </a:r>
            <a:endParaRPr lang="en-US"/>
          </a:p>
          <a:p>
            <a:pPr lvl="1"/>
            <a:r>
              <a:rPr lang="en-US" sz="2400" b="1"/>
              <a:t>Ex:- </a:t>
            </a:r>
            <a:r>
              <a:rPr lang="en-US" sz="2400" b="1" err="1"/>
              <a:t>g.drawLine</a:t>
            </a:r>
            <a:r>
              <a:rPr lang="en-US" sz="2400" b="1"/>
              <a:t>(10,10,50,50);</a:t>
            </a:r>
            <a:endParaRPr lang="en-US" sz="2400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336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Types of Applet.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/>
              <a:t>Following are the types of applets:-</a:t>
            </a:r>
            <a:endParaRPr lang="en-US"/>
          </a:p>
          <a:p>
            <a:pPr lvl="0">
              <a:buFont typeface="Wingdings" pitchFamily="2" charset="2"/>
              <a:buChar char="Ø"/>
            </a:pPr>
            <a:r>
              <a:rPr lang="en-US" b="1"/>
              <a:t>     Local Applets</a:t>
            </a:r>
            <a:endParaRPr lang="en-US"/>
          </a:p>
          <a:p>
            <a:pPr lvl="0">
              <a:buFont typeface="Wingdings" pitchFamily="2" charset="2"/>
              <a:buChar char="Ø"/>
            </a:pPr>
            <a:r>
              <a:rPr lang="en-US" b="1"/>
              <a:t>    Remote Applets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41859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CD992-A302-4AAF-B845-EDC47914D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3D1162-94A3-43C6-9EE0-F762BFD61F5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AppletLine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g.drawLine</a:t>
            </a:r>
            <a:r>
              <a:rPr lang="en-IN"/>
              <a:t>(0,0,200,100);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("Line Demo",50,80);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AppletLine.class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5CC4BEA-3E4B-4CD5-943E-C418021EC0E6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79950" y="2895601"/>
            <a:ext cx="2838450" cy="1281112"/>
          </a:xfrm>
        </p:spPr>
      </p:pic>
    </p:spTree>
    <p:extLst>
      <p:ext uri="{BB962C8B-B14F-4D97-AF65-F5344CB8AC3E}">
        <p14:creationId xmlns:p14="http://schemas.microsoft.com/office/powerpoint/2010/main" val="241068153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0E53A-BAE6-4D7F-81E9-106EA5744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6795060-A2A9-4063-A7D8-D6493271923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60829" y="1600200"/>
            <a:ext cx="1650341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C4B8C7-28F8-4DDB-826C-E1B34C437D1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64069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7772400" cy="4800600"/>
          </a:xfrm>
        </p:spPr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/>
              <a:t>II] </a:t>
            </a:r>
            <a:r>
              <a:rPr lang="en-US" b="1" err="1"/>
              <a:t>drawRect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 b="1" err="1"/>
              <a:t>drawRect</a:t>
            </a:r>
            <a:r>
              <a:rPr lang="en-US" sz="2400" b="1"/>
              <a:t>()</a:t>
            </a:r>
            <a:r>
              <a:rPr lang="en-US" sz="2400"/>
              <a:t> method is used to draw rectangle &amp; square.</a:t>
            </a:r>
          </a:p>
          <a:p>
            <a:pPr lvl="1"/>
            <a:r>
              <a:rPr lang="en-US" sz="2400"/>
              <a:t>It takes four arguments: first two represents top left corner of rectangle &amp; remaining two represents the width &amp; height of rectangle in pixels.</a:t>
            </a:r>
          </a:p>
          <a:p>
            <a:pPr lvl="1"/>
            <a:r>
              <a:rPr lang="en-US" sz="2400"/>
              <a:t>To draw square. We have to put the same value for width &amp; height.</a:t>
            </a:r>
          </a:p>
          <a:p>
            <a:pPr marL="0" indent="0">
              <a:buNone/>
            </a:pPr>
            <a:r>
              <a:rPr lang="en-US"/>
              <a:t>  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  </a:t>
            </a:r>
            <a:r>
              <a:rPr lang="en-US" b="1" err="1"/>
              <a:t>drawRect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   							height);</a:t>
            </a:r>
            <a:endParaRPr lang="en-US"/>
          </a:p>
          <a:p>
            <a:pPr marL="0" indent="0">
              <a:buNone/>
            </a:pPr>
            <a:r>
              <a:rPr lang="en-US" b="1"/>
              <a:t>		or</a:t>
            </a:r>
            <a:endParaRPr lang="en-US"/>
          </a:p>
          <a:p>
            <a:pPr marL="0" indent="0">
              <a:buNone/>
            </a:pPr>
            <a:r>
              <a:rPr lang="en-US" b="1"/>
              <a:t>           </a:t>
            </a:r>
            <a:r>
              <a:rPr lang="en-US" b="1" err="1"/>
              <a:t>drawRect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g.drawRect</a:t>
            </a:r>
            <a:r>
              <a:rPr lang="en-US" sz="2400" b="1"/>
              <a:t>(10,60,40,30);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348144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0BC22-4689-4E5B-B140-8C20F7381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068B-28DE-41CB-BC35-338F1C9E26B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AppletRect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g.drawRect</a:t>
            </a:r>
            <a:r>
              <a:rPr lang="en-IN"/>
              <a:t>(10,10,50,50);</a:t>
            </a:r>
          </a:p>
          <a:p>
            <a:pPr marL="0" indent="0">
              <a:buNone/>
            </a:pPr>
            <a:r>
              <a:rPr lang="en-IN" err="1"/>
              <a:t>g.drawRoundRect</a:t>
            </a:r>
            <a:r>
              <a:rPr lang="en-IN"/>
              <a:t>(70,30,50,30,10,10);</a:t>
            </a:r>
          </a:p>
          <a:p>
            <a:pPr marL="0" indent="0">
              <a:buNone/>
            </a:pPr>
            <a:r>
              <a:rPr lang="en-IN" err="1"/>
              <a:t>g.fillRect</a:t>
            </a:r>
            <a:r>
              <a:rPr lang="en-IN"/>
              <a:t>(40,100,150,100);</a:t>
            </a:r>
          </a:p>
          <a:p>
            <a:pPr marL="0" indent="0">
              <a:buNone/>
            </a:pPr>
            <a:r>
              <a:rPr lang="en-IN" err="1"/>
              <a:t>g.fillRoundRect</a:t>
            </a:r>
            <a:r>
              <a:rPr lang="en-IN"/>
              <a:t>(200,10,70,100,10,10);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</a:t>
            </a:r>
            <a:r>
              <a:rPr lang="en-IN" err="1"/>
              <a:t>Rect</a:t>
            </a:r>
            <a:r>
              <a:rPr lang="en-IN"/>
              <a:t> Demo",30,90);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AppletRect.class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29C7201-89E4-4FB6-9171-12D5FC2DF9B3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70425" y="3009900"/>
            <a:ext cx="2857500" cy="1143000"/>
          </a:xfrm>
        </p:spPr>
      </p:pic>
    </p:spTree>
    <p:extLst>
      <p:ext uri="{BB962C8B-B14F-4D97-AF65-F5344CB8AC3E}">
        <p14:creationId xmlns:p14="http://schemas.microsoft.com/office/powerpoint/2010/main" val="327329193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B9540-80A5-4D87-831B-49D0A117A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9C68D51-A09A-4587-8B1B-B350FBD003CA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51719" y="1600200"/>
            <a:ext cx="2468562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65B431-89CA-48D3-BA73-5A731D8C1CFD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512262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/>
              <a:t>III] </a:t>
            </a:r>
            <a:r>
              <a:rPr lang="en-US" b="1" err="1"/>
              <a:t>fillRect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solid rectangle &amp; square.</a:t>
            </a:r>
          </a:p>
          <a:p>
            <a:pPr lvl="1"/>
            <a:r>
              <a:rPr lang="en-US" sz="2400"/>
              <a:t>It takes four arguments: first two represents top left corner of rectangle &amp; remaining two represents the width &amp; height of rectangle in pixels.</a:t>
            </a:r>
          </a:p>
          <a:p>
            <a:pPr lvl="1"/>
            <a:r>
              <a:rPr lang="en-US" sz="2400"/>
              <a:t>To draw a solid (filled with color) square. We have to put the same value for width &amp; height.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 </a:t>
            </a:r>
            <a:r>
              <a:rPr lang="en-US" b="1" err="1"/>
              <a:t>fillRect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height);</a:t>
            </a:r>
            <a:endParaRPr lang="en-US"/>
          </a:p>
          <a:p>
            <a:pPr marL="0" indent="0">
              <a:buNone/>
            </a:pPr>
            <a:r>
              <a:rPr lang="en-US" b="1"/>
              <a:t>   		or</a:t>
            </a:r>
            <a:endParaRPr lang="en-US"/>
          </a:p>
          <a:p>
            <a:pPr marL="0" indent="0">
              <a:buNone/>
            </a:pPr>
            <a:r>
              <a:rPr lang="en-US" b="1"/>
              <a:t>           </a:t>
            </a:r>
            <a:r>
              <a:rPr lang="en-US" b="1" err="1"/>
              <a:t>fillRect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</a:p>
          <a:p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g.fillRect</a:t>
            </a:r>
            <a:r>
              <a:rPr lang="en-US" sz="2400" b="1"/>
              <a:t>(10,60,40,30);</a:t>
            </a:r>
            <a:endParaRPr lang="en-US" sz="2400"/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7903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/>
              <a:t>IV] </a:t>
            </a:r>
            <a:r>
              <a:rPr lang="en-US" b="1" err="1"/>
              <a:t>drawRoundRect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rounded corner rectangle &amp; square.</a:t>
            </a:r>
          </a:p>
          <a:p>
            <a:pPr lvl="1"/>
            <a:r>
              <a:rPr lang="en-US" sz="2400"/>
              <a:t>It takes six arguments : first two represents the top left corner of the rectangle, after that two argument represents the width &amp; height of rectangle in pixels, remaining two represents the diameter of rounding corner along x-axis &amp; y-axis.</a:t>
            </a:r>
          </a:p>
          <a:p>
            <a:pPr lvl="1"/>
            <a:r>
              <a:rPr lang="en-US" sz="2400"/>
              <a:t>To draw rounded corner square. We have to put the same value for width &amp; height.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err="1"/>
              <a:t>drawRoundRect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    		</a:t>
            </a:r>
            <a:r>
              <a:rPr lang="en-US" b="1" err="1"/>
              <a:t>height,int</a:t>
            </a:r>
            <a:r>
              <a:rPr lang="en-US" b="1"/>
              <a:t> </a:t>
            </a:r>
            <a:r>
              <a:rPr lang="en-US" b="1" err="1"/>
              <a:t>x_diameter,int</a:t>
            </a:r>
            <a:r>
              <a:rPr lang="en-US" b="1"/>
              <a:t> </a:t>
            </a:r>
            <a:r>
              <a:rPr lang="en-US" b="1" err="1"/>
              <a:t>y_diameter</a:t>
            </a:r>
            <a:r>
              <a:rPr lang="en-US" b="1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 			or</a:t>
            </a:r>
            <a:endParaRPr lang="en-US"/>
          </a:p>
          <a:p>
            <a:pPr marL="0" indent="0">
              <a:buNone/>
            </a:pPr>
            <a:r>
              <a:rPr lang="en-US" b="1"/>
              <a:t>         </a:t>
            </a:r>
            <a:r>
              <a:rPr lang="en-US" b="1" err="1"/>
              <a:t>drawRoundRect</a:t>
            </a:r>
            <a:r>
              <a:rPr lang="en-US" b="1"/>
              <a:t>(</a:t>
            </a:r>
            <a:r>
              <a:rPr lang="en-US" b="1" err="1"/>
              <a:t>x,y,w,h,x_diameter,y_diameter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g.drawRoundRect</a:t>
            </a:r>
            <a:r>
              <a:rPr lang="en-US" sz="2400" b="1"/>
              <a:t>(10,60,40,30,5,5);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887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/>
              <a:t>V] </a:t>
            </a:r>
            <a:r>
              <a:rPr lang="en-US" b="1" err="1"/>
              <a:t>fillRoundRect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solid rounded corner rectangle &amp; square.</a:t>
            </a:r>
          </a:p>
          <a:p>
            <a:pPr lvl="1"/>
            <a:r>
              <a:rPr lang="en-US" sz="2400"/>
              <a:t>It takes six arguments: first two represents the top left corner of the rectangle, after that two argument represents the width &amp; height of rectangle in pixels, remaining two represents the diameter of rounding corner along x-axis &amp; y-axis.</a:t>
            </a:r>
          </a:p>
          <a:p>
            <a:pPr lvl="1"/>
            <a:r>
              <a:rPr lang="en-US" sz="2400"/>
              <a:t>To draw a solid (filled with color) rounded corner square. We have to put the same value for width &amp; height.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  </a:t>
            </a:r>
            <a:r>
              <a:rPr lang="en-US" b="1" err="1"/>
              <a:t>fillRoundRect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		</a:t>
            </a:r>
            <a:r>
              <a:rPr lang="en-US" b="1" err="1"/>
              <a:t>height,int</a:t>
            </a:r>
            <a:r>
              <a:rPr lang="en-US" b="1"/>
              <a:t> </a:t>
            </a:r>
            <a:r>
              <a:rPr lang="en-US" b="1" err="1"/>
              <a:t>x_diameter,int</a:t>
            </a:r>
            <a:r>
              <a:rPr lang="en-US" b="1"/>
              <a:t> </a:t>
            </a:r>
            <a:r>
              <a:rPr lang="en-US" b="1" err="1"/>
              <a:t>y_diameter</a:t>
            </a:r>
            <a:r>
              <a:rPr lang="en-US" b="1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			or</a:t>
            </a:r>
            <a:endParaRPr lang="en-US"/>
          </a:p>
          <a:p>
            <a:pPr marL="0" indent="0">
              <a:buNone/>
            </a:pPr>
            <a:r>
              <a:rPr lang="en-US" b="1"/>
              <a:t>            </a:t>
            </a:r>
            <a:r>
              <a:rPr lang="en-US" b="1" err="1"/>
              <a:t>fillRoundRect</a:t>
            </a:r>
            <a:r>
              <a:rPr lang="en-US" b="1"/>
              <a:t>(</a:t>
            </a:r>
            <a:r>
              <a:rPr lang="en-US" b="1" err="1"/>
              <a:t>x,y,w,h,x_diameter,y_diameter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g.fillRoundRect</a:t>
            </a:r>
            <a:r>
              <a:rPr lang="en-US" sz="2400" b="1"/>
              <a:t>(10,60,40,30,5,5);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6834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/>
              <a:t>VI] </a:t>
            </a:r>
            <a:r>
              <a:rPr lang="en-US" b="1" err="1"/>
              <a:t>drawOval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circle &amp; ellipse or oval.</a:t>
            </a:r>
          </a:p>
          <a:p>
            <a:pPr lvl="1"/>
            <a:r>
              <a:rPr lang="en-US" sz="2400"/>
              <a:t>It takes the four argument: first two represents the top left corner of the imaginary rectangle and the other two represents the width &amp; height of the oval itself.</a:t>
            </a:r>
          </a:p>
          <a:p>
            <a:pPr lvl="1"/>
            <a:r>
              <a:rPr lang="en-US" sz="2400"/>
              <a:t>If the width and height are the same, then the oval becomes a circle. 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en-US" b="1" err="1"/>
              <a:t>drawOval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height);</a:t>
            </a:r>
            <a:endParaRPr lang="en-US"/>
          </a:p>
          <a:p>
            <a:pPr marL="0" indent="0">
              <a:buNone/>
            </a:pPr>
            <a:r>
              <a:rPr lang="en-US" b="1"/>
              <a:t>  		or</a:t>
            </a:r>
            <a:endParaRPr lang="en-US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en-US" b="1" err="1"/>
              <a:t>drawOval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g.drawOval</a:t>
            </a:r>
            <a:r>
              <a:rPr lang="en-US" sz="2400" b="1"/>
              <a:t>(10,60,40,30);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397517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E814B-458F-40D5-9BA8-28B2389E7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E3109-9995-417A-9044-D479CA2D8E3C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AppletOval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(10,10,50,50);</a:t>
            </a:r>
          </a:p>
          <a:p>
            <a:pPr marL="0" indent="0">
              <a:buNone/>
            </a:pPr>
            <a:r>
              <a:rPr lang="en-IN" err="1"/>
              <a:t>g.fillOval</a:t>
            </a:r>
            <a:r>
              <a:rPr lang="en-IN"/>
              <a:t>(200,10,70,100);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("Oval Demo",30,90);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AppletOval.class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5685F-554D-488D-AC1B-0A60179C5CAD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79950" y="3200401"/>
            <a:ext cx="2838450" cy="900112"/>
          </a:xfrm>
        </p:spPr>
      </p:pic>
    </p:spTree>
    <p:extLst>
      <p:ext uri="{BB962C8B-B14F-4D97-AF65-F5344CB8AC3E}">
        <p14:creationId xmlns:p14="http://schemas.microsoft.com/office/powerpoint/2010/main" val="130760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/>
              <a:t>Local Applets:-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sz="2400"/>
              <a:t>An applet developed locally &amp; stored in a local system is known as local Applet.</a:t>
            </a:r>
          </a:p>
          <a:p>
            <a:pPr lvl="1"/>
            <a:r>
              <a:rPr lang="en-US" sz="2400"/>
              <a:t>When web page is trying to find Local Applet, it does not need internet connection. It simply searches directories in local system &amp; loads it.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079835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90F25-7D2B-4766-A034-7E51D9633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4D62838-C010-43C1-BDB1-1B4D7A407A9D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51951" y="1600200"/>
            <a:ext cx="2068097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283C06-9CBA-45A4-BB19-86E7FE5A907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929798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D379B7-C3E2-451E-A6B5-DE2DDCDB0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79216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B8D9A-3414-48BB-B564-A52345EF5BB8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371600"/>
            <a:ext cx="3657600" cy="4800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AppletCircle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(50,50,100,100);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(40,40,120,120);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(30,30,140,140);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("Circle Demo",30,90);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AppletCircle.class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188D463-DFC5-4891-A262-310873E3CC0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22800" y="3533775"/>
            <a:ext cx="2952750" cy="476250"/>
          </a:xfrm>
        </p:spPr>
      </p:pic>
    </p:spTree>
    <p:extLst>
      <p:ext uri="{BB962C8B-B14F-4D97-AF65-F5344CB8AC3E}">
        <p14:creationId xmlns:p14="http://schemas.microsoft.com/office/powerpoint/2010/main" val="73785110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9C6AA-2EC9-4803-AAD0-D10A60398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52ED34D-9484-4272-A805-2B9F6F0BBC4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73066" y="1600200"/>
            <a:ext cx="2025868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866AC-4D12-4404-9CEC-154845EF9B8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35340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/>
              <a:t>VII] </a:t>
            </a:r>
            <a:r>
              <a:rPr lang="en-US" b="1" err="1"/>
              <a:t>fillOval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solid (filled with color) circle &amp; ellipse or oval.</a:t>
            </a:r>
          </a:p>
          <a:p>
            <a:pPr lvl="1"/>
            <a:r>
              <a:rPr lang="en-US" sz="2400"/>
              <a:t>It takes the four argument: first two represents the top left corner of the imaginary rectangle and the other two represents the width &amp; height of the oval itself.</a:t>
            </a:r>
          </a:p>
          <a:p>
            <a:pPr lvl="1"/>
            <a:r>
              <a:rPr lang="en-US" sz="2400"/>
              <a:t>If the width and height are the same, then the oval becomes a solid circle. 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err="1"/>
              <a:t>fillOval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height);</a:t>
            </a:r>
            <a:endParaRPr lang="en-US"/>
          </a:p>
          <a:p>
            <a:pPr marL="0" indent="0">
              <a:buNone/>
            </a:pPr>
            <a:r>
              <a:rPr lang="en-US" b="1"/>
              <a:t>		or</a:t>
            </a:r>
            <a:endParaRPr lang="en-US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err="1"/>
              <a:t>fillOval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g.fillOval</a:t>
            </a:r>
            <a:r>
              <a:rPr lang="en-US" sz="2400" b="1"/>
              <a:t>(10,60,40,30);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1077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12B64-D0CB-4F48-9BE0-52FD1D145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56356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3B1730-567D-4580-9A37-604CA940A6E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657600" cy="5029200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AppletColor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Color.ORANGE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g.fillRect</a:t>
            </a:r>
            <a:r>
              <a:rPr lang="en-IN"/>
              <a:t>(10,10,50,50);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Color.RED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g.fillRect</a:t>
            </a:r>
            <a:r>
              <a:rPr lang="en-IN"/>
              <a:t>(10,50,50,50);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Color.GREEN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g.fillRect</a:t>
            </a:r>
            <a:r>
              <a:rPr lang="en-IN"/>
              <a:t>(10,90,50,50);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</a:t>
            </a:r>
            <a:r>
              <a:rPr lang="en-IN" err="1"/>
              <a:t>Color</a:t>
            </a:r>
            <a:r>
              <a:rPr lang="en-IN"/>
              <a:t> Demo",30,90);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AppletColor.class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A0E879D-FAD7-4BC9-96D1-FD2A4527C50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7087" y="3400425"/>
            <a:ext cx="2924175" cy="514350"/>
          </a:xfrm>
        </p:spPr>
      </p:pic>
    </p:spTree>
    <p:extLst>
      <p:ext uri="{BB962C8B-B14F-4D97-AF65-F5344CB8AC3E}">
        <p14:creationId xmlns:p14="http://schemas.microsoft.com/office/powerpoint/2010/main" val="279410202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FD801E-09F2-4C04-9C56-70C0A45F9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955404-5FC3-4AA4-B5AE-DD47969439B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404314" y="1600200"/>
            <a:ext cx="1763371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88C1F0-A845-4EBD-8729-D514D2DDDBBB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620238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b="1"/>
              <a:t>VIII] </a:t>
            </a:r>
            <a:r>
              <a:rPr lang="en-US" b="1" err="1"/>
              <a:t>drawArc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arc.</a:t>
            </a:r>
          </a:p>
          <a:p>
            <a:pPr lvl="1"/>
            <a:r>
              <a:rPr lang="en-US" sz="2400"/>
              <a:t>It takes the six argument: first two represents the top left corner of the imaginary rectangle and the third &amp; fourth represents the width &amp; height of the oval itself &amp; last two represents the starting angle of the arc and the number of degrees (sweep angle) around arc.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</a:t>
            </a:r>
            <a:r>
              <a:rPr lang="en-US" b="1" err="1"/>
              <a:t>drawArc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</a:t>
            </a:r>
            <a:r>
              <a:rPr lang="en-US" b="1" err="1"/>
              <a:t>height,int</a:t>
            </a:r>
            <a:r>
              <a:rPr lang="en-US" b="1"/>
              <a:t> 	</a:t>
            </a:r>
            <a:r>
              <a:rPr lang="en-US" b="1" err="1"/>
              <a:t>startingangle,int</a:t>
            </a:r>
            <a:r>
              <a:rPr lang="en-US" b="1"/>
              <a:t> </a:t>
            </a:r>
            <a:r>
              <a:rPr lang="en-US" b="1" err="1"/>
              <a:t>sweepingangle</a:t>
            </a:r>
            <a:r>
              <a:rPr lang="en-US" b="1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			or</a:t>
            </a:r>
            <a:endParaRPr lang="en-US"/>
          </a:p>
          <a:p>
            <a:pPr marL="0" indent="0">
              <a:buNone/>
            </a:pPr>
            <a:r>
              <a:rPr lang="en-US" b="1"/>
              <a:t>       </a:t>
            </a:r>
            <a:r>
              <a:rPr lang="en-US" b="1" err="1"/>
              <a:t>drawArc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  <a:endParaRPr lang="en-US"/>
          </a:p>
          <a:p>
            <a:pPr marL="0" lvl="0" indent="0">
              <a:buNone/>
            </a:pPr>
            <a:r>
              <a:rPr lang="en-US"/>
              <a:t>      When </a:t>
            </a:r>
            <a:r>
              <a:rPr lang="en-US" b="1"/>
              <a:t>sweeping angle is negative</a:t>
            </a:r>
            <a:r>
              <a:rPr lang="en-US"/>
              <a:t> then it draws arc in 	a </a:t>
            </a:r>
            <a:r>
              <a:rPr lang="en-US" b="1"/>
              <a:t>clockwise direction</a:t>
            </a:r>
            <a:r>
              <a:rPr lang="en-US"/>
              <a:t>. And when </a:t>
            </a:r>
            <a:r>
              <a:rPr lang="en-US" b="1"/>
              <a:t>sweeping angle 	is positive</a:t>
            </a:r>
            <a:r>
              <a:rPr lang="en-US"/>
              <a:t> then it draws arc in </a:t>
            </a:r>
            <a:r>
              <a:rPr lang="en-US" b="1"/>
              <a:t>anticlockwise 	direction</a:t>
            </a:r>
            <a:r>
              <a:rPr lang="en-US"/>
              <a:t>.</a:t>
            </a:r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g.drawArc</a:t>
            </a:r>
            <a:r>
              <a:rPr lang="en-US" sz="2400" b="1"/>
              <a:t>(10,60,40,30,0,180);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12345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marL="0" lvl="0" indent="0">
              <a:buNone/>
            </a:pPr>
            <a:r>
              <a:rPr lang="en-US" b="1"/>
              <a:t>IX] </a:t>
            </a:r>
            <a:r>
              <a:rPr lang="en-US" b="1" err="1"/>
              <a:t>fillArc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This method is used to draw solid (filled with color) arc.</a:t>
            </a:r>
          </a:p>
          <a:p>
            <a:pPr lvl="1"/>
            <a:r>
              <a:rPr lang="en-US" sz="2400"/>
              <a:t>It takes the six argument: first two represents the top left corner of the imaginary rectangle and the third &amp; fourth represents the width &amp; height of the oval itself &amp; last two represents the starting angle of the arc and the number of degrees (sweep angle) around arc.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</a:t>
            </a:r>
            <a:r>
              <a:rPr lang="en-US" b="1" err="1"/>
              <a:t>fillArc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</a:t>
            </a:r>
            <a:r>
              <a:rPr lang="en-US" b="1" err="1"/>
              <a:t>top,int</a:t>
            </a:r>
            <a:r>
              <a:rPr lang="en-US" b="1"/>
              <a:t> </a:t>
            </a:r>
            <a:r>
              <a:rPr lang="en-US" b="1" err="1"/>
              <a:t>left,int</a:t>
            </a:r>
            <a:r>
              <a:rPr lang="en-US" b="1"/>
              <a:t> </a:t>
            </a:r>
            <a:r>
              <a:rPr lang="en-US" b="1" err="1"/>
              <a:t>width,int</a:t>
            </a:r>
            <a:r>
              <a:rPr lang="en-US" b="1"/>
              <a:t> </a:t>
            </a:r>
            <a:r>
              <a:rPr lang="en-US" b="1" err="1"/>
              <a:t>height,int</a:t>
            </a:r>
            <a:r>
              <a:rPr lang="en-US" b="1"/>
              <a:t>   	</a:t>
            </a:r>
            <a:r>
              <a:rPr lang="en-US" b="1" err="1"/>
              <a:t>startingangle,int</a:t>
            </a:r>
            <a:r>
              <a:rPr lang="en-US" b="1"/>
              <a:t> </a:t>
            </a:r>
            <a:r>
              <a:rPr lang="en-US" b="1" err="1"/>
              <a:t>sweepingangle</a:t>
            </a:r>
            <a:r>
              <a:rPr lang="en-US" b="1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 			or</a:t>
            </a:r>
            <a:endParaRPr lang="en-US"/>
          </a:p>
          <a:p>
            <a:pPr marL="0" indent="0">
              <a:buNone/>
            </a:pPr>
            <a:r>
              <a:rPr lang="en-US" b="1"/>
              <a:t>        </a:t>
            </a:r>
            <a:r>
              <a:rPr lang="en-US" b="1" err="1"/>
              <a:t>fillArc</a:t>
            </a:r>
            <a:r>
              <a:rPr lang="en-US" b="1"/>
              <a:t>(</a:t>
            </a:r>
            <a:r>
              <a:rPr lang="en-US" b="1" err="1"/>
              <a:t>x,y,w,h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g.fillArc</a:t>
            </a:r>
            <a:r>
              <a:rPr lang="en-US" sz="2400" b="1"/>
              <a:t>(10,60,40,30,0,180);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32092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/>
              <a:t>X] </a:t>
            </a:r>
            <a:r>
              <a:rPr lang="en-US" b="1" err="1"/>
              <a:t>drawPolygon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To draw polygon, the </a:t>
            </a:r>
            <a:r>
              <a:rPr lang="en-US" sz="2400" err="1"/>
              <a:t>drawPolygon</a:t>
            </a:r>
            <a:r>
              <a:rPr lang="en-US" sz="2400"/>
              <a:t>() method is used, which takes three parameter as follows:</a:t>
            </a:r>
          </a:p>
          <a:p>
            <a:pPr lvl="2"/>
            <a:r>
              <a:rPr lang="en-US"/>
              <a:t>An array of integers containing x coordinates.</a:t>
            </a:r>
          </a:p>
          <a:p>
            <a:pPr lvl="2"/>
            <a:r>
              <a:rPr lang="en-US"/>
              <a:t>An array of integers containing y coordinates.</a:t>
            </a:r>
          </a:p>
          <a:p>
            <a:pPr lvl="2"/>
            <a:r>
              <a:rPr lang="en-US"/>
              <a:t>An integer of total no of points.</a:t>
            </a:r>
          </a:p>
          <a:p>
            <a:pPr marL="0" indent="0">
              <a:buNone/>
            </a:pPr>
            <a:r>
              <a:rPr lang="en-US"/>
              <a:t> 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    </a:t>
            </a:r>
            <a:r>
              <a:rPr lang="en-US" b="1" err="1"/>
              <a:t>drawPolygon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x[ ],</a:t>
            </a:r>
            <a:r>
              <a:rPr lang="en-US" b="1" err="1"/>
              <a:t>int</a:t>
            </a:r>
            <a:r>
              <a:rPr lang="en-US" b="1"/>
              <a:t> y[ ],</a:t>
            </a:r>
            <a:r>
              <a:rPr lang="en-US" b="1" err="1"/>
              <a:t>int</a:t>
            </a:r>
            <a:r>
              <a:rPr lang="en-US" b="1"/>
              <a:t> 	</a:t>
            </a:r>
            <a:r>
              <a:rPr lang="en-US" b="1" err="1"/>
              <a:t>no_of_points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drawPolygon</a:t>
            </a:r>
            <a:r>
              <a:rPr lang="en-US" sz="2400" b="1"/>
              <a:t>(</a:t>
            </a:r>
            <a:r>
              <a:rPr lang="en-US" sz="2400" b="1" err="1"/>
              <a:t>xp,yp,np</a:t>
            </a:r>
            <a:r>
              <a:rPr lang="en-US" sz="2400" b="1"/>
              <a:t>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3416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80B8-1977-4AF2-8BAE-11E77F3E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639762"/>
          </a:xfrm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372E36-77C3-4A21-81E0-4C7A7BD90E1E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3657600" cy="502920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AppletArc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g.drawArc</a:t>
            </a:r>
            <a:r>
              <a:rPr lang="en-IN"/>
              <a:t>(100,60,100,100,0,90);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Color.green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g.fillArc</a:t>
            </a:r>
            <a:r>
              <a:rPr lang="en-IN"/>
              <a:t>(100,60,55,70,0,90);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("Arc Demo",30,90);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AppletArc.class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7DFD4B8-0EC1-469C-9DF8-CE95D74606B7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746625" y="2895600"/>
            <a:ext cx="2705100" cy="1000125"/>
          </a:xfrm>
        </p:spPr>
      </p:pic>
    </p:spTree>
    <p:extLst>
      <p:ext uri="{BB962C8B-B14F-4D97-AF65-F5344CB8AC3E}">
        <p14:creationId xmlns:p14="http://schemas.microsoft.com/office/powerpoint/2010/main" val="23515491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 b="1"/>
              <a:t>Remote Applets:-</a:t>
            </a:r>
            <a:endParaRPr lang="en-US"/>
          </a:p>
          <a:p>
            <a:pPr lvl="1"/>
            <a:r>
              <a:rPr lang="en-US"/>
              <a:t> </a:t>
            </a:r>
            <a:r>
              <a:rPr lang="en-US" sz="2400"/>
              <a:t>An applet which is developed by someone else &amp; stored on a remote computer connected to the Internet.</a:t>
            </a:r>
          </a:p>
          <a:p>
            <a:pPr lvl="1"/>
            <a:r>
              <a:rPr lang="en-US" sz="2400"/>
              <a:t>But in order to load, we must know the applet address on the web known as URL &amp; must be specified in the applet HTML document as the value of codebase attribute.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2326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1B1B-1735-4943-B9A9-E8FE1117C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BBEBAB1-862E-4397-A49D-B8F1817F2D05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54077" y="1600200"/>
            <a:ext cx="1863846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542626-99F3-444B-AB35-DEB4BB1E22E8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108803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b="1"/>
              <a:t>XI] </a:t>
            </a:r>
            <a:r>
              <a:rPr lang="en-US" b="1" err="1"/>
              <a:t>fillPolygon</a:t>
            </a:r>
            <a:r>
              <a:rPr lang="en-US" b="1"/>
              <a:t>() :-</a:t>
            </a:r>
            <a:endParaRPr lang="en-US"/>
          </a:p>
          <a:p>
            <a:pPr lvl="1"/>
            <a:r>
              <a:rPr lang="en-US" sz="2400"/>
              <a:t>To draw solid (filled with color) polygon, the </a:t>
            </a:r>
            <a:r>
              <a:rPr lang="en-US" sz="2400" err="1"/>
              <a:t>fillPolygon</a:t>
            </a:r>
            <a:r>
              <a:rPr lang="en-US" sz="2400"/>
              <a:t>() method is used, which takes three parameter as follows:</a:t>
            </a:r>
          </a:p>
          <a:p>
            <a:pPr lvl="2"/>
            <a:r>
              <a:rPr lang="en-US"/>
              <a:t>An array of integers containing x coordinates.</a:t>
            </a:r>
          </a:p>
          <a:p>
            <a:pPr lvl="2"/>
            <a:r>
              <a:rPr lang="en-US"/>
              <a:t>An array of integers containing y coordinates.</a:t>
            </a:r>
          </a:p>
          <a:p>
            <a:pPr lvl="2"/>
            <a:r>
              <a:rPr lang="en-US"/>
              <a:t>An integer of total no of points.</a:t>
            </a:r>
          </a:p>
          <a:p>
            <a:pPr lvl="1"/>
            <a:r>
              <a:rPr lang="en-US" sz="2400" b="1"/>
              <a:t>Syntax :-</a:t>
            </a:r>
            <a:endParaRPr lang="en-US" sz="2400"/>
          </a:p>
          <a:p>
            <a:pPr marL="0" indent="0">
              <a:buNone/>
            </a:pPr>
            <a:r>
              <a:rPr lang="en-US" b="1"/>
              <a:t>      </a:t>
            </a:r>
            <a:r>
              <a:rPr lang="en-US" b="1" err="1"/>
              <a:t>fillPolygon</a:t>
            </a:r>
            <a:r>
              <a:rPr lang="en-US" b="1"/>
              <a:t>(</a:t>
            </a:r>
            <a:r>
              <a:rPr lang="en-US" b="1" err="1"/>
              <a:t>int</a:t>
            </a:r>
            <a:r>
              <a:rPr lang="en-US" b="1"/>
              <a:t> x[ ],</a:t>
            </a:r>
            <a:r>
              <a:rPr lang="en-US" b="1" err="1"/>
              <a:t>int</a:t>
            </a:r>
            <a:r>
              <a:rPr lang="en-US" b="1"/>
              <a:t> y[ ],</a:t>
            </a:r>
            <a:r>
              <a:rPr lang="en-US" b="1" err="1"/>
              <a:t>int</a:t>
            </a:r>
            <a:r>
              <a:rPr lang="en-US" b="1"/>
              <a:t> 	</a:t>
            </a:r>
            <a:r>
              <a:rPr lang="en-US" b="1" err="1"/>
              <a:t>no_of_points</a:t>
            </a:r>
            <a:r>
              <a:rPr lang="en-US" b="1"/>
              <a:t>);</a:t>
            </a:r>
            <a:endParaRPr lang="en-US"/>
          </a:p>
          <a:p>
            <a:pPr lvl="1"/>
            <a:r>
              <a:rPr lang="en-US" sz="2400" b="1"/>
              <a:t>Ex :- </a:t>
            </a:r>
            <a:r>
              <a:rPr lang="en-US" sz="2400" b="1" err="1"/>
              <a:t>fillPolygon</a:t>
            </a:r>
            <a:r>
              <a:rPr lang="en-US" sz="2400" b="1"/>
              <a:t>(</a:t>
            </a:r>
            <a:r>
              <a:rPr lang="en-US" sz="2400" b="1" err="1"/>
              <a:t>xp,yp,np</a:t>
            </a:r>
            <a:r>
              <a:rPr lang="en-US" sz="2400" b="1"/>
              <a:t>);</a:t>
            </a:r>
            <a:endParaRPr lang="en-US" sz="2400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6608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Explain drawing polygon with suitable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A polygon is a closed path or circuit which is made by joining line segments.</a:t>
            </a:r>
          </a:p>
          <a:p>
            <a:pPr lvl="0"/>
            <a:r>
              <a:rPr lang="en-US"/>
              <a:t>In polygon, the end of the first line is connected with the beginning of second line, the end of the second is the beginning of the third and so on.</a:t>
            </a:r>
          </a:p>
          <a:p>
            <a:pPr lvl="0"/>
            <a:r>
              <a:rPr lang="en-US"/>
              <a:t>It may be consider as set of lines connected together.</a:t>
            </a:r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5193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en-US"/>
              <a:t>We can draw polygon of n sides using </a:t>
            </a:r>
            <a:r>
              <a:rPr lang="en-US" b="1" err="1"/>
              <a:t>drawLine</a:t>
            </a:r>
            <a:r>
              <a:rPr lang="en-US" b="1"/>
              <a:t>()</a:t>
            </a:r>
            <a:r>
              <a:rPr lang="en-US"/>
              <a:t> method as follows:</a:t>
            </a:r>
          </a:p>
          <a:p>
            <a:pPr marL="0" indent="0">
              <a:buNone/>
            </a:pPr>
            <a:r>
              <a:rPr lang="en-US" b="1"/>
              <a:t>public void paint(Graphics g)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g.drawLine</a:t>
            </a:r>
            <a:r>
              <a:rPr lang="en-US" b="1"/>
              <a:t>(10,20,100,200);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g.drawLine</a:t>
            </a:r>
            <a:r>
              <a:rPr lang="en-US" b="1"/>
              <a:t>(100,200,50,60);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g.drawLine</a:t>
            </a:r>
            <a:r>
              <a:rPr lang="en-US" b="1"/>
              <a:t>(50,60,10,20);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4666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We can also use </a:t>
            </a:r>
            <a:r>
              <a:rPr lang="en-US" b="1" err="1"/>
              <a:t>addPoint</a:t>
            </a:r>
            <a:r>
              <a:rPr lang="en-US" b="1"/>
              <a:t>()</a:t>
            </a:r>
            <a:r>
              <a:rPr lang="en-US"/>
              <a:t> method to draw polygon using polygon objects.</a:t>
            </a:r>
          </a:p>
          <a:p>
            <a:pPr lvl="0"/>
            <a:r>
              <a:rPr lang="en-US" b="1"/>
              <a:t>Syntax :-</a:t>
            </a:r>
            <a:endParaRPr lang="en-US"/>
          </a:p>
          <a:p>
            <a:r>
              <a:rPr lang="en-US" b="1" err="1"/>
              <a:t>Polyobj.addPoint</a:t>
            </a:r>
            <a:r>
              <a:rPr lang="en-US" b="1"/>
              <a:t>(</a:t>
            </a:r>
            <a:r>
              <a:rPr lang="en-US" b="1" err="1"/>
              <a:t>x,y</a:t>
            </a:r>
            <a:r>
              <a:rPr lang="en-US" b="1"/>
              <a:t>);</a:t>
            </a:r>
            <a:endParaRPr lang="en-US"/>
          </a:p>
          <a:p>
            <a:pPr lvl="0"/>
            <a:r>
              <a:rPr lang="en-US" b="1"/>
              <a:t>Ex :-</a:t>
            </a:r>
            <a:endParaRPr lang="en-US"/>
          </a:p>
          <a:p>
            <a:pPr marL="0" indent="0">
              <a:buNone/>
            </a:pPr>
            <a:r>
              <a:rPr lang="en-US" b="1"/>
              <a:t>public void paint(Graphics g)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	Polygon p=new polygon();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p.addPoint</a:t>
            </a:r>
            <a:r>
              <a:rPr lang="en-US" b="1"/>
              <a:t>(20,20);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p.addPoint</a:t>
            </a:r>
            <a:r>
              <a:rPr lang="en-US" b="1"/>
              <a:t>(120,120);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p.addPoint</a:t>
            </a:r>
            <a:r>
              <a:rPr lang="en-US" b="1"/>
              <a:t>(220,220);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g.drawPolygon</a:t>
            </a:r>
            <a:r>
              <a:rPr lang="en-US" b="1"/>
              <a:t>(p);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r>
              <a:rPr lang="en-US"/>
              <a:t> 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906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US"/>
              <a:t>We can also draw polygon by using </a:t>
            </a:r>
            <a:r>
              <a:rPr lang="en-US" b="1" err="1"/>
              <a:t>drawPolygon</a:t>
            </a:r>
            <a:r>
              <a:rPr lang="en-US" b="1"/>
              <a:t>() or </a:t>
            </a:r>
            <a:r>
              <a:rPr lang="en-US" b="1" err="1"/>
              <a:t>fillPolygon</a:t>
            </a:r>
            <a:r>
              <a:rPr lang="en-US" b="1"/>
              <a:t>()</a:t>
            </a:r>
            <a:r>
              <a:rPr lang="en-US"/>
              <a:t> method, which takes three parameter as follows:</a:t>
            </a:r>
          </a:p>
          <a:p>
            <a:pPr lvl="1"/>
            <a:r>
              <a:rPr lang="en-US" sz="2400"/>
              <a:t>An array of integers containing x coordinates.</a:t>
            </a:r>
          </a:p>
          <a:p>
            <a:pPr lvl="1"/>
            <a:r>
              <a:rPr lang="en-US" sz="2400"/>
              <a:t>An array of integers containing y coordinates.</a:t>
            </a:r>
          </a:p>
          <a:p>
            <a:pPr lvl="1"/>
            <a:r>
              <a:rPr lang="en-US" sz="2400"/>
              <a:t>An integer of total no of points.</a:t>
            </a:r>
          </a:p>
          <a:p>
            <a:pPr lvl="0"/>
            <a:r>
              <a:rPr lang="en-US" b="1"/>
              <a:t>Ex :- </a:t>
            </a:r>
            <a:endParaRPr lang="en-US"/>
          </a:p>
          <a:p>
            <a:pPr marL="0" indent="0">
              <a:buNone/>
            </a:pPr>
            <a:r>
              <a:rPr lang="en-US" b="1"/>
              <a:t>public void paint(Graphics g)</a:t>
            </a:r>
            <a:endParaRPr lang="en-US"/>
          </a:p>
          <a:p>
            <a:pPr marL="0" indent="0">
              <a:buNone/>
            </a:pPr>
            <a:r>
              <a:rPr lang="en-US" b="1"/>
              <a:t>{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int</a:t>
            </a:r>
            <a:r>
              <a:rPr lang="en-US" b="1"/>
              <a:t> x[ ]={10,170,80,10};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int</a:t>
            </a:r>
            <a:r>
              <a:rPr lang="en-US" b="1"/>
              <a:t> x[ ]={10,170,80,10};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int</a:t>
            </a:r>
            <a:r>
              <a:rPr lang="en-US" b="1"/>
              <a:t> n= </a:t>
            </a:r>
            <a:r>
              <a:rPr lang="en-US" b="1" err="1"/>
              <a:t>x.length</a:t>
            </a:r>
            <a:r>
              <a:rPr lang="en-US" b="1"/>
              <a:t>;</a:t>
            </a:r>
            <a:endParaRPr lang="en-US"/>
          </a:p>
          <a:p>
            <a:pPr marL="0" indent="0">
              <a:buNone/>
            </a:pPr>
            <a:r>
              <a:rPr lang="en-US" b="1"/>
              <a:t>	</a:t>
            </a:r>
            <a:r>
              <a:rPr lang="en-US" b="1" err="1"/>
              <a:t>g.drawPolygon</a:t>
            </a:r>
            <a:r>
              <a:rPr lang="en-US" b="1"/>
              <a:t>(</a:t>
            </a:r>
            <a:r>
              <a:rPr lang="en-US" b="1" err="1"/>
              <a:t>x,y,n</a:t>
            </a:r>
            <a:r>
              <a:rPr lang="en-US" b="1"/>
              <a:t>);</a:t>
            </a:r>
            <a:endParaRPr lang="en-US"/>
          </a:p>
          <a:p>
            <a:pPr marL="0" indent="0">
              <a:buNone/>
            </a:pPr>
            <a:r>
              <a:rPr lang="en-US" b="1"/>
              <a:t>}</a:t>
            </a:r>
            <a:endParaRPr lang="en-US"/>
          </a:p>
          <a:p>
            <a:pPr marL="0" indent="0">
              <a:buNone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73359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A0E6-AE9C-4856-8287-847CBAAD9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B684C1-5D2D-4CAB-BFE3-576BFF768CDA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AppletPoly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xpt</a:t>
            </a:r>
            <a:r>
              <a:rPr lang="en-IN"/>
              <a:t>[]={50,20,20,20,130};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ypt</a:t>
            </a:r>
            <a:r>
              <a:rPr lang="en-IN"/>
              <a:t>[]={80,30,200,200,30};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num</a:t>
            </a:r>
            <a:r>
              <a:rPr lang="en-IN"/>
              <a:t>=5;</a:t>
            </a:r>
          </a:p>
          <a:p>
            <a:pPr marL="0" indent="0">
              <a:buNone/>
            </a:pPr>
            <a:r>
              <a:rPr lang="en-IN" err="1"/>
              <a:t>g.drawPolygon</a:t>
            </a:r>
            <a:r>
              <a:rPr lang="en-IN"/>
              <a:t>(</a:t>
            </a:r>
            <a:r>
              <a:rPr lang="en-IN" err="1"/>
              <a:t>xpt,ypt,num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Color.magenta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g.fillPolygon</a:t>
            </a:r>
            <a:r>
              <a:rPr lang="en-IN"/>
              <a:t>(</a:t>
            </a:r>
            <a:r>
              <a:rPr lang="en-IN" err="1"/>
              <a:t>xpt,ypt,num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Color.black</a:t>
            </a:r>
            <a:r>
              <a:rPr lang="en-IN"/>
              <a:t>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3A203C-4F1E-43D0-BE72-1B126A7CF87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("Polygon Demo",300,300);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AppletPoly.class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375790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3647A-AA7B-48E9-A413-41EF3A0E7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4AE411E7-2260-435D-B48C-29CCE9599FD0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881062" y="2981325"/>
            <a:ext cx="2809875" cy="1143000"/>
          </a:xfr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6EE480A7-7B1D-4D17-8303-127C5ECED068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3"/>
          <a:stretch>
            <a:fillRect/>
          </a:stretch>
        </p:blipFill>
        <p:spPr>
          <a:xfrm>
            <a:off x="4531519" y="1600200"/>
            <a:ext cx="3135312" cy="4572000"/>
          </a:xfrm>
        </p:spPr>
      </p:pic>
    </p:spTree>
    <p:extLst>
      <p:ext uri="{BB962C8B-B14F-4D97-AF65-F5344CB8AC3E}">
        <p14:creationId xmlns:p14="http://schemas.microsoft.com/office/powerpoint/2010/main" val="235588435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80471-A8FD-4F6E-919B-F50B583C17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467600" cy="411162"/>
          </a:xfrm>
        </p:spPr>
        <p:txBody>
          <a:bodyPr>
            <a:normAutofit fontScale="90000"/>
          </a:bodyPr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CBD52-665B-4FD8-857B-234D5865DE02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457200" y="990600"/>
            <a:ext cx="3657600" cy="5181600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AppletTri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xpt</a:t>
            </a:r>
            <a:r>
              <a:rPr lang="en-IN"/>
              <a:t>[]={20,100,60};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ypt</a:t>
            </a:r>
            <a:r>
              <a:rPr lang="en-IN"/>
              <a:t>[]={60,60,10};</a:t>
            </a:r>
          </a:p>
          <a:p>
            <a:pPr marL="0" indent="0">
              <a:buNone/>
            </a:pPr>
            <a:r>
              <a:rPr lang="en-IN"/>
              <a:t>int </a:t>
            </a:r>
            <a:r>
              <a:rPr lang="en-IN" err="1"/>
              <a:t>num</a:t>
            </a:r>
            <a:r>
              <a:rPr lang="en-IN"/>
              <a:t>=3;</a:t>
            </a:r>
          </a:p>
          <a:p>
            <a:pPr marL="0" indent="0">
              <a:buNone/>
            </a:pPr>
            <a:r>
              <a:rPr lang="en-IN" err="1"/>
              <a:t>g.drawPolygon</a:t>
            </a:r>
            <a:r>
              <a:rPr lang="en-IN"/>
              <a:t>(</a:t>
            </a:r>
            <a:r>
              <a:rPr lang="en-IN" err="1"/>
              <a:t>xpt,ypt,num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Color.red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g.fillPolygon</a:t>
            </a:r>
            <a:r>
              <a:rPr lang="en-IN"/>
              <a:t>(</a:t>
            </a:r>
            <a:r>
              <a:rPr lang="en-IN" err="1"/>
              <a:t>xpt,ypt,num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("Triangle Demo",300,300);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AppletTri.class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086056D-6B8F-4206-9C48-3F586071EEA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60900" y="2667000"/>
            <a:ext cx="2876550" cy="1228725"/>
          </a:xfrm>
        </p:spPr>
      </p:pic>
    </p:spTree>
    <p:extLst>
      <p:ext uri="{BB962C8B-B14F-4D97-AF65-F5344CB8AC3E}">
        <p14:creationId xmlns:p14="http://schemas.microsoft.com/office/powerpoint/2010/main" val="106134751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33C45-F08B-49B5-910A-65ACB2AA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E77259E-F869-434B-82A3-2313F5C8285E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550700" y="1600200"/>
            <a:ext cx="3470599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7D73C0-B5B1-4B11-B3B6-8C1323E5FD1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03583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/>
              <a:t>Differentiate between Java Applet &amp; Java Application.</a:t>
            </a:r>
            <a:br>
              <a:rPr lang="en-US"/>
            </a:br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1050" y="1295400"/>
            <a:ext cx="7677150" cy="5029200"/>
          </a:xfrm>
        </p:spPr>
      </p:pic>
    </p:spTree>
    <p:extLst>
      <p:ext uri="{BB962C8B-B14F-4D97-AF65-F5344CB8AC3E}">
        <p14:creationId xmlns:p14="http://schemas.microsoft.com/office/powerpoint/2010/main" val="132187129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4688-09D0-4F5A-BE19-12D29330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272F5-7812-4F55-A8B8-C02C685DA1E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AppletSmiley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(20,40,250,250);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(70,100,50,50);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(180,100,50,50);</a:t>
            </a:r>
          </a:p>
          <a:p>
            <a:pPr marL="0" indent="0">
              <a:buNone/>
            </a:pPr>
            <a:r>
              <a:rPr lang="en-IN" err="1"/>
              <a:t>g.drawArc</a:t>
            </a:r>
            <a:r>
              <a:rPr lang="en-IN"/>
              <a:t>(100,150,100,100,180,180);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("Smiley Demo",300,300);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AppletSmiley.class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AAAE658-E185-4330-8D49-2C1E312FA35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18025" y="2895600"/>
            <a:ext cx="3162300" cy="1266825"/>
          </a:xfrm>
        </p:spPr>
      </p:pic>
    </p:spTree>
    <p:extLst>
      <p:ext uri="{BB962C8B-B14F-4D97-AF65-F5344CB8AC3E}">
        <p14:creationId xmlns:p14="http://schemas.microsoft.com/office/powerpoint/2010/main" val="212406074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00DC9-5E81-43FC-923A-E601EBE7C7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9B6B194-7ADA-46CB-938D-1953A189840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796336" y="1600200"/>
            <a:ext cx="2979327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E72A9A-E022-47E0-BD03-E7803FE4F17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14292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B075ED-9175-454C-BBA8-3777C873A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8D2400-956E-48BE-AE4B-B4025F370E78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AppletGround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setBackground</a:t>
            </a:r>
            <a:r>
              <a:rPr lang="en-IN"/>
              <a:t>(</a:t>
            </a:r>
            <a:r>
              <a:rPr lang="en-IN" err="1"/>
              <a:t>Color.cyan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setForeground</a:t>
            </a:r>
            <a:r>
              <a:rPr lang="en-IN"/>
              <a:t>(</a:t>
            </a:r>
            <a:r>
              <a:rPr lang="en-IN" err="1"/>
              <a:t>Color.red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("Applet",50,30);</a:t>
            </a:r>
          </a:p>
          <a:p>
            <a:pPr marL="0" indent="0">
              <a:buNone/>
            </a:pPr>
            <a:r>
              <a:rPr lang="en-IN" err="1"/>
              <a:t>Color</a:t>
            </a:r>
            <a:r>
              <a:rPr lang="en-IN"/>
              <a:t> </a:t>
            </a:r>
            <a:r>
              <a:rPr lang="en-IN" err="1"/>
              <a:t>newC</a:t>
            </a:r>
            <a:r>
              <a:rPr lang="en-IN"/>
              <a:t>=new </a:t>
            </a:r>
            <a:r>
              <a:rPr lang="en-IN" err="1"/>
              <a:t>Color</a:t>
            </a:r>
            <a:r>
              <a:rPr lang="en-IN"/>
              <a:t>(255,255,7);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newC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("Applet",50,70);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AppletGround.class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DA8849-5430-43CC-A286-30249728524C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37087" y="3124200"/>
            <a:ext cx="2924175" cy="1009650"/>
          </a:xfrm>
        </p:spPr>
      </p:pic>
    </p:spTree>
    <p:extLst>
      <p:ext uri="{BB962C8B-B14F-4D97-AF65-F5344CB8AC3E}">
        <p14:creationId xmlns:p14="http://schemas.microsoft.com/office/powerpoint/2010/main" val="44014005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F76F6C-8422-40CA-AB0D-6E94ED94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C6D7986-4DDD-4E18-AFE1-9AD8C689E88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81803" y="1600200"/>
            <a:ext cx="2408393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E37650-2D18-4973-923E-603491BB89A5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254322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4C832-E9D2-47F1-95FC-A9FEA59E3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2C4A3-20F7-494A-9554-D8466EF68610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java.awt.event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AppleTextField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TextField</a:t>
            </a:r>
            <a:r>
              <a:rPr lang="en-IN"/>
              <a:t> </a:t>
            </a:r>
            <a:r>
              <a:rPr lang="en-IN" err="1"/>
              <a:t>tf</a:t>
            </a:r>
            <a:r>
              <a:rPr lang="en-IN"/>
              <a:t>=new </a:t>
            </a:r>
            <a:r>
              <a:rPr lang="en-IN" err="1"/>
              <a:t>TextField</a:t>
            </a:r>
            <a:r>
              <a:rPr lang="en-IN"/>
              <a:t>("</a:t>
            </a:r>
            <a:r>
              <a:rPr lang="en-IN" err="1"/>
              <a:t>suwarna</a:t>
            </a:r>
            <a:r>
              <a:rPr lang="en-IN"/>
              <a:t>");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add(</a:t>
            </a:r>
            <a:r>
              <a:rPr lang="en-IN" err="1"/>
              <a:t>tf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AppleTextField.class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5D84792-EC10-40CD-A0F4-5161BCB2EFB5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98975" y="3629025"/>
            <a:ext cx="3200400" cy="514350"/>
          </a:xfrm>
        </p:spPr>
      </p:pic>
    </p:spTree>
    <p:extLst>
      <p:ext uri="{BB962C8B-B14F-4D97-AF65-F5344CB8AC3E}">
        <p14:creationId xmlns:p14="http://schemas.microsoft.com/office/powerpoint/2010/main" val="275626847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033B36-C2C9-46E5-8ACD-D36E64456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6EE8C47-446D-4D17-8374-2EBC63D081E9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990468" y="1600200"/>
            <a:ext cx="2591064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14C234-ED8A-49CD-92BB-B074760C463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5754234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06DB3-E43E-40C9-900D-6AAF3B77B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D8A2-E92B-4B81-9C95-47D8488F149E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AppletFont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Font f=new Font("Monotype Corsiva",Font.BOLD,40);</a:t>
            </a:r>
          </a:p>
          <a:p>
            <a:pPr marL="0" indent="0">
              <a:buNone/>
            </a:pPr>
            <a:r>
              <a:rPr lang="en-IN" err="1"/>
              <a:t>g.setFont</a:t>
            </a:r>
            <a:r>
              <a:rPr lang="en-IN"/>
              <a:t>(f);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("Applet",50,70);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AppletFont.class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3B60F-C6C7-4B82-A50A-370F1FF7B17E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651375" y="3624262"/>
            <a:ext cx="2895600" cy="523875"/>
          </a:xfrm>
        </p:spPr>
      </p:pic>
    </p:spTree>
    <p:extLst>
      <p:ext uri="{BB962C8B-B14F-4D97-AF65-F5344CB8AC3E}">
        <p14:creationId xmlns:p14="http://schemas.microsoft.com/office/powerpoint/2010/main" val="325501730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6700A9-75B7-4D5F-93AD-4627124E9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4C228DD-BCD0-40E6-98D8-CE9D7AD5A37F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111139" y="1600200"/>
            <a:ext cx="2349721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97D801-9D52-482A-B563-C90B2D1106D1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2844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B98E2-8822-40F0-9D7B-01D932A2A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8A663C-B0E9-410C-A22B-6E846705E1D5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AppletFont1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String </a:t>
            </a:r>
            <a:r>
              <a:rPr lang="en-IN" err="1"/>
              <a:t>msg</a:t>
            </a:r>
            <a:r>
              <a:rPr lang="en-IN"/>
              <a:t>="";</a:t>
            </a:r>
          </a:p>
          <a:p>
            <a:pPr marL="0" indent="0">
              <a:buNone/>
            </a:pPr>
            <a:r>
              <a:rPr lang="en-IN"/>
              <a:t>Font f;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f=new Font("ARIAL",Font.BOLD,12);</a:t>
            </a:r>
          </a:p>
          <a:p>
            <a:pPr marL="0" indent="0">
              <a:buNone/>
            </a:pPr>
            <a:r>
              <a:rPr lang="en-IN" err="1"/>
              <a:t>setFont</a:t>
            </a:r>
            <a:r>
              <a:rPr lang="en-IN"/>
              <a:t>(f);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f=</a:t>
            </a:r>
            <a:r>
              <a:rPr lang="en-IN" err="1"/>
              <a:t>g.getFont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/>
              <a:t>String name=</a:t>
            </a:r>
            <a:r>
              <a:rPr lang="en-IN" err="1"/>
              <a:t>f.getName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="Font Name:"+name;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(msg,30,50);</a:t>
            </a:r>
          </a:p>
          <a:p>
            <a:pPr marL="0" indent="0">
              <a:buNone/>
            </a:pPr>
            <a:r>
              <a:rPr lang="en-IN"/>
              <a:t>String family=</a:t>
            </a:r>
            <a:r>
              <a:rPr lang="en-IN" err="1"/>
              <a:t>f.getFamily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="Font Family:"+family;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5292B3-EAC4-40CB-9E7E-C567CFE28417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(msg,30,70);</a:t>
            </a:r>
          </a:p>
          <a:p>
            <a:pPr marL="0" indent="0">
              <a:buNone/>
            </a:pPr>
            <a:r>
              <a:rPr lang="en-IN"/>
              <a:t>int size=</a:t>
            </a:r>
            <a:r>
              <a:rPr lang="en-IN" err="1"/>
              <a:t>f.getSize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="Size:"+size;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(msg,30,90);</a:t>
            </a:r>
          </a:p>
          <a:p>
            <a:pPr marL="0" indent="0">
              <a:buNone/>
            </a:pPr>
            <a:r>
              <a:rPr lang="en-IN"/>
              <a:t>int style=</a:t>
            </a:r>
            <a:r>
              <a:rPr lang="en-IN" err="1"/>
              <a:t>f.getStyle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/>
              <a:t>if((style &amp; </a:t>
            </a:r>
            <a:r>
              <a:rPr lang="en-IN" err="1"/>
              <a:t>Font.PLAIN</a:t>
            </a:r>
            <a:r>
              <a:rPr lang="en-IN"/>
              <a:t>)==</a:t>
            </a:r>
            <a:r>
              <a:rPr lang="en-IN" err="1"/>
              <a:t>Font.PLAIN</a:t>
            </a:r>
            <a:r>
              <a:rPr lang="en-IN"/>
              <a:t>)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="Font </a:t>
            </a:r>
            <a:r>
              <a:rPr lang="en-IN" err="1"/>
              <a:t>Style:PLAIN</a:t>
            </a:r>
            <a:r>
              <a:rPr lang="en-IN"/>
              <a:t>";</a:t>
            </a:r>
          </a:p>
          <a:p>
            <a:pPr marL="0" indent="0">
              <a:buNone/>
            </a:pPr>
            <a:r>
              <a:rPr lang="en-IN"/>
              <a:t>if((style &amp; </a:t>
            </a:r>
            <a:r>
              <a:rPr lang="en-IN" err="1"/>
              <a:t>Font.BOLD</a:t>
            </a:r>
            <a:r>
              <a:rPr lang="en-IN"/>
              <a:t>)==</a:t>
            </a:r>
            <a:r>
              <a:rPr lang="en-IN" err="1"/>
              <a:t>Font.BOLD</a:t>
            </a:r>
            <a:r>
              <a:rPr lang="en-IN"/>
              <a:t>)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="Font </a:t>
            </a:r>
            <a:r>
              <a:rPr lang="en-IN" err="1"/>
              <a:t>Style:BOLD</a:t>
            </a:r>
            <a:r>
              <a:rPr lang="en-IN"/>
              <a:t>";</a:t>
            </a:r>
          </a:p>
          <a:p>
            <a:pPr marL="0" indent="0">
              <a:buNone/>
            </a:pPr>
            <a:r>
              <a:rPr lang="en-IN"/>
              <a:t>if((style &amp; </a:t>
            </a:r>
            <a:r>
              <a:rPr lang="en-IN" err="1"/>
              <a:t>Font.ITALIC</a:t>
            </a:r>
            <a:r>
              <a:rPr lang="en-IN"/>
              <a:t>)==</a:t>
            </a:r>
            <a:r>
              <a:rPr lang="en-IN" err="1"/>
              <a:t>Font.ITALIC</a:t>
            </a:r>
            <a:r>
              <a:rPr lang="en-IN"/>
              <a:t>)</a:t>
            </a:r>
          </a:p>
          <a:p>
            <a:pPr marL="0" indent="0">
              <a:buNone/>
            </a:pPr>
            <a:r>
              <a:rPr lang="en-IN" err="1"/>
              <a:t>msg</a:t>
            </a:r>
            <a:r>
              <a:rPr lang="en-IN"/>
              <a:t>="Font </a:t>
            </a:r>
            <a:r>
              <a:rPr lang="en-IN" err="1"/>
              <a:t>Style:ITALIC</a:t>
            </a:r>
            <a:r>
              <a:rPr lang="en-IN"/>
              <a:t>";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(msg,30,110);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code="AppletFont1.class"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039519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0A461-366B-46B2-8ADE-62C0ABC0F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44E0C3C-71FE-40B3-B32A-98C874F2A664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5148994" y="1600200"/>
            <a:ext cx="1900361" cy="4572000"/>
          </a:xfrm>
        </p:spPr>
      </p:pic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C138070-BE84-4CDA-886C-800B962E1181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3"/>
          <a:stretch>
            <a:fillRect/>
          </a:stretch>
        </p:blipFill>
        <p:spPr>
          <a:xfrm>
            <a:off x="809625" y="3619500"/>
            <a:ext cx="2952750" cy="533400"/>
          </a:xfrm>
        </p:spPr>
      </p:pic>
    </p:spTree>
    <p:extLst>
      <p:ext uri="{BB962C8B-B14F-4D97-AF65-F5344CB8AC3E}">
        <p14:creationId xmlns:p14="http://schemas.microsoft.com/office/powerpoint/2010/main" val="5029577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828800"/>
            <a:ext cx="7700963" cy="4038600"/>
          </a:xfrm>
        </p:spPr>
      </p:pic>
    </p:spTree>
    <p:extLst>
      <p:ext uri="{BB962C8B-B14F-4D97-AF65-F5344CB8AC3E}">
        <p14:creationId xmlns:p14="http://schemas.microsoft.com/office/powerpoint/2010/main" val="1988524386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87566-292A-41F8-9617-B6C56DA3A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85A3C8-7817-46CB-B466-E22E16DEE812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AppletGround1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setBackground</a:t>
            </a:r>
            <a:r>
              <a:rPr lang="en-IN"/>
              <a:t>(</a:t>
            </a:r>
            <a:r>
              <a:rPr lang="en-IN" err="1"/>
              <a:t>Color.red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setForeground</a:t>
            </a:r>
            <a:r>
              <a:rPr lang="en-IN"/>
              <a:t>(</a:t>
            </a:r>
            <a:r>
              <a:rPr lang="en-IN" err="1"/>
              <a:t>Color.blue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("Applet",50,30);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code="AppletGround1.class"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185F833-C07C-42F3-9709-AAB0C743117B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56125" y="3643312"/>
            <a:ext cx="3086100" cy="485775"/>
          </a:xfrm>
        </p:spPr>
      </p:pic>
    </p:spTree>
    <p:extLst>
      <p:ext uri="{BB962C8B-B14F-4D97-AF65-F5344CB8AC3E}">
        <p14:creationId xmlns:p14="http://schemas.microsoft.com/office/powerpoint/2010/main" val="36319171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CDB42-14F6-4087-8D67-6C5B61699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78C19A-4B75-4D3A-AE70-12FCFEFF6BB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233965" y="1600200"/>
            <a:ext cx="2104069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AD6CBE-2EFE-457F-8C13-BE39D9487F9C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613602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3F09F2-0C49-4ACD-95AF-5A7451C10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1800"/>
              <a:t>/*WAP to display a string "concentric circles" using font 'Arial' size as 12 and style as bold + italic and display three concentric circles with different </a:t>
            </a:r>
            <a:r>
              <a:rPr lang="en-IN" sz="1800" err="1"/>
              <a:t>colors</a:t>
            </a:r>
            <a:r>
              <a:rPr lang="en-IN" sz="1800"/>
              <a:t> on the applet.*/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06C374-88F9-4D64-94AE-11E0EC73B6EF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AppletFontCon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Font f;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f=new Font("ARIAL",Font.BOLD+Font.ITALIC,12);</a:t>
            </a:r>
          </a:p>
          <a:p>
            <a:pPr marL="0" indent="0">
              <a:buNone/>
            </a:pPr>
            <a:r>
              <a:rPr lang="en-IN" err="1"/>
              <a:t>setFont</a:t>
            </a:r>
            <a:r>
              <a:rPr lang="en-IN"/>
              <a:t>(f);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public void paint(Graphics g)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f=</a:t>
            </a:r>
            <a:r>
              <a:rPr lang="en-IN" err="1"/>
              <a:t>g.getFont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 err="1"/>
              <a:t>g.drawString</a:t>
            </a:r>
            <a:r>
              <a:rPr lang="en-IN"/>
              <a:t>("Concentric Circle",50,20);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Color.RED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(50,50,100,100);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Color.BLUE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(40,40,120,120);</a:t>
            </a:r>
          </a:p>
          <a:p>
            <a:pPr marL="0" indent="0">
              <a:buNone/>
            </a:pPr>
            <a:r>
              <a:rPr lang="en-IN" err="1"/>
              <a:t>g.setColor</a:t>
            </a:r>
            <a:r>
              <a:rPr lang="en-IN"/>
              <a:t>(</a:t>
            </a:r>
            <a:r>
              <a:rPr lang="en-IN" err="1"/>
              <a:t>Color.GREEN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 err="1"/>
              <a:t>g.drawOval</a:t>
            </a:r>
            <a:r>
              <a:rPr lang="en-IN"/>
              <a:t>(30,30,140,140);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AppletFontCon.class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1C5F402-0F0C-432E-AA0F-7E4E404AB80A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537075" y="3009900"/>
            <a:ext cx="3124200" cy="1143000"/>
          </a:xfrm>
        </p:spPr>
      </p:pic>
    </p:spTree>
    <p:extLst>
      <p:ext uri="{BB962C8B-B14F-4D97-AF65-F5344CB8AC3E}">
        <p14:creationId xmlns:p14="http://schemas.microsoft.com/office/powerpoint/2010/main" val="3958713053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F0FCE-68A5-48B5-9EFF-8FE79CD48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52608D4-18A4-4A5F-A58C-7AD33374ECDC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379551" y="1600200"/>
            <a:ext cx="1812897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7AE7E0-2381-40FF-B25B-71CFA303BF32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24754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ECD43-6F03-4F86-A798-445C05BCE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89520-A1EC-4F8C-AF42-D343A26831BB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java.applet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java.awt.event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import </a:t>
            </a:r>
            <a:r>
              <a:rPr lang="en-IN" err="1"/>
              <a:t>java.awt</a:t>
            </a:r>
            <a:r>
              <a:rPr lang="en-IN"/>
              <a:t>.*;</a:t>
            </a:r>
          </a:p>
          <a:p>
            <a:pPr marL="0" indent="0">
              <a:buNone/>
            </a:pPr>
            <a:r>
              <a:rPr lang="en-IN"/>
              <a:t>public class </a:t>
            </a:r>
            <a:r>
              <a:rPr lang="en-IN" err="1"/>
              <a:t>AppletRadioButton</a:t>
            </a:r>
            <a:r>
              <a:rPr lang="en-IN"/>
              <a:t> extends Applet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 err="1"/>
              <a:t>CheckboxGroup</a:t>
            </a:r>
            <a:r>
              <a:rPr lang="en-IN"/>
              <a:t> </a:t>
            </a:r>
            <a:r>
              <a:rPr lang="en-IN" err="1"/>
              <a:t>cbg</a:t>
            </a:r>
            <a:r>
              <a:rPr lang="en-IN"/>
              <a:t>=new </a:t>
            </a:r>
            <a:r>
              <a:rPr lang="en-IN" err="1"/>
              <a:t>CheckboxGroup</a:t>
            </a:r>
            <a:r>
              <a:rPr lang="en-IN"/>
              <a:t>();</a:t>
            </a:r>
          </a:p>
          <a:p>
            <a:pPr marL="0" indent="0">
              <a:buNone/>
            </a:pPr>
            <a:r>
              <a:rPr lang="en-IN"/>
              <a:t>Checkbox cb1=new Checkbox("Male",</a:t>
            </a:r>
            <a:r>
              <a:rPr lang="en-IN" err="1"/>
              <a:t>cbg,false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Checkbox cb2=new Checkbox("Female",</a:t>
            </a:r>
            <a:r>
              <a:rPr lang="en-IN" err="1"/>
              <a:t>cbg,true</a:t>
            </a:r>
            <a:r>
              <a:rPr lang="en-IN"/>
              <a:t>);</a:t>
            </a:r>
          </a:p>
          <a:p>
            <a:pPr marL="0" indent="0">
              <a:buNone/>
            </a:pPr>
            <a:r>
              <a:rPr lang="en-IN"/>
              <a:t>public void </a:t>
            </a:r>
            <a:r>
              <a:rPr lang="en-IN" err="1"/>
              <a:t>init</a:t>
            </a:r>
            <a:r>
              <a:rPr lang="en-IN"/>
              <a:t>()</a:t>
            </a:r>
          </a:p>
          <a:p>
            <a:pPr marL="0" indent="0">
              <a:buNone/>
            </a:pPr>
            <a:r>
              <a:rPr lang="en-IN"/>
              <a:t>{</a:t>
            </a:r>
          </a:p>
          <a:p>
            <a:pPr marL="0" indent="0">
              <a:buNone/>
            </a:pPr>
            <a:r>
              <a:rPr lang="en-IN"/>
              <a:t>add(cb1);</a:t>
            </a:r>
          </a:p>
          <a:p>
            <a:pPr marL="0" indent="0">
              <a:buNone/>
            </a:pPr>
            <a:r>
              <a:rPr lang="en-IN"/>
              <a:t>add(cb2);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r>
              <a:rPr lang="en-IN"/>
              <a:t>}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r>
              <a:rPr lang="en-IN"/>
              <a:t>/* &lt;applet code="</a:t>
            </a:r>
            <a:r>
              <a:rPr lang="en-IN" err="1"/>
              <a:t>AppletRadioButton.class</a:t>
            </a:r>
            <a:r>
              <a:rPr lang="en-IN"/>
              <a:t>" width=500 height=500&gt;</a:t>
            </a:r>
          </a:p>
          <a:p>
            <a:pPr marL="0" indent="0">
              <a:buNone/>
            </a:pPr>
            <a:r>
              <a:rPr lang="en-IN"/>
              <a:t>&lt;/applet&gt; */</a:t>
            </a:r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  <a:p>
            <a:pPr marL="0" indent="0">
              <a:buNone/>
            </a:pPr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458302B-7A0A-45CB-8A28-0FF5978DF612}"/>
              </a:ext>
            </a:extLst>
          </p:cNvPr>
          <p:cNvPicPr>
            <a:picLocks noGrp="1" noChangeAspect="1"/>
          </p:cNvPicPr>
          <p:nvPr>
            <p:ph sz="quarter" idx="2"/>
          </p:nvPr>
        </p:nvPicPr>
        <p:blipFill>
          <a:blip r:embed="rId2"/>
          <a:stretch>
            <a:fillRect/>
          </a:stretch>
        </p:blipFill>
        <p:spPr>
          <a:xfrm>
            <a:off x="4403725" y="3638550"/>
            <a:ext cx="3390900" cy="495300"/>
          </a:xfrm>
        </p:spPr>
      </p:pic>
    </p:spTree>
    <p:extLst>
      <p:ext uri="{BB962C8B-B14F-4D97-AF65-F5344CB8AC3E}">
        <p14:creationId xmlns:p14="http://schemas.microsoft.com/office/powerpoint/2010/main" val="29951000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19A07-E53D-4A3B-B025-4958558C7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F4DF716-4153-4DF9-974E-4C334013C3E8}"/>
              </a:ext>
            </a:extLst>
          </p:cNvPr>
          <p:cNvPicPr>
            <a:picLocks noGrp="1" noChangeAspect="1"/>
          </p:cNvPicPr>
          <p:nvPr>
            <p:ph sz="quarter" idx="1"/>
          </p:nvPr>
        </p:nvPicPr>
        <p:blipFill>
          <a:blip r:embed="rId2"/>
          <a:stretch>
            <a:fillRect/>
          </a:stretch>
        </p:blipFill>
        <p:spPr>
          <a:xfrm>
            <a:off x="1038010" y="1600200"/>
            <a:ext cx="2495979" cy="45720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D825B4-97F0-4DC6-A11C-E78769F12390}"/>
              </a:ext>
            </a:extLst>
          </p:cNvPr>
          <p:cNvSpPr>
            <a:spLocks noGrp="1"/>
          </p:cNvSpPr>
          <p:nvPr>
            <p:ph sz="quarter" idx="2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025918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b="1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13043373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el">
  <a:themeElements>
    <a:clrScheme name="Oriel">
      <a:dk1>
        <a:sysClr val="windowText" lastClr="000000"/>
      </a:dk1>
      <a:lt1>
        <a:sysClr val="window" lastClr="FFFFFF"/>
      </a:lt1>
      <a:dk2>
        <a:srgbClr val="575F6D"/>
      </a:dk2>
      <a:lt2>
        <a:srgbClr val="FFF39D"/>
      </a:lt2>
      <a:accent1>
        <a:srgbClr val="FE8637"/>
      </a:accent1>
      <a:accent2>
        <a:srgbClr val="7598D9"/>
      </a:accent2>
      <a:accent3>
        <a:srgbClr val="B32C16"/>
      </a:accent3>
      <a:accent4>
        <a:srgbClr val="F5CD2D"/>
      </a:accent4>
      <a:accent5>
        <a:srgbClr val="AEBAD5"/>
      </a:accent5>
      <a:accent6>
        <a:srgbClr val="777C84"/>
      </a:accent6>
      <a:hlink>
        <a:srgbClr val="D2611C"/>
      </a:hlink>
      <a:folHlink>
        <a:srgbClr val="3B435B"/>
      </a:folHlink>
    </a:clrScheme>
    <a:fontScheme name="Oriel">
      <a:majorFont>
        <a:latin typeface="Century Schoolbook"/>
        <a:ea typeface=""/>
        <a:cs typeface=""/>
        <a:font script="Jpan" typeface="ＭＳ Ｐ明朝"/>
        <a:font script="Hang" typeface="휴먼매직체"/>
        <a:font script="Hans" typeface="华文楷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Schoolbook"/>
        <a:ea typeface=""/>
        <a:cs typeface=""/>
        <a:font script="Jpan" typeface="ＭＳ Ｐ明朝"/>
        <a:font script="Hang" typeface="휴먼매직체"/>
        <a:font script="Hans" typeface="宋体"/>
        <a:font script="Hant" typeface="新細明體"/>
        <a:font script="Arab" typeface="Times New Roman"/>
        <a:font script="Hebr" typeface="Times New Roman"/>
        <a:font script="Thai" typeface="Kodchiang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iel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60000"/>
              </a:schemeClr>
            </a:gs>
            <a:gs pos="30000">
              <a:schemeClr val="phClr">
                <a:tint val="38000"/>
                <a:satMod val="260000"/>
              </a:schemeClr>
            </a:gs>
            <a:gs pos="75000">
              <a:schemeClr val="phClr">
                <a:tint val="55000"/>
                <a:satMod val="255000"/>
              </a:schemeClr>
            </a:gs>
            <a:gs pos="100000">
              <a:schemeClr val="phClr">
                <a:tint val="70000"/>
                <a:satMod val="255000"/>
              </a:schemeClr>
            </a:gs>
          </a:gsLst>
          <a:path path="circle">
            <a:fillToRect l="5000" t="100000" r="120000" b="10000"/>
          </a:path>
        </a:gradFill>
        <a:gradFill rotWithShape="1">
          <a:gsLst>
            <a:gs pos="0">
              <a:schemeClr val="phClr">
                <a:shade val="63000"/>
                <a:satMod val="165000"/>
              </a:schemeClr>
            </a:gs>
            <a:gs pos="30000">
              <a:schemeClr val="phClr">
                <a:shade val="58000"/>
                <a:satMod val="165000"/>
              </a:schemeClr>
            </a:gs>
            <a:gs pos="75000">
              <a:schemeClr val="phClr">
                <a:shade val="30000"/>
                <a:satMod val="175000"/>
              </a:schemeClr>
            </a:gs>
            <a:gs pos="100000">
              <a:schemeClr val="phClr">
                <a:shade val="15000"/>
                <a:satMod val="175000"/>
              </a:schemeClr>
            </a:gs>
          </a:gsLst>
          <a:path path="circle">
            <a:fillToRect l="5000" t="100000" r="120000" b="10000"/>
          </a:path>
        </a:gradFill>
      </a:fillStyleLst>
      <a:lnStyleLst>
        <a:ln w="12700" cap="flat" cmpd="sng" algn="ctr">
          <a:solidFill>
            <a:schemeClr val="phClr">
              <a:shade val="70000"/>
              <a:satMod val="15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492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</a:effectStyle>
        <a:effectStyle>
          <a:effectLst>
            <a:outerShdw blurRad="50800" dist="20000" dir="5400000" rotWithShape="0">
              <a:srgbClr val="000000">
                <a:alpha val="4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0"/>
            </a:lightRig>
          </a:scene3d>
          <a:sp3d>
            <a:bevelT w="47625" h="69850"/>
            <a:contourClr>
              <a:schemeClr val="lt1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8000"/>
                <a:satMod val="125000"/>
              </a:schemeClr>
            </a:gs>
            <a:gs pos="40000">
              <a:schemeClr val="phClr">
                <a:tint val="90000"/>
                <a:shade val="90000"/>
                <a:satMod val="120000"/>
              </a:schemeClr>
            </a:gs>
            <a:gs pos="100000">
              <a:schemeClr val="phClr">
                <a:tint val="5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80000"/>
              </a:schemeClr>
              <a:schemeClr val="phClr">
                <a:tint val="91000"/>
              </a:schemeClr>
            </a:duotone>
          </a:blip>
          <a:tile tx="0" ty="0" sx="40000" sy="50000" flip="y" algn="tl"/>
        </a:blip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728f30a4-1791-4732-9d20-1f6df78d9357">
      <Terms xmlns="http://schemas.microsoft.com/office/infopath/2007/PartnerControls"/>
    </lcf76f155ced4ddcb4097134ff3c332f>
    <TaxCatchAll xmlns="7ac8b589-9f25-49c2-9ee1-8eed24e6cfb1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7D3E4E453D9D64CA5C10E65853AD80D" ma:contentTypeVersion="14" ma:contentTypeDescription="Create a new document." ma:contentTypeScope="" ma:versionID="5f3b8daab03140f48be08eb113257520">
  <xsd:schema xmlns:xsd="http://www.w3.org/2001/XMLSchema" xmlns:xs="http://www.w3.org/2001/XMLSchema" xmlns:p="http://schemas.microsoft.com/office/2006/metadata/properties" xmlns:ns2="728f30a4-1791-4732-9d20-1f6df78d9357" xmlns:ns3="7ac8b589-9f25-49c2-9ee1-8eed24e6cfb1" targetNamespace="http://schemas.microsoft.com/office/2006/metadata/properties" ma:root="true" ma:fieldsID="79d78c8811a2d0cc06cc806d02fb0e01" ns2:_="" ns3:_="">
    <xsd:import namespace="728f30a4-1791-4732-9d20-1f6df78d9357"/>
    <xsd:import namespace="7ac8b589-9f25-49c2-9ee1-8eed24e6cf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28f30a4-1791-4732-9d20-1f6df78d93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4" nillable="true" ma:displayName="Location" ma:internalName="MediaServiceLocation" ma:readOnly="true">
      <xsd:simpleType>
        <xsd:restriction base="dms:Text"/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ee7539e7-0300-4e83-8809-a413c651997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c8b589-9f25-49c2-9ee1-8eed24e6cfb1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f57ec795-1adc-4c14-8e83-5834f851c766}" ma:internalName="TaxCatchAll" ma:showField="CatchAllData" ma:web="7ac8b589-9f25-49c2-9ee1-8eed24e6cf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9F1A7D8-B170-4C1E-81C6-9B593300AEA2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B0BFF96A-15A5-4271-930C-CB27BF64A82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20FB1A2-9B12-4BC6-A0EE-A7536A623FF9}"/>
</file>

<file path=docProps/app.xml><?xml version="1.0" encoding="utf-8"?>
<Properties xmlns="http://schemas.openxmlformats.org/officeDocument/2006/extended-properties" xmlns:vt="http://schemas.openxmlformats.org/officeDocument/2006/docPropsVTypes">
  <Template>Oriel</Template>
  <Application>Microsoft Office PowerPoint</Application>
  <PresentationFormat>On-screen Show (4:3)</PresentationFormat>
  <Slides>96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96</vt:i4>
      </vt:variant>
    </vt:vector>
  </HeadingPairs>
  <TitlesOfParts>
    <vt:vector size="97" baseType="lpstr">
      <vt:lpstr>Oriel</vt:lpstr>
      <vt:lpstr>JAVA APPLETS &amp; GRAPHICS PROGRAMMING(10 MARKS) </vt:lpstr>
      <vt:lpstr>PowerPoint Presentation</vt:lpstr>
      <vt:lpstr>What is an Applet? </vt:lpstr>
      <vt:lpstr>PowerPoint Presentation</vt:lpstr>
      <vt:lpstr>Types of Applet.</vt:lpstr>
      <vt:lpstr>PowerPoint Presentation</vt:lpstr>
      <vt:lpstr>PowerPoint Presentation</vt:lpstr>
      <vt:lpstr>Differentiate between Java Applet &amp; Java Application. </vt:lpstr>
      <vt:lpstr>PowerPoint Presentation</vt:lpstr>
      <vt:lpstr>Applet life cycle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Skeleton of Applet</vt:lpstr>
      <vt:lpstr>PowerPoint Presentation</vt:lpstr>
      <vt:lpstr>PowerPoint Presentation</vt:lpstr>
      <vt:lpstr>&lt;APPLET&gt; tag </vt:lpstr>
      <vt:lpstr>steps to Create &amp; Execute an Applet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&lt;PARAM&gt; tag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methods of graphic class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Explain drawing polygon with suitable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/*WAP to display a string "concentric circles" using font 'Arial' size as 12 and style as bold + italic and display three concentric circles with different colors on the applet.*/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APPLETS &amp; GRAPHICS PROGRAMMING(20 MARKS) </dc:title>
  <dc:creator>amin</dc:creator>
  <cp:revision>11</cp:revision>
  <dcterms:created xsi:type="dcterms:W3CDTF">2018-08-25T09:42:17Z</dcterms:created>
  <dcterms:modified xsi:type="dcterms:W3CDTF">2021-05-26T14:45:38Z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0x010100B7D3E4E453D9D64CA5C10E65853AD80D</vt:lpwstr>
  </property>
</Properties>
</file>