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360" r:id="rId10"/>
    <p:sldId id="264" r:id="rId11"/>
    <p:sldId id="265" r:id="rId12"/>
    <p:sldId id="266" r:id="rId13"/>
    <p:sldId id="267" r:id="rId14"/>
    <p:sldId id="268" r:id="rId15"/>
    <p:sldId id="269" r:id="rId16"/>
    <p:sldId id="273" r:id="rId17"/>
    <p:sldId id="274" r:id="rId18"/>
    <p:sldId id="271" r:id="rId19"/>
    <p:sldId id="272" r:id="rId20"/>
    <p:sldId id="275" r:id="rId21"/>
    <p:sldId id="276" r:id="rId22"/>
    <p:sldId id="357" r:id="rId23"/>
    <p:sldId id="350" r:id="rId24"/>
    <p:sldId id="351" r:id="rId25"/>
    <p:sldId id="352" r:id="rId26"/>
    <p:sldId id="353" r:id="rId27"/>
    <p:sldId id="344" r:id="rId28"/>
    <p:sldId id="326" r:id="rId29"/>
    <p:sldId id="327" r:id="rId30"/>
    <p:sldId id="328" r:id="rId31"/>
    <p:sldId id="329" r:id="rId32"/>
    <p:sldId id="330" r:id="rId33"/>
    <p:sldId id="332" r:id="rId34"/>
    <p:sldId id="333" r:id="rId35"/>
    <p:sldId id="334" r:id="rId36"/>
    <p:sldId id="335" r:id="rId37"/>
    <p:sldId id="336" r:id="rId38"/>
    <p:sldId id="337" r:id="rId39"/>
    <p:sldId id="343" r:id="rId40"/>
    <p:sldId id="341" r:id="rId41"/>
    <p:sldId id="342" r:id="rId42"/>
    <p:sldId id="339" r:id="rId43"/>
    <p:sldId id="338" r:id="rId44"/>
    <p:sldId id="340" r:id="rId45"/>
    <p:sldId id="345" r:id="rId46"/>
    <p:sldId id="277" r:id="rId47"/>
    <p:sldId id="278" r:id="rId48"/>
    <p:sldId id="279" r:id="rId49"/>
    <p:sldId id="280" r:id="rId50"/>
    <p:sldId id="306" r:id="rId51"/>
    <p:sldId id="281" r:id="rId52"/>
    <p:sldId id="282" r:id="rId53"/>
    <p:sldId id="305" r:id="rId54"/>
    <p:sldId id="304" r:id="rId55"/>
    <p:sldId id="283" r:id="rId56"/>
    <p:sldId id="284" r:id="rId57"/>
    <p:sldId id="302" r:id="rId58"/>
    <p:sldId id="285" r:id="rId59"/>
    <p:sldId id="291" r:id="rId60"/>
    <p:sldId id="307" r:id="rId61"/>
    <p:sldId id="286" r:id="rId62"/>
    <p:sldId id="288" r:id="rId63"/>
    <p:sldId id="287" r:id="rId64"/>
    <p:sldId id="354" r:id="rId65"/>
    <p:sldId id="355" r:id="rId66"/>
    <p:sldId id="356" r:id="rId67"/>
    <p:sldId id="346" r:id="rId68"/>
    <p:sldId id="289" r:id="rId69"/>
    <p:sldId id="298" r:id="rId70"/>
    <p:sldId id="299" r:id="rId71"/>
    <p:sldId id="292" r:id="rId72"/>
    <p:sldId id="294" r:id="rId73"/>
    <p:sldId id="295" r:id="rId74"/>
    <p:sldId id="296" r:id="rId75"/>
    <p:sldId id="297" r:id="rId76"/>
    <p:sldId id="300" r:id="rId77"/>
    <p:sldId id="347" r:id="rId78"/>
    <p:sldId id="301" r:id="rId79"/>
    <p:sldId id="308" r:id="rId80"/>
    <p:sldId id="309" r:id="rId81"/>
    <p:sldId id="310" r:id="rId82"/>
    <p:sldId id="348" r:id="rId83"/>
    <p:sldId id="311" r:id="rId84"/>
    <p:sldId id="312" r:id="rId85"/>
    <p:sldId id="314" r:id="rId86"/>
    <p:sldId id="315" r:id="rId87"/>
    <p:sldId id="313" r:id="rId88"/>
    <p:sldId id="349" r:id="rId89"/>
    <p:sldId id="316" r:id="rId90"/>
    <p:sldId id="318" r:id="rId91"/>
    <p:sldId id="319" r:id="rId92"/>
    <p:sldId id="317" r:id="rId93"/>
    <p:sldId id="320" r:id="rId94"/>
    <p:sldId id="321" r:id="rId95"/>
    <p:sldId id="322" r:id="rId96"/>
    <p:sldId id="323" r:id="rId97"/>
    <p:sldId id="325" r:id="rId98"/>
    <p:sldId id="324" r:id="rId99"/>
    <p:sldId id="358" r:id="rId100"/>
    <p:sldId id="359" r:id="rId101"/>
    <p:sldId id="331"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DAC1200-C12F-4F29-81EB-32BD8667A31A}" type="datetimeFigureOut">
              <a:rPr lang="en-IN" smtClean="0"/>
              <a:t>21-03-2023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BE58B90-3656-4B3F-AA08-0A68F2C1239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AC1200-C12F-4F29-81EB-32BD8667A31A}"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58B90-3656-4B3F-AA08-0A68F2C1239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AC1200-C12F-4F29-81EB-32BD8667A31A}"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58B90-3656-4B3F-AA08-0A68F2C1239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DAC1200-C12F-4F29-81EB-32BD8667A31A}" type="datetimeFigureOut">
              <a:rPr lang="en-IN" smtClean="0"/>
              <a:t>21-03-2023</a:t>
            </a:fld>
            <a:endParaRPr lang="en-IN"/>
          </a:p>
        </p:txBody>
      </p:sp>
      <p:sp>
        <p:nvSpPr>
          <p:cNvPr id="9" name="Slide Number Placeholder 8"/>
          <p:cNvSpPr>
            <a:spLocks noGrp="1"/>
          </p:cNvSpPr>
          <p:nvPr>
            <p:ph type="sldNum" sz="quarter" idx="15"/>
          </p:nvPr>
        </p:nvSpPr>
        <p:spPr/>
        <p:txBody>
          <a:bodyPr rtlCol="0"/>
          <a:lstStyle/>
          <a:p>
            <a:fld id="{6BE58B90-3656-4B3F-AA08-0A68F2C12397}"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DAC1200-C12F-4F29-81EB-32BD8667A31A}" type="datetimeFigureOut">
              <a:rPr lang="en-IN" smtClean="0"/>
              <a:t>21-03-2023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BE58B90-3656-4B3F-AA08-0A68F2C1239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DAC1200-C12F-4F29-81EB-32BD8667A31A}"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E58B90-3656-4B3F-AA08-0A68F2C12397}"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DAC1200-C12F-4F29-81EB-32BD8667A31A}"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E58B90-3656-4B3F-AA08-0A68F2C12397}"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DAC1200-C12F-4F29-81EB-32BD8667A31A}" type="datetimeFigureOut">
              <a:rPr lang="en-IN" smtClean="0"/>
              <a:t>21-03-2023</a:t>
            </a:fld>
            <a:endParaRPr lang="en-IN"/>
          </a:p>
        </p:txBody>
      </p:sp>
      <p:sp>
        <p:nvSpPr>
          <p:cNvPr id="7" name="Slide Number Placeholder 6"/>
          <p:cNvSpPr>
            <a:spLocks noGrp="1"/>
          </p:cNvSpPr>
          <p:nvPr>
            <p:ph type="sldNum" sz="quarter" idx="11"/>
          </p:nvPr>
        </p:nvSpPr>
        <p:spPr/>
        <p:txBody>
          <a:bodyPr rtlCol="0"/>
          <a:lstStyle/>
          <a:p>
            <a:fld id="{6BE58B90-3656-4B3F-AA08-0A68F2C12397}"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C1200-C12F-4F29-81EB-32BD8667A31A}"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E58B90-3656-4B3F-AA08-0A68F2C1239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DAC1200-C12F-4F29-81EB-32BD8667A31A}" type="datetimeFigureOut">
              <a:rPr lang="en-IN" smtClean="0"/>
              <a:t>21-03-2023</a:t>
            </a:fld>
            <a:endParaRPr lang="en-IN"/>
          </a:p>
        </p:txBody>
      </p:sp>
      <p:sp>
        <p:nvSpPr>
          <p:cNvPr id="22" name="Slide Number Placeholder 21"/>
          <p:cNvSpPr>
            <a:spLocks noGrp="1"/>
          </p:cNvSpPr>
          <p:nvPr>
            <p:ph type="sldNum" sz="quarter" idx="15"/>
          </p:nvPr>
        </p:nvSpPr>
        <p:spPr/>
        <p:txBody>
          <a:bodyPr rtlCol="0"/>
          <a:lstStyle/>
          <a:p>
            <a:fld id="{6BE58B90-3656-4B3F-AA08-0A68F2C12397}"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DAC1200-C12F-4F29-81EB-32BD8667A31A}" type="datetimeFigureOut">
              <a:rPr lang="en-IN" smtClean="0"/>
              <a:t>21-03-2023</a:t>
            </a:fld>
            <a:endParaRPr lang="en-IN"/>
          </a:p>
        </p:txBody>
      </p:sp>
      <p:sp>
        <p:nvSpPr>
          <p:cNvPr id="18" name="Slide Number Placeholder 17"/>
          <p:cNvSpPr>
            <a:spLocks noGrp="1"/>
          </p:cNvSpPr>
          <p:nvPr>
            <p:ph type="sldNum" sz="quarter" idx="11"/>
          </p:nvPr>
        </p:nvSpPr>
        <p:spPr/>
        <p:txBody>
          <a:bodyPr rtlCol="0"/>
          <a:lstStyle/>
          <a:p>
            <a:fld id="{6BE58B90-3656-4B3F-AA08-0A68F2C12397}"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DAC1200-C12F-4F29-81EB-32BD8667A31A}" type="datetimeFigureOut">
              <a:rPr lang="en-IN" smtClean="0"/>
              <a:t>21-03-2023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BE58B90-3656-4B3F-AA08-0A68F2C1239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 NO 5 OBJECT ORIENTED PROGRAMMING IN PYTHON</a:t>
            </a:r>
            <a:br>
              <a:rPr lang="en-US" sz="2400" dirty="0" smtClean="0"/>
            </a:br>
            <a:r>
              <a:rPr lang="en-US" sz="2400" dirty="0" smtClean="0"/>
              <a:t>MARKS 12</a:t>
            </a:r>
            <a:endParaRPr lang="en-IN" sz="2400" dirty="0"/>
          </a:p>
        </p:txBody>
      </p:sp>
      <p:sp>
        <p:nvSpPr>
          <p:cNvPr id="3" name="Subtitle 2"/>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3931819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Instance Objects</a:t>
            </a:r>
            <a:br>
              <a:rPr lang="en-IN" dirty="0"/>
            </a:br>
            <a:endParaRPr lang="en-IN" dirty="0"/>
          </a:p>
        </p:txBody>
      </p:sp>
      <p:sp>
        <p:nvSpPr>
          <p:cNvPr id="3" name="Content Placeholder 2"/>
          <p:cNvSpPr>
            <a:spLocks noGrp="1"/>
          </p:cNvSpPr>
          <p:nvPr>
            <p:ph sz="quarter" idx="1"/>
          </p:nvPr>
        </p:nvSpPr>
        <p:spPr/>
        <p:txBody>
          <a:bodyPr/>
          <a:lstStyle/>
          <a:p>
            <a:r>
              <a:rPr lang="en-US" dirty="0"/>
              <a:t>To create instances of a class, you call the class using class name and pass in whatever arguments its </a:t>
            </a:r>
            <a:r>
              <a:rPr lang="en-US" i="1" dirty="0"/>
              <a:t>__</a:t>
            </a:r>
            <a:r>
              <a:rPr lang="en-US" i="1" dirty="0" err="1"/>
              <a:t>init</a:t>
            </a:r>
            <a:r>
              <a:rPr lang="en-US" i="1" dirty="0"/>
              <a:t>__</a:t>
            </a:r>
            <a:r>
              <a:rPr lang="en-US" dirty="0"/>
              <a:t> method accepts</a:t>
            </a:r>
            <a:r>
              <a:rPr lang="en-US" dirty="0" smtClean="0"/>
              <a:t>.</a:t>
            </a:r>
          </a:p>
          <a:p>
            <a:r>
              <a:rPr lang="en-US" dirty="0" smtClean="0"/>
              <a:t>Syntax</a:t>
            </a:r>
          </a:p>
          <a:p>
            <a:pPr marL="0" indent="0">
              <a:buNone/>
            </a:pPr>
            <a:r>
              <a:rPr lang="en-US" dirty="0"/>
              <a:t> </a:t>
            </a:r>
            <a:r>
              <a:rPr lang="en-US" dirty="0" smtClean="0"/>
              <a:t>  </a:t>
            </a:r>
            <a:r>
              <a:rPr lang="en-US" dirty="0" err="1" smtClean="0"/>
              <a:t>object_name</a:t>
            </a:r>
            <a:r>
              <a:rPr lang="en-US" dirty="0" smtClean="0"/>
              <a:t>=</a:t>
            </a:r>
            <a:r>
              <a:rPr lang="en-US" dirty="0" err="1" smtClean="0"/>
              <a:t>classname</a:t>
            </a:r>
            <a:r>
              <a:rPr lang="en-US" dirty="0" smtClean="0"/>
              <a:t>()</a:t>
            </a:r>
          </a:p>
          <a:p>
            <a:pPr marL="0" indent="0">
              <a:buNone/>
            </a:pPr>
            <a:endParaRPr lang="en-IN" dirty="0"/>
          </a:p>
        </p:txBody>
      </p:sp>
    </p:spTree>
    <p:extLst>
      <p:ext uri="{BB962C8B-B14F-4D97-AF65-F5344CB8AC3E}">
        <p14:creationId xmlns:p14="http://schemas.microsoft.com/office/powerpoint/2010/main" val="378886552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Create a parent class named Animals and a child class Herbivorous which will extend the class Animal. In the child class Herbivorous over side the method feed ( ). Create a object </a:t>
            </a:r>
            <a:r>
              <a:rPr lang="en-US" dirty="0" smtClean="0"/>
              <a:t>[6M]</a:t>
            </a:r>
            <a:endParaRPr lang="en-US" dirty="0"/>
          </a:p>
        </p:txBody>
      </p:sp>
    </p:spTree>
    <p:extLst>
      <p:ext uri="{BB962C8B-B14F-4D97-AF65-F5344CB8AC3E}">
        <p14:creationId xmlns:p14="http://schemas.microsoft.com/office/powerpoint/2010/main" val="17470293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r>
              <a:rPr lang="en-US" sz="6600" dirty="0" smtClean="0"/>
              <a:t>END</a:t>
            </a:r>
            <a:endParaRPr lang="en-IN" sz="6600" dirty="0"/>
          </a:p>
        </p:txBody>
      </p:sp>
    </p:spTree>
    <p:extLst>
      <p:ext uri="{BB962C8B-B14F-4D97-AF65-F5344CB8AC3E}">
        <p14:creationId xmlns:p14="http://schemas.microsoft.com/office/powerpoint/2010/main" val="265754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attribute of a class</a:t>
            </a:r>
            <a:endParaRPr lang="en-IN" dirty="0"/>
          </a:p>
        </p:txBody>
      </p:sp>
      <p:sp>
        <p:nvSpPr>
          <p:cNvPr id="3" name="Content Placeholder 2"/>
          <p:cNvSpPr>
            <a:spLocks noGrp="1"/>
          </p:cNvSpPr>
          <p:nvPr>
            <p:ph sz="quarter" idx="1"/>
          </p:nvPr>
        </p:nvSpPr>
        <p:spPr/>
        <p:txBody>
          <a:bodyPr/>
          <a:lstStyle/>
          <a:p>
            <a:r>
              <a:rPr lang="en-US" dirty="0" smtClean="0"/>
              <a:t>The syntax to access the attribute of a class are:</a:t>
            </a:r>
          </a:p>
          <a:p>
            <a:pPr marL="0" indent="0">
              <a:buNone/>
            </a:pPr>
            <a:r>
              <a:rPr lang="en-US" dirty="0" smtClean="0"/>
              <a:t>  </a:t>
            </a:r>
            <a:r>
              <a:rPr lang="en-US" dirty="0" err="1" smtClean="0"/>
              <a:t>object_name.attribute</a:t>
            </a:r>
            <a:endParaRPr lang="en-US" dirty="0" smtClean="0"/>
          </a:p>
          <a:p>
            <a:pPr marL="0" indent="0">
              <a:buNone/>
            </a:pPr>
            <a:endParaRPr lang="en-IN" dirty="0"/>
          </a:p>
        </p:txBody>
      </p:sp>
    </p:spTree>
    <p:extLst>
      <p:ext uri="{BB962C8B-B14F-4D97-AF65-F5344CB8AC3E}">
        <p14:creationId xmlns:p14="http://schemas.microsoft.com/office/powerpoint/2010/main" val="2578962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ASSIGNING VALUE TO AN ATTRIBUTE</a:t>
            </a:r>
            <a:endParaRPr lang="en-IN" sz="2400" dirty="0"/>
          </a:p>
        </p:txBody>
      </p:sp>
      <p:sp>
        <p:nvSpPr>
          <p:cNvPr id="3" name="Content Placeholder 2"/>
          <p:cNvSpPr>
            <a:spLocks noGrp="1"/>
          </p:cNvSpPr>
          <p:nvPr>
            <p:ph sz="quarter" idx="1"/>
          </p:nvPr>
        </p:nvSpPr>
        <p:spPr/>
        <p:txBody>
          <a:bodyPr/>
          <a:lstStyle/>
          <a:p>
            <a:r>
              <a:rPr lang="en-US" dirty="0" smtClean="0"/>
              <a:t>The syntax to access a value to an attribute of an object is:</a:t>
            </a:r>
          </a:p>
          <a:p>
            <a:pPr marL="0" indent="0">
              <a:buNone/>
            </a:pPr>
            <a:r>
              <a:rPr lang="en-US" dirty="0"/>
              <a:t> </a:t>
            </a:r>
            <a:r>
              <a:rPr lang="en-US" dirty="0" smtClean="0"/>
              <a:t>  </a:t>
            </a:r>
            <a:r>
              <a:rPr lang="en-US" dirty="0" err="1" smtClean="0"/>
              <a:t>object_name.attribute</a:t>
            </a:r>
            <a:r>
              <a:rPr lang="en-US" dirty="0" smtClean="0"/>
              <a:t>=value</a:t>
            </a:r>
            <a:endParaRPr lang="en-IN" dirty="0"/>
          </a:p>
        </p:txBody>
      </p:sp>
    </p:spTree>
    <p:extLst>
      <p:ext uri="{BB962C8B-B14F-4D97-AF65-F5344CB8AC3E}">
        <p14:creationId xmlns:p14="http://schemas.microsoft.com/office/powerpoint/2010/main" val="4268373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quarter" idx="1"/>
          </p:nvPr>
        </p:nvSpPr>
        <p:spPr/>
        <p:txBody>
          <a:bodyPr/>
          <a:lstStyle/>
          <a:p>
            <a:pPr marL="0" indent="0">
              <a:buNone/>
            </a:pPr>
            <a:r>
              <a:rPr lang="en-US" dirty="0"/>
              <a:t>class Rectangle:</a:t>
            </a:r>
          </a:p>
          <a:p>
            <a:pPr marL="0" indent="0">
              <a:buNone/>
            </a:pPr>
            <a:r>
              <a:rPr lang="en-US" dirty="0"/>
              <a:t>    length=10</a:t>
            </a:r>
          </a:p>
          <a:p>
            <a:pPr marL="0" indent="0">
              <a:buNone/>
            </a:pPr>
            <a:r>
              <a:rPr lang="en-US" dirty="0"/>
              <a:t>    breadth=20</a:t>
            </a:r>
          </a:p>
          <a:p>
            <a:pPr marL="0" indent="0">
              <a:buNone/>
            </a:pPr>
            <a:r>
              <a:rPr lang="en-US" dirty="0"/>
              <a:t>r1=Rectangle()</a:t>
            </a:r>
          </a:p>
          <a:p>
            <a:pPr marL="0" indent="0">
              <a:buNone/>
            </a:pPr>
            <a:r>
              <a:rPr lang="en-US" smtClean="0"/>
              <a:t>print(“Length</a:t>
            </a:r>
            <a:r>
              <a:rPr lang="en-US" dirty="0"/>
              <a:t>=",r1.length)</a:t>
            </a:r>
          </a:p>
          <a:p>
            <a:pPr marL="0" indent="0">
              <a:buNone/>
            </a:pPr>
            <a:r>
              <a:rPr lang="en-US" dirty="0"/>
              <a:t>print("Breadth=",r1.breadth</a:t>
            </a:r>
            <a:r>
              <a:rPr lang="en-US" dirty="0" smtClean="0"/>
              <a:t>)</a:t>
            </a:r>
          </a:p>
          <a:p>
            <a:pPr marL="0" indent="0">
              <a:buNone/>
            </a:pPr>
            <a:endParaRPr lang="en-US" dirty="0"/>
          </a:p>
          <a:p>
            <a:pPr marL="0" indent="0">
              <a:buNone/>
            </a:pPr>
            <a:r>
              <a:rPr lang="en-US" dirty="0" smtClean="0"/>
              <a:t>OUTPUT:</a:t>
            </a:r>
          </a:p>
          <a:p>
            <a:pPr marL="0" indent="0">
              <a:buNone/>
            </a:pPr>
            <a:r>
              <a:rPr lang="en-US" dirty="0" smtClean="0"/>
              <a:t>Length</a:t>
            </a:r>
            <a:r>
              <a:rPr lang="en-US" dirty="0"/>
              <a:t>= 10</a:t>
            </a:r>
          </a:p>
          <a:p>
            <a:pPr marL="0" indent="0">
              <a:buNone/>
            </a:pPr>
            <a:r>
              <a:rPr lang="en-US" dirty="0"/>
              <a:t>Breadth= 20</a:t>
            </a:r>
          </a:p>
          <a:p>
            <a:pPr marL="0" indent="0">
              <a:buNone/>
            </a:pPr>
            <a:endParaRPr lang="en-IN" dirty="0"/>
          </a:p>
        </p:txBody>
      </p:sp>
    </p:spTree>
    <p:extLst>
      <p:ext uri="{BB962C8B-B14F-4D97-AF65-F5344CB8AC3E}">
        <p14:creationId xmlns:p14="http://schemas.microsoft.com/office/powerpoint/2010/main" val="2538515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pPr marL="0" indent="0">
              <a:buNone/>
            </a:pPr>
            <a:r>
              <a:rPr lang="en-IN" dirty="0"/>
              <a:t>class Rectangle():</a:t>
            </a:r>
          </a:p>
          <a:p>
            <a:pPr marL="0" indent="0">
              <a:buNone/>
            </a:pPr>
            <a:r>
              <a:rPr lang="en-IN" dirty="0"/>
              <a:t>    length=10</a:t>
            </a:r>
          </a:p>
          <a:p>
            <a:pPr marL="0" indent="0">
              <a:buNone/>
            </a:pPr>
            <a:r>
              <a:rPr lang="en-IN" dirty="0"/>
              <a:t>    breadth=20</a:t>
            </a:r>
          </a:p>
          <a:p>
            <a:pPr marL="0" indent="0">
              <a:buNone/>
            </a:pPr>
            <a:r>
              <a:rPr lang="en-IN" dirty="0"/>
              <a:t>    </a:t>
            </a:r>
            <a:r>
              <a:rPr lang="en-IN" dirty="0" err="1"/>
              <a:t>def</a:t>
            </a:r>
            <a:r>
              <a:rPr lang="en-IN" dirty="0"/>
              <a:t> area(self):</a:t>
            </a:r>
          </a:p>
          <a:p>
            <a:pPr marL="0" indent="0">
              <a:buNone/>
            </a:pPr>
            <a:r>
              <a:rPr lang="en-IN" dirty="0"/>
              <a:t>        return(</a:t>
            </a:r>
            <a:r>
              <a:rPr lang="en-IN" dirty="0" err="1"/>
              <a:t>self.length</a:t>
            </a:r>
            <a:r>
              <a:rPr lang="en-IN" dirty="0"/>
              <a:t>*</a:t>
            </a:r>
            <a:r>
              <a:rPr lang="en-IN" dirty="0" err="1"/>
              <a:t>self.breadth</a:t>
            </a:r>
            <a:r>
              <a:rPr lang="en-IN" dirty="0"/>
              <a:t>)</a:t>
            </a:r>
          </a:p>
          <a:p>
            <a:pPr marL="0" indent="0">
              <a:buNone/>
            </a:pPr>
            <a:endParaRPr lang="en-IN" dirty="0"/>
          </a:p>
          <a:p>
            <a:pPr marL="0" indent="0">
              <a:buNone/>
            </a:pPr>
            <a:r>
              <a:rPr lang="en-IN" dirty="0"/>
              <a:t>r1=Rectangle()</a:t>
            </a:r>
          </a:p>
          <a:p>
            <a:pPr marL="0" indent="0">
              <a:buNone/>
            </a:pPr>
            <a:r>
              <a:rPr lang="en-IN" dirty="0"/>
              <a:t>print("Length=",r1.length)</a:t>
            </a:r>
          </a:p>
          <a:p>
            <a:pPr marL="0" indent="0">
              <a:buNone/>
            </a:pPr>
            <a:r>
              <a:rPr lang="en-IN" dirty="0"/>
              <a:t>print("breadth=",r1.breadth)</a:t>
            </a:r>
          </a:p>
          <a:p>
            <a:pPr marL="0" indent="0">
              <a:buNone/>
            </a:pPr>
            <a:r>
              <a:rPr lang="en-IN" dirty="0"/>
              <a:t>print(r1.area())</a:t>
            </a:r>
          </a:p>
          <a:p>
            <a:endParaRPr lang="en-IN" dirty="0"/>
          </a:p>
        </p:txBody>
      </p:sp>
    </p:spTree>
    <p:extLst>
      <p:ext uri="{BB962C8B-B14F-4D97-AF65-F5344CB8AC3E}">
        <p14:creationId xmlns:p14="http://schemas.microsoft.com/office/powerpoint/2010/main" val="2916443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__</a:t>
            </a:r>
            <a:r>
              <a:rPr lang="en-IN" dirty="0" err="1"/>
              <a:t>init</a:t>
            </a:r>
            <a:r>
              <a:rPr lang="en-IN" dirty="0"/>
              <a:t>__() Function</a:t>
            </a:r>
            <a:br>
              <a:rPr lang="en-IN" dirty="0"/>
            </a:br>
            <a:endParaRPr lang="en-IN" dirty="0"/>
          </a:p>
        </p:txBody>
      </p:sp>
      <p:sp>
        <p:nvSpPr>
          <p:cNvPr id="3" name="Content Placeholder 2"/>
          <p:cNvSpPr>
            <a:spLocks noGrp="1"/>
          </p:cNvSpPr>
          <p:nvPr>
            <p:ph sz="quarter" idx="1"/>
          </p:nvPr>
        </p:nvSpPr>
        <p:spPr/>
        <p:txBody>
          <a:bodyPr/>
          <a:lstStyle/>
          <a:p>
            <a:r>
              <a:rPr lang="en-US" dirty="0"/>
              <a:t>All classes have a function called __</a:t>
            </a:r>
            <a:r>
              <a:rPr lang="en-US" dirty="0" err="1"/>
              <a:t>init</a:t>
            </a:r>
            <a:r>
              <a:rPr lang="en-US" dirty="0"/>
              <a:t>__(), which is always executed when the class is being initiated.</a:t>
            </a:r>
          </a:p>
          <a:p>
            <a:r>
              <a:rPr lang="en-US" dirty="0"/>
              <a:t>Use the __</a:t>
            </a:r>
            <a:r>
              <a:rPr lang="en-US" dirty="0" err="1"/>
              <a:t>init</a:t>
            </a:r>
            <a:r>
              <a:rPr lang="en-US" dirty="0"/>
              <a:t>__() function to assign values to object properties, or other operations that are necessary to do when the object is being created:</a:t>
            </a:r>
          </a:p>
          <a:p>
            <a:endParaRPr lang="en-IN" dirty="0"/>
          </a:p>
        </p:txBody>
      </p:sp>
    </p:spTree>
    <p:extLst>
      <p:ext uri="{BB962C8B-B14F-4D97-AF65-F5344CB8AC3E}">
        <p14:creationId xmlns:p14="http://schemas.microsoft.com/office/powerpoint/2010/main" val="980740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self Parameter</a:t>
            </a:r>
            <a:br>
              <a:rPr lang="en-IN" dirty="0"/>
            </a:br>
            <a:endParaRPr lang="en-IN" dirty="0"/>
          </a:p>
        </p:txBody>
      </p:sp>
      <p:sp>
        <p:nvSpPr>
          <p:cNvPr id="3" name="Content Placeholder 2"/>
          <p:cNvSpPr>
            <a:spLocks noGrp="1"/>
          </p:cNvSpPr>
          <p:nvPr>
            <p:ph sz="quarter" idx="1"/>
          </p:nvPr>
        </p:nvSpPr>
        <p:spPr/>
        <p:txBody>
          <a:bodyPr/>
          <a:lstStyle/>
          <a:p>
            <a:r>
              <a:rPr lang="en-US" dirty="0"/>
              <a:t>The self parameter is a reference to the current instance of the class, and is used to access variables that belongs to the class.</a:t>
            </a:r>
          </a:p>
          <a:p>
            <a:r>
              <a:rPr lang="en-US" dirty="0"/>
              <a:t>It does not have to be named self , you can call it whatever you like, but it has to be the first parameter of any function in the class:</a:t>
            </a:r>
          </a:p>
          <a:p>
            <a:endParaRPr lang="en-IN" dirty="0"/>
          </a:p>
        </p:txBody>
      </p:sp>
    </p:spTree>
    <p:extLst>
      <p:ext uri="{BB962C8B-B14F-4D97-AF65-F5344CB8AC3E}">
        <p14:creationId xmlns:p14="http://schemas.microsoft.com/office/powerpoint/2010/main" val="2654516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a:t>class Person:</a:t>
            </a:r>
            <a:br>
              <a:rPr lang="en-IN" dirty="0"/>
            </a:br>
            <a:r>
              <a:rPr lang="en-IN" dirty="0"/>
              <a:t>  </a:t>
            </a:r>
            <a:r>
              <a:rPr lang="en-IN" dirty="0" err="1"/>
              <a:t>def</a:t>
            </a:r>
            <a:r>
              <a:rPr lang="en-IN" dirty="0"/>
              <a:t> __</a:t>
            </a:r>
            <a:r>
              <a:rPr lang="en-IN" dirty="0" err="1"/>
              <a:t>init</a:t>
            </a:r>
            <a:r>
              <a:rPr lang="en-IN" dirty="0" smtClean="0"/>
              <a:t>__(self, </a:t>
            </a:r>
            <a:r>
              <a:rPr lang="en-IN" dirty="0"/>
              <a:t>name, age):</a:t>
            </a:r>
            <a:br>
              <a:rPr lang="en-IN" dirty="0"/>
            </a:br>
            <a:r>
              <a:rPr lang="en-IN" dirty="0"/>
              <a:t>    </a:t>
            </a:r>
            <a:r>
              <a:rPr lang="en-IN" dirty="0" smtClean="0"/>
              <a:t>self.name </a:t>
            </a:r>
            <a:r>
              <a:rPr lang="en-IN" dirty="0"/>
              <a:t>= name</a:t>
            </a:r>
            <a:br>
              <a:rPr lang="en-IN" dirty="0"/>
            </a:br>
            <a:r>
              <a:rPr lang="en-IN" dirty="0"/>
              <a:t>    </a:t>
            </a:r>
            <a:r>
              <a:rPr lang="en-IN" dirty="0" err="1" smtClean="0"/>
              <a:t>self.age</a:t>
            </a:r>
            <a:r>
              <a:rPr lang="en-IN" dirty="0" smtClean="0"/>
              <a:t> </a:t>
            </a:r>
            <a:r>
              <a:rPr lang="en-IN" dirty="0"/>
              <a:t>= age</a:t>
            </a:r>
            <a:br>
              <a:rPr lang="en-IN" dirty="0"/>
            </a:br>
            <a:r>
              <a:rPr lang="en-IN" dirty="0"/>
              <a:t/>
            </a:r>
            <a:br>
              <a:rPr lang="en-IN" dirty="0"/>
            </a:br>
            <a:r>
              <a:rPr lang="en-IN" dirty="0"/>
              <a:t>  </a:t>
            </a:r>
            <a:r>
              <a:rPr lang="en-IN" dirty="0" err="1"/>
              <a:t>def</a:t>
            </a:r>
            <a:r>
              <a:rPr lang="en-IN" dirty="0"/>
              <a:t> </a:t>
            </a:r>
            <a:r>
              <a:rPr lang="en-IN" dirty="0" err="1"/>
              <a:t>myfunc</a:t>
            </a:r>
            <a:r>
              <a:rPr lang="en-IN" dirty="0"/>
              <a:t>(</a:t>
            </a:r>
            <a:r>
              <a:rPr lang="en-IN" dirty="0" err="1"/>
              <a:t>abc</a:t>
            </a:r>
            <a:r>
              <a:rPr lang="en-IN" dirty="0"/>
              <a:t>):</a:t>
            </a:r>
            <a:br>
              <a:rPr lang="en-IN" dirty="0"/>
            </a:br>
            <a:r>
              <a:rPr lang="en-IN" dirty="0"/>
              <a:t>    print("Hello my name is " + abc.name)</a:t>
            </a:r>
            <a:br>
              <a:rPr lang="en-IN" dirty="0"/>
            </a:br>
            <a:r>
              <a:rPr lang="en-IN" dirty="0"/>
              <a:t/>
            </a:r>
            <a:br>
              <a:rPr lang="en-IN" dirty="0"/>
            </a:br>
            <a:r>
              <a:rPr lang="en-IN" dirty="0"/>
              <a:t>p1 = Person("John", 36)</a:t>
            </a:r>
            <a:br>
              <a:rPr lang="en-IN" dirty="0"/>
            </a:br>
            <a:r>
              <a:rPr lang="en-IN" dirty="0"/>
              <a:t>p1.myfunc()</a:t>
            </a:r>
          </a:p>
        </p:txBody>
      </p:sp>
    </p:spTree>
    <p:extLst>
      <p:ext uri="{BB962C8B-B14F-4D97-AF65-F5344CB8AC3E}">
        <p14:creationId xmlns:p14="http://schemas.microsoft.com/office/powerpoint/2010/main" val="2731640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fontAlgn="base">
              <a:buNone/>
            </a:pPr>
            <a:r>
              <a:rPr lang="en-IN" dirty="0"/>
              <a:t>class Rectangle:</a:t>
            </a:r>
          </a:p>
          <a:p>
            <a:pPr marL="0" indent="0" fontAlgn="base">
              <a:buNone/>
            </a:pPr>
            <a:r>
              <a:rPr lang="en-IN" dirty="0"/>
              <a:t>    </a:t>
            </a:r>
            <a:r>
              <a:rPr lang="en-IN" dirty="0" err="1"/>
              <a:t>def</a:t>
            </a:r>
            <a:r>
              <a:rPr lang="en-IN" dirty="0"/>
              <a:t> __</a:t>
            </a:r>
            <a:r>
              <a:rPr lang="en-IN" dirty="0" err="1"/>
              <a:t>init</a:t>
            </a:r>
            <a:r>
              <a:rPr lang="en-IN" dirty="0"/>
              <a:t>__(self, length, breadth):</a:t>
            </a:r>
          </a:p>
          <a:p>
            <a:pPr marL="0" indent="0" fontAlgn="base">
              <a:buNone/>
            </a:pPr>
            <a:r>
              <a:rPr lang="en-IN" dirty="0"/>
              <a:t>        </a:t>
            </a:r>
            <a:r>
              <a:rPr lang="en-IN" dirty="0" err="1"/>
              <a:t>self.length</a:t>
            </a:r>
            <a:r>
              <a:rPr lang="en-IN" dirty="0"/>
              <a:t> = length</a:t>
            </a:r>
          </a:p>
          <a:p>
            <a:pPr marL="0" indent="0" fontAlgn="base">
              <a:buNone/>
            </a:pPr>
            <a:r>
              <a:rPr lang="en-IN" dirty="0"/>
              <a:t>        </a:t>
            </a:r>
            <a:r>
              <a:rPr lang="en-IN" dirty="0" err="1"/>
              <a:t>self.breadth</a:t>
            </a:r>
            <a:r>
              <a:rPr lang="en-IN" dirty="0"/>
              <a:t> = breadth</a:t>
            </a:r>
          </a:p>
          <a:p>
            <a:pPr marL="0" indent="0" fontAlgn="base">
              <a:buNone/>
            </a:pPr>
            <a:r>
              <a:rPr lang="en-IN" dirty="0"/>
              <a:t> </a:t>
            </a:r>
          </a:p>
          <a:p>
            <a:pPr marL="0" indent="0" fontAlgn="base">
              <a:buNone/>
            </a:pPr>
            <a:r>
              <a:rPr lang="en-IN" dirty="0"/>
              <a:t>    </a:t>
            </a:r>
            <a:r>
              <a:rPr lang="en-IN" dirty="0" err="1"/>
              <a:t>def</a:t>
            </a:r>
            <a:r>
              <a:rPr lang="en-IN" dirty="0"/>
              <a:t> area(self):</a:t>
            </a:r>
          </a:p>
          <a:p>
            <a:pPr marL="0" indent="0" fontAlgn="base">
              <a:buNone/>
            </a:pPr>
            <a:r>
              <a:rPr lang="en-IN" dirty="0"/>
              <a:t>        return </a:t>
            </a:r>
            <a:r>
              <a:rPr lang="en-IN" dirty="0" err="1"/>
              <a:t>self.length</a:t>
            </a:r>
            <a:r>
              <a:rPr lang="en-IN" dirty="0"/>
              <a:t> * </a:t>
            </a:r>
            <a:r>
              <a:rPr lang="en-IN" dirty="0" err="1"/>
              <a:t>self.breadth</a:t>
            </a:r>
            <a:endParaRPr lang="en-IN" dirty="0"/>
          </a:p>
          <a:p>
            <a:pPr marL="0" indent="0" fontAlgn="base">
              <a:buNone/>
            </a:pPr>
            <a:r>
              <a:rPr lang="en-IN" dirty="0"/>
              <a:t> </a:t>
            </a:r>
          </a:p>
          <a:p>
            <a:pPr marL="0" indent="0" fontAlgn="base">
              <a:buNone/>
            </a:pPr>
            <a:r>
              <a:rPr lang="en-IN" dirty="0"/>
              <a:t> </a:t>
            </a:r>
          </a:p>
          <a:p>
            <a:pPr marL="0" indent="0" fontAlgn="base">
              <a:buNone/>
            </a:pPr>
            <a:r>
              <a:rPr lang="en-IN" dirty="0"/>
              <a:t>a = </a:t>
            </a:r>
            <a:r>
              <a:rPr lang="en-IN" dirty="0" err="1"/>
              <a:t>int</a:t>
            </a:r>
            <a:r>
              <a:rPr lang="en-IN" dirty="0"/>
              <a:t>(input("Enter length of rectangle: "))</a:t>
            </a:r>
          </a:p>
          <a:p>
            <a:pPr marL="0" indent="0" fontAlgn="base">
              <a:buNone/>
            </a:pPr>
            <a:r>
              <a:rPr lang="en-IN" dirty="0"/>
              <a:t>b = </a:t>
            </a:r>
            <a:r>
              <a:rPr lang="en-IN" dirty="0" err="1"/>
              <a:t>int</a:t>
            </a:r>
            <a:r>
              <a:rPr lang="en-IN" dirty="0"/>
              <a:t>(input("Enter breadth of rectangle: "))</a:t>
            </a:r>
          </a:p>
          <a:p>
            <a:pPr marL="0" indent="0" fontAlgn="base">
              <a:buNone/>
            </a:pPr>
            <a:r>
              <a:rPr lang="en-IN" dirty="0" err="1"/>
              <a:t>obj</a:t>
            </a:r>
            <a:r>
              <a:rPr lang="en-IN" dirty="0"/>
              <a:t> = Rectangle(a, b)</a:t>
            </a:r>
          </a:p>
          <a:p>
            <a:pPr marL="0" indent="0" fontAlgn="base">
              <a:buNone/>
            </a:pPr>
            <a:r>
              <a:rPr lang="en-IN" dirty="0"/>
              <a:t>print("Area of rectangle:", </a:t>
            </a:r>
            <a:r>
              <a:rPr lang="en-IN" dirty="0" err="1"/>
              <a:t>obj.area</a:t>
            </a:r>
            <a:r>
              <a:rPr lang="en-IN" dirty="0"/>
              <a:t>())</a:t>
            </a:r>
          </a:p>
          <a:p>
            <a:pPr marL="0" indent="0">
              <a:buNone/>
            </a:pPr>
            <a:endParaRPr lang="en-IN" dirty="0"/>
          </a:p>
        </p:txBody>
      </p:sp>
    </p:spTree>
    <p:extLst>
      <p:ext uri="{BB962C8B-B14F-4D97-AF65-F5344CB8AC3E}">
        <p14:creationId xmlns:p14="http://schemas.microsoft.com/office/powerpoint/2010/main" val="2545914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Modify Object Properties</a:t>
            </a:r>
            <a:br>
              <a:rPr lang="en-IN" dirty="0"/>
            </a:b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a:t>You can modify properties on objects like this</a:t>
            </a:r>
            <a:r>
              <a:rPr lang="en-US" dirty="0" smtClean="0"/>
              <a:t>:</a:t>
            </a:r>
          </a:p>
          <a:p>
            <a:pPr marL="0" indent="0">
              <a:buNone/>
            </a:pPr>
            <a:r>
              <a:rPr lang="en-US" dirty="0"/>
              <a:t> </a:t>
            </a:r>
            <a:r>
              <a:rPr lang="en-US" dirty="0" smtClean="0"/>
              <a:t> r1.length=20 </a:t>
            </a:r>
          </a:p>
          <a:p>
            <a:pPr marL="0" indent="0">
              <a:buNone/>
            </a:pPr>
            <a:r>
              <a:rPr lang="en-IN" dirty="0"/>
              <a:t>class Rectangle():</a:t>
            </a:r>
          </a:p>
          <a:p>
            <a:pPr marL="0" indent="0">
              <a:buNone/>
            </a:pPr>
            <a:r>
              <a:rPr lang="en-IN" dirty="0"/>
              <a:t>    length=10</a:t>
            </a:r>
          </a:p>
          <a:p>
            <a:pPr marL="0" indent="0">
              <a:buNone/>
            </a:pPr>
            <a:r>
              <a:rPr lang="en-IN" dirty="0"/>
              <a:t>    breadth=20</a:t>
            </a:r>
          </a:p>
          <a:p>
            <a:pPr marL="0" indent="0">
              <a:buNone/>
            </a:pPr>
            <a:r>
              <a:rPr lang="en-IN" dirty="0"/>
              <a:t>    </a:t>
            </a:r>
            <a:r>
              <a:rPr lang="en-IN" dirty="0" err="1"/>
              <a:t>def</a:t>
            </a:r>
            <a:r>
              <a:rPr lang="en-IN" dirty="0"/>
              <a:t> area(self):</a:t>
            </a:r>
          </a:p>
          <a:p>
            <a:pPr marL="0" indent="0">
              <a:buNone/>
            </a:pPr>
            <a:r>
              <a:rPr lang="en-IN" dirty="0"/>
              <a:t>        return(</a:t>
            </a:r>
            <a:r>
              <a:rPr lang="en-IN" dirty="0" err="1"/>
              <a:t>self.length</a:t>
            </a:r>
            <a:r>
              <a:rPr lang="en-IN" dirty="0"/>
              <a:t>*</a:t>
            </a:r>
            <a:r>
              <a:rPr lang="en-IN" dirty="0" err="1"/>
              <a:t>self.breadth</a:t>
            </a:r>
            <a:r>
              <a:rPr lang="en-IN" dirty="0"/>
              <a:t>)</a:t>
            </a:r>
          </a:p>
          <a:p>
            <a:pPr marL="0" indent="0">
              <a:buNone/>
            </a:pPr>
            <a:endParaRPr lang="en-IN" dirty="0"/>
          </a:p>
          <a:p>
            <a:pPr marL="0" indent="0">
              <a:buNone/>
            </a:pPr>
            <a:r>
              <a:rPr lang="en-IN" dirty="0"/>
              <a:t>r1=Rectangle()</a:t>
            </a:r>
          </a:p>
          <a:p>
            <a:pPr marL="0" indent="0">
              <a:buNone/>
            </a:pPr>
            <a:r>
              <a:rPr lang="en-IN" dirty="0"/>
              <a:t>r1.length=20</a:t>
            </a:r>
          </a:p>
          <a:p>
            <a:pPr marL="0" indent="0">
              <a:buNone/>
            </a:pPr>
            <a:r>
              <a:rPr lang="en-IN" dirty="0"/>
              <a:t>print("Length=",r1.length)</a:t>
            </a:r>
          </a:p>
          <a:p>
            <a:pPr marL="0" indent="0">
              <a:buNone/>
            </a:pPr>
            <a:r>
              <a:rPr lang="en-IN" dirty="0"/>
              <a:t>print("breadth=",r1.breadth)</a:t>
            </a:r>
          </a:p>
          <a:p>
            <a:pPr marL="0" indent="0">
              <a:buNone/>
            </a:pPr>
            <a:r>
              <a:rPr lang="en-IN" dirty="0"/>
              <a:t>print(r1.area())</a:t>
            </a:r>
          </a:p>
          <a:p>
            <a:pPr marL="0" indent="0">
              <a:buNone/>
            </a:pPr>
            <a:endParaRPr lang="en-IN" dirty="0"/>
          </a:p>
        </p:txBody>
      </p:sp>
    </p:spTree>
    <p:extLst>
      <p:ext uri="{BB962C8B-B14F-4D97-AF65-F5344CB8AC3E}">
        <p14:creationId xmlns:p14="http://schemas.microsoft.com/office/powerpoint/2010/main" val="1502613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94969" y="1772816"/>
            <a:ext cx="6833415" cy="4104455"/>
          </a:xfrm>
        </p:spPr>
      </p:pic>
    </p:spTree>
    <p:extLst>
      <p:ext uri="{BB962C8B-B14F-4D97-AF65-F5344CB8AC3E}">
        <p14:creationId xmlns:p14="http://schemas.microsoft.com/office/powerpoint/2010/main" val="2388038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Object Properties</a:t>
            </a:r>
            <a:br>
              <a:rPr lang="en-IN" dirty="0"/>
            </a:br>
            <a:endParaRPr lang="en-IN" dirty="0"/>
          </a:p>
        </p:txBody>
      </p:sp>
      <p:sp>
        <p:nvSpPr>
          <p:cNvPr id="3" name="Content Placeholder 2"/>
          <p:cNvSpPr>
            <a:spLocks noGrp="1"/>
          </p:cNvSpPr>
          <p:nvPr>
            <p:ph sz="quarter" idx="1"/>
          </p:nvPr>
        </p:nvSpPr>
        <p:spPr/>
        <p:txBody>
          <a:bodyPr>
            <a:normAutofit fontScale="85000" lnSpcReduction="20000"/>
          </a:bodyPr>
          <a:lstStyle/>
          <a:p>
            <a:r>
              <a:rPr lang="en-US" dirty="0"/>
              <a:t>You can delete objects by using the del keyword</a:t>
            </a:r>
            <a:r>
              <a:rPr lang="en-US" dirty="0" smtClean="0"/>
              <a:t>:</a:t>
            </a:r>
          </a:p>
          <a:p>
            <a:pPr marL="0" indent="0">
              <a:buNone/>
            </a:pPr>
            <a:r>
              <a:rPr lang="en-US" dirty="0" smtClean="0"/>
              <a:t>class </a:t>
            </a:r>
            <a:r>
              <a:rPr lang="en-US" dirty="0"/>
              <a:t>Person:</a:t>
            </a:r>
          </a:p>
          <a:p>
            <a:pPr marL="0" indent="0">
              <a:buNone/>
            </a:pPr>
            <a:r>
              <a:rPr lang="en-US" dirty="0"/>
              <a:t>  </a:t>
            </a:r>
            <a:r>
              <a:rPr lang="en-US" dirty="0" err="1"/>
              <a:t>def</a:t>
            </a:r>
            <a:r>
              <a:rPr lang="en-US" dirty="0"/>
              <a:t> __</a:t>
            </a:r>
            <a:r>
              <a:rPr lang="en-US" dirty="0" err="1"/>
              <a:t>init</a:t>
            </a:r>
            <a:r>
              <a:rPr lang="en-US" dirty="0"/>
              <a:t>__(self, name, age):</a:t>
            </a:r>
          </a:p>
          <a:p>
            <a:pPr marL="0" indent="0">
              <a:buNone/>
            </a:pPr>
            <a:r>
              <a:rPr lang="en-US" dirty="0"/>
              <a:t>    self.name = name</a:t>
            </a:r>
          </a:p>
          <a:p>
            <a:pPr marL="0" indent="0">
              <a:buNone/>
            </a:pPr>
            <a:r>
              <a:rPr lang="en-US" dirty="0"/>
              <a:t>    </a:t>
            </a:r>
            <a:r>
              <a:rPr lang="en-US" dirty="0" err="1"/>
              <a:t>self.age</a:t>
            </a:r>
            <a:r>
              <a:rPr lang="en-US" dirty="0"/>
              <a:t> = age</a:t>
            </a:r>
          </a:p>
          <a:p>
            <a:pPr marL="0" indent="0">
              <a:buNone/>
            </a:pPr>
            <a:endParaRPr lang="en-US" dirty="0"/>
          </a:p>
          <a:p>
            <a:pPr marL="0" indent="0">
              <a:buNone/>
            </a:pPr>
            <a:r>
              <a:rPr lang="en-US" dirty="0"/>
              <a:t>  </a:t>
            </a:r>
            <a:r>
              <a:rPr lang="en-US" dirty="0" err="1"/>
              <a:t>def</a:t>
            </a:r>
            <a:r>
              <a:rPr lang="en-US" dirty="0"/>
              <a:t> </a:t>
            </a:r>
            <a:r>
              <a:rPr lang="en-US" dirty="0" err="1"/>
              <a:t>myfunc</a:t>
            </a:r>
            <a:r>
              <a:rPr lang="en-US" dirty="0"/>
              <a:t>(self):</a:t>
            </a:r>
          </a:p>
          <a:p>
            <a:pPr marL="0" indent="0">
              <a:buNone/>
            </a:pPr>
            <a:r>
              <a:rPr lang="en-US" dirty="0"/>
              <a:t>    print("Hello my name is " + self.name)</a:t>
            </a:r>
          </a:p>
          <a:p>
            <a:pPr marL="0" indent="0">
              <a:buNone/>
            </a:pPr>
            <a:endParaRPr lang="en-US" dirty="0"/>
          </a:p>
          <a:p>
            <a:pPr marL="0" indent="0">
              <a:buNone/>
            </a:pPr>
            <a:r>
              <a:rPr lang="en-US" dirty="0"/>
              <a:t>p1 = Person("John", 36)</a:t>
            </a:r>
          </a:p>
          <a:p>
            <a:pPr marL="0" indent="0">
              <a:buNone/>
            </a:pPr>
            <a:endParaRPr lang="en-US" dirty="0"/>
          </a:p>
          <a:p>
            <a:pPr marL="0" indent="0">
              <a:buNone/>
            </a:pPr>
            <a:r>
              <a:rPr lang="en-US" dirty="0"/>
              <a:t>del p1.age</a:t>
            </a:r>
          </a:p>
          <a:p>
            <a:pPr marL="0" indent="0">
              <a:buNone/>
            </a:pPr>
            <a:endParaRPr lang="en-US" dirty="0"/>
          </a:p>
          <a:p>
            <a:pPr marL="0" indent="0">
              <a:buNone/>
            </a:pPr>
            <a:r>
              <a:rPr lang="en-US" dirty="0"/>
              <a:t>print(p1.age)</a:t>
            </a:r>
          </a:p>
          <a:p>
            <a:pPr marL="0" indent="0">
              <a:buNone/>
            </a:pPr>
            <a:r>
              <a:rPr lang="en-US" dirty="0" smtClean="0"/>
              <a:t> 	 	</a:t>
            </a:r>
            <a:endParaRPr lang="en-IN" dirty="0"/>
          </a:p>
        </p:txBody>
      </p:sp>
    </p:spTree>
    <p:extLst>
      <p:ext uri="{BB962C8B-B14F-4D97-AF65-F5344CB8AC3E}">
        <p14:creationId xmlns:p14="http://schemas.microsoft.com/office/powerpoint/2010/main" val="136188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Objects</a:t>
            </a:r>
            <a:br>
              <a:rPr lang="en-IN" dirty="0"/>
            </a:b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a:t>You can delete objects by using the del keyword</a:t>
            </a:r>
            <a:r>
              <a:rPr lang="en-US" dirty="0" smtClean="0"/>
              <a:t>:</a:t>
            </a:r>
          </a:p>
          <a:p>
            <a:pPr marL="0" indent="0">
              <a:buNone/>
            </a:pPr>
            <a:r>
              <a:rPr lang="en-US" dirty="0"/>
              <a:t>class Person:</a:t>
            </a:r>
          </a:p>
          <a:p>
            <a:pPr marL="0" indent="0">
              <a:buNone/>
            </a:pPr>
            <a:r>
              <a:rPr lang="en-US" dirty="0"/>
              <a:t>  </a:t>
            </a:r>
            <a:r>
              <a:rPr lang="en-US" dirty="0" err="1"/>
              <a:t>def</a:t>
            </a:r>
            <a:r>
              <a:rPr lang="en-US" dirty="0"/>
              <a:t> __</a:t>
            </a:r>
            <a:r>
              <a:rPr lang="en-US" dirty="0" err="1"/>
              <a:t>init</a:t>
            </a:r>
            <a:r>
              <a:rPr lang="en-US" dirty="0"/>
              <a:t>__(self, name, age):</a:t>
            </a:r>
          </a:p>
          <a:p>
            <a:pPr marL="0" indent="0">
              <a:buNone/>
            </a:pPr>
            <a:r>
              <a:rPr lang="en-US" dirty="0"/>
              <a:t>    self.name = name</a:t>
            </a:r>
          </a:p>
          <a:p>
            <a:pPr marL="0" indent="0">
              <a:buNone/>
            </a:pPr>
            <a:r>
              <a:rPr lang="en-US" dirty="0"/>
              <a:t>    </a:t>
            </a:r>
            <a:r>
              <a:rPr lang="en-US" dirty="0" err="1"/>
              <a:t>self.age</a:t>
            </a:r>
            <a:r>
              <a:rPr lang="en-US" dirty="0"/>
              <a:t> = age</a:t>
            </a:r>
          </a:p>
          <a:p>
            <a:pPr marL="0" indent="0">
              <a:buNone/>
            </a:pPr>
            <a:endParaRPr lang="en-US" dirty="0"/>
          </a:p>
          <a:p>
            <a:pPr marL="0" indent="0">
              <a:buNone/>
            </a:pPr>
            <a:r>
              <a:rPr lang="en-US" dirty="0"/>
              <a:t>  </a:t>
            </a:r>
            <a:r>
              <a:rPr lang="en-US" dirty="0" err="1"/>
              <a:t>def</a:t>
            </a:r>
            <a:r>
              <a:rPr lang="en-US" dirty="0"/>
              <a:t> </a:t>
            </a:r>
            <a:r>
              <a:rPr lang="en-US" dirty="0" err="1"/>
              <a:t>myfunc</a:t>
            </a:r>
            <a:r>
              <a:rPr lang="en-US" dirty="0"/>
              <a:t>(self):</a:t>
            </a:r>
          </a:p>
          <a:p>
            <a:pPr marL="0" indent="0">
              <a:buNone/>
            </a:pPr>
            <a:r>
              <a:rPr lang="en-US" dirty="0"/>
              <a:t>    print("Hello my name is " + self.name)</a:t>
            </a:r>
          </a:p>
          <a:p>
            <a:pPr marL="0" indent="0">
              <a:buNone/>
            </a:pPr>
            <a:endParaRPr lang="en-US" dirty="0"/>
          </a:p>
          <a:p>
            <a:pPr marL="0" indent="0">
              <a:buNone/>
            </a:pPr>
            <a:r>
              <a:rPr lang="en-US" dirty="0"/>
              <a:t>p1 = Person("John", 36)</a:t>
            </a:r>
          </a:p>
          <a:p>
            <a:pPr marL="0" indent="0">
              <a:buNone/>
            </a:pPr>
            <a:endParaRPr lang="en-US" dirty="0"/>
          </a:p>
          <a:p>
            <a:pPr marL="0" indent="0">
              <a:buNone/>
            </a:pPr>
            <a:r>
              <a:rPr lang="en-US" dirty="0"/>
              <a:t>del p1</a:t>
            </a:r>
          </a:p>
          <a:p>
            <a:pPr marL="0" indent="0">
              <a:buNone/>
            </a:pPr>
            <a:endParaRPr lang="en-US" dirty="0"/>
          </a:p>
          <a:p>
            <a:pPr marL="0" indent="0">
              <a:buNone/>
            </a:pPr>
            <a:r>
              <a:rPr lang="en-US" dirty="0"/>
              <a:t>print(p1)</a:t>
            </a:r>
          </a:p>
          <a:p>
            <a:pPr marL="0" indent="0">
              <a:buNone/>
            </a:pPr>
            <a:endParaRPr lang="en-IN" dirty="0"/>
          </a:p>
        </p:txBody>
      </p:sp>
    </p:spTree>
    <p:extLst>
      <p:ext uri="{BB962C8B-B14F-4D97-AF65-F5344CB8AC3E}">
        <p14:creationId xmlns:p14="http://schemas.microsoft.com/office/powerpoint/2010/main" val="1053940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Write a program to create class EMPLOYEE with ID and NAME and display its contents</a:t>
            </a:r>
            <a:r>
              <a:rPr lang="en-US" dirty="0" smtClean="0"/>
              <a:t>.[6M]</a:t>
            </a:r>
            <a:endParaRPr lang="en-IN" dirty="0"/>
          </a:p>
        </p:txBody>
      </p:sp>
    </p:spTree>
    <p:extLst>
      <p:ext uri="{BB962C8B-B14F-4D97-AF65-F5344CB8AC3E}">
        <p14:creationId xmlns:p14="http://schemas.microsoft.com/office/powerpoint/2010/main" val="204684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IN" dirty="0"/>
              <a:t>class employee :</a:t>
            </a:r>
          </a:p>
          <a:p>
            <a:pPr marL="0" indent="0">
              <a:buNone/>
            </a:pPr>
            <a:r>
              <a:rPr lang="en-IN" dirty="0"/>
              <a:t> id=0</a:t>
            </a:r>
          </a:p>
          <a:p>
            <a:pPr marL="0" indent="0">
              <a:buNone/>
            </a:pPr>
            <a:r>
              <a:rPr lang="en-IN" dirty="0"/>
              <a:t> name=""</a:t>
            </a:r>
          </a:p>
          <a:p>
            <a:pPr marL="0" indent="0">
              <a:buNone/>
            </a:pPr>
            <a:r>
              <a:rPr lang="en-IN" dirty="0"/>
              <a:t> </a:t>
            </a:r>
            <a:r>
              <a:rPr lang="en-IN" dirty="0" err="1"/>
              <a:t>def</a:t>
            </a:r>
            <a:r>
              <a:rPr lang="en-IN" dirty="0"/>
              <a:t> </a:t>
            </a:r>
            <a:r>
              <a:rPr lang="en-IN" dirty="0" err="1"/>
              <a:t>getdata</a:t>
            </a:r>
            <a:r>
              <a:rPr lang="en-IN" dirty="0"/>
              <a:t>(</a:t>
            </a:r>
            <a:r>
              <a:rPr lang="en-IN" dirty="0" err="1"/>
              <a:t>self,id,name</a:t>
            </a:r>
            <a:r>
              <a:rPr lang="en-IN" dirty="0"/>
              <a:t>):</a:t>
            </a:r>
          </a:p>
          <a:p>
            <a:pPr marL="0" indent="0">
              <a:buNone/>
            </a:pPr>
            <a:r>
              <a:rPr lang="en-IN" dirty="0"/>
              <a:t> self.id=id</a:t>
            </a:r>
          </a:p>
          <a:p>
            <a:pPr marL="0" indent="0">
              <a:buNone/>
            </a:pPr>
            <a:r>
              <a:rPr lang="en-IN" dirty="0"/>
              <a:t> self.name=name</a:t>
            </a:r>
          </a:p>
          <a:p>
            <a:pPr marL="0" indent="0">
              <a:buNone/>
            </a:pPr>
            <a:r>
              <a:rPr lang="en-IN" dirty="0"/>
              <a:t> </a:t>
            </a:r>
            <a:r>
              <a:rPr lang="en-IN" dirty="0" err="1"/>
              <a:t>def</a:t>
            </a:r>
            <a:r>
              <a:rPr lang="en-IN" dirty="0"/>
              <a:t> </a:t>
            </a:r>
            <a:r>
              <a:rPr lang="en-IN" dirty="0" err="1"/>
              <a:t>showdata</a:t>
            </a:r>
            <a:r>
              <a:rPr lang="en-IN" dirty="0"/>
              <a:t>(self):</a:t>
            </a:r>
          </a:p>
          <a:p>
            <a:pPr marL="0" indent="0">
              <a:buNone/>
            </a:pPr>
            <a:r>
              <a:rPr lang="en-IN" dirty="0"/>
              <a:t> print("ID :", self.id)</a:t>
            </a:r>
          </a:p>
          <a:p>
            <a:pPr marL="0" indent="0">
              <a:buNone/>
            </a:pPr>
            <a:r>
              <a:rPr lang="en-IN" dirty="0"/>
              <a:t> print("Name :", self.name)</a:t>
            </a:r>
          </a:p>
          <a:p>
            <a:pPr marL="0" indent="0">
              <a:buNone/>
            </a:pPr>
            <a:r>
              <a:rPr lang="en-IN" dirty="0"/>
              <a:t> </a:t>
            </a:r>
          </a:p>
          <a:p>
            <a:pPr marL="0" indent="0">
              <a:buNone/>
            </a:pPr>
            <a:r>
              <a:rPr lang="en-IN" dirty="0"/>
              <a:t>e = employee()</a:t>
            </a:r>
          </a:p>
          <a:p>
            <a:pPr marL="0" indent="0">
              <a:buNone/>
            </a:pPr>
            <a:r>
              <a:rPr lang="en-IN" dirty="0" err="1"/>
              <a:t>e.getdata</a:t>
            </a:r>
            <a:r>
              <a:rPr lang="en-IN" dirty="0"/>
              <a:t>(11,"Vijay")</a:t>
            </a:r>
          </a:p>
          <a:p>
            <a:pPr marL="0" indent="0">
              <a:buNone/>
            </a:pPr>
            <a:r>
              <a:rPr lang="en-IN" dirty="0" err="1"/>
              <a:t>e.showdata</a:t>
            </a:r>
            <a:r>
              <a:rPr lang="en-IN" dirty="0"/>
              <a:t>()</a:t>
            </a:r>
          </a:p>
          <a:p>
            <a:pPr marL="0" indent="0">
              <a:buNone/>
            </a:pPr>
            <a:r>
              <a:rPr lang="en-IN" dirty="0"/>
              <a:t>Output:</a:t>
            </a:r>
          </a:p>
          <a:p>
            <a:pPr marL="0" indent="0">
              <a:buNone/>
            </a:pPr>
            <a:r>
              <a:rPr lang="en-IN" dirty="0"/>
              <a:t>ID : 11</a:t>
            </a:r>
          </a:p>
          <a:p>
            <a:pPr marL="0" indent="0">
              <a:buNone/>
            </a:pPr>
            <a:r>
              <a:rPr lang="en-IN" dirty="0"/>
              <a:t>Name : Vijay</a:t>
            </a:r>
          </a:p>
        </p:txBody>
      </p:sp>
    </p:spTree>
    <p:extLst>
      <p:ext uri="{BB962C8B-B14F-4D97-AF65-F5344CB8AC3E}">
        <p14:creationId xmlns:p14="http://schemas.microsoft.com/office/powerpoint/2010/main" val="1232244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Design a class student with data members; Name, roll number address. Design a class student with data members; Name, roll number address. </a:t>
            </a:r>
            <a:r>
              <a:rPr lang="en-US" dirty="0" smtClean="0"/>
              <a:t>[6M]</a:t>
            </a:r>
            <a:endParaRPr lang="en-IN" dirty="0"/>
          </a:p>
        </p:txBody>
      </p:sp>
    </p:spTree>
    <p:extLst>
      <p:ext uri="{BB962C8B-B14F-4D97-AF65-F5344CB8AC3E}">
        <p14:creationId xmlns:p14="http://schemas.microsoft.com/office/powerpoint/2010/main" val="151915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marL="0" indent="0">
              <a:buNone/>
            </a:pPr>
            <a:r>
              <a:rPr lang="en-IN" dirty="0"/>
              <a:t>class Student:</a:t>
            </a:r>
          </a:p>
          <a:p>
            <a:pPr marL="0" indent="0">
              <a:buNone/>
            </a:pPr>
            <a:r>
              <a:rPr lang="en-IN" dirty="0"/>
              <a:t> </a:t>
            </a:r>
            <a:r>
              <a:rPr lang="en-IN" dirty="0" err="1"/>
              <a:t>def</a:t>
            </a:r>
            <a:r>
              <a:rPr lang="en-IN" dirty="0"/>
              <a:t> </a:t>
            </a:r>
            <a:r>
              <a:rPr lang="en-IN" dirty="0" err="1"/>
              <a:t>getStudentDetails</a:t>
            </a:r>
            <a:r>
              <a:rPr lang="en-IN" dirty="0"/>
              <a:t>(self):</a:t>
            </a:r>
          </a:p>
          <a:p>
            <a:pPr marL="0" indent="0">
              <a:buNone/>
            </a:pPr>
            <a:r>
              <a:rPr lang="en-IN" dirty="0"/>
              <a:t> </a:t>
            </a:r>
            <a:r>
              <a:rPr lang="en-IN" dirty="0" err="1"/>
              <a:t>self.rollno</a:t>
            </a:r>
            <a:r>
              <a:rPr lang="en-IN" dirty="0"/>
              <a:t>=input("Enter Roll Number : ")</a:t>
            </a:r>
          </a:p>
          <a:p>
            <a:pPr marL="0" indent="0">
              <a:buNone/>
            </a:pPr>
            <a:r>
              <a:rPr lang="en-IN" dirty="0"/>
              <a:t> self.name = input("Enter Name : ")</a:t>
            </a:r>
          </a:p>
          <a:p>
            <a:pPr marL="0" indent="0">
              <a:buNone/>
            </a:pPr>
            <a:r>
              <a:rPr lang="en-IN" dirty="0"/>
              <a:t> </a:t>
            </a:r>
            <a:r>
              <a:rPr lang="en-IN" dirty="0" err="1"/>
              <a:t>self.address</a:t>
            </a:r>
            <a:r>
              <a:rPr lang="en-IN" dirty="0"/>
              <a:t> =input("Enter Address : ")</a:t>
            </a:r>
          </a:p>
          <a:p>
            <a:pPr marL="0" indent="0">
              <a:buNone/>
            </a:pPr>
            <a:r>
              <a:rPr lang="en-IN" dirty="0"/>
              <a:t> </a:t>
            </a:r>
            <a:r>
              <a:rPr lang="en-IN" dirty="0" err="1"/>
              <a:t>def</a:t>
            </a:r>
            <a:r>
              <a:rPr lang="en-IN" dirty="0"/>
              <a:t> </a:t>
            </a:r>
            <a:r>
              <a:rPr lang="en-IN" dirty="0" err="1"/>
              <a:t>printStudentDetails</a:t>
            </a:r>
            <a:r>
              <a:rPr lang="en-IN" dirty="0"/>
              <a:t>(self):</a:t>
            </a:r>
          </a:p>
          <a:p>
            <a:pPr marL="0" indent="0">
              <a:buNone/>
            </a:pPr>
            <a:r>
              <a:rPr lang="en-IN" dirty="0"/>
              <a:t> print(</a:t>
            </a:r>
            <a:r>
              <a:rPr lang="en-IN" dirty="0" err="1"/>
              <a:t>self.rollno,self.name</a:t>
            </a:r>
            <a:r>
              <a:rPr lang="en-IN" dirty="0"/>
              <a:t>, </a:t>
            </a:r>
            <a:r>
              <a:rPr lang="en-IN" dirty="0" err="1"/>
              <a:t>self.address</a:t>
            </a:r>
            <a:r>
              <a:rPr lang="en-IN" dirty="0"/>
              <a:t>)</a:t>
            </a:r>
          </a:p>
          <a:p>
            <a:pPr marL="0" indent="0">
              <a:buNone/>
            </a:pPr>
            <a:r>
              <a:rPr lang="en-IN" dirty="0"/>
              <a:t>S1=Student()</a:t>
            </a:r>
          </a:p>
          <a:p>
            <a:pPr marL="0" indent="0">
              <a:buNone/>
            </a:pPr>
            <a:r>
              <a:rPr lang="en-IN" dirty="0"/>
              <a:t>S1.getStudentDetails()</a:t>
            </a:r>
          </a:p>
          <a:p>
            <a:pPr marL="0" indent="0">
              <a:buNone/>
            </a:pPr>
            <a:r>
              <a:rPr lang="en-IN" dirty="0"/>
              <a:t>print("Student Details ")</a:t>
            </a:r>
          </a:p>
          <a:p>
            <a:pPr marL="0" indent="0">
              <a:buNone/>
            </a:pPr>
            <a:r>
              <a:rPr lang="en-IN" dirty="0"/>
              <a:t>S1.printStudentDetails </a:t>
            </a:r>
            <a:r>
              <a:rPr lang="en-IN" dirty="0" smtClean="0"/>
              <a:t>()</a:t>
            </a:r>
            <a:endParaRPr lang="en-IN" dirty="0"/>
          </a:p>
        </p:txBody>
      </p:sp>
    </p:spTree>
    <p:extLst>
      <p:ext uri="{BB962C8B-B14F-4D97-AF65-F5344CB8AC3E}">
        <p14:creationId xmlns:p14="http://schemas.microsoft.com/office/powerpoint/2010/main" val="1760336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Output:</a:t>
            </a:r>
          </a:p>
          <a:p>
            <a:pPr marL="0" indent="0">
              <a:buNone/>
            </a:pPr>
            <a:r>
              <a:rPr lang="en-US" dirty="0"/>
              <a:t>Enter Roll Number : 001</a:t>
            </a:r>
          </a:p>
          <a:p>
            <a:pPr marL="0" indent="0">
              <a:buNone/>
            </a:pPr>
            <a:r>
              <a:rPr lang="en-US" dirty="0"/>
              <a:t>Enter Name : ABC</a:t>
            </a:r>
          </a:p>
          <a:p>
            <a:pPr marL="0" indent="0">
              <a:buNone/>
            </a:pPr>
            <a:r>
              <a:rPr lang="en-US" dirty="0"/>
              <a:t>Enter Address : New York</a:t>
            </a:r>
          </a:p>
          <a:p>
            <a:pPr marL="0" indent="0">
              <a:buNone/>
            </a:pPr>
            <a:r>
              <a:rPr lang="en-US" dirty="0"/>
              <a:t>Student Details :</a:t>
            </a:r>
          </a:p>
          <a:p>
            <a:pPr marL="0" indent="0">
              <a:buNone/>
            </a:pPr>
            <a:r>
              <a:rPr lang="en-US" dirty="0"/>
              <a:t>001 ABC New York </a:t>
            </a:r>
          </a:p>
          <a:p>
            <a:endParaRPr lang="en-IN" dirty="0"/>
          </a:p>
        </p:txBody>
      </p:sp>
    </p:spTree>
    <p:extLst>
      <p:ext uri="{BB962C8B-B14F-4D97-AF65-F5344CB8AC3E}">
        <p14:creationId xmlns:p14="http://schemas.microsoft.com/office/powerpoint/2010/main" val="1417156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buNone/>
            </a:pPr>
            <a:r>
              <a:rPr lang="en-US" sz="4800" dirty="0" smtClean="0"/>
              <a:t>Constructor &amp; Destructor</a:t>
            </a:r>
            <a:endParaRPr lang="en-IN" sz="4800" dirty="0"/>
          </a:p>
        </p:txBody>
      </p:sp>
    </p:spTree>
    <p:extLst>
      <p:ext uri="{BB962C8B-B14F-4D97-AF65-F5344CB8AC3E}">
        <p14:creationId xmlns:p14="http://schemas.microsoft.com/office/powerpoint/2010/main" val="528530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and destructor</a:t>
            </a:r>
            <a:endParaRPr lang="en-IN" dirty="0"/>
          </a:p>
        </p:txBody>
      </p:sp>
      <p:sp>
        <p:nvSpPr>
          <p:cNvPr id="3" name="Content Placeholder 2"/>
          <p:cNvSpPr>
            <a:spLocks noGrp="1"/>
          </p:cNvSpPr>
          <p:nvPr>
            <p:ph sz="quarter" idx="1"/>
          </p:nvPr>
        </p:nvSpPr>
        <p:spPr/>
        <p:txBody>
          <a:bodyPr/>
          <a:lstStyle/>
          <a:p>
            <a:r>
              <a:rPr lang="en-US" dirty="0" smtClean="0"/>
              <a:t>In python ,we defined constructor as _ _</a:t>
            </a:r>
            <a:r>
              <a:rPr lang="en-US" dirty="0" err="1" smtClean="0"/>
              <a:t>init</a:t>
            </a:r>
            <a:r>
              <a:rPr lang="en-US" dirty="0" smtClean="0"/>
              <a:t>_ _() function.</a:t>
            </a:r>
          </a:p>
          <a:p>
            <a:r>
              <a:rPr lang="en-US" dirty="0" smtClean="0"/>
              <a:t>The _ _</a:t>
            </a:r>
            <a:r>
              <a:rPr lang="en-US" dirty="0" err="1" smtClean="0"/>
              <a:t>init</a:t>
            </a:r>
            <a:r>
              <a:rPr lang="en-US" dirty="0" smtClean="0"/>
              <a:t>_ _()  method is known as </a:t>
            </a:r>
            <a:r>
              <a:rPr lang="en-US" dirty="0" err="1" smtClean="0"/>
              <a:t>initialiser</a:t>
            </a:r>
            <a:r>
              <a:rPr lang="en-US" dirty="0" smtClean="0"/>
              <a:t>.</a:t>
            </a:r>
          </a:p>
          <a:p>
            <a:r>
              <a:rPr lang="en-US" dirty="0" smtClean="0"/>
              <a:t>It is special method that is used to initialized the instance variable.</a:t>
            </a:r>
          </a:p>
          <a:p>
            <a:r>
              <a:rPr lang="en-US" dirty="0" smtClean="0"/>
              <a:t>This method run as soon as an object of a class is instantiate.</a:t>
            </a:r>
          </a:p>
          <a:p>
            <a:r>
              <a:rPr lang="en-US" dirty="0" smtClean="0"/>
              <a:t>Syntax</a:t>
            </a:r>
          </a:p>
          <a:p>
            <a:pPr marL="0" indent="0">
              <a:buNone/>
            </a:pPr>
            <a:r>
              <a:rPr lang="en-US" dirty="0"/>
              <a:t>c</a:t>
            </a:r>
            <a:r>
              <a:rPr lang="en-US" dirty="0" smtClean="0"/>
              <a:t>lass A:</a:t>
            </a:r>
          </a:p>
          <a:p>
            <a:pPr marL="0" indent="0">
              <a:buNone/>
            </a:pPr>
            <a:r>
              <a:rPr lang="en-US" dirty="0"/>
              <a:t> </a:t>
            </a:r>
            <a:r>
              <a:rPr lang="en-US" dirty="0" smtClean="0"/>
              <a:t>    </a:t>
            </a:r>
            <a:r>
              <a:rPr lang="en-US" dirty="0" err="1" smtClean="0"/>
              <a:t>def</a:t>
            </a:r>
            <a:r>
              <a:rPr lang="en-US" dirty="0" smtClean="0"/>
              <a:t>  _ _</a:t>
            </a:r>
            <a:r>
              <a:rPr lang="en-US" dirty="0" err="1" smtClean="0"/>
              <a:t>init</a:t>
            </a:r>
            <a:r>
              <a:rPr lang="en-US" dirty="0" smtClean="0"/>
              <a:t>_ _(self):</a:t>
            </a:r>
          </a:p>
          <a:p>
            <a:pPr marL="0" indent="0">
              <a:buNone/>
            </a:pPr>
            <a:r>
              <a:rPr lang="en-US" dirty="0"/>
              <a:t> </a:t>
            </a:r>
            <a:r>
              <a:rPr lang="en-US" dirty="0" smtClean="0"/>
              <a:t>          pass</a:t>
            </a:r>
          </a:p>
          <a:p>
            <a:pPr marL="0" indent="0">
              <a:buNone/>
            </a:pPr>
            <a:endParaRPr lang="en-IN" dirty="0"/>
          </a:p>
        </p:txBody>
      </p:sp>
    </p:spTree>
    <p:extLst>
      <p:ext uri="{BB962C8B-B14F-4D97-AF65-F5344CB8AC3E}">
        <p14:creationId xmlns:p14="http://schemas.microsoft.com/office/powerpoint/2010/main" val="3619813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The </a:t>
            </a:r>
            <a:r>
              <a:rPr lang="en-US" dirty="0" err="1" smtClean="0"/>
              <a:t>init</a:t>
            </a:r>
            <a:r>
              <a:rPr lang="en-US" dirty="0" smtClean="0"/>
              <a:t>() method needs to be preceded and followed by two underscores.</a:t>
            </a:r>
          </a:p>
          <a:p>
            <a:r>
              <a:rPr lang="en-US" dirty="0" err="1" smtClean="0"/>
              <a:t>init</a:t>
            </a:r>
            <a:r>
              <a:rPr lang="en-US" dirty="0" smtClean="0"/>
              <a:t>() method must have self as first argument.</a:t>
            </a:r>
          </a:p>
          <a:p>
            <a:r>
              <a:rPr lang="en-US" dirty="0" smtClean="0"/>
              <a:t>The self parameter with in the _ _</a:t>
            </a:r>
            <a:r>
              <a:rPr lang="en-US" dirty="0" err="1" smtClean="0"/>
              <a:t>init</a:t>
            </a:r>
            <a:r>
              <a:rPr lang="en-US" dirty="0" smtClean="0"/>
              <a:t>_ _() automatically sets the reference for the object just created.</a:t>
            </a:r>
            <a:endParaRPr lang="en-IN" dirty="0"/>
          </a:p>
        </p:txBody>
      </p:sp>
    </p:spTree>
    <p:extLst>
      <p:ext uri="{BB962C8B-B14F-4D97-AF65-F5344CB8AC3E}">
        <p14:creationId xmlns:p14="http://schemas.microsoft.com/office/powerpoint/2010/main" val="1312856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a:t>
            </a:r>
            <a:endParaRPr lang="en-IN" dirty="0"/>
          </a:p>
        </p:txBody>
      </p:sp>
      <p:sp>
        <p:nvSpPr>
          <p:cNvPr id="3" name="Content Placeholder 2"/>
          <p:cNvSpPr>
            <a:spLocks noGrp="1"/>
          </p:cNvSpPr>
          <p:nvPr>
            <p:ph sz="quarter" idx="1"/>
          </p:nvPr>
        </p:nvSpPr>
        <p:spPr/>
        <p:txBody>
          <a:bodyPr/>
          <a:lstStyle/>
          <a:p>
            <a:r>
              <a:rPr lang="en-US" dirty="0" smtClean="0"/>
              <a:t>Design a classes for given Problem</a:t>
            </a:r>
            <a:endParaRPr lang="en-IN" dirty="0"/>
          </a:p>
        </p:txBody>
      </p:sp>
    </p:spTree>
    <p:extLst>
      <p:ext uri="{BB962C8B-B14F-4D97-AF65-F5344CB8AC3E}">
        <p14:creationId xmlns:p14="http://schemas.microsoft.com/office/powerpoint/2010/main" val="2480016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IN" dirty="0"/>
          </a:p>
        </p:txBody>
      </p:sp>
      <p:sp>
        <p:nvSpPr>
          <p:cNvPr id="3" name="Content Placeholder 2"/>
          <p:cNvSpPr>
            <a:spLocks noGrp="1"/>
          </p:cNvSpPr>
          <p:nvPr>
            <p:ph sz="quarter" idx="1"/>
          </p:nvPr>
        </p:nvSpPr>
        <p:spPr/>
        <p:txBody>
          <a:bodyPr/>
          <a:lstStyle/>
          <a:p>
            <a:r>
              <a:rPr lang="en-US" dirty="0" smtClean="0"/>
              <a:t>The method _ _del_ _() denotes destructor in python</a:t>
            </a:r>
          </a:p>
          <a:p>
            <a:r>
              <a:rPr lang="en-US" dirty="0" smtClean="0"/>
              <a:t>Python invokes the destructor method when an instance is about to be destroyed.</a:t>
            </a:r>
          </a:p>
          <a:p>
            <a:r>
              <a:rPr lang="en-US" dirty="0" smtClean="0"/>
              <a:t>It is invoked one per instance</a:t>
            </a:r>
          </a:p>
          <a:p>
            <a:r>
              <a:rPr lang="en-US" dirty="0" smtClean="0"/>
              <a:t>The self refers to the instance on which _ _del</a:t>
            </a:r>
            <a:br>
              <a:rPr lang="en-US" dirty="0" smtClean="0"/>
            </a:br>
            <a:r>
              <a:rPr lang="en-US" dirty="0" smtClean="0"/>
              <a:t>__() method is invoked</a:t>
            </a:r>
          </a:p>
          <a:p>
            <a:r>
              <a:rPr lang="en-US" dirty="0" smtClean="0"/>
              <a:t>Python manages garbage collection of objects by reference counting.</a:t>
            </a:r>
          </a:p>
          <a:p>
            <a:r>
              <a:rPr lang="en-US" dirty="0" smtClean="0"/>
              <a:t>This function is executed only if all the references to an instance object have been removed</a:t>
            </a:r>
          </a:p>
          <a:p>
            <a:endParaRPr lang="en-IN" dirty="0"/>
          </a:p>
        </p:txBody>
      </p:sp>
    </p:spTree>
    <p:extLst>
      <p:ext uri="{BB962C8B-B14F-4D97-AF65-F5344CB8AC3E}">
        <p14:creationId xmlns:p14="http://schemas.microsoft.com/office/powerpoint/2010/main" val="3237438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US" dirty="0" err="1" smtClean="0"/>
              <a:t>Synatx</a:t>
            </a:r>
            <a:endParaRPr lang="en-US" dirty="0" smtClean="0"/>
          </a:p>
          <a:p>
            <a:pPr marL="0" indent="0">
              <a:buNone/>
            </a:pPr>
            <a:r>
              <a:rPr lang="en-US" dirty="0" err="1"/>
              <a:t>def</a:t>
            </a:r>
            <a:r>
              <a:rPr lang="en-US" dirty="0"/>
              <a:t> _ _del_ _():</a:t>
            </a:r>
          </a:p>
          <a:p>
            <a:pPr marL="0" indent="0">
              <a:buNone/>
            </a:pPr>
            <a:r>
              <a:rPr lang="en-US" dirty="0"/>
              <a:t>     block</a:t>
            </a:r>
            <a:endParaRPr lang="en-IN" dirty="0"/>
          </a:p>
          <a:p>
            <a:pPr marL="0" indent="0">
              <a:buNone/>
            </a:pPr>
            <a:endParaRPr lang="en-US" dirty="0"/>
          </a:p>
          <a:p>
            <a:endParaRPr lang="en-US" dirty="0" smtClean="0"/>
          </a:p>
          <a:p>
            <a:endParaRPr lang="en-US" dirty="0"/>
          </a:p>
          <a:p>
            <a:r>
              <a:rPr lang="en-US" dirty="0" smtClean="0"/>
              <a:t>The destructor _ _del_ _() is not invoked unless all the aliases are deleted</a:t>
            </a:r>
          </a:p>
          <a:p>
            <a:r>
              <a:rPr lang="en-US" dirty="0" smtClean="0"/>
              <a:t>All the aliases are removed by del statement</a:t>
            </a:r>
          </a:p>
          <a:p>
            <a:r>
              <a:rPr lang="en-US" dirty="0" smtClean="0"/>
              <a:t>Destructor is called exactly once</a:t>
            </a:r>
          </a:p>
          <a:p>
            <a:pPr marL="0" indent="0">
              <a:buNone/>
            </a:pPr>
            <a:endParaRPr lang="en-US" dirty="0" smtClean="0"/>
          </a:p>
          <a:p>
            <a:pPr marL="0" indent="0">
              <a:buNone/>
            </a:pPr>
            <a:r>
              <a:rPr lang="en-US" dirty="0"/>
              <a:t> </a:t>
            </a:r>
            <a:endParaRPr lang="en-IN" dirty="0"/>
          </a:p>
        </p:txBody>
      </p:sp>
    </p:spTree>
    <p:extLst>
      <p:ext uri="{BB962C8B-B14F-4D97-AF65-F5344CB8AC3E}">
        <p14:creationId xmlns:p14="http://schemas.microsoft.com/office/powerpoint/2010/main" val="3318762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class A:</a:t>
            </a:r>
          </a:p>
          <a:p>
            <a:pPr marL="0" indent="0">
              <a:buNone/>
            </a:pPr>
            <a:r>
              <a:rPr lang="en-US" dirty="0"/>
              <a:t>    </a:t>
            </a:r>
            <a:r>
              <a:rPr lang="en-US" dirty="0" err="1"/>
              <a:t>def</a:t>
            </a:r>
            <a:r>
              <a:rPr lang="en-US" dirty="0"/>
              <a:t> __</a:t>
            </a:r>
            <a:r>
              <a:rPr lang="en-US" dirty="0" err="1"/>
              <a:t>init</a:t>
            </a:r>
            <a:r>
              <a:rPr lang="en-US" dirty="0"/>
              <a:t>__(self):</a:t>
            </a:r>
          </a:p>
          <a:p>
            <a:pPr marL="0" indent="0">
              <a:buNone/>
            </a:pPr>
            <a:r>
              <a:rPr lang="en-US" dirty="0"/>
              <a:t>        print("constructor is invoked")</a:t>
            </a:r>
          </a:p>
          <a:p>
            <a:pPr marL="0" indent="0">
              <a:buNone/>
            </a:pPr>
            <a:r>
              <a:rPr lang="en-US" dirty="0"/>
              <a:t>    </a:t>
            </a:r>
            <a:r>
              <a:rPr lang="en-US" dirty="0" err="1"/>
              <a:t>def</a:t>
            </a:r>
            <a:r>
              <a:rPr lang="en-US" dirty="0"/>
              <a:t> __del__(self):</a:t>
            </a:r>
          </a:p>
          <a:p>
            <a:pPr marL="0" indent="0">
              <a:buNone/>
            </a:pPr>
            <a:r>
              <a:rPr lang="en-US" dirty="0"/>
              <a:t>        print("Destructor is invoked")</a:t>
            </a:r>
          </a:p>
          <a:p>
            <a:pPr marL="0" indent="0">
              <a:buNone/>
            </a:pPr>
            <a:r>
              <a:rPr lang="en-US" dirty="0" err="1"/>
              <a:t>obj</a:t>
            </a:r>
            <a:r>
              <a:rPr lang="en-US" dirty="0"/>
              <a:t>=A()</a:t>
            </a:r>
          </a:p>
          <a:p>
            <a:pPr marL="0" indent="0">
              <a:buNone/>
            </a:pPr>
            <a:r>
              <a:rPr lang="en-US" dirty="0"/>
              <a:t>print("Id of </a:t>
            </a:r>
            <a:r>
              <a:rPr lang="en-US" dirty="0" err="1"/>
              <a:t>Obj</a:t>
            </a:r>
            <a:r>
              <a:rPr lang="en-US" dirty="0"/>
              <a:t>=",id(</a:t>
            </a:r>
            <a:r>
              <a:rPr lang="en-US" dirty="0" err="1"/>
              <a:t>obj</a:t>
            </a:r>
            <a:r>
              <a:rPr lang="en-US" dirty="0"/>
              <a:t>))</a:t>
            </a:r>
          </a:p>
          <a:p>
            <a:pPr marL="0" indent="0">
              <a:buNone/>
            </a:pPr>
            <a:r>
              <a:rPr lang="en-US" dirty="0"/>
              <a:t>del </a:t>
            </a:r>
            <a:r>
              <a:rPr lang="en-US" dirty="0" err="1" smtClean="0"/>
              <a:t>obj</a:t>
            </a:r>
            <a:endParaRPr lang="en-US" dirty="0" smtClean="0"/>
          </a:p>
          <a:p>
            <a:pPr marL="0" indent="0">
              <a:buNone/>
            </a:pPr>
            <a:r>
              <a:rPr lang="en-US" dirty="0" smtClean="0"/>
              <a:t>Output</a:t>
            </a:r>
          </a:p>
          <a:p>
            <a:pPr marL="0" indent="0">
              <a:buNone/>
            </a:pPr>
            <a:r>
              <a:rPr lang="en-US" dirty="0"/>
              <a:t>constructor is invoked</a:t>
            </a:r>
          </a:p>
          <a:p>
            <a:pPr marL="0" indent="0">
              <a:buNone/>
            </a:pPr>
            <a:r>
              <a:rPr lang="en-US" dirty="0"/>
              <a:t>Id of </a:t>
            </a:r>
            <a:r>
              <a:rPr lang="en-US" dirty="0" err="1"/>
              <a:t>Obj</a:t>
            </a:r>
            <a:r>
              <a:rPr lang="en-US" dirty="0"/>
              <a:t>= 50228672</a:t>
            </a:r>
          </a:p>
          <a:p>
            <a:pPr marL="0" indent="0">
              <a:buNone/>
            </a:pPr>
            <a:r>
              <a:rPr lang="en-US" dirty="0"/>
              <a:t>Destructor is invoked</a:t>
            </a:r>
            <a:endParaRPr lang="en-IN" dirty="0"/>
          </a:p>
        </p:txBody>
      </p:sp>
    </p:spTree>
    <p:extLst>
      <p:ext uri="{BB962C8B-B14F-4D97-AF65-F5344CB8AC3E}">
        <p14:creationId xmlns:p14="http://schemas.microsoft.com/office/powerpoint/2010/main" val="3780257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and destructor in inheritance</a:t>
            </a:r>
            <a:endParaRPr lang="en-IN" dirty="0"/>
          </a:p>
        </p:txBody>
      </p:sp>
      <p:sp>
        <p:nvSpPr>
          <p:cNvPr id="3" name="Content Placeholder 2"/>
          <p:cNvSpPr>
            <a:spLocks noGrp="1"/>
          </p:cNvSpPr>
          <p:nvPr>
            <p:ph sz="quarter" idx="1"/>
          </p:nvPr>
        </p:nvSpPr>
        <p:spPr/>
        <p:txBody>
          <a:bodyPr/>
          <a:lstStyle/>
          <a:p>
            <a:r>
              <a:rPr lang="en-US" dirty="0" smtClean="0"/>
              <a:t>As per other object oriented languages, when an object of derived class is declared, first of all it executes constructor of base class then the constructor of derived class executes. But this is not in python.</a:t>
            </a:r>
          </a:p>
          <a:p>
            <a:r>
              <a:rPr lang="en-US" dirty="0" smtClean="0"/>
              <a:t>Same when an scope of objects of derived class ends, first it executes destructor of derived class then the destructor of base class executes.</a:t>
            </a:r>
            <a:r>
              <a:rPr lang="en-US" dirty="0"/>
              <a:t> But this is not in python</a:t>
            </a:r>
            <a:r>
              <a:rPr lang="en-US" dirty="0" smtClean="0"/>
              <a:t>.</a:t>
            </a:r>
          </a:p>
          <a:p>
            <a:r>
              <a:rPr lang="en-US" dirty="0" smtClean="0"/>
              <a:t>In python as we defined constructor and destructor in the derived class. Python Interpreter will treats as method </a:t>
            </a:r>
            <a:r>
              <a:rPr lang="en-US" dirty="0" err="1" smtClean="0"/>
              <a:t>overridding</a:t>
            </a:r>
            <a:endParaRPr lang="en-US" dirty="0"/>
          </a:p>
          <a:p>
            <a:endParaRPr lang="en-IN" dirty="0"/>
          </a:p>
        </p:txBody>
      </p:sp>
    </p:spTree>
    <p:extLst>
      <p:ext uri="{BB962C8B-B14F-4D97-AF65-F5344CB8AC3E}">
        <p14:creationId xmlns:p14="http://schemas.microsoft.com/office/powerpoint/2010/main" val="3951600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IN" dirty="0"/>
              <a:t>class A:</a:t>
            </a:r>
          </a:p>
          <a:p>
            <a:pPr marL="0" indent="0">
              <a:buNone/>
            </a:pPr>
            <a:r>
              <a:rPr lang="en-IN" dirty="0"/>
              <a:t>    </a:t>
            </a:r>
            <a:r>
              <a:rPr lang="en-IN" dirty="0" err="1"/>
              <a:t>def</a:t>
            </a:r>
            <a:r>
              <a:rPr lang="en-IN" dirty="0"/>
              <a:t> __</a:t>
            </a:r>
            <a:r>
              <a:rPr lang="en-IN" dirty="0" err="1"/>
              <a:t>init</a:t>
            </a:r>
            <a:r>
              <a:rPr lang="en-IN" dirty="0"/>
              <a:t>__(self):</a:t>
            </a:r>
          </a:p>
          <a:p>
            <a:pPr marL="0" indent="0">
              <a:buNone/>
            </a:pPr>
            <a:r>
              <a:rPr lang="en-IN" dirty="0"/>
              <a:t>        print("super class constructor is invoked")</a:t>
            </a:r>
          </a:p>
          <a:p>
            <a:pPr marL="0" indent="0">
              <a:buNone/>
            </a:pPr>
            <a:r>
              <a:rPr lang="en-IN" dirty="0"/>
              <a:t>    </a:t>
            </a:r>
            <a:r>
              <a:rPr lang="en-IN" dirty="0" err="1"/>
              <a:t>def</a:t>
            </a:r>
            <a:r>
              <a:rPr lang="en-IN" dirty="0"/>
              <a:t> __del__(self):</a:t>
            </a:r>
          </a:p>
          <a:p>
            <a:pPr marL="0" indent="0">
              <a:buNone/>
            </a:pPr>
            <a:r>
              <a:rPr lang="en-IN" dirty="0"/>
              <a:t>        print("super class Destructor is invoked")</a:t>
            </a:r>
          </a:p>
          <a:p>
            <a:pPr marL="0" indent="0">
              <a:buNone/>
            </a:pPr>
            <a:r>
              <a:rPr lang="en-IN" dirty="0"/>
              <a:t>class B(A):</a:t>
            </a:r>
          </a:p>
          <a:p>
            <a:pPr marL="0" indent="0">
              <a:buNone/>
            </a:pPr>
            <a:r>
              <a:rPr lang="en-IN" dirty="0"/>
              <a:t>    </a:t>
            </a:r>
            <a:r>
              <a:rPr lang="en-IN" dirty="0" err="1"/>
              <a:t>def</a:t>
            </a:r>
            <a:r>
              <a:rPr lang="en-IN" dirty="0"/>
              <a:t> __</a:t>
            </a:r>
            <a:r>
              <a:rPr lang="en-IN" dirty="0" err="1"/>
              <a:t>init</a:t>
            </a:r>
            <a:r>
              <a:rPr lang="en-IN" dirty="0"/>
              <a:t>__(self):</a:t>
            </a:r>
          </a:p>
          <a:p>
            <a:pPr marL="0" indent="0">
              <a:buNone/>
            </a:pPr>
            <a:r>
              <a:rPr lang="en-IN" dirty="0"/>
              <a:t>        print("sub class constructor is invoked")</a:t>
            </a:r>
          </a:p>
          <a:p>
            <a:pPr marL="0" indent="0">
              <a:buNone/>
            </a:pPr>
            <a:r>
              <a:rPr lang="en-IN" dirty="0"/>
              <a:t>    </a:t>
            </a:r>
            <a:r>
              <a:rPr lang="en-IN" dirty="0" err="1"/>
              <a:t>def</a:t>
            </a:r>
            <a:r>
              <a:rPr lang="en-IN" dirty="0"/>
              <a:t> __del__(self):</a:t>
            </a:r>
          </a:p>
          <a:p>
            <a:pPr marL="0" indent="0">
              <a:buNone/>
            </a:pPr>
            <a:r>
              <a:rPr lang="en-IN" dirty="0"/>
              <a:t>        print("sub class Destructor is invoked")</a:t>
            </a:r>
          </a:p>
          <a:p>
            <a:pPr marL="0" indent="0">
              <a:buNone/>
            </a:pPr>
            <a:r>
              <a:rPr lang="en-IN" dirty="0"/>
              <a:t>print("program start")</a:t>
            </a:r>
          </a:p>
          <a:p>
            <a:pPr marL="0" indent="0">
              <a:buNone/>
            </a:pPr>
            <a:r>
              <a:rPr lang="en-IN" dirty="0" err="1"/>
              <a:t>obj</a:t>
            </a:r>
            <a:r>
              <a:rPr lang="en-IN" dirty="0"/>
              <a:t>=B()</a:t>
            </a:r>
          </a:p>
          <a:p>
            <a:pPr marL="0" indent="0">
              <a:buNone/>
            </a:pPr>
            <a:r>
              <a:rPr lang="en-IN" dirty="0"/>
              <a:t>print("program ends")</a:t>
            </a:r>
          </a:p>
          <a:p>
            <a:pPr marL="0" indent="0">
              <a:buNone/>
            </a:pPr>
            <a:r>
              <a:rPr lang="en-IN" dirty="0"/>
              <a:t>del </a:t>
            </a:r>
            <a:r>
              <a:rPr lang="en-IN" dirty="0" err="1"/>
              <a:t>obj</a:t>
            </a:r>
            <a:endParaRPr lang="en-IN" dirty="0"/>
          </a:p>
        </p:txBody>
      </p:sp>
    </p:spTree>
    <p:extLst>
      <p:ext uri="{BB962C8B-B14F-4D97-AF65-F5344CB8AC3E}">
        <p14:creationId xmlns:p14="http://schemas.microsoft.com/office/powerpoint/2010/main" val="4084922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US" dirty="0" smtClean="0"/>
              <a:t>Output</a:t>
            </a:r>
          </a:p>
          <a:p>
            <a:pPr marL="0" indent="0">
              <a:buNone/>
            </a:pPr>
            <a:r>
              <a:rPr lang="en-US" dirty="0"/>
              <a:t>program start</a:t>
            </a:r>
          </a:p>
          <a:p>
            <a:pPr marL="0" indent="0">
              <a:buNone/>
            </a:pPr>
            <a:r>
              <a:rPr lang="en-US" dirty="0"/>
              <a:t>sub class constructor is invoked</a:t>
            </a:r>
          </a:p>
          <a:p>
            <a:pPr marL="0" indent="0">
              <a:buNone/>
            </a:pPr>
            <a:r>
              <a:rPr lang="en-US" dirty="0"/>
              <a:t>program ends</a:t>
            </a:r>
          </a:p>
          <a:p>
            <a:pPr marL="0" indent="0">
              <a:buNone/>
            </a:pPr>
            <a:r>
              <a:rPr lang="en-US" dirty="0"/>
              <a:t>sub class Destructor is invoked</a:t>
            </a:r>
          </a:p>
          <a:p>
            <a:pPr marL="0" indent="0">
              <a:buNone/>
            </a:pPr>
            <a:endParaRPr lang="en-US" dirty="0"/>
          </a:p>
          <a:p>
            <a:r>
              <a:rPr lang="en-US" dirty="0" smtClean="0"/>
              <a:t>In this above program No constructor and destructor of base class is executed.</a:t>
            </a:r>
          </a:p>
          <a:p>
            <a:r>
              <a:rPr lang="en-US" dirty="0" smtClean="0"/>
              <a:t>We can call them from function of derived class by using</a:t>
            </a:r>
          </a:p>
          <a:p>
            <a:pPr marL="0" indent="0">
              <a:buNone/>
            </a:pPr>
            <a:r>
              <a:rPr lang="en-US" dirty="0" err="1"/>
              <a:t>b</a:t>
            </a:r>
            <a:r>
              <a:rPr lang="en-US" dirty="0" err="1" smtClean="0"/>
              <a:t>ase_classname</a:t>
            </a:r>
            <a:r>
              <a:rPr lang="en-US" dirty="0" smtClean="0"/>
              <a:t>._ _</a:t>
            </a:r>
            <a:r>
              <a:rPr lang="en-US" dirty="0" err="1" smtClean="0"/>
              <a:t>init</a:t>
            </a:r>
            <a:r>
              <a:rPr lang="en-US" dirty="0" smtClean="0"/>
              <a:t>_ _(self)</a:t>
            </a:r>
          </a:p>
          <a:p>
            <a:pPr marL="0" indent="0">
              <a:buNone/>
            </a:pPr>
            <a:r>
              <a:rPr lang="en-US" dirty="0" err="1" smtClean="0"/>
              <a:t>base_classname</a:t>
            </a:r>
            <a:r>
              <a:rPr lang="en-US" dirty="0"/>
              <a:t>._ </a:t>
            </a:r>
            <a:r>
              <a:rPr lang="en-US" dirty="0" smtClean="0"/>
              <a:t>_del_ </a:t>
            </a:r>
            <a:r>
              <a:rPr lang="en-US" dirty="0"/>
              <a:t>_(self)</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037404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0000" lnSpcReduction="20000"/>
          </a:bodyPr>
          <a:lstStyle/>
          <a:p>
            <a:pPr marL="0" indent="0">
              <a:buNone/>
            </a:pPr>
            <a:r>
              <a:rPr lang="en-IN" dirty="0"/>
              <a:t>class A:</a:t>
            </a:r>
          </a:p>
          <a:p>
            <a:pPr marL="0" indent="0">
              <a:buNone/>
            </a:pPr>
            <a:r>
              <a:rPr lang="en-IN" dirty="0"/>
              <a:t>    </a:t>
            </a:r>
            <a:r>
              <a:rPr lang="en-IN" dirty="0" err="1"/>
              <a:t>def</a:t>
            </a:r>
            <a:r>
              <a:rPr lang="en-IN" dirty="0"/>
              <a:t> __</a:t>
            </a:r>
            <a:r>
              <a:rPr lang="en-IN" dirty="0" err="1"/>
              <a:t>init</a:t>
            </a:r>
            <a:r>
              <a:rPr lang="en-IN" dirty="0"/>
              <a:t>__(self):</a:t>
            </a:r>
          </a:p>
          <a:p>
            <a:pPr marL="0" indent="0">
              <a:buNone/>
            </a:pPr>
            <a:r>
              <a:rPr lang="en-IN" dirty="0"/>
              <a:t>        print("super class constructor is invoked")</a:t>
            </a:r>
          </a:p>
          <a:p>
            <a:pPr marL="0" indent="0">
              <a:buNone/>
            </a:pPr>
            <a:r>
              <a:rPr lang="en-IN" dirty="0"/>
              <a:t>    </a:t>
            </a:r>
            <a:r>
              <a:rPr lang="en-IN" dirty="0" err="1"/>
              <a:t>def</a:t>
            </a:r>
            <a:r>
              <a:rPr lang="en-IN" dirty="0"/>
              <a:t> __del__(self):</a:t>
            </a:r>
          </a:p>
          <a:p>
            <a:pPr marL="0" indent="0">
              <a:buNone/>
            </a:pPr>
            <a:r>
              <a:rPr lang="en-IN" dirty="0"/>
              <a:t>        print("super class Destructor is invoked")</a:t>
            </a:r>
          </a:p>
          <a:p>
            <a:pPr marL="0" indent="0">
              <a:buNone/>
            </a:pPr>
            <a:r>
              <a:rPr lang="en-IN" dirty="0"/>
              <a:t>class B(A):</a:t>
            </a:r>
          </a:p>
          <a:p>
            <a:pPr marL="0" indent="0">
              <a:buNone/>
            </a:pPr>
            <a:r>
              <a:rPr lang="en-IN" dirty="0"/>
              <a:t>    </a:t>
            </a:r>
            <a:r>
              <a:rPr lang="en-IN" dirty="0" err="1"/>
              <a:t>def</a:t>
            </a:r>
            <a:r>
              <a:rPr lang="en-IN" dirty="0"/>
              <a:t> __</a:t>
            </a:r>
            <a:r>
              <a:rPr lang="en-IN" dirty="0" err="1"/>
              <a:t>init</a:t>
            </a:r>
            <a:r>
              <a:rPr lang="en-IN" dirty="0"/>
              <a:t>__(self):</a:t>
            </a:r>
          </a:p>
          <a:p>
            <a:pPr marL="0" indent="0">
              <a:buNone/>
            </a:pPr>
            <a:r>
              <a:rPr lang="en-IN" dirty="0"/>
              <a:t>        A.__</a:t>
            </a:r>
            <a:r>
              <a:rPr lang="en-IN" dirty="0" err="1"/>
              <a:t>init</a:t>
            </a:r>
            <a:r>
              <a:rPr lang="en-IN" dirty="0"/>
              <a:t>__(self)</a:t>
            </a:r>
          </a:p>
          <a:p>
            <a:pPr marL="0" indent="0">
              <a:buNone/>
            </a:pPr>
            <a:r>
              <a:rPr lang="en-IN" dirty="0"/>
              <a:t>        print("sub class constructor is invoked")</a:t>
            </a:r>
          </a:p>
          <a:p>
            <a:pPr marL="0" indent="0">
              <a:buNone/>
            </a:pPr>
            <a:r>
              <a:rPr lang="en-IN" dirty="0"/>
              <a:t>    </a:t>
            </a:r>
            <a:r>
              <a:rPr lang="en-IN" dirty="0" err="1"/>
              <a:t>def</a:t>
            </a:r>
            <a:r>
              <a:rPr lang="en-IN" dirty="0"/>
              <a:t> __del__(self):</a:t>
            </a:r>
          </a:p>
          <a:p>
            <a:pPr marL="0" indent="0">
              <a:buNone/>
            </a:pPr>
            <a:r>
              <a:rPr lang="en-IN" dirty="0"/>
              <a:t>        </a:t>
            </a:r>
            <a:r>
              <a:rPr lang="en-IN" dirty="0" err="1"/>
              <a:t>A.__del</a:t>
            </a:r>
            <a:r>
              <a:rPr lang="en-IN" dirty="0"/>
              <a:t>__(self)</a:t>
            </a:r>
          </a:p>
          <a:p>
            <a:pPr marL="0" indent="0">
              <a:buNone/>
            </a:pPr>
            <a:r>
              <a:rPr lang="en-IN" dirty="0"/>
              <a:t>        print("sub class Destructor is invoked")</a:t>
            </a:r>
          </a:p>
          <a:p>
            <a:pPr marL="0" indent="0">
              <a:buNone/>
            </a:pPr>
            <a:r>
              <a:rPr lang="en-IN" dirty="0"/>
              <a:t>print("program start")</a:t>
            </a:r>
          </a:p>
          <a:p>
            <a:pPr marL="0" indent="0">
              <a:buNone/>
            </a:pPr>
            <a:r>
              <a:rPr lang="en-IN" dirty="0" err="1"/>
              <a:t>obj</a:t>
            </a:r>
            <a:r>
              <a:rPr lang="en-IN" dirty="0"/>
              <a:t>=B()</a:t>
            </a:r>
          </a:p>
          <a:p>
            <a:pPr marL="0" indent="0">
              <a:buNone/>
            </a:pPr>
            <a:r>
              <a:rPr lang="en-IN" dirty="0"/>
              <a:t>print("program ends")</a:t>
            </a:r>
          </a:p>
          <a:p>
            <a:pPr marL="0" indent="0">
              <a:buNone/>
            </a:pPr>
            <a:r>
              <a:rPr lang="en-IN" dirty="0"/>
              <a:t>del </a:t>
            </a:r>
            <a:r>
              <a:rPr lang="en-IN" dirty="0" err="1"/>
              <a:t>obj</a:t>
            </a:r>
            <a:endParaRPr lang="en-IN" dirty="0"/>
          </a:p>
        </p:txBody>
      </p:sp>
    </p:spTree>
    <p:extLst>
      <p:ext uri="{BB962C8B-B14F-4D97-AF65-F5344CB8AC3E}">
        <p14:creationId xmlns:p14="http://schemas.microsoft.com/office/powerpoint/2010/main" val="2930236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Output</a:t>
            </a:r>
          </a:p>
          <a:p>
            <a:pPr marL="0" indent="0">
              <a:buNone/>
            </a:pPr>
            <a:r>
              <a:rPr lang="en-US" dirty="0"/>
              <a:t>program start</a:t>
            </a:r>
          </a:p>
          <a:p>
            <a:pPr marL="0" indent="0">
              <a:buNone/>
            </a:pPr>
            <a:r>
              <a:rPr lang="en-US" dirty="0"/>
              <a:t>super class constructor is invoked</a:t>
            </a:r>
          </a:p>
          <a:p>
            <a:pPr marL="0" indent="0">
              <a:buNone/>
            </a:pPr>
            <a:r>
              <a:rPr lang="en-US" dirty="0"/>
              <a:t>sub class constructor is invoked</a:t>
            </a:r>
          </a:p>
          <a:p>
            <a:pPr marL="0" indent="0">
              <a:buNone/>
            </a:pPr>
            <a:r>
              <a:rPr lang="en-US" dirty="0"/>
              <a:t>program ends</a:t>
            </a:r>
          </a:p>
          <a:p>
            <a:pPr marL="0" indent="0">
              <a:buNone/>
            </a:pPr>
            <a:r>
              <a:rPr lang="en-US" dirty="0"/>
              <a:t>super class Destructor is invoked</a:t>
            </a:r>
          </a:p>
          <a:p>
            <a:pPr marL="0" indent="0">
              <a:buNone/>
            </a:pPr>
            <a:r>
              <a:rPr lang="en-US" dirty="0"/>
              <a:t>sub class Destructor is invoked</a:t>
            </a:r>
            <a:endParaRPr lang="en-IN" dirty="0"/>
          </a:p>
        </p:txBody>
      </p:sp>
    </p:spTree>
    <p:extLst>
      <p:ext uri="{BB962C8B-B14F-4D97-AF65-F5344CB8AC3E}">
        <p14:creationId xmlns:p14="http://schemas.microsoft.com/office/powerpoint/2010/main" val="1089024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constructor in base class and derived class</a:t>
            </a:r>
            <a:endParaRPr lang="en-IN"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IN" dirty="0"/>
              <a:t>class A:</a:t>
            </a:r>
          </a:p>
          <a:p>
            <a:pPr marL="0" indent="0">
              <a:buNone/>
            </a:pPr>
            <a:r>
              <a:rPr lang="en-IN" dirty="0"/>
              <a:t>    </a:t>
            </a:r>
            <a:r>
              <a:rPr lang="en-IN" dirty="0" err="1"/>
              <a:t>def</a:t>
            </a:r>
            <a:r>
              <a:rPr lang="en-IN" dirty="0"/>
              <a:t> __</a:t>
            </a:r>
            <a:r>
              <a:rPr lang="en-IN" dirty="0" err="1"/>
              <a:t>init</a:t>
            </a:r>
            <a:r>
              <a:rPr lang="en-IN" dirty="0"/>
              <a:t>__(</a:t>
            </a:r>
            <a:r>
              <a:rPr lang="en-IN" dirty="0" err="1"/>
              <a:t>self,roll,name</a:t>
            </a:r>
            <a:r>
              <a:rPr lang="en-IN" dirty="0"/>
              <a:t>):</a:t>
            </a:r>
          </a:p>
          <a:p>
            <a:pPr marL="0" indent="0">
              <a:buNone/>
            </a:pPr>
            <a:r>
              <a:rPr lang="en-IN" dirty="0"/>
              <a:t>        </a:t>
            </a:r>
            <a:r>
              <a:rPr lang="en-IN" dirty="0" err="1"/>
              <a:t>self.roll</a:t>
            </a:r>
            <a:r>
              <a:rPr lang="en-IN" dirty="0"/>
              <a:t>=roll</a:t>
            </a:r>
          </a:p>
          <a:p>
            <a:pPr marL="0" indent="0">
              <a:buNone/>
            </a:pPr>
            <a:r>
              <a:rPr lang="en-IN" dirty="0"/>
              <a:t>        self.name=name</a:t>
            </a:r>
          </a:p>
          <a:p>
            <a:pPr marL="0" indent="0">
              <a:buNone/>
            </a:pPr>
            <a:r>
              <a:rPr lang="en-IN" dirty="0"/>
              <a:t>        </a:t>
            </a:r>
          </a:p>
          <a:p>
            <a:pPr marL="0" indent="0">
              <a:buNone/>
            </a:pPr>
            <a:r>
              <a:rPr lang="en-IN" dirty="0" smtClean="0"/>
              <a:t>class </a:t>
            </a:r>
            <a:r>
              <a:rPr lang="en-IN" dirty="0"/>
              <a:t>B(A):</a:t>
            </a:r>
          </a:p>
          <a:p>
            <a:pPr marL="0" indent="0">
              <a:buNone/>
            </a:pPr>
            <a:r>
              <a:rPr lang="en-IN" dirty="0"/>
              <a:t>    </a:t>
            </a:r>
            <a:r>
              <a:rPr lang="en-IN" dirty="0" err="1"/>
              <a:t>def</a:t>
            </a:r>
            <a:r>
              <a:rPr lang="en-IN" dirty="0"/>
              <a:t> __</a:t>
            </a:r>
            <a:r>
              <a:rPr lang="en-IN" dirty="0" err="1"/>
              <a:t>init</a:t>
            </a:r>
            <a:r>
              <a:rPr lang="en-IN" dirty="0"/>
              <a:t>__(</a:t>
            </a:r>
            <a:r>
              <a:rPr lang="en-IN" dirty="0" err="1"/>
              <a:t>self,roll,name,per</a:t>
            </a:r>
            <a:r>
              <a:rPr lang="en-IN" dirty="0"/>
              <a:t>):</a:t>
            </a:r>
          </a:p>
          <a:p>
            <a:pPr marL="0" indent="0">
              <a:buNone/>
            </a:pPr>
            <a:r>
              <a:rPr lang="en-IN" dirty="0"/>
              <a:t>        A.__</a:t>
            </a:r>
            <a:r>
              <a:rPr lang="en-IN" dirty="0" err="1"/>
              <a:t>init</a:t>
            </a:r>
            <a:r>
              <a:rPr lang="en-IN" dirty="0"/>
              <a:t>__(</a:t>
            </a:r>
            <a:r>
              <a:rPr lang="en-IN" dirty="0" err="1"/>
              <a:t>self,roll,name</a:t>
            </a:r>
            <a:r>
              <a:rPr lang="en-IN" dirty="0"/>
              <a:t>)</a:t>
            </a:r>
          </a:p>
          <a:p>
            <a:pPr marL="0" indent="0">
              <a:buNone/>
            </a:pPr>
            <a:r>
              <a:rPr lang="en-IN" dirty="0"/>
              <a:t>        </a:t>
            </a:r>
            <a:r>
              <a:rPr lang="en-IN" dirty="0" err="1"/>
              <a:t>self.per</a:t>
            </a:r>
            <a:r>
              <a:rPr lang="en-IN" dirty="0"/>
              <a:t>=per</a:t>
            </a:r>
          </a:p>
          <a:p>
            <a:pPr marL="0" indent="0">
              <a:buNone/>
            </a:pPr>
            <a:r>
              <a:rPr lang="en-IN" dirty="0"/>
              <a:t>    </a:t>
            </a:r>
            <a:r>
              <a:rPr lang="en-IN" dirty="0" err="1"/>
              <a:t>def</a:t>
            </a:r>
            <a:r>
              <a:rPr lang="en-IN" dirty="0"/>
              <a:t> display(self):</a:t>
            </a:r>
          </a:p>
          <a:p>
            <a:pPr marL="0" indent="0">
              <a:buNone/>
            </a:pPr>
            <a:r>
              <a:rPr lang="en-IN" dirty="0"/>
              <a:t>        print("a=" ,</a:t>
            </a:r>
            <a:r>
              <a:rPr lang="en-IN" dirty="0" err="1"/>
              <a:t>self.roll</a:t>
            </a:r>
            <a:r>
              <a:rPr lang="en-IN" dirty="0"/>
              <a:t>)</a:t>
            </a:r>
          </a:p>
          <a:p>
            <a:pPr marL="0" indent="0">
              <a:buNone/>
            </a:pPr>
            <a:r>
              <a:rPr lang="en-IN" dirty="0"/>
              <a:t>        print("b=" ,self.name)</a:t>
            </a:r>
          </a:p>
          <a:p>
            <a:pPr marL="0" indent="0">
              <a:buNone/>
            </a:pPr>
            <a:r>
              <a:rPr lang="en-IN" dirty="0"/>
              <a:t>        print("c=" ,</a:t>
            </a:r>
            <a:r>
              <a:rPr lang="en-IN" dirty="0" err="1"/>
              <a:t>self.per</a:t>
            </a:r>
            <a:r>
              <a:rPr lang="en-IN" dirty="0"/>
              <a:t>)</a:t>
            </a:r>
          </a:p>
          <a:p>
            <a:pPr marL="0" indent="0">
              <a:buNone/>
            </a:pPr>
            <a:r>
              <a:rPr lang="en-IN" dirty="0"/>
              <a:t>       </a:t>
            </a:r>
          </a:p>
          <a:p>
            <a:pPr marL="0" indent="0">
              <a:buNone/>
            </a:pPr>
            <a:r>
              <a:rPr lang="en-IN" dirty="0" err="1"/>
              <a:t>obj</a:t>
            </a:r>
            <a:r>
              <a:rPr lang="en-IN" dirty="0"/>
              <a:t>=B(10,'amit',30)</a:t>
            </a:r>
          </a:p>
          <a:p>
            <a:pPr marL="0" indent="0">
              <a:buNone/>
            </a:pPr>
            <a:r>
              <a:rPr lang="en-IN" dirty="0" err="1" smtClean="0"/>
              <a:t>obj.display</a:t>
            </a:r>
            <a:r>
              <a:rPr lang="en-IN" dirty="0"/>
              <a:t>()</a:t>
            </a:r>
          </a:p>
        </p:txBody>
      </p:sp>
    </p:spTree>
    <p:extLst>
      <p:ext uri="{BB962C8B-B14F-4D97-AF65-F5344CB8AC3E}">
        <p14:creationId xmlns:p14="http://schemas.microsoft.com/office/powerpoint/2010/main" val="888572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with default arguments</a:t>
            </a:r>
            <a:endParaRPr lang="en-IN" dirty="0"/>
          </a:p>
        </p:txBody>
      </p:sp>
      <p:sp>
        <p:nvSpPr>
          <p:cNvPr id="3" name="Content Placeholder 2"/>
          <p:cNvSpPr>
            <a:spLocks noGrp="1"/>
          </p:cNvSpPr>
          <p:nvPr>
            <p:ph sz="quarter" idx="1"/>
          </p:nvPr>
        </p:nvSpPr>
        <p:spPr/>
        <p:txBody>
          <a:bodyPr/>
          <a:lstStyle/>
          <a:p>
            <a:r>
              <a:rPr lang="en-US" dirty="0" smtClean="0"/>
              <a:t>As python does not allow constructor overloading and function overloading.</a:t>
            </a:r>
          </a:p>
          <a:p>
            <a:r>
              <a:rPr lang="en-US" dirty="0" smtClean="0"/>
              <a:t>But by assigning default values to constructor’s parameters ,we can achieve benefits as we can do by overloading</a:t>
            </a:r>
            <a:endParaRPr lang="en-IN" dirty="0"/>
          </a:p>
        </p:txBody>
      </p:sp>
    </p:spTree>
    <p:extLst>
      <p:ext uri="{BB962C8B-B14F-4D97-AF65-F5344CB8AC3E}">
        <p14:creationId xmlns:p14="http://schemas.microsoft.com/office/powerpoint/2010/main" val="44511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Python is object oriented programming language.</a:t>
            </a:r>
          </a:p>
          <a:p>
            <a:r>
              <a:rPr lang="en-US" dirty="0" smtClean="0"/>
              <a:t>It helps the  programmer to reduce the complexity of programs by reusing existing modules or functions.</a:t>
            </a:r>
          </a:p>
          <a:p>
            <a:r>
              <a:rPr lang="en-US" dirty="0" smtClean="0"/>
              <a:t>The OOP approach mainly focuses on the objects and classes.</a:t>
            </a:r>
          </a:p>
          <a:p>
            <a:pPr marL="0" indent="0">
              <a:buNone/>
            </a:pPr>
            <a:endParaRPr lang="en-US" dirty="0" smtClean="0"/>
          </a:p>
        </p:txBody>
      </p:sp>
    </p:spTree>
    <p:extLst>
      <p:ext uri="{BB962C8B-B14F-4D97-AF65-F5344CB8AC3E}">
        <p14:creationId xmlns:p14="http://schemas.microsoft.com/office/powerpoint/2010/main" val="33879245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IN" dirty="0"/>
              <a:t>class student:</a:t>
            </a:r>
          </a:p>
          <a:p>
            <a:pPr marL="0" indent="0">
              <a:buNone/>
            </a:pPr>
            <a:r>
              <a:rPr lang="en-IN" dirty="0"/>
              <a:t>    </a:t>
            </a:r>
            <a:r>
              <a:rPr lang="en-IN" dirty="0" err="1"/>
              <a:t>def</a:t>
            </a:r>
            <a:r>
              <a:rPr lang="en-IN" dirty="0"/>
              <a:t> __</a:t>
            </a:r>
            <a:r>
              <a:rPr lang="en-IN" dirty="0" err="1"/>
              <a:t>init</a:t>
            </a:r>
            <a:r>
              <a:rPr lang="en-IN" dirty="0"/>
              <a:t>__(</a:t>
            </a:r>
            <a:r>
              <a:rPr lang="en-IN" dirty="0" err="1"/>
              <a:t>self,roll</a:t>
            </a:r>
            <a:r>
              <a:rPr lang="en-IN" dirty="0"/>
              <a:t>=12,name='</a:t>
            </a:r>
            <a:r>
              <a:rPr lang="en-IN" dirty="0" err="1"/>
              <a:t>amit</a:t>
            </a:r>
            <a:r>
              <a:rPr lang="en-IN" dirty="0"/>
              <a:t>',per=23.4):</a:t>
            </a:r>
          </a:p>
          <a:p>
            <a:pPr marL="0" indent="0">
              <a:buNone/>
            </a:pPr>
            <a:r>
              <a:rPr lang="en-IN" dirty="0"/>
              <a:t>        </a:t>
            </a:r>
            <a:r>
              <a:rPr lang="en-IN" dirty="0" err="1"/>
              <a:t>self.roll</a:t>
            </a:r>
            <a:r>
              <a:rPr lang="en-IN" dirty="0"/>
              <a:t>=roll</a:t>
            </a:r>
          </a:p>
          <a:p>
            <a:pPr marL="0" indent="0">
              <a:buNone/>
            </a:pPr>
            <a:r>
              <a:rPr lang="en-IN" dirty="0"/>
              <a:t>        self.name=name</a:t>
            </a:r>
          </a:p>
          <a:p>
            <a:pPr marL="0" indent="0">
              <a:buNone/>
            </a:pPr>
            <a:r>
              <a:rPr lang="en-IN" dirty="0"/>
              <a:t>        </a:t>
            </a:r>
            <a:r>
              <a:rPr lang="en-IN" dirty="0" err="1"/>
              <a:t>self.per</a:t>
            </a:r>
            <a:r>
              <a:rPr lang="en-IN" dirty="0"/>
              <a:t>=per</a:t>
            </a:r>
          </a:p>
          <a:p>
            <a:pPr marL="0" indent="0">
              <a:buNone/>
            </a:pPr>
            <a:r>
              <a:rPr lang="en-IN" dirty="0"/>
              <a:t>    </a:t>
            </a:r>
            <a:r>
              <a:rPr lang="en-IN" dirty="0" err="1"/>
              <a:t>def</a:t>
            </a:r>
            <a:r>
              <a:rPr lang="en-IN" dirty="0"/>
              <a:t> dis(self):</a:t>
            </a:r>
          </a:p>
          <a:p>
            <a:pPr marL="0" indent="0">
              <a:buNone/>
            </a:pPr>
            <a:r>
              <a:rPr lang="en-IN" dirty="0"/>
              <a:t>        print("roll=",</a:t>
            </a:r>
            <a:r>
              <a:rPr lang="en-IN" dirty="0" err="1"/>
              <a:t>self.roll</a:t>
            </a:r>
            <a:r>
              <a:rPr lang="en-IN" dirty="0"/>
              <a:t>)</a:t>
            </a:r>
          </a:p>
          <a:p>
            <a:pPr marL="0" indent="0">
              <a:buNone/>
            </a:pPr>
            <a:r>
              <a:rPr lang="en-IN" dirty="0"/>
              <a:t>        print("name=",self.name)</a:t>
            </a:r>
          </a:p>
          <a:p>
            <a:pPr marL="0" indent="0">
              <a:buNone/>
            </a:pPr>
            <a:r>
              <a:rPr lang="en-IN" dirty="0"/>
              <a:t>        print("per=",</a:t>
            </a:r>
            <a:r>
              <a:rPr lang="en-IN" dirty="0" err="1"/>
              <a:t>self.per</a:t>
            </a:r>
            <a:r>
              <a:rPr lang="en-IN" dirty="0"/>
              <a:t>)</a:t>
            </a:r>
          </a:p>
          <a:p>
            <a:pPr marL="0" indent="0">
              <a:buNone/>
            </a:pPr>
            <a:r>
              <a:rPr lang="en-IN" dirty="0"/>
              <a:t>s1=student()</a:t>
            </a:r>
          </a:p>
          <a:p>
            <a:pPr marL="0" indent="0">
              <a:buNone/>
            </a:pPr>
            <a:r>
              <a:rPr lang="en-IN" dirty="0"/>
              <a:t>s1.dis()</a:t>
            </a:r>
          </a:p>
          <a:p>
            <a:pPr marL="0" indent="0">
              <a:buNone/>
            </a:pPr>
            <a:r>
              <a:rPr lang="en-IN" dirty="0"/>
              <a:t>s2=student(13,'amar',88.8)</a:t>
            </a:r>
          </a:p>
          <a:p>
            <a:pPr marL="0" indent="0">
              <a:buNone/>
            </a:pPr>
            <a:r>
              <a:rPr lang="en-IN" dirty="0"/>
              <a:t>s2.dis()</a:t>
            </a:r>
          </a:p>
        </p:txBody>
      </p:sp>
    </p:spTree>
    <p:extLst>
      <p:ext uri="{BB962C8B-B14F-4D97-AF65-F5344CB8AC3E}">
        <p14:creationId xmlns:p14="http://schemas.microsoft.com/office/powerpoint/2010/main" val="797526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Output</a:t>
            </a:r>
          </a:p>
          <a:p>
            <a:pPr marL="0" indent="0">
              <a:buNone/>
            </a:pPr>
            <a:r>
              <a:rPr lang="en-US" dirty="0"/>
              <a:t>roll= 12</a:t>
            </a:r>
          </a:p>
          <a:p>
            <a:pPr marL="0" indent="0">
              <a:buNone/>
            </a:pPr>
            <a:r>
              <a:rPr lang="en-US" dirty="0"/>
              <a:t>name= </a:t>
            </a:r>
            <a:r>
              <a:rPr lang="en-US" dirty="0" err="1"/>
              <a:t>amit</a:t>
            </a:r>
            <a:endParaRPr lang="en-US" dirty="0"/>
          </a:p>
          <a:p>
            <a:pPr marL="0" indent="0">
              <a:buNone/>
            </a:pPr>
            <a:r>
              <a:rPr lang="en-US" dirty="0"/>
              <a:t>per= 23.4</a:t>
            </a:r>
          </a:p>
          <a:p>
            <a:pPr marL="0" indent="0">
              <a:buNone/>
            </a:pPr>
            <a:r>
              <a:rPr lang="en-US" dirty="0"/>
              <a:t>roll= 13</a:t>
            </a:r>
          </a:p>
          <a:p>
            <a:pPr marL="0" indent="0">
              <a:buNone/>
            </a:pPr>
            <a:r>
              <a:rPr lang="en-US" dirty="0"/>
              <a:t>name= </a:t>
            </a:r>
            <a:r>
              <a:rPr lang="en-US" dirty="0" err="1"/>
              <a:t>amar</a:t>
            </a:r>
            <a:endParaRPr lang="en-US" dirty="0"/>
          </a:p>
          <a:p>
            <a:pPr marL="0" indent="0">
              <a:buNone/>
            </a:pPr>
            <a:r>
              <a:rPr lang="en-US" dirty="0"/>
              <a:t>per= 88.8</a:t>
            </a:r>
            <a:endParaRPr lang="en-IN" dirty="0"/>
          </a:p>
        </p:txBody>
      </p:sp>
    </p:spTree>
    <p:extLst>
      <p:ext uri="{BB962C8B-B14F-4D97-AF65-F5344CB8AC3E}">
        <p14:creationId xmlns:p14="http://schemas.microsoft.com/office/powerpoint/2010/main" val="1728464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overloading</a:t>
            </a:r>
            <a:endParaRPr lang="en-IN" dirty="0"/>
          </a:p>
        </p:txBody>
      </p:sp>
      <p:sp>
        <p:nvSpPr>
          <p:cNvPr id="3" name="Content Placeholder 2"/>
          <p:cNvSpPr>
            <a:spLocks noGrp="1"/>
          </p:cNvSpPr>
          <p:nvPr>
            <p:ph sz="quarter" idx="1"/>
          </p:nvPr>
        </p:nvSpPr>
        <p:spPr/>
        <p:txBody>
          <a:bodyPr/>
          <a:lstStyle/>
          <a:p>
            <a:r>
              <a:rPr lang="en-US" dirty="0" smtClean="0"/>
              <a:t>Python don’t allow the constructor overloading</a:t>
            </a:r>
            <a:endParaRPr lang="en-IN" dirty="0"/>
          </a:p>
        </p:txBody>
      </p:sp>
    </p:spTree>
    <p:extLst>
      <p:ext uri="{BB962C8B-B14F-4D97-AF65-F5344CB8AC3E}">
        <p14:creationId xmlns:p14="http://schemas.microsoft.com/office/powerpoint/2010/main" val="1815986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0000" lnSpcReduction="20000"/>
          </a:bodyPr>
          <a:lstStyle/>
          <a:p>
            <a:pPr marL="0" indent="0">
              <a:buNone/>
            </a:pPr>
            <a:r>
              <a:rPr lang="en-IN" dirty="0"/>
              <a:t>class A:</a:t>
            </a:r>
          </a:p>
          <a:p>
            <a:pPr marL="0" indent="0">
              <a:buNone/>
            </a:pPr>
            <a:r>
              <a:rPr lang="en-IN" dirty="0"/>
              <a:t>    </a:t>
            </a:r>
            <a:r>
              <a:rPr lang="en-IN" dirty="0" err="1"/>
              <a:t>def</a:t>
            </a:r>
            <a:r>
              <a:rPr lang="en-IN" dirty="0"/>
              <a:t> __</a:t>
            </a:r>
            <a:r>
              <a:rPr lang="en-IN" dirty="0" err="1"/>
              <a:t>init</a:t>
            </a:r>
            <a:r>
              <a:rPr lang="en-IN" dirty="0"/>
              <a:t>__():</a:t>
            </a:r>
          </a:p>
          <a:p>
            <a:pPr marL="0" indent="0">
              <a:buNone/>
            </a:pPr>
            <a:r>
              <a:rPr lang="en-IN" dirty="0"/>
              <a:t>        </a:t>
            </a:r>
            <a:r>
              <a:rPr lang="en-IN" dirty="0" err="1"/>
              <a:t>self.roll</a:t>
            </a:r>
            <a:r>
              <a:rPr lang="en-IN" dirty="0"/>
              <a:t>=1</a:t>
            </a:r>
          </a:p>
          <a:p>
            <a:pPr marL="0" indent="0">
              <a:buNone/>
            </a:pPr>
            <a:r>
              <a:rPr lang="en-IN" dirty="0"/>
              <a:t>        self.name="</a:t>
            </a:r>
            <a:r>
              <a:rPr lang="en-IN" dirty="0" err="1"/>
              <a:t>amit</a:t>
            </a:r>
            <a:r>
              <a:rPr lang="en-IN" dirty="0"/>
              <a:t>"</a:t>
            </a:r>
          </a:p>
          <a:p>
            <a:pPr marL="0" indent="0">
              <a:buNone/>
            </a:pPr>
            <a:r>
              <a:rPr lang="en-IN" dirty="0"/>
              <a:t>        </a:t>
            </a:r>
          </a:p>
          <a:p>
            <a:pPr marL="0" indent="0">
              <a:buNone/>
            </a:pPr>
            <a:r>
              <a:rPr lang="en-IN" dirty="0"/>
              <a:t>    </a:t>
            </a:r>
            <a:r>
              <a:rPr lang="en-IN" dirty="0" err="1"/>
              <a:t>def</a:t>
            </a:r>
            <a:r>
              <a:rPr lang="en-IN" dirty="0"/>
              <a:t> __</a:t>
            </a:r>
            <a:r>
              <a:rPr lang="en-IN" dirty="0" err="1"/>
              <a:t>init</a:t>
            </a:r>
            <a:r>
              <a:rPr lang="en-IN" dirty="0"/>
              <a:t>__(</a:t>
            </a:r>
            <a:r>
              <a:rPr lang="en-IN" dirty="0" err="1"/>
              <a:t>self,roll,name</a:t>
            </a:r>
            <a:r>
              <a:rPr lang="en-IN" dirty="0"/>
              <a:t>):</a:t>
            </a:r>
          </a:p>
          <a:p>
            <a:pPr marL="0" indent="0">
              <a:buNone/>
            </a:pPr>
            <a:r>
              <a:rPr lang="en-IN" dirty="0"/>
              <a:t>        </a:t>
            </a:r>
            <a:r>
              <a:rPr lang="en-IN" dirty="0" err="1"/>
              <a:t>self.roll</a:t>
            </a:r>
            <a:r>
              <a:rPr lang="en-IN" dirty="0"/>
              <a:t>=roll</a:t>
            </a:r>
          </a:p>
          <a:p>
            <a:pPr marL="0" indent="0">
              <a:buNone/>
            </a:pPr>
            <a:r>
              <a:rPr lang="en-IN" dirty="0"/>
              <a:t>        self.name=name</a:t>
            </a:r>
          </a:p>
          <a:p>
            <a:pPr marL="0" indent="0">
              <a:buNone/>
            </a:pPr>
            <a:r>
              <a:rPr lang="en-IN" dirty="0"/>
              <a:t>      </a:t>
            </a:r>
          </a:p>
          <a:p>
            <a:pPr marL="0" indent="0">
              <a:buNone/>
            </a:pPr>
            <a:r>
              <a:rPr lang="en-IN" dirty="0"/>
              <a:t>    </a:t>
            </a:r>
            <a:r>
              <a:rPr lang="en-IN" dirty="0" err="1"/>
              <a:t>def</a:t>
            </a:r>
            <a:r>
              <a:rPr lang="en-IN" dirty="0"/>
              <a:t> display(self):</a:t>
            </a:r>
          </a:p>
          <a:p>
            <a:pPr marL="0" indent="0">
              <a:buNone/>
            </a:pPr>
            <a:r>
              <a:rPr lang="en-IN" dirty="0"/>
              <a:t>        print("a=" ,</a:t>
            </a:r>
            <a:r>
              <a:rPr lang="en-IN" dirty="0" err="1"/>
              <a:t>self.roll</a:t>
            </a:r>
            <a:r>
              <a:rPr lang="en-IN" dirty="0"/>
              <a:t>)</a:t>
            </a:r>
          </a:p>
          <a:p>
            <a:pPr marL="0" indent="0">
              <a:buNone/>
            </a:pPr>
            <a:r>
              <a:rPr lang="en-IN" dirty="0"/>
              <a:t>        print("b=" ,self.name)</a:t>
            </a:r>
          </a:p>
          <a:p>
            <a:pPr marL="0" indent="0">
              <a:buNone/>
            </a:pPr>
            <a:r>
              <a:rPr lang="en-IN" dirty="0"/>
              <a:t>       </a:t>
            </a:r>
          </a:p>
          <a:p>
            <a:pPr marL="0" indent="0">
              <a:buNone/>
            </a:pPr>
            <a:r>
              <a:rPr lang="en-IN" dirty="0" err="1"/>
              <a:t>obj</a:t>
            </a:r>
            <a:r>
              <a:rPr lang="en-IN" dirty="0"/>
              <a:t>=A()</a:t>
            </a:r>
          </a:p>
          <a:p>
            <a:pPr marL="0" indent="0">
              <a:buNone/>
            </a:pPr>
            <a:r>
              <a:rPr lang="en-IN" dirty="0" err="1"/>
              <a:t>obj.display</a:t>
            </a:r>
            <a:r>
              <a:rPr lang="en-IN" dirty="0"/>
              <a:t>()</a:t>
            </a:r>
          </a:p>
          <a:p>
            <a:pPr marL="0" indent="0">
              <a:buNone/>
            </a:pPr>
            <a:r>
              <a:rPr lang="en-IN" dirty="0"/>
              <a:t>obj1=A(10,</a:t>
            </a:r>
            <a:r>
              <a:rPr lang="en-IN"/>
              <a:t>'amit</a:t>
            </a:r>
            <a:r>
              <a:rPr lang="en-IN" smtClean="0"/>
              <a:t>')</a:t>
            </a:r>
            <a:endParaRPr lang="en-IN" dirty="0"/>
          </a:p>
          <a:p>
            <a:pPr marL="0" indent="0">
              <a:buNone/>
            </a:pPr>
            <a:r>
              <a:rPr lang="en-IN" dirty="0"/>
              <a:t>obj1.display()</a:t>
            </a:r>
          </a:p>
        </p:txBody>
      </p:sp>
    </p:spTree>
    <p:extLst>
      <p:ext uri="{BB962C8B-B14F-4D97-AF65-F5344CB8AC3E}">
        <p14:creationId xmlns:p14="http://schemas.microsoft.com/office/powerpoint/2010/main" val="1849465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Output</a:t>
            </a:r>
          </a:p>
          <a:p>
            <a:pPr marL="0" indent="0">
              <a:buNone/>
            </a:pPr>
            <a:r>
              <a:rPr lang="en-US" dirty="0" err="1"/>
              <a:t>Traceback</a:t>
            </a:r>
            <a:r>
              <a:rPr lang="en-US" dirty="0"/>
              <a:t> (most recent call last):</a:t>
            </a:r>
          </a:p>
          <a:p>
            <a:pPr marL="0" indent="0">
              <a:buNone/>
            </a:pPr>
            <a:r>
              <a:rPr lang="en-US" dirty="0"/>
              <a:t>  File "E:/prg/meth.py", line 15, in &lt;module&gt;</a:t>
            </a:r>
          </a:p>
          <a:p>
            <a:pPr marL="0" indent="0">
              <a:buNone/>
            </a:pPr>
            <a:r>
              <a:rPr lang="en-US" dirty="0"/>
              <a:t>    </a:t>
            </a:r>
            <a:r>
              <a:rPr lang="en-US" dirty="0" err="1"/>
              <a:t>obj</a:t>
            </a:r>
            <a:r>
              <a:rPr lang="en-US" dirty="0"/>
              <a:t>=A()</a:t>
            </a:r>
          </a:p>
          <a:p>
            <a:pPr marL="0" indent="0">
              <a:buNone/>
            </a:pPr>
            <a:r>
              <a:rPr lang="en-US" dirty="0" err="1"/>
              <a:t>TypeError</a:t>
            </a:r>
            <a:r>
              <a:rPr lang="en-US" dirty="0"/>
              <a:t>: __</a:t>
            </a:r>
            <a:r>
              <a:rPr lang="en-US" dirty="0" err="1"/>
              <a:t>init</a:t>
            </a:r>
            <a:r>
              <a:rPr lang="en-US" dirty="0"/>
              <a:t>__() missing 2 required positional arguments: 'roll' </a:t>
            </a:r>
            <a:r>
              <a:rPr lang="en-US" dirty="0" smtClean="0"/>
              <a:t>and ‘name’</a:t>
            </a:r>
            <a:endParaRPr lang="en-IN" dirty="0"/>
          </a:p>
        </p:txBody>
      </p:sp>
    </p:spTree>
    <p:extLst>
      <p:ext uri="{BB962C8B-B14F-4D97-AF65-F5344CB8AC3E}">
        <p14:creationId xmlns:p14="http://schemas.microsoft.com/office/powerpoint/2010/main" val="2798393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r>
              <a:rPr lang="en-US" sz="5400" dirty="0" smtClean="0"/>
              <a:t>Inheritance</a:t>
            </a:r>
            <a:endParaRPr lang="en-IN" sz="5400" dirty="0"/>
          </a:p>
        </p:txBody>
      </p:sp>
    </p:spTree>
    <p:extLst>
      <p:ext uri="{BB962C8B-B14F-4D97-AF65-F5344CB8AC3E}">
        <p14:creationId xmlns:p14="http://schemas.microsoft.com/office/powerpoint/2010/main" val="577384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Inheritance?</a:t>
            </a:r>
            <a:br>
              <a:rPr lang="en-IN" b="1" dirty="0"/>
            </a:br>
            <a:endParaRPr lang="en-IN" dirty="0"/>
          </a:p>
        </p:txBody>
      </p:sp>
      <p:sp>
        <p:nvSpPr>
          <p:cNvPr id="3" name="Content Placeholder 2"/>
          <p:cNvSpPr>
            <a:spLocks noGrp="1"/>
          </p:cNvSpPr>
          <p:nvPr>
            <p:ph sz="quarter" idx="1"/>
          </p:nvPr>
        </p:nvSpPr>
        <p:spPr/>
        <p:txBody>
          <a:bodyPr/>
          <a:lstStyle/>
          <a:p>
            <a:r>
              <a:rPr lang="en-US" dirty="0"/>
              <a:t>Inheritance allows us to define a class that inherits all the methods and properties from another class.</a:t>
            </a:r>
          </a:p>
          <a:p>
            <a:r>
              <a:rPr lang="en-US" b="1" dirty="0"/>
              <a:t>Parent class</a:t>
            </a:r>
            <a:r>
              <a:rPr lang="en-US" dirty="0"/>
              <a:t> is the class being inherited from, also called base class.</a:t>
            </a:r>
          </a:p>
          <a:p>
            <a:r>
              <a:rPr lang="en-US" b="1" dirty="0"/>
              <a:t>Child class</a:t>
            </a:r>
            <a:r>
              <a:rPr lang="en-US" dirty="0"/>
              <a:t> is the class that inherits from another class, also called derived class.</a:t>
            </a:r>
          </a:p>
          <a:p>
            <a:endParaRPr lang="en-IN" dirty="0"/>
          </a:p>
        </p:txBody>
      </p:sp>
    </p:spTree>
    <p:extLst>
      <p:ext uri="{BB962C8B-B14F-4D97-AF65-F5344CB8AC3E}">
        <p14:creationId xmlns:p14="http://schemas.microsoft.com/office/powerpoint/2010/main" val="27076884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b="1" dirty="0"/>
              <a:t>Python Inheritance Syntax</a:t>
            </a:r>
          </a:p>
          <a:p>
            <a:pPr marL="0" indent="0">
              <a:buNone/>
            </a:pPr>
            <a:endParaRPr lang="en-US"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427" y="2348880"/>
            <a:ext cx="4073725" cy="2520280"/>
          </a:xfrm>
          <a:prstGeom prst="rect">
            <a:avLst/>
          </a:prstGeom>
        </p:spPr>
      </p:pic>
    </p:spTree>
    <p:extLst>
      <p:ext uri="{BB962C8B-B14F-4D97-AF65-F5344CB8AC3E}">
        <p14:creationId xmlns:p14="http://schemas.microsoft.com/office/powerpoint/2010/main" val="5018169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inheritance</a:t>
            </a:r>
            <a:endParaRPr lang="en-IN" dirty="0"/>
          </a:p>
        </p:txBody>
      </p:sp>
      <p:sp>
        <p:nvSpPr>
          <p:cNvPr id="3" name="Content Placeholder 2"/>
          <p:cNvSpPr>
            <a:spLocks noGrp="1"/>
          </p:cNvSpPr>
          <p:nvPr>
            <p:ph sz="quarter" idx="1"/>
          </p:nvPr>
        </p:nvSpPr>
        <p:spPr/>
        <p:txBody>
          <a:bodyPr/>
          <a:lstStyle/>
          <a:p>
            <a:r>
              <a:rPr lang="en-US" dirty="0" smtClean="0"/>
              <a:t>Single Inheritance</a:t>
            </a:r>
          </a:p>
          <a:p>
            <a:r>
              <a:rPr lang="en-US" dirty="0" smtClean="0"/>
              <a:t>Multiple inheritance</a:t>
            </a:r>
          </a:p>
          <a:p>
            <a:r>
              <a:rPr lang="en-US" dirty="0" smtClean="0"/>
              <a:t>Multilevel Inheritance</a:t>
            </a:r>
          </a:p>
          <a:p>
            <a:r>
              <a:rPr lang="en-US" dirty="0" smtClean="0"/>
              <a:t>Hierarchical Inheritance</a:t>
            </a:r>
          </a:p>
          <a:p>
            <a:r>
              <a:rPr lang="en-US" dirty="0" smtClean="0"/>
              <a:t>Hybrid Inheritance</a:t>
            </a:r>
          </a:p>
          <a:p>
            <a:pPr marL="0" indent="0">
              <a:buNone/>
            </a:pPr>
            <a:endParaRPr lang="en-IN" dirty="0"/>
          </a:p>
        </p:txBody>
      </p:sp>
    </p:spTree>
    <p:extLst>
      <p:ext uri="{BB962C8B-B14F-4D97-AF65-F5344CB8AC3E}">
        <p14:creationId xmlns:p14="http://schemas.microsoft.com/office/powerpoint/2010/main" val="15373392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Singel</a:t>
            </a:r>
            <a:r>
              <a:rPr lang="en-US" dirty="0" smtClean="0"/>
              <a:t> inheritance</a:t>
            </a:r>
            <a:endParaRPr lang="en-IN" dirty="0"/>
          </a:p>
        </p:txBody>
      </p:sp>
      <p:sp>
        <p:nvSpPr>
          <p:cNvPr id="3" name="Content Placeholder 2"/>
          <p:cNvSpPr>
            <a:spLocks noGrp="1"/>
          </p:cNvSpPr>
          <p:nvPr>
            <p:ph sz="quarter" idx="1"/>
          </p:nvPr>
        </p:nvSpPr>
        <p:spPr/>
        <p:txBody>
          <a:bodyPr/>
          <a:lstStyle/>
          <a:p>
            <a:r>
              <a:rPr lang="en-US" dirty="0" smtClean="0"/>
              <a:t>There is only one base class and one derived class</a:t>
            </a:r>
          </a:p>
          <a:p>
            <a:r>
              <a:rPr lang="en-US" dirty="0" smtClean="0"/>
              <a:t>Syntax</a:t>
            </a:r>
          </a:p>
          <a:p>
            <a:pPr marL="0" indent="0">
              <a:buNone/>
            </a:pPr>
            <a:r>
              <a:rPr lang="en-US" dirty="0"/>
              <a:t> </a:t>
            </a: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140968"/>
            <a:ext cx="4896544" cy="2736304"/>
          </a:xfrm>
          <a:prstGeom prst="rect">
            <a:avLst/>
          </a:prstGeom>
        </p:spPr>
      </p:pic>
    </p:spTree>
    <p:extLst>
      <p:ext uri="{BB962C8B-B14F-4D97-AF65-F5344CB8AC3E}">
        <p14:creationId xmlns:p14="http://schemas.microsoft.com/office/powerpoint/2010/main" val="1539337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OOP Terminology</a:t>
            </a:r>
            <a:br>
              <a:rPr lang="en-IN" dirty="0"/>
            </a:br>
            <a:endParaRPr lang="en-IN" dirty="0"/>
          </a:p>
        </p:txBody>
      </p:sp>
      <p:sp>
        <p:nvSpPr>
          <p:cNvPr id="3" name="Content Placeholder 2"/>
          <p:cNvSpPr>
            <a:spLocks noGrp="1"/>
          </p:cNvSpPr>
          <p:nvPr>
            <p:ph sz="quarter" idx="1"/>
          </p:nvPr>
        </p:nvSpPr>
        <p:spPr/>
        <p:txBody>
          <a:bodyPr>
            <a:noAutofit/>
          </a:bodyPr>
          <a:lstStyle/>
          <a:p>
            <a:r>
              <a:rPr lang="en-US" sz="1800" dirty="0" smtClean="0"/>
              <a:t>Class</a:t>
            </a:r>
          </a:p>
          <a:p>
            <a:pPr marL="0" indent="0">
              <a:buNone/>
            </a:pPr>
            <a:r>
              <a:rPr lang="en-US" sz="1800" dirty="0" smtClean="0"/>
              <a:t>         A </a:t>
            </a:r>
            <a:r>
              <a:rPr lang="en-US" sz="1800" dirty="0"/>
              <a:t>class is a user-defined blueprint or prototype from which objects </a:t>
            </a:r>
            <a:r>
              <a:rPr lang="en-US" sz="1800" dirty="0" smtClean="0"/>
              <a:t>   are </a:t>
            </a:r>
            <a:r>
              <a:rPr lang="en-US" sz="1800" dirty="0"/>
              <a:t>created. </a:t>
            </a:r>
            <a:endParaRPr lang="en-US" sz="1800" dirty="0" smtClean="0"/>
          </a:p>
          <a:p>
            <a:pPr marL="0" indent="0">
              <a:buNone/>
            </a:pPr>
            <a:r>
              <a:rPr lang="en-US" sz="1800" dirty="0"/>
              <a:t> </a:t>
            </a:r>
            <a:r>
              <a:rPr lang="en-US" sz="1800" dirty="0" smtClean="0"/>
              <a:t>    Classes </a:t>
            </a:r>
            <a:r>
              <a:rPr lang="en-US" sz="1800" dirty="0"/>
              <a:t>provide a means of bundling data and functionality together</a:t>
            </a:r>
          </a:p>
          <a:p>
            <a:pPr marL="0" indent="0">
              <a:buNone/>
            </a:pPr>
            <a:r>
              <a:rPr lang="en-US" sz="1800" dirty="0" smtClean="0"/>
              <a:t>      It </a:t>
            </a:r>
            <a:r>
              <a:rPr lang="en-US" sz="1800" dirty="0"/>
              <a:t>consist of data members and methods that are    used by the instance of the class.</a:t>
            </a:r>
          </a:p>
          <a:p>
            <a:pPr marL="0" indent="0">
              <a:buNone/>
            </a:pPr>
            <a:endParaRPr lang="en-IN" sz="1800" dirty="0"/>
          </a:p>
          <a:p>
            <a:r>
              <a:rPr lang="en-US" sz="1800" dirty="0" smtClean="0"/>
              <a:t>Methods</a:t>
            </a:r>
          </a:p>
          <a:p>
            <a:pPr marL="0" indent="0">
              <a:buNone/>
            </a:pPr>
            <a:r>
              <a:rPr lang="en-US" sz="1800" dirty="0" smtClean="0"/>
              <a:t>     </a:t>
            </a:r>
            <a:r>
              <a:rPr lang="en-US" sz="1800" dirty="0"/>
              <a:t>Methods are the functions defined in the definition of class and are used by various instances of the class.</a:t>
            </a:r>
          </a:p>
          <a:p>
            <a:endParaRPr lang="en-US" sz="1800" dirty="0"/>
          </a:p>
          <a:p>
            <a:r>
              <a:rPr lang="en-US" sz="1800" dirty="0" smtClean="0"/>
              <a:t>Instance</a:t>
            </a:r>
          </a:p>
          <a:p>
            <a:pPr marL="0" indent="0">
              <a:buNone/>
            </a:pPr>
            <a:r>
              <a:rPr lang="en-US" sz="1800" dirty="0"/>
              <a:t> </a:t>
            </a:r>
            <a:r>
              <a:rPr lang="en-US" sz="1800" dirty="0" smtClean="0"/>
              <a:t>    An object is an instance  of the class</a:t>
            </a:r>
          </a:p>
          <a:p>
            <a:pPr marL="0" indent="0">
              <a:buNone/>
            </a:pPr>
            <a:r>
              <a:rPr lang="en-US" sz="1800" dirty="0"/>
              <a:t> </a:t>
            </a:r>
            <a:r>
              <a:rPr lang="en-US" sz="1800" dirty="0" smtClean="0"/>
              <a:t>   </a:t>
            </a:r>
          </a:p>
          <a:p>
            <a:endParaRPr lang="en-US" sz="1800" dirty="0"/>
          </a:p>
          <a:p>
            <a:endParaRPr lang="en-US" sz="1800" dirty="0" smtClean="0"/>
          </a:p>
          <a:p>
            <a:pPr marL="0" indent="0">
              <a:buNone/>
            </a:pPr>
            <a:r>
              <a:rPr lang="en-US" sz="1800" dirty="0"/>
              <a:t> </a:t>
            </a:r>
            <a:r>
              <a:rPr lang="en-US" sz="1800" dirty="0" smtClean="0"/>
              <a:t>    </a:t>
            </a:r>
            <a:endParaRPr lang="en-IN" sz="1800" dirty="0"/>
          </a:p>
        </p:txBody>
      </p:sp>
    </p:spTree>
    <p:extLst>
      <p:ext uri="{BB962C8B-B14F-4D97-AF65-F5344CB8AC3E}">
        <p14:creationId xmlns:p14="http://schemas.microsoft.com/office/powerpoint/2010/main" val="885208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35696" y="2484221"/>
            <a:ext cx="3960439" cy="3105583"/>
          </a:xfrm>
        </p:spPr>
      </p:pic>
    </p:spTree>
    <p:extLst>
      <p:ext uri="{BB962C8B-B14F-4D97-AF65-F5344CB8AC3E}">
        <p14:creationId xmlns:p14="http://schemas.microsoft.com/office/powerpoint/2010/main" val="41909764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quarter" idx="1"/>
          </p:nvPr>
        </p:nvSpPr>
        <p:spPr/>
        <p:txBody>
          <a:bodyPr/>
          <a:lstStyle/>
          <a:p>
            <a:pPr marL="0" indent="0">
              <a:buNone/>
            </a:pPr>
            <a:r>
              <a:rPr lang="en-US" dirty="0"/>
              <a:t>class A:</a:t>
            </a:r>
          </a:p>
          <a:p>
            <a:pPr marL="0" indent="0">
              <a:buNone/>
            </a:pPr>
            <a:r>
              <a:rPr lang="en-US" dirty="0"/>
              <a:t>    </a:t>
            </a:r>
            <a:r>
              <a:rPr lang="en-US" dirty="0" err="1"/>
              <a:t>def</a:t>
            </a:r>
            <a:r>
              <a:rPr lang="en-US" dirty="0"/>
              <a:t> dis(self):</a:t>
            </a:r>
          </a:p>
          <a:p>
            <a:pPr marL="0" indent="0">
              <a:buNone/>
            </a:pPr>
            <a:r>
              <a:rPr lang="en-US" dirty="0"/>
              <a:t>        print("class A")</a:t>
            </a:r>
          </a:p>
          <a:p>
            <a:pPr marL="0" indent="0">
              <a:buNone/>
            </a:pPr>
            <a:r>
              <a:rPr lang="en-US" dirty="0"/>
              <a:t>class B(A):</a:t>
            </a:r>
          </a:p>
          <a:p>
            <a:pPr marL="0" indent="0">
              <a:buNone/>
            </a:pPr>
            <a:r>
              <a:rPr lang="en-US" dirty="0"/>
              <a:t>    </a:t>
            </a:r>
            <a:r>
              <a:rPr lang="en-US" dirty="0" err="1"/>
              <a:t>def</a:t>
            </a:r>
            <a:r>
              <a:rPr lang="en-US" dirty="0"/>
              <a:t> show(self):</a:t>
            </a:r>
          </a:p>
          <a:p>
            <a:pPr marL="0" indent="0">
              <a:buNone/>
            </a:pPr>
            <a:r>
              <a:rPr lang="en-US" dirty="0"/>
              <a:t>        print("class B")</a:t>
            </a:r>
          </a:p>
          <a:p>
            <a:pPr marL="0" indent="0">
              <a:buNone/>
            </a:pPr>
            <a:r>
              <a:rPr lang="en-US" dirty="0" err="1"/>
              <a:t>obj</a:t>
            </a:r>
            <a:r>
              <a:rPr lang="en-US" dirty="0"/>
              <a:t>=B()</a:t>
            </a:r>
          </a:p>
          <a:p>
            <a:pPr marL="0" indent="0">
              <a:buNone/>
            </a:pPr>
            <a:r>
              <a:rPr lang="en-US" dirty="0" err="1"/>
              <a:t>obj.dis</a:t>
            </a:r>
            <a:r>
              <a:rPr lang="en-US" dirty="0"/>
              <a:t>()</a:t>
            </a:r>
          </a:p>
          <a:p>
            <a:pPr marL="0" indent="0">
              <a:buNone/>
            </a:pPr>
            <a:r>
              <a:rPr lang="en-US" dirty="0" err="1"/>
              <a:t>obj.show</a:t>
            </a:r>
            <a:r>
              <a:rPr lang="en-US" dirty="0"/>
              <a:t>()</a:t>
            </a:r>
          </a:p>
          <a:p>
            <a:endParaRPr lang="en-IN" dirty="0"/>
          </a:p>
        </p:txBody>
      </p:sp>
    </p:spTree>
    <p:extLst>
      <p:ext uri="{BB962C8B-B14F-4D97-AF65-F5344CB8AC3E}">
        <p14:creationId xmlns:p14="http://schemas.microsoft.com/office/powerpoint/2010/main" val="5147888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a:t>
            </a:r>
            <a:endParaRPr lang="en-IN" dirty="0"/>
          </a:p>
        </p:txBody>
      </p:sp>
      <p:sp>
        <p:nvSpPr>
          <p:cNvPr id="3" name="Content Placeholder 2"/>
          <p:cNvSpPr>
            <a:spLocks noGrp="1"/>
          </p:cNvSpPr>
          <p:nvPr>
            <p:ph sz="quarter" idx="1"/>
          </p:nvPr>
        </p:nvSpPr>
        <p:spPr/>
        <p:txBody>
          <a:bodyPr/>
          <a:lstStyle/>
          <a:p>
            <a:r>
              <a:rPr lang="en-US" dirty="0"/>
              <a:t>In this type of inheritance, a class can inherit from a child class/derived class</a:t>
            </a:r>
            <a:r>
              <a:rPr lang="en-US" dirty="0" smtClean="0"/>
              <a:t>.</a:t>
            </a:r>
          </a:p>
          <a:p>
            <a:r>
              <a:rPr lang="en-US" dirty="0" smtClean="0"/>
              <a:t>The procedure of deriving a class from a derived class is called as Multi level Inheritance</a:t>
            </a:r>
          </a:p>
          <a:p>
            <a:r>
              <a:rPr lang="en-US" dirty="0"/>
              <a:t>In multilevel inheritance, features of the base class and the derived class is inherited into the new derived class.</a:t>
            </a:r>
            <a:endParaRPr lang="en-US" dirty="0" smtClean="0"/>
          </a:p>
          <a:p>
            <a:pPr marL="0" indent="0">
              <a:buNone/>
            </a:pPr>
            <a:r>
              <a:rPr lang="en-US" dirty="0" smtClean="0"/>
              <a:t>  </a:t>
            </a:r>
            <a:endParaRPr lang="en-IN" dirty="0"/>
          </a:p>
        </p:txBody>
      </p:sp>
    </p:spTree>
    <p:extLst>
      <p:ext uri="{BB962C8B-B14F-4D97-AF65-F5344CB8AC3E}">
        <p14:creationId xmlns:p14="http://schemas.microsoft.com/office/powerpoint/2010/main" val="3446576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63688" y="2564904"/>
            <a:ext cx="4464496" cy="2736304"/>
          </a:xfrm>
        </p:spPr>
      </p:pic>
    </p:spTree>
    <p:extLst>
      <p:ext uri="{BB962C8B-B14F-4D97-AF65-F5344CB8AC3E}">
        <p14:creationId xmlns:p14="http://schemas.microsoft.com/office/powerpoint/2010/main" val="3454504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62183" y="2012667"/>
            <a:ext cx="1857634" cy="4048690"/>
          </a:xfrm>
        </p:spPr>
      </p:pic>
    </p:spTree>
    <p:extLst>
      <p:ext uri="{BB962C8B-B14F-4D97-AF65-F5344CB8AC3E}">
        <p14:creationId xmlns:p14="http://schemas.microsoft.com/office/powerpoint/2010/main" val="29222466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class A:</a:t>
            </a:r>
          </a:p>
          <a:p>
            <a:pPr marL="0" indent="0">
              <a:buNone/>
            </a:pPr>
            <a:r>
              <a:rPr lang="en-US" dirty="0"/>
              <a:t>    </a:t>
            </a:r>
            <a:r>
              <a:rPr lang="en-US" dirty="0" err="1"/>
              <a:t>def</a:t>
            </a:r>
            <a:r>
              <a:rPr lang="en-US" dirty="0"/>
              <a:t> dis(self):</a:t>
            </a:r>
          </a:p>
          <a:p>
            <a:pPr marL="0" indent="0">
              <a:buNone/>
            </a:pPr>
            <a:r>
              <a:rPr lang="en-US" dirty="0"/>
              <a:t>        print("class A")</a:t>
            </a:r>
          </a:p>
          <a:p>
            <a:pPr marL="0" indent="0">
              <a:buNone/>
            </a:pPr>
            <a:r>
              <a:rPr lang="en-US" dirty="0"/>
              <a:t>class B(A):</a:t>
            </a:r>
          </a:p>
          <a:p>
            <a:pPr marL="0" indent="0">
              <a:buNone/>
            </a:pPr>
            <a:r>
              <a:rPr lang="en-US" dirty="0"/>
              <a:t>    </a:t>
            </a:r>
            <a:r>
              <a:rPr lang="en-US" dirty="0" err="1"/>
              <a:t>def</a:t>
            </a:r>
            <a:r>
              <a:rPr lang="en-US" dirty="0"/>
              <a:t> show(self):</a:t>
            </a:r>
          </a:p>
          <a:p>
            <a:pPr marL="0" indent="0">
              <a:buNone/>
            </a:pPr>
            <a:r>
              <a:rPr lang="en-US" dirty="0"/>
              <a:t>        print("class B")</a:t>
            </a:r>
          </a:p>
          <a:p>
            <a:pPr marL="0" indent="0">
              <a:buNone/>
            </a:pPr>
            <a:r>
              <a:rPr lang="en-US" dirty="0"/>
              <a:t>class C(B):</a:t>
            </a:r>
          </a:p>
          <a:p>
            <a:pPr marL="0" indent="0">
              <a:buNone/>
            </a:pPr>
            <a:r>
              <a:rPr lang="en-US" dirty="0"/>
              <a:t>    </a:t>
            </a:r>
            <a:r>
              <a:rPr lang="en-US" dirty="0" err="1"/>
              <a:t>def</a:t>
            </a:r>
            <a:r>
              <a:rPr lang="en-US" dirty="0"/>
              <a:t> der(self):</a:t>
            </a:r>
          </a:p>
          <a:p>
            <a:pPr marL="0" indent="0">
              <a:buNone/>
            </a:pPr>
            <a:r>
              <a:rPr lang="en-US" dirty="0"/>
              <a:t>        print("class C")</a:t>
            </a:r>
          </a:p>
          <a:p>
            <a:pPr marL="0" indent="0">
              <a:buNone/>
            </a:pPr>
            <a:r>
              <a:rPr lang="en-US" dirty="0" err="1"/>
              <a:t>obj</a:t>
            </a:r>
            <a:r>
              <a:rPr lang="en-US" dirty="0"/>
              <a:t>=C()</a:t>
            </a:r>
          </a:p>
          <a:p>
            <a:pPr marL="0" indent="0">
              <a:buNone/>
            </a:pPr>
            <a:r>
              <a:rPr lang="en-US" dirty="0" err="1"/>
              <a:t>obj.dis</a:t>
            </a:r>
            <a:r>
              <a:rPr lang="en-US" dirty="0"/>
              <a:t>()</a:t>
            </a:r>
          </a:p>
          <a:p>
            <a:pPr marL="0" indent="0">
              <a:buNone/>
            </a:pPr>
            <a:r>
              <a:rPr lang="en-US" dirty="0" err="1"/>
              <a:t>obj.show</a:t>
            </a:r>
            <a:r>
              <a:rPr lang="en-US" dirty="0"/>
              <a:t>()</a:t>
            </a:r>
          </a:p>
          <a:p>
            <a:pPr marL="0" indent="0">
              <a:buNone/>
            </a:pPr>
            <a:r>
              <a:rPr lang="en-US" dirty="0" err="1"/>
              <a:t>obj.der</a:t>
            </a:r>
            <a:r>
              <a:rPr lang="en-US" dirty="0"/>
              <a:t>()</a:t>
            </a:r>
          </a:p>
          <a:p>
            <a:pPr marL="0" indent="0">
              <a:buNone/>
            </a:pPr>
            <a:endParaRPr lang="en-IN" dirty="0"/>
          </a:p>
        </p:txBody>
      </p:sp>
    </p:spTree>
    <p:extLst>
      <p:ext uri="{BB962C8B-B14F-4D97-AF65-F5344CB8AC3E}">
        <p14:creationId xmlns:p14="http://schemas.microsoft.com/office/powerpoint/2010/main" val="31534461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IN" dirty="0"/>
          </a:p>
        </p:txBody>
      </p:sp>
      <p:sp>
        <p:nvSpPr>
          <p:cNvPr id="3" name="Content Placeholder 2"/>
          <p:cNvSpPr>
            <a:spLocks noGrp="1"/>
          </p:cNvSpPr>
          <p:nvPr>
            <p:ph sz="quarter" idx="1"/>
          </p:nvPr>
        </p:nvSpPr>
        <p:spPr/>
        <p:txBody>
          <a:bodyPr/>
          <a:lstStyle/>
          <a:p>
            <a:r>
              <a:rPr lang="en-US" dirty="0" smtClean="0"/>
              <a:t>When two or more base classes are used for derivation of a new class</a:t>
            </a:r>
          </a:p>
          <a:p>
            <a:r>
              <a:rPr lang="en-US" dirty="0" smtClean="0"/>
              <a:t>Syntax</a:t>
            </a:r>
          </a:p>
          <a:p>
            <a:pPr marL="0" indent="0">
              <a:buNone/>
            </a:pPr>
            <a:r>
              <a:rPr lang="en-US" dirty="0"/>
              <a:t> </a:t>
            </a:r>
            <a:r>
              <a:rPr lang="en-US"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428999"/>
            <a:ext cx="3960440" cy="2448273"/>
          </a:xfrm>
          <a:prstGeom prst="rect">
            <a:avLst/>
          </a:prstGeom>
        </p:spPr>
      </p:pic>
    </p:spTree>
    <p:extLst>
      <p:ext uri="{BB962C8B-B14F-4D97-AF65-F5344CB8AC3E}">
        <p14:creationId xmlns:p14="http://schemas.microsoft.com/office/powerpoint/2010/main" val="18031171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87624" y="1988840"/>
            <a:ext cx="5400600" cy="3744416"/>
          </a:xfrm>
        </p:spPr>
      </p:pic>
    </p:spTree>
    <p:extLst>
      <p:ext uri="{BB962C8B-B14F-4D97-AF65-F5344CB8AC3E}">
        <p14:creationId xmlns:p14="http://schemas.microsoft.com/office/powerpoint/2010/main" val="5690347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class A:</a:t>
            </a:r>
          </a:p>
          <a:p>
            <a:pPr marL="0" indent="0">
              <a:buNone/>
            </a:pPr>
            <a:r>
              <a:rPr lang="en-US" dirty="0"/>
              <a:t>    </a:t>
            </a:r>
            <a:r>
              <a:rPr lang="en-US" dirty="0" err="1"/>
              <a:t>def</a:t>
            </a:r>
            <a:r>
              <a:rPr lang="en-US" dirty="0"/>
              <a:t> dis(self):</a:t>
            </a:r>
          </a:p>
          <a:p>
            <a:pPr marL="0" indent="0">
              <a:buNone/>
            </a:pPr>
            <a:r>
              <a:rPr lang="en-US" dirty="0"/>
              <a:t>        print("class A")</a:t>
            </a:r>
          </a:p>
          <a:p>
            <a:pPr marL="0" indent="0">
              <a:buNone/>
            </a:pPr>
            <a:r>
              <a:rPr lang="en-US" dirty="0"/>
              <a:t>class B:</a:t>
            </a:r>
          </a:p>
          <a:p>
            <a:pPr marL="0" indent="0">
              <a:buNone/>
            </a:pPr>
            <a:r>
              <a:rPr lang="en-US" dirty="0"/>
              <a:t>    </a:t>
            </a:r>
            <a:r>
              <a:rPr lang="en-US" dirty="0" err="1"/>
              <a:t>def</a:t>
            </a:r>
            <a:r>
              <a:rPr lang="en-US" dirty="0"/>
              <a:t> show(self):</a:t>
            </a:r>
          </a:p>
          <a:p>
            <a:pPr marL="0" indent="0">
              <a:buNone/>
            </a:pPr>
            <a:r>
              <a:rPr lang="en-US" dirty="0"/>
              <a:t>        print("class B")</a:t>
            </a:r>
          </a:p>
          <a:p>
            <a:pPr marL="0" indent="0">
              <a:buNone/>
            </a:pPr>
            <a:r>
              <a:rPr lang="en-US" dirty="0"/>
              <a:t>class C(A,B):</a:t>
            </a:r>
          </a:p>
          <a:p>
            <a:pPr marL="0" indent="0">
              <a:buNone/>
            </a:pPr>
            <a:r>
              <a:rPr lang="en-US" dirty="0"/>
              <a:t>    </a:t>
            </a:r>
            <a:r>
              <a:rPr lang="en-US" dirty="0" err="1"/>
              <a:t>def</a:t>
            </a:r>
            <a:r>
              <a:rPr lang="en-US" dirty="0"/>
              <a:t> der(self):</a:t>
            </a:r>
          </a:p>
          <a:p>
            <a:pPr marL="0" indent="0">
              <a:buNone/>
            </a:pPr>
            <a:r>
              <a:rPr lang="en-US" dirty="0"/>
              <a:t>        print("class C")</a:t>
            </a:r>
          </a:p>
          <a:p>
            <a:pPr marL="0" indent="0">
              <a:buNone/>
            </a:pPr>
            <a:r>
              <a:rPr lang="en-US" dirty="0" err="1"/>
              <a:t>obj</a:t>
            </a:r>
            <a:r>
              <a:rPr lang="en-US" dirty="0"/>
              <a:t>=C()</a:t>
            </a:r>
          </a:p>
          <a:p>
            <a:pPr marL="0" indent="0">
              <a:buNone/>
            </a:pPr>
            <a:r>
              <a:rPr lang="en-US" dirty="0" err="1"/>
              <a:t>obj.dis</a:t>
            </a:r>
            <a:r>
              <a:rPr lang="en-US" dirty="0"/>
              <a:t>()</a:t>
            </a:r>
          </a:p>
          <a:p>
            <a:pPr marL="0" indent="0">
              <a:buNone/>
            </a:pPr>
            <a:r>
              <a:rPr lang="en-US" dirty="0" err="1"/>
              <a:t>obj.show</a:t>
            </a:r>
            <a:r>
              <a:rPr lang="en-US" dirty="0"/>
              <a:t>()</a:t>
            </a:r>
          </a:p>
          <a:p>
            <a:pPr marL="0" indent="0">
              <a:buNone/>
            </a:pPr>
            <a:r>
              <a:rPr lang="en-US" dirty="0" err="1"/>
              <a:t>obj.der</a:t>
            </a:r>
            <a:r>
              <a:rPr lang="en-US" dirty="0"/>
              <a:t>()</a:t>
            </a:r>
          </a:p>
          <a:p>
            <a:endParaRPr lang="en-IN" dirty="0"/>
          </a:p>
        </p:txBody>
      </p:sp>
    </p:spTree>
    <p:extLst>
      <p:ext uri="{BB962C8B-B14F-4D97-AF65-F5344CB8AC3E}">
        <p14:creationId xmlns:p14="http://schemas.microsoft.com/office/powerpoint/2010/main" val="35407185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Inheritance </a:t>
            </a:r>
            <a:br>
              <a:rPr lang="en-IN" dirty="0"/>
            </a:br>
            <a:endParaRPr lang="en-IN" dirty="0"/>
          </a:p>
        </p:txBody>
      </p:sp>
      <p:sp>
        <p:nvSpPr>
          <p:cNvPr id="3" name="Content Placeholder 2"/>
          <p:cNvSpPr>
            <a:spLocks noGrp="1"/>
          </p:cNvSpPr>
          <p:nvPr>
            <p:ph sz="quarter" idx="1"/>
          </p:nvPr>
        </p:nvSpPr>
        <p:spPr/>
        <p:txBody>
          <a:bodyPr/>
          <a:lstStyle/>
          <a:p>
            <a:r>
              <a:rPr lang="en-US" dirty="0"/>
              <a:t>When more than one class inherits from a class, it is hierarchical Python inheritance</a:t>
            </a:r>
            <a:r>
              <a:rPr lang="en-US" dirty="0" smtClean="0"/>
              <a:t>.</a:t>
            </a:r>
          </a:p>
          <a:p>
            <a:r>
              <a:rPr lang="en-US" dirty="0" smtClean="0"/>
              <a:t>SYNTAX</a:t>
            </a:r>
          </a:p>
          <a:p>
            <a:pPr marL="0" indent="0">
              <a:buNone/>
            </a:pPr>
            <a:r>
              <a:rPr lang="en-US" dirty="0"/>
              <a:t> </a:t>
            </a:r>
            <a:r>
              <a:rPr lang="en-US" dirty="0" smtClean="0"/>
              <a:t>class A:</a:t>
            </a:r>
          </a:p>
          <a:p>
            <a:pPr marL="0" indent="0">
              <a:buNone/>
            </a:pPr>
            <a:r>
              <a:rPr lang="en-US" dirty="0"/>
              <a:t> </a:t>
            </a:r>
            <a:r>
              <a:rPr lang="en-US" dirty="0" smtClean="0"/>
              <a:t>   body</a:t>
            </a:r>
          </a:p>
          <a:p>
            <a:pPr marL="0" indent="0">
              <a:buNone/>
            </a:pPr>
            <a:r>
              <a:rPr lang="en-US" dirty="0"/>
              <a:t> </a:t>
            </a:r>
            <a:r>
              <a:rPr lang="en-US" dirty="0" smtClean="0"/>
              <a:t>class B(A):</a:t>
            </a:r>
          </a:p>
          <a:p>
            <a:pPr marL="0" indent="0">
              <a:buNone/>
            </a:pPr>
            <a:r>
              <a:rPr lang="en-US" dirty="0"/>
              <a:t> </a:t>
            </a:r>
            <a:r>
              <a:rPr lang="en-US" dirty="0" smtClean="0"/>
              <a:t>   body</a:t>
            </a:r>
            <a:br>
              <a:rPr lang="en-US" dirty="0" smtClean="0"/>
            </a:br>
            <a:r>
              <a:rPr lang="en-US" dirty="0" smtClean="0"/>
              <a:t> class C(A):</a:t>
            </a:r>
          </a:p>
          <a:p>
            <a:pPr marL="0" indent="0">
              <a:buNone/>
            </a:pPr>
            <a:r>
              <a:rPr lang="en-US" dirty="0"/>
              <a:t> </a:t>
            </a:r>
            <a:r>
              <a:rPr lang="en-US" dirty="0" smtClean="0"/>
              <a:t>  body</a:t>
            </a:r>
            <a:endParaRPr lang="en-IN" dirty="0"/>
          </a:p>
        </p:txBody>
      </p:sp>
    </p:spTree>
    <p:extLst>
      <p:ext uri="{BB962C8B-B14F-4D97-AF65-F5344CB8AC3E}">
        <p14:creationId xmlns:p14="http://schemas.microsoft.com/office/powerpoint/2010/main" val="1088790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Instance Variable:</a:t>
            </a:r>
          </a:p>
          <a:p>
            <a:pPr marL="0" indent="0">
              <a:buNone/>
            </a:pPr>
            <a:r>
              <a:rPr lang="en-US" dirty="0" smtClean="0"/>
              <a:t>     </a:t>
            </a:r>
            <a:r>
              <a:rPr lang="en-US" dirty="0"/>
              <a:t>A variable that is defined in a method ,its scope is only within the object that defines it.</a:t>
            </a:r>
          </a:p>
          <a:p>
            <a:pPr marL="0" indent="0">
              <a:buNone/>
            </a:pPr>
            <a:endParaRPr lang="en-US" dirty="0" smtClean="0"/>
          </a:p>
          <a:p>
            <a:r>
              <a:rPr lang="en-US" dirty="0" smtClean="0"/>
              <a:t>Class Variable:</a:t>
            </a:r>
          </a:p>
          <a:p>
            <a:pPr marL="0" indent="0">
              <a:buNone/>
            </a:pPr>
            <a:r>
              <a:rPr lang="en-US" dirty="0"/>
              <a:t> </a:t>
            </a:r>
            <a:r>
              <a:rPr lang="en-US" dirty="0" smtClean="0"/>
              <a:t>   </a:t>
            </a:r>
            <a:r>
              <a:rPr lang="en-US" dirty="0"/>
              <a:t>A variable that is defined in the class and can be used by all instances of that class.</a:t>
            </a:r>
          </a:p>
          <a:p>
            <a:pPr marL="0" indent="0">
              <a:buNone/>
            </a:pPr>
            <a:endParaRPr lang="en-US" dirty="0" smtClean="0"/>
          </a:p>
          <a:p>
            <a:r>
              <a:rPr lang="en-US" dirty="0" smtClean="0"/>
              <a:t>Instantiation</a:t>
            </a:r>
          </a:p>
          <a:p>
            <a:pPr marL="0" indent="0">
              <a:buNone/>
            </a:pPr>
            <a:r>
              <a:rPr lang="en-US" dirty="0"/>
              <a:t> </a:t>
            </a:r>
            <a:r>
              <a:rPr lang="en-US" dirty="0" smtClean="0"/>
              <a:t>    The process of creation of an object of a class</a:t>
            </a:r>
          </a:p>
          <a:p>
            <a:pPr marL="0" indent="0">
              <a:buNone/>
            </a:pPr>
            <a:r>
              <a:rPr lang="en-US" dirty="0"/>
              <a:t> </a:t>
            </a:r>
            <a:r>
              <a:rPr lang="en-US" dirty="0" smtClean="0"/>
              <a:t>       </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IN" dirty="0"/>
          </a:p>
        </p:txBody>
      </p:sp>
    </p:spTree>
    <p:extLst>
      <p:ext uri="{BB962C8B-B14F-4D97-AF65-F5344CB8AC3E}">
        <p14:creationId xmlns:p14="http://schemas.microsoft.com/office/powerpoint/2010/main" val="956980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07704" y="1988840"/>
            <a:ext cx="3960440" cy="3168351"/>
          </a:xfrm>
        </p:spPr>
      </p:pic>
    </p:spTree>
    <p:extLst>
      <p:ext uri="{BB962C8B-B14F-4D97-AF65-F5344CB8AC3E}">
        <p14:creationId xmlns:p14="http://schemas.microsoft.com/office/powerpoint/2010/main" val="22610375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a:t>
            </a:r>
            <a:endParaRPr lang="en-IN" dirty="0"/>
          </a:p>
        </p:txBody>
      </p:sp>
      <p:sp>
        <p:nvSpPr>
          <p:cNvPr id="3" name="Content Placeholder 2"/>
          <p:cNvSpPr>
            <a:spLocks noGrp="1"/>
          </p:cNvSpPr>
          <p:nvPr>
            <p:ph sz="quarter" idx="1"/>
          </p:nvPr>
        </p:nvSpPr>
        <p:spPr/>
        <p:txBody>
          <a:bodyPr/>
          <a:lstStyle/>
          <a:p>
            <a:r>
              <a:rPr lang="en-US" dirty="0" smtClean="0"/>
              <a:t>Any sub class can call the constructer i.e. _</a:t>
            </a:r>
            <a:r>
              <a:rPr lang="en-US" dirty="0" err="1" smtClean="0"/>
              <a:t>int</a:t>
            </a:r>
            <a:r>
              <a:rPr lang="en-US" dirty="0" smtClean="0"/>
              <a:t>_() defined by its super class by making use of super.</a:t>
            </a:r>
          </a:p>
          <a:p>
            <a:r>
              <a:rPr lang="en-US" dirty="0" smtClean="0"/>
              <a:t>The syntax to call the constructor of a super class is in python 3.X</a:t>
            </a:r>
          </a:p>
          <a:p>
            <a:pPr marL="0" indent="0">
              <a:buNone/>
            </a:pPr>
            <a:r>
              <a:rPr lang="en-US" dirty="0"/>
              <a:t>s</a:t>
            </a:r>
            <a:r>
              <a:rPr lang="en-US" dirty="0" smtClean="0"/>
              <a:t>uper()._</a:t>
            </a:r>
            <a:r>
              <a:rPr lang="en-US" dirty="0" err="1" smtClean="0"/>
              <a:t>init</a:t>
            </a:r>
            <a:r>
              <a:rPr lang="en-US" dirty="0" smtClean="0"/>
              <a:t>_(parameters of super class constructor)</a:t>
            </a:r>
          </a:p>
          <a:p>
            <a:pPr marL="0" indent="0">
              <a:buNone/>
            </a:pPr>
            <a:r>
              <a:rPr lang="en-US" dirty="0"/>
              <a:t>The syntax to call the constructor of a super class is in python </a:t>
            </a:r>
            <a:r>
              <a:rPr lang="en-US" dirty="0" smtClean="0"/>
              <a:t>2.X</a:t>
            </a:r>
            <a:endParaRPr lang="en-US" dirty="0"/>
          </a:p>
          <a:p>
            <a:pPr marL="0" indent="0">
              <a:buNone/>
            </a:pPr>
            <a:endParaRPr lang="en-US" dirty="0" smtClean="0"/>
          </a:p>
          <a:p>
            <a:pPr marL="0" indent="0">
              <a:buNone/>
            </a:pPr>
            <a:r>
              <a:rPr lang="en-US" dirty="0"/>
              <a:t>s</a:t>
            </a:r>
            <a:r>
              <a:rPr lang="en-US" dirty="0" smtClean="0"/>
              <a:t>uper(</a:t>
            </a:r>
            <a:r>
              <a:rPr lang="en-US" dirty="0" err="1" smtClean="0"/>
              <a:t>Dervied_classname,self</a:t>
            </a:r>
            <a:r>
              <a:rPr lang="en-US" dirty="0" smtClean="0"/>
              <a:t>)._</a:t>
            </a:r>
            <a:r>
              <a:rPr lang="en-US" dirty="0" err="1" smtClean="0"/>
              <a:t>init</a:t>
            </a:r>
            <a:r>
              <a:rPr lang="en-US" dirty="0" smtClean="0"/>
              <a:t>_(parameters of super class constructor)</a:t>
            </a:r>
          </a:p>
          <a:p>
            <a:pPr marL="0" indent="0">
              <a:buNone/>
            </a:pPr>
            <a:endParaRPr lang="en-IN" dirty="0"/>
          </a:p>
        </p:txBody>
      </p:sp>
    </p:spTree>
    <p:extLst>
      <p:ext uri="{BB962C8B-B14F-4D97-AF65-F5344CB8AC3E}">
        <p14:creationId xmlns:p14="http://schemas.microsoft.com/office/powerpoint/2010/main" val="3619629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fontAlgn="base">
              <a:buNone/>
            </a:pPr>
            <a:r>
              <a:rPr lang="en-US" dirty="0" smtClean="0"/>
              <a:t>  In </a:t>
            </a:r>
            <a:r>
              <a:rPr lang="en-US" dirty="0"/>
              <a:t>Python, super() has two major use cases:</a:t>
            </a:r>
          </a:p>
          <a:p>
            <a:pPr fontAlgn="base"/>
            <a:r>
              <a:rPr lang="en-US" dirty="0"/>
              <a:t>Allows us to avoid using the base class name explicitly</a:t>
            </a:r>
          </a:p>
          <a:p>
            <a:pPr fontAlgn="base"/>
            <a:r>
              <a:rPr lang="en-US" dirty="0"/>
              <a:t>Working with Multiple Inheritance</a:t>
            </a:r>
          </a:p>
          <a:p>
            <a:pPr marL="0" indent="0">
              <a:buNone/>
            </a:pPr>
            <a:r>
              <a:rPr lang="en-US" dirty="0"/>
              <a:t/>
            </a:r>
            <a:br>
              <a:rPr lang="en-US" dirty="0"/>
            </a:br>
            <a:endParaRPr lang="en-IN" dirty="0"/>
          </a:p>
        </p:txBody>
      </p:sp>
    </p:spTree>
    <p:extLst>
      <p:ext uri="{BB962C8B-B14F-4D97-AF65-F5344CB8AC3E}">
        <p14:creationId xmlns:p14="http://schemas.microsoft.com/office/powerpoint/2010/main" val="34089303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IN" dirty="0"/>
              <a:t>class Parent:</a:t>
            </a:r>
          </a:p>
          <a:p>
            <a:pPr marL="0" indent="0">
              <a:buNone/>
            </a:pPr>
            <a:r>
              <a:rPr lang="en-IN" dirty="0"/>
              <a:t>  </a:t>
            </a:r>
            <a:r>
              <a:rPr lang="en-IN" dirty="0" err="1"/>
              <a:t>def</a:t>
            </a:r>
            <a:r>
              <a:rPr lang="en-IN" dirty="0"/>
              <a:t> __</a:t>
            </a:r>
            <a:r>
              <a:rPr lang="en-IN" dirty="0" err="1"/>
              <a:t>init</a:t>
            </a:r>
            <a:r>
              <a:rPr lang="en-IN" dirty="0"/>
              <a:t>__(self, txt):</a:t>
            </a:r>
          </a:p>
          <a:p>
            <a:pPr marL="0" indent="0">
              <a:buNone/>
            </a:pPr>
            <a:r>
              <a:rPr lang="en-IN" dirty="0"/>
              <a:t>    </a:t>
            </a:r>
            <a:r>
              <a:rPr lang="en-IN" dirty="0" err="1"/>
              <a:t>self.message</a:t>
            </a:r>
            <a:r>
              <a:rPr lang="en-IN" dirty="0"/>
              <a:t> = txt</a:t>
            </a:r>
          </a:p>
          <a:p>
            <a:pPr marL="0" indent="0">
              <a:buNone/>
            </a:pPr>
            <a:endParaRPr lang="en-IN" dirty="0"/>
          </a:p>
          <a:p>
            <a:pPr marL="0" indent="0">
              <a:buNone/>
            </a:pPr>
            <a:r>
              <a:rPr lang="en-IN" dirty="0"/>
              <a:t>  </a:t>
            </a:r>
            <a:r>
              <a:rPr lang="en-IN" dirty="0" err="1"/>
              <a:t>def</a:t>
            </a:r>
            <a:r>
              <a:rPr lang="en-IN" dirty="0"/>
              <a:t> </a:t>
            </a:r>
            <a:r>
              <a:rPr lang="en-IN" dirty="0" err="1"/>
              <a:t>printmessage</a:t>
            </a:r>
            <a:r>
              <a:rPr lang="en-IN" dirty="0"/>
              <a:t>(self):</a:t>
            </a:r>
          </a:p>
          <a:p>
            <a:pPr marL="0" indent="0">
              <a:buNone/>
            </a:pPr>
            <a:r>
              <a:rPr lang="en-IN" dirty="0"/>
              <a:t>    print(</a:t>
            </a:r>
            <a:r>
              <a:rPr lang="en-IN" dirty="0" err="1"/>
              <a:t>self.message</a:t>
            </a:r>
            <a:r>
              <a:rPr lang="en-IN" dirty="0"/>
              <a:t>)</a:t>
            </a:r>
          </a:p>
          <a:p>
            <a:pPr marL="0" indent="0">
              <a:buNone/>
            </a:pPr>
            <a:endParaRPr lang="en-IN" dirty="0"/>
          </a:p>
          <a:p>
            <a:pPr marL="0" indent="0">
              <a:buNone/>
            </a:pPr>
            <a:r>
              <a:rPr lang="en-IN" dirty="0"/>
              <a:t>class Child(Parent):</a:t>
            </a:r>
          </a:p>
          <a:p>
            <a:pPr marL="0" indent="0">
              <a:buNone/>
            </a:pPr>
            <a:r>
              <a:rPr lang="en-IN" dirty="0"/>
              <a:t>  </a:t>
            </a:r>
            <a:r>
              <a:rPr lang="en-IN" dirty="0" err="1"/>
              <a:t>def</a:t>
            </a:r>
            <a:r>
              <a:rPr lang="en-IN" dirty="0"/>
              <a:t> __</a:t>
            </a:r>
            <a:r>
              <a:rPr lang="en-IN" dirty="0" err="1"/>
              <a:t>init</a:t>
            </a:r>
            <a:r>
              <a:rPr lang="en-IN" dirty="0"/>
              <a:t>__(self, txt):</a:t>
            </a:r>
          </a:p>
          <a:p>
            <a:pPr marL="0" indent="0">
              <a:buNone/>
            </a:pPr>
            <a:r>
              <a:rPr lang="en-IN" dirty="0"/>
              <a:t>    super().__</a:t>
            </a:r>
            <a:r>
              <a:rPr lang="en-IN" dirty="0" err="1"/>
              <a:t>init</a:t>
            </a:r>
            <a:r>
              <a:rPr lang="en-IN" dirty="0"/>
              <a:t>__(txt)</a:t>
            </a:r>
          </a:p>
          <a:p>
            <a:pPr marL="0" indent="0">
              <a:buNone/>
            </a:pPr>
            <a:endParaRPr lang="en-IN" dirty="0"/>
          </a:p>
          <a:p>
            <a:pPr marL="0" indent="0">
              <a:buNone/>
            </a:pPr>
            <a:r>
              <a:rPr lang="en-IN" dirty="0"/>
              <a:t>x = Child("Hello, and welcome!")</a:t>
            </a:r>
          </a:p>
          <a:p>
            <a:pPr marL="0" indent="0">
              <a:buNone/>
            </a:pPr>
            <a:endParaRPr lang="en-IN" dirty="0"/>
          </a:p>
          <a:p>
            <a:pPr marL="0" indent="0">
              <a:buNone/>
            </a:pPr>
            <a:r>
              <a:rPr lang="en-IN" dirty="0" err="1"/>
              <a:t>x.printmessage</a:t>
            </a:r>
            <a:r>
              <a:rPr lang="en-IN" dirty="0"/>
              <a:t>()</a:t>
            </a:r>
          </a:p>
          <a:p>
            <a:endParaRPr lang="en-IN" dirty="0"/>
          </a:p>
        </p:txBody>
      </p:sp>
    </p:spTree>
    <p:extLst>
      <p:ext uri="{BB962C8B-B14F-4D97-AF65-F5344CB8AC3E}">
        <p14:creationId xmlns:p14="http://schemas.microsoft.com/office/powerpoint/2010/main" val="8844833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Create a parent class named Animals and a child class Herbivorous which will </a:t>
            </a:r>
            <a:r>
              <a:rPr lang="en-US" dirty="0" smtClean="0"/>
              <a:t>extend </a:t>
            </a:r>
            <a:r>
              <a:rPr lang="en-US" dirty="0"/>
              <a:t>the class Animal. In the child class Herbivorous over side the method feed ( </a:t>
            </a:r>
            <a:r>
              <a:rPr lang="en-US" dirty="0" smtClean="0"/>
              <a:t>). </a:t>
            </a:r>
            <a:r>
              <a:rPr lang="en-US" dirty="0"/>
              <a:t>Create a </a:t>
            </a:r>
            <a:r>
              <a:rPr lang="en-US" dirty="0" smtClean="0"/>
              <a:t>object[6M]</a:t>
            </a:r>
            <a:endParaRPr lang="en-IN" dirty="0"/>
          </a:p>
        </p:txBody>
      </p:sp>
    </p:spTree>
    <p:extLst>
      <p:ext uri="{BB962C8B-B14F-4D97-AF65-F5344CB8AC3E}">
        <p14:creationId xmlns:p14="http://schemas.microsoft.com/office/powerpoint/2010/main" val="34863516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 parent class</a:t>
            </a:r>
          </a:p>
          <a:p>
            <a:pPr marL="0" indent="0">
              <a:buNone/>
            </a:pPr>
            <a:r>
              <a:rPr lang="en-US" dirty="0"/>
              <a:t>class Animal:</a:t>
            </a:r>
          </a:p>
          <a:p>
            <a:pPr marL="0" indent="0">
              <a:buNone/>
            </a:pPr>
            <a:r>
              <a:rPr lang="en-US" dirty="0"/>
              <a:t> # properties</a:t>
            </a:r>
          </a:p>
          <a:p>
            <a:pPr marL="0" indent="0">
              <a:buNone/>
            </a:pPr>
            <a:r>
              <a:rPr lang="en-US" dirty="0"/>
              <a:t>multicellular = True</a:t>
            </a:r>
          </a:p>
          <a:p>
            <a:pPr marL="0" indent="0">
              <a:buNone/>
            </a:pPr>
            <a:r>
              <a:rPr lang="en-US" dirty="0"/>
              <a:t># Eukaryotic means Cells with Nucleus</a:t>
            </a:r>
          </a:p>
          <a:p>
            <a:pPr marL="0" indent="0">
              <a:buNone/>
            </a:pPr>
            <a:r>
              <a:rPr lang="en-US" dirty="0"/>
              <a:t>eukaryotic = True</a:t>
            </a:r>
          </a:p>
          <a:p>
            <a:pPr marL="0" indent="0">
              <a:buNone/>
            </a:pPr>
            <a:r>
              <a:rPr lang="en-US" dirty="0"/>
              <a:t># function breath</a:t>
            </a:r>
          </a:p>
          <a:p>
            <a:pPr marL="0" indent="0">
              <a:buNone/>
            </a:pPr>
            <a:r>
              <a:rPr lang="en-US" dirty="0" err="1"/>
              <a:t>def</a:t>
            </a:r>
            <a:r>
              <a:rPr lang="en-US" dirty="0"/>
              <a:t> breathe(self):</a:t>
            </a:r>
          </a:p>
          <a:p>
            <a:pPr marL="0" indent="0">
              <a:buNone/>
            </a:pPr>
            <a:r>
              <a:rPr lang="en-US" dirty="0"/>
              <a:t> print("I breathe oxygen.")</a:t>
            </a:r>
          </a:p>
          <a:p>
            <a:pPr marL="0" indent="0">
              <a:buNone/>
            </a:pPr>
            <a:r>
              <a:rPr lang="en-US" dirty="0"/>
              <a:t> </a:t>
            </a:r>
          </a:p>
          <a:p>
            <a:pPr marL="0" indent="0">
              <a:buNone/>
            </a:pPr>
            <a:r>
              <a:rPr lang="en-US" dirty="0"/>
              <a:t> # function feed</a:t>
            </a:r>
          </a:p>
          <a:p>
            <a:pPr marL="0" indent="0">
              <a:buNone/>
            </a:pPr>
            <a:r>
              <a:rPr lang="en-US" dirty="0" err="1"/>
              <a:t>def</a:t>
            </a:r>
            <a:r>
              <a:rPr lang="en-US" dirty="0"/>
              <a:t> feed(self):</a:t>
            </a:r>
          </a:p>
          <a:p>
            <a:pPr marL="0" indent="0">
              <a:buNone/>
            </a:pPr>
            <a:r>
              <a:rPr lang="en-US" dirty="0"/>
              <a:t> print("I eat food.")</a:t>
            </a:r>
          </a:p>
          <a:p>
            <a:endParaRPr lang="en-IN" dirty="0"/>
          </a:p>
        </p:txBody>
      </p:sp>
    </p:spTree>
    <p:extLst>
      <p:ext uri="{BB962C8B-B14F-4D97-AF65-F5344CB8AC3E}">
        <p14:creationId xmlns:p14="http://schemas.microsoft.com/office/powerpoint/2010/main" val="723413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marL="0" indent="0">
              <a:buNone/>
            </a:pPr>
            <a:r>
              <a:rPr lang="en-IN" dirty="0"/>
              <a:t># child class </a:t>
            </a:r>
          </a:p>
          <a:p>
            <a:pPr marL="0" indent="0">
              <a:buNone/>
            </a:pPr>
            <a:r>
              <a:rPr lang="en-IN" dirty="0"/>
              <a:t>class Herbivorous(Animal):</a:t>
            </a:r>
          </a:p>
          <a:p>
            <a:pPr marL="0" indent="0">
              <a:buNone/>
            </a:pPr>
            <a:r>
              <a:rPr lang="en-IN" dirty="0"/>
              <a:t># function feed</a:t>
            </a:r>
          </a:p>
          <a:p>
            <a:pPr marL="0" indent="0">
              <a:buNone/>
            </a:pPr>
            <a:r>
              <a:rPr lang="en-IN" dirty="0" err="1"/>
              <a:t>def</a:t>
            </a:r>
            <a:r>
              <a:rPr lang="en-IN" dirty="0"/>
              <a:t> feed(self):</a:t>
            </a:r>
          </a:p>
          <a:p>
            <a:pPr marL="0" indent="0">
              <a:buNone/>
            </a:pPr>
            <a:r>
              <a:rPr lang="en-IN" dirty="0"/>
              <a:t> print("I eat only plants. I am vegetarian.")</a:t>
            </a:r>
          </a:p>
          <a:p>
            <a:pPr marL="0" indent="0">
              <a:buNone/>
            </a:pPr>
            <a:r>
              <a:rPr lang="en-IN" dirty="0" err="1"/>
              <a:t>herbi</a:t>
            </a:r>
            <a:r>
              <a:rPr lang="en-IN" dirty="0"/>
              <a:t> = Herbivorous()</a:t>
            </a:r>
          </a:p>
          <a:p>
            <a:pPr marL="0" indent="0">
              <a:buNone/>
            </a:pPr>
            <a:r>
              <a:rPr lang="en-IN" dirty="0" err="1"/>
              <a:t>herbi.feed</a:t>
            </a:r>
            <a:r>
              <a:rPr lang="en-IN" dirty="0"/>
              <a:t>()</a:t>
            </a:r>
          </a:p>
          <a:p>
            <a:pPr marL="0" indent="0">
              <a:buNone/>
            </a:pPr>
            <a:r>
              <a:rPr lang="en-IN" dirty="0"/>
              <a:t># calling some other function</a:t>
            </a:r>
          </a:p>
          <a:p>
            <a:pPr marL="0" indent="0">
              <a:buNone/>
            </a:pPr>
            <a:r>
              <a:rPr lang="en-IN" dirty="0" err="1"/>
              <a:t>herbi.breathe</a:t>
            </a:r>
            <a:r>
              <a:rPr lang="en-IN" dirty="0"/>
              <a:t>()</a:t>
            </a:r>
          </a:p>
          <a:p>
            <a:pPr marL="0" indent="0">
              <a:buNone/>
            </a:pPr>
            <a:r>
              <a:rPr lang="en-IN" dirty="0"/>
              <a:t>Output:</a:t>
            </a:r>
          </a:p>
          <a:p>
            <a:pPr marL="0" indent="0">
              <a:buNone/>
            </a:pPr>
            <a:r>
              <a:rPr lang="en-IN" dirty="0"/>
              <a:t>I eat only plants. I am vegetarian.</a:t>
            </a:r>
          </a:p>
          <a:p>
            <a:pPr marL="0" indent="0">
              <a:buNone/>
            </a:pPr>
            <a:r>
              <a:rPr lang="en-IN" dirty="0"/>
              <a:t>I breathe oxygen.</a:t>
            </a:r>
          </a:p>
          <a:p>
            <a:endParaRPr lang="en-IN" dirty="0"/>
          </a:p>
        </p:txBody>
      </p:sp>
    </p:spTree>
    <p:extLst>
      <p:ext uri="{BB962C8B-B14F-4D97-AF65-F5344CB8AC3E}">
        <p14:creationId xmlns:p14="http://schemas.microsoft.com/office/powerpoint/2010/main" val="465680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r>
              <a:rPr lang="en-US" sz="4000" dirty="0"/>
              <a:t>Method </a:t>
            </a:r>
            <a:r>
              <a:rPr lang="en-US" sz="4000" dirty="0" smtClean="0"/>
              <a:t>overloading and Method Overriding</a:t>
            </a:r>
            <a:endParaRPr lang="en-IN" sz="4000" dirty="0"/>
          </a:p>
        </p:txBody>
      </p:sp>
    </p:spTree>
    <p:extLst>
      <p:ext uri="{BB962C8B-B14F-4D97-AF65-F5344CB8AC3E}">
        <p14:creationId xmlns:p14="http://schemas.microsoft.com/office/powerpoint/2010/main" val="5730625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IN" dirty="0"/>
          </a:p>
        </p:txBody>
      </p:sp>
      <p:sp>
        <p:nvSpPr>
          <p:cNvPr id="3" name="Content Placeholder 2"/>
          <p:cNvSpPr>
            <a:spLocks noGrp="1"/>
          </p:cNvSpPr>
          <p:nvPr>
            <p:ph sz="quarter" idx="1"/>
          </p:nvPr>
        </p:nvSpPr>
        <p:spPr/>
        <p:txBody>
          <a:bodyPr>
            <a:normAutofit/>
          </a:bodyPr>
          <a:lstStyle/>
          <a:p>
            <a:r>
              <a:rPr lang="en-US" dirty="0" smtClean="0"/>
              <a:t>It is an ability of a function to behave in different ways based on the number of parameters passed to it.</a:t>
            </a:r>
          </a:p>
          <a:p>
            <a:r>
              <a:rPr lang="en-US" dirty="0" smtClean="0"/>
              <a:t>In Method Overloading ,the same function name is used for different behavior</a:t>
            </a:r>
          </a:p>
          <a:p>
            <a:pPr marL="0" indent="0">
              <a:buNone/>
            </a:pPr>
            <a:endParaRPr lang="en-US" dirty="0" smtClean="0"/>
          </a:p>
          <a:p>
            <a:r>
              <a:rPr lang="en-US" dirty="0" smtClean="0"/>
              <a:t>It simply refers to having multiple methods with the same name which accepts different sets of arguments</a:t>
            </a:r>
            <a:endParaRPr lang="en-IN" dirty="0"/>
          </a:p>
        </p:txBody>
      </p:sp>
    </p:spTree>
    <p:extLst>
      <p:ext uri="{BB962C8B-B14F-4D97-AF65-F5344CB8AC3E}">
        <p14:creationId xmlns:p14="http://schemas.microsoft.com/office/powerpoint/2010/main" val="5096197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marL="0" indent="0">
              <a:buNone/>
            </a:pPr>
            <a:r>
              <a:rPr lang="en-IN" dirty="0"/>
              <a:t>class test:</a:t>
            </a:r>
          </a:p>
          <a:p>
            <a:pPr marL="0" indent="0">
              <a:buNone/>
            </a:pPr>
            <a:r>
              <a:rPr lang="en-IN" dirty="0"/>
              <a:t>    </a:t>
            </a:r>
            <a:r>
              <a:rPr lang="en-IN" dirty="0" err="1"/>
              <a:t>def</a:t>
            </a:r>
            <a:r>
              <a:rPr lang="en-IN" dirty="0"/>
              <a:t> add(</a:t>
            </a:r>
            <a:r>
              <a:rPr lang="en-IN" dirty="0" err="1"/>
              <a:t>self,a,b</a:t>
            </a:r>
            <a:r>
              <a:rPr lang="en-IN" dirty="0"/>
              <a:t>):</a:t>
            </a:r>
          </a:p>
          <a:p>
            <a:pPr marL="0" indent="0">
              <a:buNone/>
            </a:pPr>
            <a:r>
              <a:rPr lang="en-IN" dirty="0"/>
              <a:t>        return(</a:t>
            </a:r>
            <a:r>
              <a:rPr lang="en-IN" dirty="0" err="1"/>
              <a:t>a+b</a:t>
            </a:r>
            <a:r>
              <a:rPr lang="en-IN" dirty="0"/>
              <a:t>)</a:t>
            </a:r>
          </a:p>
          <a:p>
            <a:pPr marL="0" indent="0">
              <a:buNone/>
            </a:pPr>
            <a:r>
              <a:rPr lang="en-IN" dirty="0"/>
              <a:t>    </a:t>
            </a:r>
            <a:r>
              <a:rPr lang="en-IN" dirty="0" err="1"/>
              <a:t>def</a:t>
            </a:r>
            <a:r>
              <a:rPr lang="en-IN" dirty="0"/>
              <a:t> add(</a:t>
            </a:r>
            <a:r>
              <a:rPr lang="en-IN" dirty="0" err="1"/>
              <a:t>self,x,y,z</a:t>
            </a:r>
            <a:r>
              <a:rPr lang="en-IN" dirty="0"/>
              <a:t>):</a:t>
            </a:r>
          </a:p>
          <a:p>
            <a:pPr marL="0" indent="0">
              <a:buNone/>
            </a:pPr>
            <a:r>
              <a:rPr lang="en-IN" dirty="0"/>
              <a:t>        return(</a:t>
            </a:r>
            <a:r>
              <a:rPr lang="en-IN" dirty="0" err="1"/>
              <a:t>x+y+z</a:t>
            </a:r>
            <a:r>
              <a:rPr lang="en-IN" dirty="0"/>
              <a:t>)</a:t>
            </a:r>
          </a:p>
          <a:p>
            <a:pPr marL="0" indent="0">
              <a:buNone/>
            </a:pPr>
            <a:r>
              <a:rPr lang="en-IN" dirty="0" err="1"/>
              <a:t>obj</a:t>
            </a:r>
            <a:r>
              <a:rPr lang="en-IN" dirty="0"/>
              <a:t>=test()</a:t>
            </a:r>
          </a:p>
          <a:p>
            <a:pPr marL="0" indent="0">
              <a:buNone/>
            </a:pPr>
            <a:r>
              <a:rPr lang="en-IN" dirty="0"/>
              <a:t>print("add=",</a:t>
            </a:r>
            <a:r>
              <a:rPr lang="en-IN" dirty="0" err="1"/>
              <a:t>obj.add</a:t>
            </a:r>
            <a:r>
              <a:rPr lang="en-IN" dirty="0"/>
              <a:t>(2,3))</a:t>
            </a:r>
          </a:p>
          <a:p>
            <a:pPr marL="0" indent="0">
              <a:buNone/>
            </a:pPr>
            <a:r>
              <a:rPr lang="en-IN" dirty="0"/>
              <a:t>print("add=",</a:t>
            </a:r>
            <a:r>
              <a:rPr lang="en-IN" dirty="0" err="1"/>
              <a:t>obj.add</a:t>
            </a:r>
            <a:r>
              <a:rPr lang="en-IN" dirty="0"/>
              <a:t>(2,3,4</a:t>
            </a:r>
            <a:r>
              <a:rPr lang="en-IN" dirty="0" smtClean="0"/>
              <a:t>))</a:t>
            </a:r>
          </a:p>
          <a:p>
            <a:pPr marL="0" indent="0">
              <a:buNone/>
            </a:pPr>
            <a:r>
              <a:rPr lang="en-US" dirty="0" smtClean="0"/>
              <a:t>Output</a:t>
            </a:r>
          </a:p>
          <a:p>
            <a:pPr marL="0" indent="0">
              <a:buNone/>
            </a:pPr>
            <a:r>
              <a:rPr lang="en-US" dirty="0" smtClean="0"/>
              <a:t>Error </a:t>
            </a:r>
            <a:r>
              <a:rPr lang="en-US" dirty="0" err="1" smtClean="0"/>
              <a:t>Msg</a:t>
            </a:r>
            <a:endParaRPr lang="en-US" dirty="0" smtClean="0"/>
          </a:p>
          <a:p>
            <a:pPr marL="0" indent="0">
              <a:buNone/>
            </a:pPr>
            <a:r>
              <a:rPr lang="en-US" dirty="0"/>
              <a:t>print("add=",</a:t>
            </a:r>
            <a:r>
              <a:rPr lang="en-US" dirty="0" err="1"/>
              <a:t>obj.add</a:t>
            </a:r>
            <a:r>
              <a:rPr lang="en-US" dirty="0"/>
              <a:t>(2,3))</a:t>
            </a:r>
          </a:p>
          <a:p>
            <a:pPr marL="0" indent="0">
              <a:buNone/>
            </a:pPr>
            <a:r>
              <a:rPr lang="en-US" dirty="0" err="1"/>
              <a:t>TypeError</a:t>
            </a:r>
            <a:r>
              <a:rPr lang="en-US" dirty="0"/>
              <a:t>: add() missing 1 required positional argument: 'z'</a:t>
            </a:r>
            <a:endParaRPr lang="en-IN" dirty="0"/>
          </a:p>
        </p:txBody>
      </p:sp>
    </p:spTree>
    <p:extLst>
      <p:ext uri="{BB962C8B-B14F-4D97-AF65-F5344CB8AC3E}">
        <p14:creationId xmlns:p14="http://schemas.microsoft.com/office/powerpoint/2010/main" val="2951674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395536" y="1772816"/>
            <a:ext cx="7467600" cy="4873752"/>
          </a:xfrm>
        </p:spPr>
        <p:txBody>
          <a:bodyPr>
            <a:normAutofit lnSpcReduction="10000"/>
          </a:bodyPr>
          <a:lstStyle/>
          <a:p>
            <a:r>
              <a:rPr lang="en-US" dirty="0" smtClean="0"/>
              <a:t>Function Overloading</a:t>
            </a:r>
          </a:p>
          <a:p>
            <a:pPr marL="0" indent="0">
              <a:buNone/>
            </a:pPr>
            <a:r>
              <a:rPr lang="en-US" dirty="0"/>
              <a:t> </a:t>
            </a:r>
            <a:r>
              <a:rPr lang="en-US" dirty="0" smtClean="0"/>
              <a:t>   A function defined more than one time with different behaviors is known as Function Overloading. The operation performed by these functions are different</a:t>
            </a:r>
          </a:p>
          <a:p>
            <a:r>
              <a:rPr lang="en-US" dirty="0" smtClean="0"/>
              <a:t>Inheritance</a:t>
            </a:r>
          </a:p>
          <a:p>
            <a:pPr marL="0" indent="0">
              <a:buNone/>
            </a:pPr>
            <a:r>
              <a:rPr lang="en-US" dirty="0" smtClean="0"/>
              <a:t>   </a:t>
            </a:r>
            <a:r>
              <a:rPr lang="en-US" dirty="0"/>
              <a:t>The transfer of the characteristics of a class to other classes that are derived from it.</a:t>
            </a:r>
            <a:endParaRPr lang="en-IN" dirty="0"/>
          </a:p>
          <a:p>
            <a:r>
              <a:rPr lang="en-US" dirty="0" smtClean="0"/>
              <a:t>Object</a:t>
            </a:r>
          </a:p>
          <a:p>
            <a:pPr marL="0" indent="0">
              <a:buNone/>
            </a:pPr>
            <a:r>
              <a:rPr lang="en-US" dirty="0"/>
              <a:t> </a:t>
            </a:r>
            <a:r>
              <a:rPr lang="en-US" dirty="0" smtClean="0"/>
              <a:t> </a:t>
            </a:r>
            <a:r>
              <a:rPr lang="en-US" dirty="0"/>
              <a:t> An object is an instance of a class that has some attributes and behavior. Objects can be used to access the attributes of the class.</a:t>
            </a:r>
            <a:endParaRPr lang="en-US" dirty="0" smtClean="0"/>
          </a:p>
          <a:p>
            <a:pPr marL="0" indent="0">
              <a:buNone/>
            </a:pPr>
            <a:r>
              <a:rPr lang="en-US" dirty="0"/>
              <a:t> </a:t>
            </a:r>
            <a:r>
              <a:rPr lang="en-US" dirty="0" smtClean="0"/>
              <a:t>    </a:t>
            </a:r>
            <a:endParaRPr lang="en-IN" dirty="0"/>
          </a:p>
        </p:txBody>
      </p:sp>
    </p:spTree>
    <p:extLst>
      <p:ext uri="{BB962C8B-B14F-4D97-AF65-F5344CB8AC3E}">
        <p14:creationId xmlns:p14="http://schemas.microsoft.com/office/powerpoint/2010/main" val="18584105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This is because python understands the last definition of the method add(</a:t>
            </a:r>
            <a:r>
              <a:rPr lang="en-US" dirty="0" err="1" smtClean="0"/>
              <a:t>self,x,y,z</a:t>
            </a:r>
            <a:r>
              <a:rPr lang="en-US" dirty="0" smtClean="0"/>
              <a:t>) which takes only three arguments apart from self.</a:t>
            </a:r>
          </a:p>
          <a:p>
            <a:r>
              <a:rPr lang="en-US" dirty="0" smtClean="0"/>
              <a:t>Therefore while calling the add() method ,it is forced to pass three arguments.</a:t>
            </a:r>
          </a:p>
          <a:p>
            <a:r>
              <a:rPr lang="en-US" dirty="0" smtClean="0"/>
              <a:t>In other words ,it forget the previous definition of method add()</a:t>
            </a:r>
            <a:endParaRPr lang="en-IN" dirty="0"/>
          </a:p>
        </p:txBody>
      </p:sp>
    </p:spTree>
    <p:extLst>
      <p:ext uri="{BB962C8B-B14F-4D97-AF65-F5344CB8AC3E}">
        <p14:creationId xmlns:p14="http://schemas.microsoft.com/office/powerpoint/2010/main" val="37099399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marL="0" indent="0">
              <a:buNone/>
            </a:pPr>
            <a:r>
              <a:rPr lang="en-IN" dirty="0"/>
              <a:t>class test:</a:t>
            </a:r>
          </a:p>
          <a:p>
            <a:pPr marL="0" indent="0">
              <a:buNone/>
            </a:pPr>
            <a:r>
              <a:rPr lang="en-IN" dirty="0"/>
              <a:t>    </a:t>
            </a:r>
            <a:r>
              <a:rPr lang="en-IN" dirty="0" err="1"/>
              <a:t>def</a:t>
            </a:r>
            <a:r>
              <a:rPr lang="en-IN" dirty="0"/>
              <a:t> add(</a:t>
            </a:r>
            <a:r>
              <a:rPr lang="en-IN" dirty="0" err="1"/>
              <a:t>self,a,b</a:t>
            </a:r>
            <a:r>
              <a:rPr lang="en-IN" dirty="0"/>
              <a:t>):</a:t>
            </a:r>
          </a:p>
          <a:p>
            <a:pPr marL="0" indent="0">
              <a:buNone/>
            </a:pPr>
            <a:r>
              <a:rPr lang="en-IN" dirty="0"/>
              <a:t>        return(</a:t>
            </a:r>
            <a:r>
              <a:rPr lang="en-IN" dirty="0" err="1"/>
              <a:t>a+b</a:t>
            </a:r>
            <a:r>
              <a:rPr lang="en-IN" dirty="0"/>
              <a:t>)</a:t>
            </a:r>
          </a:p>
          <a:p>
            <a:pPr marL="0" indent="0">
              <a:buNone/>
            </a:pPr>
            <a:r>
              <a:rPr lang="en-IN" dirty="0"/>
              <a:t>    </a:t>
            </a:r>
            <a:r>
              <a:rPr lang="en-IN" dirty="0" err="1"/>
              <a:t>def</a:t>
            </a:r>
            <a:r>
              <a:rPr lang="en-IN" dirty="0"/>
              <a:t> add(</a:t>
            </a:r>
            <a:r>
              <a:rPr lang="en-IN" dirty="0" err="1"/>
              <a:t>self,x</a:t>
            </a:r>
            <a:r>
              <a:rPr lang="en-IN" dirty="0"/>
              <a:t>=0,y=0,z=0):</a:t>
            </a:r>
          </a:p>
          <a:p>
            <a:pPr marL="0" indent="0">
              <a:buNone/>
            </a:pPr>
            <a:r>
              <a:rPr lang="en-IN" dirty="0"/>
              <a:t>        return(</a:t>
            </a:r>
            <a:r>
              <a:rPr lang="en-IN" dirty="0" err="1"/>
              <a:t>x+y+z</a:t>
            </a:r>
            <a:r>
              <a:rPr lang="en-IN" dirty="0"/>
              <a:t>)</a:t>
            </a:r>
          </a:p>
          <a:p>
            <a:pPr marL="0" indent="0">
              <a:buNone/>
            </a:pPr>
            <a:r>
              <a:rPr lang="en-IN" dirty="0" err="1"/>
              <a:t>obj</a:t>
            </a:r>
            <a:r>
              <a:rPr lang="en-IN" dirty="0"/>
              <a:t>=test()</a:t>
            </a:r>
          </a:p>
          <a:p>
            <a:pPr marL="0" indent="0">
              <a:buNone/>
            </a:pPr>
            <a:r>
              <a:rPr lang="en-IN" dirty="0"/>
              <a:t>print("add=",</a:t>
            </a:r>
            <a:r>
              <a:rPr lang="en-IN" dirty="0" err="1"/>
              <a:t>obj.add</a:t>
            </a:r>
            <a:r>
              <a:rPr lang="en-IN" dirty="0"/>
              <a:t>(2,3))</a:t>
            </a:r>
          </a:p>
          <a:p>
            <a:pPr marL="0" indent="0">
              <a:buNone/>
            </a:pPr>
            <a:r>
              <a:rPr lang="en-IN" dirty="0"/>
              <a:t>print("add=",</a:t>
            </a:r>
            <a:r>
              <a:rPr lang="en-IN" dirty="0" err="1"/>
              <a:t>obj.add</a:t>
            </a:r>
            <a:r>
              <a:rPr lang="en-IN" dirty="0"/>
              <a:t>(2,3,4</a:t>
            </a:r>
            <a:r>
              <a:rPr lang="en-IN" dirty="0" smtClean="0"/>
              <a:t>))</a:t>
            </a:r>
          </a:p>
          <a:p>
            <a:pPr marL="0" indent="0">
              <a:buNone/>
            </a:pPr>
            <a:r>
              <a:rPr lang="en-US" dirty="0" smtClean="0"/>
              <a:t>Output</a:t>
            </a:r>
          </a:p>
          <a:p>
            <a:pPr marL="0" indent="0">
              <a:buNone/>
            </a:pPr>
            <a:r>
              <a:rPr lang="en-IN" dirty="0"/>
              <a:t>add= 5</a:t>
            </a:r>
          </a:p>
          <a:p>
            <a:pPr marL="0" indent="0">
              <a:buNone/>
            </a:pPr>
            <a:r>
              <a:rPr lang="en-IN" dirty="0"/>
              <a:t>add= 9</a:t>
            </a:r>
          </a:p>
          <a:p>
            <a:pPr marL="0" indent="0">
              <a:buNone/>
            </a:pPr>
            <a:endParaRPr lang="en-IN" dirty="0"/>
          </a:p>
        </p:txBody>
      </p:sp>
    </p:spTree>
    <p:extLst>
      <p:ext uri="{BB962C8B-B14F-4D97-AF65-F5344CB8AC3E}">
        <p14:creationId xmlns:p14="http://schemas.microsoft.com/office/powerpoint/2010/main" val="8191117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OVERRIDDING</a:t>
            </a:r>
            <a:endParaRPr lang="en-IN" dirty="0"/>
          </a:p>
        </p:txBody>
      </p:sp>
      <p:sp>
        <p:nvSpPr>
          <p:cNvPr id="3" name="Content Placeholder 2"/>
          <p:cNvSpPr>
            <a:spLocks noGrp="1"/>
          </p:cNvSpPr>
          <p:nvPr>
            <p:ph sz="quarter" idx="1"/>
          </p:nvPr>
        </p:nvSpPr>
        <p:spPr/>
        <p:txBody>
          <a:bodyPr/>
          <a:lstStyle/>
          <a:p>
            <a:r>
              <a:rPr lang="en-US" dirty="0" smtClean="0"/>
              <a:t>In a class Hierarchy ,when a method in a sub class has the same name and same header as that of a super class then the method in the sub class is said to override the method in the super class.</a:t>
            </a:r>
          </a:p>
          <a:p>
            <a:r>
              <a:rPr lang="en-US" dirty="0" smtClean="0"/>
              <a:t>When an overridden method is </a:t>
            </a:r>
            <a:r>
              <a:rPr lang="en-US" dirty="0" err="1" smtClean="0"/>
              <a:t>called,it</a:t>
            </a:r>
            <a:r>
              <a:rPr lang="en-US" dirty="0" smtClean="0"/>
              <a:t> always invoke the method defined by its sub </a:t>
            </a:r>
            <a:r>
              <a:rPr lang="en-US" dirty="0" err="1" smtClean="0"/>
              <a:t>class.The</a:t>
            </a:r>
            <a:r>
              <a:rPr lang="en-US" dirty="0" smtClean="0"/>
              <a:t> same method defined by the super class is hidden.</a:t>
            </a:r>
          </a:p>
        </p:txBody>
      </p:sp>
    </p:spTree>
    <p:extLst>
      <p:ext uri="{BB962C8B-B14F-4D97-AF65-F5344CB8AC3E}">
        <p14:creationId xmlns:p14="http://schemas.microsoft.com/office/powerpoint/2010/main" val="24191546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marL="0" indent="0">
              <a:buNone/>
            </a:pPr>
            <a:r>
              <a:rPr lang="en-US" dirty="0"/>
              <a:t>class A:</a:t>
            </a:r>
          </a:p>
          <a:p>
            <a:pPr marL="0" indent="0">
              <a:buNone/>
            </a:pPr>
            <a:r>
              <a:rPr lang="en-US" dirty="0"/>
              <a:t>    </a:t>
            </a:r>
            <a:r>
              <a:rPr lang="en-US" dirty="0" err="1"/>
              <a:t>def</a:t>
            </a:r>
            <a:r>
              <a:rPr lang="en-US" dirty="0"/>
              <a:t> display(self):</a:t>
            </a:r>
          </a:p>
          <a:p>
            <a:pPr marL="0" indent="0">
              <a:buNone/>
            </a:pPr>
            <a:r>
              <a:rPr lang="en-US" dirty="0"/>
              <a:t>        print("I am in super class")</a:t>
            </a:r>
          </a:p>
          <a:p>
            <a:pPr marL="0" indent="0">
              <a:buNone/>
            </a:pPr>
            <a:r>
              <a:rPr lang="en-US" dirty="0"/>
              <a:t>class B(A):</a:t>
            </a:r>
          </a:p>
          <a:p>
            <a:pPr marL="0" indent="0">
              <a:buNone/>
            </a:pPr>
            <a:r>
              <a:rPr lang="en-US" dirty="0"/>
              <a:t>    </a:t>
            </a:r>
            <a:r>
              <a:rPr lang="en-US" dirty="0" err="1"/>
              <a:t>def</a:t>
            </a:r>
            <a:r>
              <a:rPr lang="en-US" dirty="0"/>
              <a:t> display(self):</a:t>
            </a:r>
          </a:p>
          <a:p>
            <a:pPr marL="0" indent="0">
              <a:buNone/>
            </a:pPr>
            <a:r>
              <a:rPr lang="en-US" dirty="0"/>
              <a:t>        print("I am in sub class")</a:t>
            </a:r>
          </a:p>
          <a:p>
            <a:pPr marL="0" indent="0">
              <a:buNone/>
            </a:pPr>
            <a:r>
              <a:rPr lang="en-US" dirty="0" err="1"/>
              <a:t>obj</a:t>
            </a:r>
            <a:r>
              <a:rPr lang="en-US" dirty="0"/>
              <a:t>=B()</a:t>
            </a:r>
          </a:p>
          <a:p>
            <a:pPr marL="0" indent="0">
              <a:buNone/>
            </a:pPr>
            <a:r>
              <a:rPr lang="en-US" dirty="0" err="1"/>
              <a:t>obj.display</a:t>
            </a:r>
            <a:r>
              <a:rPr lang="en-US" dirty="0"/>
              <a:t>()</a:t>
            </a:r>
          </a:p>
          <a:p>
            <a:pPr marL="0" indent="0">
              <a:buNone/>
            </a:pPr>
            <a:endParaRPr lang="en-US" dirty="0" smtClean="0"/>
          </a:p>
          <a:p>
            <a:pPr marL="0" indent="0">
              <a:buNone/>
            </a:pPr>
            <a:r>
              <a:rPr lang="en-US" dirty="0" smtClean="0"/>
              <a:t>Output</a:t>
            </a:r>
          </a:p>
          <a:p>
            <a:pPr marL="0" indent="0">
              <a:buNone/>
            </a:pPr>
            <a:r>
              <a:rPr lang="en-US" dirty="0"/>
              <a:t>I am in sub class</a:t>
            </a:r>
            <a:endParaRPr lang="en-IN" dirty="0"/>
          </a:p>
        </p:txBody>
      </p:sp>
    </p:spTree>
    <p:extLst>
      <p:ext uri="{BB962C8B-B14F-4D97-AF65-F5344CB8AC3E}">
        <p14:creationId xmlns:p14="http://schemas.microsoft.com/office/powerpoint/2010/main" val="34840953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In above program, when display() method is invoked on an instance of class </a:t>
            </a:r>
            <a:r>
              <a:rPr lang="en-US" dirty="0" err="1" smtClean="0"/>
              <a:t>B,the</a:t>
            </a:r>
            <a:r>
              <a:rPr lang="en-US" dirty="0" smtClean="0"/>
              <a:t> method display() defined within B is </a:t>
            </a:r>
            <a:r>
              <a:rPr lang="en-US" dirty="0" err="1" smtClean="0"/>
              <a:t>invoked.Therefore</a:t>
            </a:r>
            <a:r>
              <a:rPr lang="en-US" dirty="0" smtClean="0"/>
              <a:t> ,the method display() overrides the method display() defined in the base class A.</a:t>
            </a:r>
          </a:p>
          <a:p>
            <a:r>
              <a:rPr lang="en-US" dirty="0" smtClean="0"/>
              <a:t>We can access the overridden method that is defined in super class by using super()</a:t>
            </a:r>
          </a:p>
          <a:p>
            <a:pPr marL="0" indent="0">
              <a:buNone/>
            </a:pPr>
            <a:r>
              <a:rPr lang="en-US" dirty="0"/>
              <a:t> </a:t>
            </a:r>
            <a:r>
              <a:rPr lang="en-US" dirty="0" smtClean="0"/>
              <a:t>  super().</a:t>
            </a:r>
            <a:r>
              <a:rPr lang="en-US" dirty="0" err="1" smtClean="0"/>
              <a:t>methodname</a:t>
            </a:r>
            <a:endParaRPr lang="en-IN" dirty="0"/>
          </a:p>
        </p:txBody>
      </p:sp>
    </p:spTree>
    <p:extLst>
      <p:ext uri="{BB962C8B-B14F-4D97-AF65-F5344CB8AC3E}">
        <p14:creationId xmlns:p14="http://schemas.microsoft.com/office/powerpoint/2010/main" val="28278653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class A:</a:t>
            </a:r>
          </a:p>
          <a:p>
            <a:pPr marL="0" indent="0">
              <a:buNone/>
            </a:pPr>
            <a:r>
              <a:rPr lang="en-US" dirty="0"/>
              <a:t>    </a:t>
            </a:r>
            <a:r>
              <a:rPr lang="en-US" dirty="0" err="1"/>
              <a:t>def</a:t>
            </a:r>
            <a:r>
              <a:rPr lang="en-US" dirty="0"/>
              <a:t> display(self):</a:t>
            </a:r>
          </a:p>
          <a:p>
            <a:pPr marL="0" indent="0">
              <a:buNone/>
            </a:pPr>
            <a:r>
              <a:rPr lang="en-US" dirty="0"/>
              <a:t>        print("I am in super class")</a:t>
            </a:r>
          </a:p>
          <a:p>
            <a:pPr marL="0" indent="0">
              <a:buNone/>
            </a:pPr>
            <a:r>
              <a:rPr lang="en-US" dirty="0"/>
              <a:t>class B(A):</a:t>
            </a:r>
          </a:p>
          <a:p>
            <a:pPr marL="0" indent="0">
              <a:buNone/>
            </a:pPr>
            <a:r>
              <a:rPr lang="en-US" dirty="0"/>
              <a:t>    </a:t>
            </a:r>
            <a:r>
              <a:rPr lang="en-US" dirty="0" err="1"/>
              <a:t>def</a:t>
            </a:r>
            <a:r>
              <a:rPr lang="en-US" dirty="0"/>
              <a:t> display(self):</a:t>
            </a:r>
          </a:p>
          <a:p>
            <a:pPr marL="0" indent="0">
              <a:buNone/>
            </a:pPr>
            <a:r>
              <a:rPr lang="en-US" dirty="0"/>
              <a:t>         print("I am in sub class")</a:t>
            </a:r>
          </a:p>
          <a:p>
            <a:pPr marL="0" indent="0">
              <a:buNone/>
            </a:pPr>
            <a:r>
              <a:rPr lang="en-US" dirty="0"/>
              <a:t>         super().display()</a:t>
            </a:r>
          </a:p>
          <a:p>
            <a:pPr marL="0" indent="0">
              <a:buNone/>
            </a:pPr>
            <a:r>
              <a:rPr lang="en-US" dirty="0"/>
              <a:t>             </a:t>
            </a:r>
          </a:p>
          <a:p>
            <a:pPr marL="0" indent="0">
              <a:buNone/>
            </a:pPr>
            <a:r>
              <a:rPr lang="en-US" dirty="0" err="1"/>
              <a:t>obj</a:t>
            </a:r>
            <a:r>
              <a:rPr lang="en-US" dirty="0"/>
              <a:t>=B()</a:t>
            </a:r>
          </a:p>
          <a:p>
            <a:pPr marL="0" indent="0">
              <a:buNone/>
            </a:pPr>
            <a:r>
              <a:rPr lang="en-US" dirty="0" err="1"/>
              <a:t>obj.display</a:t>
            </a:r>
            <a:r>
              <a:rPr lang="en-US" dirty="0" smtClean="0"/>
              <a:t>()</a:t>
            </a:r>
          </a:p>
          <a:p>
            <a:pPr marL="0" indent="0">
              <a:buNone/>
            </a:pPr>
            <a:r>
              <a:rPr lang="en-US" dirty="0" smtClean="0"/>
              <a:t>Output</a:t>
            </a:r>
          </a:p>
          <a:p>
            <a:pPr marL="0" indent="0">
              <a:buNone/>
            </a:pPr>
            <a:r>
              <a:rPr lang="en-US" dirty="0"/>
              <a:t>I am in sub class</a:t>
            </a:r>
          </a:p>
          <a:p>
            <a:pPr marL="0" indent="0">
              <a:buNone/>
            </a:pPr>
            <a:r>
              <a:rPr lang="en-US" dirty="0"/>
              <a:t>I am in super class</a:t>
            </a:r>
            <a:endParaRPr lang="en-IN" dirty="0"/>
          </a:p>
        </p:txBody>
      </p:sp>
    </p:spTree>
    <p:extLst>
      <p:ext uri="{BB962C8B-B14F-4D97-AF65-F5344CB8AC3E}">
        <p14:creationId xmlns:p14="http://schemas.microsoft.com/office/powerpoint/2010/main" val="64081038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method overloading and </a:t>
            </a:r>
            <a:r>
              <a:rPr lang="en-US" dirty="0" err="1" smtClean="0"/>
              <a:t>metho</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70990424"/>
              </p:ext>
            </p:extLst>
          </p:nvPr>
        </p:nvGraphicFramePr>
        <p:xfrm>
          <a:off x="457200" y="1600200"/>
          <a:ext cx="7467600" cy="5491480"/>
        </p:xfrm>
        <a:graphic>
          <a:graphicData uri="http://schemas.openxmlformats.org/drawingml/2006/table">
            <a:tbl>
              <a:tblPr firstRow="1" bandRow="1">
                <a:tableStyleId>{5C22544A-7EE6-4342-B048-85BDC9FD1C3A}</a:tableStyleId>
              </a:tblPr>
              <a:tblGrid>
                <a:gridCol w="3733800"/>
                <a:gridCol w="3733800"/>
              </a:tblGrid>
              <a:tr h="370840">
                <a:tc>
                  <a:txBody>
                    <a:bodyPr/>
                    <a:lstStyle/>
                    <a:p>
                      <a:r>
                        <a:rPr lang="en-US" dirty="0" smtClean="0"/>
                        <a:t>Method</a:t>
                      </a:r>
                      <a:r>
                        <a:rPr lang="en-US" baseline="0" dirty="0" smtClean="0"/>
                        <a:t> Overloading</a:t>
                      </a:r>
                      <a:endParaRPr lang="en-IN" dirty="0"/>
                    </a:p>
                  </a:txBody>
                  <a:tcPr/>
                </a:tc>
                <a:tc>
                  <a:txBody>
                    <a:bodyPr/>
                    <a:lstStyle/>
                    <a:p>
                      <a:r>
                        <a:rPr lang="en-US" dirty="0" smtClean="0"/>
                        <a:t>Method</a:t>
                      </a:r>
                      <a:r>
                        <a:rPr lang="en-US" baseline="0" dirty="0" smtClean="0"/>
                        <a:t> </a:t>
                      </a:r>
                      <a:r>
                        <a:rPr lang="en-US" baseline="0" dirty="0" err="1" smtClean="0"/>
                        <a:t>Overridding</a:t>
                      </a:r>
                      <a:endParaRPr lang="en-IN" dirty="0"/>
                    </a:p>
                  </a:txBody>
                  <a:tcPr/>
                </a:tc>
              </a:tr>
              <a:tr h="370840">
                <a:tc>
                  <a:txBody>
                    <a:bodyPr/>
                    <a:lstStyle/>
                    <a:p>
                      <a:r>
                        <a:rPr kumimoji="0" lang="en-US" b="0" i="0" kern="1200" dirty="0" smtClean="0">
                          <a:solidFill>
                            <a:schemeClr val="dk1"/>
                          </a:solidFill>
                          <a:effectLst/>
                          <a:latin typeface="+mn-lt"/>
                          <a:ea typeface="+mn-ea"/>
                          <a:cs typeface="+mn-cs"/>
                        </a:rPr>
                        <a:t>In case of method overloading, </a:t>
                      </a:r>
                      <a:r>
                        <a:rPr kumimoji="0" lang="en-US" b="0" i="1" kern="1200" dirty="0" smtClean="0">
                          <a:solidFill>
                            <a:schemeClr val="dk1"/>
                          </a:solidFill>
                          <a:effectLst/>
                          <a:latin typeface="+mn-lt"/>
                          <a:ea typeface="+mn-ea"/>
                          <a:cs typeface="+mn-cs"/>
                        </a:rPr>
                        <a:t>parameter must be different</a:t>
                      </a:r>
                      <a:r>
                        <a:rPr kumimoji="0" lang="en-US" b="0" i="0" kern="1200" dirty="0" smtClean="0">
                          <a:solidFill>
                            <a:schemeClr val="dk1"/>
                          </a:solidFill>
                          <a:effectLst/>
                          <a:latin typeface="+mn-lt"/>
                          <a:ea typeface="+mn-ea"/>
                          <a:cs typeface="+mn-cs"/>
                        </a:rPr>
                        <a:t>.</a:t>
                      </a:r>
                      <a:endParaRPr lang="en-IN" dirty="0"/>
                    </a:p>
                  </a:txBody>
                  <a:tcPr/>
                </a:tc>
                <a:tc>
                  <a:txBody>
                    <a:bodyPr/>
                    <a:lstStyle/>
                    <a:p>
                      <a:r>
                        <a:rPr kumimoji="0" lang="en-US" b="0" i="0" kern="1200" dirty="0" smtClean="0">
                          <a:solidFill>
                            <a:schemeClr val="dk1"/>
                          </a:solidFill>
                          <a:effectLst/>
                          <a:latin typeface="+mn-lt"/>
                          <a:ea typeface="+mn-ea"/>
                          <a:cs typeface="+mn-cs"/>
                        </a:rPr>
                        <a:t>In case of method overriding, </a:t>
                      </a:r>
                      <a:r>
                        <a:rPr kumimoji="0" lang="en-US" b="0" i="1" kern="1200" dirty="0" smtClean="0">
                          <a:solidFill>
                            <a:schemeClr val="dk1"/>
                          </a:solidFill>
                          <a:effectLst/>
                          <a:latin typeface="+mn-lt"/>
                          <a:ea typeface="+mn-ea"/>
                          <a:cs typeface="+mn-cs"/>
                        </a:rPr>
                        <a:t>parameter must be same</a:t>
                      </a:r>
                      <a:r>
                        <a:rPr kumimoji="0" lang="en-US" b="0" i="0" kern="1200" dirty="0" smtClean="0">
                          <a:solidFill>
                            <a:schemeClr val="dk1"/>
                          </a:solidFill>
                          <a:effectLst/>
                          <a:latin typeface="+mn-lt"/>
                          <a:ea typeface="+mn-ea"/>
                          <a:cs typeface="+mn-cs"/>
                        </a:rPr>
                        <a:t>.</a:t>
                      </a:r>
                      <a:endParaRPr lang="en-IN" dirty="0"/>
                    </a:p>
                  </a:txBody>
                  <a:tcPr/>
                </a:tc>
              </a:tr>
              <a:tr h="370840">
                <a:tc>
                  <a:txBody>
                    <a:bodyPr/>
                    <a:lstStyle/>
                    <a:p>
                      <a:r>
                        <a:rPr kumimoji="0" lang="en-US" b="0" i="0" kern="1200" dirty="0" smtClean="0">
                          <a:solidFill>
                            <a:schemeClr val="dk1"/>
                          </a:solidFill>
                          <a:effectLst/>
                          <a:latin typeface="+mn-lt"/>
                          <a:ea typeface="+mn-ea"/>
                          <a:cs typeface="+mn-cs"/>
                        </a:rPr>
                        <a:t>Method overloading is performed </a:t>
                      </a:r>
                      <a:r>
                        <a:rPr kumimoji="0" lang="en-US" b="0" i="1" kern="1200" dirty="0" smtClean="0">
                          <a:solidFill>
                            <a:schemeClr val="dk1"/>
                          </a:solidFill>
                          <a:effectLst/>
                          <a:latin typeface="+mn-lt"/>
                          <a:ea typeface="+mn-ea"/>
                          <a:cs typeface="+mn-cs"/>
                        </a:rPr>
                        <a:t>within class</a:t>
                      </a:r>
                      <a:r>
                        <a:rPr kumimoji="0" lang="en-US" b="0" i="0" kern="1200" dirty="0" smtClean="0">
                          <a:solidFill>
                            <a:schemeClr val="dk1"/>
                          </a:solidFill>
                          <a:effectLst/>
                          <a:latin typeface="+mn-lt"/>
                          <a:ea typeface="+mn-ea"/>
                          <a:cs typeface="+mn-cs"/>
                        </a:rPr>
                        <a:t>.</a:t>
                      </a:r>
                      <a:endParaRPr lang="en-IN" dirty="0"/>
                    </a:p>
                  </a:txBody>
                  <a:tcPr/>
                </a:tc>
                <a:tc>
                  <a:txBody>
                    <a:bodyPr/>
                    <a:lstStyle/>
                    <a:p>
                      <a:r>
                        <a:rPr kumimoji="0" lang="en-US" b="0" i="0" kern="1200" dirty="0" smtClean="0">
                          <a:solidFill>
                            <a:schemeClr val="dk1"/>
                          </a:solidFill>
                          <a:effectLst/>
                          <a:latin typeface="+mn-lt"/>
                          <a:ea typeface="+mn-ea"/>
                          <a:cs typeface="+mn-cs"/>
                        </a:rPr>
                        <a:t>Method overriding occurs </a:t>
                      </a:r>
                      <a:r>
                        <a:rPr kumimoji="0" lang="en-US" b="0" i="1" kern="1200" dirty="0" smtClean="0">
                          <a:solidFill>
                            <a:schemeClr val="dk1"/>
                          </a:solidFill>
                          <a:effectLst/>
                          <a:latin typeface="+mn-lt"/>
                          <a:ea typeface="+mn-ea"/>
                          <a:cs typeface="+mn-cs"/>
                        </a:rPr>
                        <a:t>in two classes</a:t>
                      </a:r>
                      <a:r>
                        <a:rPr kumimoji="0" lang="en-US" b="0" i="0" kern="1200" dirty="0" smtClean="0">
                          <a:solidFill>
                            <a:schemeClr val="dk1"/>
                          </a:solidFill>
                          <a:effectLst/>
                          <a:latin typeface="+mn-lt"/>
                          <a:ea typeface="+mn-ea"/>
                          <a:cs typeface="+mn-cs"/>
                        </a:rPr>
                        <a:t> that have IS-A (inheritance) relationship.</a:t>
                      </a:r>
                      <a:endParaRPr lang="en-IN" dirty="0"/>
                    </a:p>
                  </a:txBody>
                  <a:tcPr/>
                </a:tc>
              </a:tr>
              <a:tr h="370840">
                <a:tc>
                  <a:txBody>
                    <a:bodyPr/>
                    <a:lstStyle/>
                    <a:p>
                      <a:r>
                        <a:rPr kumimoji="0" lang="en-US" b="0" i="0" kern="1200" dirty="0" smtClean="0">
                          <a:solidFill>
                            <a:schemeClr val="dk1"/>
                          </a:solidFill>
                          <a:effectLst/>
                          <a:latin typeface="+mn-lt"/>
                          <a:ea typeface="+mn-ea"/>
                          <a:cs typeface="+mn-cs"/>
                        </a:rPr>
                        <a:t>Method overloading is the example of </a:t>
                      </a:r>
                      <a:r>
                        <a:rPr kumimoji="0" lang="en-US" b="0" i="1" kern="1200" dirty="0" smtClean="0">
                          <a:solidFill>
                            <a:schemeClr val="dk1"/>
                          </a:solidFill>
                          <a:effectLst/>
                          <a:latin typeface="+mn-lt"/>
                          <a:ea typeface="+mn-ea"/>
                          <a:cs typeface="+mn-cs"/>
                        </a:rPr>
                        <a:t>compile time polymorphism</a:t>
                      </a:r>
                      <a:r>
                        <a:rPr kumimoji="0" lang="en-US" b="0" i="0" kern="1200" dirty="0" smtClean="0">
                          <a:solidFill>
                            <a:schemeClr val="dk1"/>
                          </a:solidFill>
                          <a:effectLst/>
                          <a:latin typeface="+mn-lt"/>
                          <a:ea typeface="+mn-ea"/>
                          <a:cs typeface="+mn-cs"/>
                        </a:rPr>
                        <a:t>.</a:t>
                      </a:r>
                      <a:endParaRPr lang="en-IN" dirty="0"/>
                    </a:p>
                  </a:txBody>
                  <a:tcPr/>
                </a:tc>
                <a:tc>
                  <a:txBody>
                    <a:bodyPr/>
                    <a:lstStyle/>
                    <a:p>
                      <a:r>
                        <a:rPr kumimoji="0" lang="en-US" b="0" i="0" kern="1200" dirty="0" smtClean="0">
                          <a:solidFill>
                            <a:schemeClr val="dk1"/>
                          </a:solidFill>
                          <a:effectLst/>
                          <a:latin typeface="+mn-lt"/>
                          <a:ea typeface="+mn-ea"/>
                          <a:cs typeface="+mn-cs"/>
                        </a:rPr>
                        <a:t>Method overriding is the example of </a:t>
                      </a:r>
                      <a:r>
                        <a:rPr kumimoji="0" lang="en-US" b="0" i="1" kern="1200" dirty="0" smtClean="0">
                          <a:solidFill>
                            <a:schemeClr val="dk1"/>
                          </a:solidFill>
                          <a:effectLst/>
                          <a:latin typeface="+mn-lt"/>
                          <a:ea typeface="+mn-ea"/>
                          <a:cs typeface="+mn-cs"/>
                        </a:rPr>
                        <a:t>run time polymorphism</a:t>
                      </a:r>
                      <a:r>
                        <a:rPr kumimoji="0" lang="en-US" b="0" i="0" kern="1200" dirty="0" smtClean="0">
                          <a:solidFill>
                            <a:schemeClr val="dk1"/>
                          </a:solidFill>
                          <a:effectLst/>
                          <a:latin typeface="+mn-lt"/>
                          <a:ea typeface="+mn-ea"/>
                          <a:cs typeface="+mn-cs"/>
                        </a:rPr>
                        <a:t>.</a:t>
                      </a:r>
                      <a:endParaRPr lang="en-IN" dirty="0"/>
                    </a:p>
                  </a:txBody>
                  <a:tcPr/>
                </a:tc>
              </a:tr>
              <a:tr h="370840">
                <a:tc>
                  <a:txBody>
                    <a:bodyPr/>
                    <a:lstStyle/>
                    <a:p>
                      <a:r>
                        <a:rPr lang="en-US" dirty="0" smtClean="0"/>
                        <a:t>The</a:t>
                      </a:r>
                      <a:r>
                        <a:rPr lang="en-US" baseline="0" dirty="0" smtClean="0"/>
                        <a:t> overloaded function can have different return types</a:t>
                      </a:r>
                      <a:endParaRPr lang="en-IN" dirty="0"/>
                    </a:p>
                  </a:txBody>
                  <a:tcPr/>
                </a:tc>
                <a:tc>
                  <a:txBody>
                    <a:bodyPr/>
                    <a:lstStyle/>
                    <a:p>
                      <a:r>
                        <a:rPr lang="en-US" dirty="0" smtClean="0"/>
                        <a:t>In </a:t>
                      </a:r>
                      <a:r>
                        <a:rPr lang="en-US" dirty="0" err="1" smtClean="0"/>
                        <a:t>this,all</a:t>
                      </a:r>
                      <a:r>
                        <a:rPr lang="en-US" dirty="0" smtClean="0"/>
                        <a:t> the methods will have </a:t>
                      </a:r>
                    </a:p>
                    <a:p>
                      <a:r>
                        <a:rPr lang="en-US" dirty="0" smtClean="0"/>
                        <a:t>same return types</a:t>
                      </a:r>
                    </a:p>
                    <a:p>
                      <a:endParaRPr lang="en-IN" dirty="0"/>
                    </a:p>
                  </a:txBody>
                  <a:tcPr/>
                </a:tc>
              </a:tr>
              <a:tr h="370840">
                <a:tc>
                  <a:txBody>
                    <a:bodyPr/>
                    <a:lstStyle/>
                    <a:p>
                      <a:r>
                        <a:rPr kumimoji="0" lang="en-US" b="0" i="0" kern="1200" dirty="0" smtClean="0">
                          <a:solidFill>
                            <a:schemeClr val="dk1"/>
                          </a:solidFill>
                          <a:effectLst/>
                          <a:latin typeface="+mn-lt"/>
                          <a:ea typeface="+mn-ea"/>
                          <a:cs typeface="+mn-cs"/>
                        </a:rPr>
                        <a:t>Method overloading is used </a:t>
                      </a:r>
                      <a:r>
                        <a:rPr kumimoji="0" lang="en-US" b="0" i="1" kern="1200" dirty="0" smtClean="0">
                          <a:solidFill>
                            <a:schemeClr val="dk1"/>
                          </a:solidFill>
                          <a:effectLst/>
                          <a:latin typeface="+mn-lt"/>
                          <a:ea typeface="+mn-ea"/>
                          <a:cs typeface="+mn-cs"/>
                        </a:rPr>
                        <a:t>to increase the readability</a:t>
                      </a:r>
                      <a:r>
                        <a:rPr kumimoji="0" lang="en-US" b="0" i="0" kern="1200" dirty="0" smtClean="0">
                          <a:solidFill>
                            <a:schemeClr val="dk1"/>
                          </a:solidFill>
                          <a:effectLst/>
                          <a:latin typeface="+mn-lt"/>
                          <a:ea typeface="+mn-ea"/>
                          <a:cs typeface="+mn-cs"/>
                        </a:rPr>
                        <a:t> of the program.</a:t>
                      </a:r>
                      <a:endParaRPr lang="en-IN" dirty="0"/>
                    </a:p>
                  </a:txBody>
                  <a:tcPr/>
                </a:tc>
                <a:tc>
                  <a:txBody>
                    <a:bodyPr/>
                    <a:lstStyle/>
                    <a:p>
                      <a:r>
                        <a:rPr kumimoji="0" lang="en-US" b="0" i="0" kern="1200" dirty="0" smtClean="0">
                          <a:solidFill>
                            <a:schemeClr val="dk1"/>
                          </a:solidFill>
                          <a:effectLst/>
                          <a:latin typeface="+mn-lt"/>
                          <a:ea typeface="+mn-ea"/>
                          <a:cs typeface="+mn-cs"/>
                        </a:rPr>
                        <a:t>Method overriding is used </a:t>
                      </a:r>
                      <a:r>
                        <a:rPr kumimoji="0" lang="en-US" b="0" i="1" kern="1200" dirty="0" smtClean="0">
                          <a:solidFill>
                            <a:schemeClr val="dk1"/>
                          </a:solidFill>
                          <a:effectLst/>
                          <a:latin typeface="+mn-lt"/>
                          <a:ea typeface="+mn-ea"/>
                          <a:cs typeface="+mn-cs"/>
                        </a:rPr>
                        <a:t>to provide the specific implementation</a:t>
                      </a:r>
                      <a:r>
                        <a:rPr kumimoji="0" lang="en-US" b="0" i="0" kern="1200" dirty="0" smtClean="0">
                          <a:solidFill>
                            <a:schemeClr val="dk1"/>
                          </a:solidFill>
                          <a:effectLst/>
                          <a:latin typeface="+mn-lt"/>
                          <a:ea typeface="+mn-ea"/>
                          <a:cs typeface="+mn-cs"/>
                        </a:rPr>
                        <a:t> of the method that is already provided by its super class.</a:t>
                      </a:r>
                      <a:endParaRPr lang="en-IN" dirty="0"/>
                    </a:p>
                  </a:txBody>
                  <a:tcPr/>
                </a:tc>
              </a:tr>
            </a:tbl>
          </a:graphicData>
        </a:graphic>
      </p:graphicFrame>
    </p:spTree>
    <p:extLst>
      <p:ext uri="{BB962C8B-B14F-4D97-AF65-F5344CB8AC3E}">
        <p14:creationId xmlns:p14="http://schemas.microsoft.com/office/powerpoint/2010/main" val="38588297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r>
              <a:rPr lang="en-US" sz="6600" dirty="0" smtClean="0"/>
              <a:t>Data Hiding</a:t>
            </a:r>
            <a:endParaRPr lang="en-IN" sz="6600" dirty="0"/>
          </a:p>
        </p:txBody>
      </p:sp>
    </p:spTree>
    <p:extLst>
      <p:ext uri="{BB962C8B-B14F-4D97-AF65-F5344CB8AC3E}">
        <p14:creationId xmlns:p14="http://schemas.microsoft.com/office/powerpoint/2010/main" val="2033659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hiding</a:t>
            </a:r>
            <a:endParaRPr lang="en-IN" dirty="0"/>
          </a:p>
        </p:txBody>
      </p:sp>
      <p:sp>
        <p:nvSpPr>
          <p:cNvPr id="3" name="Content Placeholder 2"/>
          <p:cNvSpPr>
            <a:spLocks noGrp="1"/>
          </p:cNvSpPr>
          <p:nvPr>
            <p:ph sz="quarter" idx="1"/>
          </p:nvPr>
        </p:nvSpPr>
        <p:spPr/>
        <p:txBody>
          <a:bodyPr>
            <a:normAutofit fontScale="92500"/>
          </a:bodyPr>
          <a:lstStyle/>
          <a:p>
            <a:r>
              <a:rPr lang="en-US" dirty="0"/>
              <a:t>Data hiding is one of the important features of Object Oriented Programming which allows preventing the functions of a program to access directly the internal representation of a class type</a:t>
            </a:r>
            <a:r>
              <a:rPr lang="en-US" dirty="0" smtClean="0"/>
              <a:t>.</a:t>
            </a:r>
          </a:p>
          <a:p>
            <a:r>
              <a:rPr lang="en-US" dirty="0"/>
              <a:t>By default all members of a class can be accessed outside of class</a:t>
            </a:r>
            <a:r>
              <a:rPr lang="en-US" dirty="0" smtClean="0"/>
              <a:t>.</a:t>
            </a:r>
          </a:p>
          <a:p>
            <a:r>
              <a:rPr lang="en-US" dirty="0"/>
              <a:t>You can prevent this by making class members </a:t>
            </a:r>
            <a:r>
              <a:rPr lang="en-US" b="1" dirty="0"/>
              <a:t>private</a:t>
            </a:r>
            <a:r>
              <a:rPr lang="en-US" dirty="0"/>
              <a:t> or </a:t>
            </a:r>
            <a:r>
              <a:rPr lang="en-US" b="1" dirty="0"/>
              <a:t>protected</a:t>
            </a:r>
            <a:r>
              <a:rPr lang="en-US" dirty="0"/>
              <a:t>.</a:t>
            </a:r>
          </a:p>
          <a:p>
            <a:r>
              <a:rPr lang="en-US" dirty="0"/>
              <a:t>In Python, we use double underscore (__) before the attributes name to make those attributes </a:t>
            </a:r>
            <a:r>
              <a:rPr lang="en-US" b="1" dirty="0"/>
              <a:t>private</a:t>
            </a:r>
            <a:r>
              <a:rPr lang="en-US" dirty="0"/>
              <a:t>.</a:t>
            </a:r>
          </a:p>
          <a:p>
            <a:r>
              <a:rPr lang="en-US" dirty="0"/>
              <a:t>We can use single underscore (_) before the attributes name to make those attributes </a:t>
            </a:r>
            <a:r>
              <a:rPr lang="en-US" b="1" dirty="0"/>
              <a:t>protected</a:t>
            </a:r>
            <a:r>
              <a:rPr lang="en-US" dirty="0"/>
              <a:t>.</a:t>
            </a:r>
          </a:p>
          <a:p>
            <a:endParaRPr lang="en-IN" dirty="0"/>
          </a:p>
        </p:txBody>
      </p:sp>
    </p:spTree>
    <p:extLst>
      <p:ext uri="{BB962C8B-B14F-4D97-AF65-F5344CB8AC3E}">
        <p14:creationId xmlns:p14="http://schemas.microsoft.com/office/powerpoint/2010/main" val="42916927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class Data:</a:t>
            </a:r>
          </a:p>
          <a:p>
            <a:pPr marL="0" indent="0">
              <a:buNone/>
            </a:pPr>
            <a:r>
              <a:rPr lang="en-US" dirty="0"/>
              <a:t>    __a=0</a:t>
            </a:r>
          </a:p>
          <a:p>
            <a:pPr marL="0" indent="0">
              <a:buNone/>
            </a:pPr>
            <a:r>
              <a:rPr lang="en-US" dirty="0"/>
              <a:t>    </a:t>
            </a:r>
            <a:r>
              <a:rPr lang="en-US" dirty="0" err="1"/>
              <a:t>def</a:t>
            </a:r>
            <a:r>
              <a:rPr lang="en-US" dirty="0"/>
              <a:t> sum(</a:t>
            </a:r>
            <a:r>
              <a:rPr lang="en-US" dirty="0" err="1"/>
              <a:t>self,incr</a:t>
            </a:r>
            <a:r>
              <a:rPr lang="en-US" dirty="0"/>
              <a:t>):</a:t>
            </a:r>
          </a:p>
          <a:p>
            <a:pPr marL="0" indent="0">
              <a:buNone/>
            </a:pPr>
            <a:r>
              <a:rPr lang="en-US" dirty="0"/>
              <a:t>        </a:t>
            </a:r>
            <a:r>
              <a:rPr lang="en-US" dirty="0" err="1"/>
              <a:t>self.__a</a:t>
            </a:r>
            <a:r>
              <a:rPr lang="en-US" dirty="0"/>
              <a:t>+=</a:t>
            </a:r>
            <a:r>
              <a:rPr lang="en-US" dirty="0" err="1"/>
              <a:t>incr</a:t>
            </a:r>
            <a:endParaRPr lang="en-US" dirty="0"/>
          </a:p>
          <a:p>
            <a:pPr marL="0" indent="0">
              <a:buNone/>
            </a:pPr>
            <a:r>
              <a:rPr lang="en-US" dirty="0"/>
              <a:t>        print(</a:t>
            </a:r>
            <a:r>
              <a:rPr lang="en-US" dirty="0" err="1"/>
              <a:t>self.__a</a:t>
            </a:r>
            <a:r>
              <a:rPr lang="en-US" dirty="0"/>
              <a:t>)</a:t>
            </a:r>
          </a:p>
          <a:p>
            <a:pPr marL="0" indent="0">
              <a:buNone/>
            </a:pPr>
            <a:r>
              <a:rPr lang="en-US" dirty="0" err="1"/>
              <a:t>obj</a:t>
            </a:r>
            <a:r>
              <a:rPr lang="en-US" dirty="0"/>
              <a:t>=Data()</a:t>
            </a:r>
          </a:p>
          <a:p>
            <a:pPr marL="0" indent="0">
              <a:buNone/>
            </a:pPr>
            <a:r>
              <a:rPr lang="en-US" dirty="0" err="1"/>
              <a:t>obj.sum</a:t>
            </a:r>
            <a:r>
              <a:rPr lang="en-US" dirty="0"/>
              <a:t>(3)</a:t>
            </a:r>
          </a:p>
          <a:p>
            <a:pPr marL="0" indent="0">
              <a:buNone/>
            </a:pPr>
            <a:r>
              <a:rPr lang="en-US" dirty="0"/>
              <a:t>print(</a:t>
            </a:r>
            <a:r>
              <a:rPr lang="en-US" dirty="0" err="1"/>
              <a:t>obj</a:t>
            </a:r>
            <a:r>
              <a:rPr lang="en-US" dirty="0"/>
              <a:t>.__a</a:t>
            </a:r>
            <a:r>
              <a:rPr lang="en-US" dirty="0" smtClean="0"/>
              <a:t>)</a:t>
            </a:r>
          </a:p>
          <a:p>
            <a:pPr marL="0" indent="0">
              <a:buNone/>
            </a:pPr>
            <a:r>
              <a:rPr lang="en-US" dirty="0" smtClean="0"/>
              <a:t>Output</a:t>
            </a:r>
          </a:p>
          <a:p>
            <a:pPr marL="0" indent="0">
              <a:buNone/>
            </a:pPr>
            <a:r>
              <a:rPr lang="en-US" dirty="0"/>
              <a:t>3</a:t>
            </a:r>
          </a:p>
          <a:p>
            <a:pPr marL="0" indent="0">
              <a:buNone/>
            </a:pPr>
            <a:r>
              <a:rPr lang="en-US" dirty="0" err="1"/>
              <a:t>Traceback</a:t>
            </a:r>
            <a:r>
              <a:rPr lang="en-US" dirty="0"/>
              <a:t> (most recent call last):</a:t>
            </a:r>
          </a:p>
          <a:p>
            <a:pPr marL="0" indent="0">
              <a:buNone/>
            </a:pPr>
            <a:r>
              <a:rPr lang="en-US" dirty="0"/>
              <a:t>  File "E:/prg/meth.py", line 29, in &lt;module&gt;</a:t>
            </a:r>
          </a:p>
          <a:p>
            <a:pPr marL="0" indent="0">
              <a:buNone/>
            </a:pPr>
            <a:r>
              <a:rPr lang="en-US" dirty="0"/>
              <a:t>    print(</a:t>
            </a:r>
            <a:r>
              <a:rPr lang="en-US" dirty="0" err="1"/>
              <a:t>obj</a:t>
            </a:r>
            <a:r>
              <a:rPr lang="en-US" dirty="0"/>
              <a:t>.__a)</a:t>
            </a:r>
          </a:p>
          <a:p>
            <a:pPr marL="0" indent="0">
              <a:buNone/>
            </a:pPr>
            <a:r>
              <a:rPr lang="en-US" dirty="0" err="1"/>
              <a:t>AttributeError</a:t>
            </a:r>
            <a:r>
              <a:rPr lang="en-US" dirty="0"/>
              <a:t>: 'Data' object has no attribute '__a'</a:t>
            </a:r>
            <a:endParaRPr lang="en-IN" dirty="0"/>
          </a:p>
        </p:txBody>
      </p:sp>
    </p:spTree>
    <p:extLst>
      <p:ext uri="{BB962C8B-B14F-4D97-AF65-F5344CB8AC3E}">
        <p14:creationId xmlns:p14="http://schemas.microsoft.com/office/powerpoint/2010/main" val="3486062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class and object</a:t>
            </a:r>
            <a:endParaRPr lang="en-IN" dirty="0"/>
          </a:p>
        </p:txBody>
      </p:sp>
      <p:sp>
        <p:nvSpPr>
          <p:cNvPr id="3" name="Content Placeholder 2"/>
          <p:cNvSpPr>
            <a:spLocks noGrp="1"/>
          </p:cNvSpPr>
          <p:nvPr>
            <p:ph sz="quarter" idx="1"/>
          </p:nvPr>
        </p:nvSpPr>
        <p:spPr/>
        <p:txBody>
          <a:bodyPr/>
          <a:lstStyle/>
          <a:p>
            <a:r>
              <a:rPr lang="en-US" dirty="0"/>
              <a:t>To create a class, use the keyword class</a:t>
            </a:r>
            <a:r>
              <a:rPr lang="en-US" dirty="0" smtClean="0"/>
              <a:t>:</a:t>
            </a:r>
          </a:p>
          <a:p>
            <a:r>
              <a:rPr lang="en-US" dirty="0" smtClean="0"/>
              <a:t>Syntax</a:t>
            </a:r>
            <a:endParaRPr lang="en-IN" dirty="0" smtClean="0"/>
          </a:p>
          <a:p>
            <a:pPr marL="0" indent="0">
              <a:buNone/>
            </a:pPr>
            <a:r>
              <a:rPr lang="en-US" dirty="0"/>
              <a:t>  class </a:t>
            </a:r>
            <a:r>
              <a:rPr lang="en-US" dirty="0" err="1"/>
              <a:t>ClassName</a:t>
            </a:r>
            <a:r>
              <a:rPr lang="en-US" dirty="0"/>
              <a:t>: </a:t>
            </a:r>
            <a:endParaRPr lang="en-US" dirty="0" smtClean="0"/>
          </a:p>
          <a:p>
            <a:pPr marL="0" indent="0">
              <a:buNone/>
            </a:pPr>
            <a:r>
              <a:rPr lang="en-US" dirty="0"/>
              <a:t> </a:t>
            </a:r>
            <a:r>
              <a:rPr lang="en-US" dirty="0" smtClean="0"/>
              <a:t>         'Optional </a:t>
            </a:r>
            <a:r>
              <a:rPr lang="en-US" dirty="0"/>
              <a:t>class documentation </a:t>
            </a:r>
            <a:r>
              <a:rPr lang="en-US" dirty="0" smtClean="0"/>
              <a:t>string‘</a:t>
            </a:r>
          </a:p>
          <a:p>
            <a:pPr marL="0" indent="0">
              <a:buNone/>
            </a:pPr>
            <a:r>
              <a:rPr lang="en-US" dirty="0"/>
              <a:t> </a:t>
            </a:r>
            <a:r>
              <a:rPr lang="en-US" dirty="0" smtClean="0"/>
              <a:t>          </a:t>
            </a:r>
            <a:r>
              <a:rPr lang="en-US" dirty="0" err="1" smtClean="0"/>
              <a:t>class_suite</a:t>
            </a:r>
            <a:endParaRPr lang="en-US" dirty="0" smtClean="0"/>
          </a:p>
          <a:p>
            <a:pPr marL="0" indent="0">
              <a:buNone/>
            </a:pPr>
            <a:endParaRPr lang="en-US" dirty="0" smtClean="0"/>
          </a:p>
          <a:p>
            <a:r>
              <a:rPr lang="en-US" dirty="0"/>
              <a:t>The class has a documentation string, which can be accessed via </a:t>
            </a:r>
            <a:r>
              <a:rPr lang="en-US" i="1" dirty="0" err="1"/>
              <a:t>ClassName</a:t>
            </a:r>
            <a:r>
              <a:rPr lang="en-US" i="1" dirty="0"/>
              <a:t>.__doc__</a:t>
            </a:r>
            <a:r>
              <a:rPr lang="en-US" dirty="0"/>
              <a:t>.</a:t>
            </a:r>
          </a:p>
          <a:p>
            <a:r>
              <a:rPr lang="en-US" dirty="0"/>
              <a:t>The </a:t>
            </a:r>
            <a:r>
              <a:rPr lang="en-US" i="1" dirty="0" err="1"/>
              <a:t>class_suite</a:t>
            </a:r>
            <a:r>
              <a:rPr lang="en-US" dirty="0"/>
              <a:t> consists of all the component statements defining class members, data attributes and functions.</a:t>
            </a:r>
          </a:p>
          <a:p>
            <a:pPr marL="0" indent="0">
              <a:buNone/>
            </a:pPr>
            <a:endParaRPr lang="en-US" dirty="0"/>
          </a:p>
        </p:txBody>
      </p:sp>
    </p:spTree>
    <p:extLst>
      <p:ext uri="{BB962C8B-B14F-4D97-AF65-F5344CB8AC3E}">
        <p14:creationId xmlns:p14="http://schemas.microsoft.com/office/powerpoint/2010/main" val="27704385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In the above program, we tried to access hidden variable outside the class using object and it threw an exception.</a:t>
            </a:r>
          </a:p>
          <a:p>
            <a:r>
              <a:rPr lang="en-US" dirty="0"/>
              <a:t>We can access the value of hidden attribute by using a special syntax as follows:</a:t>
            </a:r>
          </a:p>
          <a:p>
            <a:pPr marL="0" indent="0">
              <a:buNone/>
            </a:pPr>
            <a:r>
              <a:rPr lang="en-IN" dirty="0" smtClean="0"/>
              <a:t>   </a:t>
            </a:r>
            <a:r>
              <a:rPr lang="en-IN" dirty="0" err="1" smtClean="0"/>
              <a:t>objectname</a:t>
            </a:r>
            <a:r>
              <a:rPr lang="en-IN" dirty="0" smtClean="0"/>
              <a:t>._</a:t>
            </a:r>
            <a:r>
              <a:rPr lang="en-IN" dirty="0" err="1"/>
              <a:t>className</a:t>
            </a:r>
            <a:r>
              <a:rPr lang="en-IN" dirty="0"/>
              <a:t>__</a:t>
            </a:r>
            <a:r>
              <a:rPr lang="en-IN" dirty="0" err="1"/>
              <a:t>attrName</a:t>
            </a:r>
            <a:endParaRPr lang="en-IN" dirty="0"/>
          </a:p>
        </p:txBody>
      </p:sp>
    </p:spTree>
    <p:extLst>
      <p:ext uri="{BB962C8B-B14F-4D97-AF65-F5344CB8AC3E}">
        <p14:creationId xmlns:p14="http://schemas.microsoft.com/office/powerpoint/2010/main" val="3571988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marL="0" indent="0">
              <a:buNone/>
            </a:pPr>
            <a:r>
              <a:rPr lang="en-US" dirty="0"/>
              <a:t>class Data:</a:t>
            </a:r>
          </a:p>
          <a:p>
            <a:pPr marL="0" indent="0">
              <a:buNone/>
            </a:pPr>
            <a:r>
              <a:rPr lang="en-US" dirty="0"/>
              <a:t>    __a=0</a:t>
            </a:r>
          </a:p>
          <a:p>
            <a:pPr marL="0" indent="0">
              <a:buNone/>
            </a:pPr>
            <a:r>
              <a:rPr lang="en-US" dirty="0"/>
              <a:t>    </a:t>
            </a:r>
            <a:r>
              <a:rPr lang="en-US" dirty="0" err="1"/>
              <a:t>def</a:t>
            </a:r>
            <a:r>
              <a:rPr lang="en-US" dirty="0"/>
              <a:t> sum(</a:t>
            </a:r>
            <a:r>
              <a:rPr lang="en-US" dirty="0" err="1"/>
              <a:t>self,incr</a:t>
            </a:r>
            <a:r>
              <a:rPr lang="en-US" dirty="0"/>
              <a:t>):</a:t>
            </a:r>
          </a:p>
          <a:p>
            <a:pPr marL="0" indent="0">
              <a:buNone/>
            </a:pPr>
            <a:r>
              <a:rPr lang="en-US" dirty="0"/>
              <a:t>        </a:t>
            </a:r>
            <a:r>
              <a:rPr lang="en-US" dirty="0" err="1"/>
              <a:t>self.__a</a:t>
            </a:r>
            <a:r>
              <a:rPr lang="en-US" dirty="0"/>
              <a:t>+=</a:t>
            </a:r>
            <a:r>
              <a:rPr lang="en-US" dirty="0" err="1"/>
              <a:t>incr</a:t>
            </a:r>
            <a:endParaRPr lang="en-US" dirty="0"/>
          </a:p>
          <a:p>
            <a:pPr marL="0" indent="0">
              <a:buNone/>
            </a:pPr>
            <a:r>
              <a:rPr lang="en-US" dirty="0"/>
              <a:t>        print(</a:t>
            </a:r>
            <a:r>
              <a:rPr lang="en-US" dirty="0" err="1"/>
              <a:t>self.__a</a:t>
            </a:r>
            <a:r>
              <a:rPr lang="en-US" dirty="0"/>
              <a:t>)</a:t>
            </a:r>
          </a:p>
          <a:p>
            <a:pPr marL="0" indent="0">
              <a:buNone/>
            </a:pPr>
            <a:r>
              <a:rPr lang="en-US" dirty="0" err="1"/>
              <a:t>obj</a:t>
            </a:r>
            <a:r>
              <a:rPr lang="en-US" dirty="0"/>
              <a:t>=Data()</a:t>
            </a:r>
          </a:p>
          <a:p>
            <a:pPr marL="0" indent="0">
              <a:buNone/>
            </a:pPr>
            <a:r>
              <a:rPr lang="en-US" dirty="0" err="1"/>
              <a:t>obj.sum</a:t>
            </a:r>
            <a:r>
              <a:rPr lang="en-US" dirty="0"/>
              <a:t>(3)</a:t>
            </a:r>
          </a:p>
          <a:p>
            <a:pPr marL="0" indent="0">
              <a:buNone/>
            </a:pPr>
            <a:r>
              <a:rPr lang="en-US" dirty="0"/>
              <a:t>print(</a:t>
            </a:r>
            <a:r>
              <a:rPr lang="en-US" dirty="0" err="1"/>
              <a:t>obj</a:t>
            </a:r>
            <a:r>
              <a:rPr lang="en-US" dirty="0"/>
              <a:t>._</a:t>
            </a:r>
            <a:r>
              <a:rPr lang="en-US" dirty="0" err="1"/>
              <a:t>Data__a</a:t>
            </a:r>
            <a:r>
              <a:rPr lang="en-US" dirty="0"/>
              <a:t>)</a:t>
            </a:r>
          </a:p>
          <a:p>
            <a:pPr marL="0" indent="0">
              <a:buNone/>
            </a:pPr>
            <a:r>
              <a:rPr lang="en-US" dirty="0" smtClean="0"/>
              <a:t>Output</a:t>
            </a:r>
          </a:p>
          <a:p>
            <a:pPr marL="0" indent="0">
              <a:buNone/>
            </a:pPr>
            <a:r>
              <a:rPr lang="en-US" dirty="0" smtClean="0"/>
              <a:t>3</a:t>
            </a:r>
          </a:p>
          <a:p>
            <a:pPr marL="0" indent="0">
              <a:buNone/>
            </a:pPr>
            <a:r>
              <a:rPr lang="en-US" dirty="0"/>
              <a:t>3</a:t>
            </a:r>
            <a:endParaRPr lang="en-IN" dirty="0"/>
          </a:p>
        </p:txBody>
      </p:sp>
    </p:spTree>
    <p:extLst>
      <p:ext uri="{BB962C8B-B14F-4D97-AF65-F5344CB8AC3E}">
        <p14:creationId xmlns:p14="http://schemas.microsoft.com/office/powerpoint/2010/main" val="8886887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r>
              <a:rPr lang="en-US" sz="5400" dirty="0" smtClean="0"/>
              <a:t>Data Abstraction</a:t>
            </a:r>
            <a:endParaRPr lang="en-IN" sz="5400" dirty="0"/>
          </a:p>
        </p:txBody>
      </p:sp>
    </p:spTree>
    <p:extLst>
      <p:ext uri="{BB962C8B-B14F-4D97-AF65-F5344CB8AC3E}">
        <p14:creationId xmlns:p14="http://schemas.microsoft.com/office/powerpoint/2010/main" val="4942126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en-IN" dirty="0"/>
          </a:p>
        </p:txBody>
      </p:sp>
      <p:sp>
        <p:nvSpPr>
          <p:cNvPr id="3" name="Content Placeholder 2"/>
          <p:cNvSpPr>
            <a:spLocks noGrp="1"/>
          </p:cNvSpPr>
          <p:nvPr>
            <p:ph sz="quarter" idx="1"/>
          </p:nvPr>
        </p:nvSpPr>
        <p:spPr/>
        <p:txBody>
          <a:bodyPr/>
          <a:lstStyle/>
          <a:p>
            <a:r>
              <a:rPr lang="en-US" dirty="0" smtClean="0"/>
              <a:t>It is a mechanism in which the abstract class is created.</a:t>
            </a:r>
          </a:p>
          <a:p>
            <a:r>
              <a:rPr lang="en-US" dirty="0" smtClean="0"/>
              <a:t>The abstract class is a class in which abstract method is defined.</a:t>
            </a:r>
          </a:p>
          <a:p>
            <a:r>
              <a:rPr lang="en-US" dirty="0" smtClean="0"/>
              <a:t>An abstract method is a method which does not have any implementation or </a:t>
            </a:r>
            <a:r>
              <a:rPr lang="en-US" dirty="0" err="1" smtClean="0"/>
              <a:t>defination</a:t>
            </a:r>
            <a:r>
              <a:rPr lang="en-US" dirty="0" smtClean="0"/>
              <a:t>.</a:t>
            </a:r>
          </a:p>
          <a:p>
            <a:r>
              <a:rPr lang="en-US" dirty="0" smtClean="0"/>
              <a:t>The abstract method is defined in the child class.</a:t>
            </a:r>
          </a:p>
          <a:p>
            <a:r>
              <a:rPr lang="en-US" dirty="0" smtClean="0"/>
              <a:t>Like other programming language,pyhton does not have keyword “abstract” to define abstract function of class.</a:t>
            </a:r>
            <a:endParaRPr lang="en-IN" dirty="0"/>
          </a:p>
        </p:txBody>
      </p:sp>
    </p:spTree>
    <p:extLst>
      <p:ext uri="{BB962C8B-B14F-4D97-AF65-F5344CB8AC3E}">
        <p14:creationId xmlns:p14="http://schemas.microsoft.com/office/powerpoint/2010/main" val="2952158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So python use module which provide the base for defining Abstract Base Classes(ABC) and that module name is ABC.</a:t>
            </a:r>
          </a:p>
          <a:p>
            <a:r>
              <a:rPr lang="en-US" dirty="0" smtClean="0"/>
              <a:t>ABC works by marking methods of the base class as abstract and then </a:t>
            </a:r>
            <a:r>
              <a:rPr lang="en-US" dirty="0" err="1" smtClean="0"/>
              <a:t>registring</a:t>
            </a:r>
            <a:r>
              <a:rPr lang="en-US" dirty="0" smtClean="0"/>
              <a:t> concrete classes as implementations of the abstract base.</a:t>
            </a:r>
          </a:p>
          <a:p>
            <a:r>
              <a:rPr lang="en-US" dirty="0" smtClean="0"/>
              <a:t>A method becomes abstract by tinted with a keyword @</a:t>
            </a:r>
            <a:r>
              <a:rPr lang="en-US" dirty="0" err="1" smtClean="0"/>
              <a:t>absractmethod</a:t>
            </a:r>
            <a:r>
              <a:rPr lang="en-US" dirty="0" smtClean="0"/>
              <a:t>.</a:t>
            </a:r>
          </a:p>
          <a:p>
            <a:endParaRPr lang="en-IN" dirty="0"/>
          </a:p>
        </p:txBody>
      </p:sp>
    </p:spTree>
    <p:extLst>
      <p:ext uri="{BB962C8B-B14F-4D97-AF65-F5344CB8AC3E}">
        <p14:creationId xmlns:p14="http://schemas.microsoft.com/office/powerpoint/2010/main" val="40334546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from </a:t>
            </a:r>
            <a:r>
              <a:rPr lang="en-US" dirty="0" err="1"/>
              <a:t>abc</a:t>
            </a:r>
            <a:r>
              <a:rPr lang="en-US" dirty="0"/>
              <a:t> import </a:t>
            </a:r>
            <a:r>
              <a:rPr lang="en-US" dirty="0" err="1"/>
              <a:t>ABC,abstractmethod</a:t>
            </a:r>
            <a:endParaRPr lang="en-US" dirty="0"/>
          </a:p>
          <a:p>
            <a:pPr marL="0" indent="0">
              <a:buNone/>
            </a:pPr>
            <a:r>
              <a:rPr lang="en-US" dirty="0"/>
              <a:t>class A:</a:t>
            </a:r>
          </a:p>
          <a:p>
            <a:pPr marL="0" indent="0">
              <a:buNone/>
            </a:pPr>
            <a:r>
              <a:rPr lang="en-US" dirty="0"/>
              <a:t>    @</a:t>
            </a:r>
            <a:r>
              <a:rPr lang="en-US" dirty="0" err="1"/>
              <a:t>abstractmethod</a:t>
            </a:r>
            <a:endParaRPr lang="en-US" dirty="0"/>
          </a:p>
          <a:p>
            <a:pPr marL="0" indent="0">
              <a:buNone/>
            </a:pPr>
            <a:r>
              <a:rPr lang="en-US" dirty="0"/>
              <a:t>    </a:t>
            </a:r>
            <a:r>
              <a:rPr lang="en-US" dirty="0" err="1"/>
              <a:t>def</a:t>
            </a:r>
            <a:r>
              <a:rPr lang="en-US" dirty="0"/>
              <a:t> function1(self):</a:t>
            </a:r>
          </a:p>
          <a:p>
            <a:pPr marL="0" indent="0">
              <a:buNone/>
            </a:pPr>
            <a:r>
              <a:rPr lang="en-US" dirty="0"/>
              <a:t>        pass</a:t>
            </a:r>
          </a:p>
          <a:p>
            <a:pPr marL="0" indent="0">
              <a:buNone/>
            </a:pPr>
            <a:r>
              <a:rPr lang="en-US" dirty="0"/>
              <a:t>    </a:t>
            </a:r>
            <a:r>
              <a:rPr lang="en-US" dirty="0" err="1"/>
              <a:t>def</a:t>
            </a:r>
            <a:r>
              <a:rPr lang="en-US" dirty="0"/>
              <a:t> function2(self):</a:t>
            </a:r>
          </a:p>
          <a:p>
            <a:pPr marL="0" indent="0">
              <a:buNone/>
            </a:pPr>
            <a:r>
              <a:rPr lang="en-US" dirty="0"/>
              <a:t>        pass</a:t>
            </a:r>
            <a:endParaRPr lang="en-IN" dirty="0"/>
          </a:p>
        </p:txBody>
      </p:sp>
    </p:spTree>
    <p:extLst>
      <p:ext uri="{BB962C8B-B14F-4D97-AF65-F5344CB8AC3E}">
        <p14:creationId xmlns:p14="http://schemas.microsoft.com/office/powerpoint/2010/main" val="267871493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US" dirty="0" smtClean="0"/>
              <a:t>In this function1 is tinted with </a:t>
            </a:r>
            <a:r>
              <a:rPr lang="en-US" dirty="0" err="1" smtClean="0"/>
              <a:t>abstractmethod</a:t>
            </a:r>
            <a:r>
              <a:rPr lang="en-US" dirty="0" smtClean="0"/>
              <a:t> but function2 is not.</a:t>
            </a:r>
          </a:p>
          <a:p>
            <a:r>
              <a:rPr lang="en-US" dirty="0" smtClean="0"/>
              <a:t>Hence function1 becomes abstract function.</a:t>
            </a:r>
          </a:p>
          <a:p>
            <a:r>
              <a:rPr lang="en-US" dirty="0" smtClean="0"/>
              <a:t>But if we want to make all functions of a class as abstract functions, then simply inherit class ABC of module in your user defined class.</a:t>
            </a:r>
          </a:p>
          <a:p>
            <a:pPr marL="0" indent="0">
              <a:buNone/>
            </a:pPr>
            <a:r>
              <a:rPr lang="en-US" dirty="0"/>
              <a:t>from </a:t>
            </a:r>
            <a:r>
              <a:rPr lang="en-US" dirty="0" err="1"/>
              <a:t>abc</a:t>
            </a:r>
            <a:r>
              <a:rPr lang="en-US" dirty="0"/>
              <a:t> import </a:t>
            </a:r>
            <a:r>
              <a:rPr lang="en-US" dirty="0" err="1"/>
              <a:t>ABC,abstractmethod</a:t>
            </a:r>
            <a:endParaRPr lang="en-US" dirty="0"/>
          </a:p>
          <a:p>
            <a:pPr marL="0" indent="0">
              <a:buNone/>
            </a:pPr>
            <a:r>
              <a:rPr lang="en-US" dirty="0"/>
              <a:t>class A(ABC):</a:t>
            </a:r>
          </a:p>
          <a:p>
            <a:pPr marL="0" indent="0">
              <a:buNone/>
            </a:pPr>
            <a:r>
              <a:rPr lang="en-US" dirty="0"/>
              <a:t>    </a:t>
            </a:r>
            <a:r>
              <a:rPr lang="en-US" dirty="0" smtClean="0"/>
              <a:t>    </a:t>
            </a:r>
            <a:r>
              <a:rPr lang="en-US" dirty="0" err="1"/>
              <a:t>def</a:t>
            </a:r>
            <a:r>
              <a:rPr lang="en-US" dirty="0"/>
              <a:t> function1(self):</a:t>
            </a:r>
          </a:p>
          <a:p>
            <a:pPr marL="0" indent="0">
              <a:buNone/>
            </a:pPr>
            <a:r>
              <a:rPr lang="en-US" dirty="0"/>
              <a:t>        pass</a:t>
            </a:r>
          </a:p>
          <a:p>
            <a:pPr marL="0" indent="0">
              <a:buNone/>
            </a:pPr>
            <a:r>
              <a:rPr lang="en-US" dirty="0"/>
              <a:t>    </a:t>
            </a:r>
            <a:r>
              <a:rPr lang="en-US" dirty="0" smtClean="0"/>
              <a:t>    </a:t>
            </a:r>
            <a:r>
              <a:rPr lang="en-US" dirty="0" err="1" smtClean="0"/>
              <a:t>def</a:t>
            </a:r>
            <a:r>
              <a:rPr lang="en-US" dirty="0" smtClean="0"/>
              <a:t> </a:t>
            </a:r>
            <a:r>
              <a:rPr lang="en-US" dirty="0"/>
              <a:t>function2(self):</a:t>
            </a:r>
          </a:p>
          <a:p>
            <a:pPr marL="0" indent="0">
              <a:buNone/>
            </a:pPr>
            <a:r>
              <a:rPr lang="en-US" dirty="0"/>
              <a:t>        pass</a:t>
            </a:r>
            <a:endParaRPr lang="en-IN" dirty="0"/>
          </a:p>
        </p:txBody>
      </p:sp>
    </p:spTree>
    <p:extLst>
      <p:ext uri="{BB962C8B-B14F-4D97-AF65-F5344CB8AC3E}">
        <p14:creationId xmlns:p14="http://schemas.microsoft.com/office/powerpoint/2010/main" val="9687830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marL="0" indent="0">
              <a:buNone/>
            </a:pPr>
            <a:r>
              <a:rPr lang="en-US" dirty="0"/>
              <a:t>from </a:t>
            </a:r>
            <a:r>
              <a:rPr lang="en-US" dirty="0" err="1"/>
              <a:t>abc</a:t>
            </a:r>
            <a:r>
              <a:rPr lang="en-US" dirty="0"/>
              <a:t> import </a:t>
            </a:r>
            <a:r>
              <a:rPr lang="en-US" dirty="0" err="1"/>
              <a:t>ABC,abstractmethod</a:t>
            </a:r>
            <a:endParaRPr lang="en-US" dirty="0"/>
          </a:p>
          <a:p>
            <a:pPr marL="0" indent="0">
              <a:buNone/>
            </a:pPr>
            <a:r>
              <a:rPr lang="en-US" dirty="0"/>
              <a:t>class Color(ABC):</a:t>
            </a:r>
          </a:p>
          <a:p>
            <a:pPr marL="0" indent="0">
              <a:buNone/>
            </a:pPr>
            <a:r>
              <a:rPr lang="en-US" dirty="0"/>
              <a:t>    #@</a:t>
            </a:r>
            <a:r>
              <a:rPr lang="en-US" dirty="0" err="1"/>
              <a:t>abstractmethod</a:t>
            </a:r>
            <a:endParaRPr lang="en-US" dirty="0"/>
          </a:p>
          <a:p>
            <a:pPr marL="0" indent="0">
              <a:buNone/>
            </a:pPr>
            <a:r>
              <a:rPr lang="en-US" dirty="0"/>
              <a:t>    </a:t>
            </a:r>
            <a:r>
              <a:rPr lang="en-US" dirty="0" err="1"/>
              <a:t>def</a:t>
            </a:r>
            <a:r>
              <a:rPr lang="en-US" dirty="0"/>
              <a:t> show(self):</a:t>
            </a:r>
          </a:p>
          <a:p>
            <a:pPr marL="0" indent="0">
              <a:buNone/>
            </a:pPr>
            <a:r>
              <a:rPr lang="en-US" dirty="0"/>
              <a:t>        pass</a:t>
            </a:r>
          </a:p>
          <a:p>
            <a:pPr marL="0" indent="0">
              <a:buNone/>
            </a:pPr>
            <a:r>
              <a:rPr lang="en-US" dirty="0"/>
              <a:t>class Red(Color):</a:t>
            </a:r>
          </a:p>
          <a:p>
            <a:pPr marL="0" indent="0">
              <a:buNone/>
            </a:pPr>
            <a:r>
              <a:rPr lang="en-US" dirty="0"/>
              <a:t>    </a:t>
            </a:r>
            <a:r>
              <a:rPr lang="en-US" dirty="0" err="1"/>
              <a:t>def</a:t>
            </a:r>
            <a:r>
              <a:rPr lang="en-US" dirty="0"/>
              <a:t> show(self):</a:t>
            </a:r>
          </a:p>
          <a:p>
            <a:pPr marL="0" indent="0">
              <a:buNone/>
            </a:pPr>
            <a:r>
              <a:rPr lang="en-US" dirty="0"/>
              <a:t>        print("red color")</a:t>
            </a:r>
          </a:p>
          <a:p>
            <a:pPr marL="0" indent="0">
              <a:buNone/>
            </a:pPr>
            <a:r>
              <a:rPr lang="en-US" dirty="0"/>
              <a:t>class Blue(Color):</a:t>
            </a:r>
          </a:p>
          <a:p>
            <a:pPr marL="0" indent="0">
              <a:buNone/>
            </a:pPr>
            <a:r>
              <a:rPr lang="en-US" dirty="0"/>
              <a:t>    </a:t>
            </a:r>
            <a:r>
              <a:rPr lang="en-US" dirty="0" err="1"/>
              <a:t>def</a:t>
            </a:r>
            <a:r>
              <a:rPr lang="en-US" dirty="0"/>
              <a:t> show(self):</a:t>
            </a:r>
          </a:p>
          <a:p>
            <a:pPr marL="0" indent="0">
              <a:buNone/>
            </a:pPr>
            <a:r>
              <a:rPr lang="en-US" dirty="0"/>
              <a:t>        print("blue color")</a:t>
            </a:r>
          </a:p>
          <a:p>
            <a:pPr marL="0" indent="0">
              <a:buNone/>
            </a:pPr>
            <a:r>
              <a:rPr lang="en-US" dirty="0" smtClean="0"/>
              <a:t>r=Red</a:t>
            </a:r>
            <a:r>
              <a:rPr lang="en-US" dirty="0"/>
              <a:t>()</a:t>
            </a:r>
          </a:p>
          <a:p>
            <a:pPr marL="0" indent="0">
              <a:buNone/>
            </a:pPr>
            <a:r>
              <a:rPr lang="en-US" dirty="0" err="1"/>
              <a:t>r.show</a:t>
            </a:r>
            <a:r>
              <a:rPr lang="en-US" dirty="0"/>
              <a:t>()</a:t>
            </a:r>
          </a:p>
          <a:p>
            <a:pPr marL="0" indent="0">
              <a:buNone/>
            </a:pPr>
            <a:r>
              <a:rPr lang="en-US" dirty="0"/>
              <a:t>b=Blue()</a:t>
            </a:r>
          </a:p>
          <a:p>
            <a:pPr marL="0" indent="0">
              <a:buNone/>
            </a:pPr>
            <a:r>
              <a:rPr lang="en-US" dirty="0" err="1"/>
              <a:t>b.show</a:t>
            </a:r>
            <a:r>
              <a:rPr lang="en-US" dirty="0"/>
              <a:t>()</a:t>
            </a:r>
            <a:endParaRPr lang="en-IN" dirty="0"/>
          </a:p>
        </p:txBody>
      </p:sp>
    </p:spTree>
    <p:extLst>
      <p:ext uri="{BB962C8B-B14F-4D97-AF65-F5344CB8AC3E}">
        <p14:creationId xmlns:p14="http://schemas.microsoft.com/office/powerpoint/2010/main" val="7293179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r>
              <a:rPr lang="en-US" sz="6600" dirty="0" smtClean="0"/>
              <a:t>Composition</a:t>
            </a:r>
            <a:endParaRPr lang="en-IN" sz="6600" dirty="0"/>
          </a:p>
        </p:txBody>
      </p:sp>
    </p:spTree>
    <p:extLst>
      <p:ext uri="{BB962C8B-B14F-4D97-AF65-F5344CB8AC3E}">
        <p14:creationId xmlns:p14="http://schemas.microsoft.com/office/powerpoint/2010/main" val="34382868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IN" dirty="0"/>
          </a:p>
        </p:txBody>
      </p:sp>
      <p:sp>
        <p:nvSpPr>
          <p:cNvPr id="3" name="Content Placeholder 2"/>
          <p:cNvSpPr>
            <a:spLocks noGrp="1"/>
          </p:cNvSpPr>
          <p:nvPr>
            <p:ph sz="quarter" idx="1"/>
          </p:nvPr>
        </p:nvSpPr>
        <p:spPr/>
        <p:txBody>
          <a:bodyPr/>
          <a:lstStyle/>
          <a:p>
            <a:r>
              <a:rPr lang="en-US" dirty="0" smtClean="0"/>
              <a:t>It is a relationship in which one object is defined as a part of another object.</a:t>
            </a:r>
          </a:p>
          <a:p>
            <a:r>
              <a:rPr lang="en-US" dirty="0"/>
              <a:t>Composition is a way of </a:t>
            </a:r>
            <a:r>
              <a:rPr lang="en-US" i="1" dirty="0"/>
              <a:t>aggregating</a:t>
            </a:r>
            <a:r>
              <a:rPr lang="en-US" dirty="0"/>
              <a:t> objects together by making some objects attributes of other objects.</a:t>
            </a:r>
            <a:endParaRPr lang="en-US" dirty="0" smtClean="0"/>
          </a:p>
          <a:p>
            <a:r>
              <a:rPr lang="en-US" dirty="0" smtClean="0"/>
              <a:t>In </a:t>
            </a:r>
            <a:r>
              <a:rPr lang="en-US" dirty="0"/>
              <a:t>composition, we do not inherit from the base class but establish relationships between classes through the use of instance variables that are references to other objects</a:t>
            </a:r>
            <a:r>
              <a:rPr lang="en-US" dirty="0" smtClean="0"/>
              <a:t>.</a:t>
            </a:r>
          </a:p>
          <a:p>
            <a:endParaRPr lang="en-IN" dirty="0"/>
          </a:p>
        </p:txBody>
      </p:sp>
    </p:spTree>
    <p:extLst>
      <p:ext uri="{BB962C8B-B14F-4D97-AF65-F5344CB8AC3E}">
        <p14:creationId xmlns:p14="http://schemas.microsoft.com/office/powerpoint/2010/main" val="3699880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to define class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47664" y="2420888"/>
            <a:ext cx="4104456" cy="2736304"/>
          </a:xfrm>
        </p:spPr>
      </p:pic>
    </p:spTree>
    <p:extLst>
      <p:ext uri="{BB962C8B-B14F-4D97-AF65-F5344CB8AC3E}">
        <p14:creationId xmlns:p14="http://schemas.microsoft.com/office/powerpoint/2010/main" val="31241085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To show a composition relationship in a UML diagram, use a directional line connecting the two classes, with a filled diamond shape adjacent to the container class and the directional arrow to the contained </a:t>
            </a:r>
            <a:r>
              <a:rPr lang="en-US" dirty="0" smtClean="0"/>
              <a:t>class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861048"/>
            <a:ext cx="3816424" cy="1867161"/>
          </a:xfrm>
          <a:prstGeom prst="rect">
            <a:avLst/>
          </a:prstGeom>
        </p:spPr>
      </p:pic>
    </p:spTree>
    <p:extLst>
      <p:ext uri="{BB962C8B-B14F-4D97-AF65-F5344CB8AC3E}">
        <p14:creationId xmlns:p14="http://schemas.microsoft.com/office/powerpoint/2010/main" val="22607306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27784" y="2348880"/>
            <a:ext cx="2304256" cy="2057687"/>
          </a:xfrm>
        </p:spPr>
      </p:pic>
    </p:spTree>
    <p:extLst>
      <p:ext uri="{BB962C8B-B14F-4D97-AF65-F5344CB8AC3E}">
        <p14:creationId xmlns:p14="http://schemas.microsoft.com/office/powerpoint/2010/main" val="7090413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1484784"/>
            <a:ext cx="7467600" cy="4989168"/>
          </a:xfrm>
        </p:spPr>
        <p:txBody>
          <a:bodyPr>
            <a:normAutofit fontScale="55000" lnSpcReduction="20000"/>
          </a:bodyPr>
          <a:lstStyle/>
          <a:p>
            <a:pPr marL="0" indent="0">
              <a:buNone/>
            </a:pPr>
            <a:r>
              <a:rPr lang="en-IN" dirty="0"/>
              <a:t>class marks:</a:t>
            </a:r>
          </a:p>
          <a:p>
            <a:pPr marL="0" indent="0">
              <a:buNone/>
            </a:pPr>
            <a:r>
              <a:rPr lang="en-IN" dirty="0"/>
              <a:t>    </a:t>
            </a:r>
            <a:r>
              <a:rPr lang="en-IN" dirty="0" err="1"/>
              <a:t>def</a:t>
            </a:r>
            <a:r>
              <a:rPr lang="en-IN" dirty="0"/>
              <a:t> __</a:t>
            </a:r>
            <a:r>
              <a:rPr lang="en-IN" dirty="0" err="1"/>
              <a:t>init</a:t>
            </a:r>
            <a:r>
              <a:rPr lang="en-IN" dirty="0"/>
              <a:t>__(self,m1,m2):</a:t>
            </a:r>
          </a:p>
          <a:p>
            <a:pPr marL="0" indent="0">
              <a:buNone/>
            </a:pPr>
            <a:r>
              <a:rPr lang="en-IN" dirty="0"/>
              <a:t>        self.m1=m1</a:t>
            </a:r>
          </a:p>
          <a:p>
            <a:pPr marL="0" indent="0">
              <a:buNone/>
            </a:pPr>
            <a:r>
              <a:rPr lang="en-IN" dirty="0"/>
              <a:t>        self.m2=m2</a:t>
            </a:r>
          </a:p>
          <a:p>
            <a:pPr marL="0" indent="0">
              <a:buNone/>
            </a:pPr>
            <a:r>
              <a:rPr lang="en-IN" dirty="0"/>
              <a:t>    </a:t>
            </a:r>
            <a:r>
              <a:rPr lang="en-IN" dirty="0" err="1"/>
              <a:t>def</a:t>
            </a:r>
            <a:r>
              <a:rPr lang="en-IN" dirty="0"/>
              <a:t> calculate(self):</a:t>
            </a:r>
          </a:p>
          <a:p>
            <a:pPr marL="0" indent="0">
              <a:buNone/>
            </a:pPr>
            <a:r>
              <a:rPr lang="en-IN" dirty="0"/>
              <a:t>        return(self.m1+self.m2)</a:t>
            </a:r>
          </a:p>
          <a:p>
            <a:pPr marL="0" indent="0">
              <a:buNone/>
            </a:pPr>
            <a:r>
              <a:rPr lang="en-IN" dirty="0"/>
              <a:t>class student:</a:t>
            </a:r>
          </a:p>
          <a:p>
            <a:pPr marL="0" indent="0">
              <a:buNone/>
            </a:pPr>
            <a:r>
              <a:rPr lang="en-IN" dirty="0"/>
              <a:t>    </a:t>
            </a:r>
            <a:r>
              <a:rPr lang="en-IN" dirty="0" err="1"/>
              <a:t>def</a:t>
            </a:r>
            <a:r>
              <a:rPr lang="en-IN" dirty="0"/>
              <a:t> __</a:t>
            </a:r>
            <a:r>
              <a:rPr lang="en-IN" dirty="0" err="1"/>
              <a:t>init</a:t>
            </a:r>
            <a:r>
              <a:rPr lang="en-IN" dirty="0"/>
              <a:t>__(self,roll,name,m1,m2):</a:t>
            </a:r>
          </a:p>
          <a:p>
            <a:pPr marL="0" indent="0">
              <a:buNone/>
            </a:pPr>
            <a:r>
              <a:rPr lang="en-IN" dirty="0"/>
              <a:t>        </a:t>
            </a:r>
            <a:r>
              <a:rPr lang="en-IN" dirty="0" err="1"/>
              <a:t>self.roll</a:t>
            </a:r>
            <a:r>
              <a:rPr lang="en-IN" dirty="0"/>
              <a:t>=roll</a:t>
            </a:r>
          </a:p>
          <a:p>
            <a:pPr marL="0" indent="0">
              <a:buNone/>
            </a:pPr>
            <a:r>
              <a:rPr lang="en-IN" dirty="0"/>
              <a:t>        self.name=name</a:t>
            </a:r>
          </a:p>
          <a:p>
            <a:pPr marL="0" indent="0">
              <a:buNone/>
            </a:pPr>
            <a:r>
              <a:rPr lang="en-IN" dirty="0"/>
              <a:t>        self.m1=m1</a:t>
            </a:r>
          </a:p>
          <a:p>
            <a:pPr marL="0" indent="0">
              <a:buNone/>
            </a:pPr>
            <a:r>
              <a:rPr lang="en-IN" dirty="0"/>
              <a:t>        self.m2=m2</a:t>
            </a:r>
          </a:p>
          <a:p>
            <a:pPr marL="0" indent="0">
              <a:buNone/>
            </a:pPr>
            <a:r>
              <a:rPr lang="en-IN" dirty="0"/>
              <a:t>        </a:t>
            </a:r>
            <a:r>
              <a:rPr lang="en-IN" dirty="0" err="1"/>
              <a:t>self.obj_marks</a:t>
            </a:r>
            <a:r>
              <a:rPr lang="en-IN" dirty="0"/>
              <a:t>=marks(self.m1,self.m2</a:t>
            </a:r>
            <a:r>
              <a:rPr lang="en-IN" dirty="0" smtClean="0"/>
              <a:t>)#composition</a:t>
            </a:r>
            <a:endParaRPr lang="en-IN" dirty="0"/>
          </a:p>
          <a:p>
            <a:pPr marL="0" indent="0">
              <a:buNone/>
            </a:pPr>
            <a:endParaRPr lang="en-IN" dirty="0"/>
          </a:p>
          <a:p>
            <a:pPr marL="0" indent="0">
              <a:buNone/>
            </a:pPr>
            <a:r>
              <a:rPr lang="en-IN" dirty="0"/>
              <a:t>    </a:t>
            </a:r>
            <a:r>
              <a:rPr lang="en-IN" dirty="0" err="1"/>
              <a:t>def</a:t>
            </a:r>
            <a:r>
              <a:rPr lang="en-IN" dirty="0"/>
              <a:t> total(self):</a:t>
            </a:r>
          </a:p>
          <a:p>
            <a:pPr marL="0" indent="0">
              <a:buNone/>
            </a:pPr>
            <a:r>
              <a:rPr lang="en-IN" dirty="0"/>
              <a:t>        return </a:t>
            </a:r>
            <a:r>
              <a:rPr lang="en-IN" dirty="0" err="1"/>
              <a:t>self.obj_marks.calculate</a:t>
            </a:r>
            <a:r>
              <a:rPr lang="en-IN" dirty="0"/>
              <a:t>()</a:t>
            </a:r>
          </a:p>
          <a:p>
            <a:pPr marL="0" indent="0">
              <a:buNone/>
            </a:pPr>
            <a:r>
              <a:rPr lang="en-IN" dirty="0"/>
              <a:t>s=student(1,'amit',60,70)</a:t>
            </a:r>
          </a:p>
          <a:p>
            <a:pPr marL="0" indent="0">
              <a:buNone/>
            </a:pPr>
            <a:r>
              <a:rPr lang="en-IN" dirty="0"/>
              <a:t>print("roll no=",</a:t>
            </a:r>
            <a:r>
              <a:rPr lang="en-IN" dirty="0" err="1"/>
              <a:t>s.roll</a:t>
            </a:r>
            <a:r>
              <a:rPr lang="en-IN" dirty="0"/>
              <a:t>)</a:t>
            </a:r>
          </a:p>
          <a:p>
            <a:pPr marL="0" indent="0">
              <a:buNone/>
            </a:pPr>
            <a:r>
              <a:rPr lang="en-IN" dirty="0"/>
              <a:t>print("name=" ,s.name)</a:t>
            </a:r>
          </a:p>
          <a:p>
            <a:pPr marL="0" indent="0">
              <a:buNone/>
            </a:pPr>
            <a:r>
              <a:rPr lang="en-IN" dirty="0"/>
              <a:t>print("total=",</a:t>
            </a:r>
            <a:r>
              <a:rPr lang="en-IN" dirty="0" err="1"/>
              <a:t>s.total</a:t>
            </a:r>
            <a:r>
              <a:rPr lang="en-IN" dirty="0"/>
              <a:t>())</a:t>
            </a:r>
          </a:p>
          <a:p>
            <a:pPr marL="0" indent="0">
              <a:buNone/>
            </a:pPr>
            <a:endParaRPr lang="en-IN" dirty="0"/>
          </a:p>
        </p:txBody>
      </p:sp>
    </p:spTree>
    <p:extLst>
      <p:ext uri="{BB962C8B-B14F-4D97-AF65-F5344CB8AC3E}">
        <p14:creationId xmlns:p14="http://schemas.microsoft.com/office/powerpoint/2010/main" val="7747310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OUTPUT</a:t>
            </a:r>
          </a:p>
          <a:p>
            <a:pPr marL="0" indent="0">
              <a:buNone/>
            </a:pPr>
            <a:r>
              <a:rPr lang="en-US" dirty="0"/>
              <a:t>roll no= 1</a:t>
            </a:r>
          </a:p>
          <a:p>
            <a:pPr marL="0" indent="0">
              <a:buNone/>
            </a:pPr>
            <a:r>
              <a:rPr lang="en-US" dirty="0"/>
              <a:t>name= </a:t>
            </a:r>
            <a:r>
              <a:rPr lang="en-US" dirty="0" err="1"/>
              <a:t>amit</a:t>
            </a:r>
            <a:endParaRPr lang="en-US" dirty="0"/>
          </a:p>
          <a:p>
            <a:pPr marL="0" indent="0">
              <a:buNone/>
            </a:pPr>
            <a:r>
              <a:rPr lang="en-US" dirty="0"/>
              <a:t>total= 130</a:t>
            </a:r>
            <a:endParaRPr lang="en-IN" dirty="0"/>
          </a:p>
        </p:txBody>
      </p:sp>
    </p:spTree>
    <p:extLst>
      <p:ext uri="{BB962C8B-B14F-4D97-AF65-F5344CB8AC3E}">
        <p14:creationId xmlns:p14="http://schemas.microsoft.com/office/powerpoint/2010/main" val="29007137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CUSTOMIZATION VIA INHERITANCE </a:t>
            </a:r>
            <a:r>
              <a:rPr lang="en-US" sz="2000" dirty="0" err="1" smtClean="0"/>
              <a:t>speacializing</a:t>
            </a:r>
            <a:r>
              <a:rPr lang="en-US" sz="2000" dirty="0" smtClean="0"/>
              <a:t> inherited methods</a:t>
            </a:r>
            <a:endParaRPr lang="en-IN" sz="2000" dirty="0"/>
          </a:p>
        </p:txBody>
      </p:sp>
      <p:sp>
        <p:nvSpPr>
          <p:cNvPr id="3" name="Content Placeholder 2"/>
          <p:cNvSpPr>
            <a:spLocks noGrp="1"/>
          </p:cNvSpPr>
          <p:nvPr>
            <p:ph sz="quarter" idx="1"/>
          </p:nvPr>
        </p:nvSpPr>
        <p:spPr/>
        <p:txBody>
          <a:bodyPr/>
          <a:lstStyle/>
          <a:p>
            <a:r>
              <a:rPr lang="en-US" dirty="0" smtClean="0"/>
              <a:t>Two python function that will be helpful in customization of an objects response</a:t>
            </a:r>
          </a:p>
          <a:p>
            <a:r>
              <a:rPr lang="en-US" dirty="0" smtClean="0"/>
              <a:t>_ _</a:t>
            </a:r>
            <a:r>
              <a:rPr lang="en-US" dirty="0" err="1" smtClean="0"/>
              <a:t>str</a:t>
            </a:r>
            <a:r>
              <a:rPr lang="en-US" dirty="0" smtClean="0"/>
              <a:t>_ _()</a:t>
            </a:r>
          </a:p>
          <a:p>
            <a:r>
              <a:rPr lang="en-US" dirty="0" smtClean="0"/>
              <a:t>_ _</a:t>
            </a:r>
            <a:r>
              <a:rPr lang="en-US" dirty="0" err="1" smtClean="0"/>
              <a:t>repr</a:t>
            </a:r>
            <a:r>
              <a:rPr lang="en-US" dirty="0" smtClean="0"/>
              <a:t>_ _()</a:t>
            </a:r>
            <a:endParaRPr lang="en-IN" dirty="0"/>
          </a:p>
        </p:txBody>
      </p:sp>
    </p:spTree>
    <p:extLst>
      <p:ext uri="{BB962C8B-B14F-4D97-AF65-F5344CB8AC3E}">
        <p14:creationId xmlns:p14="http://schemas.microsoft.com/office/powerpoint/2010/main" val="16226391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IN" dirty="0"/>
          </a:p>
        </p:txBody>
      </p:sp>
      <p:sp>
        <p:nvSpPr>
          <p:cNvPr id="3" name="Content Placeholder 2"/>
          <p:cNvSpPr>
            <a:spLocks noGrp="1"/>
          </p:cNvSpPr>
          <p:nvPr>
            <p:ph sz="quarter" idx="1"/>
          </p:nvPr>
        </p:nvSpPr>
        <p:spPr/>
        <p:txBody>
          <a:bodyPr/>
          <a:lstStyle/>
          <a:p>
            <a:r>
              <a:rPr lang="en-US" dirty="0"/>
              <a:t>__</a:t>
            </a:r>
            <a:r>
              <a:rPr lang="en-US" dirty="0" err="1"/>
              <a:t>str</a:t>
            </a:r>
            <a:r>
              <a:rPr lang="en-US" dirty="0"/>
              <a:t>__()</a:t>
            </a:r>
          </a:p>
          <a:p>
            <a:r>
              <a:rPr lang="en-US" dirty="0" smtClean="0"/>
              <a:t>This methods return the string representation of the object.</a:t>
            </a:r>
          </a:p>
          <a:p>
            <a:r>
              <a:rPr lang="en-US" dirty="0" smtClean="0"/>
              <a:t>This method is called when an object is printed or manually __</a:t>
            </a:r>
            <a:r>
              <a:rPr lang="en-US" dirty="0" err="1" smtClean="0"/>
              <a:t>str</a:t>
            </a:r>
            <a:r>
              <a:rPr lang="en-US" dirty="0" smtClean="0"/>
              <a:t>__() function is called for an object.</a:t>
            </a:r>
          </a:p>
          <a:p>
            <a:r>
              <a:rPr lang="en-US" dirty="0" smtClean="0"/>
              <a:t>This function will return the string.</a:t>
            </a:r>
          </a:p>
          <a:p>
            <a:pPr marL="0" indent="0">
              <a:buNone/>
            </a:pPr>
            <a:endParaRPr lang="en-IN" dirty="0"/>
          </a:p>
        </p:txBody>
      </p:sp>
    </p:spTree>
    <p:extLst>
      <p:ext uri="{BB962C8B-B14F-4D97-AF65-F5344CB8AC3E}">
        <p14:creationId xmlns:p14="http://schemas.microsoft.com/office/powerpoint/2010/main" val="197698509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class A:</a:t>
            </a:r>
          </a:p>
          <a:p>
            <a:pPr marL="0" indent="0">
              <a:buNone/>
            </a:pPr>
            <a:r>
              <a:rPr lang="en-US" dirty="0"/>
              <a:t>    pass</a:t>
            </a:r>
          </a:p>
          <a:p>
            <a:pPr marL="0" indent="0">
              <a:buNone/>
            </a:pPr>
            <a:r>
              <a:rPr lang="en-US" dirty="0"/>
              <a:t>class B:</a:t>
            </a:r>
          </a:p>
          <a:p>
            <a:pPr marL="0" indent="0">
              <a:buNone/>
            </a:pPr>
            <a:r>
              <a:rPr lang="en-US" dirty="0"/>
              <a:t>    </a:t>
            </a:r>
            <a:r>
              <a:rPr lang="en-US" dirty="0" err="1"/>
              <a:t>def</a:t>
            </a:r>
            <a:r>
              <a:rPr lang="en-US" dirty="0"/>
              <a:t> __</a:t>
            </a:r>
            <a:r>
              <a:rPr lang="en-US" dirty="0" err="1"/>
              <a:t>str</a:t>
            </a:r>
            <a:r>
              <a:rPr lang="en-US" dirty="0"/>
              <a:t>__(self):</a:t>
            </a:r>
          </a:p>
          <a:p>
            <a:pPr marL="0" indent="0">
              <a:buNone/>
            </a:pPr>
            <a:r>
              <a:rPr lang="en-US" dirty="0"/>
              <a:t>        return "class B"</a:t>
            </a:r>
          </a:p>
          <a:p>
            <a:pPr marL="0" indent="0">
              <a:buNone/>
            </a:pPr>
            <a:r>
              <a:rPr lang="en-US" dirty="0"/>
              <a:t>obj1=A()</a:t>
            </a:r>
          </a:p>
          <a:p>
            <a:pPr marL="0" indent="0">
              <a:buNone/>
            </a:pPr>
            <a:r>
              <a:rPr lang="en-US" dirty="0"/>
              <a:t>obj2=B()</a:t>
            </a:r>
          </a:p>
          <a:p>
            <a:pPr marL="0" indent="0">
              <a:buNone/>
            </a:pPr>
            <a:r>
              <a:rPr lang="en-US" dirty="0"/>
              <a:t>print("when obj1 is printed",obj1)</a:t>
            </a:r>
          </a:p>
          <a:p>
            <a:pPr marL="0" indent="0">
              <a:buNone/>
            </a:pPr>
            <a:r>
              <a:rPr lang="en-US" dirty="0" smtClean="0"/>
              <a:t>print</a:t>
            </a:r>
            <a:r>
              <a:rPr lang="en-US" dirty="0"/>
              <a:t>("when obj2 is printed",obj2) </a:t>
            </a:r>
            <a:endParaRPr lang="en-US" dirty="0" smtClean="0"/>
          </a:p>
          <a:p>
            <a:pPr marL="0" indent="0">
              <a:buNone/>
            </a:pPr>
            <a:r>
              <a:rPr lang="en-US" dirty="0" smtClean="0"/>
              <a:t>Output</a:t>
            </a:r>
          </a:p>
          <a:p>
            <a:pPr marL="0" indent="0">
              <a:buNone/>
            </a:pPr>
            <a:r>
              <a:rPr lang="en-US" dirty="0"/>
              <a:t>when obj1 is printed &lt;__</a:t>
            </a:r>
            <a:r>
              <a:rPr lang="en-US" dirty="0" err="1"/>
              <a:t>main__.A</a:t>
            </a:r>
            <a:r>
              <a:rPr lang="en-US" dirty="0"/>
              <a:t> object at 0x02FC6DC0&gt;</a:t>
            </a:r>
          </a:p>
          <a:p>
            <a:pPr marL="0" indent="0">
              <a:buNone/>
            </a:pPr>
            <a:r>
              <a:rPr lang="en-US" dirty="0"/>
              <a:t>when obj2 is printed class B</a:t>
            </a:r>
            <a:endParaRPr lang="en-IN" dirty="0"/>
          </a:p>
        </p:txBody>
      </p:sp>
    </p:spTree>
    <p:extLst>
      <p:ext uri="{BB962C8B-B14F-4D97-AF65-F5344CB8AC3E}">
        <p14:creationId xmlns:p14="http://schemas.microsoft.com/office/powerpoint/2010/main" val="58582179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__</a:t>
            </a:r>
            <a:r>
              <a:rPr lang="en-US" dirty="0" err="1" smtClean="0"/>
              <a:t>repr</a:t>
            </a:r>
            <a:r>
              <a:rPr lang="en-US" dirty="0" smtClean="0"/>
              <a:t>__()</a:t>
            </a:r>
          </a:p>
          <a:p>
            <a:r>
              <a:rPr lang="en-US" dirty="0" smtClean="0"/>
              <a:t>This function is used as a fallback/backup that executes for an object on the same moments </a:t>
            </a:r>
          </a:p>
          <a:p>
            <a:r>
              <a:rPr lang="en-US" dirty="0" smtClean="0"/>
              <a:t>Difference is that __</a:t>
            </a:r>
            <a:r>
              <a:rPr lang="en-US" dirty="0" err="1" smtClean="0"/>
              <a:t>str</a:t>
            </a:r>
            <a:r>
              <a:rPr lang="en-US" dirty="0" smtClean="0"/>
              <a:t>__() function must return string only whereas the __</a:t>
            </a:r>
            <a:r>
              <a:rPr lang="en-US" dirty="0" err="1" smtClean="0"/>
              <a:t>repr</a:t>
            </a:r>
            <a:r>
              <a:rPr lang="en-US" dirty="0" smtClean="0"/>
              <a:t>__() function can return any informatics object such as </a:t>
            </a:r>
            <a:r>
              <a:rPr lang="en-US" dirty="0" err="1" smtClean="0"/>
              <a:t>Tuple,List</a:t>
            </a:r>
            <a:r>
              <a:rPr lang="en-US" dirty="0" smtClean="0"/>
              <a:t> </a:t>
            </a:r>
            <a:r>
              <a:rPr lang="en-US" dirty="0" err="1" smtClean="0"/>
              <a:t>etc</a:t>
            </a:r>
            <a:endParaRPr lang="en-IN" dirty="0"/>
          </a:p>
        </p:txBody>
      </p:sp>
    </p:spTree>
    <p:extLst>
      <p:ext uri="{BB962C8B-B14F-4D97-AF65-F5344CB8AC3E}">
        <p14:creationId xmlns:p14="http://schemas.microsoft.com/office/powerpoint/2010/main" val="129403511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class A:</a:t>
            </a:r>
          </a:p>
          <a:p>
            <a:pPr marL="0" indent="0">
              <a:buNone/>
            </a:pPr>
            <a:r>
              <a:rPr lang="en-US" dirty="0"/>
              <a:t>    pass</a:t>
            </a:r>
          </a:p>
          <a:p>
            <a:pPr marL="0" indent="0">
              <a:buNone/>
            </a:pPr>
            <a:r>
              <a:rPr lang="en-US" dirty="0"/>
              <a:t>class B:</a:t>
            </a:r>
          </a:p>
          <a:p>
            <a:pPr marL="0" indent="0">
              <a:buNone/>
            </a:pPr>
            <a:r>
              <a:rPr lang="en-US" dirty="0"/>
              <a:t>    </a:t>
            </a:r>
            <a:r>
              <a:rPr lang="en-US" dirty="0" err="1"/>
              <a:t>def</a:t>
            </a:r>
            <a:r>
              <a:rPr lang="en-US" dirty="0"/>
              <a:t> __</a:t>
            </a:r>
            <a:r>
              <a:rPr lang="en-US" dirty="0" err="1"/>
              <a:t>repr</a:t>
            </a:r>
            <a:r>
              <a:rPr lang="en-US" dirty="0"/>
              <a:t>__(self):</a:t>
            </a:r>
          </a:p>
          <a:p>
            <a:pPr marL="0" indent="0">
              <a:buNone/>
            </a:pPr>
            <a:r>
              <a:rPr lang="en-US" dirty="0"/>
              <a:t>        return (1,2,3,4,5)</a:t>
            </a:r>
          </a:p>
          <a:p>
            <a:pPr marL="0" indent="0">
              <a:buNone/>
            </a:pPr>
            <a:r>
              <a:rPr lang="en-US" dirty="0"/>
              <a:t>obj1=A()</a:t>
            </a:r>
          </a:p>
          <a:p>
            <a:pPr marL="0" indent="0">
              <a:buNone/>
            </a:pPr>
            <a:r>
              <a:rPr lang="en-US" dirty="0"/>
              <a:t>obj2=B()</a:t>
            </a:r>
          </a:p>
          <a:p>
            <a:pPr marL="0" indent="0">
              <a:buNone/>
            </a:pPr>
            <a:r>
              <a:rPr lang="en-US" dirty="0"/>
              <a:t>print("when obj1 is printed",obj1)</a:t>
            </a:r>
          </a:p>
          <a:p>
            <a:pPr marL="0" indent="0">
              <a:buNone/>
            </a:pPr>
            <a:r>
              <a:rPr lang="en-US" dirty="0" smtClean="0"/>
              <a:t>print</a:t>
            </a:r>
            <a:r>
              <a:rPr lang="en-US" dirty="0"/>
              <a:t>("when obj2 is printed",obj2.__repr__()) </a:t>
            </a:r>
            <a:endParaRPr lang="en-US" dirty="0" smtClean="0"/>
          </a:p>
          <a:p>
            <a:pPr marL="0" indent="0">
              <a:buNone/>
            </a:pPr>
            <a:r>
              <a:rPr lang="en-US" dirty="0" smtClean="0"/>
              <a:t>Output</a:t>
            </a:r>
          </a:p>
          <a:p>
            <a:pPr marL="0" indent="0">
              <a:buNone/>
            </a:pPr>
            <a:r>
              <a:rPr lang="en-US" dirty="0"/>
              <a:t>when obj1 is printed &lt;__</a:t>
            </a:r>
            <a:r>
              <a:rPr lang="en-US" dirty="0" err="1"/>
              <a:t>main__.A</a:t>
            </a:r>
            <a:r>
              <a:rPr lang="en-US" dirty="0"/>
              <a:t> object at 0x033C6DC0&gt;</a:t>
            </a:r>
          </a:p>
          <a:p>
            <a:pPr marL="0" indent="0">
              <a:buNone/>
            </a:pPr>
            <a:r>
              <a:rPr lang="en-US" dirty="0"/>
              <a:t>when obj2 is printed (1, 2, 3, 4, 5)</a:t>
            </a:r>
            <a:endParaRPr lang="en-IN" dirty="0"/>
          </a:p>
        </p:txBody>
      </p:sp>
    </p:spTree>
    <p:extLst>
      <p:ext uri="{BB962C8B-B14F-4D97-AF65-F5344CB8AC3E}">
        <p14:creationId xmlns:p14="http://schemas.microsoft.com/office/powerpoint/2010/main" val="27510088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MSBTE QUESTION</a:t>
            </a:r>
            <a:endParaRPr lang="en-US" dirty="0"/>
          </a:p>
        </p:txBody>
      </p:sp>
      <p:sp>
        <p:nvSpPr>
          <p:cNvPr id="3" name="Content Placeholder 2"/>
          <p:cNvSpPr>
            <a:spLocks noGrp="1"/>
          </p:cNvSpPr>
          <p:nvPr>
            <p:ph sz="quarter" idx="1"/>
          </p:nvPr>
        </p:nvSpPr>
        <p:spPr/>
        <p:txBody>
          <a:bodyPr>
            <a:normAutofit lnSpcReduction="10000"/>
          </a:bodyPr>
          <a:lstStyle/>
          <a:p>
            <a:r>
              <a:rPr lang="en-US" dirty="0"/>
              <a:t>Define class and object in python </a:t>
            </a:r>
            <a:r>
              <a:rPr lang="en-US" dirty="0" smtClean="0"/>
              <a:t>(2M)</a:t>
            </a:r>
          </a:p>
          <a:p>
            <a:r>
              <a:rPr lang="en-US" dirty="0"/>
              <a:t>Write a program to create class EMPLOYEE with ID and NAME and display its </a:t>
            </a:r>
            <a:r>
              <a:rPr lang="en-US" dirty="0" smtClean="0"/>
              <a:t>contents(4M)</a:t>
            </a:r>
          </a:p>
          <a:p>
            <a:r>
              <a:rPr lang="en-US" dirty="0"/>
              <a:t>Explain method overloading in python with example </a:t>
            </a:r>
            <a:r>
              <a:rPr lang="en-US" dirty="0" smtClean="0"/>
              <a:t>[6M]</a:t>
            </a:r>
          </a:p>
          <a:p>
            <a:r>
              <a:rPr lang="en-US" dirty="0"/>
              <a:t>Write a program to implement the concept of inheritance in python </a:t>
            </a:r>
            <a:r>
              <a:rPr lang="en-US" dirty="0" smtClean="0"/>
              <a:t>[6M]</a:t>
            </a:r>
          </a:p>
          <a:p>
            <a:r>
              <a:rPr lang="en-US" dirty="0"/>
              <a:t>Write syntax of defining class in Python. </a:t>
            </a:r>
            <a:r>
              <a:rPr lang="en-US" dirty="0" smtClean="0"/>
              <a:t>[2M]</a:t>
            </a:r>
          </a:p>
          <a:p>
            <a:r>
              <a:rPr lang="en-US" dirty="0"/>
              <a:t>Illustrate with example method over </a:t>
            </a:r>
            <a:r>
              <a:rPr lang="en-US" dirty="0" smtClean="0"/>
              <a:t>loading[4M]</a:t>
            </a:r>
          </a:p>
          <a:p>
            <a:r>
              <a:rPr lang="en-US" dirty="0"/>
              <a:t>Design a class student with data members; Name, roll number </a:t>
            </a:r>
            <a:r>
              <a:rPr lang="en-US" dirty="0" err="1"/>
              <a:t>addressCreate</a:t>
            </a:r>
            <a:r>
              <a:rPr lang="en-US" dirty="0"/>
              <a:t> suitable method for reading and printing students details. </a:t>
            </a:r>
            <a:r>
              <a:rPr lang="en-US" dirty="0" smtClean="0"/>
              <a:t>[6M]</a:t>
            </a:r>
          </a:p>
          <a:p>
            <a:endParaRPr lang="en-US" dirty="0"/>
          </a:p>
          <a:p>
            <a:endParaRPr lang="en-US" dirty="0"/>
          </a:p>
        </p:txBody>
      </p:sp>
    </p:spTree>
    <p:extLst>
      <p:ext uri="{BB962C8B-B14F-4D97-AF65-F5344CB8AC3E}">
        <p14:creationId xmlns:p14="http://schemas.microsoft.com/office/powerpoint/2010/main" val="2552029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1759</TotalTime>
  <Words>3667</Words>
  <Application>Microsoft Office PowerPoint</Application>
  <PresentationFormat>On-screen Show (4:3)</PresentationFormat>
  <Paragraphs>700</Paragraphs>
  <Slides>101</Slides>
  <Notes>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Oriel</vt:lpstr>
      <vt:lpstr>CH NO 5 OBJECT ORIENTED PROGRAMMING IN PYTHON MARKS 12</vt:lpstr>
      <vt:lpstr>PowerPoint Presentation</vt:lpstr>
      <vt:lpstr>COURSE OUTCOME</vt:lpstr>
      <vt:lpstr>PowerPoint Presentation</vt:lpstr>
      <vt:lpstr>Overview of OOP Terminology </vt:lpstr>
      <vt:lpstr>PowerPoint Presentation</vt:lpstr>
      <vt:lpstr>PowerPoint Presentation</vt:lpstr>
      <vt:lpstr>Creating class and object</vt:lpstr>
      <vt:lpstr>Syntax to define class</vt:lpstr>
      <vt:lpstr>Creating Instance Objects </vt:lpstr>
      <vt:lpstr>Accessing attribute of a class</vt:lpstr>
      <vt:lpstr>ASSIGNING VALUE TO AN ATTRIBUTE</vt:lpstr>
      <vt:lpstr>Example</vt:lpstr>
      <vt:lpstr>PowerPoint Presentation</vt:lpstr>
      <vt:lpstr>The __init__() Function </vt:lpstr>
      <vt:lpstr>The self Parameter </vt:lpstr>
      <vt:lpstr>PowerPoint Presentation</vt:lpstr>
      <vt:lpstr>PowerPoint Presentation</vt:lpstr>
      <vt:lpstr>Modify Object Properties </vt:lpstr>
      <vt:lpstr>Delete Object Properties </vt:lpstr>
      <vt:lpstr>Delete Objects </vt:lpstr>
      <vt:lpstr>PowerPoint Presentation</vt:lpstr>
      <vt:lpstr>PowerPoint Presentation</vt:lpstr>
      <vt:lpstr>PowerPoint Presentation</vt:lpstr>
      <vt:lpstr>PowerPoint Presentation</vt:lpstr>
      <vt:lpstr>PowerPoint Presentation</vt:lpstr>
      <vt:lpstr>PowerPoint Presentation</vt:lpstr>
      <vt:lpstr>Constructor and destructor</vt:lpstr>
      <vt:lpstr>PowerPoint Presentation</vt:lpstr>
      <vt:lpstr>destructor</vt:lpstr>
      <vt:lpstr>PowerPoint Presentation</vt:lpstr>
      <vt:lpstr>PowerPoint Presentation</vt:lpstr>
      <vt:lpstr>Constructor and destructor in inheritance</vt:lpstr>
      <vt:lpstr>PowerPoint Presentation</vt:lpstr>
      <vt:lpstr>PowerPoint Presentation</vt:lpstr>
      <vt:lpstr>PowerPoint Presentation</vt:lpstr>
      <vt:lpstr>PowerPoint Presentation</vt:lpstr>
      <vt:lpstr>Parameterized constructor in base class and derived class</vt:lpstr>
      <vt:lpstr>Constructor with default arguments</vt:lpstr>
      <vt:lpstr>PowerPoint Presentation</vt:lpstr>
      <vt:lpstr>PowerPoint Presentation</vt:lpstr>
      <vt:lpstr>Constructor overloading</vt:lpstr>
      <vt:lpstr>PowerPoint Presentation</vt:lpstr>
      <vt:lpstr>PowerPoint Presentation</vt:lpstr>
      <vt:lpstr>PowerPoint Presentation</vt:lpstr>
      <vt:lpstr>What is Inheritance? </vt:lpstr>
      <vt:lpstr>PowerPoint Presentation</vt:lpstr>
      <vt:lpstr>Types of inheritance</vt:lpstr>
      <vt:lpstr>Singel inheritance</vt:lpstr>
      <vt:lpstr>PowerPoint Presentation</vt:lpstr>
      <vt:lpstr>Example</vt:lpstr>
      <vt:lpstr>Multilevel inheritance</vt:lpstr>
      <vt:lpstr>PowerPoint Presentation</vt:lpstr>
      <vt:lpstr>PowerPoint Presentation</vt:lpstr>
      <vt:lpstr>PowerPoint Presentation</vt:lpstr>
      <vt:lpstr>MULTIPLE INHERITANCE</vt:lpstr>
      <vt:lpstr>PowerPoint Presentation</vt:lpstr>
      <vt:lpstr>PowerPoint Presentation</vt:lpstr>
      <vt:lpstr>Hierarchical Inheritance  </vt:lpstr>
      <vt:lpstr>PowerPoint Presentation</vt:lpstr>
      <vt:lpstr>SUPER()</vt:lpstr>
      <vt:lpstr>PowerPoint Presentation</vt:lpstr>
      <vt:lpstr>PowerPoint Presentation</vt:lpstr>
      <vt:lpstr>PowerPoint Presentation</vt:lpstr>
      <vt:lpstr>PowerPoint Presentation</vt:lpstr>
      <vt:lpstr>PowerPoint Presentation</vt:lpstr>
      <vt:lpstr>PowerPoint Presentation</vt:lpstr>
      <vt:lpstr>Method overloading</vt:lpstr>
      <vt:lpstr>PowerPoint Presentation</vt:lpstr>
      <vt:lpstr>PowerPoint Presentation</vt:lpstr>
      <vt:lpstr>PowerPoint Presentation</vt:lpstr>
      <vt:lpstr>METHOD OVERRIDDING</vt:lpstr>
      <vt:lpstr>PowerPoint Presentation</vt:lpstr>
      <vt:lpstr>PowerPoint Presentation</vt:lpstr>
      <vt:lpstr>PowerPoint Presentation</vt:lpstr>
      <vt:lpstr>Difference between method overloading and metho</vt:lpstr>
      <vt:lpstr>PowerPoint Presentation</vt:lpstr>
      <vt:lpstr>Data hiding</vt:lpstr>
      <vt:lpstr>PowerPoint Presentation</vt:lpstr>
      <vt:lpstr>PowerPoint Presentation</vt:lpstr>
      <vt:lpstr>PowerPoint Presentation</vt:lpstr>
      <vt:lpstr>PowerPoint Presentation</vt:lpstr>
      <vt:lpstr>Data abstraction</vt:lpstr>
      <vt:lpstr>PowerPoint Presentation</vt:lpstr>
      <vt:lpstr>PowerPoint Presentation</vt:lpstr>
      <vt:lpstr>PowerPoint Presentation</vt:lpstr>
      <vt:lpstr>PowerPoint Presentation</vt:lpstr>
      <vt:lpstr>PowerPoint Presentation</vt:lpstr>
      <vt:lpstr>composition</vt:lpstr>
      <vt:lpstr>PowerPoint Presentation</vt:lpstr>
      <vt:lpstr>PowerPoint Presentation</vt:lpstr>
      <vt:lpstr>PowerPoint Presentation</vt:lpstr>
      <vt:lpstr>PowerPoint Presentation</vt:lpstr>
      <vt:lpstr>CUSTOMIZATION VIA INHERITANCE speacializing inherited methods</vt:lpstr>
      <vt:lpstr> </vt:lpstr>
      <vt:lpstr>PowerPoint Presentation</vt:lpstr>
      <vt:lpstr>PowerPoint Presentation</vt:lpstr>
      <vt:lpstr>PowerPoint Presentation</vt:lpstr>
      <vt:lpstr>MSBTE QUESTION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NO 5 OBJECT ORIENTED PROGRAMMING IN PYTHON MARKS 12</dc:title>
  <dc:creator>cmhod</dc:creator>
  <cp:lastModifiedBy>Windows User</cp:lastModifiedBy>
  <cp:revision>124</cp:revision>
  <dcterms:created xsi:type="dcterms:W3CDTF">2020-01-25T03:31:21Z</dcterms:created>
  <dcterms:modified xsi:type="dcterms:W3CDTF">2023-03-21T04:20:59Z</dcterms:modified>
</cp:coreProperties>
</file>