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1"/>
  </p:notesMasterIdLst>
  <p:sldIdLst>
    <p:sldId id="257" r:id="rId2"/>
    <p:sldId id="303" r:id="rId3"/>
    <p:sldId id="304" r:id="rId4"/>
    <p:sldId id="328" r:id="rId5"/>
    <p:sldId id="329" r:id="rId6"/>
    <p:sldId id="330" r:id="rId7"/>
    <p:sldId id="331" r:id="rId8"/>
    <p:sldId id="332" r:id="rId9"/>
    <p:sldId id="333" r:id="rId10"/>
    <p:sldId id="334" r:id="rId11"/>
    <p:sldId id="335" r:id="rId12"/>
    <p:sldId id="336" r:id="rId13"/>
    <p:sldId id="337" r:id="rId14"/>
    <p:sldId id="338" r:id="rId15"/>
    <p:sldId id="339" r:id="rId16"/>
    <p:sldId id="340" r:id="rId17"/>
    <p:sldId id="341" r:id="rId18"/>
    <p:sldId id="342" r:id="rId19"/>
    <p:sldId id="344" r:id="rId20"/>
    <p:sldId id="345" r:id="rId21"/>
    <p:sldId id="346" r:id="rId22"/>
    <p:sldId id="347" r:id="rId23"/>
    <p:sldId id="348" r:id="rId24"/>
    <p:sldId id="349" r:id="rId25"/>
    <p:sldId id="350" r:id="rId26"/>
    <p:sldId id="351" r:id="rId27"/>
    <p:sldId id="352" r:id="rId28"/>
    <p:sldId id="353" r:id="rId29"/>
    <p:sldId id="355" r:id="rId30"/>
    <p:sldId id="356" r:id="rId31"/>
    <p:sldId id="357" r:id="rId32"/>
    <p:sldId id="358" r:id="rId33"/>
    <p:sldId id="359" r:id="rId34"/>
    <p:sldId id="360" r:id="rId35"/>
    <p:sldId id="361" r:id="rId36"/>
    <p:sldId id="363" r:id="rId37"/>
    <p:sldId id="362" r:id="rId38"/>
    <p:sldId id="364" r:id="rId39"/>
    <p:sldId id="365" r:id="rId40"/>
    <p:sldId id="366" r:id="rId41"/>
    <p:sldId id="367" r:id="rId42"/>
    <p:sldId id="368" r:id="rId43"/>
    <p:sldId id="369" r:id="rId44"/>
    <p:sldId id="370" r:id="rId45"/>
    <p:sldId id="371" r:id="rId46"/>
    <p:sldId id="372" r:id="rId47"/>
    <p:sldId id="373" r:id="rId48"/>
    <p:sldId id="374" r:id="rId49"/>
    <p:sldId id="32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7687" autoAdjust="0"/>
  </p:normalViewPr>
  <p:slideViewPr>
    <p:cSldViewPr>
      <p:cViewPr varScale="1">
        <p:scale>
          <a:sx n="72" d="100"/>
          <a:sy n="72" d="100"/>
        </p:scale>
        <p:origin x="-45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Actual Effort </a:t>
            </a:r>
            <a:r>
              <a:rPr lang="en-US" dirty="0" smtClean="0"/>
              <a:t>Distribution Percentage</a:t>
            </a:r>
            <a:endParaRPr lang="en-US" dirty="0"/>
          </a:p>
        </c:rich>
      </c:tx>
      <c:layout>
        <c:manualLayout>
          <c:xMode val="edge"/>
          <c:yMode val="edge"/>
          <c:x val="0.21276033464566929"/>
          <c:y val="0"/>
        </c:manualLayout>
      </c:layout>
      <c:overlay val="0"/>
    </c:title>
    <c:autoTitleDeleted val="0"/>
    <c:plotArea>
      <c:layout/>
      <c:pieChart>
        <c:varyColors val="1"/>
        <c:ser>
          <c:idx val="0"/>
          <c:order val="0"/>
          <c:tx>
            <c:strRef>
              <c:f>Sheet1!$B$1</c:f>
              <c:strCache>
                <c:ptCount val="1"/>
                <c:pt idx="0">
                  <c:v>Actual Effort Distribution</c:v>
                </c:pt>
              </c:strCache>
            </c:strRef>
          </c:tx>
          <c:cat>
            <c:strRef>
              <c:f>Sheet1!$A$2:$A$7</c:f>
              <c:strCache>
                <c:ptCount val="6"/>
                <c:pt idx="0">
                  <c:v>Requirement </c:v>
                </c:pt>
                <c:pt idx="1">
                  <c:v>Design </c:v>
                </c:pt>
                <c:pt idx="2">
                  <c:v>Coding </c:v>
                </c:pt>
                <c:pt idx="3">
                  <c:v>Testing </c:v>
                </c:pt>
                <c:pt idx="4">
                  <c:v>Doc</c:v>
                </c:pt>
                <c:pt idx="5">
                  <c:v>Bug fixing</c:v>
                </c:pt>
              </c:strCache>
            </c:strRef>
          </c:cat>
          <c:val>
            <c:numRef>
              <c:f>Sheet1!$B$2:$B$7</c:f>
              <c:numCache>
                <c:formatCode>General</c:formatCode>
                <c:ptCount val="6"/>
                <c:pt idx="0">
                  <c:v>23</c:v>
                </c:pt>
                <c:pt idx="1">
                  <c:v>18</c:v>
                </c:pt>
                <c:pt idx="2">
                  <c:v>15</c:v>
                </c:pt>
                <c:pt idx="3">
                  <c:v>22</c:v>
                </c:pt>
                <c:pt idx="4">
                  <c:v>5</c:v>
                </c:pt>
                <c:pt idx="5">
                  <c:v>17</c:v>
                </c:pt>
              </c:numCache>
            </c:numRef>
          </c:val>
        </c:ser>
        <c:dLbls>
          <c:showLegendKey val="0"/>
          <c:showVal val="0"/>
          <c:showCatName val="0"/>
          <c:showSerName val="0"/>
          <c:showPercent val="0"/>
          <c:showBubbleSize val="0"/>
          <c:showLeaderLines val="1"/>
        </c:dLbls>
        <c:firstSliceAng val="0"/>
      </c:pieChart>
    </c:plotArea>
    <c:legend>
      <c:legendPos val="r"/>
      <c:layout/>
      <c:overlay val="0"/>
    </c:legend>
    <c:plotVisOnly val="1"/>
    <c:dispBlanksAs val="gap"/>
    <c:showDLblsOverMax val="0"/>
  </c:chart>
  <c:txPr>
    <a:bodyPr/>
    <a:lstStyle/>
    <a:p>
      <a:pPr>
        <a:defRPr sz="1800"/>
      </a:pPr>
      <a:endParaRPr lang="en-US"/>
    </a:p>
  </c:txPr>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0.35</cdr:x>
      <cdr:y>0.34884</cdr:y>
    </cdr:from>
    <cdr:to>
      <cdr:x>0.4125</cdr:x>
      <cdr:y>0.44186</cdr:y>
    </cdr:to>
    <cdr:sp macro="" textlink="">
      <cdr:nvSpPr>
        <cdr:cNvPr id="2" name="TextBox 1"/>
        <cdr:cNvSpPr txBox="1"/>
      </cdr:nvSpPr>
      <cdr:spPr>
        <a:xfrm xmlns:a="http://schemas.openxmlformats.org/drawingml/2006/main">
          <a:off x="2133600" y="11430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0.4125</cdr:x>
      <cdr:y>0.37209</cdr:y>
    </cdr:from>
    <cdr:to>
      <cdr:x>0.5125</cdr:x>
      <cdr:y>0.46512</cdr:y>
    </cdr:to>
    <cdr:sp macro="" textlink="">
      <cdr:nvSpPr>
        <cdr:cNvPr id="3" name="TextBox 2"/>
        <cdr:cNvSpPr txBox="1"/>
      </cdr:nvSpPr>
      <cdr:spPr>
        <a:xfrm xmlns:a="http://schemas.openxmlformats.org/drawingml/2006/main">
          <a:off x="2514600" y="1219200"/>
          <a:ext cx="6096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smtClean="0"/>
            <a:t>23%</a:t>
          </a:r>
          <a:endParaRPr lang="en-US" sz="1100" dirty="0"/>
        </a:p>
      </cdr:txBody>
    </cdr:sp>
  </cdr:relSizeAnchor>
  <cdr:relSizeAnchor xmlns:cdr="http://schemas.openxmlformats.org/drawingml/2006/chartDrawing">
    <cdr:from>
      <cdr:x>0.425</cdr:x>
      <cdr:y>0.5814</cdr:y>
    </cdr:from>
    <cdr:to>
      <cdr:x>0.525</cdr:x>
      <cdr:y>0.69767</cdr:y>
    </cdr:to>
    <cdr:sp macro="" textlink="">
      <cdr:nvSpPr>
        <cdr:cNvPr id="4" name="TextBox 3"/>
        <cdr:cNvSpPr txBox="1"/>
      </cdr:nvSpPr>
      <cdr:spPr>
        <a:xfrm xmlns:a="http://schemas.openxmlformats.org/drawingml/2006/main">
          <a:off x="2590800" y="1905000"/>
          <a:ext cx="609600" cy="381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smtClean="0"/>
            <a:t>18%</a:t>
          </a:r>
          <a:endParaRPr lang="en-US" sz="1100" dirty="0"/>
        </a:p>
      </cdr:txBody>
    </cdr:sp>
  </cdr:relSizeAnchor>
  <cdr:relSizeAnchor xmlns:cdr="http://schemas.openxmlformats.org/drawingml/2006/chartDrawing">
    <cdr:from>
      <cdr:x>0.325</cdr:x>
      <cdr:y>0.76744</cdr:y>
    </cdr:from>
    <cdr:to>
      <cdr:x>0.425</cdr:x>
      <cdr:y>0.90698</cdr:y>
    </cdr:to>
    <cdr:sp macro="" textlink="">
      <cdr:nvSpPr>
        <cdr:cNvPr id="5" name="TextBox 4"/>
        <cdr:cNvSpPr txBox="1"/>
      </cdr:nvSpPr>
      <cdr:spPr>
        <a:xfrm xmlns:a="http://schemas.openxmlformats.org/drawingml/2006/main">
          <a:off x="1981200" y="2514600"/>
          <a:ext cx="609600" cy="4572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smtClean="0"/>
            <a:t>15%</a:t>
          </a:r>
          <a:endParaRPr lang="en-US" sz="1100" dirty="0"/>
        </a:p>
      </cdr:txBody>
    </cdr:sp>
  </cdr:relSizeAnchor>
  <cdr:relSizeAnchor xmlns:cdr="http://schemas.openxmlformats.org/drawingml/2006/chartDrawing">
    <cdr:from>
      <cdr:x>0.1875</cdr:x>
      <cdr:y>0.65116</cdr:y>
    </cdr:from>
    <cdr:to>
      <cdr:x>0.2875</cdr:x>
      <cdr:y>0.76744</cdr:y>
    </cdr:to>
    <cdr:sp macro="" textlink="">
      <cdr:nvSpPr>
        <cdr:cNvPr id="6" name="TextBox 5"/>
        <cdr:cNvSpPr txBox="1"/>
      </cdr:nvSpPr>
      <cdr:spPr>
        <a:xfrm xmlns:a="http://schemas.openxmlformats.org/drawingml/2006/main">
          <a:off x="1143000" y="2133600"/>
          <a:ext cx="609600" cy="3810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smtClean="0"/>
            <a:t>22%</a:t>
          </a:r>
          <a:endParaRPr lang="en-US" sz="1100" dirty="0"/>
        </a:p>
      </cdr:txBody>
    </cdr:sp>
  </cdr:relSizeAnchor>
  <cdr:relSizeAnchor xmlns:cdr="http://schemas.openxmlformats.org/drawingml/2006/chartDrawing">
    <cdr:from>
      <cdr:x>0.175</cdr:x>
      <cdr:y>0.44186</cdr:y>
    </cdr:from>
    <cdr:to>
      <cdr:x>0.2375</cdr:x>
      <cdr:y>0.51163</cdr:y>
    </cdr:to>
    <cdr:sp macro="" textlink="">
      <cdr:nvSpPr>
        <cdr:cNvPr id="7" name="TextBox 6"/>
        <cdr:cNvSpPr txBox="1"/>
      </cdr:nvSpPr>
      <cdr:spPr>
        <a:xfrm xmlns:a="http://schemas.openxmlformats.org/drawingml/2006/main">
          <a:off x="1066800" y="1447800"/>
          <a:ext cx="381000" cy="228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smtClean="0"/>
            <a:t>5%</a:t>
          </a:r>
          <a:endParaRPr lang="en-US" sz="1100" dirty="0"/>
        </a:p>
      </cdr:txBody>
    </cdr:sp>
  </cdr:relSizeAnchor>
  <cdr:relSizeAnchor xmlns:cdr="http://schemas.openxmlformats.org/drawingml/2006/chartDrawing">
    <cdr:from>
      <cdr:x>0.25</cdr:x>
      <cdr:y>0.30233</cdr:y>
    </cdr:from>
    <cdr:to>
      <cdr:x>0.325</cdr:x>
      <cdr:y>0.39535</cdr:y>
    </cdr:to>
    <cdr:sp macro="" textlink="">
      <cdr:nvSpPr>
        <cdr:cNvPr id="8" name="TextBox 7"/>
        <cdr:cNvSpPr txBox="1"/>
      </cdr:nvSpPr>
      <cdr:spPr>
        <a:xfrm xmlns:a="http://schemas.openxmlformats.org/drawingml/2006/main">
          <a:off x="1524000" y="990600"/>
          <a:ext cx="4572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dirty="0" smtClean="0"/>
            <a:t>17%</a:t>
          </a:r>
          <a:endParaRPr lang="en-US"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09CD4E-D7D6-4EC5-9E3F-397E5E61DA40}" type="datetimeFigureOut">
              <a:rPr lang="en-IN" smtClean="0"/>
              <a:t>22-10-2024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93D53-492C-4128-94BB-CB322752CB18}" type="slidenum">
              <a:rPr lang="en-IN" smtClean="0"/>
              <a:t>‹#›</a:t>
            </a:fld>
            <a:endParaRPr lang="en-IN"/>
          </a:p>
        </p:txBody>
      </p:sp>
    </p:spTree>
    <p:extLst>
      <p:ext uri="{BB962C8B-B14F-4D97-AF65-F5344CB8AC3E}">
        <p14:creationId xmlns:p14="http://schemas.microsoft.com/office/powerpoint/2010/main" val="40496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71FD744-886D-4F8A-881F-72FC43AA1C4A}" type="datetime1">
              <a:rPr lang="en-IN" smtClean="0"/>
              <a:t>22-10-2024</a:t>
            </a:fld>
            <a:endParaRPr lang="en-IN" dirty="0"/>
          </a:p>
        </p:txBody>
      </p:sp>
      <p:sp>
        <p:nvSpPr>
          <p:cNvPr id="19" name="Footer Placeholder 18"/>
          <p:cNvSpPr>
            <a:spLocks noGrp="1"/>
          </p:cNvSpPr>
          <p:nvPr>
            <p:ph type="ftr" sz="quarter" idx="11"/>
          </p:nvPr>
        </p:nvSpPr>
        <p:spPr/>
        <p:txBody>
          <a:bodyPr/>
          <a:lstStyle/>
          <a:p>
            <a:r>
              <a:rPr lang="en-IN" smtClean="0"/>
              <a:t>By: Vijaya Chavan</a:t>
            </a:r>
            <a:endParaRPr lang="en-IN" dirty="0"/>
          </a:p>
        </p:txBody>
      </p:sp>
      <p:sp>
        <p:nvSpPr>
          <p:cNvPr id="27" name="Slide Number Placeholder 26"/>
          <p:cNvSpPr>
            <a:spLocks noGrp="1"/>
          </p:cNvSpPr>
          <p:nvPr>
            <p:ph type="sldNum" sz="quarter" idx="12"/>
          </p:nvPr>
        </p:nvSpPr>
        <p:spPr/>
        <p:txBody>
          <a:bodyPr/>
          <a:lstStyle/>
          <a:p>
            <a:fld id="{06B4FACF-E031-4758-BA9F-1A540BC62062}"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A9ECDD-4417-489A-82E2-8C257087E90E}" type="datetime1">
              <a:rPr lang="en-IN" smtClean="0"/>
              <a:t>22-10-2024</a:t>
            </a:fld>
            <a:endParaRPr lang="en-IN" dirty="0"/>
          </a:p>
        </p:txBody>
      </p:sp>
      <p:sp>
        <p:nvSpPr>
          <p:cNvPr id="5" name="Footer Placeholder 4"/>
          <p:cNvSpPr>
            <a:spLocks noGrp="1"/>
          </p:cNvSpPr>
          <p:nvPr>
            <p:ph type="ftr" sz="quarter" idx="11"/>
          </p:nvPr>
        </p:nvSpPr>
        <p:spPr/>
        <p:txBody>
          <a:bodyPr/>
          <a:lstStyle/>
          <a:p>
            <a:r>
              <a:rPr lang="en-IN" smtClean="0"/>
              <a:t>By: Vijaya Chavan</a:t>
            </a:r>
            <a:endParaRPr lang="en-IN" dirty="0"/>
          </a:p>
        </p:txBody>
      </p:sp>
      <p:sp>
        <p:nvSpPr>
          <p:cNvPr id="6" name="Slide Number Placeholder 5"/>
          <p:cNvSpPr>
            <a:spLocks noGrp="1"/>
          </p:cNvSpPr>
          <p:nvPr>
            <p:ph type="sldNum" sz="quarter" idx="12"/>
          </p:nvPr>
        </p:nvSpPr>
        <p:spPr/>
        <p:txBody>
          <a:bodyPr/>
          <a:lstStyle/>
          <a:p>
            <a:fld id="{06B4FACF-E031-4758-BA9F-1A540BC62062}"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C0A98A-5308-45A8-AA3D-5EDE46150B53}" type="datetime1">
              <a:rPr lang="en-IN" smtClean="0"/>
              <a:t>22-10-2024</a:t>
            </a:fld>
            <a:endParaRPr lang="en-IN" dirty="0"/>
          </a:p>
        </p:txBody>
      </p:sp>
      <p:sp>
        <p:nvSpPr>
          <p:cNvPr id="5" name="Footer Placeholder 4"/>
          <p:cNvSpPr>
            <a:spLocks noGrp="1"/>
          </p:cNvSpPr>
          <p:nvPr>
            <p:ph type="ftr" sz="quarter" idx="11"/>
          </p:nvPr>
        </p:nvSpPr>
        <p:spPr/>
        <p:txBody>
          <a:bodyPr/>
          <a:lstStyle/>
          <a:p>
            <a:r>
              <a:rPr lang="en-IN" smtClean="0"/>
              <a:t>By: Vijaya Chavan</a:t>
            </a:r>
            <a:endParaRPr lang="en-IN" dirty="0"/>
          </a:p>
        </p:txBody>
      </p:sp>
      <p:sp>
        <p:nvSpPr>
          <p:cNvPr id="6" name="Slide Number Placeholder 5"/>
          <p:cNvSpPr>
            <a:spLocks noGrp="1"/>
          </p:cNvSpPr>
          <p:nvPr>
            <p:ph type="sldNum" sz="quarter" idx="12"/>
          </p:nvPr>
        </p:nvSpPr>
        <p:spPr/>
        <p:txBody>
          <a:bodyPr/>
          <a:lstStyle/>
          <a:p>
            <a:fld id="{06B4FACF-E031-4758-BA9F-1A540BC62062}"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5861D37-B5F3-4ED4-83B8-A2849A8A0896}" type="datetime1">
              <a:rPr lang="en-IN" smtClean="0"/>
              <a:t>22-10-2024</a:t>
            </a:fld>
            <a:endParaRPr lang="en-IN" dirty="0"/>
          </a:p>
        </p:txBody>
      </p:sp>
      <p:sp>
        <p:nvSpPr>
          <p:cNvPr id="5" name="Footer Placeholder 4"/>
          <p:cNvSpPr>
            <a:spLocks noGrp="1"/>
          </p:cNvSpPr>
          <p:nvPr>
            <p:ph type="ftr" sz="quarter" idx="11"/>
          </p:nvPr>
        </p:nvSpPr>
        <p:spPr/>
        <p:txBody>
          <a:bodyPr/>
          <a:lstStyle/>
          <a:p>
            <a:r>
              <a:rPr lang="en-IN" smtClean="0"/>
              <a:t>By: Vijaya Chavan</a:t>
            </a:r>
            <a:endParaRPr lang="en-IN" dirty="0"/>
          </a:p>
        </p:txBody>
      </p:sp>
      <p:sp>
        <p:nvSpPr>
          <p:cNvPr id="6" name="Slide Number Placeholder 5"/>
          <p:cNvSpPr>
            <a:spLocks noGrp="1"/>
          </p:cNvSpPr>
          <p:nvPr>
            <p:ph type="sldNum" sz="quarter" idx="12"/>
          </p:nvPr>
        </p:nvSpPr>
        <p:spPr/>
        <p:txBody>
          <a:bodyPr/>
          <a:lstStyle/>
          <a:p>
            <a:fld id="{06B4FACF-E031-4758-BA9F-1A540BC62062}"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97BFC98-E666-4C3F-9CA7-BDFCC3649A94}" type="datetime1">
              <a:rPr lang="en-IN" smtClean="0"/>
              <a:t>22-10-2024</a:t>
            </a:fld>
            <a:endParaRPr lang="en-IN" dirty="0"/>
          </a:p>
        </p:txBody>
      </p:sp>
      <p:sp>
        <p:nvSpPr>
          <p:cNvPr id="5" name="Footer Placeholder 4"/>
          <p:cNvSpPr>
            <a:spLocks noGrp="1"/>
          </p:cNvSpPr>
          <p:nvPr>
            <p:ph type="ftr" sz="quarter" idx="11"/>
          </p:nvPr>
        </p:nvSpPr>
        <p:spPr/>
        <p:txBody>
          <a:bodyPr/>
          <a:lstStyle/>
          <a:p>
            <a:r>
              <a:rPr lang="en-IN" smtClean="0"/>
              <a:t>By: Vijaya Chavan</a:t>
            </a:r>
            <a:endParaRPr lang="en-IN" dirty="0"/>
          </a:p>
        </p:txBody>
      </p:sp>
      <p:sp>
        <p:nvSpPr>
          <p:cNvPr id="6" name="Slide Number Placeholder 5"/>
          <p:cNvSpPr>
            <a:spLocks noGrp="1"/>
          </p:cNvSpPr>
          <p:nvPr>
            <p:ph type="sldNum" sz="quarter" idx="12"/>
          </p:nvPr>
        </p:nvSpPr>
        <p:spPr/>
        <p:txBody>
          <a:bodyPr/>
          <a:lstStyle/>
          <a:p>
            <a:fld id="{06B4FACF-E031-4758-BA9F-1A540BC62062}" type="slidenum">
              <a:rPr lang="en-IN" smtClean="0"/>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5B1AE6-2DD0-48D0-9866-55FF172D7211}" type="datetime1">
              <a:rPr lang="en-IN" smtClean="0"/>
              <a:t>22-10-2024</a:t>
            </a:fld>
            <a:endParaRPr lang="en-IN" dirty="0"/>
          </a:p>
        </p:txBody>
      </p:sp>
      <p:sp>
        <p:nvSpPr>
          <p:cNvPr id="6" name="Footer Placeholder 5"/>
          <p:cNvSpPr>
            <a:spLocks noGrp="1"/>
          </p:cNvSpPr>
          <p:nvPr>
            <p:ph type="ftr" sz="quarter" idx="11"/>
          </p:nvPr>
        </p:nvSpPr>
        <p:spPr/>
        <p:txBody>
          <a:bodyPr/>
          <a:lstStyle/>
          <a:p>
            <a:r>
              <a:rPr lang="en-IN" smtClean="0"/>
              <a:t>By: Vijaya Chavan</a:t>
            </a:r>
            <a:endParaRPr lang="en-IN" dirty="0"/>
          </a:p>
        </p:txBody>
      </p:sp>
      <p:sp>
        <p:nvSpPr>
          <p:cNvPr id="7" name="Slide Number Placeholder 6"/>
          <p:cNvSpPr>
            <a:spLocks noGrp="1"/>
          </p:cNvSpPr>
          <p:nvPr>
            <p:ph type="sldNum" sz="quarter" idx="12"/>
          </p:nvPr>
        </p:nvSpPr>
        <p:spPr/>
        <p:txBody>
          <a:bodyPr/>
          <a:lstStyle/>
          <a:p>
            <a:fld id="{06B4FACF-E031-4758-BA9F-1A540BC62062}"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21A29B0-F974-4571-A0DE-9ABAE20266CA}" type="datetime1">
              <a:rPr lang="en-IN" smtClean="0"/>
              <a:t>22-10-2024</a:t>
            </a:fld>
            <a:endParaRPr lang="en-IN" dirty="0"/>
          </a:p>
        </p:txBody>
      </p:sp>
      <p:sp>
        <p:nvSpPr>
          <p:cNvPr id="8" name="Footer Placeholder 7"/>
          <p:cNvSpPr>
            <a:spLocks noGrp="1"/>
          </p:cNvSpPr>
          <p:nvPr>
            <p:ph type="ftr" sz="quarter" idx="11"/>
          </p:nvPr>
        </p:nvSpPr>
        <p:spPr/>
        <p:txBody>
          <a:bodyPr/>
          <a:lstStyle/>
          <a:p>
            <a:r>
              <a:rPr lang="en-IN" smtClean="0"/>
              <a:t>By: Vijaya Chavan</a:t>
            </a:r>
            <a:endParaRPr lang="en-IN" dirty="0"/>
          </a:p>
        </p:txBody>
      </p:sp>
      <p:sp>
        <p:nvSpPr>
          <p:cNvPr id="9" name="Slide Number Placeholder 8"/>
          <p:cNvSpPr>
            <a:spLocks noGrp="1"/>
          </p:cNvSpPr>
          <p:nvPr>
            <p:ph type="sldNum" sz="quarter" idx="12"/>
          </p:nvPr>
        </p:nvSpPr>
        <p:spPr/>
        <p:txBody>
          <a:bodyPr/>
          <a:lstStyle/>
          <a:p>
            <a:fld id="{06B4FACF-E031-4758-BA9F-1A540BC62062}"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5F1DA41-3B31-444B-98A9-C018D0290CD0}" type="datetime1">
              <a:rPr lang="en-IN" smtClean="0"/>
              <a:t>22-10-2024</a:t>
            </a:fld>
            <a:endParaRPr lang="en-IN" dirty="0"/>
          </a:p>
        </p:txBody>
      </p:sp>
      <p:sp>
        <p:nvSpPr>
          <p:cNvPr id="4" name="Footer Placeholder 3"/>
          <p:cNvSpPr>
            <a:spLocks noGrp="1"/>
          </p:cNvSpPr>
          <p:nvPr>
            <p:ph type="ftr" sz="quarter" idx="11"/>
          </p:nvPr>
        </p:nvSpPr>
        <p:spPr/>
        <p:txBody>
          <a:bodyPr/>
          <a:lstStyle/>
          <a:p>
            <a:r>
              <a:rPr lang="en-IN" smtClean="0"/>
              <a:t>By: Vijaya Chavan</a:t>
            </a:r>
            <a:endParaRPr lang="en-IN" dirty="0"/>
          </a:p>
        </p:txBody>
      </p:sp>
      <p:sp>
        <p:nvSpPr>
          <p:cNvPr id="5" name="Slide Number Placeholder 4"/>
          <p:cNvSpPr>
            <a:spLocks noGrp="1"/>
          </p:cNvSpPr>
          <p:nvPr>
            <p:ph type="sldNum" sz="quarter" idx="12"/>
          </p:nvPr>
        </p:nvSpPr>
        <p:spPr/>
        <p:txBody>
          <a:bodyPr/>
          <a:lstStyle/>
          <a:p>
            <a:fld id="{06B4FACF-E031-4758-BA9F-1A540BC62062}"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B7926-1DC5-47F4-8A19-318D61F95316}" type="datetime1">
              <a:rPr lang="en-IN" smtClean="0"/>
              <a:t>22-10-2024</a:t>
            </a:fld>
            <a:endParaRPr lang="en-IN" dirty="0"/>
          </a:p>
        </p:txBody>
      </p:sp>
      <p:sp>
        <p:nvSpPr>
          <p:cNvPr id="3" name="Footer Placeholder 2"/>
          <p:cNvSpPr>
            <a:spLocks noGrp="1"/>
          </p:cNvSpPr>
          <p:nvPr>
            <p:ph type="ftr" sz="quarter" idx="11"/>
          </p:nvPr>
        </p:nvSpPr>
        <p:spPr/>
        <p:txBody>
          <a:bodyPr/>
          <a:lstStyle/>
          <a:p>
            <a:r>
              <a:rPr lang="en-IN" smtClean="0"/>
              <a:t>By: Vijaya Chavan</a:t>
            </a:r>
            <a:endParaRPr lang="en-IN" dirty="0"/>
          </a:p>
        </p:txBody>
      </p:sp>
      <p:sp>
        <p:nvSpPr>
          <p:cNvPr id="4" name="Slide Number Placeholder 3"/>
          <p:cNvSpPr>
            <a:spLocks noGrp="1"/>
          </p:cNvSpPr>
          <p:nvPr>
            <p:ph type="sldNum" sz="quarter" idx="12"/>
          </p:nvPr>
        </p:nvSpPr>
        <p:spPr/>
        <p:txBody>
          <a:bodyPr/>
          <a:lstStyle/>
          <a:p>
            <a:fld id="{06B4FACF-E031-4758-BA9F-1A540BC62062}"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2CB3D3-0FFF-4464-B7A0-7CD3179DED29}" type="datetime1">
              <a:rPr lang="en-IN" smtClean="0"/>
              <a:t>22-10-2024</a:t>
            </a:fld>
            <a:endParaRPr lang="en-IN" dirty="0"/>
          </a:p>
        </p:txBody>
      </p:sp>
      <p:sp>
        <p:nvSpPr>
          <p:cNvPr id="6" name="Footer Placeholder 5"/>
          <p:cNvSpPr>
            <a:spLocks noGrp="1"/>
          </p:cNvSpPr>
          <p:nvPr>
            <p:ph type="ftr" sz="quarter" idx="11"/>
          </p:nvPr>
        </p:nvSpPr>
        <p:spPr/>
        <p:txBody>
          <a:bodyPr/>
          <a:lstStyle/>
          <a:p>
            <a:r>
              <a:rPr lang="en-IN" smtClean="0"/>
              <a:t>By: Vijaya Chavan</a:t>
            </a:r>
            <a:endParaRPr lang="en-IN" dirty="0"/>
          </a:p>
        </p:txBody>
      </p:sp>
      <p:sp>
        <p:nvSpPr>
          <p:cNvPr id="7" name="Slide Number Placeholder 6"/>
          <p:cNvSpPr>
            <a:spLocks noGrp="1"/>
          </p:cNvSpPr>
          <p:nvPr>
            <p:ph type="sldNum" sz="quarter" idx="12"/>
          </p:nvPr>
        </p:nvSpPr>
        <p:spPr/>
        <p:txBody>
          <a:bodyPr/>
          <a:lstStyle/>
          <a:p>
            <a:fld id="{06B4FACF-E031-4758-BA9F-1A540BC62062}"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90A0E38-DBAA-4537-9A8F-796B4B5FFC05}" type="datetime1">
              <a:rPr lang="en-IN" smtClean="0"/>
              <a:t>22-10-2024</a:t>
            </a:fld>
            <a:endParaRPr lang="en-IN" dirty="0"/>
          </a:p>
        </p:txBody>
      </p:sp>
      <p:sp>
        <p:nvSpPr>
          <p:cNvPr id="6" name="Footer Placeholder 5"/>
          <p:cNvSpPr>
            <a:spLocks noGrp="1"/>
          </p:cNvSpPr>
          <p:nvPr>
            <p:ph type="ftr" sz="quarter" idx="11"/>
          </p:nvPr>
        </p:nvSpPr>
        <p:spPr/>
        <p:txBody>
          <a:bodyPr/>
          <a:lstStyle/>
          <a:p>
            <a:r>
              <a:rPr lang="en-IN" smtClean="0"/>
              <a:t>By: Vijaya Chavan</a:t>
            </a:r>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06B4FACF-E031-4758-BA9F-1A540BC62062}" type="slidenum">
              <a:rPr lang="en-IN" smtClean="0"/>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DC67529-87C8-403C-964A-1D11A0277992}" type="datetime1">
              <a:rPr lang="en-IN" smtClean="0"/>
              <a:t>22-10-2024</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IN" smtClean="0"/>
              <a:t>By: Vijaya Chavan</a:t>
            </a:r>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6B4FACF-E031-4758-BA9F-1A540BC62062}" type="slidenum">
              <a:rPr lang="en-IN" smtClean="0"/>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89888"/>
          </a:xfrm>
        </p:spPr>
        <p:txBody>
          <a:bodyPr/>
          <a:lstStyle/>
          <a:p>
            <a:pPr algn="ctr"/>
            <a:r>
              <a:rPr lang="en-US" dirty="0" smtClean="0">
                <a:latin typeface="Times New Roman" panose="02020603050405020304" pitchFamily="18" charset="0"/>
                <a:cs typeface="Times New Roman" panose="02020603050405020304" pitchFamily="18" charset="0"/>
              </a:rPr>
              <a:t>Chapter 5</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ctr">
              <a:buNone/>
            </a:pPr>
            <a:endParaRPr lang="en-US" sz="4400" dirty="0" smtClean="0">
              <a:latin typeface="Times New Roman" panose="02020603050405020304" pitchFamily="18" charset="0"/>
              <a:cs typeface="Times New Roman" panose="02020603050405020304" pitchFamily="18" charset="0"/>
            </a:endParaRPr>
          </a:p>
          <a:p>
            <a:pPr marL="0" indent="0" algn="ctr">
              <a:buNone/>
            </a:pPr>
            <a:r>
              <a:rPr lang="en-US" sz="4800" dirty="0" smtClean="0">
                <a:solidFill>
                  <a:srgbClr val="7030A0"/>
                </a:solidFill>
                <a:latin typeface="Times New Roman" panose="02020603050405020304" pitchFamily="18" charset="0"/>
                <a:cs typeface="Times New Roman" panose="02020603050405020304" pitchFamily="18" charset="0"/>
              </a:rPr>
              <a:t>Testing Tools &amp; Measurements</a:t>
            </a:r>
          </a:p>
          <a:p>
            <a:pPr marL="0" indent="0" algn="ctr">
              <a:buNone/>
            </a:pPr>
            <a:r>
              <a:rPr lang="en-US" sz="4400" dirty="0" smtClean="0">
                <a:solidFill>
                  <a:srgbClr val="7030A0"/>
                </a:solidFill>
                <a:latin typeface="Times New Roman" panose="02020603050405020304" pitchFamily="18" charset="0"/>
                <a:cs typeface="Times New Roman" panose="02020603050405020304" pitchFamily="18" charset="0"/>
              </a:rPr>
              <a:t>                 14 Marks </a:t>
            </a:r>
            <a:endParaRPr lang="en-IN" sz="4400" dirty="0">
              <a:solidFill>
                <a:srgbClr val="7030A0"/>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5715000" y="6400800"/>
            <a:ext cx="3352800" cy="365125"/>
          </a:xfrm>
        </p:spPr>
        <p:txBody>
          <a:bodyPr/>
          <a:lstStyle/>
          <a:p>
            <a:r>
              <a:rPr lang="en-IN" dirty="0" smtClean="0"/>
              <a:t>                                                      By: </a:t>
            </a:r>
            <a:r>
              <a:rPr lang="en-IN" dirty="0" err="1" smtClean="0"/>
              <a:t>Vijaya</a:t>
            </a:r>
            <a:r>
              <a:rPr lang="en-IN" dirty="0" smtClean="0"/>
              <a:t> </a:t>
            </a:r>
            <a:r>
              <a:rPr lang="en-IN" dirty="0" err="1" smtClean="0"/>
              <a:t>Chavan</a:t>
            </a:r>
            <a:endParaRPr lang="en-IN" dirty="0"/>
          </a:p>
        </p:txBody>
      </p:sp>
    </p:spTree>
    <p:extLst>
      <p:ext uri="{BB962C8B-B14F-4D97-AF65-F5344CB8AC3E}">
        <p14:creationId xmlns:p14="http://schemas.microsoft.com/office/powerpoint/2010/main" val="3631491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r>
              <a:rPr lang="en-US" sz="3600" b="1" dirty="0">
                <a:latin typeface="Times New Roman" panose="02020603050405020304" pitchFamily="18" charset="0"/>
                <a:cs typeface="Times New Roman" panose="02020603050405020304" pitchFamily="18" charset="0"/>
              </a:rPr>
              <a:t>5</a:t>
            </a:r>
            <a:r>
              <a:rPr lang="en-US" sz="3600" b="1" dirty="0" smtClean="0">
                <a:latin typeface="Times New Roman" panose="02020603050405020304" pitchFamily="18" charset="0"/>
                <a:cs typeface="Times New Roman" panose="02020603050405020304" pitchFamily="18" charset="0"/>
              </a:rPr>
              <a:t>.1 Manual Testing &amp; Automation Testing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.1.2 Process of Automation </a:t>
            </a:r>
            <a:r>
              <a:rPr lang="en-US" b="1" dirty="0" smtClean="0">
                <a:latin typeface="Times New Roman" panose="02020603050405020304" pitchFamily="18" charset="0"/>
                <a:cs typeface="Times New Roman" panose="02020603050405020304" pitchFamily="18" charset="0"/>
              </a:rPr>
              <a:t>Testing</a:t>
            </a:r>
          </a:p>
          <a:p>
            <a:pPr marL="0" indent="0">
              <a:buNone/>
            </a:pPr>
            <a:r>
              <a:rPr lang="en-US" b="1" dirty="0" smtClean="0">
                <a:latin typeface="Times New Roman" panose="02020603050405020304" pitchFamily="18" charset="0"/>
                <a:cs typeface="Times New Roman" panose="02020603050405020304" pitchFamily="18" charset="0"/>
              </a:rPr>
              <a:t>Advantages </a:t>
            </a:r>
            <a:r>
              <a:rPr lang="en-US" b="1" dirty="0">
                <a:latin typeface="Times New Roman" panose="02020603050405020304" pitchFamily="18" charset="0"/>
                <a:cs typeface="Times New Roman" panose="02020603050405020304" pitchFamily="18" charset="0"/>
              </a:rPr>
              <a:t>of Automation </a:t>
            </a:r>
            <a:r>
              <a:rPr lang="en-US" b="1" dirty="0" smtClean="0">
                <a:latin typeface="Times New Roman" panose="02020603050405020304" pitchFamily="18" charset="0"/>
                <a:cs typeface="Times New Roman" panose="02020603050405020304" pitchFamily="18" charset="0"/>
              </a:rPr>
              <a:t>Testing:</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Reliable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Repeatable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Programmable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Comprehensive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Reusable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Better Quality S/w</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Fast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Cost Reduction</a:t>
            </a: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3923901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r>
              <a:rPr lang="en-US" sz="3600" b="1" dirty="0">
                <a:latin typeface="Times New Roman" panose="02020603050405020304" pitchFamily="18" charset="0"/>
                <a:cs typeface="Times New Roman" panose="02020603050405020304" pitchFamily="18" charset="0"/>
              </a:rPr>
              <a:t>5</a:t>
            </a:r>
            <a:r>
              <a:rPr lang="en-US" sz="3600" b="1" dirty="0" smtClean="0">
                <a:latin typeface="Times New Roman" panose="02020603050405020304" pitchFamily="18" charset="0"/>
                <a:cs typeface="Times New Roman" panose="02020603050405020304" pitchFamily="18" charset="0"/>
              </a:rPr>
              <a:t>.1 Manual Testing &amp; Automation Testing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.1.2 Process of Automation </a:t>
            </a:r>
            <a:r>
              <a:rPr lang="en-US" b="1" dirty="0" smtClean="0">
                <a:latin typeface="Times New Roman" panose="02020603050405020304" pitchFamily="18" charset="0"/>
                <a:cs typeface="Times New Roman" panose="02020603050405020304" pitchFamily="18" charset="0"/>
              </a:rPr>
              <a:t>Testing</a:t>
            </a:r>
          </a:p>
          <a:p>
            <a:pPr marL="0" indent="0">
              <a:buNone/>
            </a:pPr>
            <a:r>
              <a:rPr lang="en-US" b="1" dirty="0" smtClean="0">
                <a:latin typeface="Times New Roman" panose="02020603050405020304" pitchFamily="18" charset="0"/>
                <a:cs typeface="Times New Roman" panose="02020603050405020304" pitchFamily="18" charset="0"/>
              </a:rPr>
              <a:t>Disadvantages </a:t>
            </a:r>
            <a:r>
              <a:rPr lang="en-US" b="1" dirty="0">
                <a:latin typeface="Times New Roman" panose="02020603050405020304" pitchFamily="18" charset="0"/>
                <a:cs typeface="Times New Roman" panose="02020603050405020304" pitchFamily="18" charset="0"/>
              </a:rPr>
              <a:t>of Automation </a:t>
            </a:r>
            <a:r>
              <a:rPr lang="en-US" b="1" dirty="0" smtClean="0">
                <a:latin typeface="Times New Roman" panose="02020603050405020304" pitchFamily="18" charset="0"/>
                <a:cs typeface="Times New Roman" panose="02020603050405020304" pitchFamily="18" charset="0"/>
              </a:rPr>
              <a:t>Testing:</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Proficiency is required to write the automation test  script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Debugging the test script is major issue.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Test Maintenance is costly</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513748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r>
              <a:rPr lang="en-US" sz="3600" b="1" dirty="0">
                <a:latin typeface="Times New Roman" panose="02020603050405020304" pitchFamily="18" charset="0"/>
                <a:cs typeface="Times New Roman" panose="02020603050405020304" pitchFamily="18" charset="0"/>
              </a:rPr>
              <a:t>5</a:t>
            </a:r>
            <a:r>
              <a:rPr lang="en-US" sz="3600" b="1" dirty="0" smtClean="0">
                <a:latin typeface="Times New Roman" panose="02020603050405020304" pitchFamily="18" charset="0"/>
                <a:cs typeface="Times New Roman" panose="02020603050405020304" pitchFamily="18" charset="0"/>
              </a:rPr>
              <a:t>.1 Manual Testing &amp; Automation Testing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5.1.2 Comparison between Manual Testing &amp; Automation Testing</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33599"/>
            <a:ext cx="7924799" cy="4343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5825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r>
              <a:rPr lang="en-US" sz="3600" b="1" dirty="0">
                <a:latin typeface="Times New Roman" panose="02020603050405020304" pitchFamily="18" charset="0"/>
                <a:cs typeface="Times New Roman" panose="02020603050405020304" pitchFamily="18" charset="0"/>
              </a:rPr>
              <a:t>5</a:t>
            </a:r>
            <a:r>
              <a:rPr lang="en-US" sz="3600" b="1" dirty="0" smtClean="0">
                <a:latin typeface="Times New Roman" panose="02020603050405020304" pitchFamily="18" charset="0"/>
                <a:cs typeface="Times New Roman" panose="02020603050405020304" pitchFamily="18" charset="0"/>
              </a:rPr>
              <a:t>.1 Manual Testing &amp; Automation Testing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029200"/>
          </a:xfrm>
        </p:spPr>
        <p:txBody>
          <a:bodyPr>
            <a:normAutofit fontScale="92500" lnSpcReduction="10000"/>
          </a:bodyPr>
          <a:lstStyle/>
          <a:p>
            <a:pPr marL="0" indent="0">
              <a:buNone/>
            </a:pPr>
            <a:r>
              <a:rPr lang="en-US" b="1" dirty="0" smtClean="0">
                <a:latin typeface="Times New Roman" panose="02020603050405020304" pitchFamily="18" charset="0"/>
                <a:cs typeface="Times New Roman" panose="02020603050405020304" pitchFamily="18" charset="0"/>
              </a:rPr>
              <a:t>5.1.3 Need of Automated Testing Tools:</a:t>
            </a:r>
          </a:p>
          <a:p>
            <a:r>
              <a:rPr lang="en-US" dirty="0"/>
              <a:t>Quality </a:t>
            </a:r>
            <a:r>
              <a:rPr lang="en-US" dirty="0" smtClean="0"/>
              <a:t>Assurance </a:t>
            </a:r>
          </a:p>
          <a:p>
            <a:r>
              <a:rPr lang="en-US" dirty="0" smtClean="0"/>
              <a:t>Error </a:t>
            </a:r>
            <a:r>
              <a:rPr lang="en-US" dirty="0"/>
              <a:t>or Bug-free </a:t>
            </a:r>
            <a:r>
              <a:rPr lang="en-US" dirty="0" smtClean="0"/>
              <a:t>Software </a:t>
            </a:r>
          </a:p>
          <a:p>
            <a:r>
              <a:rPr lang="en-US" dirty="0" smtClean="0"/>
              <a:t>Automation </a:t>
            </a:r>
            <a:r>
              <a:rPr lang="en-US" dirty="0"/>
              <a:t>testing is more efficient for detecting bugs in comparison to manual testing.</a:t>
            </a:r>
          </a:p>
          <a:p>
            <a:r>
              <a:rPr lang="en-US" dirty="0"/>
              <a:t>No Human </a:t>
            </a:r>
            <a:r>
              <a:rPr lang="en-US" dirty="0" smtClean="0"/>
              <a:t>Intervention</a:t>
            </a:r>
          </a:p>
          <a:p>
            <a:r>
              <a:rPr lang="en-US" dirty="0" smtClean="0"/>
              <a:t>Some </a:t>
            </a:r>
            <a:r>
              <a:rPr lang="en-US" dirty="0"/>
              <a:t>manual tests are impossible or difficult to run manually, while skipping them will result in skewered results of testing or an incomplete testing project.</a:t>
            </a:r>
          </a:p>
          <a:p>
            <a:r>
              <a:rPr lang="en-US" dirty="0"/>
              <a:t>The test suite contains many repetitive tests, such as regression testing, which not only take too much time, but also lower the job satisfaction of manual QAs who are stuck doing monotonous tasks.</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4179733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r>
              <a:rPr lang="en-US" sz="3600" b="1" dirty="0">
                <a:latin typeface="Times New Roman" panose="02020603050405020304" pitchFamily="18" charset="0"/>
                <a:cs typeface="Times New Roman" panose="02020603050405020304" pitchFamily="18" charset="0"/>
              </a:rPr>
              <a:t>5</a:t>
            </a:r>
            <a:r>
              <a:rPr lang="en-US" sz="3600" b="1" dirty="0" smtClean="0">
                <a:latin typeface="Times New Roman" panose="02020603050405020304" pitchFamily="18" charset="0"/>
                <a:cs typeface="Times New Roman" panose="02020603050405020304" pitchFamily="18" charset="0"/>
              </a:rPr>
              <a:t>.1 Manual Testing &amp; Automation Testing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5.1.3 Need of Automated Testing Tools:</a:t>
            </a:r>
          </a:p>
          <a:p>
            <a:pPr marL="0" indent="0">
              <a:buNone/>
            </a:pPr>
            <a:r>
              <a:rPr lang="en-US" b="1" dirty="0" smtClean="0">
                <a:solidFill>
                  <a:schemeClr val="accent1"/>
                </a:solidFill>
                <a:latin typeface="Times New Roman" panose="02020603050405020304" pitchFamily="18" charset="0"/>
                <a:cs typeface="Times New Roman" panose="02020603050405020304" pitchFamily="18" charset="0"/>
              </a:rPr>
              <a:t>Principal Attributes of tools &amp; Automation:</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Speed</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Efficiency</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Accuracy</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Resource Reduction</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Simulation &amp; Emulation</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Relentlessness</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1007208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5.2 Advantages &amp; Disadvantages of using Tools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953000"/>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Advantages </a:t>
            </a:r>
            <a:r>
              <a:rPr lang="en-US" sz="2800" b="1" dirty="0" smtClean="0">
                <a:latin typeface="Times New Roman" panose="02020603050405020304" pitchFamily="18" charset="0"/>
                <a:cs typeface="Times New Roman" panose="02020603050405020304" pitchFamily="18" charset="0"/>
              </a:rPr>
              <a:t>of </a:t>
            </a:r>
            <a:r>
              <a:rPr lang="en-US" sz="2800" b="1" dirty="0">
                <a:latin typeface="Times New Roman" panose="02020603050405020304" pitchFamily="18" charset="0"/>
                <a:cs typeface="Times New Roman" panose="02020603050405020304" pitchFamily="18" charset="0"/>
              </a:rPr>
              <a:t>using </a:t>
            </a:r>
            <a:r>
              <a:rPr lang="en-US" sz="2800" b="1" dirty="0" smtClean="0">
                <a:latin typeface="Times New Roman" panose="02020603050405020304" pitchFamily="18" charset="0"/>
                <a:cs typeface="Times New Roman" panose="02020603050405020304" pitchFamily="18" charset="0"/>
              </a:rPr>
              <a:t>Tools:</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Fast</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Repeatable</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Reusable</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Reliable</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Comprehensive</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Programmable</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Consistent</a:t>
            </a: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754910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5.2 Advantages &amp; Disadvantages of using Tools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953000"/>
          </a:xfrm>
        </p:spPr>
        <p:txBody>
          <a:bodyPr>
            <a:normAutofit/>
          </a:bodyPr>
          <a:lstStyle/>
          <a:p>
            <a:pPr marL="0" indent="0">
              <a:buNone/>
            </a:pPr>
            <a:r>
              <a:rPr lang="en-US" sz="2800" b="1" dirty="0" smtClean="0">
                <a:latin typeface="Times New Roman" panose="02020603050405020304" pitchFamily="18" charset="0"/>
                <a:cs typeface="Times New Roman" panose="02020603050405020304" pitchFamily="18" charset="0"/>
              </a:rPr>
              <a:t>Disadvantages of </a:t>
            </a:r>
            <a:r>
              <a:rPr lang="en-US" sz="2800" b="1" dirty="0">
                <a:latin typeface="Times New Roman" panose="02020603050405020304" pitchFamily="18" charset="0"/>
                <a:cs typeface="Times New Roman" panose="02020603050405020304" pitchFamily="18" charset="0"/>
              </a:rPr>
              <a:t>using </a:t>
            </a:r>
            <a:r>
              <a:rPr lang="en-US" sz="2800" b="1" dirty="0" smtClean="0">
                <a:latin typeface="Times New Roman" panose="02020603050405020304" pitchFamily="18" charset="0"/>
                <a:cs typeface="Times New Roman" panose="02020603050405020304" pitchFamily="18" charset="0"/>
              </a:rPr>
              <a:t>Tools:</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Unrealistic expectations from tool.</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People often make mistakes by underestimating the time, cost &amp; effort for the initial introduction of a tool. </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People frequently miscalculate the time &amp; effort needed to achieve significant &amp; continuing benefits from the tool</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 Mostly people underestimate the effort required to maintain the test assets generated by the tool</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People depend on the tool a lot</a:t>
            </a: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858916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5.3 Selecting a Tool</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953000"/>
          </a:xfrm>
        </p:spPr>
        <p:txBody>
          <a:bodyPr>
            <a:normAutofit lnSpcReduction="10000"/>
          </a:bodyPr>
          <a:lstStyle/>
          <a:p>
            <a:pPr marL="0" indent="0">
              <a:buNone/>
            </a:pPr>
            <a:r>
              <a:rPr lang="en-US" sz="2800" b="1" dirty="0" smtClean="0">
                <a:latin typeface="Times New Roman" panose="02020603050405020304" pitchFamily="18" charset="0"/>
                <a:cs typeface="Times New Roman" panose="02020603050405020304" pitchFamily="18" charset="0"/>
              </a:rPr>
              <a:t>Reasons for selecting a Tool:</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Free tools are not well supported</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Developing in-house tool takes a time</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Test tools sold by vendors are expensive</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Test tools require strong training</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Test tools generally do not meet all the requirements for automation</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Not all test tools run on all platforms</a:t>
            </a:r>
          </a:p>
          <a:p>
            <a:pPr>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We have to select the tool which is appropriate, affordable</a:t>
            </a: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122688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a:bodyPr>
          <a:lstStyle/>
          <a:p>
            <a:pPr marL="0" indent="0">
              <a:buNone/>
            </a:pPr>
            <a:r>
              <a:rPr lang="en-US" sz="2800" b="1" dirty="0">
                <a:solidFill>
                  <a:schemeClr val="accent1"/>
                </a:solidFill>
                <a:latin typeface="Times New Roman" panose="02020603050405020304" pitchFamily="18" charset="0"/>
                <a:cs typeface="Times New Roman" panose="02020603050405020304" pitchFamily="18" charset="0"/>
              </a:rPr>
              <a:t>5.3 Selecting a Test </a:t>
            </a:r>
            <a:r>
              <a:rPr lang="en-US" sz="2800" b="1" dirty="0" smtClean="0">
                <a:solidFill>
                  <a:schemeClr val="accent1"/>
                </a:solidFill>
                <a:latin typeface="Times New Roman" panose="02020603050405020304" pitchFamily="18" charset="0"/>
                <a:cs typeface="Times New Roman" panose="02020603050405020304" pitchFamily="18" charset="0"/>
              </a:rPr>
              <a:t>Tool</a:t>
            </a:r>
          </a:p>
          <a:p>
            <a:pPr marL="0" indent="0">
              <a:buNone/>
            </a:pPr>
            <a:r>
              <a:rPr lang="en-US" sz="2800" b="1" dirty="0" smtClean="0">
                <a:latin typeface="Times New Roman" panose="02020603050405020304" pitchFamily="18" charset="0"/>
                <a:cs typeface="Times New Roman" panose="02020603050405020304" pitchFamily="18" charset="0"/>
              </a:rPr>
              <a:t>Criteria for selecting a Test Tool:</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Meeting Requirement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Technology Expectations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Training or Skills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Management Aspects</a:t>
            </a:r>
          </a:p>
          <a:p>
            <a:pPr marL="0" indent="0">
              <a:buNone/>
            </a:pPr>
            <a:r>
              <a:rPr lang="en-US" sz="2800" b="1" dirty="0" smtClean="0">
                <a:latin typeface="Times New Roman" panose="02020603050405020304" pitchFamily="18" charset="0"/>
                <a:cs typeface="Times New Roman" panose="02020603050405020304" pitchFamily="18" charset="0"/>
              </a:rPr>
              <a:t>5.4 When </a:t>
            </a:r>
            <a:r>
              <a:rPr lang="en-US" sz="2800" b="1" dirty="0">
                <a:latin typeface="Times New Roman" panose="02020603050405020304" pitchFamily="18" charset="0"/>
                <a:cs typeface="Times New Roman" panose="02020603050405020304" pitchFamily="18" charset="0"/>
              </a:rPr>
              <a:t>to use Automated  Test Tool:</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Complexity of test cases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Test case Dependency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Number of iterations of Testing</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1080702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5.5 Testing using Automated Tools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953000"/>
          </a:xfrm>
        </p:spPr>
        <p:txBody>
          <a:bodyPr>
            <a:normAutofit/>
          </a:bodyPr>
          <a:lstStyle/>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Testing is important to determine quality.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Aim of testing is verification, error detection, validation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Test tools uses test cases to create manage and execute tests for particular environment</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 3 Important Aspects of Testing:</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Partial Automation</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Framework Approach in Automation</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Synchronization</a:t>
            </a:r>
          </a:p>
          <a:p>
            <a:pPr marL="514350" indent="-514350">
              <a:buFont typeface="+mj-lt"/>
              <a:buAutoNum type="arabicPeriod"/>
            </a:pP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862583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r>
              <a:rPr lang="en-US" sz="3600" b="1" dirty="0">
                <a:latin typeface="Times New Roman" panose="02020603050405020304" pitchFamily="18" charset="0"/>
                <a:cs typeface="Times New Roman" panose="02020603050405020304" pitchFamily="18" charset="0"/>
              </a:rPr>
              <a:t>5</a:t>
            </a:r>
            <a:r>
              <a:rPr lang="en-US" sz="3600" b="1" dirty="0" smtClean="0">
                <a:latin typeface="Times New Roman" panose="02020603050405020304" pitchFamily="18" charset="0"/>
                <a:cs typeface="Times New Roman" panose="02020603050405020304" pitchFamily="18" charset="0"/>
              </a:rPr>
              <a:t>.0 Introduction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029200"/>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Testing tools are software or hardware that evaluate the performance, functionality, and security of software </a:t>
            </a:r>
            <a:r>
              <a:rPr lang="en-US" dirty="0" smtClean="0">
                <a:latin typeface="Times New Roman" panose="02020603050405020304" pitchFamily="18" charset="0"/>
                <a:cs typeface="Times New Roman" panose="02020603050405020304" pitchFamily="18" charset="0"/>
              </a:rPr>
              <a:t>applications </a:t>
            </a:r>
            <a:r>
              <a:rPr lang="en-US" dirty="0">
                <a:latin typeface="Times New Roman" panose="02020603050405020304" pitchFamily="18" charset="0"/>
                <a:cs typeface="Times New Roman" panose="02020603050405020304" pitchFamily="18" charset="0"/>
              </a:rPr>
              <a:t>or systems.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Two Type of Tools:</a:t>
            </a:r>
          </a:p>
          <a:p>
            <a:pPr marL="0" indent="0">
              <a:buNone/>
            </a:pPr>
            <a:r>
              <a:rPr lang="en-US" b="1" dirty="0" smtClean="0">
                <a:latin typeface="Times New Roman" panose="02020603050405020304" pitchFamily="18" charset="0"/>
                <a:cs typeface="Times New Roman" panose="02020603050405020304" pitchFamily="18" charset="0"/>
              </a:rPr>
              <a:t>1. Static Tool</a:t>
            </a:r>
            <a:r>
              <a:rPr lang="en-US" dirty="0" smtClean="0">
                <a:latin typeface="Times New Roman" panose="02020603050405020304" pitchFamily="18" charset="0"/>
                <a:cs typeface="Times New Roman" panose="02020603050405020304" pitchFamily="18" charset="0"/>
              </a:rPr>
              <a:t>: Based on execution of test cases</a:t>
            </a:r>
          </a:p>
          <a:p>
            <a:pPr marL="0" indent="0">
              <a:buNone/>
            </a:pPr>
            <a:r>
              <a:rPr lang="en-US" b="1" dirty="0" smtClean="0">
                <a:latin typeface="Times New Roman" panose="02020603050405020304" pitchFamily="18" charset="0"/>
                <a:cs typeface="Times New Roman" panose="02020603050405020304" pitchFamily="18" charset="0"/>
              </a:rPr>
              <a:t>2. Dynamic Tool</a:t>
            </a:r>
            <a:r>
              <a:rPr lang="en-US" dirty="0" smtClean="0">
                <a:latin typeface="Times New Roman" panose="02020603050405020304" pitchFamily="18" charset="0"/>
                <a:cs typeface="Times New Roman" panose="02020603050405020304" pitchFamily="18" charset="0"/>
              </a:rPr>
              <a:t>: Based on dynamic testing activities</a:t>
            </a:r>
          </a:p>
          <a:p>
            <a:pPr marL="0" indent="0">
              <a:buNone/>
            </a:pPr>
            <a:r>
              <a:rPr lang="en-IN" b="1" dirty="0" smtClean="0">
                <a:latin typeface="Times New Roman" panose="02020603050405020304" pitchFamily="18" charset="0"/>
                <a:cs typeface="Times New Roman" panose="02020603050405020304" pitchFamily="18" charset="0"/>
              </a:rPr>
              <a:t>Testing can be done:</a:t>
            </a:r>
          </a:p>
          <a:p>
            <a:pPr marL="0" indent="0">
              <a:buNone/>
            </a:pPr>
            <a:r>
              <a:rPr lang="en-IN" b="1" dirty="0" smtClean="0">
                <a:latin typeface="Times New Roman" panose="02020603050405020304" pitchFamily="18" charset="0"/>
                <a:cs typeface="Times New Roman" panose="02020603050405020304" pitchFamily="18" charset="0"/>
              </a:rPr>
              <a:t>1. Manual</a:t>
            </a:r>
          </a:p>
          <a:p>
            <a:pPr marL="0" indent="0">
              <a:buNone/>
            </a:pPr>
            <a:r>
              <a:rPr lang="en-IN" b="1" dirty="0" smtClean="0">
                <a:latin typeface="Times New Roman" panose="02020603050405020304" pitchFamily="18" charset="0"/>
                <a:cs typeface="Times New Roman" panose="02020603050405020304" pitchFamily="18" charset="0"/>
              </a:rPr>
              <a:t>2. Automation</a:t>
            </a: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2710270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5.5 Testing using Automated Tools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953000"/>
          </a:xfrm>
        </p:spPr>
        <p:txBody>
          <a:bodyPr>
            <a:normAutofit/>
          </a:bodyPr>
          <a:lstStyle/>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3 Important Aspects of Testing:</a:t>
            </a:r>
          </a:p>
          <a:p>
            <a:pPr marL="514350" indent="-514350">
              <a:buFont typeface="+mj-lt"/>
              <a:buAutoNum type="arabicPeriod"/>
            </a:pPr>
            <a:r>
              <a:rPr lang="en-US" b="1" dirty="0" smtClean="0">
                <a:latin typeface="Times New Roman" panose="02020603050405020304" pitchFamily="18" charset="0"/>
                <a:cs typeface="Times New Roman" panose="02020603050405020304" pitchFamily="18" charset="0"/>
              </a:rPr>
              <a:t>Partial Automation:</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Automating parts of testing but not all of the software</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In Software Testing many processes do not need complete automation, in that case partial testing is used without involvement of too much cost &amp; time</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PA is used in cases where full automation test is difficult to apply</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3238168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5.5 Testing using Automated Tools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953000"/>
          </a:xfrm>
        </p:spPr>
        <p:txBody>
          <a:bodyPr>
            <a:normAutofit/>
          </a:bodyPr>
          <a:lstStyle/>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3 Important Aspects of Testing:</a:t>
            </a:r>
          </a:p>
          <a:p>
            <a:pPr marL="0" indent="0">
              <a:buNone/>
            </a:pPr>
            <a:r>
              <a:rPr lang="en-US" b="1" dirty="0" smtClean="0">
                <a:latin typeface="Times New Roman" panose="02020603050405020304" pitchFamily="18" charset="0"/>
                <a:cs typeface="Times New Roman" panose="02020603050405020304" pitchFamily="18" charset="0"/>
              </a:rPr>
              <a:t>2. Framework </a:t>
            </a:r>
            <a:r>
              <a:rPr lang="en-US" b="1" dirty="0">
                <a:latin typeface="Times New Roman" panose="02020603050405020304" pitchFamily="18" charset="0"/>
                <a:cs typeface="Times New Roman" panose="02020603050405020304" pitchFamily="18" charset="0"/>
              </a:rPr>
              <a:t>Approach in Automation</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A Test Automation framework is an integrated system that sets the rules of automation of specific product.</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This system integrates the function libraries, test data sources, object details, reusable modules etc.</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If there is any change in test case then only test case file needs to be updated ,driver script &amp; start up script remain same.</a:t>
            </a:r>
          </a:p>
          <a:p>
            <a:pPr>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30672543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5.5 Testing using Automated Tools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953000"/>
          </a:xfrm>
        </p:spPr>
        <p:txBody>
          <a:bodyPr>
            <a:normAutofit/>
          </a:bodyPr>
          <a:lstStyle/>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3 Important Aspects of Testing:</a:t>
            </a:r>
          </a:p>
          <a:p>
            <a:pPr marL="0" indent="0">
              <a:buNone/>
            </a:pPr>
            <a:r>
              <a:rPr lang="en-US" b="1" dirty="0" smtClean="0">
                <a:latin typeface="Times New Roman" panose="02020603050405020304" pitchFamily="18" charset="0"/>
                <a:cs typeface="Times New Roman" panose="02020603050405020304" pitchFamily="18" charset="0"/>
              </a:rPr>
              <a:t>2. Framework </a:t>
            </a:r>
            <a:r>
              <a:rPr lang="en-US" b="1" dirty="0">
                <a:latin typeface="Times New Roman" panose="02020603050405020304" pitchFamily="18" charset="0"/>
                <a:cs typeface="Times New Roman" panose="02020603050405020304" pitchFamily="18" charset="0"/>
              </a:rPr>
              <a:t>Approach in Automation</a:t>
            </a:r>
          </a:p>
          <a:p>
            <a:pPr>
              <a:buFont typeface="Wingdings" panose="05000000000000000000" pitchFamily="2" charset="2"/>
              <a:buChar char="v"/>
            </a:pPr>
            <a:r>
              <a:rPr lang="en-US" dirty="0" smtClean="0">
                <a:solidFill>
                  <a:schemeClr val="accent1"/>
                </a:solidFill>
                <a:latin typeface="Times New Roman" panose="02020603050405020304" pitchFamily="18" charset="0"/>
                <a:cs typeface="Times New Roman" panose="02020603050405020304" pitchFamily="18" charset="0"/>
              </a:rPr>
              <a:t>Various Types of frameworks:</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Data Driven Testing</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Modularity Driven Testing</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Keyword Driven Testing</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Model Based Testing</a:t>
            </a:r>
          </a:p>
          <a:p>
            <a:pPr marL="514350" indent="-514350">
              <a:buFont typeface="+mj-lt"/>
              <a:buAutoNum type="arabicPeriod"/>
            </a:pPr>
            <a:r>
              <a:rPr lang="en-US" dirty="0" smtClean="0">
                <a:latin typeface="Times New Roman" panose="02020603050405020304" pitchFamily="18" charset="0"/>
                <a:cs typeface="Times New Roman" panose="02020603050405020304" pitchFamily="18" charset="0"/>
              </a:rPr>
              <a:t>Hybrid Testing</a:t>
            </a:r>
          </a:p>
          <a:p>
            <a:pPr>
              <a:buFont typeface="Wingdings" panose="05000000000000000000" pitchFamily="2" charset="2"/>
              <a:buChar char="v"/>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2341228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5.5 Testing using Automated Tools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953000"/>
          </a:xfrm>
        </p:spPr>
        <p:txBody>
          <a:bodyPr>
            <a:normAutofit fontScale="92500" lnSpcReduction="10000"/>
          </a:bodyPr>
          <a:lstStyle/>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3 Important Aspects of Testing:</a:t>
            </a:r>
          </a:p>
          <a:p>
            <a:pPr marL="0" indent="0">
              <a:buNone/>
            </a:pPr>
            <a:r>
              <a:rPr lang="en-US" dirty="0" smtClean="0">
                <a:latin typeface="Times New Roman" panose="02020603050405020304" pitchFamily="18" charset="0"/>
                <a:cs typeface="Times New Roman" panose="02020603050405020304" pitchFamily="18" charset="0"/>
              </a:rPr>
              <a:t>3. </a:t>
            </a:r>
            <a:r>
              <a:rPr lang="en-US" b="1" dirty="0" smtClean="0">
                <a:latin typeface="Times New Roman" panose="02020603050405020304" pitchFamily="18" charset="0"/>
                <a:cs typeface="Times New Roman" panose="02020603050405020304" pitchFamily="18" charset="0"/>
              </a:rPr>
              <a:t>Synchronization</a:t>
            </a:r>
          </a:p>
          <a:p>
            <a:pPr>
              <a:buFont typeface="Wingdings" panose="05000000000000000000" pitchFamily="2" charset="2"/>
              <a:buChar char="v"/>
            </a:pPr>
            <a:r>
              <a:rPr lang="en-US" dirty="0" smtClean="0">
                <a:latin typeface="Times New Roman" panose="02020603050405020304" pitchFamily="18" charset="0"/>
                <a:cs typeface="Times New Roman" panose="02020603050405020304" pitchFamily="18" charset="0"/>
              </a:rPr>
              <a:t>Synchronization ensures that all the tests happen on all of the system in correct order</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Synchronization of test cases either done automatically ,at system determined points or user can determine the points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Synchronization is cooperative. E.g. If system 1 expects to synchronize with system 2 then system 2 must also </a:t>
            </a:r>
            <a:r>
              <a:rPr lang="en-US" dirty="0" smtClean="0">
                <a:latin typeface="Times New Roman" panose="02020603050405020304" pitchFamily="18" charset="0"/>
                <a:cs typeface="Times New Roman" panose="02020603050405020304" pitchFamily="18" charset="0"/>
              </a:rPr>
              <a:t>synchronize </a:t>
            </a:r>
            <a:r>
              <a:rPr lang="en-US" dirty="0">
                <a:latin typeface="Times New Roman" panose="02020603050405020304" pitchFamily="18" charset="0"/>
                <a:cs typeface="Times New Roman" panose="02020603050405020304" pitchFamily="18" charset="0"/>
              </a:rPr>
              <a:t>with system </a:t>
            </a:r>
            <a:r>
              <a:rPr lang="en-US" dirty="0" smtClean="0">
                <a:latin typeface="Times New Roman" panose="02020603050405020304" pitchFamily="18" charset="0"/>
                <a:cs typeface="Times New Roman" panose="02020603050405020304" pitchFamily="18" charset="0"/>
              </a:rPr>
              <a:t>1</a:t>
            </a:r>
          </a:p>
          <a:p>
            <a:pPr>
              <a:buFont typeface="Wingdings" panose="05000000000000000000" pitchFamily="2" charset="2"/>
              <a:buChar char="v"/>
            </a:pPr>
            <a:r>
              <a:rPr lang="en-US" dirty="0" smtClean="0">
                <a:solidFill>
                  <a:schemeClr val="accent1"/>
                </a:solidFill>
                <a:latin typeface="Times New Roman" panose="02020603050405020304" pitchFamily="18" charset="0"/>
                <a:cs typeface="Times New Roman" panose="02020603050405020304" pitchFamily="18" charset="0"/>
              </a:rPr>
              <a:t>Various Types of Synchronization:</a:t>
            </a:r>
          </a:p>
          <a:p>
            <a:pPr>
              <a:buFont typeface="Courier New" panose="02070309020205020404" pitchFamily="49" charset="0"/>
              <a:buChar char="o"/>
            </a:pPr>
            <a:r>
              <a:rPr lang="en-US" b="1" dirty="0" smtClean="0">
                <a:latin typeface="Times New Roman" panose="02020603050405020304" pitchFamily="18" charset="0"/>
                <a:cs typeface="Times New Roman" panose="02020603050405020304" pitchFamily="18" charset="0"/>
              </a:rPr>
              <a:t>Automatic </a:t>
            </a:r>
            <a:r>
              <a:rPr lang="en-US" b="1" dirty="0">
                <a:latin typeface="Times New Roman" panose="02020603050405020304" pitchFamily="18" charset="0"/>
                <a:cs typeface="Times New Roman" panose="02020603050405020304" pitchFamily="18" charset="0"/>
              </a:rPr>
              <a:t>Synchronization</a:t>
            </a:r>
          </a:p>
          <a:p>
            <a:pPr>
              <a:buFont typeface="Courier New" panose="02070309020205020404" pitchFamily="49" charset="0"/>
              <a:buChar char="o"/>
            </a:pPr>
            <a:r>
              <a:rPr lang="en-US" b="1" dirty="0" smtClean="0">
                <a:latin typeface="Times New Roman" panose="02020603050405020304" pitchFamily="18" charset="0"/>
                <a:cs typeface="Times New Roman" panose="02020603050405020304" pitchFamily="18" charset="0"/>
              </a:rPr>
              <a:t>User defined </a:t>
            </a:r>
            <a:r>
              <a:rPr lang="en-US" b="1" dirty="0">
                <a:latin typeface="Times New Roman" panose="02020603050405020304" pitchFamily="18" charset="0"/>
                <a:cs typeface="Times New Roman" panose="02020603050405020304" pitchFamily="18" charset="0"/>
              </a:rPr>
              <a:t>Synchronization</a:t>
            </a:r>
          </a:p>
          <a:p>
            <a:pPr marL="0" indent="0">
              <a:buNone/>
            </a:pPr>
            <a:endParaRPr lang="en-US" dirty="0" smtClean="0">
              <a:solidFill>
                <a:schemeClr val="accent1"/>
              </a:solidFill>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1618436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5.5 Testing using Automated Tools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fontScale="92500" lnSpcReduction="20000"/>
          </a:bodyPr>
          <a:lstStyle/>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3 Important Aspects of Testing:</a:t>
            </a:r>
          </a:p>
          <a:p>
            <a:pPr marL="0" indent="0">
              <a:buNone/>
            </a:pPr>
            <a:r>
              <a:rPr lang="en-US" dirty="0" smtClean="0">
                <a:latin typeface="Times New Roman" panose="02020603050405020304" pitchFamily="18" charset="0"/>
                <a:cs typeface="Times New Roman" panose="02020603050405020304" pitchFamily="18" charset="0"/>
              </a:rPr>
              <a:t>3. </a:t>
            </a:r>
            <a:r>
              <a:rPr lang="en-US" b="1" dirty="0" smtClean="0">
                <a:latin typeface="Times New Roman" panose="02020603050405020304" pitchFamily="18" charset="0"/>
                <a:cs typeface="Times New Roman" panose="02020603050405020304" pitchFamily="18" charset="0"/>
              </a:rPr>
              <a:t>Synchronization</a:t>
            </a:r>
          </a:p>
          <a:p>
            <a:pPr>
              <a:buFont typeface="Wingdings" panose="05000000000000000000" pitchFamily="2" charset="2"/>
              <a:buChar char="v"/>
            </a:pPr>
            <a:r>
              <a:rPr lang="en-US" dirty="0" smtClean="0">
                <a:solidFill>
                  <a:schemeClr val="accent1"/>
                </a:solidFill>
                <a:latin typeface="Times New Roman" panose="02020603050405020304" pitchFamily="18" charset="0"/>
                <a:cs typeface="Times New Roman" panose="02020603050405020304" pitchFamily="18" charset="0"/>
              </a:rPr>
              <a:t>Various Types of Synchronization:</a:t>
            </a:r>
          </a:p>
          <a:p>
            <a:pPr marL="0" indent="0">
              <a:buNone/>
            </a:pPr>
            <a:r>
              <a:rPr lang="en-US" b="1" dirty="0" smtClean="0">
                <a:latin typeface="Times New Roman" panose="02020603050405020304" pitchFamily="18" charset="0"/>
                <a:cs typeface="Times New Roman" panose="02020603050405020304" pitchFamily="18" charset="0"/>
              </a:rPr>
              <a:t>1. Automatic Synchronization:</a:t>
            </a:r>
          </a:p>
          <a:p>
            <a:pPr>
              <a:buFont typeface="Courier New" panose="02070309020205020404" pitchFamily="49" charset="0"/>
              <a:buChar char="o"/>
            </a:pPr>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Automatic </a:t>
            </a:r>
            <a:r>
              <a:rPr lang="en-US" dirty="0" smtClean="0">
                <a:latin typeface="Times New Roman" panose="02020603050405020304" pitchFamily="18" charset="0"/>
                <a:cs typeface="Times New Roman" panose="02020603050405020304" pitchFamily="18" charset="0"/>
              </a:rPr>
              <a:t>Synchronization, at run time, system will determine when it shall take place as per defined criteria.</a:t>
            </a:r>
          </a:p>
          <a:p>
            <a:pPr>
              <a:buFont typeface="Courier New" panose="02070309020205020404" pitchFamily="49" charset="0"/>
              <a:buChar char="o"/>
            </a:pPr>
            <a:r>
              <a:rPr lang="en-US" b="1" dirty="0" smtClean="0">
                <a:latin typeface="Times New Roman" panose="02020603050405020304" pitchFamily="18" charset="0"/>
                <a:cs typeface="Times New Roman" panose="02020603050405020304" pitchFamily="18" charset="0"/>
              </a:rPr>
              <a:t>This will be at points in test process like:</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a group of tests starts</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When a single test starts</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At the end of each test </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At the end of each group test</a:t>
            </a:r>
            <a:endParaRPr lang="en-US"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2. User defined Synchronization:</a:t>
            </a:r>
          </a:p>
          <a:p>
            <a:pPr marL="0" indent="0">
              <a:buNone/>
            </a:pPr>
            <a:r>
              <a:rPr lang="en-US" dirty="0" smtClean="0">
                <a:latin typeface="Times New Roman" panose="02020603050405020304" pitchFamily="18" charset="0"/>
                <a:cs typeface="Times New Roman" panose="02020603050405020304" pitchFamily="18" charset="0"/>
              </a:rPr>
              <a:t>If the user choose to define Synchronization themselves they must define the individual sync events during execution</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solidFill>
                <a:schemeClr val="accent1"/>
              </a:solidFill>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24918578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What is Metric?</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a:t>
            </a:r>
            <a:r>
              <a:rPr lang="en-US" b="1" dirty="0">
                <a:latin typeface="Times New Roman" panose="02020603050405020304" pitchFamily="18" charset="0"/>
                <a:cs typeface="Times New Roman" panose="02020603050405020304" pitchFamily="18" charset="0"/>
              </a:rPr>
              <a:t>standards of measurement”.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defined by </a:t>
            </a:r>
            <a:r>
              <a:rPr lang="en-US" b="1" dirty="0">
                <a:latin typeface="Times New Roman" panose="02020603050405020304" pitchFamily="18" charset="0"/>
                <a:cs typeface="Times New Roman" panose="02020603050405020304" pitchFamily="18" charset="0"/>
              </a:rPr>
              <a:t>Paul Goodman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 software metric is a measure of some property of a piece of software or its specification.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is used to evaluate </a:t>
            </a:r>
            <a:r>
              <a:rPr lang="en-US" dirty="0">
                <a:latin typeface="Times New Roman" panose="02020603050405020304" pitchFamily="18" charset="0"/>
                <a:cs typeface="Times New Roman" panose="02020603050405020304" pitchFamily="18" charset="0"/>
              </a:rPr>
              <a:t>an </a:t>
            </a:r>
            <a:r>
              <a:rPr lang="en-US" dirty="0" err="1" smtClean="0">
                <a:latin typeface="Times New Roman" panose="02020603050405020304" pitchFamily="18" charset="0"/>
                <a:cs typeface="Times New Roman" panose="02020603050405020304" pitchFamily="18" charset="0"/>
              </a:rPr>
              <a:t>attribute,progress,quality,health</a:t>
            </a:r>
            <a:r>
              <a:rPr lang="en-US" dirty="0" smtClean="0">
                <a:latin typeface="Times New Roman" panose="02020603050405020304" pitchFamily="18" charset="0"/>
                <a:cs typeface="Times New Roman" panose="02020603050405020304" pitchFamily="18" charset="0"/>
              </a:rPr>
              <a:t> of s/w testing  a</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is used to evaluate past </a:t>
            </a:r>
            <a:r>
              <a:rPr lang="en-US" dirty="0" err="1" smtClean="0">
                <a:latin typeface="Times New Roman" panose="02020603050405020304" pitchFamily="18" charset="0"/>
                <a:cs typeface="Times New Roman" panose="02020603050405020304" pitchFamily="18" charset="0"/>
              </a:rPr>
              <a:t>performance,current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status,future</a:t>
            </a:r>
            <a:r>
              <a:rPr lang="en-US" dirty="0" smtClean="0">
                <a:latin typeface="Times New Roman" panose="02020603050405020304" pitchFamily="18" charset="0"/>
                <a:cs typeface="Times New Roman" panose="02020603050405020304" pitchFamily="18" charset="0"/>
              </a:rPr>
              <a:t> trends.</a:t>
            </a:r>
          </a:p>
          <a:p>
            <a:pPr>
              <a:buFont typeface="Wingdings" panose="05000000000000000000" pitchFamily="2" charset="2"/>
              <a:buChar char="Ø"/>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3698452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Test Metric Process:</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
        <p:nvSpPr>
          <p:cNvPr id="5" name="Rectangle 4"/>
          <p:cNvSpPr/>
          <p:nvPr/>
        </p:nvSpPr>
        <p:spPr>
          <a:xfrm>
            <a:off x="609600" y="1905000"/>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Measurement Based Techniques</a:t>
            </a:r>
            <a:endParaRPr lang="en-IN" dirty="0"/>
          </a:p>
        </p:txBody>
      </p:sp>
      <p:sp>
        <p:nvSpPr>
          <p:cNvPr id="6" name="Rectangle 5"/>
          <p:cNvSpPr/>
          <p:nvPr/>
        </p:nvSpPr>
        <p:spPr>
          <a:xfrm>
            <a:off x="685800" y="4648200"/>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Product, Services</a:t>
            </a:r>
            <a:endParaRPr lang="en-IN" dirty="0"/>
          </a:p>
        </p:txBody>
      </p:sp>
      <p:sp>
        <p:nvSpPr>
          <p:cNvPr id="7" name="Rectangle 6"/>
          <p:cNvSpPr/>
          <p:nvPr/>
        </p:nvSpPr>
        <p:spPr>
          <a:xfrm>
            <a:off x="6019800" y="3276600"/>
            <a:ext cx="2362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Engineering Management Information</a:t>
            </a:r>
            <a:endParaRPr lang="en-IN" dirty="0"/>
          </a:p>
        </p:txBody>
      </p:sp>
      <p:sp>
        <p:nvSpPr>
          <p:cNvPr id="8" name="Down Arrow 7"/>
          <p:cNvSpPr/>
          <p:nvPr/>
        </p:nvSpPr>
        <p:spPr>
          <a:xfrm>
            <a:off x="1066800" y="3135086"/>
            <a:ext cx="1447800" cy="1524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Applied  to </a:t>
            </a:r>
            <a:endParaRPr lang="en-IN" dirty="0"/>
          </a:p>
        </p:txBody>
      </p:sp>
      <p:sp>
        <p:nvSpPr>
          <p:cNvPr id="9" name="Right Arrow 8"/>
          <p:cNvSpPr/>
          <p:nvPr/>
        </p:nvSpPr>
        <p:spPr>
          <a:xfrm>
            <a:off x="3733800" y="3135086"/>
            <a:ext cx="2286000" cy="15893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Supply</a:t>
            </a:r>
            <a:endParaRPr lang="en-IN" dirty="0"/>
          </a:p>
        </p:txBody>
      </p:sp>
      <p:sp>
        <p:nvSpPr>
          <p:cNvPr id="11" name="Left Arrow 10"/>
          <p:cNvSpPr/>
          <p:nvPr/>
        </p:nvSpPr>
        <p:spPr>
          <a:xfrm>
            <a:off x="3092196" y="4648200"/>
            <a:ext cx="1860804" cy="12192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 Improve</a:t>
            </a:r>
            <a:endParaRPr lang="en-IN" dirty="0"/>
          </a:p>
        </p:txBody>
      </p:sp>
    </p:spTree>
    <p:extLst>
      <p:ext uri="{BB962C8B-B14F-4D97-AF65-F5344CB8AC3E}">
        <p14:creationId xmlns:p14="http://schemas.microsoft.com/office/powerpoint/2010/main" val="11208719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Test Metric Example:</a:t>
            </a:r>
          </a:p>
          <a:p>
            <a:pPr marL="0" indent="0">
              <a:buNone/>
            </a:pPr>
            <a:r>
              <a:rPr lang="en-US" dirty="0" smtClean="0">
                <a:latin typeface="Times New Roman" panose="02020603050405020304" pitchFamily="18" charset="0"/>
                <a:cs typeface="Times New Roman" panose="02020603050405020304" pitchFamily="18" charset="0"/>
              </a:rPr>
              <a:t>1.How many defects are existed within the module?</a:t>
            </a:r>
          </a:p>
          <a:p>
            <a:pPr marL="0" indent="0">
              <a:buNone/>
            </a:pPr>
            <a:r>
              <a:rPr lang="en-US" dirty="0" smtClean="0">
                <a:latin typeface="Times New Roman" panose="02020603050405020304" pitchFamily="18" charset="0"/>
                <a:cs typeface="Times New Roman" panose="02020603050405020304" pitchFamily="18" charset="0"/>
              </a:rPr>
              <a:t>2.How many test cases are executed per person?</a:t>
            </a:r>
          </a:p>
          <a:p>
            <a:pPr marL="0" indent="0">
              <a:buNone/>
            </a:pPr>
            <a:r>
              <a:rPr lang="en-US" dirty="0" smtClean="0">
                <a:latin typeface="Times New Roman" panose="02020603050405020304" pitchFamily="18" charset="0"/>
                <a:cs typeface="Times New Roman" panose="02020603050405020304" pitchFamily="18" charset="0"/>
              </a:rPr>
              <a:t>3.What is the test coverage%?</a:t>
            </a:r>
          </a:p>
          <a:p>
            <a:pPr marL="0" indent="0">
              <a:buNone/>
            </a:pPr>
            <a:r>
              <a:rPr lang="en-US" b="1" dirty="0" smtClean="0">
                <a:latin typeface="Times New Roman" panose="02020603050405020304" pitchFamily="18" charset="0"/>
                <a:cs typeface="Times New Roman" panose="02020603050405020304" pitchFamily="18" charset="0"/>
              </a:rPr>
              <a:t>Need of software Measurement:</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
        <p:nvSpPr>
          <p:cNvPr id="10" name="Rectangle 9"/>
          <p:cNvSpPr/>
          <p:nvPr/>
        </p:nvSpPr>
        <p:spPr>
          <a:xfrm>
            <a:off x="1066800" y="3733800"/>
            <a:ext cx="19812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Metrics</a:t>
            </a:r>
            <a:endParaRPr lang="en-IN" dirty="0"/>
          </a:p>
        </p:txBody>
      </p:sp>
      <p:sp>
        <p:nvSpPr>
          <p:cNvPr id="12" name="Rectangle 11"/>
          <p:cNvSpPr/>
          <p:nvPr/>
        </p:nvSpPr>
        <p:spPr>
          <a:xfrm>
            <a:off x="6477000" y="3875314"/>
            <a:ext cx="1981200"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 Engineering Processes</a:t>
            </a:r>
            <a:endParaRPr lang="en-IN" dirty="0"/>
          </a:p>
        </p:txBody>
      </p:sp>
      <p:sp>
        <p:nvSpPr>
          <p:cNvPr id="13" name="Right Arrow 12"/>
          <p:cNvSpPr/>
          <p:nvPr/>
        </p:nvSpPr>
        <p:spPr>
          <a:xfrm>
            <a:off x="3048000" y="3722914"/>
            <a:ext cx="3429000" cy="772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Understanding</a:t>
            </a:r>
            <a:endParaRPr lang="en-IN" dirty="0"/>
          </a:p>
        </p:txBody>
      </p:sp>
      <p:sp>
        <p:nvSpPr>
          <p:cNvPr id="16" name="Right Arrow 15"/>
          <p:cNvSpPr/>
          <p:nvPr/>
        </p:nvSpPr>
        <p:spPr>
          <a:xfrm>
            <a:off x="3048000" y="5583464"/>
            <a:ext cx="3429000" cy="772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Improvement</a:t>
            </a:r>
            <a:endParaRPr lang="en-IN" dirty="0"/>
          </a:p>
        </p:txBody>
      </p:sp>
      <p:sp>
        <p:nvSpPr>
          <p:cNvPr id="17" name="Right Arrow 16"/>
          <p:cNvSpPr/>
          <p:nvPr/>
        </p:nvSpPr>
        <p:spPr>
          <a:xfrm>
            <a:off x="3053443" y="4658178"/>
            <a:ext cx="3429000" cy="7728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Control</a:t>
            </a:r>
            <a:endParaRPr lang="en-IN" dirty="0"/>
          </a:p>
        </p:txBody>
      </p:sp>
    </p:spTree>
    <p:extLst>
      <p:ext uri="{BB962C8B-B14F-4D97-AF65-F5344CB8AC3E}">
        <p14:creationId xmlns:p14="http://schemas.microsoft.com/office/powerpoint/2010/main" val="3688348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Steps involved in Collecting &amp; analyzing Test Metric:</a:t>
            </a:r>
          </a:p>
        </p:txBody>
      </p:sp>
      <p:sp>
        <p:nvSpPr>
          <p:cNvPr id="4" name="Footer Placeholder 3"/>
          <p:cNvSpPr>
            <a:spLocks noGrp="1"/>
          </p:cNvSpPr>
          <p:nvPr>
            <p:ph type="ftr" sz="quarter" idx="11"/>
          </p:nvPr>
        </p:nvSpPr>
        <p:spPr/>
        <p:txBody>
          <a:bodyPr/>
          <a:lstStyle/>
          <a:p>
            <a:r>
              <a:rPr lang="en-IN" smtClean="0"/>
              <a:t>By: Vijaya Chavan</a:t>
            </a:r>
            <a:endParaRPr lang="en-IN" dirty="0"/>
          </a:p>
        </p:txBody>
      </p:sp>
      <p:sp>
        <p:nvSpPr>
          <p:cNvPr id="5" name="Rectangle 4"/>
          <p:cNvSpPr/>
          <p:nvPr/>
        </p:nvSpPr>
        <p:spPr>
          <a:xfrm>
            <a:off x="2362200" y="1861457"/>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Identify what to measure</a:t>
            </a:r>
            <a:endParaRPr lang="en-IN" dirty="0"/>
          </a:p>
        </p:txBody>
      </p:sp>
      <p:sp>
        <p:nvSpPr>
          <p:cNvPr id="11" name="Rectangle 10"/>
          <p:cNvSpPr/>
          <p:nvPr/>
        </p:nvSpPr>
        <p:spPr>
          <a:xfrm>
            <a:off x="157843" y="36576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Refine measurements &amp; Metrics</a:t>
            </a:r>
            <a:endParaRPr lang="en-IN" dirty="0"/>
          </a:p>
        </p:txBody>
      </p:sp>
      <p:sp>
        <p:nvSpPr>
          <p:cNvPr id="14" name="Rectangle 13"/>
          <p:cNvSpPr/>
          <p:nvPr/>
        </p:nvSpPr>
        <p:spPr>
          <a:xfrm>
            <a:off x="2362200" y="5441496"/>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Take actions &amp; follow up</a:t>
            </a:r>
            <a:endParaRPr lang="en-IN" dirty="0"/>
          </a:p>
        </p:txBody>
      </p:sp>
      <p:sp>
        <p:nvSpPr>
          <p:cNvPr id="15" name="Rectangle 14"/>
          <p:cNvSpPr/>
          <p:nvPr/>
        </p:nvSpPr>
        <p:spPr>
          <a:xfrm>
            <a:off x="5638800" y="5441496"/>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Perform metrics analysis</a:t>
            </a:r>
            <a:endParaRPr lang="en-IN" dirty="0"/>
          </a:p>
        </p:txBody>
      </p:sp>
      <p:sp>
        <p:nvSpPr>
          <p:cNvPr id="18" name="Rectangle 17"/>
          <p:cNvSpPr/>
          <p:nvPr/>
        </p:nvSpPr>
        <p:spPr>
          <a:xfrm>
            <a:off x="7239000" y="36576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Decide operational requirements</a:t>
            </a:r>
            <a:endParaRPr lang="en-IN" dirty="0"/>
          </a:p>
        </p:txBody>
      </p:sp>
      <p:sp>
        <p:nvSpPr>
          <p:cNvPr id="19" name="Rectangle 18"/>
          <p:cNvSpPr/>
          <p:nvPr/>
        </p:nvSpPr>
        <p:spPr>
          <a:xfrm>
            <a:off x="5638800" y="1828800"/>
            <a:ext cx="17526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Transform measurements to metrics</a:t>
            </a:r>
            <a:endParaRPr lang="en-IN" dirty="0"/>
          </a:p>
        </p:txBody>
      </p:sp>
      <p:cxnSp>
        <p:nvCxnSpPr>
          <p:cNvPr id="7" name="Straight Arrow Connector 6"/>
          <p:cNvCxnSpPr>
            <a:stCxn id="5" idx="3"/>
            <a:endCxn id="19" idx="1"/>
          </p:cNvCxnSpPr>
          <p:nvPr/>
        </p:nvCxnSpPr>
        <p:spPr>
          <a:xfrm flipV="1">
            <a:off x="4114800" y="2247900"/>
            <a:ext cx="1524000" cy="32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19" idx="3"/>
            <a:endCxn id="18" idx="0"/>
          </p:cNvCxnSpPr>
          <p:nvPr/>
        </p:nvCxnSpPr>
        <p:spPr>
          <a:xfrm>
            <a:off x="7391400" y="2247900"/>
            <a:ext cx="723900" cy="1409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8" idx="2"/>
            <a:endCxn id="15" idx="3"/>
          </p:cNvCxnSpPr>
          <p:nvPr/>
        </p:nvCxnSpPr>
        <p:spPr>
          <a:xfrm flipH="1">
            <a:off x="7391400" y="4495800"/>
            <a:ext cx="723900" cy="1364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5" idx="1"/>
            <a:endCxn id="14" idx="3"/>
          </p:cNvCxnSpPr>
          <p:nvPr/>
        </p:nvCxnSpPr>
        <p:spPr>
          <a:xfrm flipH="1">
            <a:off x="4114800" y="5860596"/>
            <a:ext cx="1524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1"/>
            <a:endCxn id="11" idx="2"/>
          </p:cNvCxnSpPr>
          <p:nvPr/>
        </p:nvCxnSpPr>
        <p:spPr>
          <a:xfrm flipH="1" flipV="1">
            <a:off x="1034143" y="4495800"/>
            <a:ext cx="1328057" cy="1364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1" idx="0"/>
          </p:cNvCxnSpPr>
          <p:nvPr/>
        </p:nvCxnSpPr>
        <p:spPr>
          <a:xfrm flipV="1">
            <a:off x="1034143" y="2362200"/>
            <a:ext cx="1328057" cy="1295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04846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5.6.1 Metrics in Testing?</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is used to measure: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Progress of testing</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Product Quality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Tracking test progress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Checks how much testing completed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Calculate days needed for testing</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Calculate no. of test cases executed per person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Predicts  no.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defects found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Estimates no. of days needed to fix defects</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4055835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r>
              <a:rPr lang="en-US" sz="3600" b="1" dirty="0">
                <a:latin typeface="Times New Roman" panose="02020603050405020304" pitchFamily="18" charset="0"/>
                <a:cs typeface="Times New Roman" panose="02020603050405020304" pitchFamily="18" charset="0"/>
              </a:rPr>
              <a:t>5</a:t>
            </a:r>
            <a:r>
              <a:rPr lang="en-US" sz="3600" b="1" dirty="0" smtClean="0">
                <a:latin typeface="Times New Roman" panose="02020603050405020304" pitchFamily="18" charset="0"/>
                <a:cs typeface="Times New Roman" panose="02020603050405020304" pitchFamily="18" charset="0"/>
              </a:rPr>
              <a:t>.1 Manual testing &amp; Automation Testing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029200"/>
          </a:xfrm>
        </p:spPr>
        <p:txBody>
          <a:bodyPr>
            <a:normAutofit fontScale="92500"/>
          </a:bodyPr>
          <a:lstStyle/>
          <a:p>
            <a:pPr marL="0" indent="0">
              <a:buNone/>
            </a:pPr>
            <a:r>
              <a:rPr lang="en-US" b="1" dirty="0">
                <a:latin typeface="Times New Roman" panose="02020603050405020304" pitchFamily="18" charset="0"/>
                <a:cs typeface="Times New Roman" panose="02020603050405020304" pitchFamily="18" charset="0"/>
              </a:rPr>
              <a:t>5</a:t>
            </a:r>
            <a:r>
              <a:rPr lang="en-US" b="1" dirty="0" smtClean="0">
                <a:latin typeface="Times New Roman" panose="02020603050405020304" pitchFamily="18" charset="0"/>
                <a:cs typeface="Times New Roman" panose="02020603050405020304" pitchFamily="18" charset="0"/>
              </a:rPr>
              <a:t>.1.1 Manual Testing</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Manual testing is the process of </a:t>
            </a:r>
            <a:r>
              <a:rPr lang="en-US" b="1" dirty="0">
                <a:latin typeface="Times New Roman" panose="02020603050405020304" pitchFamily="18" charset="0"/>
                <a:cs typeface="Times New Roman" panose="02020603050405020304" pitchFamily="18" charset="0"/>
              </a:rPr>
              <a:t>manually reviewing and testing a software application </a:t>
            </a:r>
            <a:r>
              <a:rPr lang="en-US" dirty="0">
                <a:latin typeface="Times New Roman" panose="02020603050405020304" pitchFamily="18" charset="0"/>
                <a:cs typeface="Times New Roman" panose="02020603050405020304" pitchFamily="18" charset="0"/>
              </a:rPr>
              <a:t>to find bugs, errors, and other issues.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a:t>
            </a:r>
            <a:r>
              <a:rPr lang="en-US" dirty="0">
                <a:latin typeface="Times New Roman" panose="02020603050405020304" pitchFamily="18" charset="0"/>
                <a:cs typeface="Times New Roman" panose="02020603050405020304" pitchFamily="18" charset="0"/>
              </a:rPr>
              <a:t>involves simulating the behavior of a real user </a:t>
            </a:r>
            <a:r>
              <a:rPr lang="en-US" b="1" dirty="0">
                <a:latin typeface="Times New Roman" panose="02020603050405020304" pitchFamily="18" charset="0"/>
                <a:cs typeface="Times New Roman" panose="02020603050405020304" pitchFamily="18" charset="0"/>
              </a:rPr>
              <a:t>without the use of automated tools</a:t>
            </a:r>
            <a:r>
              <a:rPr lang="en-US"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Manual Testing is performed by human sitting in front of the computer &amp; going through </a:t>
            </a:r>
            <a:r>
              <a:rPr lang="en-US" b="1" dirty="0" smtClean="0">
                <a:latin typeface="Times New Roman" panose="02020603050405020304" pitchFamily="18" charset="0"/>
                <a:cs typeface="Times New Roman" panose="02020603050405020304" pitchFamily="18" charset="0"/>
              </a:rPr>
              <a:t>application screens, trying various input combinations, comparing results with expected results, recording their observations</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Different stages of manual testing : Unit Testing, Integration Testing, System Testing</a:t>
            </a:r>
            <a:r>
              <a:rPr lang="en-IN" dirty="0" smtClean="0">
                <a:latin typeface="Times New Roman" panose="02020603050405020304" pitchFamily="18" charset="0"/>
                <a:cs typeface="Times New Roman" panose="02020603050405020304" pitchFamily="18" charset="0"/>
              </a:rPr>
              <a:t>, User Acceptance </a:t>
            </a:r>
            <a:r>
              <a:rPr lang="en-US" dirty="0">
                <a:latin typeface="Times New Roman" panose="02020603050405020304" pitchFamily="18" charset="0"/>
                <a:cs typeface="Times New Roman" panose="02020603050405020304" pitchFamily="18" charset="0"/>
              </a:rPr>
              <a:t>Testing</a:t>
            </a: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3922818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Metrics can be classified based on:</a:t>
            </a:r>
          </a:p>
          <a:p>
            <a:pPr marL="0" indent="0">
              <a:buNone/>
            </a:pPr>
            <a:r>
              <a:rPr lang="en-US" b="1" dirty="0" smtClean="0">
                <a:latin typeface="Times New Roman" panose="02020603050405020304" pitchFamily="18" charset="0"/>
                <a:cs typeface="Times New Roman" panose="02020603050405020304" pitchFamily="18" charset="0"/>
              </a:rPr>
              <a:t>1.What they measure?</a:t>
            </a:r>
          </a:p>
          <a:p>
            <a:pPr marL="0" indent="0">
              <a:buNone/>
            </a:pPr>
            <a:r>
              <a:rPr lang="en-US" b="1" dirty="0" smtClean="0">
                <a:latin typeface="Times New Roman" panose="02020603050405020304" pitchFamily="18" charset="0"/>
                <a:cs typeface="Times New Roman" panose="02020603050405020304" pitchFamily="18" charset="0"/>
              </a:rPr>
              <a:t>2.Which area they focus on?</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
        <p:nvSpPr>
          <p:cNvPr id="5" name="Rectangle 4"/>
          <p:cNvSpPr/>
          <p:nvPr/>
        </p:nvSpPr>
        <p:spPr>
          <a:xfrm>
            <a:off x="2915478" y="3160644"/>
            <a:ext cx="3048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Types of Metrics</a:t>
            </a:r>
            <a:endParaRPr lang="en-US" dirty="0"/>
          </a:p>
        </p:txBody>
      </p:sp>
      <p:sp>
        <p:nvSpPr>
          <p:cNvPr id="6" name="Rectangle 5"/>
          <p:cNvSpPr/>
          <p:nvPr/>
        </p:nvSpPr>
        <p:spPr>
          <a:xfrm>
            <a:off x="1696278" y="4452730"/>
            <a:ext cx="2438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 Metrics</a:t>
            </a:r>
            <a:endParaRPr lang="en-US" dirty="0"/>
          </a:p>
        </p:txBody>
      </p:sp>
      <p:sp>
        <p:nvSpPr>
          <p:cNvPr id="7" name="Rectangle 6"/>
          <p:cNvSpPr/>
          <p:nvPr/>
        </p:nvSpPr>
        <p:spPr>
          <a:xfrm>
            <a:off x="6248400" y="5867400"/>
            <a:ext cx="2438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Productivity </a:t>
            </a:r>
            <a:r>
              <a:rPr lang="en-US" dirty="0"/>
              <a:t>Metrics</a:t>
            </a:r>
          </a:p>
          <a:p>
            <a:pPr algn="ctr"/>
            <a:endParaRPr lang="en-US" dirty="0"/>
          </a:p>
        </p:txBody>
      </p:sp>
      <p:sp>
        <p:nvSpPr>
          <p:cNvPr id="8" name="Rectangle 7"/>
          <p:cNvSpPr/>
          <p:nvPr/>
        </p:nvSpPr>
        <p:spPr>
          <a:xfrm>
            <a:off x="3581400" y="5867400"/>
            <a:ext cx="2438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Progress </a:t>
            </a:r>
            <a:r>
              <a:rPr lang="en-US" dirty="0"/>
              <a:t>Metrics</a:t>
            </a:r>
          </a:p>
          <a:p>
            <a:pPr algn="ctr"/>
            <a:endParaRPr lang="en-US" dirty="0"/>
          </a:p>
        </p:txBody>
      </p:sp>
      <p:sp>
        <p:nvSpPr>
          <p:cNvPr id="9" name="Rectangle 8"/>
          <p:cNvSpPr/>
          <p:nvPr/>
        </p:nvSpPr>
        <p:spPr>
          <a:xfrm>
            <a:off x="914400" y="5867400"/>
            <a:ext cx="2438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Project Metrics</a:t>
            </a:r>
            <a:endParaRPr lang="en-US" dirty="0"/>
          </a:p>
          <a:p>
            <a:pPr algn="ctr"/>
            <a:endParaRPr lang="en-US" dirty="0"/>
          </a:p>
        </p:txBody>
      </p:sp>
      <p:sp>
        <p:nvSpPr>
          <p:cNvPr id="10" name="Rectangle 9"/>
          <p:cNvSpPr/>
          <p:nvPr/>
        </p:nvSpPr>
        <p:spPr>
          <a:xfrm>
            <a:off x="5983357" y="4416286"/>
            <a:ext cx="2438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Process Metrics</a:t>
            </a:r>
            <a:endParaRPr lang="en-US" dirty="0"/>
          </a:p>
        </p:txBody>
      </p:sp>
      <p:cxnSp>
        <p:nvCxnSpPr>
          <p:cNvPr id="12" name="Straight Connector 11"/>
          <p:cNvCxnSpPr/>
          <p:nvPr/>
        </p:nvCxnSpPr>
        <p:spPr>
          <a:xfrm>
            <a:off x="3352800" y="4191000"/>
            <a:ext cx="3581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4800600" y="3846444"/>
            <a:ext cx="0" cy="3445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349487" y="4191000"/>
            <a:ext cx="3313" cy="2252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6934200" y="4191000"/>
            <a:ext cx="0" cy="2617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362200" y="5562600"/>
            <a:ext cx="48403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362200" y="5562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7202557" y="5562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648200" y="5562600"/>
            <a:ext cx="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00400" y="5062330"/>
            <a:ext cx="0" cy="5002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684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sz="3200" b="1"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Product Metrics</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Those metrics which has more meaning in the perspective of the software product being developed.</a:t>
            </a:r>
            <a:endParaRPr lang="en-US"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e.g. Quality of s/w.</a:t>
            </a:r>
          </a:p>
          <a:p>
            <a:pPr marL="0" indent="0">
              <a:buNone/>
            </a:pPr>
            <a:r>
              <a:rPr lang="en-US" b="1" dirty="0" smtClean="0">
                <a:latin typeface="Times New Roman" panose="02020603050405020304" pitchFamily="18" charset="0"/>
                <a:cs typeface="Times New Roman" panose="02020603050405020304" pitchFamily="18" charset="0"/>
              </a:rPr>
              <a:t>Types of Product Metrics:</a:t>
            </a:r>
          </a:p>
          <a:p>
            <a:pPr marL="514350" indent="-514350">
              <a:buAutoNum type="alphaLcParenR"/>
            </a:pPr>
            <a:r>
              <a:rPr lang="en-US" b="1" dirty="0" smtClean="0">
                <a:latin typeface="Times New Roman" panose="02020603050405020304" pitchFamily="18" charset="0"/>
                <a:cs typeface="Times New Roman" panose="02020603050405020304" pitchFamily="18" charset="0"/>
              </a:rPr>
              <a:t>Project Metric </a:t>
            </a:r>
            <a:r>
              <a:rPr lang="en-US" dirty="0" smtClean="0">
                <a:latin typeface="Times New Roman" panose="02020603050405020304" pitchFamily="18" charset="0"/>
                <a:cs typeface="Times New Roman" panose="02020603050405020304" pitchFamily="18" charset="0"/>
              </a:rPr>
              <a:t>:Related to project planning &amp; execution</a:t>
            </a:r>
          </a:p>
          <a:p>
            <a:pPr marL="514350" indent="-514350">
              <a:buFont typeface="Wingdings 2"/>
              <a:buAutoNum type="alphaLcParenR"/>
            </a:pPr>
            <a:r>
              <a:rPr lang="en-US" b="1" dirty="0"/>
              <a:t>Progress </a:t>
            </a:r>
            <a:r>
              <a:rPr lang="en-US" b="1" dirty="0" smtClean="0"/>
              <a:t>Metrics </a:t>
            </a:r>
            <a:r>
              <a:rPr lang="en-US" dirty="0" smtClean="0"/>
              <a:t>: Tracks how the different activities of the project are processing.</a:t>
            </a:r>
          </a:p>
          <a:p>
            <a:pPr marL="514350" indent="-514350">
              <a:buFont typeface="Wingdings 2"/>
              <a:buAutoNum type="alphaLcParenR"/>
            </a:pPr>
            <a:r>
              <a:rPr lang="en-US" b="1" dirty="0"/>
              <a:t>Productivity </a:t>
            </a:r>
            <a:r>
              <a:rPr lang="en-US" b="1" dirty="0" smtClean="0"/>
              <a:t>Metrics </a:t>
            </a:r>
            <a:r>
              <a:rPr lang="en-US" dirty="0" smtClean="0"/>
              <a:t>: Related to various productivity numbers that can be used for planning &amp; tracking testing activities</a:t>
            </a:r>
            <a:endParaRPr lang="en-US" dirty="0"/>
          </a:p>
          <a:p>
            <a:pPr marL="514350" indent="-514350">
              <a:buFont typeface="Wingdings 2"/>
              <a:buAutoNum type="alphaLcParenR"/>
            </a:pPr>
            <a:endParaRPr lang="en-US" dirty="0"/>
          </a:p>
          <a:p>
            <a:pPr marL="514350" indent="-514350">
              <a:buAutoNum type="alphaLcParenR"/>
            </a:pPr>
            <a:endParaRPr lang="en-US"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25896821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lnSpcReduction="10000"/>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5.6.2.1 Project Metric </a:t>
            </a:r>
            <a:r>
              <a:rPr lang="en-US" dirty="0" smtClean="0">
                <a:latin typeface="Times New Roman" panose="02020603050405020304" pitchFamily="18" charset="0"/>
                <a:cs typeface="Times New Roman" panose="02020603050405020304" pitchFamily="18" charset="0"/>
              </a:rPr>
              <a:t>:</a:t>
            </a:r>
          </a:p>
          <a:p>
            <a:pPr marL="514350" indent="-514350">
              <a:buAutoNum type="arabicPeriod"/>
            </a:pPr>
            <a:r>
              <a:rPr lang="en-US" dirty="0" smtClean="0">
                <a:latin typeface="Times New Roman" panose="02020603050405020304" pitchFamily="18" charset="0"/>
                <a:cs typeface="Times New Roman" panose="02020603050405020304" pitchFamily="18" charset="0"/>
              </a:rPr>
              <a:t>Mainly Related to individual project/product.</a:t>
            </a:r>
          </a:p>
          <a:p>
            <a:pPr marL="514350" indent="-514350">
              <a:buAutoNum type="arabicPeriod"/>
            </a:pPr>
            <a:r>
              <a:rPr lang="en-US" dirty="0" smtClean="0">
                <a:latin typeface="Times New Roman" panose="02020603050405020304" pitchFamily="18" charset="0"/>
                <a:cs typeface="Times New Roman" panose="02020603050405020304" pitchFamily="18" charset="0"/>
              </a:rPr>
              <a:t>Used to measure ,monitor &amp; control project.</a:t>
            </a:r>
          </a:p>
          <a:p>
            <a:pPr marL="514350" indent="-514350">
              <a:buAutoNum type="arabicPeriod"/>
            </a:pPr>
            <a:r>
              <a:rPr lang="en-US" dirty="0" smtClean="0">
                <a:latin typeface="Times New Roman" panose="02020603050405020304" pitchFamily="18" charset="0"/>
                <a:cs typeface="Times New Roman" panose="02020603050405020304" pitchFamily="18" charset="0"/>
              </a:rPr>
              <a:t>It minimizes development time</a:t>
            </a:r>
          </a:p>
          <a:p>
            <a:pPr marL="514350" indent="-514350">
              <a:buAutoNum type="arabicPeriod"/>
            </a:pPr>
            <a:r>
              <a:rPr lang="en-US" dirty="0" smtClean="0">
                <a:latin typeface="Times New Roman" panose="02020603050405020304" pitchFamily="18" charset="0"/>
                <a:cs typeface="Times New Roman" panose="02020603050405020304" pitchFamily="18" charset="0"/>
              </a:rPr>
              <a:t>Asses product quality</a:t>
            </a:r>
          </a:p>
          <a:p>
            <a:pPr marL="514350" indent="-514350">
              <a:buAutoNum type="arabicPeriod"/>
            </a:pPr>
            <a:r>
              <a:rPr lang="en-US" dirty="0" smtClean="0">
                <a:latin typeface="Times New Roman" panose="02020603050405020304" pitchFamily="18" charset="0"/>
                <a:cs typeface="Times New Roman" panose="02020603050405020304" pitchFamily="18" charset="0"/>
              </a:rPr>
              <a:t>It is used in estimation technique.</a:t>
            </a:r>
          </a:p>
          <a:p>
            <a:pPr marL="514350" indent="-514350">
              <a:buAutoNum type="arabicPeriod"/>
            </a:pPr>
            <a:r>
              <a:rPr lang="en-US" dirty="0" smtClean="0">
                <a:latin typeface="Times New Roman" panose="02020603050405020304" pitchFamily="18" charset="0"/>
                <a:cs typeface="Times New Roman" panose="02020603050405020304" pitchFamily="18" charset="0"/>
              </a:rPr>
              <a:t>Project scope translated to </a:t>
            </a:r>
            <a:r>
              <a:rPr lang="en-US" dirty="0" err="1" smtClean="0">
                <a:latin typeface="Times New Roman" panose="02020603050405020304" pitchFamily="18" charset="0"/>
                <a:cs typeface="Times New Roman" panose="02020603050405020304" pitchFamily="18" charset="0"/>
              </a:rPr>
              <a:t>size,size</a:t>
            </a:r>
            <a:r>
              <a:rPr lang="en-US" dirty="0" smtClean="0">
                <a:latin typeface="Times New Roman" panose="02020603050405020304" pitchFamily="18" charset="0"/>
                <a:cs typeface="Times New Roman" panose="02020603050405020304" pitchFamily="18" charset="0"/>
              </a:rPr>
              <a:t>  gets translated to effort estimate using data &amp; productivity </a:t>
            </a:r>
            <a:r>
              <a:rPr lang="en-US" dirty="0" err="1" smtClean="0">
                <a:latin typeface="Times New Roman" panose="02020603050405020304" pitchFamily="18" charset="0"/>
                <a:cs typeface="Times New Roman" panose="02020603050405020304" pitchFamily="18" charset="0"/>
              </a:rPr>
              <a:t>available,this</a:t>
            </a:r>
            <a:r>
              <a:rPr lang="en-US" dirty="0" smtClean="0">
                <a:latin typeface="Times New Roman" panose="02020603050405020304" pitchFamily="18" charset="0"/>
                <a:cs typeface="Times New Roman" panose="02020603050405020304" pitchFamily="18" charset="0"/>
              </a:rPr>
              <a:t> initial effort is called </a:t>
            </a:r>
            <a:r>
              <a:rPr lang="en-US" b="1" dirty="0" smtClean="0">
                <a:latin typeface="Times New Roman" panose="02020603050405020304" pitchFamily="18" charset="0"/>
                <a:cs typeface="Times New Roman" panose="02020603050405020304" pitchFamily="18" charset="0"/>
              </a:rPr>
              <a:t>Base Lined Effort.</a:t>
            </a:r>
          </a:p>
          <a:p>
            <a:pPr marL="514350" indent="-514350">
              <a:buAutoNum type="arabicPeriod"/>
            </a:pPr>
            <a:r>
              <a:rPr lang="en-US" dirty="0" smtClean="0">
                <a:latin typeface="Times New Roman" panose="02020603050405020304" pitchFamily="18" charset="0"/>
                <a:cs typeface="Times New Roman" panose="02020603050405020304" pitchFamily="18" charset="0"/>
              </a:rPr>
              <a:t>If the scope of project changes then effort estimates are </a:t>
            </a:r>
            <a:r>
              <a:rPr lang="en-US" b="1" dirty="0" smtClean="0">
                <a:latin typeface="Times New Roman" panose="02020603050405020304" pitchFamily="18" charset="0"/>
                <a:cs typeface="Times New Roman" panose="02020603050405020304" pitchFamily="18" charset="0"/>
              </a:rPr>
              <a:t>re-evaluated </a:t>
            </a:r>
            <a:r>
              <a:rPr lang="en-US" dirty="0" smtClean="0">
                <a:latin typeface="Times New Roman" panose="02020603050405020304" pitchFamily="18" charset="0"/>
                <a:cs typeface="Times New Roman" panose="02020603050405020304" pitchFamily="18" charset="0"/>
              </a:rPr>
              <a:t>then that effort is called </a:t>
            </a:r>
            <a:r>
              <a:rPr lang="en-US" b="1" dirty="0">
                <a:latin typeface="Times New Roman" panose="02020603050405020304" pitchFamily="18" charset="0"/>
                <a:cs typeface="Times New Roman" panose="02020603050405020304" pitchFamily="18" charset="0"/>
              </a:rPr>
              <a:t>R</a:t>
            </a:r>
            <a:r>
              <a:rPr lang="en-US" b="1" dirty="0" smtClean="0">
                <a:latin typeface="Times New Roman" panose="02020603050405020304" pitchFamily="18" charset="0"/>
                <a:cs typeface="Times New Roman" panose="02020603050405020304" pitchFamily="18" charset="0"/>
              </a:rPr>
              <a:t>evised Effort</a:t>
            </a:r>
          </a:p>
          <a:p>
            <a:pPr marL="514350" indent="-514350">
              <a:buAutoNum type="alphaLcParenR"/>
            </a:pPr>
            <a:endParaRPr lang="en-US"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806842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5.6.2.1 Project Metric </a:t>
            </a:r>
            <a:r>
              <a:rPr lang="en-US" dirty="0" smtClean="0">
                <a:latin typeface="Times New Roman" panose="02020603050405020304" pitchFamily="18" charset="0"/>
                <a:cs typeface="Times New Roman" panose="02020603050405020304" pitchFamily="18" charset="0"/>
              </a:rPr>
              <a:t>:</a:t>
            </a:r>
          </a:p>
          <a:p>
            <a:pPr marL="514350" indent="-514350">
              <a:buAutoNum type="arabicPeriod"/>
            </a:pPr>
            <a:r>
              <a:rPr lang="en-US" dirty="0" smtClean="0">
                <a:latin typeface="Times New Roman" panose="02020603050405020304" pitchFamily="18" charset="0"/>
                <a:cs typeface="Times New Roman" panose="02020603050405020304" pitchFamily="18" charset="0"/>
              </a:rPr>
              <a:t>If Planned effort &amp; actual effort are same but if schedule is not met then project can not be considered as successful.</a:t>
            </a:r>
          </a:p>
          <a:p>
            <a:pPr marL="514350" indent="-514350">
              <a:buAutoNum type="arabicPeriod"/>
            </a:pPr>
            <a:r>
              <a:rPr lang="en-US" dirty="0" smtClean="0">
                <a:latin typeface="Times New Roman" panose="02020603050405020304" pitchFamily="18" charset="0"/>
                <a:cs typeface="Times New Roman" panose="02020603050405020304" pitchFamily="18" charset="0"/>
              </a:rPr>
              <a:t>The basic measurements for project metric are:</a:t>
            </a:r>
          </a:p>
          <a:p>
            <a:pPr marL="514350" indent="-514350">
              <a:buAutoNum type="alphaLcParenR"/>
            </a:pPr>
            <a:r>
              <a:rPr lang="en-US" b="1" dirty="0" smtClean="0">
                <a:latin typeface="Times New Roman" panose="02020603050405020304" pitchFamily="18" charset="0"/>
                <a:cs typeface="Times New Roman" panose="02020603050405020304" pitchFamily="18" charset="0"/>
              </a:rPr>
              <a:t>The different activities , initial base lined effort &amp; schedule: </a:t>
            </a:r>
            <a:r>
              <a:rPr lang="en-US" dirty="0" smtClean="0">
                <a:latin typeface="Times New Roman" panose="02020603050405020304" pitchFamily="18" charset="0"/>
                <a:cs typeface="Times New Roman" panose="02020603050405020304" pitchFamily="18" charset="0"/>
              </a:rPr>
              <a:t>This is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/p at the beginning of a project</a:t>
            </a:r>
          </a:p>
          <a:p>
            <a:pPr marL="514350" indent="-514350">
              <a:buAutoNum type="alphaLcParenR"/>
            </a:pPr>
            <a:r>
              <a:rPr lang="en-US" b="1" dirty="0" smtClean="0">
                <a:latin typeface="Times New Roman" panose="02020603050405020304" pitchFamily="18" charset="0"/>
                <a:cs typeface="Times New Roman" panose="02020603050405020304" pitchFamily="18" charset="0"/>
              </a:rPr>
              <a:t>The actual effort  &amp; time taken for each activity.</a:t>
            </a:r>
          </a:p>
          <a:p>
            <a:pPr marL="514350" indent="-514350">
              <a:buAutoNum type="alphaLcParenR"/>
            </a:pPr>
            <a:r>
              <a:rPr lang="en-US" b="1" dirty="0" smtClean="0">
                <a:latin typeface="Times New Roman" panose="02020603050405020304" pitchFamily="18" charset="0"/>
                <a:cs typeface="Times New Roman" panose="02020603050405020304" pitchFamily="18" charset="0"/>
              </a:rPr>
              <a:t>The revised estimate of effort &amp; Schedule</a:t>
            </a:r>
          </a:p>
          <a:p>
            <a:pPr marL="0" indent="0">
              <a:buNone/>
            </a:pPr>
            <a:endParaRPr lang="en-US"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27514540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5.6.2.1 Project Metrics </a:t>
            </a:r>
            <a:r>
              <a:rPr lang="en-US" dirty="0" smtClean="0">
                <a:latin typeface="Times New Roman" panose="02020603050405020304" pitchFamily="18" charset="0"/>
                <a:cs typeface="Times New Roman" panose="02020603050405020304" pitchFamily="18" charset="0"/>
              </a:rPr>
              <a:t>can be categorized as :</a:t>
            </a:r>
          </a:p>
          <a:p>
            <a:pPr marL="0" indent="0">
              <a:buNone/>
            </a:pPr>
            <a:r>
              <a:rPr lang="en-US" b="1" dirty="0" smtClean="0">
                <a:latin typeface="Times New Roman" panose="02020603050405020304" pitchFamily="18" charset="0"/>
                <a:cs typeface="Times New Roman" panose="02020603050405020304" pitchFamily="18" charset="0"/>
              </a:rPr>
              <a:t>1. Effort Variance(Planned vs Actual)</a:t>
            </a:r>
          </a:p>
          <a:p>
            <a:pPr marL="0" indent="0">
              <a:buNone/>
            </a:pP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EV=[</a:t>
            </a:r>
            <a:r>
              <a:rPr lang="en-US" dirty="0" smtClean="0"/>
              <a:t>(</a:t>
            </a:r>
            <a:r>
              <a:rPr lang="en-US" dirty="0">
                <a:latin typeface="Times New Roman" panose="02020603050405020304" pitchFamily="18" charset="0"/>
                <a:cs typeface="Times New Roman" panose="02020603050405020304" pitchFamily="18" charset="0"/>
              </a:rPr>
              <a:t>Actual Person Hours-Estimated </a:t>
            </a:r>
            <a:r>
              <a:rPr lang="en-US" dirty="0" smtClean="0">
                <a:latin typeface="Times New Roman" panose="02020603050405020304" pitchFamily="18" charset="0"/>
                <a:cs typeface="Times New Roman" panose="02020603050405020304" pitchFamily="18" charset="0"/>
              </a:rPr>
              <a:t>Person Hours 		</a:t>
            </a:r>
            <a:r>
              <a:rPr lang="en-US" dirty="0" smtClean="0"/>
              <a:t>)/ Estimated Person Hours ]x </a:t>
            </a:r>
            <a:r>
              <a:rPr lang="en-US" dirty="0"/>
              <a:t>100</a:t>
            </a:r>
            <a:r>
              <a:rPr lang="en-US" dirty="0" smtClean="0"/>
              <a:t>.</a:t>
            </a:r>
          </a:p>
          <a:p>
            <a:pPr marL="0" indent="0">
              <a:buNone/>
            </a:pPr>
            <a:r>
              <a:rPr lang="en-US" b="1" dirty="0" smtClean="0">
                <a:latin typeface="Times New Roman" panose="02020603050405020304" pitchFamily="18" charset="0"/>
                <a:cs typeface="Times New Roman" panose="02020603050405020304" pitchFamily="18" charset="0"/>
              </a:rPr>
              <a:t>2. Schedule </a:t>
            </a:r>
            <a:r>
              <a:rPr lang="en-US" b="1" dirty="0">
                <a:latin typeface="Times New Roman" panose="02020603050405020304" pitchFamily="18" charset="0"/>
                <a:cs typeface="Times New Roman" panose="02020603050405020304" pitchFamily="18" charset="0"/>
              </a:rPr>
              <a:t>Variance(Planned vs Actual)</a:t>
            </a:r>
          </a:p>
          <a:p>
            <a:pPr marL="0" indent="0">
              <a:buNone/>
            </a:pPr>
            <a:r>
              <a:rPr lang="en-US" b="1"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SV</a:t>
            </a:r>
            <a:r>
              <a:rPr lang="en-US" dirty="0">
                <a:latin typeface="Times New Roman" panose="02020603050405020304" pitchFamily="18" charset="0"/>
                <a:cs typeface="Times New Roman" panose="02020603050405020304" pitchFamily="18" charset="0"/>
              </a:rPr>
              <a:t>=[</a:t>
            </a:r>
            <a:r>
              <a:rPr lang="en-US" dirty="0"/>
              <a:t>(</a:t>
            </a:r>
            <a:r>
              <a:rPr lang="en-US" dirty="0">
                <a:latin typeface="Times New Roman" panose="02020603050405020304" pitchFamily="18" charset="0"/>
                <a:cs typeface="Times New Roman" panose="02020603050405020304" pitchFamily="18" charset="0"/>
              </a:rPr>
              <a:t>Actual </a:t>
            </a:r>
            <a:r>
              <a:rPr lang="en-US" dirty="0" smtClean="0">
                <a:latin typeface="Times New Roman" panose="02020603050405020304" pitchFamily="18" charset="0"/>
                <a:cs typeface="Times New Roman" panose="02020603050405020304" pitchFamily="18" charset="0"/>
              </a:rPr>
              <a:t>Number of Days –Planned Number of Days</a:t>
            </a:r>
            <a:r>
              <a:rPr lang="en-US" dirty="0">
                <a:latin typeface="Times New Roman" panose="02020603050405020304" pitchFamily="18" charset="0"/>
                <a:cs typeface="Times New Roman" panose="02020603050405020304" pitchFamily="18" charset="0"/>
              </a:rPr>
              <a:t>		</a:t>
            </a:r>
            <a:r>
              <a:rPr lang="en-US" dirty="0"/>
              <a:t>)/ </a:t>
            </a:r>
            <a:r>
              <a:rPr lang="en-US" dirty="0">
                <a:latin typeface="Times New Roman" panose="02020603050405020304" pitchFamily="18" charset="0"/>
                <a:cs typeface="Times New Roman" panose="02020603050405020304" pitchFamily="18" charset="0"/>
              </a:rPr>
              <a:t>Planned Number of Days</a:t>
            </a:r>
            <a:r>
              <a:rPr lang="en-US" dirty="0" smtClean="0"/>
              <a:t>]x </a:t>
            </a:r>
            <a:r>
              <a:rPr lang="en-US" dirty="0"/>
              <a:t>100</a:t>
            </a:r>
            <a:r>
              <a:rPr lang="en-US" dirty="0" smtClean="0"/>
              <a:t>.</a:t>
            </a:r>
          </a:p>
          <a:p>
            <a:pPr marL="0" indent="0">
              <a:buNone/>
            </a:pPr>
            <a:r>
              <a:rPr lang="en-US" b="1" dirty="0" smtClean="0">
                <a:latin typeface="Times New Roman" panose="02020603050405020304" pitchFamily="18" charset="0"/>
                <a:cs typeface="Times New Roman" panose="02020603050405020304" pitchFamily="18" charset="0"/>
              </a:rPr>
              <a:t>3.Effort Distribution Across Phases:</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15508993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5.6.2.1 Project Metrics </a:t>
            </a:r>
            <a:r>
              <a:rPr lang="en-US" dirty="0" smtClean="0">
                <a:latin typeface="Times New Roman" panose="02020603050405020304" pitchFamily="18" charset="0"/>
                <a:cs typeface="Times New Roman" panose="02020603050405020304" pitchFamily="18" charset="0"/>
              </a:rPr>
              <a:t>can be categorized as :</a:t>
            </a:r>
          </a:p>
          <a:p>
            <a:pPr marL="0" indent="0">
              <a:buNone/>
            </a:pPr>
            <a:r>
              <a:rPr lang="en-US" b="1" dirty="0" smtClean="0">
                <a:latin typeface="Times New Roman" panose="02020603050405020304" pitchFamily="18" charset="0"/>
                <a:cs typeface="Times New Roman" panose="02020603050405020304" pitchFamily="18" charset="0"/>
              </a:rPr>
              <a:t>3.Effort Distribution Across Phases:</a:t>
            </a:r>
          </a:p>
          <a:p>
            <a:pPr marL="514350" indent="-514350">
              <a:buAutoNum type="alphaLcParenR"/>
            </a:pPr>
            <a:r>
              <a:rPr lang="en-US" dirty="0" smtClean="0">
                <a:latin typeface="Times New Roman" panose="02020603050405020304" pitchFamily="18" charset="0"/>
                <a:cs typeface="Times New Roman" panose="02020603050405020304" pitchFamily="18" charset="0"/>
              </a:rPr>
              <a:t>Variance calculation helps in finding whether commitments are met or not</a:t>
            </a:r>
          </a:p>
          <a:p>
            <a:pPr marL="514350" indent="-514350">
              <a:buFont typeface="Wingdings 2"/>
              <a:buAutoNum type="alphaLcParenR"/>
            </a:pPr>
            <a:r>
              <a:rPr lang="en-US" dirty="0">
                <a:latin typeface="Times New Roman" panose="02020603050405020304" pitchFamily="18" charset="0"/>
                <a:cs typeface="Times New Roman" panose="02020603050405020304" pitchFamily="18" charset="0"/>
              </a:rPr>
              <a:t>Spending very little effort on requirements may lead to frequent changes</a:t>
            </a:r>
          </a:p>
          <a:p>
            <a:pPr marL="514350" indent="-514350">
              <a:buFont typeface="Wingdings 2"/>
              <a:buAutoNum type="alphaLcParenR"/>
            </a:pPr>
            <a:r>
              <a:rPr lang="en-US" dirty="0" smtClean="0">
                <a:latin typeface="Times New Roman" panose="02020603050405020304" pitchFamily="18" charset="0"/>
                <a:cs typeface="Times New Roman" panose="02020603050405020304" pitchFamily="18" charset="0"/>
              </a:rPr>
              <a:t>Spending less effort </a:t>
            </a:r>
            <a:r>
              <a:rPr lang="en-US" dirty="0">
                <a:latin typeface="Times New Roman" panose="02020603050405020304" pitchFamily="18" charset="0"/>
                <a:cs typeface="Times New Roman" panose="02020603050405020304" pitchFamily="18" charset="0"/>
              </a:rPr>
              <a:t>on </a:t>
            </a:r>
            <a:r>
              <a:rPr lang="en-US" dirty="0" smtClean="0">
                <a:latin typeface="Times New Roman" panose="02020603050405020304" pitchFamily="18" charset="0"/>
                <a:cs typeface="Times New Roman" panose="02020603050405020304" pitchFamily="18" charset="0"/>
              </a:rPr>
              <a:t>testing </a:t>
            </a:r>
            <a:r>
              <a:rPr lang="en-US" dirty="0">
                <a:latin typeface="Times New Roman" panose="02020603050405020304" pitchFamily="18" charset="0"/>
                <a:cs typeface="Times New Roman" panose="02020603050405020304" pitchFamily="18" charset="0"/>
              </a:rPr>
              <a:t>may lead to </a:t>
            </a:r>
            <a:r>
              <a:rPr lang="en-US" dirty="0" smtClean="0">
                <a:latin typeface="Times New Roman" panose="02020603050405020304" pitchFamily="18" charset="0"/>
                <a:cs typeface="Times New Roman" panose="02020603050405020304" pitchFamily="18" charset="0"/>
              </a:rPr>
              <a:t>defects</a:t>
            </a:r>
          </a:p>
          <a:p>
            <a:pPr marL="514350" indent="-514350">
              <a:buFont typeface="Wingdings 2"/>
              <a:buAutoNum type="alphaLcParenR"/>
            </a:pPr>
            <a:endParaRPr lang="en-US"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2180944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5.6.2.1 Project Metrics </a:t>
            </a:r>
            <a:r>
              <a:rPr lang="en-US" dirty="0" smtClean="0">
                <a:latin typeface="Times New Roman" panose="02020603050405020304" pitchFamily="18" charset="0"/>
                <a:cs typeface="Times New Roman" panose="02020603050405020304" pitchFamily="18" charset="0"/>
              </a:rPr>
              <a:t>can be categorized as :</a:t>
            </a:r>
          </a:p>
          <a:p>
            <a:pPr marL="0" indent="0">
              <a:buNone/>
            </a:pPr>
            <a:r>
              <a:rPr lang="en-US" b="1" dirty="0" smtClean="0">
                <a:latin typeface="Times New Roman" panose="02020603050405020304" pitchFamily="18" charset="0"/>
                <a:cs typeface="Times New Roman" panose="02020603050405020304" pitchFamily="18" charset="0"/>
              </a:rPr>
              <a:t>3.Effort Distribution Across Phases:</a:t>
            </a: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graphicFrame>
        <p:nvGraphicFramePr>
          <p:cNvPr id="5" name="Chart 4"/>
          <p:cNvGraphicFramePr/>
          <p:nvPr>
            <p:extLst>
              <p:ext uri="{D42A27DB-BD31-4B8C-83A1-F6EECF244321}">
                <p14:modId xmlns:p14="http://schemas.microsoft.com/office/powerpoint/2010/main" val="1828697239"/>
              </p:ext>
            </p:extLst>
          </p:nvPr>
        </p:nvGraphicFramePr>
        <p:xfrm>
          <a:off x="381000" y="2895600"/>
          <a:ext cx="6096000" cy="3276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636441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5.6.2.1 Project Metrics </a:t>
            </a:r>
            <a:r>
              <a:rPr lang="en-US" dirty="0" smtClean="0">
                <a:latin typeface="Times New Roman" panose="02020603050405020304" pitchFamily="18" charset="0"/>
                <a:cs typeface="Times New Roman" panose="02020603050405020304" pitchFamily="18" charset="0"/>
              </a:rPr>
              <a:t>can be categorized as :</a:t>
            </a:r>
          </a:p>
          <a:p>
            <a:pPr marL="0" indent="0">
              <a:buNone/>
            </a:pPr>
            <a:r>
              <a:rPr lang="en-US" b="1" dirty="0" smtClean="0">
                <a:latin typeface="Times New Roman" panose="02020603050405020304" pitchFamily="18" charset="0"/>
                <a:cs typeface="Times New Roman" panose="02020603050405020304" pitchFamily="18" charset="0"/>
              </a:rPr>
              <a:t>3.Effort Distribution Across Phases:</a:t>
            </a:r>
          </a:p>
          <a:p>
            <a:pPr marL="0" indent="0">
              <a:buNone/>
            </a:pPr>
            <a:r>
              <a:rPr lang="en-US" b="1" dirty="0" smtClean="0">
                <a:latin typeface="Times New Roman" panose="02020603050405020304" pitchFamily="18" charset="0"/>
                <a:cs typeface="Times New Roman" panose="02020603050405020304" pitchFamily="18" charset="0"/>
              </a:rPr>
              <a:t>Cost Variance</a:t>
            </a:r>
            <a:r>
              <a:rPr lang="en-US" b="1" dirty="0" smtClean="0">
                <a:latin typeface="Times New Roman" panose="02020603050405020304" pitchFamily="18" charset="0"/>
                <a:cs typeface="Times New Roman" panose="02020603050405020304" pitchFamily="18" charset="0"/>
                <a:sym typeface="Wingdings" panose="05000000000000000000" pitchFamily="2" charset="2"/>
              </a:rPr>
              <a:t>:(Actual Cost vs Estimated Cost)</a:t>
            </a:r>
          </a:p>
          <a:p>
            <a:pPr marL="0" indent="0">
              <a:buNone/>
            </a:pPr>
            <a:r>
              <a:rPr lang="en-US" dirty="0" smtClean="0">
                <a:latin typeface="Times New Roman" panose="02020603050405020304" pitchFamily="18" charset="0"/>
                <a:cs typeface="Times New Roman" panose="02020603050405020304" pitchFamily="18" charset="0"/>
              </a:rPr>
              <a:t>CV</a:t>
            </a:r>
            <a:r>
              <a:rPr lang="en-US" dirty="0">
                <a:latin typeface="Times New Roman" panose="02020603050405020304" pitchFamily="18" charset="0"/>
                <a:cs typeface="Times New Roman" panose="02020603050405020304" pitchFamily="18" charset="0"/>
              </a:rPr>
              <a:t>=[</a:t>
            </a:r>
            <a:r>
              <a:rPr lang="en-US" dirty="0"/>
              <a:t>(</a:t>
            </a:r>
            <a:r>
              <a:rPr lang="en-US" dirty="0">
                <a:latin typeface="Times New Roman" panose="02020603050405020304" pitchFamily="18" charset="0"/>
                <a:cs typeface="Times New Roman" panose="02020603050405020304" pitchFamily="18" charset="0"/>
              </a:rPr>
              <a:t>Actual </a:t>
            </a:r>
            <a:r>
              <a:rPr lang="en-US" dirty="0" smtClean="0">
                <a:latin typeface="Times New Roman" panose="02020603050405020304" pitchFamily="18" charset="0"/>
                <a:cs typeface="Times New Roman" panose="02020603050405020304" pitchFamily="18" charset="0"/>
              </a:rPr>
              <a:t>Cost-Estimated Cost</a:t>
            </a:r>
            <a:r>
              <a:rPr lang="en-US" dirty="0">
                <a:latin typeface="Times New Roman" panose="02020603050405020304" pitchFamily="18" charset="0"/>
                <a:cs typeface="Times New Roman" panose="02020603050405020304" pitchFamily="18" charset="0"/>
              </a:rPr>
              <a:t>	</a:t>
            </a:r>
            <a:r>
              <a:rPr lang="en-US" dirty="0"/>
              <a:t>)/ Estimated </a:t>
            </a:r>
            <a:r>
              <a:rPr lang="en-US" dirty="0" smtClean="0"/>
              <a:t>Cost]x </a:t>
            </a:r>
            <a:r>
              <a:rPr lang="en-US" dirty="0"/>
              <a:t>100.</a:t>
            </a:r>
          </a:p>
          <a:p>
            <a:pPr marL="0" indent="0">
              <a:buNone/>
            </a:pPr>
            <a:r>
              <a:rPr lang="en-US" b="1" dirty="0" smtClean="0">
                <a:latin typeface="Times New Roman" panose="02020603050405020304" pitchFamily="18" charset="0"/>
                <a:cs typeface="Times New Roman" panose="02020603050405020304" pitchFamily="18" charset="0"/>
              </a:rPr>
              <a:t>Size </a:t>
            </a:r>
            <a:r>
              <a:rPr lang="en-US" b="1" dirty="0">
                <a:latin typeface="Times New Roman" panose="02020603050405020304" pitchFamily="18" charset="0"/>
                <a:cs typeface="Times New Roman" panose="02020603050405020304" pitchFamily="18" charset="0"/>
              </a:rPr>
              <a:t>Variance</a:t>
            </a:r>
            <a:r>
              <a:rPr lang="en-US" b="1" dirty="0">
                <a:latin typeface="Times New Roman" panose="02020603050405020304" pitchFamily="18" charset="0"/>
                <a:cs typeface="Times New Roman" panose="02020603050405020304" pitchFamily="18" charset="0"/>
                <a:sym typeface="Wingdings" panose="05000000000000000000" pitchFamily="2" charset="2"/>
              </a:rPr>
              <a:t>:(Actual </a:t>
            </a:r>
            <a:r>
              <a:rPr lang="en-US" b="1" dirty="0" smtClean="0">
                <a:latin typeface="Times New Roman" panose="02020603050405020304" pitchFamily="18" charset="0"/>
                <a:cs typeface="Times New Roman" panose="02020603050405020304" pitchFamily="18" charset="0"/>
                <a:sym typeface="Wingdings" panose="05000000000000000000" pitchFamily="2" charset="2"/>
              </a:rPr>
              <a:t>size </a:t>
            </a:r>
            <a:r>
              <a:rPr lang="en-US" b="1" dirty="0">
                <a:latin typeface="Times New Roman" panose="02020603050405020304" pitchFamily="18" charset="0"/>
                <a:cs typeface="Times New Roman" panose="02020603050405020304" pitchFamily="18" charset="0"/>
                <a:sym typeface="Wingdings" panose="05000000000000000000" pitchFamily="2" charset="2"/>
              </a:rPr>
              <a:t>vs Estimated </a:t>
            </a:r>
            <a:r>
              <a:rPr lang="en-US" b="1" dirty="0" smtClean="0">
                <a:latin typeface="Times New Roman" panose="02020603050405020304" pitchFamily="18" charset="0"/>
                <a:cs typeface="Times New Roman" panose="02020603050405020304" pitchFamily="18" charset="0"/>
                <a:sym typeface="Wingdings" panose="05000000000000000000" pitchFamily="2" charset="2"/>
              </a:rPr>
              <a:t>size)</a:t>
            </a:r>
            <a:endParaRPr lang="en-US" b="1"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dirty="0" smtClean="0">
                <a:latin typeface="Times New Roman" panose="02020603050405020304" pitchFamily="18" charset="0"/>
                <a:cs typeface="Times New Roman" panose="02020603050405020304" pitchFamily="18" charset="0"/>
              </a:rPr>
              <a:t>SV</a:t>
            </a:r>
            <a:r>
              <a:rPr lang="en-US" dirty="0">
                <a:latin typeface="Times New Roman" panose="02020603050405020304" pitchFamily="18" charset="0"/>
                <a:cs typeface="Times New Roman" panose="02020603050405020304" pitchFamily="18" charset="0"/>
              </a:rPr>
              <a:t>=[</a:t>
            </a:r>
            <a:r>
              <a:rPr lang="en-US" dirty="0"/>
              <a:t>(</a:t>
            </a:r>
            <a:r>
              <a:rPr lang="en-US" dirty="0">
                <a:latin typeface="Times New Roman" panose="02020603050405020304" pitchFamily="18" charset="0"/>
                <a:cs typeface="Times New Roman" panose="02020603050405020304" pitchFamily="18" charset="0"/>
              </a:rPr>
              <a:t>Actual </a:t>
            </a:r>
            <a:r>
              <a:rPr lang="en-US" dirty="0" smtClean="0">
                <a:latin typeface="Times New Roman" panose="02020603050405020304" pitchFamily="18" charset="0"/>
                <a:cs typeface="Times New Roman" panose="02020603050405020304" pitchFamily="18" charset="0"/>
              </a:rPr>
              <a:t>Size-Estimated Size</a:t>
            </a:r>
            <a:r>
              <a:rPr lang="en-US" dirty="0">
                <a:latin typeface="Times New Roman" panose="02020603050405020304" pitchFamily="18" charset="0"/>
                <a:cs typeface="Times New Roman" panose="02020603050405020304" pitchFamily="18" charset="0"/>
              </a:rPr>
              <a:t>	</a:t>
            </a:r>
            <a:r>
              <a:rPr lang="en-US" dirty="0"/>
              <a:t>)/ Estimated </a:t>
            </a:r>
            <a:r>
              <a:rPr lang="en-US" dirty="0" smtClean="0"/>
              <a:t>Size]x </a:t>
            </a:r>
            <a:r>
              <a:rPr lang="en-US" dirty="0"/>
              <a:t>100.</a:t>
            </a:r>
          </a:p>
          <a:p>
            <a:pPr marL="0" indent="0">
              <a:buNone/>
            </a:pPr>
            <a:endParaRPr lang="en-US" b="1" dirty="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endParaRPr lang="en-US" b="1" dirty="0" smtClean="0">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40265026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5.6.2.2 Progress Metrics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Automation progress is no. of tests cases that are automated as a percentage of all test cases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How many defects already found &amp; how many defects may get discovered are two factors used to determine quality &amp; its  assessment.</a:t>
            </a:r>
          </a:p>
          <a:p>
            <a:pPr>
              <a:buFont typeface="Wingdings" panose="05000000000000000000" pitchFamily="2" charset="2"/>
              <a:buChar char="Ø"/>
            </a:pPr>
            <a:r>
              <a:rPr lang="en-US" b="1" dirty="0" smtClean="0">
                <a:solidFill>
                  <a:schemeClr val="accent2">
                    <a:lumMod val="75000"/>
                  </a:schemeClr>
                </a:solidFill>
                <a:latin typeface="Times New Roman" panose="02020603050405020304" pitchFamily="18" charset="0"/>
                <a:cs typeface="Times New Roman" panose="02020603050405020304" pitchFamily="18" charset="0"/>
              </a:rPr>
              <a:t>Project </a:t>
            </a:r>
            <a:r>
              <a:rPr lang="en-US" b="1" dirty="0">
                <a:solidFill>
                  <a:schemeClr val="accent2">
                    <a:lumMod val="75000"/>
                  </a:schemeClr>
                </a:solidFill>
                <a:latin typeface="Times New Roman" panose="02020603050405020304" pitchFamily="18" charset="0"/>
                <a:cs typeface="Times New Roman" panose="02020603050405020304" pitchFamily="18" charset="0"/>
              </a:rPr>
              <a:t>is tracked by two ways:</a:t>
            </a:r>
          </a:p>
          <a:p>
            <a:pPr marL="0" indent="0">
              <a:buNone/>
            </a:pPr>
            <a:r>
              <a:rPr lang="en-US" dirty="0">
                <a:latin typeface="Times New Roman" panose="02020603050405020304" pitchFamily="18" charset="0"/>
                <a:cs typeface="Times New Roman" panose="02020603050405020304" pitchFamily="18" charset="0"/>
              </a:rPr>
              <a:t>1. How project is doing with respect to </a:t>
            </a:r>
            <a:r>
              <a:rPr lang="en-US" b="1" dirty="0">
                <a:latin typeface="Times New Roman" panose="02020603050405020304" pitchFamily="18" charset="0"/>
                <a:cs typeface="Times New Roman" panose="02020603050405020304" pitchFamily="18" charset="0"/>
              </a:rPr>
              <a:t>efforts &amp; schedule.</a:t>
            </a:r>
          </a:p>
          <a:p>
            <a:pPr marL="0" indent="0">
              <a:buNone/>
            </a:pPr>
            <a:r>
              <a:rPr lang="en-US" dirty="0">
                <a:latin typeface="Times New Roman" panose="02020603050405020304" pitchFamily="18" charset="0"/>
                <a:cs typeface="Times New Roman" panose="02020603050405020304" pitchFamily="18" charset="0"/>
              </a:rPr>
              <a:t>2. How project is meeting </a:t>
            </a:r>
            <a:r>
              <a:rPr lang="en-US" b="1" dirty="0">
                <a:latin typeface="Times New Roman" panose="02020603050405020304" pitchFamily="18" charset="0"/>
                <a:cs typeface="Times New Roman" panose="02020603050405020304" pitchFamily="18" charset="0"/>
              </a:rPr>
              <a:t>quality requirements</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2119406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5.6.2.2 Progress Metrics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
        <p:nvSpPr>
          <p:cNvPr id="5" name="Rectangle 4"/>
          <p:cNvSpPr/>
          <p:nvPr/>
        </p:nvSpPr>
        <p:spPr>
          <a:xfrm>
            <a:off x="3430657" y="2209800"/>
            <a:ext cx="220814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Times New Roman" panose="02020603050405020304" pitchFamily="18" charset="0"/>
                <a:cs typeface="Times New Roman" panose="02020603050405020304" pitchFamily="18" charset="0"/>
              </a:rPr>
              <a:t>Progress Metrics</a:t>
            </a:r>
          </a:p>
        </p:txBody>
      </p:sp>
      <p:sp>
        <p:nvSpPr>
          <p:cNvPr id="6" name="Rectangle 5"/>
          <p:cNvSpPr/>
          <p:nvPr/>
        </p:nvSpPr>
        <p:spPr>
          <a:xfrm>
            <a:off x="5105400" y="3203713"/>
            <a:ext cx="3352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latin typeface="Times New Roman" panose="02020603050405020304" pitchFamily="18" charset="0"/>
                <a:cs typeface="Times New Roman" panose="02020603050405020304" pitchFamily="18" charset="0"/>
              </a:rPr>
              <a:t>Development Defect Metrics</a:t>
            </a:r>
            <a:endParaRPr lang="en-US" sz="2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498613" y="3200400"/>
            <a:ext cx="2473187"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smtClean="0">
                <a:latin typeface="Times New Roman" panose="02020603050405020304" pitchFamily="18" charset="0"/>
                <a:cs typeface="Times New Roman" panose="02020603050405020304" pitchFamily="18" charset="0"/>
              </a:rPr>
              <a:t>Test Defect  </a:t>
            </a:r>
            <a:r>
              <a:rPr lang="en-US" sz="2000" b="1" dirty="0">
                <a:latin typeface="Times New Roman" panose="02020603050405020304" pitchFamily="18" charset="0"/>
                <a:cs typeface="Times New Roman" panose="02020603050405020304" pitchFamily="18" charset="0"/>
              </a:rPr>
              <a:t>Metrics</a:t>
            </a:r>
          </a:p>
        </p:txBody>
      </p:sp>
      <p:cxnSp>
        <p:nvCxnSpPr>
          <p:cNvPr id="9" name="Straight Connector 8"/>
          <p:cNvCxnSpPr/>
          <p:nvPr/>
        </p:nvCxnSpPr>
        <p:spPr>
          <a:xfrm>
            <a:off x="2057400" y="2971800"/>
            <a:ext cx="388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057400" y="2971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943600" y="29718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419600" y="2743200"/>
            <a:ext cx="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498613" y="4114800"/>
            <a:ext cx="3920987"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1.Defect find Rate</a:t>
            </a:r>
          </a:p>
          <a:p>
            <a:r>
              <a:rPr lang="en-US" dirty="0" smtClean="0"/>
              <a:t>2.Defect Fix Rate</a:t>
            </a:r>
          </a:p>
          <a:p>
            <a:r>
              <a:rPr lang="en-US" dirty="0" smtClean="0"/>
              <a:t>3.Outstanding Defect Rate</a:t>
            </a:r>
          </a:p>
          <a:p>
            <a:r>
              <a:rPr lang="en-US" dirty="0" smtClean="0"/>
              <a:t>4.Priority Outstanding Rate</a:t>
            </a:r>
          </a:p>
          <a:p>
            <a:r>
              <a:rPr lang="en-US" dirty="0" smtClean="0"/>
              <a:t>5.Defect Trend</a:t>
            </a:r>
          </a:p>
          <a:p>
            <a:r>
              <a:rPr lang="en-US" dirty="0" smtClean="0"/>
              <a:t>6.Defect Classification Trend</a:t>
            </a:r>
          </a:p>
          <a:p>
            <a:r>
              <a:rPr lang="en-US" dirty="0" smtClean="0"/>
              <a:t>7.Weighted defects Trend</a:t>
            </a:r>
          </a:p>
          <a:p>
            <a:r>
              <a:rPr lang="en-US" dirty="0" smtClean="0"/>
              <a:t>8.Defect cause Distribution</a:t>
            </a:r>
          </a:p>
          <a:p>
            <a:endParaRPr lang="en-US" dirty="0"/>
          </a:p>
        </p:txBody>
      </p:sp>
      <p:sp>
        <p:nvSpPr>
          <p:cNvPr id="17" name="Rectangle 16"/>
          <p:cNvSpPr/>
          <p:nvPr/>
        </p:nvSpPr>
        <p:spPr>
          <a:xfrm>
            <a:off x="5029200" y="4114800"/>
            <a:ext cx="3920987" cy="243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1.Component wise Defect  Distribution</a:t>
            </a:r>
          </a:p>
          <a:p>
            <a:r>
              <a:rPr lang="en-US" dirty="0" smtClean="0"/>
              <a:t>2.Defect Density &amp; Defect Removal Rate</a:t>
            </a:r>
          </a:p>
          <a:p>
            <a:r>
              <a:rPr lang="en-US" dirty="0" smtClean="0"/>
              <a:t>3.Age Analysis of Outstanding Defects</a:t>
            </a:r>
          </a:p>
          <a:p>
            <a:r>
              <a:rPr lang="en-US" dirty="0" smtClean="0"/>
              <a:t>4.Introduced &amp; Reopened defect Trend</a:t>
            </a:r>
          </a:p>
        </p:txBody>
      </p:sp>
      <p:cxnSp>
        <p:nvCxnSpPr>
          <p:cNvPr id="27" name="Straight Arrow Connector 26"/>
          <p:cNvCxnSpPr>
            <a:stCxn id="6" idx="2"/>
          </p:cNvCxnSpPr>
          <p:nvPr/>
        </p:nvCxnSpPr>
        <p:spPr>
          <a:xfrm>
            <a:off x="6781800" y="3737113"/>
            <a:ext cx="0" cy="377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7" idx="2"/>
          </p:cNvCxnSpPr>
          <p:nvPr/>
        </p:nvCxnSpPr>
        <p:spPr>
          <a:xfrm flipH="1">
            <a:off x="1735206" y="3733800"/>
            <a:ext cx="1"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5997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r>
              <a:rPr lang="en-US" sz="3600" b="1" dirty="0">
                <a:latin typeface="Times New Roman" panose="02020603050405020304" pitchFamily="18" charset="0"/>
                <a:cs typeface="Times New Roman" panose="02020603050405020304" pitchFamily="18" charset="0"/>
              </a:rPr>
              <a:t>5</a:t>
            </a:r>
            <a:r>
              <a:rPr lang="en-US" sz="3600" b="1" dirty="0" smtClean="0">
                <a:latin typeface="Times New Roman" panose="02020603050405020304" pitchFamily="18" charset="0"/>
                <a:cs typeface="Times New Roman" panose="02020603050405020304" pitchFamily="18" charset="0"/>
              </a:rPr>
              <a:t>.1 Manual testing &amp; Automation Testing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5</a:t>
            </a:r>
            <a:r>
              <a:rPr lang="en-US" b="1" dirty="0" smtClean="0">
                <a:latin typeface="Times New Roman" panose="02020603050405020304" pitchFamily="18" charset="0"/>
                <a:cs typeface="Times New Roman" panose="02020603050405020304" pitchFamily="18" charset="0"/>
              </a:rPr>
              <a:t>.1.1 Manual Testing</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Process of Manual Testing</a:t>
            </a:r>
          </a:p>
          <a:p>
            <a:r>
              <a:rPr lang="en-US" dirty="0"/>
              <a:t>Understanding the Requirements</a:t>
            </a:r>
          </a:p>
          <a:p>
            <a:r>
              <a:rPr lang="en-US" dirty="0"/>
              <a:t>Test Plan Creation</a:t>
            </a:r>
          </a:p>
          <a:p>
            <a:r>
              <a:rPr lang="en-US" dirty="0"/>
              <a:t>Write Test Cases</a:t>
            </a:r>
          </a:p>
          <a:p>
            <a:r>
              <a:rPr lang="en-US" dirty="0"/>
              <a:t>Conduct The Tests</a:t>
            </a:r>
          </a:p>
          <a:p>
            <a:r>
              <a:rPr lang="en-US" dirty="0"/>
              <a:t>Defect Logging</a:t>
            </a:r>
          </a:p>
          <a:p>
            <a:r>
              <a:rPr lang="en-US" dirty="0"/>
              <a:t>Defect Fix &amp; Re-Verification</a:t>
            </a:r>
          </a:p>
          <a:p>
            <a:pPr>
              <a:buFont typeface="Wingdings" panose="05000000000000000000" pitchFamily="2" charset="2"/>
              <a:buChar char="Ø"/>
            </a:pPr>
            <a:endParaRPr lang="en-IN"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
        <p:nvSpPr>
          <p:cNvPr id="5" name="Rounded Rectangle 4"/>
          <p:cNvSpPr/>
          <p:nvPr/>
        </p:nvSpPr>
        <p:spPr>
          <a:xfrm>
            <a:off x="5274129" y="3766457"/>
            <a:ext cx="1752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Explore</a:t>
            </a:r>
            <a:endParaRPr lang="en-US" dirty="0"/>
          </a:p>
        </p:txBody>
      </p:sp>
      <p:sp>
        <p:nvSpPr>
          <p:cNvPr id="6" name="Rounded Rectangle 5"/>
          <p:cNvSpPr/>
          <p:nvPr/>
        </p:nvSpPr>
        <p:spPr>
          <a:xfrm>
            <a:off x="7347856" y="5301343"/>
            <a:ext cx="1643743"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 Implement</a:t>
            </a:r>
            <a:endParaRPr lang="en-US" dirty="0"/>
          </a:p>
        </p:txBody>
      </p:sp>
      <p:sp>
        <p:nvSpPr>
          <p:cNvPr id="7" name="Rounded Rectangle 6"/>
          <p:cNvSpPr/>
          <p:nvPr/>
        </p:nvSpPr>
        <p:spPr>
          <a:xfrm>
            <a:off x="7315199" y="3733800"/>
            <a:ext cx="1676399"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 Create</a:t>
            </a:r>
            <a:endParaRPr lang="en-US" dirty="0"/>
          </a:p>
        </p:txBody>
      </p:sp>
      <p:sp>
        <p:nvSpPr>
          <p:cNvPr id="8" name="Rounded Rectangle 7"/>
          <p:cNvSpPr/>
          <p:nvPr/>
        </p:nvSpPr>
        <p:spPr>
          <a:xfrm>
            <a:off x="5334000" y="5301343"/>
            <a:ext cx="1752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3. Recommend</a:t>
            </a:r>
            <a:endParaRPr lang="en-US" dirty="0"/>
          </a:p>
        </p:txBody>
      </p:sp>
    </p:spTree>
    <p:extLst>
      <p:ext uri="{BB962C8B-B14F-4D97-AF65-F5344CB8AC3E}">
        <p14:creationId xmlns:p14="http://schemas.microsoft.com/office/powerpoint/2010/main" val="26394135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5.6.2.2 Progress Metrics:</a:t>
            </a:r>
          </a:p>
          <a:p>
            <a:pPr marL="0" indent="0">
              <a:buNone/>
            </a:pPr>
            <a:r>
              <a:rPr lang="en-US" b="1" dirty="0" smtClean="0">
                <a:latin typeface="Times New Roman" panose="02020603050405020304" pitchFamily="18" charset="0"/>
                <a:cs typeface="Times New Roman" panose="02020603050405020304" pitchFamily="18" charset="0"/>
              </a:rPr>
              <a:t>1.Test Defect Metric:</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helps us to understand how defects are found &amp; how it is used to increase product quality.</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Organizations classify defects by assigning defect priority &amp; severity</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Priority can be changed ,</a:t>
            </a:r>
          </a:p>
          <a:p>
            <a:pPr marL="0" indent="0">
              <a:buNone/>
            </a:pPr>
            <a:r>
              <a:rPr lang="en-US" dirty="0" smtClean="0">
                <a:latin typeface="Times New Roman" panose="02020603050405020304" pitchFamily="18" charset="0"/>
                <a:cs typeface="Times New Roman" panose="02020603050405020304" pitchFamily="18" charset="0"/>
              </a:rPr>
              <a:t>   severity is absolute &amp;</a:t>
            </a:r>
          </a:p>
          <a:p>
            <a:pPr marL="0" indent="0">
              <a:buNone/>
            </a:pPr>
            <a:r>
              <a:rPr lang="en-US" dirty="0" smtClean="0">
                <a:latin typeface="Times New Roman" panose="02020603050405020304" pitchFamily="18" charset="0"/>
                <a:cs typeface="Times New Roman" panose="02020603050405020304" pitchFamily="18" charset="0"/>
              </a:rPr>
              <a:t>   does not change</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114801"/>
            <a:ext cx="38862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5795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5.6.2.3 Productivity </a:t>
            </a:r>
            <a:r>
              <a:rPr lang="en-US" b="1" dirty="0" smtClean="0">
                <a:latin typeface="Times New Roman" panose="02020603050405020304" pitchFamily="18" charset="0"/>
                <a:cs typeface="Times New Roman" panose="02020603050405020304" pitchFamily="18" charset="0"/>
              </a:rPr>
              <a:t>Metrics</a:t>
            </a:r>
            <a:r>
              <a:rPr lang="en-US" b="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Productivity </a:t>
            </a:r>
            <a:r>
              <a:rPr lang="en-US" dirty="0" smtClean="0">
                <a:latin typeface="Times New Roman" panose="02020603050405020304" pitchFamily="18" charset="0"/>
                <a:cs typeface="Times New Roman" panose="02020603050405020304" pitchFamily="18" charset="0"/>
              </a:rPr>
              <a:t>Metrics combine several measurements &amp; parameters with efforts spent on the product.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They help in :</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finding capability of team.</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Estimating for new release</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Estimating no. of defects</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Estimating release date &amp; quality</a:t>
            </a:r>
          </a:p>
          <a:p>
            <a:pPr>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Estimating cost involved in release</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2724430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5.6.2.3 Productivity </a:t>
            </a:r>
            <a:r>
              <a:rPr lang="en-US" b="1" dirty="0" smtClean="0">
                <a:latin typeface="Times New Roman" panose="02020603050405020304" pitchFamily="18" charset="0"/>
                <a:cs typeface="Times New Roman" panose="02020603050405020304" pitchFamily="18" charset="0"/>
              </a:rPr>
              <a:t>Metrics</a:t>
            </a:r>
            <a:r>
              <a:rPr lang="en-US" b="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They help in finding:</a:t>
            </a:r>
          </a:p>
          <a:p>
            <a:pPr marL="0" indent="0">
              <a:buNone/>
            </a:pPr>
            <a:r>
              <a:rPr lang="en-US" b="1" dirty="0" smtClean="0">
                <a:latin typeface="Times New Roman" panose="02020603050405020304" pitchFamily="18" charset="0"/>
                <a:cs typeface="Times New Roman" panose="02020603050405020304" pitchFamily="18" charset="0"/>
              </a:rPr>
              <a:t>1. Defects per 100 hours of Testing:</a:t>
            </a:r>
          </a:p>
          <a:p>
            <a:pPr marL="0" indent="0">
              <a:buNone/>
            </a:pPr>
            <a:r>
              <a:rPr lang="en-US" dirty="0">
                <a:latin typeface="Times New Roman" panose="02020603050405020304" pitchFamily="18" charset="0"/>
                <a:cs typeface="Times New Roman" panose="02020603050405020304" pitchFamily="18" charset="0"/>
              </a:rPr>
              <a:t>Defects per 100 hours of </a:t>
            </a:r>
            <a:r>
              <a:rPr lang="en-US" dirty="0" smtClean="0">
                <a:latin typeface="Times New Roman" panose="02020603050405020304" pitchFamily="18" charset="0"/>
                <a:cs typeface="Times New Roman" panose="02020603050405020304" pitchFamily="18" charset="0"/>
              </a:rPr>
              <a:t>Testing=(Total defects found in the product for a period/Total hours spent to get those defects)*100</a:t>
            </a:r>
          </a:p>
          <a:p>
            <a:pPr marL="0" indent="0">
              <a:buNone/>
            </a:pPr>
            <a:r>
              <a:rPr lang="en-US" b="1" dirty="0" smtClean="0">
                <a:latin typeface="Times New Roman" panose="02020603050405020304" pitchFamily="18" charset="0"/>
                <a:cs typeface="Times New Roman" panose="02020603050405020304" pitchFamily="18" charset="0"/>
              </a:rPr>
              <a:t>2. Test cases executed  </a:t>
            </a:r>
            <a:r>
              <a:rPr lang="en-US" b="1" dirty="0">
                <a:latin typeface="Times New Roman" panose="02020603050405020304" pitchFamily="18" charset="0"/>
                <a:cs typeface="Times New Roman" panose="02020603050405020304" pitchFamily="18" charset="0"/>
              </a:rPr>
              <a:t>per 100 hours of Testing:</a:t>
            </a:r>
          </a:p>
          <a:p>
            <a:pPr marL="0" indent="0">
              <a:buNone/>
            </a:pPr>
            <a:r>
              <a:rPr lang="en-US" dirty="0" smtClean="0">
                <a:latin typeface="Times New Roman" panose="02020603050405020304" pitchFamily="18" charset="0"/>
                <a:cs typeface="Times New Roman" panose="02020603050405020304" pitchFamily="18" charset="0"/>
              </a:rPr>
              <a:t>Test cases </a:t>
            </a:r>
            <a:r>
              <a:rPr lang="en-US" dirty="0">
                <a:latin typeface="Times New Roman" panose="02020603050405020304" pitchFamily="18" charset="0"/>
                <a:cs typeface="Times New Roman" panose="02020603050405020304" pitchFamily="18" charset="0"/>
              </a:rPr>
              <a:t>executed</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 100 hours of Testing=(</a:t>
            </a:r>
            <a:r>
              <a:rPr lang="en-US" dirty="0" smtClean="0">
                <a:latin typeface="Times New Roman" panose="02020603050405020304" pitchFamily="18" charset="0"/>
                <a:cs typeface="Times New Roman" panose="02020603050405020304" pitchFamily="18" charset="0"/>
              </a:rPr>
              <a:t>Total </a:t>
            </a:r>
            <a:r>
              <a:rPr lang="en-US" dirty="0">
                <a:latin typeface="Times New Roman" panose="02020603050405020304" pitchFamily="18" charset="0"/>
                <a:cs typeface="Times New Roman" panose="02020603050405020304" pitchFamily="18" charset="0"/>
              </a:rPr>
              <a:t>Test cases executed</a:t>
            </a:r>
            <a:r>
              <a:rPr lang="en-US" dirty="0" smtClean="0">
                <a:latin typeface="Times New Roman" panose="02020603050405020304" pitchFamily="18" charset="0"/>
                <a:cs typeface="Times New Roman" panose="02020603050405020304" pitchFamily="18" charset="0"/>
              </a:rPr>
              <a:t> for a period/Total </a:t>
            </a:r>
            <a:r>
              <a:rPr lang="en-US" dirty="0">
                <a:latin typeface="Times New Roman" panose="02020603050405020304" pitchFamily="18" charset="0"/>
                <a:cs typeface="Times New Roman" panose="02020603050405020304" pitchFamily="18" charset="0"/>
              </a:rPr>
              <a:t>hours spent </a:t>
            </a:r>
            <a:r>
              <a:rPr lang="en-US" dirty="0" smtClean="0">
                <a:latin typeface="Times New Roman" panose="02020603050405020304" pitchFamily="18" charset="0"/>
                <a:cs typeface="Times New Roman" panose="02020603050405020304" pitchFamily="18" charset="0"/>
              </a:rPr>
              <a:t>in test case execution)*</a:t>
            </a:r>
            <a:r>
              <a:rPr lang="en-US" dirty="0">
                <a:latin typeface="Times New Roman" panose="02020603050405020304" pitchFamily="18" charset="0"/>
                <a:cs typeface="Times New Roman" panose="02020603050405020304" pitchFamily="18" charset="0"/>
              </a:rPr>
              <a:t>100</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213617649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5.6.2.3 Productivity </a:t>
            </a:r>
            <a:r>
              <a:rPr lang="en-US" b="1" dirty="0" smtClean="0">
                <a:latin typeface="Times New Roman" panose="02020603050405020304" pitchFamily="18" charset="0"/>
                <a:cs typeface="Times New Roman" panose="02020603050405020304" pitchFamily="18" charset="0"/>
              </a:rPr>
              <a:t>Metrics</a:t>
            </a:r>
            <a:r>
              <a:rPr lang="en-US" b="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They help in finding:</a:t>
            </a:r>
          </a:p>
          <a:p>
            <a:pPr marL="0" indent="0">
              <a:buNone/>
            </a:pPr>
            <a:r>
              <a:rPr lang="en-US" b="1" dirty="0">
                <a:latin typeface="Times New Roman" panose="02020603050405020304" pitchFamily="18" charset="0"/>
                <a:cs typeface="Times New Roman" panose="02020603050405020304" pitchFamily="18" charset="0"/>
              </a:rPr>
              <a:t>3</a:t>
            </a:r>
            <a:r>
              <a:rPr lang="en-US" b="1" dirty="0" smtClean="0">
                <a:latin typeface="Times New Roman" panose="02020603050405020304" pitchFamily="18" charset="0"/>
                <a:cs typeface="Times New Roman" panose="02020603050405020304" pitchFamily="18" charset="0"/>
              </a:rPr>
              <a:t>. Test cases </a:t>
            </a:r>
            <a:r>
              <a:rPr lang="en-US" b="1" dirty="0">
                <a:latin typeface="Times New Roman" panose="02020603050405020304" pitchFamily="18" charset="0"/>
                <a:cs typeface="Times New Roman" panose="02020603050405020304" pitchFamily="18" charset="0"/>
              </a:rPr>
              <a:t>developed</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per 100 hours of Testing:</a:t>
            </a:r>
          </a:p>
          <a:p>
            <a:pPr marL="0" indent="0">
              <a:buNone/>
            </a:pPr>
            <a:r>
              <a:rPr lang="en-US" dirty="0" smtClean="0">
                <a:latin typeface="Times New Roman" panose="02020603050405020304" pitchFamily="18" charset="0"/>
                <a:cs typeface="Times New Roman" panose="02020603050405020304" pitchFamily="18" charset="0"/>
              </a:rPr>
              <a:t>Test cases developed </a:t>
            </a:r>
            <a:r>
              <a:rPr lang="en-US" dirty="0">
                <a:latin typeface="Times New Roman" panose="02020603050405020304" pitchFamily="18" charset="0"/>
                <a:cs typeface="Times New Roman" panose="02020603050405020304" pitchFamily="18" charset="0"/>
              </a:rPr>
              <a:t>per 100 hours of Testing=(</a:t>
            </a:r>
            <a:r>
              <a:rPr lang="en-US" dirty="0" smtClean="0">
                <a:latin typeface="Times New Roman" panose="02020603050405020304" pitchFamily="18" charset="0"/>
                <a:cs typeface="Times New Roman" panose="02020603050405020304" pitchFamily="18" charset="0"/>
              </a:rPr>
              <a:t>Total </a:t>
            </a:r>
            <a:r>
              <a:rPr lang="en-US" dirty="0">
                <a:latin typeface="Times New Roman" panose="02020603050405020304" pitchFamily="18" charset="0"/>
                <a:cs typeface="Times New Roman" panose="02020603050405020304" pitchFamily="18" charset="0"/>
              </a:rPr>
              <a:t>Test cases developed</a:t>
            </a:r>
            <a:r>
              <a:rPr lang="en-US" dirty="0" smtClean="0">
                <a:latin typeface="Times New Roman" panose="02020603050405020304" pitchFamily="18" charset="0"/>
                <a:cs typeface="Times New Roman" panose="02020603050405020304" pitchFamily="18" charset="0"/>
              </a:rPr>
              <a:t> for a period/Total </a:t>
            </a:r>
            <a:r>
              <a:rPr lang="en-US" dirty="0">
                <a:latin typeface="Times New Roman" panose="02020603050405020304" pitchFamily="18" charset="0"/>
                <a:cs typeface="Times New Roman" panose="02020603050405020304" pitchFamily="18" charset="0"/>
              </a:rPr>
              <a:t>hours spent </a:t>
            </a:r>
            <a:r>
              <a:rPr lang="en-US" dirty="0" smtClean="0">
                <a:latin typeface="Times New Roman" panose="02020603050405020304" pitchFamily="18" charset="0"/>
                <a:cs typeface="Times New Roman" panose="02020603050405020304" pitchFamily="18" charset="0"/>
              </a:rPr>
              <a:t>in test case development)*100</a:t>
            </a:r>
          </a:p>
          <a:p>
            <a:pPr marL="0" indent="0">
              <a:buNone/>
            </a:pPr>
            <a:r>
              <a:rPr lang="en-US" b="1" dirty="0" smtClean="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Defects per 100 </a:t>
            </a:r>
            <a:r>
              <a:rPr lang="en-US" b="1" dirty="0" smtClean="0">
                <a:latin typeface="Times New Roman" panose="02020603050405020304" pitchFamily="18" charset="0"/>
                <a:cs typeface="Times New Roman" panose="02020603050405020304" pitchFamily="18" charset="0"/>
              </a:rPr>
              <a:t>Test cases:</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Defects per 100 </a:t>
            </a:r>
            <a:r>
              <a:rPr lang="en-US" dirty="0" smtClean="0">
                <a:latin typeface="Times New Roman" panose="02020603050405020304" pitchFamily="18" charset="0"/>
                <a:cs typeface="Times New Roman" panose="02020603050405020304" pitchFamily="18" charset="0"/>
              </a:rPr>
              <a:t>Test Cases=(</a:t>
            </a:r>
            <a:r>
              <a:rPr lang="en-US" dirty="0">
                <a:latin typeface="Times New Roman" panose="02020603050405020304" pitchFamily="18" charset="0"/>
                <a:cs typeface="Times New Roman" panose="02020603050405020304" pitchFamily="18" charset="0"/>
              </a:rPr>
              <a:t>Total defects found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a period/Total </a:t>
            </a:r>
            <a:r>
              <a:rPr lang="en-US" dirty="0" smtClean="0">
                <a:latin typeface="Times New Roman" panose="02020603050405020304" pitchFamily="18" charset="0"/>
                <a:cs typeface="Times New Roman" panose="02020603050405020304" pitchFamily="18" charset="0"/>
              </a:rPr>
              <a:t>Test cases executed for the same period)*</a:t>
            </a:r>
            <a:r>
              <a:rPr lang="en-US" dirty="0">
                <a:latin typeface="Times New Roman" panose="02020603050405020304" pitchFamily="18" charset="0"/>
                <a:cs typeface="Times New Roman" panose="02020603050405020304" pitchFamily="18" charset="0"/>
              </a:rPr>
              <a:t>100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1879391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5.6.2.3 Productivity </a:t>
            </a:r>
            <a:r>
              <a:rPr lang="en-US" b="1" dirty="0" smtClean="0">
                <a:latin typeface="Times New Roman" panose="02020603050405020304" pitchFamily="18" charset="0"/>
                <a:cs typeface="Times New Roman" panose="02020603050405020304" pitchFamily="18" charset="0"/>
              </a:rPr>
              <a:t>Metrics</a:t>
            </a:r>
            <a:r>
              <a:rPr lang="en-US" b="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They help in finding:</a:t>
            </a:r>
          </a:p>
          <a:p>
            <a:pPr marL="0" indent="0">
              <a:buNone/>
            </a:pPr>
            <a:r>
              <a:rPr lang="en-US" b="1" dirty="0">
                <a:latin typeface="Times New Roman" panose="02020603050405020304" pitchFamily="18" charset="0"/>
                <a:cs typeface="Times New Roman" panose="02020603050405020304" pitchFamily="18" charset="0"/>
              </a:rPr>
              <a:t>5</a:t>
            </a:r>
            <a:r>
              <a:rPr lang="en-US" b="1"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Defects per 100 </a:t>
            </a:r>
            <a:r>
              <a:rPr lang="en-US" b="1" dirty="0" smtClean="0">
                <a:latin typeface="Times New Roman" panose="02020603050405020304" pitchFamily="18" charset="0"/>
                <a:cs typeface="Times New Roman" panose="02020603050405020304" pitchFamily="18" charset="0"/>
              </a:rPr>
              <a:t>failed Test cases:</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Defects per 100 </a:t>
            </a:r>
            <a:r>
              <a:rPr lang="en-US" dirty="0" smtClean="0">
                <a:latin typeface="Times New Roman" panose="02020603050405020304" pitchFamily="18" charset="0"/>
                <a:cs typeface="Times New Roman" panose="02020603050405020304" pitchFamily="18" charset="0"/>
              </a:rPr>
              <a:t>Failed Test Cases=(</a:t>
            </a:r>
            <a:r>
              <a:rPr lang="en-US" dirty="0">
                <a:latin typeface="Times New Roman" panose="02020603050405020304" pitchFamily="18" charset="0"/>
                <a:cs typeface="Times New Roman" panose="02020603050405020304" pitchFamily="18" charset="0"/>
              </a:rPr>
              <a:t>Total defects found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a period/Total </a:t>
            </a:r>
            <a:r>
              <a:rPr lang="en-US" dirty="0" smtClean="0">
                <a:latin typeface="Times New Roman" panose="02020603050405020304" pitchFamily="18" charset="0"/>
                <a:cs typeface="Times New Roman" panose="02020603050405020304" pitchFamily="18" charset="0"/>
              </a:rPr>
              <a:t>Test cases Failed due to those defects)*100</a:t>
            </a:r>
          </a:p>
          <a:p>
            <a:pPr marL="0" indent="0">
              <a:buNone/>
            </a:pPr>
            <a:r>
              <a:rPr lang="en-US" b="1" dirty="0" smtClean="0">
                <a:latin typeface="Times New Roman" panose="02020603050405020304" pitchFamily="18" charset="0"/>
                <a:cs typeface="Times New Roman" panose="02020603050405020304" pitchFamily="18" charset="0"/>
              </a:rPr>
              <a:t>6. </a:t>
            </a:r>
            <a:r>
              <a:rPr lang="en-US" b="1" dirty="0">
                <a:latin typeface="Times New Roman" panose="02020603050405020304" pitchFamily="18" charset="0"/>
                <a:cs typeface="Times New Roman" panose="02020603050405020304" pitchFamily="18" charset="0"/>
              </a:rPr>
              <a:t>Test </a:t>
            </a:r>
            <a:r>
              <a:rPr lang="en-US" b="1" dirty="0" smtClean="0">
                <a:latin typeface="Times New Roman" panose="02020603050405020304" pitchFamily="18" charset="0"/>
                <a:cs typeface="Times New Roman" panose="02020603050405020304" pitchFamily="18" charset="0"/>
              </a:rPr>
              <a:t>Phase Effectiveness: </a:t>
            </a:r>
            <a:r>
              <a:rPr lang="en-US" dirty="0" smtClean="0">
                <a:latin typeface="Times New Roman" panose="02020603050405020304" pitchFamily="18" charset="0"/>
                <a:cs typeface="Times New Roman" panose="02020603050405020304" pitchFamily="18" charset="0"/>
              </a:rPr>
              <a:t>A testing performed by various teams with the objective of finding defects in early  at various phase </a:t>
            </a:r>
          </a:p>
          <a:p>
            <a:pPr marL="0" indent="0">
              <a:buNone/>
            </a:pPr>
            <a:r>
              <a:rPr lang="en-US" b="1" dirty="0" smtClean="0">
                <a:latin typeface="Times New Roman" panose="02020603050405020304" pitchFamily="18" charset="0"/>
                <a:cs typeface="Times New Roman" panose="02020603050405020304" pitchFamily="18" charset="0"/>
              </a:rPr>
              <a:t>7.Closed Defect Distribution:</a:t>
            </a:r>
          </a:p>
          <a:p>
            <a:pPr marL="0" indent="0">
              <a:buNone/>
            </a:pPr>
            <a:r>
              <a:rPr lang="en-US" dirty="0" smtClean="0">
                <a:latin typeface="Times New Roman" panose="02020603050405020304" pitchFamily="18" charset="0"/>
                <a:cs typeface="Times New Roman" panose="02020603050405020304" pitchFamily="18" charset="0"/>
              </a:rPr>
              <a:t>Ensure that most of the defects are fixed</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3969719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lnSpcReduction="10000"/>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5.6.2.4 Process </a:t>
            </a:r>
            <a:r>
              <a:rPr lang="en-US" b="1" dirty="0" smtClean="0">
                <a:latin typeface="Times New Roman" panose="02020603050405020304" pitchFamily="18" charset="0"/>
                <a:cs typeface="Times New Roman" panose="02020603050405020304" pitchFamily="18" charset="0"/>
              </a:rPr>
              <a:t>Metrics</a:t>
            </a:r>
            <a:r>
              <a:rPr lang="en-US" b="1"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Used in the process of test preparation &amp; test execution phase.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following are generated during test preparation :</a:t>
            </a:r>
          </a:p>
          <a:p>
            <a:pPr marL="0" indent="0">
              <a:buNone/>
            </a:pPr>
            <a:r>
              <a:rPr lang="en-US" b="1" dirty="0" smtClean="0">
                <a:latin typeface="Times New Roman" panose="02020603050405020304" pitchFamily="18" charset="0"/>
                <a:cs typeface="Times New Roman" panose="02020603050405020304" pitchFamily="18" charset="0"/>
              </a:rPr>
              <a:t>1.Test Case Preparation Productivity:</a:t>
            </a:r>
          </a:p>
          <a:p>
            <a:pPr marL="0" indent="0">
              <a:buNone/>
            </a:pPr>
            <a:r>
              <a:rPr lang="en-US" dirty="0">
                <a:latin typeface="Times New Roman" panose="02020603050405020304" pitchFamily="18" charset="0"/>
                <a:cs typeface="Times New Roman" panose="02020603050405020304" pitchFamily="18" charset="0"/>
              </a:rPr>
              <a:t>Test Case Preparation </a:t>
            </a:r>
            <a:r>
              <a:rPr lang="en-US" dirty="0" smtClean="0">
                <a:latin typeface="Times New Roman" panose="02020603050405020304" pitchFamily="18" charset="0"/>
                <a:cs typeface="Times New Roman" panose="02020603050405020304" pitchFamily="18" charset="0"/>
              </a:rPr>
              <a:t>Productivity=</a:t>
            </a:r>
          </a:p>
          <a:p>
            <a:pPr marL="0" indent="0">
              <a:buNone/>
            </a:pPr>
            <a:r>
              <a:rPr lang="en-US" dirty="0" smtClean="0">
                <a:latin typeface="Times New Roman" panose="02020603050405020304" pitchFamily="18" charset="0"/>
                <a:cs typeface="Times New Roman" panose="02020603050405020304" pitchFamily="18" charset="0"/>
              </a:rPr>
              <a:t> No of test cases/Efforts spent for test case Preparation.</a:t>
            </a:r>
          </a:p>
          <a:p>
            <a:pPr marL="0" indent="0">
              <a:buNone/>
            </a:pPr>
            <a:r>
              <a:rPr lang="en-US" b="1" dirty="0" smtClean="0">
                <a:latin typeface="Times New Roman" panose="02020603050405020304" pitchFamily="18" charset="0"/>
                <a:cs typeface="Times New Roman" panose="02020603050405020304" pitchFamily="18" charset="0"/>
              </a:rPr>
              <a:t>2.Test Design Coverage:</a:t>
            </a:r>
            <a:endParaRPr lang="en-US" b="1" dirty="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Test </a:t>
            </a:r>
            <a:r>
              <a:rPr lang="en-US" b="1" dirty="0">
                <a:latin typeface="Times New Roman" panose="02020603050405020304" pitchFamily="18" charset="0"/>
                <a:cs typeface="Times New Roman" panose="02020603050405020304" pitchFamily="18" charset="0"/>
              </a:rPr>
              <a:t>Design </a:t>
            </a:r>
            <a:r>
              <a:rPr lang="en-US" b="1" dirty="0" smtClean="0">
                <a:latin typeface="Times New Roman" panose="02020603050405020304" pitchFamily="18" charset="0"/>
                <a:cs typeface="Times New Roman" panose="02020603050405020304" pitchFamily="18" charset="0"/>
              </a:rPr>
              <a:t>Coverage </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(Total No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requirements mapped to test cases/</a:t>
            </a:r>
            <a:r>
              <a:rPr lang="en-US" dirty="0">
                <a:latin typeface="Times New Roman" panose="02020603050405020304" pitchFamily="18" charset="0"/>
                <a:cs typeface="Times New Roman" panose="02020603050405020304" pitchFamily="18" charset="0"/>
              </a:rPr>
              <a:t> Total No of requirements </a:t>
            </a:r>
            <a:r>
              <a:rPr lang="en-US" dirty="0" smtClean="0">
                <a:latin typeface="Times New Roman" panose="02020603050405020304" pitchFamily="18" charset="0"/>
                <a:cs typeface="Times New Roman" panose="02020603050405020304" pitchFamily="18" charset="0"/>
              </a:rPr>
              <a:t>)*100</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514350" indent="-514350">
              <a:buAutoNum type="arabicPeriod"/>
            </a:pP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36025350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5.6.2.4 Process </a:t>
            </a:r>
            <a:r>
              <a:rPr lang="en-US" b="1" dirty="0" smtClean="0">
                <a:latin typeface="Times New Roman" panose="02020603050405020304" pitchFamily="18" charset="0"/>
                <a:cs typeface="Times New Roman" panose="02020603050405020304" pitchFamily="18" charset="0"/>
              </a:rPr>
              <a:t>Metrics</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smtClean="0">
                <a:latin typeface="Times New Roman" panose="02020603050405020304" pitchFamily="18" charset="0"/>
                <a:cs typeface="Times New Roman" panose="02020603050405020304" pitchFamily="18" charset="0"/>
              </a:rPr>
              <a:t>3.Test  Execution Productivity:</a:t>
            </a:r>
          </a:p>
          <a:p>
            <a:pPr marL="0" indent="0">
              <a:buNone/>
            </a:pPr>
            <a:r>
              <a:rPr lang="en-US" dirty="0">
                <a:latin typeface="Times New Roman" panose="02020603050405020304" pitchFamily="18" charset="0"/>
                <a:cs typeface="Times New Roman" panose="02020603050405020304" pitchFamily="18" charset="0"/>
              </a:rPr>
              <a:t>Test </a:t>
            </a:r>
            <a:r>
              <a:rPr lang="en-US" dirty="0" smtClean="0">
                <a:latin typeface="Times New Roman" panose="02020603050405020304" pitchFamily="18" charset="0"/>
                <a:cs typeface="Times New Roman" panose="02020603050405020304" pitchFamily="18" charset="0"/>
              </a:rPr>
              <a:t> Execution Productivity=</a:t>
            </a:r>
          </a:p>
          <a:p>
            <a:pPr marL="0" indent="0">
              <a:buNone/>
            </a:pPr>
            <a:r>
              <a:rPr lang="en-US" dirty="0" smtClean="0">
                <a:latin typeface="Times New Roman" panose="02020603050405020304" pitchFamily="18" charset="0"/>
                <a:cs typeface="Times New Roman" panose="02020603050405020304" pitchFamily="18" charset="0"/>
              </a:rPr>
              <a:t> No of test cases executed/Efforts spent for test case execution.</a:t>
            </a:r>
          </a:p>
          <a:p>
            <a:pPr marL="0" indent="0">
              <a:buNone/>
            </a:pPr>
            <a:r>
              <a:rPr lang="en-US" b="1" dirty="0">
                <a:latin typeface="Times New Roman" panose="02020603050405020304" pitchFamily="18" charset="0"/>
                <a:cs typeface="Times New Roman" panose="02020603050405020304" pitchFamily="18" charset="0"/>
              </a:rPr>
              <a:t>4</a:t>
            </a:r>
            <a:r>
              <a:rPr lang="en-US" b="1" dirty="0" smtClean="0">
                <a:latin typeface="Times New Roman" panose="02020603050405020304" pitchFamily="18" charset="0"/>
                <a:cs typeface="Times New Roman" panose="02020603050405020304" pitchFamily="18" charset="0"/>
              </a:rPr>
              <a:t>.Test Execution Coverage:</a:t>
            </a:r>
            <a:endParaRPr lang="en-US" b="1" dirty="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Test Execution Coverage =</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(Total No </a:t>
            </a:r>
            <a:r>
              <a:rPr lang="en-US" dirty="0">
                <a:latin typeface="Times New Roman" panose="02020603050405020304" pitchFamily="18" charset="0"/>
                <a:cs typeface="Times New Roman" panose="02020603050405020304" pitchFamily="18" charset="0"/>
              </a:rPr>
              <a:t>of </a:t>
            </a:r>
            <a:r>
              <a:rPr lang="en-US" dirty="0" smtClean="0">
                <a:latin typeface="Times New Roman" panose="02020603050405020304" pitchFamily="18" charset="0"/>
                <a:cs typeface="Times New Roman" panose="02020603050405020304" pitchFamily="18" charset="0"/>
              </a:rPr>
              <a:t>test cases executed/ </a:t>
            </a:r>
            <a:r>
              <a:rPr lang="en-US" dirty="0">
                <a:latin typeface="Times New Roman" panose="02020603050405020304" pitchFamily="18" charset="0"/>
                <a:cs typeface="Times New Roman" panose="02020603050405020304" pitchFamily="18" charset="0"/>
              </a:rPr>
              <a:t>Total No of </a:t>
            </a:r>
            <a:r>
              <a:rPr lang="en-US" dirty="0" smtClean="0">
                <a:latin typeface="Times New Roman" panose="02020603050405020304" pitchFamily="18" charset="0"/>
                <a:cs typeface="Times New Roman" panose="02020603050405020304" pitchFamily="18" charset="0"/>
              </a:rPr>
              <a:t>test cases planned to execute)*100</a:t>
            </a: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514350" indent="-514350">
              <a:buAutoNum type="arabicPeriod"/>
            </a:pP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6278333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fontScale="92500" lnSpcReduction="10000"/>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5.6.2.4 Process </a:t>
            </a:r>
            <a:r>
              <a:rPr lang="en-US" b="1" dirty="0" smtClean="0">
                <a:latin typeface="Times New Roman" panose="02020603050405020304" pitchFamily="18" charset="0"/>
                <a:cs typeface="Times New Roman" panose="02020603050405020304" pitchFamily="18" charset="0"/>
              </a:rPr>
              <a:t>Metrics</a:t>
            </a:r>
            <a:r>
              <a:rPr lang="en-US" b="1"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5</a:t>
            </a:r>
            <a:r>
              <a:rPr lang="en-US" b="1" dirty="0" smtClean="0">
                <a:latin typeface="Times New Roman" panose="02020603050405020304" pitchFamily="18" charset="0"/>
                <a:cs typeface="Times New Roman" panose="02020603050405020304" pitchFamily="18" charset="0"/>
              </a:rPr>
              <a:t>.Test  cases passed:</a:t>
            </a:r>
          </a:p>
          <a:p>
            <a:pPr marL="0" indent="0">
              <a:buNone/>
            </a:pPr>
            <a:r>
              <a:rPr lang="en-US" dirty="0">
                <a:latin typeface="Times New Roman" panose="02020603050405020304" pitchFamily="18" charset="0"/>
                <a:cs typeface="Times New Roman" panose="02020603050405020304" pitchFamily="18" charset="0"/>
              </a:rPr>
              <a:t>Test </a:t>
            </a:r>
            <a:r>
              <a:rPr lang="en-US" dirty="0" smtClean="0">
                <a:latin typeface="Times New Roman" panose="02020603050405020304" pitchFamily="18" charset="0"/>
                <a:cs typeface="Times New Roman" panose="02020603050405020304" pitchFamily="18" charset="0"/>
              </a:rPr>
              <a:t> cases passed=</a:t>
            </a:r>
          </a:p>
          <a:p>
            <a:pPr marL="0" indent="0">
              <a:buNone/>
            </a:pPr>
            <a:r>
              <a:rPr lang="en-US" dirty="0" smtClean="0">
                <a:latin typeface="Times New Roman" panose="02020603050405020304" pitchFamily="18" charset="0"/>
                <a:cs typeface="Times New Roman" panose="02020603050405020304" pitchFamily="18" charset="0"/>
              </a:rPr>
              <a:t> (Total No of test cases passed/</a:t>
            </a:r>
            <a:r>
              <a:rPr lang="en-US" dirty="0">
                <a:latin typeface="Times New Roman" panose="02020603050405020304" pitchFamily="18" charset="0"/>
                <a:cs typeface="Times New Roman" panose="02020603050405020304" pitchFamily="18" charset="0"/>
              </a:rPr>
              <a:t> Total No of test cases </a:t>
            </a:r>
            <a:r>
              <a:rPr lang="en-US" dirty="0" smtClean="0">
                <a:latin typeface="Times New Roman" panose="02020603050405020304" pitchFamily="18" charset="0"/>
                <a:cs typeface="Times New Roman" panose="02020603050405020304" pitchFamily="18" charset="0"/>
              </a:rPr>
              <a:t>executed)*100</a:t>
            </a:r>
          </a:p>
          <a:p>
            <a:pPr marL="0" indent="0">
              <a:buNone/>
            </a:pPr>
            <a:r>
              <a:rPr lang="en-US" b="1" dirty="0" smtClean="0">
                <a:latin typeface="Times New Roman" panose="02020603050405020304" pitchFamily="18" charset="0"/>
                <a:cs typeface="Times New Roman" panose="02020603050405020304" pitchFamily="18" charset="0"/>
              </a:rPr>
              <a:t>6.Test  </a:t>
            </a:r>
            <a:r>
              <a:rPr lang="en-US" b="1" dirty="0">
                <a:latin typeface="Times New Roman" panose="02020603050405020304" pitchFamily="18" charset="0"/>
                <a:cs typeface="Times New Roman" panose="02020603050405020304" pitchFamily="18" charset="0"/>
              </a:rPr>
              <a:t>cases </a:t>
            </a:r>
            <a:r>
              <a:rPr lang="en-US" b="1" dirty="0" smtClean="0">
                <a:latin typeface="Times New Roman" panose="02020603050405020304" pitchFamily="18" charset="0"/>
                <a:cs typeface="Times New Roman" panose="02020603050405020304" pitchFamily="18" charset="0"/>
              </a:rPr>
              <a:t>Failed:</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Test  cases </a:t>
            </a:r>
            <a:r>
              <a:rPr lang="en-US" dirty="0" smtClean="0">
                <a:latin typeface="Times New Roman" panose="02020603050405020304" pitchFamily="18" charset="0"/>
                <a:cs typeface="Times New Roman" panose="02020603050405020304" pitchFamily="18" charset="0"/>
              </a:rPr>
              <a:t>Failed=</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(Total No </a:t>
            </a:r>
            <a:r>
              <a:rPr lang="en-US" dirty="0">
                <a:latin typeface="Times New Roman" panose="02020603050405020304" pitchFamily="18" charset="0"/>
                <a:cs typeface="Times New Roman" panose="02020603050405020304" pitchFamily="18" charset="0"/>
              </a:rPr>
              <a:t>of test cases </a:t>
            </a:r>
            <a:r>
              <a:rPr lang="en-US" dirty="0" smtClean="0">
                <a:latin typeface="Times New Roman" panose="02020603050405020304" pitchFamily="18" charset="0"/>
                <a:cs typeface="Times New Roman" panose="02020603050405020304" pitchFamily="18" charset="0"/>
              </a:rPr>
              <a:t>Failed</a:t>
            </a:r>
            <a:r>
              <a:rPr lang="en-US" dirty="0">
                <a:latin typeface="Times New Roman" panose="02020603050405020304" pitchFamily="18" charset="0"/>
                <a:cs typeface="Times New Roman" panose="02020603050405020304" pitchFamily="18" charset="0"/>
              </a:rPr>
              <a:t>/ Total No of test cases executed)*</a:t>
            </a:r>
            <a:r>
              <a:rPr lang="en-US" dirty="0" smtClean="0">
                <a:latin typeface="Times New Roman" panose="02020603050405020304" pitchFamily="18" charset="0"/>
                <a:cs typeface="Times New Roman" panose="02020603050405020304" pitchFamily="18" charset="0"/>
              </a:rPr>
              <a:t>100</a:t>
            </a:r>
          </a:p>
          <a:p>
            <a:pPr marL="0" indent="0">
              <a:buNone/>
            </a:pPr>
            <a:r>
              <a:rPr lang="en-US" b="1" dirty="0" smtClean="0">
                <a:latin typeface="Times New Roman" panose="02020603050405020304" pitchFamily="18" charset="0"/>
                <a:cs typeface="Times New Roman" panose="02020603050405020304" pitchFamily="18" charset="0"/>
              </a:rPr>
              <a:t>7.Test  </a:t>
            </a:r>
            <a:r>
              <a:rPr lang="en-US" b="1" dirty="0">
                <a:latin typeface="Times New Roman" panose="02020603050405020304" pitchFamily="18" charset="0"/>
                <a:cs typeface="Times New Roman" panose="02020603050405020304" pitchFamily="18" charset="0"/>
              </a:rPr>
              <a:t>cases </a:t>
            </a:r>
            <a:r>
              <a:rPr lang="en-US" b="1" dirty="0" smtClean="0">
                <a:latin typeface="Times New Roman" panose="02020603050405020304" pitchFamily="18" charset="0"/>
                <a:cs typeface="Times New Roman" panose="02020603050405020304" pitchFamily="18" charset="0"/>
              </a:rPr>
              <a:t>Blocked</a:t>
            </a:r>
            <a:r>
              <a:rPr lang="en-US" b="1"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Test  cases </a:t>
            </a:r>
            <a:r>
              <a:rPr lang="en-US" dirty="0" smtClean="0">
                <a:latin typeface="Times New Roman" panose="02020603050405020304" pitchFamily="18" charset="0"/>
                <a:cs typeface="Times New Roman" panose="02020603050405020304" pitchFamily="18" charset="0"/>
              </a:rPr>
              <a:t>Blocked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(Total No of test cases Blocked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Total No of test cases executed)*100</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514350" indent="-514350">
              <a:buAutoNum type="arabicPeriod"/>
            </a:pP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1878417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457200"/>
          </a:xfrm>
        </p:spPr>
        <p:txBody>
          <a:bodyPr>
            <a:noAutofit/>
          </a:bodyPr>
          <a:lstStyle/>
          <a:p>
            <a:r>
              <a:rPr lang="en-US" sz="3200" b="1" dirty="0" smtClean="0">
                <a:latin typeface="Times New Roman" panose="02020603050405020304" pitchFamily="18" charset="0"/>
                <a:cs typeface="Times New Roman" panose="02020603050405020304" pitchFamily="18" charset="0"/>
              </a:rPr>
              <a:t>5.6 Metrics &amp; Measurement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1219200"/>
            <a:ext cx="8534400" cy="51054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5.6.2 Types of  Metrics in Testing</a:t>
            </a:r>
          </a:p>
          <a:p>
            <a:pPr marL="0" indent="0">
              <a:buNone/>
            </a:pPr>
            <a:r>
              <a:rPr lang="en-US" b="1" dirty="0" smtClean="0">
                <a:latin typeface="Times New Roman" panose="02020603050405020304" pitchFamily="18" charset="0"/>
                <a:cs typeface="Times New Roman" panose="02020603050405020304" pitchFamily="18" charset="0"/>
              </a:rPr>
              <a:t>5.6.2.5 object Oriented Metrics in Testing:</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is used to measure the design structure ,data </a:t>
            </a:r>
            <a:r>
              <a:rPr lang="en-US" dirty="0" err="1" smtClean="0">
                <a:latin typeface="Times New Roman" panose="02020603050405020304" pitchFamily="18" charset="0"/>
                <a:cs typeface="Times New Roman" panose="02020603050405020304" pitchFamily="18" charset="0"/>
              </a:rPr>
              <a:t>structure,combination</a:t>
            </a:r>
            <a:r>
              <a:rPr lang="en-US" dirty="0" smtClean="0">
                <a:latin typeface="Times New Roman" panose="02020603050405020304" pitchFamily="18" charset="0"/>
                <a:cs typeface="Times New Roman" panose="02020603050405020304" pitchFamily="18" charset="0"/>
              </a:rPr>
              <a:t> of function and data as an integrated object.</a:t>
            </a:r>
          </a:p>
          <a:p>
            <a:pPr marL="0" indent="0">
              <a:buNone/>
            </a:pPr>
            <a:r>
              <a:rPr lang="en-US" dirty="0" smtClean="0">
                <a:latin typeface="Times New Roman" panose="02020603050405020304" pitchFamily="18" charset="0"/>
                <a:cs typeface="Times New Roman" panose="02020603050405020304" pitchFamily="18" charset="0"/>
              </a:rPr>
              <a:t>1. Methods</a:t>
            </a:r>
          </a:p>
          <a:p>
            <a:pPr marL="514350" indent="-514350">
              <a:buAutoNum type="alphaLcParenR"/>
            </a:pPr>
            <a:r>
              <a:rPr lang="en-US" dirty="0" err="1" smtClean="0">
                <a:latin typeface="Times New Roman" panose="02020603050405020304" pitchFamily="18" charset="0"/>
                <a:cs typeface="Times New Roman" panose="02020603050405020304" pitchFamily="18" charset="0"/>
              </a:rPr>
              <a:t>Cyclomatic</a:t>
            </a:r>
            <a:r>
              <a:rPr lang="en-US" dirty="0" smtClean="0">
                <a:latin typeface="Times New Roman" panose="02020603050405020304" pitchFamily="18" charset="0"/>
                <a:cs typeface="Times New Roman" panose="02020603050405020304" pitchFamily="18" charset="0"/>
              </a:rPr>
              <a:t> Complexity</a:t>
            </a:r>
          </a:p>
          <a:p>
            <a:pPr marL="514350" indent="-514350">
              <a:buAutoNum type="alphaLcParenR"/>
            </a:pPr>
            <a:r>
              <a:rPr lang="en-US" dirty="0" smtClean="0">
                <a:latin typeface="Times New Roman" panose="02020603050405020304" pitchFamily="18" charset="0"/>
                <a:cs typeface="Times New Roman" panose="02020603050405020304" pitchFamily="18" charset="0"/>
              </a:rPr>
              <a:t>Size</a:t>
            </a:r>
          </a:p>
          <a:p>
            <a:pPr marL="0" indent="0">
              <a:buNone/>
            </a:pPr>
            <a:r>
              <a:rPr lang="en-US" dirty="0" smtClean="0">
                <a:latin typeface="Times New Roman" panose="02020603050405020304" pitchFamily="18" charset="0"/>
                <a:cs typeface="Times New Roman" panose="02020603050405020304" pitchFamily="18" charset="0"/>
              </a:rPr>
              <a:t>2. Class</a:t>
            </a:r>
          </a:p>
          <a:p>
            <a:pPr marL="0" indent="0">
              <a:buNone/>
            </a:pPr>
            <a:r>
              <a:rPr lang="en-US" dirty="0" smtClean="0">
                <a:latin typeface="Times New Roman" panose="02020603050405020304" pitchFamily="18" charset="0"/>
                <a:cs typeface="Times New Roman" panose="02020603050405020304" pitchFamily="18" charset="0"/>
              </a:rPr>
              <a:t>3. Inheritance</a:t>
            </a:r>
          </a:p>
          <a:p>
            <a:pPr marL="0" indent="0">
              <a:buNone/>
            </a:pPr>
            <a:r>
              <a:rPr lang="en-US" dirty="0" smtClean="0">
                <a:latin typeface="Times New Roman" panose="02020603050405020304" pitchFamily="18" charset="0"/>
                <a:cs typeface="Times New Roman" panose="02020603050405020304" pitchFamily="18" charset="0"/>
              </a:rPr>
              <a:t>4.Tree Structure</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514350" indent="-514350">
              <a:buAutoNum type="arabicPeriod"/>
            </a:pPr>
            <a:endParaRPr lang="en-US"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endParaRPr lang="en-US" b="1" dirty="0" smtClean="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1727373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00"/>
            <a:ext cx="8229600" cy="2133600"/>
          </a:xfrm>
        </p:spPr>
        <p:txBody>
          <a:bodyPr>
            <a:normAutofit/>
          </a:bodyPr>
          <a:lstStyle/>
          <a:p>
            <a:pPr algn="ctr"/>
            <a:r>
              <a:rPr lang="en-US" sz="7200" dirty="0" smtClean="0">
                <a:solidFill>
                  <a:schemeClr val="bg2">
                    <a:lumMod val="50000"/>
                  </a:schemeClr>
                </a:solidFill>
              </a:rPr>
              <a:t>Thank You</a:t>
            </a:r>
            <a:endParaRPr lang="en-US" sz="7200" dirty="0">
              <a:solidFill>
                <a:schemeClr val="bg2">
                  <a:lumMod val="50000"/>
                </a:schemeClr>
              </a:solidFill>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4267385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r>
              <a:rPr lang="en-US" sz="3600" b="1" dirty="0">
                <a:latin typeface="Times New Roman" panose="02020603050405020304" pitchFamily="18" charset="0"/>
                <a:cs typeface="Times New Roman" panose="02020603050405020304" pitchFamily="18" charset="0"/>
              </a:rPr>
              <a:t>5</a:t>
            </a:r>
            <a:r>
              <a:rPr lang="en-US" sz="3600" b="1" dirty="0" smtClean="0">
                <a:latin typeface="Times New Roman" panose="02020603050405020304" pitchFamily="18" charset="0"/>
                <a:cs typeface="Times New Roman" panose="02020603050405020304" pitchFamily="18" charset="0"/>
              </a:rPr>
              <a:t>.1 Manual testing &amp; Automation Testing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5.1.1 Manual Testing</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Advantages Manual Testing</a:t>
            </a:r>
          </a:p>
          <a:p>
            <a:pPr fontAlgn="ctr"/>
            <a:r>
              <a:rPr lang="en-US" dirty="0"/>
              <a:t>Human </a:t>
            </a:r>
            <a:r>
              <a:rPr lang="en-US" dirty="0" smtClean="0"/>
              <a:t>judgment</a:t>
            </a:r>
            <a:r>
              <a:rPr lang="en-US" dirty="0"/>
              <a:t> </a:t>
            </a:r>
          </a:p>
          <a:p>
            <a:pPr fontAlgn="ctr"/>
            <a:r>
              <a:rPr lang="en-US" dirty="0" smtClean="0"/>
              <a:t>Flexibility</a:t>
            </a:r>
            <a:r>
              <a:rPr lang="en-US" dirty="0"/>
              <a:t> </a:t>
            </a:r>
            <a:endParaRPr lang="en-US" dirty="0" smtClean="0"/>
          </a:p>
          <a:p>
            <a:pPr fontAlgn="ctr"/>
            <a:r>
              <a:rPr lang="en-US" dirty="0" smtClean="0"/>
              <a:t>Cost-effectiveness</a:t>
            </a:r>
            <a:r>
              <a:rPr lang="en-US" dirty="0"/>
              <a:t>  </a:t>
            </a:r>
          </a:p>
          <a:p>
            <a:pPr fontAlgn="ctr"/>
            <a:r>
              <a:rPr lang="en-US" dirty="0"/>
              <a:t>Early defect </a:t>
            </a:r>
            <a:r>
              <a:rPr lang="en-US" dirty="0" smtClean="0"/>
              <a:t>detection</a:t>
            </a:r>
            <a:r>
              <a:rPr lang="en-US" dirty="0"/>
              <a:t> </a:t>
            </a:r>
          </a:p>
          <a:p>
            <a:pPr fontAlgn="ctr"/>
            <a:r>
              <a:rPr lang="en-US" dirty="0"/>
              <a:t>User </a:t>
            </a:r>
            <a:r>
              <a:rPr lang="en-US" dirty="0" smtClean="0"/>
              <a:t>insight</a:t>
            </a:r>
            <a:r>
              <a:rPr lang="en-US" dirty="0"/>
              <a:t> </a:t>
            </a:r>
            <a:endParaRPr lang="en-US" dirty="0" smtClean="0"/>
          </a:p>
          <a:p>
            <a:pPr fontAlgn="ctr"/>
            <a:r>
              <a:rPr lang="en-US" dirty="0" smtClean="0"/>
              <a:t>No </a:t>
            </a:r>
            <a:r>
              <a:rPr lang="en-US" dirty="0"/>
              <a:t>automation </a:t>
            </a:r>
            <a:r>
              <a:rPr lang="en-US" dirty="0" smtClean="0"/>
              <a:t>overhead</a:t>
            </a:r>
            <a:r>
              <a:rPr lang="en-US" dirty="0"/>
              <a:t> </a:t>
            </a:r>
          </a:p>
          <a:p>
            <a:r>
              <a:rPr lang="en-US" dirty="0"/>
              <a:t>Detects errors outside of the </a:t>
            </a:r>
            <a:r>
              <a:rPr lang="en-US" dirty="0" smtClean="0"/>
              <a:t>code</a:t>
            </a:r>
            <a:r>
              <a:rPr lang="en-US" dirty="0"/>
              <a:t> </a:t>
            </a:r>
            <a:endParaRPr lang="en-IN"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265377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r>
              <a:rPr lang="en-US" sz="3600" b="1" dirty="0">
                <a:latin typeface="Times New Roman" panose="02020603050405020304" pitchFamily="18" charset="0"/>
                <a:cs typeface="Times New Roman" panose="02020603050405020304" pitchFamily="18" charset="0"/>
              </a:rPr>
              <a:t>5</a:t>
            </a:r>
            <a:r>
              <a:rPr lang="en-US" sz="3600" b="1" dirty="0" smtClean="0">
                <a:latin typeface="Times New Roman" panose="02020603050405020304" pitchFamily="18" charset="0"/>
                <a:cs typeface="Times New Roman" panose="02020603050405020304" pitchFamily="18" charset="0"/>
              </a:rPr>
              <a:t>.1 Manual testing &amp; Automation Testing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5.1.1 Manual Testing</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1" dirty="0" smtClean="0">
                <a:latin typeface="Times New Roman" panose="02020603050405020304" pitchFamily="18" charset="0"/>
                <a:cs typeface="Times New Roman" panose="02020603050405020304" pitchFamily="18" charset="0"/>
              </a:rPr>
              <a:t>Limitations of  Manual Testing:</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It is slow &amp; costly</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Manual tests do not scale well</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Manual Testing is not consistent or repeatable</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Lack of training </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Testing is difficult to manage</a:t>
            </a:r>
          </a:p>
          <a:p>
            <a:pPr marL="0" indent="0">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3058713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r>
              <a:rPr lang="en-US" sz="3600" b="1" dirty="0">
                <a:latin typeface="Times New Roman" panose="02020603050405020304" pitchFamily="18" charset="0"/>
                <a:cs typeface="Times New Roman" panose="02020603050405020304" pitchFamily="18" charset="0"/>
              </a:rPr>
              <a:t>5</a:t>
            </a:r>
            <a:r>
              <a:rPr lang="en-US" sz="3600" b="1" dirty="0" smtClean="0">
                <a:latin typeface="Times New Roman" panose="02020603050405020304" pitchFamily="18" charset="0"/>
                <a:cs typeface="Times New Roman" panose="02020603050405020304" pitchFamily="18" charset="0"/>
              </a:rPr>
              <a:t>.1 Manual testing &amp; Automation Testing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5.1.2 Automation Testing</a:t>
            </a:r>
          </a:p>
          <a:p>
            <a:pPr>
              <a:buFont typeface="Wingdings" panose="05000000000000000000" pitchFamily="2" charset="2"/>
              <a:buChar char="Ø"/>
            </a:pPr>
            <a:r>
              <a:rPr lang="en-US" dirty="0" smtClean="0"/>
              <a:t>Developing a software to test the software is called automation.</a:t>
            </a:r>
          </a:p>
          <a:p>
            <a:pPr>
              <a:buFont typeface="Wingdings" panose="05000000000000000000" pitchFamily="2" charset="2"/>
              <a:buChar char="Ø"/>
            </a:pPr>
            <a:r>
              <a:rPr lang="en-US" dirty="0" smtClean="0"/>
              <a:t>Test </a:t>
            </a:r>
            <a:r>
              <a:rPr lang="en-US" dirty="0"/>
              <a:t>automation is the process of using automation tools to maintain test data, execute tests, and analyze test results to improve software quality</a:t>
            </a:r>
            <a:r>
              <a:rPr lang="en-US" dirty="0" smtClean="0"/>
              <a:t>.</a:t>
            </a:r>
          </a:p>
          <a:p>
            <a:pPr>
              <a:buFont typeface="Wingdings" panose="05000000000000000000" pitchFamily="2" charset="2"/>
              <a:buChar char="Ø"/>
            </a:pPr>
            <a:r>
              <a:rPr lang="en-US" dirty="0"/>
              <a:t> </a:t>
            </a:r>
            <a:endParaRPr lang="en-US" dirty="0" smtClean="0">
              <a:latin typeface="Times New Roman" panose="02020603050405020304" pitchFamily="18" charset="0"/>
              <a:cs typeface="Times New Roman" panose="02020603050405020304" pitchFamily="18" charset="0"/>
            </a:endParaRPr>
          </a:p>
          <a:p>
            <a:pPr marL="0" indent="0">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
        <p:nvSpPr>
          <p:cNvPr id="5" name="Oval 4"/>
          <p:cNvSpPr/>
          <p:nvPr/>
        </p:nvSpPr>
        <p:spPr>
          <a:xfrm>
            <a:off x="4757056" y="3886200"/>
            <a:ext cx="1110343" cy="1295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Test Script</a:t>
            </a:r>
            <a:endParaRPr lang="en-US" dirty="0"/>
          </a:p>
        </p:txBody>
      </p:sp>
      <p:sp>
        <p:nvSpPr>
          <p:cNvPr id="6" name="Oval 5"/>
          <p:cNvSpPr/>
          <p:nvPr/>
        </p:nvSpPr>
        <p:spPr>
          <a:xfrm>
            <a:off x="6248400" y="4724400"/>
            <a:ext cx="1524000" cy="1828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Test Automation</a:t>
            </a:r>
            <a:endParaRPr lang="en-US" sz="1600" dirty="0"/>
          </a:p>
        </p:txBody>
      </p:sp>
      <p:sp>
        <p:nvSpPr>
          <p:cNvPr id="7" name="Oval 6"/>
          <p:cNvSpPr/>
          <p:nvPr/>
        </p:nvSpPr>
        <p:spPr>
          <a:xfrm>
            <a:off x="2667000" y="4876800"/>
            <a:ext cx="1600200" cy="1676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t>Test Execution</a:t>
            </a:r>
            <a:endParaRPr lang="en-US" sz="1600" dirty="0"/>
          </a:p>
        </p:txBody>
      </p:sp>
    </p:spTree>
    <p:extLst>
      <p:ext uri="{BB962C8B-B14F-4D97-AF65-F5344CB8AC3E}">
        <p14:creationId xmlns:p14="http://schemas.microsoft.com/office/powerpoint/2010/main" val="1320709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r>
              <a:rPr lang="en-US" sz="3600" b="1" dirty="0">
                <a:latin typeface="Times New Roman" panose="02020603050405020304" pitchFamily="18" charset="0"/>
                <a:cs typeface="Times New Roman" panose="02020603050405020304" pitchFamily="18" charset="0"/>
              </a:rPr>
              <a:t>5</a:t>
            </a:r>
            <a:r>
              <a:rPr lang="en-US" sz="3600" b="1" dirty="0" smtClean="0">
                <a:latin typeface="Times New Roman" panose="02020603050405020304" pitchFamily="18" charset="0"/>
                <a:cs typeface="Times New Roman" panose="02020603050405020304" pitchFamily="18" charset="0"/>
              </a:rPr>
              <a:t>.1 Manual testing &amp; Automation Testing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5.1.2 Process of Automation Testing</a:t>
            </a:r>
          </a:p>
          <a:p>
            <a:pPr marL="0" indent="0">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828800"/>
            <a:ext cx="5105400" cy="48482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11331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533400"/>
          </a:xfrm>
        </p:spPr>
        <p:txBody>
          <a:bodyPr>
            <a:noAutofit/>
          </a:bodyPr>
          <a:lstStyle/>
          <a:p>
            <a:r>
              <a:rPr lang="en-US" sz="3600" b="1" dirty="0">
                <a:latin typeface="Times New Roman" panose="02020603050405020304" pitchFamily="18" charset="0"/>
                <a:cs typeface="Times New Roman" panose="02020603050405020304" pitchFamily="18" charset="0"/>
              </a:rPr>
              <a:t>5</a:t>
            </a:r>
            <a:r>
              <a:rPr lang="en-US" sz="3600" b="1" dirty="0" smtClean="0">
                <a:latin typeface="Times New Roman" panose="02020603050405020304" pitchFamily="18" charset="0"/>
                <a:cs typeface="Times New Roman" panose="02020603050405020304" pitchFamily="18" charset="0"/>
              </a:rPr>
              <a:t>.1 Manual testing &amp; Automation Testing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029200"/>
          </a:xfrm>
        </p:spPr>
        <p:txBody>
          <a:bodyPr>
            <a:normAutofit/>
          </a:bodyPr>
          <a:lstStyle/>
          <a:p>
            <a:pPr marL="0" indent="0">
              <a:buNone/>
            </a:pPr>
            <a:r>
              <a:rPr lang="en-US" b="1" dirty="0" smtClean="0">
                <a:latin typeface="Times New Roman" panose="02020603050405020304" pitchFamily="18" charset="0"/>
                <a:cs typeface="Times New Roman" panose="02020603050405020304" pitchFamily="18" charset="0"/>
              </a:rPr>
              <a:t>5</a:t>
            </a:r>
            <a:r>
              <a:rPr lang="en-US" b="1" dirty="0">
                <a:latin typeface="Times New Roman" panose="02020603050405020304" pitchFamily="18" charset="0"/>
                <a:cs typeface="Times New Roman" panose="02020603050405020304" pitchFamily="18" charset="0"/>
              </a:rPr>
              <a:t>.1.2 Process of Automation Testing</a:t>
            </a:r>
          </a:p>
          <a:p>
            <a:pPr marL="0" indent="0">
              <a:buNone/>
            </a:pPr>
            <a:r>
              <a:rPr lang="en-US" b="1" dirty="0" smtClean="0">
                <a:latin typeface="Times New Roman" panose="02020603050405020304" pitchFamily="18" charset="0"/>
                <a:cs typeface="Times New Roman" panose="02020603050405020304" pitchFamily="18" charset="0"/>
              </a:rPr>
              <a:t>What to Automate?:</a:t>
            </a:r>
          </a:p>
          <a:p>
            <a:pPr marL="0" indent="0" algn="just">
              <a:buNone/>
            </a:pPr>
            <a:r>
              <a:rPr lang="en-US" dirty="0" smtClean="0"/>
              <a:t>Backups, Customer, service, Social </a:t>
            </a:r>
            <a:r>
              <a:rPr lang="en-US" dirty="0"/>
              <a:t>media </a:t>
            </a:r>
            <a:r>
              <a:rPr lang="en-US" dirty="0" smtClean="0"/>
              <a:t>content, Repetitive tasks, Time-sensitive tasks, Cost reduction, Test automation</a:t>
            </a:r>
            <a:r>
              <a:rPr lang="en-US" dirty="0"/>
              <a:t> </a:t>
            </a:r>
            <a:endParaRPr lang="en-US" dirty="0" smtClean="0"/>
          </a:p>
          <a:p>
            <a:pPr marL="0" indent="0" algn="just">
              <a:buNone/>
            </a:pPr>
            <a:r>
              <a:rPr lang="en-US" b="1" dirty="0" smtClean="0">
                <a:latin typeface="Times New Roman" panose="02020603050405020304" pitchFamily="18" charset="0"/>
                <a:cs typeface="Times New Roman" panose="02020603050405020304" pitchFamily="18" charset="0"/>
              </a:rPr>
              <a:t>When </a:t>
            </a:r>
            <a:r>
              <a:rPr lang="en-US" b="1" dirty="0">
                <a:latin typeface="Times New Roman" panose="02020603050405020304" pitchFamily="18" charset="0"/>
                <a:cs typeface="Times New Roman" panose="02020603050405020304" pitchFamily="18" charset="0"/>
              </a:rPr>
              <a:t>to Automate</a:t>
            </a:r>
            <a:r>
              <a:rPr lang="en-US" b="1" dirty="0" smtClean="0">
                <a:latin typeface="Times New Roman" panose="02020603050405020304" pitchFamily="18" charset="0"/>
                <a:cs typeface="Times New Roman" panose="02020603050405020304" pitchFamily="18" charset="0"/>
              </a:rPr>
              <a:t>?:</a:t>
            </a:r>
          </a:p>
          <a:p>
            <a:pPr marL="0" indent="0" algn="just">
              <a:buNone/>
            </a:pPr>
            <a:r>
              <a:rPr lang="en-US" dirty="0" smtClean="0">
                <a:latin typeface="Times New Roman" panose="02020603050405020304" pitchFamily="18" charset="0"/>
                <a:cs typeface="Times New Roman" panose="02020603050405020304" pitchFamily="18" charset="0"/>
              </a:rPr>
              <a:t>Large &amp; Critical Projects, </a:t>
            </a:r>
            <a:r>
              <a:rPr lang="en-US" dirty="0" err="1" smtClean="0">
                <a:latin typeface="Times New Roman" panose="02020603050405020304" pitchFamily="18" charset="0"/>
                <a:cs typeface="Times New Roman" panose="02020603050405020304" pitchFamily="18" charset="0"/>
              </a:rPr>
              <a:t>Repeatative</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areas,Requirements</a:t>
            </a:r>
            <a:r>
              <a:rPr lang="en-US" dirty="0" smtClean="0">
                <a:latin typeface="Times New Roman" panose="02020603050405020304" pitchFamily="18" charset="0"/>
                <a:cs typeface="Times New Roman" panose="02020603050405020304" pitchFamily="18" charset="0"/>
              </a:rPr>
              <a:t> not changing </a:t>
            </a:r>
            <a:r>
              <a:rPr lang="en-US" dirty="0" err="1" smtClean="0">
                <a:latin typeface="Times New Roman" panose="02020603050405020304" pitchFamily="18" charset="0"/>
                <a:cs typeface="Times New Roman" panose="02020603050405020304" pitchFamily="18" charset="0"/>
              </a:rPr>
              <a:t>frequntly,Stable</a:t>
            </a:r>
            <a:r>
              <a:rPr lang="en-US" dirty="0" smtClean="0">
                <a:latin typeface="Times New Roman" panose="02020603050405020304" pitchFamily="18" charset="0"/>
                <a:cs typeface="Times New Roman" panose="02020603050405020304" pitchFamily="18" charset="0"/>
              </a:rPr>
              <a:t> s/w.</a:t>
            </a:r>
          </a:p>
          <a:p>
            <a:pPr marL="0" indent="0" algn="just">
              <a:buNone/>
            </a:pPr>
            <a:r>
              <a:rPr lang="en-US" b="1" dirty="0" smtClean="0">
                <a:latin typeface="Times New Roman" panose="02020603050405020304" pitchFamily="18" charset="0"/>
                <a:cs typeface="Times New Roman" panose="02020603050405020304" pitchFamily="18" charset="0"/>
              </a:rPr>
              <a:t>Software Testing tools:</a:t>
            </a:r>
          </a:p>
          <a:p>
            <a:pPr marL="0" indent="0" algn="just">
              <a:buNone/>
            </a:pPr>
            <a:r>
              <a:rPr lang="en-US" dirty="0" err="1" smtClean="0">
                <a:latin typeface="Times New Roman" panose="02020603050405020304" pitchFamily="18" charset="0"/>
                <a:cs typeface="Times New Roman" panose="02020603050405020304" pitchFamily="18" charset="0"/>
              </a:rPr>
              <a:t>Selenium,Test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Complete,SilkTest,Win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Runner,Load</a:t>
            </a:r>
            <a:r>
              <a:rPr lang="en-US" dirty="0" smtClean="0">
                <a:latin typeface="Times New Roman" panose="02020603050405020304" pitchFamily="18" charset="0"/>
                <a:cs typeface="Times New Roman" panose="02020603050405020304" pitchFamily="18" charset="0"/>
              </a:rPr>
              <a:t> Runner</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smtClean="0"/>
          </a:p>
          <a:p>
            <a:pPr marL="0" indent="0" algn="just">
              <a:buNone/>
            </a:pPr>
            <a:endParaRPr lang="en-US" b="1" dirty="0" smtClean="0">
              <a:latin typeface="Times New Roman" panose="02020603050405020304" pitchFamily="18" charset="0"/>
              <a:cs typeface="Times New Roman" panose="02020603050405020304" pitchFamily="18" charset="0"/>
            </a:endParaRPr>
          </a:p>
          <a:p>
            <a:pPr marL="0" indent="0" algn="ctr">
              <a:buNone/>
            </a:pPr>
            <a:endParaRPr lang="en-IN" b="1"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IN" smtClean="0"/>
              <a:t>By: Vijaya Chavan</a:t>
            </a:r>
            <a:endParaRPr lang="en-IN" dirty="0"/>
          </a:p>
        </p:txBody>
      </p:sp>
    </p:spTree>
    <p:extLst>
      <p:ext uri="{BB962C8B-B14F-4D97-AF65-F5344CB8AC3E}">
        <p14:creationId xmlns:p14="http://schemas.microsoft.com/office/powerpoint/2010/main" val="2618487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1738</TotalTime>
  <Words>2694</Words>
  <Application>Microsoft Office PowerPoint</Application>
  <PresentationFormat>On-screen Show (4:3)</PresentationFormat>
  <Paragraphs>648</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Flow</vt:lpstr>
      <vt:lpstr>Chapter 5</vt:lpstr>
      <vt:lpstr>5.0 Introduction</vt:lpstr>
      <vt:lpstr>5.1 Manual testing &amp; Automation Testing</vt:lpstr>
      <vt:lpstr>5.1 Manual testing &amp; Automation Testing</vt:lpstr>
      <vt:lpstr>5.1 Manual testing &amp; Automation Testing</vt:lpstr>
      <vt:lpstr>5.1 Manual testing &amp; Automation Testing</vt:lpstr>
      <vt:lpstr>5.1 Manual testing &amp; Automation Testing</vt:lpstr>
      <vt:lpstr>5.1 Manual testing &amp; Automation Testing</vt:lpstr>
      <vt:lpstr>5.1 Manual testing &amp; Automation Testing</vt:lpstr>
      <vt:lpstr>5.1 Manual Testing &amp; Automation Testing</vt:lpstr>
      <vt:lpstr>5.1 Manual Testing &amp; Automation Testing</vt:lpstr>
      <vt:lpstr>5.1 Manual Testing &amp; Automation Testing</vt:lpstr>
      <vt:lpstr>5.1 Manual Testing &amp; Automation Testing</vt:lpstr>
      <vt:lpstr>5.1 Manual Testing &amp; Automation Testing</vt:lpstr>
      <vt:lpstr>5.2 Advantages &amp; Disadvantages of using Tools</vt:lpstr>
      <vt:lpstr>5.2 Advantages &amp; Disadvantages of using Tools</vt:lpstr>
      <vt:lpstr>5.3 Selecting a Tool</vt:lpstr>
      <vt:lpstr>PowerPoint Presentation</vt:lpstr>
      <vt:lpstr>5.5 Testing using Automated Tools</vt:lpstr>
      <vt:lpstr>5.5 Testing using Automated Tools</vt:lpstr>
      <vt:lpstr>5.5 Testing using Automated Tools</vt:lpstr>
      <vt:lpstr>5.5 Testing using Automated Tools</vt:lpstr>
      <vt:lpstr>5.5 Testing using Automated Tools</vt:lpstr>
      <vt:lpstr>5.5 Testing using Automated Tools</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5.6 Metrics &amp; Measurement</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Defect  Management</dc:title>
  <dc:creator>Suja</dc:creator>
  <cp:lastModifiedBy>cmstaff1</cp:lastModifiedBy>
  <cp:revision>611</cp:revision>
  <dcterms:created xsi:type="dcterms:W3CDTF">2020-07-12T06:55:05Z</dcterms:created>
  <dcterms:modified xsi:type="dcterms:W3CDTF">2024-10-22T05:36:01Z</dcterms:modified>
</cp:coreProperties>
</file>