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8" r:id="rId2"/>
    <p:sldId id="260" r:id="rId3"/>
    <p:sldId id="261" r:id="rId4"/>
    <p:sldId id="262" r:id="rId5"/>
    <p:sldId id="263" r:id="rId6"/>
    <p:sldId id="264" r:id="rId7"/>
    <p:sldId id="268" r:id="rId8"/>
    <p:sldId id="269" r:id="rId9"/>
    <p:sldId id="270" r:id="rId10"/>
    <p:sldId id="271" r:id="rId11"/>
    <p:sldId id="272" r:id="rId12"/>
    <p:sldId id="274" r:id="rId13"/>
    <p:sldId id="275" r:id="rId14"/>
    <p:sldId id="280" r:id="rId15"/>
    <p:sldId id="279" r:id="rId16"/>
    <p:sldId id="281" r:id="rId17"/>
    <p:sldId id="282" r:id="rId18"/>
    <p:sldId id="283" r:id="rId19"/>
    <p:sldId id="284" r:id="rId20"/>
    <p:sldId id="285" r:id="rId21"/>
    <p:sldId id="287" r:id="rId22"/>
    <p:sldId id="288" r:id="rId23"/>
    <p:sldId id="289" r:id="rId24"/>
    <p:sldId id="290" r:id="rId25"/>
    <p:sldId id="291" r:id="rId26"/>
    <p:sldId id="294" r:id="rId27"/>
    <p:sldId id="293" r:id="rId28"/>
    <p:sldId id="292" r:id="rId29"/>
    <p:sldId id="276" r:id="rId30"/>
    <p:sldId id="277" r:id="rId31"/>
    <p:sldId id="286" r:id="rId32"/>
    <p:sldId id="295" r:id="rId33"/>
    <p:sldId id="296" r:id="rId34"/>
    <p:sldId id="297" r:id="rId35"/>
    <p:sldId id="298" r:id="rId36"/>
    <p:sldId id="299" r:id="rId37"/>
    <p:sldId id="301" r:id="rId38"/>
    <p:sldId id="302" r:id="rId39"/>
    <p:sldId id="303" r:id="rId40"/>
    <p:sldId id="304" r:id="rId41"/>
    <p:sldId id="30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5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BEF72-8F86-4565-B1A8-507DC00350EC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181A9-F532-4D92-9E4C-F4BFB8BAB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7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0171" indent="-280835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3340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2677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22013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71349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20685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0021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9357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80A9D48-8ECE-459E-8B95-2AD3D81ACDD2}" type="slidenum">
              <a:rPr lang="en-US" altLang="en-US" smtClean="0">
                <a:latin typeface="Times New Roman" pitchFamily="18" charset="0"/>
              </a:rPr>
              <a:pPr/>
              <a:t>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82346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0171" indent="-280835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3340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2677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22013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71349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20685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0021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9357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FBD5FB0-A953-4F5A-B22E-D1AF56D684E5}" type="slidenum">
              <a:rPr lang="en-US" altLang="en-US" smtClean="0">
                <a:latin typeface="Times New Roman" pitchFamily="18" charset="0"/>
              </a:rPr>
              <a:pPr/>
              <a:t>10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90035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0171" indent="-280835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3340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2677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22013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71349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20685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0021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9357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A6F2398-7AF0-42B3-8016-D6A81AFE79EF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3854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0171" indent="-280835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3340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2677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22013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71349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20685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0021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9357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C08F092-D7B3-4137-9C83-7BFE2D8AAF27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3972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0171" indent="-280835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3340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2677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22013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71349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20685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0021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9357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390D712-AA68-471E-8025-BE2973B70091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5511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0171" indent="-280835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3340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2677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22013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71349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20685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0021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9357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F6A6B6C-9E2E-4C5C-A9E3-0EBBB197800B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2982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0171" indent="-280835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3340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2677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22013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71349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20685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0021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9357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911D487-B98B-4D19-84A8-E9F924A1BF27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44801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0171" indent="-280835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3340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2677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22013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71349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20685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0021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9357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7735099-4223-4C2F-A61D-4EC13BA74051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84488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0171" indent="-280835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3340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2677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22013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71349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20685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0021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9357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376DD17-D2F9-4911-BE3A-2CBEA0F02CD9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9349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0171" indent="-280835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3340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2677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22013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71349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20685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0021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9357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365D457-DA72-4E76-A0FC-C4F1FF92186D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53709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0171" indent="-280835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3340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2677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22013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71349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20685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0021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9357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5F79B93-F2EE-4460-A698-ACB7AD7A745E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01464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0171" indent="-280835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3340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2677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22013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71349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20685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0021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9357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7A536F2-4718-41FB-B572-0B7B1E32A322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982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0171" indent="-280835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3340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2677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22013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71349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20685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0021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9357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BF21B62-0DF3-40E7-91A0-5F5A5D1D2989}" type="slidenum">
              <a:rPr lang="en-US" altLang="en-US" smtClean="0">
                <a:latin typeface="Times New Roman" pitchFamily="18" charset="0"/>
              </a:rPr>
              <a:pPr/>
              <a:t>20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88785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704750C-C693-4706-930C-838B3603B867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813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18A715D-9436-4F94-A2C4-DD3FD97C3FDB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0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DD9CAC5-2DB6-44E5-A613-48B77D7914F9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511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0A305C2-8794-4BCB-8731-F3DD0B976CC6}" type="slidenum">
              <a:rPr lang="en-US" altLang="en-US" smtClean="0">
                <a:latin typeface="Times New Roman" pitchFamily="18" charset="0"/>
              </a:rPr>
              <a:pPr/>
              <a:t>27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77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9FF8DB6-1795-43B8-A626-9970A161952B}" type="slidenum">
              <a:rPr lang="en-US" altLang="en-US" smtClean="0">
                <a:latin typeface="Times New Roman" pitchFamily="18" charset="0"/>
              </a:rPr>
              <a:pPr/>
              <a:t>28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600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0171" indent="-280835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3340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2677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22013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71349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20685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0021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9357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525F13E-B259-4CB3-B0D3-9D1704DE41E6}" type="slidenum">
              <a:rPr lang="en-US" altLang="en-US" smtClean="0">
                <a:latin typeface="Times New Roman" pitchFamily="18" charset="0"/>
              </a:rPr>
              <a:pPr/>
              <a:t>29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099515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0171" indent="-280835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3340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2677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22013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71349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20685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0021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9357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E644D0B-506D-4315-9EF0-0A24FC5CE9CF}" type="slidenum">
              <a:rPr lang="en-US" altLang="en-US" smtClean="0">
                <a:latin typeface="Times New Roman" pitchFamily="18" charset="0"/>
              </a:rPr>
              <a:pPr/>
              <a:t>30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091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93C8A64-6CD5-495F-AFF7-3CD505876CA7}" type="slidenum">
              <a:rPr lang="en-US">
                <a:latin typeface="Times New Roman" pitchFamily="18" charset="0"/>
              </a:rPr>
              <a:pPr/>
              <a:t>32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25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B15359D-42EB-4820-8CFC-4A19ABFA4049}" type="slidenum">
              <a:rPr lang="en-US">
                <a:latin typeface="Times New Roman" pitchFamily="18" charset="0"/>
              </a:rPr>
              <a:pPr/>
              <a:t>33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35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0171" indent="-280835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3340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2677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22013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71349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20685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0021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9357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536819C-C327-4B50-88E9-09CAFFF94337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38951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51C46EA-EC42-4C25-B73A-D2F2C921B00A}" type="slidenum">
              <a:rPr lang="en-US">
                <a:latin typeface="Times New Roman" pitchFamily="18" charset="0"/>
              </a:rPr>
              <a:pPr/>
              <a:t>34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1113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5DF1D34-8565-4F54-A795-367E55F3F9CE}" type="slidenum">
              <a:rPr lang="en-US">
                <a:latin typeface="Times New Roman" pitchFamily="18" charset="0"/>
              </a:rPr>
              <a:pPr/>
              <a:t>35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4771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9057" indent="-280406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162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0276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18927" indent="-224325" defTabSz="912879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6757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16227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6487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3528" indent="-224325" defTabSz="91287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BAF1BEA-3A7E-4B75-81F9-FB09FD06CEB1}" type="slidenum">
              <a:rPr lang="en-US">
                <a:latin typeface="Times New Roman" pitchFamily="18" charset="0"/>
              </a:rPr>
              <a:pPr/>
              <a:t>36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91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0171" indent="-280835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3340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2677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22013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71349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20685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0021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9357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BEF89A9-2792-4E95-B14B-C42DA94E772D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51902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0171" indent="-280835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3340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2677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22013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71349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20685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0021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9357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BF5B8FE-8910-4A1B-8562-F2A9140A6E0B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7255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0171" indent="-280835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3340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2677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22013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71349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20685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0021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9357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72D7FA2A-812F-4B30-A332-A499C244597C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18771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0171" indent="-280835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3340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2677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22013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71349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20685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0021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9357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D22B8AB-5BD8-4CF0-B96F-D0920E3C2447}" type="slidenum">
              <a:rPr lang="en-US" altLang="en-US" smtClean="0">
                <a:latin typeface="Times New Roman" pitchFamily="18" charset="0"/>
              </a:rPr>
              <a:pPr/>
              <a:t>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92104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0171" indent="-280835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3340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2677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22013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71349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20685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0021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9357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B3D25D9-DB1A-409F-A9A1-CD096C462446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6861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30171" indent="-280835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23340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72677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22013" indent="-224668" defTabSz="908033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71349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20685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70021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19357" indent="-224668" defTabSz="9080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671B859-4DF0-4EBE-BEFC-2C3763FFA5AD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121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63D6-4CE2-4A1B-B8F7-F0FB2695C50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A776-9697-4B0E-8A60-3E46B976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63D6-4CE2-4A1B-B8F7-F0FB2695C50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A776-9697-4B0E-8A60-3E46B976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7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63D6-4CE2-4A1B-B8F7-F0FB2695C50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A776-9697-4B0E-8A60-3E46B976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63D6-4CE2-4A1B-B8F7-F0FB2695C50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A776-9697-4B0E-8A60-3E46B976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1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63D6-4CE2-4A1B-B8F7-F0FB2695C50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A776-9697-4B0E-8A60-3E46B976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5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63D6-4CE2-4A1B-B8F7-F0FB2695C50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A776-9697-4B0E-8A60-3E46B976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3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63D6-4CE2-4A1B-B8F7-F0FB2695C50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A776-9697-4B0E-8A60-3E46B976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4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63D6-4CE2-4A1B-B8F7-F0FB2695C50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A776-9697-4B0E-8A60-3E46B976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5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63D6-4CE2-4A1B-B8F7-F0FB2695C50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A776-9697-4B0E-8A60-3E46B976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1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63D6-4CE2-4A1B-B8F7-F0FB2695C50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A776-9697-4B0E-8A60-3E46B976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2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63D6-4CE2-4A1B-B8F7-F0FB2695C50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6A776-9697-4B0E-8A60-3E46B976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56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F63D6-4CE2-4A1B-B8F7-F0FB2695C508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A776-9697-4B0E-8A60-3E46B9763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1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68375" y="193675"/>
            <a:ext cx="7929563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Unit VI:  File-System Management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5705475" cy="349408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File Concept</a:t>
            </a:r>
          </a:p>
          <a:p>
            <a:r>
              <a:rPr lang="en-US" altLang="en-US" dirty="0" smtClean="0"/>
              <a:t>Access Methods</a:t>
            </a:r>
          </a:p>
          <a:p>
            <a:r>
              <a:rPr lang="en-US" altLang="en-US" dirty="0" smtClean="0"/>
              <a:t>File allocation methods</a:t>
            </a:r>
          </a:p>
          <a:p>
            <a:r>
              <a:rPr lang="en-US" altLang="en-US" dirty="0" smtClean="0"/>
              <a:t>Disk and Directory Structure</a:t>
            </a:r>
          </a:p>
          <a:p>
            <a:r>
              <a:rPr lang="en-US" altLang="en-US" dirty="0" smtClean="0"/>
              <a:t>Disk Organization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Access Methods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1211263"/>
            <a:ext cx="7343775" cy="50371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1600" b="1" dirty="0" smtClean="0"/>
              <a:t>Sequential Access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600" dirty="0" smtClean="0">
                <a:solidFill>
                  <a:srgbClr val="000000"/>
                </a:solidFill>
              </a:rPr>
              <a:t>		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reset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600" dirty="0" smtClean="0">
                <a:solidFill>
                  <a:srgbClr val="000000"/>
                </a:solidFill>
              </a:rPr>
              <a:t>		</a:t>
            </a:r>
          </a:p>
          <a:p>
            <a:pPr>
              <a:lnSpc>
                <a:spcPct val="90000"/>
              </a:lnSpc>
              <a:tabLst>
                <a:tab pos="3203575" algn="l"/>
                <a:tab pos="4056063" algn="l"/>
              </a:tabLst>
            </a:pPr>
            <a:r>
              <a:rPr lang="en-US" altLang="en-US" sz="1600" b="1" dirty="0" smtClean="0">
                <a:solidFill>
                  <a:srgbClr val="000000"/>
                </a:solidFill>
              </a:rPr>
              <a:t>Direct Access – </a:t>
            </a:r>
            <a:r>
              <a:rPr lang="en-US" altLang="en-US" sz="1600" dirty="0" smtClean="0">
                <a:solidFill>
                  <a:srgbClr val="000000"/>
                </a:solidFill>
              </a:rPr>
              <a:t>file is fixed length </a:t>
            </a:r>
            <a:r>
              <a:rPr lang="en-US" altLang="en-US" sz="1600" dirty="0" smtClean="0">
                <a:solidFill>
                  <a:srgbClr val="0033CC"/>
                </a:solidFill>
              </a:rPr>
              <a:t>logical records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600" dirty="0" smtClean="0">
                <a:solidFill>
                  <a:srgbClr val="000000"/>
                </a:solidFill>
              </a:rPr>
              <a:t>		</a:t>
            </a: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 </a:t>
            </a:r>
            <a:r>
              <a:rPr lang="en-US" altLang="en-US" sz="1800" b="1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write </a:t>
            </a:r>
            <a:r>
              <a:rPr lang="en-US" altLang="en-US" sz="1800" b="1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position to </a:t>
            </a:r>
            <a:r>
              <a:rPr lang="en-US" altLang="en-US" sz="1800" b="1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read next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write next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rewrite </a:t>
            </a:r>
            <a:r>
              <a:rPr lang="en-US" altLang="en-US" sz="1800" b="1" i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</a:t>
            </a:r>
            <a:endParaRPr lang="en-US" altLang="en-US" sz="1600" b="1" i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r>
              <a:rPr lang="en-US" altLang="en-US" sz="1600" dirty="0" smtClean="0"/>
              <a:t>	</a:t>
            </a:r>
            <a:r>
              <a:rPr lang="en-US" altLang="en-US" sz="1600" i="1" dirty="0" smtClean="0"/>
              <a:t>n</a:t>
            </a:r>
            <a:r>
              <a:rPr lang="en-US" altLang="en-US" sz="1600" dirty="0" smtClean="0"/>
              <a:t> = </a:t>
            </a:r>
            <a:r>
              <a:rPr lang="en-US" altLang="en-US" sz="1600" dirty="0" smtClean="0">
                <a:solidFill>
                  <a:srgbClr val="0033CC"/>
                </a:solidFill>
              </a:rPr>
              <a:t>relative block number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203575" algn="l"/>
                <a:tab pos="4056063" algn="l"/>
              </a:tabLst>
            </a:pPr>
            <a:endParaRPr lang="en-US" altLang="en-US" sz="1600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55675" y="196850"/>
            <a:ext cx="8301038" cy="4381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smtClean="0"/>
              <a:t>Simulation of Sequential Access on Direct-access File</a:t>
            </a:r>
          </a:p>
        </p:txBody>
      </p:sp>
      <p:pic>
        <p:nvPicPr>
          <p:cNvPr id="1843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89050"/>
            <a:ext cx="6307138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0813"/>
            <a:ext cx="88900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 of Index and Relative Files Access</a:t>
            </a:r>
          </a:p>
        </p:txBody>
      </p:sp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1320800"/>
            <a:ext cx="5902325" cy="397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Directory Structure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788" y="1374775"/>
            <a:ext cx="7370762" cy="3540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/>
              <a:t>A collection of nodes containing information about all files</a:t>
            </a:r>
          </a:p>
        </p:txBody>
      </p:sp>
      <p:sp>
        <p:nvSpPr>
          <p:cNvPr id="21508" name="Oval 4"/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Helvetica" pitchFamily="-84" charset="0"/>
              </a:rPr>
              <a:t>F 1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Helvetica" pitchFamily="-84" charset="0"/>
              </a:rPr>
              <a:t>F 2</a:t>
            </a: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Helvetica" pitchFamily="-84" charset="0"/>
              </a:rPr>
              <a:t>F 3</a:t>
            </a: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Helvetica" pitchFamily="-84" charset="0"/>
              </a:rPr>
              <a:t>F 4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>
                <a:latin typeface="Helvetica" pitchFamily="-84" charset="0"/>
              </a:rPr>
              <a:t>F n</a:t>
            </a: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Freeform 19"/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Freeform 20"/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>
              <a:gd name="T0" fmla="*/ 2147483647 w 2637"/>
              <a:gd name="T1" fmla="*/ 2147483647 h 928"/>
              <a:gd name="T2" fmla="*/ 2147483647 w 2637"/>
              <a:gd name="T3" fmla="*/ 2147483647 h 928"/>
              <a:gd name="T4" fmla="*/ 2147483647 w 2637"/>
              <a:gd name="T5" fmla="*/ 2147483647 h 928"/>
              <a:gd name="T6" fmla="*/ 2147483647 w 2637"/>
              <a:gd name="T7" fmla="*/ 2147483647 h 928"/>
              <a:gd name="T8" fmla="*/ 2147483647 w 2637"/>
              <a:gd name="T9" fmla="*/ 0 h 928"/>
              <a:gd name="T10" fmla="*/ 2147483647 w 2637"/>
              <a:gd name="T11" fmla="*/ 2147483647 h 928"/>
              <a:gd name="T12" fmla="*/ 2147483647 w 2637"/>
              <a:gd name="T13" fmla="*/ 2147483647 h 928"/>
              <a:gd name="T14" fmla="*/ 2147483647 w 2637"/>
              <a:gd name="T15" fmla="*/ 2147483647 h 928"/>
              <a:gd name="T16" fmla="*/ 2147483647 w 2637"/>
              <a:gd name="T17" fmla="*/ 2147483647 h 928"/>
              <a:gd name="T18" fmla="*/ 2147483647 w 2637"/>
              <a:gd name="T19" fmla="*/ 2147483647 h 928"/>
              <a:gd name="T20" fmla="*/ 2147483647 w 2637"/>
              <a:gd name="T21" fmla="*/ 2147483647 h 928"/>
              <a:gd name="T22" fmla="*/ 2147483647 w 2637"/>
              <a:gd name="T23" fmla="*/ 2147483647 h 928"/>
              <a:gd name="T24" fmla="*/ 2147483647 w 2637"/>
              <a:gd name="T25" fmla="*/ 2147483647 h 928"/>
              <a:gd name="T26" fmla="*/ 2147483647 w 2637"/>
              <a:gd name="T27" fmla="*/ 2147483647 h 928"/>
              <a:gd name="T28" fmla="*/ 2147483647 w 2637"/>
              <a:gd name="T29" fmla="*/ 2147483647 h 928"/>
              <a:gd name="T30" fmla="*/ 2147483647 w 2637"/>
              <a:gd name="T31" fmla="*/ 2147483647 h 928"/>
              <a:gd name="T32" fmla="*/ 2147483647 w 2637"/>
              <a:gd name="T33" fmla="*/ 2147483647 h 928"/>
              <a:gd name="T34" fmla="*/ 2147483647 w 2637"/>
              <a:gd name="T35" fmla="*/ 2147483647 h 928"/>
              <a:gd name="T36" fmla="*/ 2147483647 w 2637"/>
              <a:gd name="T37" fmla="*/ 2147483647 h 928"/>
              <a:gd name="T38" fmla="*/ 2147483647 w 2637"/>
              <a:gd name="T39" fmla="*/ 2147483647 h 928"/>
              <a:gd name="T40" fmla="*/ 2147483647 w 2637"/>
              <a:gd name="T41" fmla="*/ 2147483647 h 928"/>
              <a:gd name="T42" fmla="*/ 2147483647 w 2637"/>
              <a:gd name="T43" fmla="*/ 2147483647 h 928"/>
              <a:gd name="T44" fmla="*/ 2147483647 w 2637"/>
              <a:gd name="T45" fmla="*/ 2147483647 h 928"/>
              <a:gd name="T46" fmla="*/ 2147483647 w 2637"/>
              <a:gd name="T47" fmla="*/ 2147483647 h 928"/>
              <a:gd name="T48" fmla="*/ 2147483647 w 2637"/>
              <a:gd name="T49" fmla="*/ 2147483647 h 928"/>
              <a:gd name="T50" fmla="*/ 2147483647 w 2637"/>
              <a:gd name="T51" fmla="*/ 2147483647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1295400" y="2286000"/>
            <a:ext cx="109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Directory</a:t>
            </a:r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1435100" y="4191000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Files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990600" y="5638800"/>
            <a:ext cx="76025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Helvetica" pitchFamily="-84" charset="0"/>
              </a:rPr>
              <a:t>Both the directory structure and the files reside on disk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241300"/>
            <a:ext cx="7743825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Directory Organization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1627188"/>
            <a:ext cx="6438900" cy="4460875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Efficiency – locating a file quickly</a:t>
            </a:r>
          </a:p>
          <a:p>
            <a:r>
              <a:rPr lang="en-US" altLang="en-US" smtClean="0"/>
              <a:t>Naming – convenient to users</a:t>
            </a:r>
          </a:p>
          <a:p>
            <a:pPr lvl="1"/>
            <a:r>
              <a:rPr lang="en-US" altLang="en-US" smtClean="0"/>
              <a:t>Two users can have same name for different files</a:t>
            </a:r>
          </a:p>
          <a:p>
            <a:pPr lvl="1"/>
            <a:r>
              <a:rPr lang="en-US" altLang="en-US" smtClean="0"/>
              <a:t>The same file can have several different names</a:t>
            </a:r>
          </a:p>
          <a:p>
            <a:r>
              <a:rPr lang="en-US" altLang="en-US" smtClean="0"/>
              <a:t>Grouping – logical grouping of files by properties, (e.g., all Java programs, all games, …)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900113" y="1079500"/>
            <a:ext cx="718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Helvetica" pitchFamily="-84" charset="0"/>
              </a:rPr>
              <a:t>The directory is organized logically  to obtain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150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Operations Performed on Directory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092200"/>
            <a:ext cx="8229600" cy="4530725"/>
          </a:xfrm>
        </p:spPr>
        <p:txBody>
          <a:bodyPr/>
          <a:lstStyle/>
          <a:p>
            <a:r>
              <a:rPr lang="en-US" altLang="en-US" smtClean="0"/>
              <a:t>Search for a file</a:t>
            </a:r>
          </a:p>
          <a:p>
            <a:endParaRPr lang="en-US" altLang="en-US" sz="800" smtClean="0"/>
          </a:p>
          <a:p>
            <a:r>
              <a:rPr lang="en-US" altLang="en-US" smtClean="0"/>
              <a:t>Create a file</a:t>
            </a:r>
          </a:p>
          <a:p>
            <a:endParaRPr lang="en-US" altLang="en-US" sz="800" smtClean="0"/>
          </a:p>
          <a:p>
            <a:r>
              <a:rPr lang="en-US" altLang="en-US" smtClean="0"/>
              <a:t>Delete a file</a:t>
            </a:r>
          </a:p>
          <a:p>
            <a:endParaRPr lang="en-US" altLang="en-US" sz="800" smtClean="0"/>
          </a:p>
          <a:p>
            <a:r>
              <a:rPr lang="en-US" altLang="en-US" smtClean="0"/>
              <a:t>List a directory</a:t>
            </a:r>
          </a:p>
          <a:p>
            <a:endParaRPr lang="en-US" altLang="en-US" sz="800" smtClean="0"/>
          </a:p>
          <a:p>
            <a:r>
              <a:rPr lang="en-US" altLang="en-US" smtClean="0"/>
              <a:t>Rename a file</a:t>
            </a:r>
          </a:p>
          <a:p>
            <a:endParaRPr lang="en-US" altLang="en-US" sz="800" smtClean="0"/>
          </a:p>
          <a:p>
            <a:r>
              <a:rPr lang="en-US" altLang="en-US" smtClean="0"/>
              <a:t>Traverse the file system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Single-Level Directory</a:t>
            </a:r>
            <a:endParaRPr lang="en-US" altLang="en-US" sz="2400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990600"/>
            <a:ext cx="7275512" cy="41306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A single directory for all users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Naming problem</a:t>
            </a:r>
          </a:p>
          <a:p>
            <a:r>
              <a:rPr lang="en-US" altLang="en-US" smtClean="0"/>
              <a:t>Grouping problem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1050925" y="3746500"/>
            <a:ext cx="44069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z="2000">
              <a:latin typeface="Helvetica" pitchFamily="-84" charset="0"/>
            </a:endParaRPr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1577975"/>
            <a:ext cx="6100762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93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Two-Level Directory</a:t>
            </a:r>
            <a:endParaRPr lang="en-US" altLang="en-US" sz="2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1120775"/>
            <a:ext cx="7869237" cy="555625"/>
          </a:xfrm>
        </p:spPr>
        <p:txBody>
          <a:bodyPr>
            <a:normAutofit lnSpcReduction="10000"/>
          </a:bodyPr>
          <a:lstStyle/>
          <a:p>
            <a:r>
              <a:rPr lang="en-US" altLang="en-US" smtClean="0"/>
              <a:t>Separate directory for each user</a:t>
            </a:r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854075" y="4111625"/>
            <a:ext cx="70024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itchFamily="-84" charset="0"/>
              </a:rPr>
              <a:t>Path name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itchFamily="-84" charset="0"/>
              </a:rPr>
              <a:t>Can have the same file name for different user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itchFamily="-84" charset="0"/>
              </a:rPr>
              <a:t>Efficient searching</a:t>
            </a:r>
          </a:p>
          <a:p>
            <a: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>
                <a:latin typeface="Helvetica" pitchFamily="-84" charset="0"/>
              </a:rPr>
              <a:t>No grouping capability</a:t>
            </a:r>
          </a:p>
        </p:txBody>
      </p:sp>
      <p:pic>
        <p:nvPicPr>
          <p:cNvPr id="2867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724025"/>
            <a:ext cx="6427788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93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Tree-Structured Directories</a:t>
            </a:r>
          </a:p>
        </p:txBody>
      </p:sp>
      <p:pic>
        <p:nvPicPr>
          <p:cNvPr id="2969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09" y="1239838"/>
            <a:ext cx="7745266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3" y="19367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Tree-Structured Directories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1079500"/>
            <a:ext cx="8229600" cy="4530725"/>
          </a:xfrm>
        </p:spPr>
        <p:txBody>
          <a:bodyPr/>
          <a:lstStyle/>
          <a:p>
            <a:r>
              <a:rPr lang="en-US" altLang="en-US" dirty="0" smtClean="0"/>
              <a:t>Efficient searching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Grouping Capability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Current directory (working directory)</a:t>
            </a:r>
          </a:p>
          <a:p>
            <a:pPr lvl="1"/>
            <a:r>
              <a:rPr lang="en-US" alt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cd /spell/mail/</a:t>
            </a:r>
            <a:r>
              <a:rPr lang="en-US" altLang="en-US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prog</a:t>
            </a:r>
            <a:endParaRPr lang="en-US" altLang="en-US" b="1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367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File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2013" y="1120775"/>
            <a:ext cx="7648575" cy="45307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/>
              <a:t>Contiguous logical address space</a:t>
            </a:r>
          </a:p>
          <a:p>
            <a:r>
              <a:rPr lang="en-US" altLang="en-US" smtClean="0"/>
              <a:t>Types: </a:t>
            </a:r>
          </a:p>
          <a:p>
            <a:pPr lvl="1"/>
            <a:r>
              <a:rPr lang="en-US" altLang="en-US" smtClean="0"/>
              <a:t>Data</a:t>
            </a:r>
          </a:p>
          <a:p>
            <a:pPr lvl="2"/>
            <a:r>
              <a:rPr lang="en-US" altLang="en-US" smtClean="0"/>
              <a:t>numeric</a:t>
            </a:r>
          </a:p>
          <a:p>
            <a:pPr lvl="2"/>
            <a:r>
              <a:rPr lang="en-US" altLang="en-US" smtClean="0"/>
              <a:t>character</a:t>
            </a:r>
          </a:p>
          <a:p>
            <a:pPr lvl="2"/>
            <a:r>
              <a:rPr lang="en-US" altLang="en-US" smtClean="0"/>
              <a:t>binary</a:t>
            </a:r>
          </a:p>
          <a:p>
            <a:pPr lvl="1"/>
            <a:r>
              <a:rPr lang="en-US" altLang="en-US" smtClean="0"/>
              <a:t>Program</a:t>
            </a:r>
          </a:p>
          <a:p>
            <a:r>
              <a:rPr lang="en-US" altLang="en-US" smtClean="0"/>
              <a:t>Contents defined by file’s creator</a:t>
            </a:r>
          </a:p>
          <a:p>
            <a:pPr lvl="1"/>
            <a:r>
              <a:rPr lang="en-US" altLang="en-US" smtClean="0"/>
              <a:t>Many types</a:t>
            </a:r>
          </a:p>
          <a:p>
            <a:pPr lvl="2"/>
            <a:r>
              <a:rPr lang="en-US" altLang="en-US" smtClean="0"/>
              <a:t>Consider </a:t>
            </a:r>
            <a:r>
              <a:rPr lang="en-US" altLang="en-US" b="1" smtClean="0">
                <a:solidFill>
                  <a:srgbClr val="3366FF"/>
                </a:solidFill>
              </a:rPr>
              <a:t>text file, source file, executable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0763" y="1508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Tree-Structured Directories (Cont)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600" y="1136650"/>
            <a:ext cx="7370763" cy="29924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b="1" smtClean="0">
                <a:solidFill>
                  <a:srgbClr val="3366FF"/>
                </a:solidFill>
              </a:rPr>
              <a:t>Absolute</a:t>
            </a:r>
            <a:r>
              <a:rPr lang="en-US" altLang="en-US" smtClean="0"/>
              <a:t> or </a:t>
            </a:r>
            <a:r>
              <a:rPr lang="en-US" altLang="en-US" b="1" smtClean="0">
                <a:solidFill>
                  <a:srgbClr val="3366FF"/>
                </a:solidFill>
              </a:rPr>
              <a:t>relative</a:t>
            </a:r>
            <a:r>
              <a:rPr lang="en-US" altLang="en-US" smtClean="0"/>
              <a:t> path name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smtClean="0"/>
              <a:t>Creating a new file is done in current directory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smtClean="0"/>
              <a:t>Delete a file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smtClean="0"/>
              <a:t>		</a:t>
            </a: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rm &lt;file-name&gt;</a:t>
            </a:r>
          </a:p>
          <a:p>
            <a:pPr>
              <a:lnSpc>
                <a:spcPct val="90000"/>
              </a:lnSpc>
              <a:tabLst>
                <a:tab pos="2857500" algn="ctr"/>
              </a:tabLst>
            </a:pPr>
            <a:r>
              <a:rPr lang="en-US" altLang="en-US" smtClean="0"/>
              <a:t>Creating a new subdirectory is done in current directory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smtClean="0"/>
              <a:t>		</a:t>
            </a: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mkdir &lt;dir-name&gt;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smtClean="0"/>
              <a:t>	Example:  if in current directory   </a:t>
            </a: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/mail</a:t>
            </a:r>
          </a:p>
          <a:p>
            <a:pPr marL="342900" lvl="1" indent="-342900">
              <a:lnSpc>
                <a:spcPct val="90000"/>
              </a:lnSpc>
              <a:buClr>
                <a:srgbClr val="993300"/>
              </a:buClr>
              <a:buSzPct val="90000"/>
              <a:buFont typeface="Monotype Sorts" pitchFamily="-84" charset="2"/>
              <a:buNone/>
              <a:tabLst>
                <a:tab pos="2857500" algn="ctr"/>
              </a:tabLst>
            </a:pPr>
            <a:r>
              <a:rPr lang="en-US" altLang="en-US" b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mkdir count</a:t>
            </a:r>
          </a:p>
        </p:txBody>
      </p:sp>
      <p:sp>
        <p:nvSpPr>
          <p:cNvPr id="31748" name="Rectangle 11"/>
          <p:cNvSpPr>
            <a:spLocks noChangeArrowheads="1"/>
          </p:cNvSpPr>
          <p:nvPr/>
        </p:nvSpPr>
        <p:spPr bwMode="auto">
          <a:xfrm>
            <a:off x="852488" y="5561013"/>
            <a:ext cx="74231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2857500" algn="ctr"/>
              </a:tabLst>
            </a:pPr>
            <a:r>
              <a:rPr lang="en-US" altLang="en-US" sz="2000">
                <a:latin typeface="Helvetica" pitchFamily="-84" charset="0"/>
              </a:rPr>
              <a:t>Deleting </a:t>
            </a:r>
            <a:r>
              <a:rPr lang="ja-JP" altLang="en-US" sz="2000">
                <a:latin typeface="Helvetica" pitchFamily="-84" charset="0"/>
              </a:rPr>
              <a:t>“</a:t>
            </a:r>
            <a:r>
              <a:rPr lang="en-US" altLang="ja-JP" sz="2000">
                <a:latin typeface="Helvetica" pitchFamily="-84" charset="0"/>
              </a:rPr>
              <a:t>mail</a:t>
            </a:r>
            <a:r>
              <a:rPr lang="ja-JP" altLang="en-US" sz="2000">
                <a:latin typeface="Helvetica" pitchFamily="-84" charset="0"/>
              </a:rPr>
              <a:t>”</a:t>
            </a:r>
            <a:r>
              <a:rPr lang="en-US" altLang="ja-JP" sz="2000">
                <a:latin typeface="Helvetica" pitchFamily="-84" charset="0"/>
              </a:rPr>
              <a:t> </a:t>
            </a:r>
            <a:r>
              <a:rPr lang="en-US" altLang="ja-JP" sz="2000">
                <a:latin typeface="Helvetica" pitchFamily="-84" charset="0"/>
                <a:sym typeface="Symbol" pitchFamily="18" charset="2"/>
              </a:rPr>
              <a:t> deleting the entire subtree rooted by </a:t>
            </a:r>
            <a:r>
              <a:rPr lang="ja-JP" altLang="en-US" sz="2000">
                <a:latin typeface="Helvetica" pitchFamily="-84" charset="0"/>
                <a:sym typeface="Symbol" pitchFamily="18" charset="2"/>
              </a:rPr>
              <a:t>“</a:t>
            </a:r>
            <a:r>
              <a:rPr lang="en-US" altLang="ja-JP" sz="2000">
                <a:latin typeface="Helvetica" pitchFamily="-84" charset="0"/>
                <a:sym typeface="Symbol" pitchFamily="18" charset="2"/>
              </a:rPr>
              <a:t>mail</a:t>
            </a:r>
            <a:r>
              <a:rPr lang="ja-JP" altLang="en-US" sz="2000">
                <a:latin typeface="Helvetica" pitchFamily="-84" charset="0"/>
                <a:sym typeface="Symbol" pitchFamily="18" charset="2"/>
              </a:rPr>
              <a:t>”</a:t>
            </a:r>
            <a:endParaRPr lang="en-US" altLang="en-US" sz="2000">
              <a:latin typeface="Helvetica" pitchFamily="-84" charset="0"/>
            </a:endParaRPr>
          </a:p>
        </p:txBody>
      </p:sp>
      <p:pic>
        <p:nvPicPr>
          <p:cNvPr id="3174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3" y="4100513"/>
            <a:ext cx="3132137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98438"/>
            <a:ext cx="8570913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File Allocation Methods - Contiguous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33488"/>
            <a:ext cx="7696199" cy="5167312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 smtClean="0"/>
              <a:t>An allocation method refers to how disk blocks are allocated for files:</a:t>
            </a:r>
          </a:p>
          <a:p>
            <a:pPr algn="just"/>
            <a:r>
              <a:rPr lang="en-US" altLang="en-US" b="1" dirty="0" smtClean="0">
                <a:solidFill>
                  <a:srgbClr val="3366FF"/>
                </a:solidFill>
              </a:rPr>
              <a:t>Contiguous allocation </a:t>
            </a:r>
            <a:r>
              <a:rPr lang="en-US" altLang="en-US" dirty="0" smtClean="0">
                <a:solidFill>
                  <a:srgbClr val="000000"/>
                </a:solidFill>
              </a:rPr>
              <a:t>– </a:t>
            </a:r>
            <a:r>
              <a:rPr lang="en-US" altLang="en-US" dirty="0" smtClean="0"/>
              <a:t>each file occupies set of contiguous blocks</a:t>
            </a:r>
          </a:p>
          <a:p>
            <a:pPr lvl="1" algn="just"/>
            <a:r>
              <a:rPr lang="en-US" altLang="en-US" dirty="0" smtClean="0"/>
              <a:t>Best performance in most cases</a:t>
            </a:r>
          </a:p>
          <a:p>
            <a:pPr lvl="1" algn="just"/>
            <a:r>
              <a:rPr lang="en-US" altLang="en-US" dirty="0" smtClean="0"/>
              <a:t>Simple – only starting location (block #) and length (number of blocks) are required</a:t>
            </a:r>
          </a:p>
          <a:p>
            <a:pPr lvl="1" algn="just"/>
            <a:r>
              <a:rPr lang="en-US" altLang="en-US" dirty="0" smtClean="0"/>
              <a:t>Problems include finding space for file, knowing file size, external fragmentation, need for </a:t>
            </a:r>
            <a:r>
              <a:rPr lang="en-US" altLang="en-US" b="1" dirty="0" smtClean="0">
                <a:solidFill>
                  <a:srgbClr val="3366FF"/>
                </a:solidFill>
              </a:rPr>
              <a:t>compaction off-line</a:t>
            </a:r>
            <a:r>
              <a:rPr lang="en-US" altLang="en-US" dirty="0" smtClean="0"/>
              <a:t> (</a:t>
            </a:r>
            <a:r>
              <a:rPr lang="en-US" altLang="en-US" b="1" dirty="0" smtClean="0">
                <a:solidFill>
                  <a:srgbClr val="3366FF"/>
                </a:solidFill>
              </a:rPr>
              <a:t>downtime</a:t>
            </a:r>
            <a:r>
              <a:rPr lang="en-US" altLang="en-US" dirty="0" smtClean="0"/>
              <a:t>) or </a:t>
            </a:r>
            <a:r>
              <a:rPr lang="en-US" altLang="en-US" b="1" dirty="0" smtClean="0">
                <a:solidFill>
                  <a:srgbClr val="3366FF"/>
                </a:solidFill>
              </a:rPr>
              <a:t>on-line</a:t>
            </a:r>
          </a:p>
          <a:p>
            <a:endParaRPr lang="en-US" alt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73075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Contiguous Allocation</a:t>
            </a:r>
          </a:p>
        </p:txBody>
      </p:sp>
      <p:pic>
        <p:nvPicPr>
          <p:cNvPr id="215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427663" cy="491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Allocation Methods - Linked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620000" cy="511175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en-US" b="1" dirty="0" smtClean="0">
                <a:solidFill>
                  <a:srgbClr val="3366FF"/>
                </a:solidFill>
              </a:rPr>
              <a:t>Linked allocation </a:t>
            </a:r>
            <a:r>
              <a:rPr lang="en-US" altLang="en-US" dirty="0" smtClean="0">
                <a:solidFill>
                  <a:srgbClr val="000000"/>
                </a:solidFill>
              </a:rPr>
              <a:t>– each file a linked list of blocks</a:t>
            </a:r>
          </a:p>
          <a:p>
            <a:pPr lvl="1" algn="just"/>
            <a:r>
              <a:rPr lang="en-US" altLang="en-US" dirty="0" smtClean="0">
                <a:solidFill>
                  <a:srgbClr val="000000"/>
                </a:solidFill>
              </a:rPr>
              <a:t>File ends at nil pointer</a:t>
            </a:r>
          </a:p>
          <a:p>
            <a:pPr lvl="1" algn="just"/>
            <a:r>
              <a:rPr lang="en-US" altLang="en-US" dirty="0" smtClean="0">
                <a:solidFill>
                  <a:srgbClr val="000000"/>
                </a:solidFill>
              </a:rPr>
              <a:t>No external fragmentation</a:t>
            </a:r>
          </a:p>
          <a:p>
            <a:pPr lvl="1" algn="just"/>
            <a:r>
              <a:rPr lang="en-US" altLang="en-US" dirty="0" smtClean="0">
                <a:solidFill>
                  <a:srgbClr val="000000"/>
                </a:solidFill>
              </a:rPr>
              <a:t>Each block contains pointer to next block</a:t>
            </a:r>
          </a:p>
          <a:p>
            <a:pPr lvl="1" algn="just"/>
            <a:r>
              <a:rPr lang="en-US" altLang="en-US" dirty="0" smtClean="0">
                <a:solidFill>
                  <a:srgbClr val="000000"/>
                </a:solidFill>
              </a:rPr>
              <a:t>No compaction, external fragmentation</a:t>
            </a:r>
          </a:p>
          <a:p>
            <a:pPr lvl="1" algn="just"/>
            <a:r>
              <a:rPr lang="en-US" altLang="en-US" dirty="0" smtClean="0">
                <a:solidFill>
                  <a:srgbClr val="000000"/>
                </a:solidFill>
              </a:rPr>
              <a:t>Free space management system called when new block needed</a:t>
            </a:r>
          </a:p>
          <a:p>
            <a:pPr lvl="1" algn="just"/>
            <a:r>
              <a:rPr lang="en-US" altLang="en-US" dirty="0" smtClean="0">
                <a:solidFill>
                  <a:srgbClr val="000000"/>
                </a:solidFill>
              </a:rPr>
              <a:t>Improve efficiency by clustering blocks into groups but increases internal fragmentation</a:t>
            </a:r>
          </a:p>
          <a:p>
            <a:pPr lvl="1" algn="just"/>
            <a:r>
              <a:rPr lang="en-US" altLang="en-US" dirty="0" smtClean="0">
                <a:solidFill>
                  <a:srgbClr val="000000"/>
                </a:solidFill>
              </a:rPr>
              <a:t>Reliability can be a problem</a:t>
            </a:r>
          </a:p>
          <a:p>
            <a:pPr lvl="1" algn="just"/>
            <a:r>
              <a:rPr lang="en-US" altLang="en-US" dirty="0" smtClean="0">
                <a:solidFill>
                  <a:srgbClr val="000000"/>
                </a:solidFill>
              </a:rPr>
              <a:t>Locating a block can take many I/</a:t>
            </a:r>
            <a:r>
              <a:rPr lang="en-US" altLang="en-US" dirty="0" err="1" smtClean="0">
                <a:solidFill>
                  <a:srgbClr val="000000"/>
                </a:solidFill>
              </a:rPr>
              <a:t>Os</a:t>
            </a:r>
            <a:r>
              <a:rPr lang="en-US" altLang="en-US" dirty="0" smtClean="0">
                <a:solidFill>
                  <a:srgbClr val="000000"/>
                </a:solidFill>
              </a:rPr>
              <a:t> and disk seeks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  <a:p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946150" y="1825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Allocation Methods – Linked (Cont.)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38200" y="1060450"/>
            <a:ext cx="8229600" cy="4530725"/>
          </a:xfrm>
        </p:spPr>
        <p:txBody>
          <a:bodyPr/>
          <a:lstStyle/>
          <a:p>
            <a:r>
              <a:rPr lang="en-US" altLang="en-US" smtClean="0">
                <a:solidFill>
                  <a:srgbClr val="000000"/>
                </a:solidFill>
              </a:rPr>
              <a:t>FAT (File Allocation Table) variation</a:t>
            </a:r>
          </a:p>
          <a:p>
            <a:pPr lvl="1"/>
            <a:r>
              <a:rPr lang="en-US" altLang="en-US" smtClean="0">
                <a:solidFill>
                  <a:srgbClr val="000000"/>
                </a:solidFill>
              </a:rPr>
              <a:t>Beginning of volume has table, indexed by block number</a:t>
            </a:r>
          </a:p>
          <a:p>
            <a:pPr lvl="1"/>
            <a:r>
              <a:rPr lang="en-US" altLang="en-US" smtClean="0">
                <a:solidFill>
                  <a:srgbClr val="000000"/>
                </a:solidFill>
              </a:rPr>
              <a:t>Much like a linked list, but faster on disk and cacheable </a:t>
            </a:r>
          </a:p>
          <a:p>
            <a:pPr lvl="1"/>
            <a:r>
              <a:rPr lang="en-US" altLang="en-US" smtClean="0">
                <a:solidFill>
                  <a:srgbClr val="000000"/>
                </a:solidFill>
              </a:rPr>
              <a:t>New block allocation simple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214313"/>
            <a:ext cx="7645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Linked Allocation</a:t>
            </a:r>
            <a:endParaRPr lang="en-US" altLang="en-US" sz="2400" smtClean="0"/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513" y="1308100"/>
            <a:ext cx="4543425" cy="425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Allocation Methods - Indexed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solidFill>
                  <a:srgbClr val="3366FF"/>
                </a:solidFill>
              </a:rPr>
              <a:t>Indexed allocation</a:t>
            </a:r>
          </a:p>
          <a:p>
            <a:pPr lvl="1"/>
            <a:r>
              <a:rPr lang="en-US" altLang="en-US" dirty="0" smtClean="0">
                <a:solidFill>
                  <a:srgbClr val="000000"/>
                </a:solidFill>
              </a:rPr>
              <a:t>Each file has its own </a:t>
            </a:r>
            <a:r>
              <a:rPr lang="en-US" altLang="en-US" b="1" dirty="0" smtClean="0">
                <a:solidFill>
                  <a:srgbClr val="3366FF"/>
                </a:solidFill>
              </a:rPr>
              <a:t>index block</a:t>
            </a:r>
            <a:r>
              <a:rPr lang="en-US" altLang="en-US" dirty="0" smtClean="0">
                <a:solidFill>
                  <a:srgbClr val="000000"/>
                </a:solidFill>
              </a:rPr>
              <a:t>(s) of pointers to its data blocks</a:t>
            </a:r>
          </a:p>
          <a:p>
            <a:endParaRPr lang="en-US" altLang="en-US" dirty="0" smtClean="0">
              <a:solidFill>
                <a:srgbClr val="000000"/>
              </a:solidFill>
            </a:endParaRPr>
          </a:p>
          <a:p>
            <a:r>
              <a:rPr lang="en-US" altLang="en-US" dirty="0" smtClean="0">
                <a:solidFill>
                  <a:srgbClr val="000000"/>
                </a:solidFill>
              </a:rPr>
              <a:t>Logical view</a:t>
            </a:r>
          </a:p>
          <a:p>
            <a:endParaRPr lang="en-US" altLang="en-US" dirty="0" smtClean="0"/>
          </a:p>
        </p:txBody>
      </p:sp>
      <p:pic>
        <p:nvPicPr>
          <p:cNvPr id="28676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638" y="3302000"/>
            <a:ext cx="22860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8063" y="182563"/>
            <a:ext cx="76946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Indexed Allocation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370763" cy="32051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Need index table</a:t>
            </a:r>
          </a:p>
          <a:p>
            <a:pPr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Random access</a:t>
            </a:r>
          </a:p>
          <a:p>
            <a:pPr>
              <a:lnSpc>
                <a:spcPct val="90000"/>
              </a:lnSpc>
            </a:pPr>
            <a:endParaRPr lang="en-US" altLang="en-US" sz="800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Dynamic access without external fragmentation, but have overhead of index block</a:t>
            </a:r>
          </a:p>
          <a:p>
            <a:pPr>
              <a:lnSpc>
                <a:spcPct val="90000"/>
              </a:lnSpc>
            </a:pPr>
            <a:endParaRPr lang="en-US" altLang="en-US" sz="8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of Indexed Allocation</a:t>
            </a:r>
            <a:endParaRPr lang="en-US" altLang="en-US" sz="2400" smtClean="0"/>
          </a:p>
        </p:txBody>
      </p:sp>
      <p:pic>
        <p:nvPicPr>
          <p:cNvPr id="29699" name="Picture 4" descr="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230313"/>
            <a:ext cx="4967287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2"/>
          <p:cNvSpPr>
            <a:spLocks noGrp="1"/>
          </p:cNvSpPr>
          <p:nvPr>
            <p:ph type="title" idx="4294967295"/>
          </p:nvPr>
        </p:nvSpPr>
        <p:spPr>
          <a:xfrm>
            <a:off x="457200" y="1793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Disk Structure</a:t>
            </a:r>
          </a:p>
        </p:txBody>
      </p:sp>
      <p:sp>
        <p:nvSpPr>
          <p:cNvPr id="22531" name="Content Placeholder 3"/>
          <p:cNvSpPr>
            <a:spLocks noGrp="1"/>
          </p:cNvSpPr>
          <p:nvPr>
            <p:ph idx="4294967295"/>
          </p:nvPr>
        </p:nvSpPr>
        <p:spPr>
          <a:xfrm>
            <a:off x="862013" y="1120775"/>
            <a:ext cx="7672387" cy="5356225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Disk can be subdivided into </a:t>
            </a:r>
            <a:r>
              <a:rPr lang="en-US" altLang="en-US" b="1" dirty="0" smtClean="0">
                <a:solidFill>
                  <a:srgbClr val="3366FF"/>
                </a:solidFill>
              </a:rPr>
              <a:t>partitions</a:t>
            </a:r>
          </a:p>
          <a:p>
            <a:r>
              <a:rPr lang="en-US" altLang="en-US" dirty="0" smtClean="0"/>
              <a:t>Disks or partitions can be </a:t>
            </a:r>
            <a:r>
              <a:rPr lang="en-US" altLang="en-US" b="1" dirty="0" smtClean="0">
                <a:solidFill>
                  <a:srgbClr val="3366FF"/>
                </a:solidFill>
              </a:rPr>
              <a:t>RAID </a:t>
            </a:r>
            <a:r>
              <a:rPr lang="en-US" altLang="en-US" dirty="0" smtClean="0"/>
              <a:t>protected against failure</a:t>
            </a:r>
          </a:p>
          <a:p>
            <a:r>
              <a:rPr lang="en-US" altLang="en-US" dirty="0" smtClean="0"/>
              <a:t>Disk or partition can be used </a:t>
            </a:r>
            <a:r>
              <a:rPr lang="en-US" altLang="en-US" b="1" dirty="0" smtClean="0">
                <a:solidFill>
                  <a:srgbClr val="3366FF"/>
                </a:solidFill>
              </a:rPr>
              <a:t>raw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without a file system, or </a:t>
            </a:r>
            <a:r>
              <a:rPr lang="en-US" altLang="en-US" b="1" dirty="0" smtClean="0">
                <a:solidFill>
                  <a:srgbClr val="3366FF"/>
                </a:solidFill>
              </a:rPr>
              <a:t>formatted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with a file system</a:t>
            </a:r>
          </a:p>
          <a:p>
            <a:r>
              <a:rPr lang="en-US" altLang="en-US" dirty="0" smtClean="0"/>
              <a:t>Entity containing file system known as a </a:t>
            </a:r>
            <a:r>
              <a:rPr lang="en-US" altLang="en-US" b="1" dirty="0" smtClean="0">
                <a:solidFill>
                  <a:srgbClr val="3366FF"/>
                </a:solidFill>
              </a:rPr>
              <a:t>volume</a:t>
            </a:r>
          </a:p>
          <a:p>
            <a:r>
              <a:rPr lang="en-US" altLang="en-US" dirty="0" smtClean="0"/>
              <a:t>Each volume containing file system also tracks that file system’</a:t>
            </a:r>
            <a:r>
              <a:rPr lang="en-US" altLang="ja-JP" dirty="0" smtClean="0"/>
              <a:t>s info in </a:t>
            </a:r>
            <a:r>
              <a:rPr lang="en-US" altLang="ja-JP" b="1" dirty="0" smtClean="0">
                <a:solidFill>
                  <a:srgbClr val="3366FF"/>
                </a:solidFill>
              </a:rPr>
              <a:t>device directory</a:t>
            </a:r>
            <a:r>
              <a:rPr lang="en-US" altLang="ja-JP" dirty="0" smtClean="0">
                <a:solidFill>
                  <a:srgbClr val="3366FF"/>
                </a:solidFill>
              </a:rPr>
              <a:t> </a:t>
            </a:r>
            <a:r>
              <a:rPr lang="en-US" altLang="ja-JP" dirty="0" smtClean="0"/>
              <a:t>or </a:t>
            </a:r>
            <a:r>
              <a:rPr lang="en-US" altLang="ja-JP" b="1" dirty="0" smtClean="0">
                <a:solidFill>
                  <a:srgbClr val="3366FF"/>
                </a:solidFill>
              </a:rPr>
              <a:t>volume table of contents</a:t>
            </a:r>
          </a:p>
          <a:p>
            <a:r>
              <a:rPr lang="en-US" altLang="en-US" dirty="0" smtClean="0"/>
              <a:t>As well as </a:t>
            </a:r>
            <a:r>
              <a:rPr lang="en-US" altLang="en-US" b="1" dirty="0" smtClean="0">
                <a:solidFill>
                  <a:srgbClr val="3366FF"/>
                </a:solidFill>
              </a:rPr>
              <a:t>general-purpose file systems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there are many </a:t>
            </a:r>
            <a:r>
              <a:rPr lang="en-US" altLang="en-US" b="1" dirty="0" smtClean="0">
                <a:solidFill>
                  <a:srgbClr val="3366FF"/>
                </a:solidFill>
              </a:rPr>
              <a:t>special-purpose file systems</a:t>
            </a:r>
            <a:r>
              <a:rPr lang="en-US" altLang="en-US" dirty="0" smtClean="0"/>
              <a:t>, frequently all within the same operating system or computer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79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File Attributes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8001000" cy="53848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b="1" dirty="0" smtClean="0"/>
              <a:t>Name</a:t>
            </a:r>
            <a:r>
              <a:rPr lang="en-US" altLang="en-US" dirty="0" smtClean="0"/>
              <a:t> – only information kept in human-readable form</a:t>
            </a:r>
          </a:p>
          <a:p>
            <a:r>
              <a:rPr lang="en-US" altLang="en-US" b="1" dirty="0" smtClean="0"/>
              <a:t>Identifier</a:t>
            </a:r>
            <a:r>
              <a:rPr lang="en-US" altLang="en-US" dirty="0" smtClean="0"/>
              <a:t> – unique tag (number) identifies file within file system</a:t>
            </a:r>
          </a:p>
          <a:p>
            <a:r>
              <a:rPr lang="en-US" altLang="en-US" b="1" dirty="0" smtClean="0"/>
              <a:t>Type</a:t>
            </a:r>
            <a:r>
              <a:rPr lang="en-US" altLang="en-US" dirty="0" smtClean="0"/>
              <a:t> – needed for systems that support different types</a:t>
            </a:r>
          </a:p>
          <a:p>
            <a:r>
              <a:rPr lang="en-US" altLang="en-US" b="1" dirty="0" smtClean="0"/>
              <a:t>Location</a:t>
            </a:r>
            <a:r>
              <a:rPr lang="en-US" altLang="en-US" dirty="0" smtClean="0"/>
              <a:t> – pointer to file location on device</a:t>
            </a:r>
          </a:p>
          <a:p>
            <a:r>
              <a:rPr lang="en-US" altLang="en-US" b="1" dirty="0" smtClean="0"/>
              <a:t>Size</a:t>
            </a:r>
            <a:r>
              <a:rPr lang="en-US" altLang="en-US" dirty="0" smtClean="0"/>
              <a:t> – current file size</a:t>
            </a:r>
          </a:p>
          <a:p>
            <a:r>
              <a:rPr lang="en-US" altLang="en-US" b="1" dirty="0" smtClean="0"/>
              <a:t>Protection</a:t>
            </a:r>
            <a:r>
              <a:rPr lang="en-US" altLang="en-US" dirty="0" smtClean="0"/>
              <a:t> – controls who can do reading, writing, executing</a:t>
            </a:r>
          </a:p>
          <a:p>
            <a:r>
              <a:rPr lang="en-US" altLang="en-US" b="1" dirty="0" smtClean="0"/>
              <a:t>Time, date, and user identification</a:t>
            </a:r>
            <a:r>
              <a:rPr lang="en-US" altLang="en-US" dirty="0" smtClean="0"/>
              <a:t> – data for protection, security, and usage monitoring</a:t>
            </a:r>
          </a:p>
          <a:p>
            <a:r>
              <a:rPr lang="en-US" altLang="en-US" dirty="0" smtClean="0"/>
              <a:t>Information about files are kept in the directory structure, which is maintained on the disk</a:t>
            </a:r>
          </a:p>
          <a:p>
            <a:r>
              <a:rPr lang="en-US" altLang="en-US" dirty="0" smtClean="0"/>
              <a:t>Information kept in the directory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1793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 Typical File-system Organization</a:t>
            </a:r>
          </a:p>
        </p:txBody>
      </p:sp>
      <p:pic>
        <p:nvPicPr>
          <p:cNvPr id="23555" name="Picture 6" descr="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88" y="1187450"/>
            <a:ext cx="6910387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Partitions and Mounting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382000" cy="5791199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altLang="en-US" b="1" dirty="0" smtClean="0"/>
              <a:t>Partition</a:t>
            </a:r>
            <a:r>
              <a:rPr lang="en-US" altLang="en-US" dirty="0" smtClean="0"/>
              <a:t> can be a volume containing a file system </a:t>
            </a:r>
            <a:r>
              <a:rPr lang="en-US" altLang="ja-JP" dirty="0" smtClean="0"/>
              <a:t> or </a:t>
            </a:r>
            <a:r>
              <a:rPr lang="en-US" altLang="ja-JP" b="1" dirty="0" smtClean="0">
                <a:solidFill>
                  <a:srgbClr val="3366FF"/>
                </a:solidFill>
              </a:rPr>
              <a:t>raw </a:t>
            </a:r>
            <a:r>
              <a:rPr lang="en-US" altLang="ja-JP" dirty="0" smtClean="0"/>
              <a:t>– just a sequence of blocks with no file system</a:t>
            </a:r>
          </a:p>
          <a:p>
            <a:pPr algn="just"/>
            <a:r>
              <a:rPr lang="en-US" altLang="en-US" b="1" dirty="0" smtClean="0"/>
              <a:t>Boot block</a:t>
            </a:r>
            <a:r>
              <a:rPr lang="en-US" altLang="en-US" dirty="0" smtClean="0"/>
              <a:t> can point to boot volume or boot loader set of blocks that contain enough code to know how to load the kernel from the file system.</a:t>
            </a:r>
          </a:p>
          <a:p>
            <a:pPr lvl="1" algn="just"/>
            <a:r>
              <a:rPr lang="en-US" altLang="en-US" dirty="0" smtClean="0"/>
              <a:t>Or a boot management program for multi-</a:t>
            </a:r>
            <a:r>
              <a:rPr lang="en-US" altLang="en-US" dirty="0" err="1" smtClean="0"/>
              <a:t>os</a:t>
            </a:r>
            <a:r>
              <a:rPr lang="en-US" altLang="en-US" dirty="0" smtClean="0"/>
              <a:t> booting</a:t>
            </a:r>
          </a:p>
          <a:p>
            <a:pPr algn="just"/>
            <a:r>
              <a:rPr lang="en-US" altLang="en-US" b="1" dirty="0" smtClean="0">
                <a:solidFill>
                  <a:srgbClr val="3366FF"/>
                </a:solidFill>
              </a:rPr>
              <a:t>Root partition </a:t>
            </a:r>
            <a:r>
              <a:rPr lang="en-US" altLang="en-US" dirty="0" smtClean="0"/>
              <a:t>contains the OS, other partitions can hold other </a:t>
            </a:r>
            <a:r>
              <a:rPr lang="en-US" altLang="en-US" dirty="0" err="1" smtClean="0"/>
              <a:t>Oses</a:t>
            </a:r>
            <a:r>
              <a:rPr lang="en-US" altLang="en-US" dirty="0" smtClean="0"/>
              <a:t>, other file systems, or be raw</a:t>
            </a:r>
          </a:p>
          <a:p>
            <a:pPr lvl="1" algn="just"/>
            <a:r>
              <a:rPr lang="en-US" altLang="en-US" dirty="0" smtClean="0"/>
              <a:t>Mounted at boot time</a:t>
            </a:r>
          </a:p>
          <a:p>
            <a:pPr lvl="1" algn="just"/>
            <a:r>
              <a:rPr lang="en-US" altLang="en-US" dirty="0" smtClean="0"/>
              <a:t>Other partitions can mount automatically or manually</a:t>
            </a:r>
          </a:p>
          <a:p>
            <a:pPr algn="just"/>
            <a:r>
              <a:rPr lang="en-US" altLang="en-US" dirty="0" smtClean="0"/>
              <a:t>At mount time, file system consistency checked</a:t>
            </a:r>
          </a:p>
          <a:p>
            <a:pPr lvl="1"/>
            <a:r>
              <a:rPr lang="en-US" altLang="en-US" dirty="0" smtClean="0"/>
              <a:t>Is all metadata correct?</a:t>
            </a:r>
          </a:p>
          <a:p>
            <a:pPr lvl="2"/>
            <a:r>
              <a:rPr lang="en-US" altLang="en-US" dirty="0" smtClean="0"/>
              <a:t>If not, fix it, try again</a:t>
            </a:r>
          </a:p>
          <a:p>
            <a:pPr lvl="2"/>
            <a:r>
              <a:rPr lang="en-US" altLang="en-US" dirty="0" smtClean="0"/>
              <a:t>If yes, add to mount table, allow access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277813"/>
            <a:ext cx="7645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Booting from a Disk in Windows</a:t>
            </a:r>
            <a:endParaRPr lang="en-US" sz="2400" smtClean="0"/>
          </a:p>
        </p:txBody>
      </p:sp>
      <p:pic>
        <p:nvPicPr>
          <p:cNvPr id="604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00" y="1241425"/>
            <a:ext cx="57785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39713"/>
            <a:ext cx="776128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RAID Structure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33488"/>
            <a:ext cx="7924800" cy="516731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RAID – redundant array of inexpensive/independent disks</a:t>
            </a:r>
          </a:p>
          <a:p>
            <a:pPr lvl="1"/>
            <a:r>
              <a:rPr lang="en-US" dirty="0" smtClean="0"/>
              <a:t>multiple disk drives provides reliability via </a:t>
            </a:r>
            <a:r>
              <a:rPr lang="en-US" b="1" dirty="0" smtClean="0">
                <a:solidFill>
                  <a:srgbClr val="3366FF"/>
                </a:solidFill>
              </a:rPr>
              <a:t>redundancy</a:t>
            </a:r>
            <a:endParaRPr lang="en-US" b="1" dirty="0" smtClean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It’s </a:t>
            </a:r>
            <a:r>
              <a:rPr lang="en-US" dirty="0"/>
              <a:t>a technology that enables greater levels of performance, reliability and/or large volumes when dealing with data.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How?? By concurrent use of two or more ‘hard disk drives’.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/>
              <a:t>How Exactly?? Mirroring, Stripping (of data) and Error correction techniques combined with multiple disk arrays give you the reliability and performance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dirty="0"/>
          </a:p>
          <a:p>
            <a:endParaRPr lang="en-US" b="1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RAID (Cont.)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865188"/>
            <a:ext cx="7156450" cy="5075237"/>
          </a:xfrm>
        </p:spPr>
        <p:txBody>
          <a:bodyPr>
            <a:normAutofit fontScale="70000" lnSpcReduction="20000"/>
          </a:bodyPr>
          <a:lstStyle/>
          <a:p>
            <a:pPr>
              <a:buFont typeface="Monotype Sorts" pitchFamily="-84" charset="2"/>
              <a:buNone/>
            </a:pPr>
            <a:endParaRPr lang="en-US" sz="800" dirty="0" smtClean="0"/>
          </a:p>
          <a:p>
            <a:r>
              <a:rPr lang="en-US" dirty="0" smtClean="0"/>
              <a:t>Disk </a:t>
            </a:r>
            <a:r>
              <a:rPr lang="en-US" b="1" dirty="0" smtClean="0">
                <a:solidFill>
                  <a:srgbClr val="3366FF"/>
                </a:solidFill>
              </a:rPr>
              <a:t>striping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uses a group of disks as one storage unit</a:t>
            </a:r>
          </a:p>
          <a:p>
            <a:r>
              <a:rPr lang="en-US" dirty="0" smtClean="0"/>
              <a:t>RAID is arranged into six different levels</a:t>
            </a:r>
            <a:endParaRPr lang="en-US" sz="800" dirty="0" smtClean="0"/>
          </a:p>
          <a:p>
            <a:r>
              <a:rPr lang="en-US" dirty="0" smtClean="0"/>
              <a:t>RAID schemes improve performance and improve the reliability of the storage system by storing redundant data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Mirroring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3366FF"/>
                </a:solidFill>
              </a:rPr>
              <a:t>shadowing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3366FF"/>
                </a:solidFill>
              </a:rPr>
              <a:t>RAID 1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keeps duplicate of each disk</a:t>
            </a:r>
          </a:p>
          <a:p>
            <a:pPr lvl="1"/>
            <a:r>
              <a:rPr lang="en-US" dirty="0" smtClean="0"/>
              <a:t>Striped mirrors (</a:t>
            </a:r>
            <a:r>
              <a:rPr lang="en-US" b="1" dirty="0" smtClean="0">
                <a:solidFill>
                  <a:srgbClr val="3366FF"/>
                </a:solidFill>
              </a:rPr>
              <a:t>RAID 1+0</a:t>
            </a:r>
            <a:r>
              <a:rPr lang="en-US" dirty="0" smtClean="0"/>
              <a:t>) or mirrored stripes (</a:t>
            </a:r>
            <a:r>
              <a:rPr lang="en-US" b="1" dirty="0" smtClean="0">
                <a:solidFill>
                  <a:srgbClr val="3366FF"/>
                </a:solidFill>
              </a:rPr>
              <a:t>RAID 0+1</a:t>
            </a:r>
            <a:r>
              <a:rPr lang="en-US" dirty="0" smtClean="0"/>
              <a:t>) provides high performance and high reliability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Block interleaved parity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b="1" dirty="0" smtClean="0">
                <a:solidFill>
                  <a:srgbClr val="3366FF"/>
                </a:solidFill>
              </a:rPr>
              <a:t>RAID 4, 5, 6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uses much less redundancy</a:t>
            </a:r>
          </a:p>
          <a:p>
            <a:r>
              <a:rPr lang="en-US" dirty="0" smtClean="0"/>
              <a:t>RAID within a storage array can still fail if the array fails, so automatic   </a:t>
            </a:r>
            <a:r>
              <a:rPr lang="en-US" b="1" dirty="0" smtClean="0">
                <a:solidFill>
                  <a:srgbClr val="3366FF"/>
                </a:solidFill>
              </a:rPr>
              <a:t>replication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of the data between arrays is common</a:t>
            </a:r>
          </a:p>
          <a:p>
            <a:r>
              <a:rPr lang="en-US" dirty="0" smtClean="0"/>
              <a:t>Frequently, a small number of </a:t>
            </a:r>
            <a:r>
              <a:rPr lang="en-US" b="1" dirty="0" smtClean="0">
                <a:solidFill>
                  <a:srgbClr val="3366FF"/>
                </a:solidFill>
              </a:rPr>
              <a:t>hot-spare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disks are left unallocated, automatically replacing a failed disk and having data rebuilt onto them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RAID Levels</a:t>
            </a:r>
            <a:endParaRPr lang="en-US" sz="2400" dirty="0" smtClean="0"/>
          </a:p>
        </p:txBody>
      </p:sp>
      <p:pic>
        <p:nvPicPr>
          <p:cNvPr id="70658" name="Picture 1" descr="10_1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094022"/>
            <a:ext cx="4114800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984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RAID (0 + 1) and (1 + 0)</a:t>
            </a:r>
            <a:endParaRPr lang="en-US" sz="2400" dirty="0" smtClean="0"/>
          </a:p>
        </p:txBody>
      </p:sp>
      <p:pic>
        <p:nvPicPr>
          <p:cNvPr id="72706" name="Picture 1" descr="10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038" y="1255713"/>
            <a:ext cx="3713162" cy="476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77200" cy="1162050"/>
          </a:xfrm>
        </p:spPr>
        <p:txBody>
          <a:bodyPr/>
          <a:lstStyle/>
          <a:p>
            <a:pPr algn="ctr"/>
            <a:r>
              <a:rPr lang="en-US" sz="4800" dirty="0" smtClean="0"/>
              <a:t>RAID </a:t>
            </a:r>
            <a:r>
              <a:rPr lang="en-US" sz="4800" dirty="0" smtClean="0"/>
              <a:t>0- striping</a:t>
            </a:r>
            <a:endParaRPr lang="en-US" sz="4800" dirty="0" smtClean="0"/>
          </a:p>
        </p:txBody>
      </p:sp>
      <p:sp>
        <p:nvSpPr>
          <p:cNvPr id="8195" name="Text Placeholder 11"/>
          <p:cNvSpPr>
            <a:spLocks noGrp="1"/>
          </p:cNvSpPr>
          <p:nvPr>
            <p:ph type="body" idx="2"/>
          </p:nvPr>
        </p:nvSpPr>
        <p:spPr>
          <a:xfrm>
            <a:off x="304800" y="1447800"/>
            <a:ext cx="6096000" cy="502920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Calibri" pitchFamily="34" charset="0"/>
              <a:buAutoNum type="alphaL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splits data among two or more disks.</a:t>
            </a:r>
          </a:p>
          <a:p>
            <a:pPr marL="457200" indent="-457200">
              <a:buFont typeface="Calibri" pitchFamily="34" charset="0"/>
              <a:buAutoNum type="alphaL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Provides good performance.</a:t>
            </a:r>
          </a:p>
          <a:p>
            <a:pPr marL="457200" indent="-457200">
              <a:buFont typeface="Calibri" pitchFamily="34" charset="0"/>
              <a:buAutoNum type="alphaL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Lack of data redundancy means there is no fail over support with this configuration.</a:t>
            </a:r>
          </a:p>
          <a:p>
            <a:pPr marL="457200" indent="-457200">
              <a:buFont typeface="Calibri" pitchFamily="34" charset="0"/>
              <a:buAutoNum type="alphaL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the diagram to the right, the odd blocks are written to disk 0 and the even blocks to disk 1 such that A1, A2, A3, A4, … would be the order of blocks read if read sequentially from the beginning.</a:t>
            </a:r>
          </a:p>
          <a:p>
            <a:pPr marL="457200" indent="-457200">
              <a:buFont typeface="Calibri" pitchFamily="34" charset="0"/>
              <a:buAutoNum type="alphaL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Used in read only NFS systems and gaming systems.</a:t>
            </a:r>
          </a:p>
        </p:txBody>
      </p:sp>
      <p:pic>
        <p:nvPicPr>
          <p:cNvPr id="8196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29400" y="1752600"/>
            <a:ext cx="2301875" cy="4572000"/>
          </a:xfrm>
        </p:spPr>
      </p:pic>
    </p:spTree>
    <p:extLst>
      <p:ext uri="{BB962C8B-B14F-4D97-AF65-F5344CB8AC3E}">
        <p14:creationId xmlns:p14="http://schemas.microsoft.com/office/powerpoint/2010/main" val="17125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85800" y="514350"/>
            <a:ext cx="7924800" cy="1162050"/>
          </a:xfrm>
        </p:spPr>
        <p:txBody>
          <a:bodyPr/>
          <a:lstStyle/>
          <a:p>
            <a:pPr algn="ctr"/>
            <a:r>
              <a:rPr lang="en-US" sz="4800" dirty="0" smtClean="0"/>
              <a:t>RAID </a:t>
            </a:r>
            <a:r>
              <a:rPr lang="en-US" sz="4800" dirty="0" smtClean="0"/>
              <a:t>1-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/>
              <a:t>mirroring</a:t>
            </a:r>
            <a:endParaRPr lang="en-US" sz="4800" dirty="0"/>
          </a:p>
        </p:txBody>
      </p:sp>
      <p:sp>
        <p:nvSpPr>
          <p:cNvPr id="1024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5181600" cy="45720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RAID1 is ‘data mirroring’.</a:t>
            </a:r>
          </a:p>
          <a:p>
            <a:pPr>
              <a:buFont typeface="Arial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Two copies of the data are held on two physical disks, and the data is always identical.</a:t>
            </a:r>
          </a:p>
          <a:p>
            <a:pPr>
              <a:buFont typeface="Arial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Twice as many disks are required to store the same data when compared to RAID 0.</a:t>
            </a:r>
          </a:p>
          <a:p>
            <a:pPr>
              <a:buFont typeface="Arial" charset="0"/>
              <a:buChar char="•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Array continues to operate so long as at least one drive is functioning.</a:t>
            </a:r>
          </a:p>
        </p:txBody>
      </p:sp>
      <p:pic>
        <p:nvPicPr>
          <p:cNvPr id="1024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1676400"/>
            <a:ext cx="2420938" cy="4572000"/>
          </a:xfrm>
        </p:spPr>
      </p:pic>
    </p:spTree>
    <p:extLst>
      <p:ext uri="{BB962C8B-B14F-4D97-AF65-F5344CB8AC3E}">
        <p14:creationId xmlns:p14="http://schemas.microsoft.com/office/powerpoint/2010/main" val="7240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85800" y="514350"/>
            <a:ext cx="7924800" cy="1162050"/>
          </a:xfrm>
        </p:spPr>
        <p:txBody>
          <a:bodyPr/>
          <a:lstStyle/>
          <a:p>
            <a:pPr algn="ctr"/>
            <a:r>
              <a:rPr lang="en-US" sz="4800" dirty="0" smtClean="0"/>
              <a:t>RAID </a:t>
            </a:r>
            <a:r>
              <a:rPr lang="en-US" sz="4800" dirty="0" smtClean="0"/>
              <a:t>5-</a:t>
            </a:r>
            <a:r>
              <a:rPr lang="en-IN" sz="4800" dirty="0"/>
              <a:t> striping with parity</a:t>
            </a:r>
            <a:endParaRPr lang="en-US" sz="48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4876800" cy="4572000"/>
          </a:xfrm>
        </p:spPr>
        <p:txBody>
          <a:bodyPr>
            <a:normAutofit fontScale="92500" lnSpcReduction="10000"/>
          </a:bodyPr>
          <a:lstStyle/>
          <a:p>
            <a:pPr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RAID 5 is an ideal combination of good performance, good fault tolerance and high capacity and storage efficiency.</a:t>
            </a:r>
          </a:p>
          <a:p>
            <a:pPr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 arrangement of parity and CRC to help rebuilding drive data in case of disk failures.</a:t>
            </a:r>
          </a:p>
          <a:p>
            <a:pPr fontAlgn="auto">
              <a:spcAft>
                <a:spcPts val="0"/>
              </a:spcAft>
              <a:buClr>
                <a:schemeClr val="accent3"/>
              </a:buClr>
              <a:buFont typeface="Wingdings 2"/>
              <a:buNone/>
              <a:defRPr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“Distributed Parity” is the key word here.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1200" y="1997075"/>
            <a:ext cx="3200400" cy="3336925"/>
          </a:xfrm>
        </p:spPr>
      </p:pic>
    </p:spTree>
    <p:extLst>
      <p:ext uri="{BB962C8B-B14F-4D97-AF65-F5344CB8AC3E}">
        <p14:creationId xmlns:p14="http://schemas.microsoft.com/office/powerpoint/2010/main" val="77543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382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File info Window on Mac OS X</a:t>
            </a:r>
          </a:p>
        </p:txBody>
      </p:sp>
      <p:pic>
        <p:nvPicPr>
          <p:cNvPr id="8195" name="Picture 4" descr="11_0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1" y="1041400"/>
            <a:ext cx="3048000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85800" y="514350"/>
            <a:ext cx="7924800" cy="1162050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RAID </a:t>
            </a:r>
            <a:r>
              <a:rPr lang="en-US" sz="3600" dirty="0" smtClean="0"/>
              <a:t>10-</a:t>
            </a:r>
            <a:r>
              <a:rPr lang="en-IN" sz="3600" b="0" dirty="0"/>
              <a:t> </a:t>
            </a:r>
            <a:r>
              <a:rPr lang="en-IN" sz="3600" dirty="0"/>
              <a:t>combining mirroring </a:t>
            </a:r>
            <a:r>
              <a:rPr lang="en-IN" sz="3600" dirty="0" smtClean="0"/>
              <a:t>&amp; </a:t>
            </a:r>
            <a:r>
              <a:rPr lang="en-IN" sz="3600" dirty="0"/>
              <a:t>striping</a:t>
            </a:r>
            <a:endParaRPr lang="en-US" sz="3600" dirty="0"/>
          </a:p>
        </p:txBody>
      </p:sp>
      <p:sp>
        <p:nvSpPr>
          <p:cNvPr id="14339" name="Text Placeholder 2"/>
          <p:cNvSpPr>
            <a:spLocks noGrp="1"/>
          </p:cNvSpPr>
          <p:nvPr>
            <p:ph type="body" idx="2"/>
          </p:nvPr>
        </p:nvSpPr>
        <p:spPr>
          <a:xfrm>
            <a:off x="381000" y="1676400"/>
            <a:ext cx="5105400" cy="4572000"/>
          </a:xfrm>
        </p:spPr>
        <p:txBody>
          <a:bodyPr anchor="ctr"/>
          <a:lstStyle/>
          <a:p>
            <a:pPr marL="514350" indent="-514350">
              <a:buFont typeface="Calibri" pitchFamily="34" charset="0"/>
              <a:buAutoNum type="alphaL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Combines RAID 1 and RAID 0.</a:t>
            </a:r>
          </a:p>
          <a:p>
            <a:pPr marL="514350" indent="-514350">
              <a:buFont typeface="Calibri" pitchFamily="34" charset="0"/>
              <a:buAutoNum type="alphaL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Which means having the pleasure of both - good performance and good failover handling.</a:t>
            </a:r>
          </a:p>
          <a:p>
            <a:pPr marL="514350" indent="-514350">
              <a:buFont typeface="Calibri" pitchFamily="34" charset="0"/>
              <a:buAutoNum type="alphaL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Also called ‘Nested RAID’.</a:t>
            </a:r>
          </a:p>
        </p:txBody>
      </p:sp>
      <p:pic>
        <p:nvPicPr>
          <p:cNvPr id="14340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7400" y="1676400"/>
            <a:ext cx="3124200" cy="3581400"/>
          </a:xfrm>
        </p:spPr>
      </p:pic>
    </p:spTree>
    <p:extLst>
      <p:ext uri="{BB962C8B-B14F-4D97-AF65-F5344CB8AC3E}">
        <p14:creationId xmlns:p14="http://schemas.microsoft.com/office/powerpoint/2010/main" val="19473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924800" cy="1219200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RAID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6- 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striping with double parity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4953000" cy="4572000"/>
          </a:xfrm>
        </p:spPr>
        <p:txBody>
          <a:bodyPr>
            <a:normAutofit/>
          </a:bodyPr>
          <a:lstStyle/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lphaLcPeriod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is seen as the best way to guarantee data integrity as it uses double parity.</a:t>
            </a:r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lphaLcPeriod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Lesser MTBF compared to RAID5.</a:t>
            </a:r>
          </a:p>
          <a:p>
            <a:pPr marL="514350" indent="-514350" fontAlgn="auto">
              <a:spcAft>
                <a:spcPts val="0"/>
              </a:spcAft>
              <a:buClr>
                <a:schemeClr val="accent3"/>
              </a:buClr>
              <a:buFont typeface="+mj-lt"/>
              <a:buAutoNum type="alphaLcPeriod"/>
              <a:defRPr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has a drawback though of longer write time.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36045" y="2057400"/>
            <a:ext cx="3455555" cy="3476625"/>
          </a:xfrm>
        </p:spPr>
      </p:pic>
    </p:spTree>
    <p:extLst>
      <p:ext uri="{BB962C8B-B14F-4D97-AF65-F5344CB8AC3E}">
        <p14:creationId xmlns:p14="http://schemas.microsoft.com/office/powerpoint/2010/main" val="42504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51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File Operations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1106488"/>
            <a:ext cx="6775450" cy="453072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mtClean="0"/>
              <a:t>File is an </a:t>
            </a:r>
            <a:r>
              <a:rPr lang="en-US" altLang="en-US" b="1" smtClean="0"/>
              <a:t>abstract data type</a:t>
            </a:r>
          </a:p>
          <a:p>
            <a:r>
              <a:rPr lang="en-US" altLang="en-US" b="1" smtClean="0"/>
              <a:t>Create</a:t>
            </a:r>
          </a:p>
          <a:p>
            <a:r>
              <a:rPr lang="en-US" altLang="en-US" b="1" smtClean="0"/>
              <a:t>Write – </a:t>
            </a:r>
            <a:r>
              <a:rPr lang="en-US" altLang="en-US" smtClean="0"/>
              <a:t>at</a:t>
            </a:r>
            <a:r>
              <a:rPr lang="en-US" altLang="en-US" b="1" smtClean="0"/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write pointer </a:t>
            </a:r>
            <a:r>
              <a:rPr lang="en-US" altLang="en-US" smtClean="0"/>
              <a:t>location</a:t>
            </a:r>
          </a:p>
          <a:p>
            <a:r>
              <a:rPr lang="en-US" altLang="en-US" b="1" smtClean="0"/>
              <a:t>Read – </a:t>
            </a:r>
            <a:r>
              <a:rPr lang="en-US" altLang="en-US" smtClean="0"/>
              <a:t>at</a:t>
            </a:r>
            <a:r>
              <a:rPr lang="en-US" altLang="en-US" b="1" smtClean="0"/>
              <a:t> </a:t>
            </a:r>
            <a:r>
              <a:rPr lang="en-US" altLang="en-US" b="1" smtClean="0">
                <a:solidFill>
                  <a:srgbClr val="3366FF"/>
                </a:solidFill>
              </a:rPr>
              <a:t>read pointer </a:t>
            </a:r>
            <a:r>
              <a:rPr lang="en-US" altLang="en-US" smtClean="0"/>
              <a:t>location</a:t>
            </a:r>
          </a:p>
          <a:p>
            <a:r>
              <a:rPr lang="en-US" altLang="en-US" b="1" smtClean="0"/>
              <a:t>Reposition within file - </a:t>
            </a:r>
            <a:r>
              <a:rPr lang="en-US" altLang="en-US" b="1" smtClean="0">
                <a:solidFill>
                  <a:srgbClr val="3366FF"/>
                </a:solidFill>
              </a:rPr>
              <a:t>seek</a:t>
            </a:r>
          </a:p>
          <a:p>
            <a:r>
              <a:rPr lang="en-US" altLang="en-US" b="1" smtClean="0"/>
              <a:t>Delete</a:t>
            </a:r>
          </a:p>
          <a:p>
            <a:r>
              <a:rPr lang="en-US" altLang="en-US" b="1" smtClean="0"/>
              <a:t>Truncate</a:t>
            </a:r>
          </a:p>
          <a:p>
            <a:r>
              <a:rPr lang="en-US" altLang="en-US" b="1" i="1" smtClean="0"/>
              <a:t>Open(F</a:t>
            </a:r>
            <a:r>
              <a:rPr lang="en-US" altLang="en-US" b="1" i="1" baseline="-25000" smtClean="0"/>
              <a:t>i</a:t>
            </a:r>
            <a:r>
              <a:rPr lang="en-US" altLang="en-US" b="1" i="1" smtClean="0"/>
              <a:t>)</a:t>
            </a:r>
            <a:r>
              <a:rPr lang="en-US" altLang="en-US" b="1" smtClean="0"/>
              <a:t> </a:t>
            </a:r>
            <a:r>
              <a:rPr lang="en-US" altLang="en-US" smtClean="0"/>
              <a:t>– search the directory structure on disk for entry </a:t>
            </a:r>
            <a:r>
              <a:rPr lang="en-US" altLang="en-US" b="1" i="1" smtClean="0"/>
              <a:t>F</a:t>
            </a:r>
            <a:r>
              <a:rPr lang="en-US" altLang="en-US" b="1" i="1" baseline="-25000" smtClean="0"/>
              <a:t>i</a:t>
            </a:r>
            <a:r>
              <a:rPr lang="en-US" altLang="en-US" smtClean="0"/>
              <a:t>, and move the content of entry to memory</a:t>
            </a:r>
          </a:p>
          <a:p>
            <a:r>
              <a:rPr lang="en-US" altLang="en-US" b="1" i="1" smtClean="0"/>
              <a:t>Close (F</a:t>
            </a:r>
            <a:r>
              <a:rPr lang="en-US" altLang="en-US" b="1" i="1" baseline="-25000" smtClean="0"/>
              <a:t>i</a:t>
            </a:r>
            <a:r>
              <a:rPr lang="en-US" altLang="en-US" b="1" i="1" smtClean="0"/>
              <a:t>)</a:t>
            </a:r>
            <a:r>
              <a:rPr lang="en-US" altLang="en-US" b="1" smtClean="0"/>
              <a:t> </a:t>
            </a:r>
            <a:r>
              <a:rPr lang="en-US" altLang="en-US" smtClean="0"/>
              <a:t>– move the content of entry</a:t>
            </a:r>
            <a:r>
              <a:rPr lang="en-US" altLang="en-US" b="1" smtClean="0"/>
              <a:t> </a:t>
            </a:r>
            <a:r>
              <a:rPr lang="en-US" altLang="en-US" b="1" i="1" smtClean="0"/>
              <a:t>F</a:t>
            </a:r>
            <a:r>
              <a:rPr lang="en-US" altLang="en-US" b="1" i="1" baseline="-25000" smtClean="0"/>
              <a:t>i</a:t>
            </a:r>
            <a:r>
              <a:rPr lang="en-US" altLang="en-US" b="1" smtClean="0"/>
              <a:t> </a:t>
            </a:r>
            <a:r>
              <a:rPr lang="en-US" altLang="en-US" smtClean="0"/>
              <a:t>in memory to directory structure on disk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93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Open Files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5025" y="1120775"/>
            <a:ext cx="7775575" cy="50514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Several pieces of data are needed to manage open files: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Open-file table</a:t>
            </a:r>
            <a:r>
              <a:rPr lang="en-US" altLang="en-US" dirty="0" smtClean="0"/>
              <a:t>: tracks open files</a:t>
            </a:r>
          </a:p>
          <a:p>
            <a:pPr lvl="1"/>
            <a:r>
              <a:rPr lang="en-US" altLang="en-US" dirty="0" smtClean="0"/>
              <a:t>File pointer:  pointer to last read/write location, per process that has the file open</a:t>
            </a:r>
          </a:p>
          <a:p>
            <a:pPr lvl="1"/>
            <a:r>
              <a:rPr lang="en-US" altLang="en-US" b="1" dirty="0" smtClean="0">
                <a:solidFill>
                  <a:srgbClr val="3366FF"/>
                </a:solidFill>
              </a:rPr>
              <a:t>File-open count</a:t>
            </a:r>
            <a:r>
              <a:rPr lang="en-US" altLang="en-US" dirty="0" smtClean="0"/>
              <a:t>: counter of number of times a file is open – to allow removal of data from open-file table when last processes closes it</a:t>
            </a:r>
          </a:p>
          <a:p>
            <a:pPr lvl="1"/>
            <a:r>
              <a:rPr lang="en-US" altLang="en-US" dirty="0" smtClean="0"/>
              <a:t>Disk location of the file: cache of data access information</a:t>
            </a:r>
          </a:p>
          <a:p>
            <a:pPr lvl="1"/>
            <a:r>
              <a:rPr lang="en-US" altLang="en-US" dirty="0" smtClean="0"/>
              <a:t>Access rights: per-process access mode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8363" y="165100"/>
            <a:ext cx="7818437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File Types – Name, Extension</a:t>
            </a:r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5" t="1186" r="15715" b="1186"/>
          <a:stretch>
            <a:fillRect/>
          </a:stretch>
        </p:blipFill>
        <p:spPr bwMode="auto">
          <a:xfrm>
            <a:off x="2057400" y="942627"/>
            <a:ext cx="5181600" cy="5534373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50813"/>
            <a:ext cx="77771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File Structure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313" y="1106488"/>
            <a:ext cx="6705600" cy="4530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File - sequence of words, bytes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Simple record structure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Lines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Fixed length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Variable length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Complex Structures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Formatted document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Relocatable load file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9388"/>
            <a:ext cx="8229600" cy="187801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Access Methods</a:t>
            </a:r>
            <a:br>
              <a:rPr lang="en-US" altLang="en-US" dirty="0" smtClean="0"/>
            </a:br>
            <a:r>
              <a:rPr lang="en-US" altLang="en-US" dirty="0" smtClean="0"/>
              <a:t>Sequential-access File</a:t>
            </a:r>
          </a:p>
        </p:txBody>
      </p:sp>
      <p:pic>
        <p:nvPicPr>
          <p:cNvPr id="1638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950" y="2441575"/>
            <a:ext cx="5946775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1517</Words>
  <Application>Microsoft Office PowerPoint</Application>
  <PresentationFormat>On-screen Show (4:3)</PresentationFormat>
  <Paragraphs>265</Paragraphs>
  <Slides>41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MS PGothic</vt:lpstr>
      <vt:lpstr>MS PGothic</vt:lpstr>
      <vt:lpstr>Arial</vt:lpstr>
      <vt:lpstr>Calibri</vt:lpstr>
      <vt:lpstr>Courier New</vt:lpstr>
      <vt:lpstr>Helvetica</vt:lpstr>
      <vt:lpstr>Monotype Sorts</vt:lpstr>
      <vt:lpstr>Symbol</vt:lpstr>
      <vt:lpstr>Times New Roman</vt:lpstr>
      <vt:lpstr>Wingdings 2</vt:lpstr>
      <vt:lpstr>Office Theme</vt:lpstr>
      <vt:lpstr>Unit VI:  File-System Management</vt:lpstr>
      <vt:lpstr>File Concept</vt:lpstr>
      <vt:lpstr>File Attributes</vt:lpstr>
      <vt:lpstr>File info Window on Mac OS X</vt:lpstr>
      <vt:lpstr>File Operations</vt:lpstr>
      <vt:lpstr>Open Files</vt:lpstr>
      <vt:lpstr>File Types – Name, Extension</vt:lpstr>
      <vt:lpstr>File Structure</vt:lpstr>
      <vt:lpstr>Access Methods Sequential-access File</vt:lpstr>
      <vt:lpstr>Access Methods</vt:lpstr>
      <vt:lpstr>Simulation of Sequential Access on Direct-access File</vt:lpstr>
      <vt:lpstr>Example of Index and Relative Files Access</vt:lpstr>
      <vt:lpstr>Directory Structure</vt:lpstr>
      <vt:lpstr>Directory Organization</vt:lpstr>
      <vt:lpstr>Operations Performed on Directory</vt:lpstr>
      <vt:lpstr>Single-Level Directory</vt:lpstr>
      <vt:lpstr>Two-Level Directory</vt:lpstr>
      <vt:lpstr>Tree-Structured Directories</vt:lpstr>
      <vt:lpstr>Tree-Structured Directories (Cont.)</vt:lpstr>
      <vt:lpstr>Tree-Structured Directories (Cont)</vt:lpstr>
      <vt:lpstr>File Allocation Methods - Contiguous</vt:lpstr>
      <vt:lpstr>Contiguous Allocation</vt:lpstr>
      <vt:lpstr>Allocation Methods - Linked</vt:lpstr>
      <vt:lpstr>Allocation Methods – Linked (Cont.)</vt:lpstr>
      <vt:lpstr>Linked Allocation</vt:lpstr>
      <vt:lpstr>Allocation Methods - Indexed</vt:lpstr>
      <vt:lpstr>Indexed Allocation (Cont.)</vt:lpstr>
      <vt:lpstr>Example of Indexed Allocation</vt:lpstr>
      <vt:lpstr>Disk Structure</vt:lpstr>
      <vt:lpstr>A Typical File-system Organization</vt:lpstr>
      <vt:lpstr>Partitions and Mounting</vt:lpstr>
      <vt:lpstr>Booting from a Disk in Windows</vt:lpstr>
      <vt:lpstr>RAID Structure</vt:lpstr>
      <vt:lpstr>RAID (Cont.)</vt:lpstr>
      <vt:lpstr>RAID Levels</vt:lpstr>
      <vt:lpstr>RAID (0 + 1) and (1 + 0)</vt:lpstr>
      <vt:lpstr>RAID 0- striping</vt:lpstr>
      <vt:lpstr>RAID 1- mirroring</vt:lpstr>
      <vt:lpstr>RAID 5- striping with parity</vt:lpstr>
      <vt:lpstr>RAID 10- combining mirroring &amp; striping</vt:lpstr>
      <vt:lpstr>RAID 6- striping with double parity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bvit</dc:creator>
  <cp:lastModifiedBy>Cmstaff</cp:lastModifiedBy>
  <cp:revision>46</cp:revision>
  <dcterms:created xsi:type="dcterms:W3CDTF">2019-09-27T03:22:58Z</dcterms:created>
  <dcterms:modified xsi:type="dcterms:W3CDTF">2021-12-16T04:28:24Z</dcterms:modified>
</cp:coreProperties>
</file>