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338" r:id="rId7"/>
    <p:sldId id="261" r:id="rId8"/>
    <p:sldId id="262" r:id="rId9"/>
    <p:sldId id="263" r:id="rId10"/>
    <p:sldId id="264" r:id="rId11"/>
    <p:sldId id="327" r:id="rId12"/>
    <p:sldId id="265" r:id="rId13"/>
    <p:sldId id="275" r:id="rId14"/>
    <p:sldId id="276" r:id="rId15"/>
    <p:sldId id="266" r:id="rId16"/>
    <p:sldId id="337" r:id="rId17"/>
    <p:sldId id="267" r:id="rId18"/>
    <p:sldId id="268" r:id="rId19"/>
    <p:sldId id="277" r:id="rId20"/>
    <p:sldId id="269" r:id="rId21"/>
    <p:sldId id="270" r:id="rId22"/>
    <p:sldId id="271" r:id="rId23"/>
    <p:sldId id="272" r:id="rId24"/>
    <p:sldId id="278" r:id="rId25"/>
    <p:sldId id="273" r:id="rId26"/>
    <p:sldId id="274" r:id="rId27"/>
    <p:sldId id="322" r:id="rId28"/>
    <p:sldId id="325" r:id="rId29"/>
    <p:sldId id="321" r:id="rId30"/>
    <p:sldId id="323" r:id="rId31"/>
    <p:sldId id="280" r:id="rId32"/>
    <p:sldId id="318" r:id="rId33"/>
    <p:sldId id="319" r:id="rId34"/>
    <p:sldId id="320" r:id="rId35"/>
    <p:sldId id="281" r:id="rId36"/>
    <p:sldId id="282" r:id="rId37"/>
    <p:sldId id="283" r:id="rId38"/>
    <p:sldId id="284" r:id="rId39"/>
    <p:sldId id="285" r:id="rId40"/>
    <p:sldId id="286" r:id="rId41"/>
    <p:sldId id="335" r:id="rId42"/>
    <p:sldId id="329" r:id="rId43"/>
    <p:sldId id="334" r:id="rId44"/>
    <p:sldId id="330" r:id="rId45"/>
    <p:sldId id="333" r:id="rId46"/>
    <p:sldId id="331" r:id="rId47"/>
    <p:sldId id="332" r:id="rId48"/>
    <p:sldId id="326" r:id="rId49"/>
    <p:sldId id="287" r:id="rId50"/>
    <p:sldId id="288" r:id="rId51"/>
    <p:sldId id="289" r:id="rId52"/>
    <p:sldId id="290" r:id="rId53"/>
    <p:sldId id="291" r:id="rId54"/>
    <p:sldId id="292" r:id="rId55"/>
    <p:sldId id="293" r:id="rId56"/>
    <p:sldId id="294" r:id="rId57"/>
    <p:sldId id="295" r:id="rId58"/>
    <p:sldId id="296" r:id="rId59"/>
    <p:sldId id="297" r:id="rId60"/>
    <p:sldId id="305" r:id="rId61"/>
    <p:sldId id="298" r:id="rId62"/>
    <p:sldId id="306" r:id="rId63"/>
    <p:sldId id="299" r:id="rId64"/>
    <p:sldId id="307" r:id="rId65"/>
    <p:sldId id="300" r:id="rId66"/>
    <p:sldId id="301" r:id="rId67"/>
    <p:sldId id="302" r:id="rId68"/>
    <p:sldId id="308" r:id="rId69"/>
    <p:sldId id="303" r:id="rId70"/>
    <p:sldId id="304" r:id="rId71"/>
    <p:sldId id="309" r:id="rId72"/>
    <p:sldId id="310" r:id="rId73"/>
    <p:sldId id="311" r:id="rId74"/>
    <p:sldId id="312" r:id="rId75"/>
    <p:sldId id="328" r:id="rId76"/>
    <p:sldId id="336"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189BEA7-E3A3-4FDE-BED7-C7D066302AC4}" type="datetimeFigureOut">
              <a:rPr lang="en-IN" smtClean="0"/>
              <a:t>21-03-2023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A6A03B2-F0FD-4FD8-A1B1-4F6D0D74B5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89BEA7-E3A3-4FDE-BED7-C7D066302AC4}"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A03B2-F0FD-4FD8-A1B1-4F6D0D74B5E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89BEA7-E3A3-4FDE-BED7-C7D066302AC4}" type="datetimeFigureOut">
              <a:rPr lang="en-IN" smtClean="0"/>
              <a:t>21-03-2023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6A03B2-F0FD-4FD8-A1B1-4F6D0D74B5E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189BEA7-E3A3-4FDE-BED7-C7D066302AC4}" type="datetimeFigureOut">
              <a:rPr lang="en-IN" smtClean="0"/>
              <a:t>21-03-2023</a:t>
            </a:fld>
            <a:endParaRPr lang="en-IN"/>
          </a:p>
        </p:txBody>
      </p:sp>
      <p:sp>
        <p:nvSpPr>
          <p:cNvPr id="9" name="Slide Number Placeholder 8"/>
          <p:cNvSpPr>
            <a:spLocks noGrp="1"/>
          </p:cNvSpPr>
          <p:nvPr>
            <p:ph type="sldNum" sz="quarter" idx="15"/>
          </p:nvPr>
        </p:nvSpPr>
        <p:spPr/>
        <p:txBody>
          <a:bodyPr rtlCol="0"/>
          <a:lstStyle/>
          <a:p>
            <a:fld id="{6A6A03B2-F0FD-4FD8-A1B1-4F6D0D74B5E0}"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189BEA7-E3A3-4FDE-BED7-C7D066302AC4}" type="datetimeFigureOut">
              <a:rPr lang="en-IN" smtClean="0"/>
              <a:t>21-03-2023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A6A03B2-F0FD-4FD8-A1B1-4F6D0D74B5E0}"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189BEA7-E3A3-4FDE-BED7-C7D066302AC4}" type="datetimeFigureOut">
              <a:rPr lang="en-IN" smtClean="0"/>
              <a:t>21-03-2023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6A03B2-F0FD-4FD8-A1B1-4F6D0D74B5E0}"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189BEA7-E3A3-4FDE-BED7-C7D066302AC4}" type="datetimeFigureOut">
              <a:rPr lang="en-IN" smtClean="0"/>
              <a:t>21-03-2023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6A03B2-F0FD-4FD8-A1B1-4F6D0D74B5E0}"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189BEA7-E3A3-4FDE-BED7-C7D066302AC4}" type="datetimeFigureOut">
              <a:rPr lang="en-IN" smtClean="0"/>
              <a:t>21-03-2023</a:t>
            </a:fld>
            <a:endParaRPr lang="en-IN"/>
          </a:p>
        </p:txBody>
      </p:sp>
      <p:sp>
        <p:nvSpPr>
          <p:cNvPr id="7" name="Slide Number Placeholder 6"/>
          <p:cNvSpPr>
            <a:spLocks noGrp="1"/>
          </p:cNvSpPr>
          <p:nvPr>
            <p:ph type="sldNum" sz="quarter" idx="11"/>
          </p:nvPr>
        </p:nvSpPr>
        <p:spPr/>
        <p:txBody>
          <a:bodyPr rtlCol="0"/>
          <a:lstStyle/>
          <a:p>
            <a:fld id="{6A6A03B2-F0FD-4FD8-A1B1-4F6D0D74B5E0}"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9BEA7-E3A3-4FDE-BED7-C7D066302AC4}" type="datetimeFigureOut">
              <a:rPr lang="en-IN" smtClean="0"/>
              <a:t>21-03-2023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6A03B2-F0FD-4FD8-A1B1-4F6D0D74B5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189BEA7-E3A3-4FDE-BED7-C7D066302AC4}" type="datetimeFigureOut">
              <a:rPr lang="en-IN" smtClean="0"/>
              <a:t>21-03-2023</a:t>
            </a:fld>
            <a:endParaRPr lang="en-IN"/>
          </a:p>
        </p:txBody>
      </p:sp>
      <p:sp>
        <p:nvSpPr>
          <p:cNvPr id="22" name="Slide Number Placeholder 21"/>
          <p:cNvSpPr>
            <a:spLocks noGrp="1"/>
          </p:cNvSpPr>
          <p:nvPr>
            <p:ph type="sldNum" sz="quarter" idx="15"/>
          </p:nvPr>
        </p:nvSpPr>
        <p:spPr/>
        <p:txBody>
          <a:bodyPr rtlCol="0"/>
          <a:lstStyle/>
          <a:p>
            <a:fld id="{6A6A03B2-F0FD-4FD8-A1B1-4F6D0D74B5E0}"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189BEA7-E3A3-4FDE-BED7-C7D066302AC4}" type="datetimeFigureOut">
              <a:rPr lang="en-IN" smtClean="0"/>
              <a:t>21-03-2023</a:t>
            </a:fld>
            <a:endParaRPr lang="en-IN"/>
          </a:p>
        </p:txBody>
      </p:sp>
      <p:sp>
        <p:nvSpPr>
          <p:cNvPr id="18" name="Slide Number Placeholder 17"/>
          <p:cNvSpPr>
            <a:spLocks noGrp="1"/>
          </p:cNvSpPr>
          <p:nvPr>
            <p:ph type="sldNum" sz="quarter" idx="11"/>
          </p:nvPr>
        </p:nvSpPr>
        <p:spPr/>
        <p:txBody>
          <a:bodyPr rtlCol="0"/>
          <a:lstStyle/>
          <a:p>
            <a:fld id="{6A6A03B2-F0FD-4FD8-A1B1-4F6D0D74B5E0}"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189BEA7-E3A3-4FDE-BED7-C7D066302AC4}" type="datetimeFigureOut">
              <a:rPr lang="en-IN" smtClean="0"/>
              <a:t>21-03-2023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A6A03B2-F0FD-4FD8-A1B1-4F6D0D74B5E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Ch</a:t>
            </a:r>
            <a:r>
              <a:rPr lang="en-US" dirty="0" smtClean="0"/>
              <a:t> no 6 file i/o handling and exceptional handling</a:t>
            </a:r>
            <a:endParaRPr lang="en-IN" dirty="0"/>
          </a:p>
        </p:txBody>
      </p:sp>
      <p:sp>
        <p:nvSpPr>
          <p:cNvPr id="3" name="Subtitle 2"/>
          <p:cNvSpPr>
            <a:spLocks noGrp="1"/>
          </p:cNvSpPr>
          <p:nvPr>
            <p:ph type="subTitle" idx="1"/>
          </p:nvPr>
        </p:nvSpPr>
        <p:spPr/>
        <p:txBody>
          <a:bodyPr/>
          <a:lstStyle/>
          <a:p>
            <a:r>
              <a:rPr lang="en-US" dirty="0" smtClean="0"/>
              <a:t>Marks-12 </a:t>
            </a:r>
            <a:endParaRPr lang="en-IN" dirty="0"/>
          </a:p>
        </p:txBody>
      </p:sp>
    </p:spTree>
    <p:extLst>
      <p:ext uri="{BB962C8B-B14F-4D97-AF65-F5344CB8AC3E}">
        <p14:creationId xmlns:p14="http://schemas.microsoft.com/office/powerpoint/2010/main" val="35178814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Input() function also allow to write a </a:t>
            </a:r>
            <a:r>
              <a:rPr lang="en-US" dirty="0" err="1" smtClean="0"/>
              <a:t>prompt.This</a:t>
            </a:r>
            <a:r>
              <a:rPr lang="en-US" dirty="0" smtClean="0"/>
              <a:t> prompt message will be displayed for taking input.</a:t>
            </a:r>
          </a:p>
          <a:p>
            <a:r>
              <a:rPr lang="en-US" dirty="0" smtClean="0"/>
              <a:t>Example</a:t>
            </a:r>
          </a:p>
          <a:p>
            <a:pPr marL="0" indent="0">
              <a:buNone/>
            </a:pPr>
            <a:r>
              <a:rPr lang="en-IN" dirty="0"/>
              <a:t>name=input("enter name")</a:t>
            </a:r>
          </a:p>
        </p:txBody>
      </p:sp>
    </p:spTree>
    <p:extLst>
      <p:ext uri="{BB962C8B-B14F-4D97-AF65-F5344CB8AC3E}">
        <p14:creationId xmlns:p14="http://schemas.microsoft.com/office/powerpoint/2010/main" val="3650230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US" dirty="0"/>
              <a:t>print("enter name")</a:t>
            </a:r>
          </a:p>
          <a:p>
            <a:pPr marL="0" indent="0">
              <a:buNone/>
            </a:pPr>
            <a:r>
              <a:rPr lang="en-US" dirty="0"/>
              <a:t>name=input()</a:t>
            </a:r>
          </a:p>
          <a:p>
            <a:pPr marL="0" indent="0">
              <a:buNone/>
            </a:pPr>
            <a:r>
              <a:rPr lang="en-US" dirty="0"/>
              <a:t>print ("Received input is : ", name)</a:t>
            </a:r>
          </a:p>
          <a:p>
            <a:pPr marL="0" indent="0">
              <a:buNone/>
            </a:pPr>
            <a:r>
              <a:rPr lang="en-US" dirty="0"/>
              <a:t>print("enter age")</a:t>
            </a:r>
          </a:p>
          <a:p>
            <a:pPr marL="0" indent="0">
              <a:buNone/>
            </a:pPr>
            <a:r>
              <a:rPr lang="en-US" dirty="0"/>
              <a:t>age=</a:t>
            </a:r>
            <a:r>
              <a:rPr lang="en-US" dirty="0" err="1"/>
              <a:t>int</a:t>
            </a:r>
            <a:r>
              <a:rPr lang="en-US" dirty="0"/>
              <a:t>(input())</a:t>
            </a:r>
          </a:p>
          <a:p>
            <a:pPr marL="0" indent="0">
              <a:buNone/>
            </a:pPr>
            <a:r>
              <a:rPr lang="en-US" dirty="0"/>
              <a:t>print ("Received input is : ", age)</a:t>
            </a:r>
          </a:p>
          <a:p>
            <a:pPr marL="0" indent="0">
              <a:buNone/>
            </a:pPr>
            <a:r>
              <a:rPr lang="en-US" dirty="0"/>
              <a:t>per=float(input("enter percentage"))</a:t>
            </a:r>
          </a:p>
          <a:p>
            <a:pPr marL="0" indent="0">
              <a:buNone/>
            </a:pPr>
            <a:r>
              <a:rPr lang="en-US" dirty="0"/>
              <a:t>print ("Received input is : ", per) </a:t>
            </a:r>
            <a:endParaRPr lang="en-IN" dirty="0"/>
          </a:p>
        </p:txBody>
      </p:sp>
    </p:spTree>
    <p:extLst>
      <p:ext uri="{BB962C8B-B14F-4D97-AF65-F5344CB8AC3E}">
        <p14:creationId xmlns:p14="http://schemas.microsoft.com/office/powerpoint/2010/main" val="400384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to screen</a:t>
            </a:r>
            <a:endParaRPr lang="en-IN" dirty="0"/>
          </a:p>
        </p:txBody>
      </p:sp>
      <p:sp>
        <p:nvSpPr>
          <p:cNvPr id="3" name="Content Placeholder 2"/>
          <p:cNvSpPr>
            <a:spLocks noGrp="1"/>
          </p:cNvSpPr>
          <p:nvPr>
            <p:ph sz="quarter" idx="1"/>
          </p:nvPr>
        </p:nvSpPr>
        <p:spPr/>
        <p:txBody>
          <a:bodyPr>
            <a:noAutofit/>
          </a:bodyPr>
          <a:lstStyle/>
          <a:p>
            <a:r>
              <a:rPr lang="en-US" sz="1400" dirty="0" smtClean="0"/>
              <a:t>Using print function we can print the information to the screen.</a:t>
            </a:r>
          </a:p>
          <a:p>
            <a:r>
              <a:rPr lang="en-US" sz="1400" dirty="0" smtClean="0"/>
              <a:t>Syntax</a:t>
            </a:r>
          </a:p>
          <a:p>
            <a:pPr marL="0" indent="0">
              <a:buNone/>
            </a:pPr>
            <a:r>
              <a:rPr lang="en-US" sz="1400" dirty="0" smtClean="0"/>
              <a:t>  print</a:t>
            </a:r>
            <a:r>
              <a:rPr lang="en-US" sz="1400" dirty="0"/>
              <a:t>( )</a:t>
            </a:r>
          </a:p>
          <a:p>
            <a:r>
              <a:rPr lang="en-US" sz="1400" dirty="0" err="1" smtClean="0"/>
              <a:t>Exaple</a:t>
            </a:r>
            <a:endParaRPr lang="en-US" sz="1400" dirty="0" smtClean="0"/>
          </a:p>
          <a:p>
            <a:pPr marL="0" indent="0">
              <a:buNone/>
            </a:pPr>
            <a:r>
              <a:rPr lang="en-US" sz="1400" dirty="0"/>
              <a:t>print("welcome")</a:t>
            </a:r>
          </a:p>
          <a:p>
            <a:pPr marL="0" indent="0">
              <a:buNone/>
            </a:pPr>
            <a:r>
              <a:rPr lang="en-US" sz="1400" dirty="0"/>
              <a:t>print(10)</a:t>
            </a:r>
          </a:p>
          <a:p>
            <a:pPr marL="0" indent="0">
              <a:buNone/>
            </a:pPr>
            <a:r>
              <a:rPr lang="en-US" sz="1400" dirty="0"/>
              <a:t>print(10,20,30)</a:t>
            </a:r>
          </a:p>
          <a:p>
            <a:pPr marL="0" indent="0">
              <a:buNone/>
            </a:pPr>
            <a:r>
              <a:rPr lang="en-US" sz="1400" dirty="0"/>
              <a:t>print(10,20,30,sep="/")</a:t>
            </a:r>
          </a:p>
          <a:p>
            <a:pPr marL="0" indent="0">
              <a:buNone/>
            </a:pPr>
            <a:r>
              <a:rPr lang="en-US" sz="1400" dirty="0"/>
              <a:t>print("</a:t>
            </a:r>
            <a:r>
              <a:rPr lang="en-US" sz="1400" dirty="0" err="1"/>
              <a:t>Hello",end</a:t>
            </a:r>
            <a:r>
              <a:rPr lang="en-US" sz="1400" dirty="0"/>
              <a:t>="###")</a:t>
            </a:r>
          </a:p>
          <a:p>
            <a:pPr marL="0" indent="0">
              <a:buNone/>
            </a:pPr>
            <a:r>
              <a:rPr lang="en-US" sz="1400" dirty="0" smtClean="0"/>
              <a:t>Output</a:t>
            </a:r>
          </a:p>
          <a:p>
            <a:pPr marL="0" indent="0">
              <a:buNone/>
            </a:pPr>
            <a:r>
              <a:rPr lang="en-US" sz="1400" dirty="0"/>
              <a:t>welcome</a:t>
            </a:r>
          </a:p>
          <a:p>
            <a:pPr marL="0" indent="0">
              <a:buNone/>
            </a:pPr>
            <a:r>
              <a:rPr lang="en-US" sz="1400" dirty="0"/>
              <a:t>10</a:t>
            </a:r>
          </a:p>
          <a:p>
            <a:pPr marL="0" indent="0">
              <a:buNone/>
            </a:pPr>
            <a:r>
              <a:rPr lang="en-US" sz="1400" dirty="0"/>
              <a:t>10 20 30</a:t>
            </a:r>
          </a:p>
          <a:p>
            <a:pPr marL="0" indent="0">
              <a:buNone/>
            </a:pPr>
            <a:r>
              <a:rPr lang="en-US" sz="1400" dirty="0"/>
              <a:t>10/20/30</a:t>
            </a:r>
          </a:p>
          <a:p>
            <a:pPr marL="0" indent="0">
              <a:buNone/>
            </a:pPr>
            <a:r>
              <a:rPr lang="en-US" sz="1400" dirty="0" smtClean="0"/>
              <a:t>Hello###</a:t>
            </a:r>
          </a:p>
          <a:p>
            <a:endParaRPr lang="en-US" sz="1400" dirty="0" smtClean="0"/>
          </a:p>
          <a:p>
            <a:pPr marL="0" indent="0">
              <a:buNone/>
            </a:pPr>
            <a:r>
              <a:rPr lang="en-US" sz="1400" dirty="0"/>
              <a:t> </a:t>
            </a:r>
            <a:endParaRPr lang="en-IN" sz="1400" dirty="0"/>
          </a:p>
        </p:txBody>
      </p:sp>
    </p:spTree>
    <p:extLst>
      <p:ext uri="{BB962C8B-B14F-4D97-AF65-F5344CB8AC3E}">
        <p14:creationId xmlns:p14="http://schemas.microsoft.com/office/powerpoint/2010/main" val="36635490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Opening file in a different modes</a:t>
            </a:r>
            <a:endParaRPr lang="en-IN" dirty="0"/>
          </a:p>
        </p:txBody>
      </p:sp>
      <p:sp>
        <p:nvSpPr>
          <p:cNvPr id="3" name="Content Placeholder 2"/>
          <p:cNvSpPr>
            <a:spLocks noGrp="1"/>
          </p:cNvSpPr>
          <p:nvPr>
            <p:ph sz="quarter" idx="1"/>
          </p:nvPr>
        </p:nvSpPr>
        <p:spPr/>
        <p:txBody>
          <a:bodyPr/>
          <a:lstStyle/>
          <a:p>
            <a:r>
              <a:rPr lang="en-US" dirty="0"/>
              <a:t>Python has a built-in function open() to open a file. </a:t>
            </a:r>
            <a:endParaRPr lang="en-US" dirty="0" smtClean="0"/>
          </a:p>
          <a:p>
            <a:r>
              <a:rPr lang="en-US" dirty="0" smtClean="0"/>
              <a:t>This </a:t>
            </a:r>
            <a:r>
              <a:rPr lang="en-US" dirty="0"/>
              <a:t>function returns a file object, also called a handle, as it is used to read or modify the file accordingly</a:t>
            </a:r>
            <a:r>
              <a:rPr lang="en-US" dirty="0" smtClean="0"/>
              <a:t>.</a:t>
            </a:r>
          </a:p>
          <a:p>
            <a:r>
              <a:rPr lang="en-US" dirty="0" smtClean="0"/>
              <a:t>This function requires one mandatory argument ,which is file name and another argument is file mode which is optional because it has default value “r” to read.</a:t>
            </a:r>
          </a:p>
          <a:p>
            <a:r>
              <a:rPr lang="en-US" dirty="0" smtClean="0"/>
              <a:t>Syntax</a:t>
            </a:r>
          </a:p>
          <a:p>
            <a:pPr marL="0" indent="0">
              <a:buNone/>
            </a:pPr>
            <a:r>
              <a:rPr lang="en-US" dirty="0"/>
              <a:t> </a:t>
            </a:r>
            <a:r>
              <a:rPr lang="en-US" dirty="0" err="1" smtClean="0"/>
              <a:t>file_object</a:t>
            </a:r>
            <a:r>
              <a:rPr lang="en-US" dirty="0" smtClean="0"/>
              <a:t>=open(“file </a:t>
            </a:r>
            <a:r>
              <a:rPr lang="en-US" dirty="0" err="1" smtClean="0"/>
              <a:t>name”,”file</a:t>
            </a:r>
            <a:r>
              <a:rPr lang="en-US" dirty="0" smtClean="0"/>
              <a:t> mode”)</a:t>
            </a:r>
          </a:p>
          <a:p>
            <a:endParaRPr lang="en-IN" dirty="0"/>
          </a:p>
        </p:txBody>
      </p:sp>
    </p:spTree>
    <p:extLst>
      <p:ext uri="{BB962C8B-B14F-4D97-AF65-F5344CB8AC3E}">
        <p14:creationId xmlns:p14="http://schemas.microsoft.com/office/powerpoint/2010/main" val="14331795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Example</a:t>
            </a:r>
          </a:p>
          <a:p>
            <a:endParaRPr lang="en-US" dirty="0"/>
          </a:p>
          <a:p>
            <a:pPr marL="0" indent="0">
              <a:buNone/>
            </a:pPr>
            <a:r>
              <a:rPr lang="en-IN" dirty="0" smtClean="0"/>
              <a:t>  f=open</a:t>
            </a:r>
            <a:r>
              <a:rPr lang="en-IN" dirty="0"/>
              <a:t>("E:/</a:t>
            </a:r>
            <a:r>
              <a:rPr lang="en-IN" dirty="0" err="1"/>
              <a:t>b.txt","w</a:t>
            </a:r>
            <a:r>
              <a:rPr lang="en-IN" dirty="0"/>
              <a:t>")</a:t>
            </a:r>
          </a:p>
          <a:p>
            <a:pPr marL="0" indent="0">
              <a:buNone/>
            </a:pPr>
            <a:endParaRPr lang="en-US" dirty="0" smtClean="0"/>
          </a:p>
          <a:p>
            <a:pPr fontAlgn="base"/>
            <a:r>
              <a:rPr lang="en-US" dirty="0"/>
              <a:t>The default is reading in text mode. In this mode, we get strings when reading from the file.</a:t>
            </a:r>
          </a:p>
          <a:p>
            <a:pPr fontAlgn="base"/>
            <a:r>
              <a:rPr lang="en-US" dirty="0"/>
              <a:t>On the other hand, binary mode returns bytes and this is the mode to be used when dealing with non-text files like image or exe files.</a:t>
            </a:r>
          </a:p>
          <a:p>
            <a:endParaRPr lang="en-US" dirty="0" smtClean="0"/>
          </a:p>
          <a:p>
            <a:pPr marL="0" indent="0">
              <a:buNone/>
            </a:pPr>
            <a:endParaRPr lang="en-IN" dirty="0"/>
          </a:p>
        </p:txBody>
      </p:sp>
    </p:spTree>
    <p:extLst>
      <p:ext uri="{BB962C8B-B14F-4D97-AF65-F5344CB8AC3E}">
        <p14:creationId xmlns:p14="http://schemas.microsoft.com/office/powerpoint/2010/main" val="3008640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Python File Modes</a:t>
            </a: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66258" y="1628801"/>
            <a:ext cx="7506142" cy="4384926"/>
          </a:xfrm>
        </p:spPr>
      </p:pic>
    </p:spTree>
    <p:extLst>
      <p:ext uri="{BB962C8B-B14F-4D97-AF65-F5344CB8AC3E}">
        <p14:creationId xmlns:p14="http://schemas.microsoft.com/office/powerpoint/2010/main" val="256357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different modes of opening file in Python </a:t>
            </a:r>
            <a:r>
              <a:rPr lang="en-US" dirty="0" smtClean="0"/>
              <a:t>[2m]</a:t>
            </a:r>
            <a:endParaRPr lang="en-US" dirty="0"/>
          </a:p>
        </p:txBody>
      </p:sp>
      <p:sp>
        <p:nvSpPr>
          <p:cNvPr id="3" name="Content Placeholder 2"/>
          <p:cNvSpPr>
            <a:spLocks noGrp="1"/>
          </p:cNvSpPr>
          <p:nvPr>
            <p:ph sz="quarter" idx="1"/>
          </p:nvPr>
        </p:nvSpPr>
        <p:spPr/>
        <p:txBody>
          <a:bodyPr>
            <a:normAutofit lnSpcReduction="10000"/>
          </a:bodyPr>
          <a:lstStyle/>
          <a:p>
            <a:r>
              <a:rPr lang="en-US" dirty="0"/>
              <a:t>r: open an existing file for a read operation</a:t>
            </a:r>
            <a:r>
              <a:rPr lang="en-US" dirty="0" smtClean="0"/>
              <a:t>.</a:t>
            </a:r>
          </a:p>
          <a:p>
            <a:r>
              <a:rPr lang="en-US" dirty="0" smtClean="0"/>
              <a:t> </a:t>
            </a:r>
            <a:r>
              <a:rPr lang="en-US" dirty="0"/>
              <a:t>• w: open an existing file for a write operation. If the file already contains some data then it will be overridden. </a:t>
            </a:r>
            <a:endParaRPr lang="en-US" dirty="0" smtClean="0"/>
          </a:p>
          <a:p>
            <a:r>
              <a:rPr lang="en-US" dirty="0" smtClean="0"/>
              <a:t>• </a:t>
            </a:r>
            <a:r>
              <a:rPr lang="en-US" dirty="0"/>
              <a:t>a:  open an existing file for append operation. It won’t override existing data. </a:t>
            </a:r>
            <a:endParaRPr lang="en-US" dirty="0" smtClean="0"/>
          </a:p>
          <a:p>
            <a:r>
              <a:rPr lang="en-US" dirty="0" smtClean="0"/>
              <a:t>• </a:t>
            </a:r>
            <a:r>
              <a:rPr lang="en-US" dirty="0"/>
              <a:t>r+:  To read and write data into the file. The previous data in the file will be overridden. </a:t>
            </a:r>
            <a:endParaRPr lang="en-US" dirty="0" smtClean="0"/>
          </a:p>
          <a:p>
            <a:r>
              <a:rPr lang="en-US" dirty="0" smtClean="0"/>
              <a:t>• </a:t>
            </a:r>
            <a:r>
              <a:rPr lang="en-US" dirty="0"/>
              <a:t>w+: To write and read data. It will override existing data</a:t>
            </a:r>
            <a:r>
              <a:rPr lang="en-US" dirty="0" smtClean="0"/>
              <a:t>.</a:t>
            </a:r>
          </a:p>
          <a:p>
            <a:r>
              <a:rPr lang="en-US" dirty="0" smtClean="0"/>
              <a:t> </a:t>
            </a:r>
            <a:r>
              <a:rPr lang="en-US" dirty="0"/>
              <a:t>• a+: To append and read data from the file. It won’t override existing data. </a:t>
            </a:r>
          </a:p>
          <a:p>
            <a:pPr marL="0" indent="0">
              <a:buNone/>
            </a:pPr>
            <a:r>
              <a:rPr lang="en-US" dirty="0" smtClean="0"/>
              <a:t> </a:t>
            </a:r>
            <a:endParaRPr lang="en-US" dirty="0"/>
          </a:p>
        </p:txBody>
      </p:sp>
    </p:spTree>
    <p:extLst>
      <p:ext uri="{BB962C8B-B14F-4D97-AF65-F5344CB8AC3E}">
        <p14:creationId xmlns:p14="http://schemas.microsoft.com/office/powerpoint/2010/main" val="35815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Accessing file contents using standard library function</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List of Standard Library Function are as follow</a:t>
            </a:r>
          </a:p>
          <a:p>
            <a:pPr marL="0" indent="0">
              <a:buNone/>
            </a:pPr>
            <a:r>
              <a:rPr lang="en-US" dirty="0" smtClean="0"/>
              <a:t>1)read() :-To read and return complete content of file</a:t>
            </a:r>
          </a:p>
          <a:p>
            <a:pPr marL="0" indent="0">
              <a:buNone/>
            </a:pPr>
            <a:r>
              <a:rPr lang="en-US" dirty="0" smtClean="0"/>
              <a:t>2)mode :-Return the mode of the file which is opened</a:t>
            </a:r>
          </a:p>
          <a:p>
            <a:pPr marL="0" indent="0">
              <a:buNone/>
            </a:pPr>
            <a:r>
              <a:rPr lang="en-US" dirty="0" smtClean="0"/>
              <a:t>3)name :-Contain the name of the file</a:t>
            </a:r>
          </a:p>
          <a:p>
            <a:pPr marL="0" indent="0">
              <a:buNone/>
            </a:pPr>
            <a:r>
              <a:rPr lang="en-US" dirty="0" smtClean="0"/>
              <a:t>4)</a:t>
            </a:r>
            <a:r>
              <a:rPr lang="en-US" dirty="0" err="1" smtClean="0"/>
              <a:t>isatty</a:t>
            </a:r>
            <a:r>
              <a:rPr lang="en-US" dirty="0" smtClean="0"/>
              <a:t>() :-used to check </a:t>
            </a:r>
            <a:r>
              <a:rPr lang="en-US" dirty="0" err="1" smtClean="0"/>
              <a:t>wheather</a:t>
            </a:r>
            <a:r>
              <a:rPr lang="en-US" dirty="0" smtClean="0"/>
              <a:t> the specified file descriptor is open and connected to a teletype or not</a:t>
            </a:r>
          </a:p>
          <a:p>
            <a:pPr marL="0" indent="0">
              <a:buNone/>
            </a:pPr>
            <a:r>
              <a:rPr lang="en-US" dirty="0" smtClean="0"/>
              <a:t>5)closed :-contains </a:t>
            </a:r>
            <a:r>
              <a:rPr lang="en-US" dirty="0" err="1" smtClean="0"/>
              <a:t>wheather</a:t>
            </a:r>
            <a:r>
              <a:rPr lang="en-US" dirty="0" smtClean="0"/>
              <a:t> file closed or not</a:t>
            </a:r>
          </a:p>
          <a:p>
            <a:pPr marL="0" indent="0">
              <a:buNone/>
            </a:pPr>
            <a:r>
              <a:rPr lang="en-US" dirty="0" smtClean="0"/>
              <a:t>6)close():-closes file and release the file pointer from it</a:t>
            </a:r>
            <a:endParaRPr lang="en-IN" dirty="0"/>
          </a:p>
        </p:txBody>
      </p:sp>
    </p:spTree>
    <p:extLst>
      <p:ext uri="{BB962C8B-B14F-4D97-AF65-F5344CB8AC3E}">
        <p14:creationId xmlns:p14="http://schemas.microsoft.com/office/powerpoint/2010/main" val="3611969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smtClean="0"/>
              <a:t>7)</a:t>
            </a:r>
            <a:r>
              <a:rPr lang="en-US" dirty="0" err="1" smtClean="0"/>
              <a:t>readline</a:t>
            </a:r>
            <a:r>
              <a:rPr lang="en-US" dirty="0" smtClean="0"/>
              <a:t>():-Read a single line from a file.</a:t>
            </a:r>
          </a:p>
          <a:p>
            <a:pPr marL="0" indent="0">
              <a:buNone/>
            </a:pPr>
            <a:r>
              <a:rPr lang="en-US" dirty="0" smtClean="0"/>
              <a:t>8)</a:t>
            </a:r>
            <a:r>
              <a:rPr lang="en-US" dirty="0" err="1" smtClean="0"/>
              <a:t>readlines</a:t>
            </a:r>
            <a:r>
              <a:rPr lang="en-US" dirty="0" smtClean="0"/>
              <a:t>():-Read all the lines from a file.</a:t>
            </a:r>
            <a:endParaRPr lang="en-IN" dirty="0"/>
          </a:p>
        </p:txBody>
      </p:sp>
    </p:spTree>
    <p:extLst>
      <p:ext uri="{BB962C8B-B14F-4D97-AF65-F5344CB8AC3E}">
        <p14:creationId xmlns:p14="http://schemas.microsoft.com/office/powerpoint/2010/main" val="1345489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27584" y="1628800"/>
            <a:ext cx="6840759" cy="4356347"/>
          </a:xfrm>
        </p:spPr>
      </p:pic>
    </p:spTree>
    <p:extLst>
      <p:ext uri="{BB962C8B-B14F-4D97-AF65-F5344CB8AC3E}">
        <p14:creationId xmlns:p14="http://schemas.microsoft.com/office/powerpoint/2010/main" val="358002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180680" y="2060848"/>
            <a:ext cx="6020640" cy="3452745"/>
          </a:xfrm>
        </p:spPr>
      </p:pic>
    </p:spTree>
    <p:extLst>
      <p:ext uri="{BB962C8B-B14F-4D97-AF65-F5344CB8AC3E}">
        <p14:creationId xmlns:p14="http://schemas.microsoft.com/office/powerpoint/2010/main" val="12964384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f=open("E:/</a:t>
            </a:r>
            <a:r>
              <a:rPr lang="en-US" dirty="0" err="1"/>
              <a:t>b.txt","r</a:t>
            </a:r>
            <a:r>
              <a:rPr lang="en-US" dirty="0"/>
              <a:t>")</a:t>
            </a:r>
          </a:p>
          <a:p>
            <a:pPr marL="0" indent="0">
              <a:buNone/>
            </a:pPr>
            <a:r>
              <a:rPr lang="en-US" dirty="0"/>
              <a:t>print("file is open successfully")</a:t>
            </a:r>
          </a:p>
          <a:p>
            <a:pPr marL="0" indent="0">
              <a:buNone/>
            </a:pPr>
            <a:r>
              <a:rPr lang="en-US" dirty="0"/>
              <a:t>#print("content of file is",</a:t>
            </a:r>
            <a:r>
              <a:rPr lang="en-US" dirty="0" err="1"/>
              <a:t>f.read</a:t>
            </a:r>
            <a:r>
              <a:rPr lang="en-US" dirty="0"/>
              <a:t>())</a:t>
            </a:r>
          </a:p>
          <a:p>
            <a:pPr marL="0" indent="0">
              <a:buNone/>
            </a:pPr>
            <a:r>
              <a:rPr lang="en-US" dirty="0"/>
              <a:t>print("content of file is",</a:t>
            </a:r>
            <a:r>
              <a:rPr lang="en-US" dirty="0" err="1"/>
              <a:t>f.readlines</a:t>
            </a:r>
            <a:r>
              <a:rPr lang="en-US" dirty="0"/>
              <a:t>())</a:t>
            </a:r>
          </a:p>
          <a:p>
            <a:pPr marL="0" indent="0">
              <a:buNone/>
            </a:pPr>
            <a:r>
              <a:rPr lang="en-US" dirty="0"/>
              <a:t>print("mode of file =",</a:t>
            </a:r>
            <a:r>
              <a:rPr lang="en-US" dirty="0" err="1"/>
              <a:t>f.mode</a:t>
            </a:r>
            <a:r>
              <a:rPr lang="en-US" dirty="0"/>
              <a:t>)</a:t>
            </a:r>
          </a:p>
          <a:p>
            <a:pPr marL="0" indent="0">
              <a:buNone/>
            </a:pPr>
            <a:r>
              <a:rPr lang="en-US" dirty="0"/>
              <a:t>print("</a:t>
            </a:r>
            <a:r>
              <a:rPr lang="en-US" dirty="0" smtClean="0"/>
              <a:t>Name </a:t>
            </a:r>
            <a:r>
              <a:rPr lang="en-US" dirty="0"/>
              <a:t>of file is=",f.name)</a:t>
            </a:r>
          </a:p>
          <a:p>
            <a:pPr marL="0" indent="0">
              <a:buNone/>
            </a:pPr>
            <a:r>
              <a:rPr lang="en-US" dirty="0"/>
              <a:t>print("is file is connected",</a:t>
            </a:r>
            <a:r>
              <a:rPr lang="en-US" dirty="0" err="1"/>
              <a:t>f.isatty</a:t>
            </a:r>
            <a:r>
              <a:rPr lang="en-US" dirty="0"/>
              <a:t>())</a:t>
            </a:r>
          </a:p>
          <a:p>
            <a:pPr marL="0" indent="0">
              <a:buNone/>
            </a:pPr>
            <a:r>
              <a:rPr lang="en-US" dirty="0"/>
              <a:t>print("file is closed=",</a:t>
            </a:r>
            <a:r>
              <a:rPr lang="en-US" dirty="0" err="1"/>
              <a:t>f.closed</a:t>
            </a:r>
            <a:r>
              <a:rPr lang="en-US" dirty="0"/>
              <a:t>)</a:t>
            </a:r>
          </a:p>
          <a:p>
            <a:pPr marL="0" indent="0">
              <a:buNone/>
            </a:pPr>
            <a:r>
              <a:rPr lang="en-US" dirty="0" err="1"/>
              <a:t>f.close</a:t>
            </a:r>
            <a:r>
              <a:rPr lang="en-US" dirty="0"/>
              <a:t>()</a:t>
            </a:r>
          </a:p>
          <a:p>
            <a:pPr marL="0" indent="0">
              <a:buNone/>
            </a:pPr>
            <a:r>
              <a:rPr lang="en-US" dirty="0"/>
              <a:t>print("file is closed=",</a:t>
            </a:r>
            <a:r>
              <a:rPr lang="en-US" dirty="0" err="1"/>
              <a:t>f.closed</a:t>
            </a:r>
            <a:r>
              <a:rPr lang="en-US" dirty="0"/>
              <a:t>)</a:t>
            </a:r>
          </a:p>
          <a:p>
            <a:endParaRPr lang="en-IN" dirty="0"/>
          </a:p>
        </p:txBody>
      </p:sp>
    </p:spTree>
    <p:extLst>
      <p:ext uri="{BB962C8B-B14F-4D97-AF65-F5344CB8AC3E}">
        <p14:creationId xmlns:p14="http://schemas.microsoft.com/office/powerpoint/2010/main" val="945676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Create </a:t>
            </a:r>
            <a:r>
              <a:rPr lang="en-IN" dirty="0"/>
              <a:t>a New </a:t>
            </a:r>
            <a:r>
              <a:rPr lang="en-IN" dirty="0" smtClean="0"/>
              <a:t>File in python</a:t>
            </a:r>
            <a:r>
              <a:rPr lang="en-IN" dirty="0"/>
              <a:t/>
            </a:r>
            <a:br>
              <a:rPr lang="en-IN" dirty="0"/>
            </a:br>
            <a:endParaRPr lang="en-IN" dirty="0"/>
          </a:p>
        </p:txBody>
      </p:sp>
      <p:sp>
        <p:nvSpPr>
          <p:cNvPr id="3" name="Content Placeholder 2"/>
          <p:cNvSpPr>
            <a:spLocks noGrp="1"/>
          </p:cNvSpPr>
          <p:nvPr>
            <p:ph sz="quarter" idx="1"/>
          </p:nvPr>
        </p:nvSpPr>
        <p:spPr/>
        <p:txBody>
          <a:bodyPr/>
          <a:lstStyle/>
          <a:p>
            <a:r>
              <a:rPr lang="en-US" dirty="0" smtClean="0"/>
              <a:t>To </a:t>
            </a:r>
            <a:r>
              <a:rPr lang="en-US" dirty="0"/>
              <a:t>create a new file in Python, use the open() method, with one of the following parameters:</a:t>
            </a:r>
          </a:p>
          <a:p>
            <a:r>
              <a:rPr lang="en-US" dirty="0"/>
              <a:t>"x" - Create - will create a file, returns an error if the file exist</a:t>
            </a:r>
          </a:p>
          <a:p>
            <a:r>
              <a:rPr lang="en-US" dirty="0"/>
              <a:t>"a" - Append - will create a file if the specified file does not exist</a:t>
            </a:r>
          </a:p>
          <a:p>
            <a:r>
              <a:rPr lang="en-US" dirty="0"/>
              <a:t>"w" - Write - will create a file if the specified file does not exist</a:t>
            </a:r>
          </a:p>
          <a:p>
            <a:pPr marL="0" indent="0">
              <a:buNone/>
            </a:pPr>
            <a:endParaRPr lang="en-IN" dirty="0"/>
          </a:p>
        </p:txBody>
      </p:sp>
    </p:spTree>
    <p:extLst>
      <p:ext uri="{BB962C8B-B14F-4D97-AF65-F5344CB8AC3E}">
        <p14:creationId xmlns:p14="http://schemas.microsoft.com/office/powerpoint/2010/main" val="1023345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f=open("E:/MyFile1.txt","x")</a:t>
            </a:r>
          </a:p>
        </p:txBody>
      </p:sp>
    </p:spTree>
    <p:extLst>
      <p:ext uri="{BB962C8B-B14F-4D97-AF65-F5344CB8AC3E}">
        <p14:creationId xmlns:p14="http://schemas.microsoft.com/office/powerpoint/2010/main" val="784816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close a file Using Python?</a:t>
            </a:r>
            <a:br>
              <a:rPr lang="en-US" b="1" dirty="0"/>
            </a:br>
            <a:endParaRPr lang="en-IN" dirty="0"/>
          </a:p>
        </p:txBody>
      </p:sp>
      <p:sp>
        <p:nvSpPr>
          <p:cNvPr id="3" name="Content Placeholder 2"/>
          <p:cNvSpPr>
            <a:spLocks noGrp="1"/>
          </p:cNvSpPr>
          <p:nvPr>
            <p:ph sz="quarter" idx="1"/>
          </p:nvPr>
        </p:nvSpPr>
        <p:spPr/>
        <p:txBody>
          <a:bodyPr/>
          <a:lstStyle/>
          <a:p>
            <a:pPr fontAlgn="base"/>
            <a:r>
              <a:rPr lang="en-US" dirty="0"/>
              <a:t>When we are done with operations to the file, we need to properly close the file.</a:t>
            </a:r>
          </a:p>
          <a:p>
            <a:pPr fontAlgn="base"/>
            <a:r>
              <a:rPr lang="en-US" dirty="0"/>
              <a:t>Closing a file will free up the resources that were tied with the file and is done using Python close() method.</a:t>
            </a:r>
          </a:p>
          <a:p>
            <a:pPr fontAlgn="base"/>
            <a:r>
              <a:rPr lang="en-US" dirty="0"/>
              <a:t>Python has a garbage collector to clean up unreferenced objects but, we must not rely on it to close the file</a:t>
            </a:r>
            <a:r>
              <a:rPr lang="en-US" dirty="0" smtClean="0"/>
              <a:t>.</a:t>
            </a:r>
          </a:p>
          <a:p>
            <a:pPr marL="0" indent="0" fontAlgn="base">
              <a:buNone/>
            </a:pPr>
            <a:r>
              <a:rPr lang="en-US" dirty="0"/>
              <a:t>f = open("</a:t>
            </a:r>
            <a:r>
              <a:rPr lang="en-US" dirty="0" err="1"/>
              <a:t>test.txt",encoding</a:t>
            </a:r>
            <a:r>
              <a:rPr lang="en-US" dirty="0"/>
              <a:t> = 'utf-8')</a:t>
            </a:r>
          </a:p>
          <a:p>
            <a:pPr marL="0" indent="0" fontAlgn="base">
              <a:buNone/>
            </a:pPr>
            <a:r>
              <a:rPr lang="en-US" dirty="0"/>
              <a:t># perform file operations</a:t>
            </a:r>
          </a:p>
          <a:p>
            <a:pPr marL="0" indent="0" fontAlgn="base">
              <a:buNone/>
            </a:pPr>
            <a:r>
              <a:rPr lang="en-US" dirty="0" err="1"/>
              <a:t>f.close</a:t>
            </a:r>
            <a:r>
              <a:rPr lang="en-US" dirty="0"/>
              <a:t>()</a:t>
            </a:r>
          </a:p>
          <a:p>
            <a:pPr fontAlgn="base"/>
            <a:endParaRPr lang="en-US" dirty="0"/>
          </a:p>
          <a:p>
            <a:pPr marL="0" indent="0">
              <a:buNone/>
            </a:pPr>
            <a:endParaRPr lang="en-IN" dirty="0"/>
          </a:p>
        </p:txBody>
      </p:sp>
    </p:spTree>
    <p:extLst>
      <p:ext uri="{BB962C8B-B14F-4D97-AF65-F5344CB8AC3E}">
        <p14:creationId xmlns:p14="http://schemas.microsoft.com/office/powerpoint/2010/main" val="32081146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fontAlgn="base"/>
            <a:r>
              <a:rPr lang="en-US" dirty="0"/>
              <a:t>This method is not entirely safe. If an exception occurs when we are performing some operation with the file, the code exits without closing the file.</a:t>
            </a:r>
          </a:p>
          <a:p>
            <a:pPr fontAlgn="base"/>
            <a:r>
              <a:rPr lang="en-US" dirty="0"/>
              <a:t>A safer way is to use a try...finally block.</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4293096"/>
            <a:ext cx="4536504" cy="1512168"/>
          </a:xfrm>
          <a:prstGeom prst="rect">
            <a:avLst/>
          </a:prstGeom>
        </p:spPr>
      </p:pic>
    </p:spTree>
    <p:extLst>
      <p:ext uri="{BB962C8B-B14F-4D97-AF65-F5344CB8AC3E}">
        <p14:creationId xmlns:p14="http://schemas.microsoft.com/office/powerpoint/2010/main" val="2320904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fontAlgn="base"/>
            <a:r>
              <a:rPr lang="en-US" dirty="0"/>
              <a:t>E</a:t>
            </a:r>
            <a:r>
              <a:rPr lang="en-US" dirty="0" smtClean="0"/>
              <a:t>ven </a:t>
            </a:r>
            <a:r>
              <a:rPr lang="en-US" dirty="0"/>
              <a:t>if an exception is raised, causing program flow to stop.</a:t>
            </a:r>
          </a:p>
          <a:p>
            <a:pPr fontAlgn="base"/>
            <a:r>
              <a:rPr lang="en-US" dirty="0"/>
              <a:t>The best way to do this is using the with statement. This ensures that the file is closed when the block inside with is exited.</a:t>
            </a:r>
          </a:p>
          <a:p>
            <a:pPr fontAlgn="base"/>
            <a:r>
              <a:rPr lang="en-US" dirty="0"/>
              <a:t>We don't need to explicitly call the close() method. It is done internally</a:t>
            </a:r>
            <a:r>
              <a:rPr lang="en-US" dirty="0" smtClean="0"/>
              <a:t>.</a:t>
            </a:r>
          </a:p>
          <a:p>
            <a:pPr marL="0" indent="0" fontAlgn="base">
              <a:buNone/>
            </a:pPr>
            <a:endParaRPr lang="en-US"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4653136"/>
            <a:ext cx="4608512" cy="1152128"/>
          </a:xfrm>
          <a:prstGeom prst="rect">
            <a:avLst/>
          </a:prstGeom>
        </p:spPr>
      </p:pic>
    </p:spTree>
    <p:extLst>
      <p:ext uri="{BB962C8B-B14F-4D97-AF65-F5344CB8AC3E}">
        <p14:creationId xmlns:p14="http://schemas.microsoft.com/office/powerpoint/2010/main" val="38463583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write to File Using Python?</a:t>
            </a:r>
            <a:br>
              <a:rPr lang="en-US" b="1" dirty="0"/>
            </a:br>
            <a:endParaRPr lang="en-IN" dirty="0"/>
          </a:p>
        </p:txBody>
      </p:sp>
      <p:sp>
        <p:nvSpPr>
          <p:cNvPr id="3" name="Content Placeholder 2"/>
          <p:cNvSpPr>
            <a:spLocks noGrp="1"/>
          </p:cNvSpPr>
          <p:nvPr>
            <p:ph sz="quarter" idx="1"/>
          </p:nvPr>
        </p:nvSpPr>
        <p:spPr/>
        <p:txBody>
          <a:bodyPr/>
          <a:lstStyle/>
          <a:p>
            <a:pPr fontAlgn="base"/>
            <a:r>
              <a:rPr lang="en-US" dirty="0"/>
              <a:t>In order to write into a file in Python, we need to open it in write 'w', append 'a' or exclusive creation 'x' mode.</a:t>
            </a:r>
          </a:p>
          <a:p>
            <a:pPr fontAlgn="base"/>
            <a:r>
              <a:rPr lang="en-US" dirty="0"/>
              <a:t>We need to be careful with the 'w' mode as it will overwrite into the file if it already exists. All previous data are erased.</a:t>
            </a:r>
          </a:p>
          <a:p>
            <a:pPr fontAlgn="base"/>
            <a:r>
              <a:rPr lang="en-US" dirty="0"/>
              <a:t>Writing a string or sequence of bytes (for binary files) is done using write() method. This method returns the number of characters written to the file.</a:t>
            </a:r>
          </a:p>
          <a:p>
            <a:endParaRPr lang="en-IN" dirty="0"/>
          </a:p>
        </p:txBody>
      </p:sp>
    </p:spTree>
    <p:extLst>
      <p:ext uri="{BB962C8B-B14F-4D97-AF65-F5344CB8AC3E}">
        <p14:creationId xmlns:p14="http://schemas.microsoft.com/office/powerpoint/2010/main" val="24133936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b="1" dirty="0"/>
              <a:t>write()</a:t>
            </a:r>
            <a:r>
              <a:rPr lang="en-US" dirty="0"/>
              <a:t> writes a string </a:t>
            </a:r>
            <a:r>
              <a:rPr lang="en-US" i="1" dirty="0" err="1"/>
              <a:t>str</a:t>
            </a:r>
            <a:r>
              <a:rPr lang="en-US" dirty="0"/>
              <a:t> to the file. </a:t>
            </a:r>
            <a:endParaRPr lang="en-US" dirty="0" smtClean="0"/>
          </a:p>
          <a:p>
            <a:r>
              <a:rPr lang="en-US" dirty="0"/>
              <a:t>The write() method writes a specified text to the file.</a:t>
            </a:r>
          </a:p>
          <a:p>
            <a:r>
              <a:rPr lang="en-US" dirty="0" smtClean="0"/>
              <a:t>There </a:t>
            </a:r>
            <a:r>
              <a:rPr lang="en-US" dirty="0"/>
              <a:t>is no return value. Due to buffering, the string may not actually show up in the file until the flush() or close() method is called</a:t>
            </a:r>
            <a:r>
              <a:rPr lang="en-US" dirty="0" smtClean="0"/>
              <a:t>.</a:t>
            </a:r>
          </a:p>
          <a:p>
            <a:r>
              <a:rPr lang="en-IN" dirty="0"/>
              <a:t>Syntax</a:t>
            </a:r>
          </a:p>
          <a:p>
            <a:r>
              <a:rPr lang="en-IN" dirty="0" err="1"/>
              <a:t>fileObject.write</a:t>
            </a:r>
            <a:r>
              <a:rPr lang="en-IN" dirty="0"/>
              <a:t>( </a:t>
            </a:r>
            <a:r>
              <a:rPr lang="en-IN" dirty="0" err="1"/>
              <a:t>str</a:t>
            </a:r>
            <a:r>
              <a:rPr lang="en-IN" dirty="0"/>
              <a:t> </a:t>
            </a:r>
            <a:r>
              <a:rPr lang="en-IN" dirty="0" smtClean="0"/>
              <a:t>)</a:t>
            </a:r>
          </a:p>
          <a:p>
            <a:r>
              <a:rPr lang="en-US" dirty="0" smtClean="0"/>
              <a:t>Where </a:t>
            </a:r>
            <a:r>
              <a:rPr lang="en-US" dirty="0"/>
              <a:t>the specified text will be inserted depends on the file mode and stream position.</a:t>
            </a:r>
          </a:p>
          <a:p>
            <a:r>
              <a:rPr lang="en-US" dirty="0"/>
              <a:t>"a":  The text will be inserted at the current file stream position, default at the end of the file.</a:t>
            </a:r>
          </a:p>
          <a:p>
            <a:r>
              <a:rPr lang="en-US" dirty="0"/>
              <a:t>"w": The file will be emptied before the text will be inserted at the current file stream position, default 0.</a:t>
            </a:r>
          </a:p>
          <a:p>
            <a:endParaRPr lang="en-IN" dirty="0"/>
          </a:p>
        </p:txBody>
      </p:sp>
    </p:spTree>
    <p:extLst>
      <p:ext uri="{BB962C8B-B14F-4D97-AF65-F5344CB8AC3E}">
        <p14:creationId xmlns:p14="http://schemas.microsoft.com/office/powerpoint/2010/main" val="12972347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f = open("E:\</a:t>
            </a:r>
            <a:r>
              <a:rPr lang="en-US" dirty="0" err="1"/>
              <a:t>myfile.txt","a</a:t>
            </a:r>
            <a:r>
              <a:rPr lang="en-US" dirty="0"/>
              <a:t>")</a:t>
            </a:r>
          </a:p>
          <a:p>
            <a:pPr marL="0" indent="0">
              <a:buNone/>
            </a:pPr>
            <a:r>
              <a:rPr lang="en-US" dirty="0" err="1"/>
              <a:t>f.write</a:t>
            </a:r>
            <a:r>
              <a:rPr lang="en-US" dirty="0"/>
              <a:t>("my first file and second file\n")</a:t>
            </a:r>
          </a:p>
          <a:p>
            <a:pPr marL="0" indent="0">
              <a:buNone/>
            </a:pPr>
            <a:r>
              <a:rPr lang="en-US" dirty="0" err="1"/>
              <a:t>f.close</a:t>
            </a:r>
            <a:r>
              <a:rPr lang="en-US" dirty="0" smtClean="0"/>
              <a:t>()</a:t>
            </a:r>
          </a:p>
          <a:p>
            <a:pPr marL="0" indent="0">
              <a:buNone/>
            </a:pPr>
            <a:endParaRPr lang="en-US" dirty="0"/>
          </a:p>
          <a:p>
            <a:pPr marL="0" indent="0">
              <a:buNone/>
            </a:pPr>
            <a:endParaRPr lang="en-US" dirty="0" smtClean="0"/>
          </a:p>
          <a:p>
            <a:pPr marL="0" indent="0">
              <a:buNone/>
            </a:pPr>
            <a:r>
              <a:rPr lang="en-US" dirty="0"/>
              <a:t>with open("E:\</a:t>
            </a:r>
            <a:r>
              <a:rPr lang="en-US" dirty="0" err="1"/>
              <a:t>myfile.txt",'w</a:t>
            </a:r>
            <a:r>
              <a:rPr lang="en-US" dirty="0"/>
              <a:t>') as f:</a:t>
            </a:r>
          </a:p>
          <a:p>
            <a:pPr marL="0" indent="0">
              <a:buNone/>
            </a:pPr>
            <a:r>
              <a:rPr lang="en-US" dirty="0"/>
              <a:t>   </a:t>
            </a:r>
            <a:r>
              <a:rPr lang="en-US" dirty="0" err="1"/>
              <a:t>f.write</a:t>
            </a:r>
            <a:r>
              <a:rPr lang="en-US" dirty="0"/>
              <a:t>("my first program  file\n")</a:t>
            </a:r>
          </a:p>
          <a:p>
            <a:pPr marL="0" indent="0">
              <a:buNone/>
            </a:pPr>
            <a:r>
              <a:rPr lang="en-US" dirty="0"/>
              <a:t>   </a:t>
            </a:r>
            <a:r>
              <a:rPr lang="en-US" dirty="0" err="1"/>
              <a:t>f.write</a:t>
            </a:r>
            <a:r>
              <a:rPr lang="en-US" dirty="0"/>
              <a:t>("This file\n\n")</a:t>
            </a:r>
          </a:p>
          <a:p>
            <a:pPr marL="0" indent="0">
              <a:buNone/>
            </a:pPr>
            <a:r>
              <a:rPr lang="en-US" dirty="0"/>
              <a:t>   </a:t>
            </a:r>
            <a:r>
              <a:rPr lang="en-US" dirty="0" err="1"/>
              <a:t>f.write</a:t>
            </a:r>
            <a:r>
              <a:rPr lang="en-US" dirty="0"/>
              <a:t>("contains three lines\n")</a:t>
            </a:r>
          </a:p>
          <a:p>
            <a:pPr marL="0" indent="0">
              <a:buNone/>
            </a:pPr>
            <a:r>
              <a:rPr lang="en-US" dirty="0"/>
              <a:t>   </a:t>
            </a:r>
            <a:r>
              <a:rPr lang="en-US" dirty="0" err="1"/>
              <a:t>f.close</a:t>
            </a:r>
            <a:r>
              <a:rPr lang="en-US" dirty="0"/>
              <a:t>()</a:t>
            </a:r>
          </a:p>
          <a:p>
            <a:pPr marL="0" indent="0">
              <a:buNone/>
            </a:pPr>
            <a:endParaRPr lang="en-IN" dirty="0"/>
          </a:p>
        </p:txBody>
      </p:sp>
    </p:spTree>
    <p:extLst>
      <p:ext uri="{BB962C8B-B14F-4D97-AF65-F5344CB8AC3E}">
        <p14:creationId xmlns:p14="http://schemas.microsoft.com/office/powerpoint/2010/main" val="2733551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err="1"/>
              <a:t>writelines</a:t>
            </a:r>
            <a:r>
              <a:rPr lang="en-US" dirty="0"/>
              <a:t>()</a:t>
            </a:r>
            <a:endParaRPr lang="en-IN" dirty="0"/>
          </a:p>
        </p:txBody>
      </p:sp>
      <p:sp>
        <p:nvSpPr>
          <p:cNvPr id="3" name="Content Placeholder 2"/>
          <p:cNvSpPr>
            <a:spLocks noGrp="1"/>
          </p:cNvSpPr>
          <p:nvPr>
            <p:ph sz="quarter" idx="1"/>
          </p:nvPr>
        </p:nvSpPr>
        <p:spPr/>
        <p:txBody>
          <a:bodyPr>
            <a:normAutofit lnSpcReduction="10000"/>
          </a:bodyPr>
          <a:lstStyle/>
          <a:p>
            <a:r>
              <a:rPr lang="en-US" b="1" dirty="0" err="1" smtClean="0"/>
              <a:t>writelines</a:t>
            </a:r>
            <a:r>
              <a:rPr lang="en-US" b="1" dirty="0"/>
              <a:t>()</a:t>
            </a:r>
            <a:r>
              <a:rPr lang="en-US" dirty="0"/>
              <a:t> writes a sequence of strings to the file. The sequence can be any </a:t>
            </a:r>
            <a:r>
              <a:rPr lang="en-US" dirty="0" err="1"/>
              <a:t>iterable</a:t>
            </a:r>
            <a:r>
              <a:rPr lang="en-US" dirty="0"/>
              <a:t> object producing strings, typically a list of strings. There is no return value</a:t>
            </a:r>
            <a:r>
              <a:rPr lang="en-US" dirty="0" smtClean="0"/>
              <a:t>.</a:t>
            </a:r>
          </a:p>
          <a:p>
            <a:r>
              <a:rPr lang="en-IN" dirty="0"/>
              <a:t>Syntax</a:t>
            </a:r>
          </a:p>
          <a:p>
            <a:pPr marL="0" indent="0">
              <a:buNone/>
            </a:pPr>
            <a:r>
              <a:rPr lang="en-IN" dirty="0" smtClean="0"/>
              <a:t>   </a:t>
            </a:r>
            <a:r>
              <a:rPr lang="en-IN" dirty="0" err="1" smtClean="0"/>
              <a:t>fileObject.writelines</a:t>
            </a:r>
            <a:r>
              <a:rPr lang="en-IN" dirty="0"/>
              <a:t>( sequence </a:t>
            </a:r>
            <a:r>
              <a:rPr lang="en-IN" dirty="0" smtClean="0"/>
              <a:t>)</a:t>
            </a:r>
          </a:p>
          <a:p>
            <a:r>
              <a:rPr lang="en-US" dirty="0" smtClean="0"/>
              <a:t>Where </a:t>
            </a:r>
            <a:r>
              <a:rPr lang="en-US" dirty="0"/>
              <a:t>the texts will be inserted depends on the file mode and stream position.</a:t>
            </a:r>
          </a:p>
          <a:p>
            <a:r>
              <a:rPr lang="en-US" dirty="0"/>
              <a:t>"a":  The texts will be inserted at the current file stream position, default at the end of the file.</a:t>
            </a:r>
          </a:p>
          <a:p>
            <a:r>
              <a:rPr lang="en-US" dirty="0"/>
              <a:t>"w": The file will be emptied before the texts will be inserted at the current file stream position, default 0.</a:t>
            </a:r>
          </a:p>
          <a:p>
            <a:pPr marL="0" indent="0">
              <a:buNone/>
            </a:pPr>
            <a:endParaRPr lang="en-IN" dirty="0"/>
          </a:p>
        </p:txBody>
      </p:sp>
    </p:spTree>
    <p:extLst>
      <p:ext uri="{BB962C8B-B14F-4D97-AF65-F5344CB8AC3E}">
        <p14:creationId xmlns:p14="http://schemas.microsoft.com/office/powerpoint/2010/main" val="366421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a:t>
            </a:r>
            <a:endParaRPr lang="en-IN" dirty="0"/>
          </a:p>
        </p:txBody>
      </p:sp>
      <p:sp>
        <p:nvSpPr>
          <p:cNvPr id="3" name="Content Placeholder 2"/>
          <p:cNvSpPr>
            <a:spLocks noGrp="1"/>
          </p:cNvSpPr>
          <p:nvPr>
            <p:ph sz="quarter" idx="1"/>
          </p:nvPr>
        </p:nvSpPr>
        <p:spPr/>
        <p:txBody>
          <a:bodyPr/>
          <a:lstStyle/>
          <a:p>
            <a:r>
              <a:rPr lang="en-US" dirty="0" smtClean="0"/>
              <a:t>Handle Exception</a:t>
            </a:r>
            <a:endParaRPr lang="en-IN" dirty="0"/>
          </a:p>
        </p:txBody>
      </p:sp>
    </p:spTree>
    <p:extLst>
      <p:ext uri="{BB962C8B-B14F-4D97-AF65-F5344CB8AC3E}">
        <p14:creationId xmlns:p14="http://schemas.microsoft.com/office/powerpoint/2010/main" val="38987071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lines=["Hello world.\n", "Welcome to </a:t>
            </a:r>
            <a:r>
              <a:rPr lang="en-US" dirty="0" err="1"/>
              <a:t>TutorialsTeacher</a:t>
            </a:r>
            <a:r>
              <a:rPr lang="en-US" dirty="0"/>
              <a:t>.\n"] </a:t>
            </a:r>
            <a:endParaRPr lang="en-US" dirty="0" smtClean="0"/>
          </a:p>
          <a:p>
            <a:pPr marL="0" indent="0">
              <a:buNone/>
            </a:pPr>
            <a:r>
              <a:rPr lang="en-US" dirty="0" smtClean="0"/>
              <a:t>f=open(“E:\</a:t>
            </a:r>
            <a:r>
              <a:rPr lang="en-US" dirty="0" err="1"/>
              <a:t>myfile.txt","w</a:t>
            </a:r>
            <a:r>
              <a:rPr lang="en-US" dirty="0"/>
              <a:t>") </a:t>
            </a:r>
            <a:endParaRPr lang="en-US" dirty="0" smtClean="0"/>
          </a:p>
          <a:p>
            <a:pPr marL="0" indent="0">
              <a:buNone/>
            </a:pPr>
            <a:r>
              <a:rPr lang="en-US" dirty="0" err="1" smtClean="0"/>
              <a:t>f.writelines</a:t>
            </a:r>
            <a:r>
              <a:rPr lang="en-US" dirty="0" smtClean="0"/>
              <a:t>(lines</a:t>
            </a:r>
            <a:r>
              <a:rPr lang="en-US" dirty="0"/>
              <a:t>) </a:t>
            </a:r>
            <a:endParaRPr lang="en-US" dirty="0" smtClean="0"/>
          </a:p>
          <a:p>
            <a:pPr marL="0" indent="0">
              <a:buNone/>
            </a:pPr>
            <a:r>
              <a:rPr lang="en-US" dirty="0" err="1" smtClean="0"/>
              <a:t>f.close</a:t>
            </a:r>
            <a:r>
              <a:rPr lang="en-US" dirty="0"/>
              <a:t>()</a:t>
            </a:r>
            <a:endParaRPr lang="en-IN" dirty="0"/>
          </a:p>
        </p:txBody>
      </p:sp>
    </p:spTree>
    <p:extLst>
      <p:ext uri="{BB962C8B-B14F-4D97-AF65-F5344CB8AC3E}">
        <p14:creationId xmlns:p14="http://schemas.microsoft.com/office/powerpoint/2010/main" val="30203504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read files in Python?</a:t>
            </a:r>
            <a:br>
              <a:rPr lang="en-US" b="1" dirty="0"/>
            </a:br>
            <a:endParaRPr lang="en-IN" dirty="0"/>
          </a:p>
        </p:txBody>
      </p:sp>
      <p:sp>
        <p:nvSpPr>
          <p:cNvPr id="3" name="Content Placeholder 2"/>
          <p:cNvSpPr>
            <a:spLocks noGrp="1"/>
          </p:cNvSpPr>
          <p:nvPr>
            <p:ph sz="quarter" idx="1"/>
          </p:nvPr>
        </p:nvSpPr>
        <p:spPr/>
        <p:txBody>
          <a:bodyPr>
            <a:normAutofit fontScale="85000" lnSpcReduction="20000"/>
          </a:bodyPr>
          <a:lstStyle/>
          <a:p>
            <a:pPr fontAlgn="base"/>
            <a:r>
              <a:rPr lang="en-US" dirty="0"/>
              <a:t>To read a file in Python, we must open the file in reading mode.</a:t>
            </a:r>
          </a:p>
          <a:p>
            <a:pPr fontAlgn="base"/>
            <a:r>
              <a:rPr lang="en-US" dirty="0"/>
              <a:t>There are various methods available for this purpose. We can use the read(size) method to read in size number of data. If size parameter is not specified, it reads and returns up to the end of the file.</a:t>
            </a:r>
          </a:p>
          <a:p>
            <a:r>
              <a:rPr lang="en-US" dirty="0"/>
              <a:t>We can change our current file cursor (position) using the seek() method. Similarly, the tell() method returns our current position (in number of bytes</a:t>
            </a:r>
            <a:r>
              <a:rPr lang="en-US" dirty="0" smtClean="0"/>
              <a:t>).</a:t>
            </a:r>
          </a:p>
          <a:p>
            <a:r>
              <a:rPr lang="en-IN" i="1" dirty="0"/>
              <a:t>Syntax </a:t>
            </a:r>
            <a:r>
              <a:rPr lang="en-IN" i="1" dirty="0" smtClean="0"/>
              <a:t> of seek()</a:t>
            </a:r>
            <a:endParaRPr lang="en-IN" i="1" dirty="0"/>
          </a:p>
          <a:p>
            <a:pPr marL="0" indent="0">
              <a:buNone/>
            </a:pPr>
            <a:r>
              <a:rPr lang="en-IN" i="1" dirty="0"/>
              <a:t>       </a:t>
            </a:r>
            <a:r>
              <a:rPr lang="en-IN" i="1" dirty="0" err="1"/>
              <a:t>file</a:t>
            </a:r>
            <a:r>
              <a:rPr lang="en-IN" dirty="0" err="1"/>
              <a:t>.seek</a:t>
            </a:r>
            <a:r>
              <a:rPr lang="en-IN" dirty="0"/>
              <a:t>(</a:t>
            </a:r>
            <a:r>
              <a:rPr lang="en-IN" i="1" dirty="0"/>
              <a:t>offset</a:t>
            </a:r>
            <a:r>
              <a:rPr lang="en-IN" dirty="0" smtClean="0"/>
              <a:t>)</a:t>
            </a:r>
          </a:p>
          <a:p>
            <a:pPr marL="0" indent="0">
              <a:buNone/>
            </a:pPr>
            <a:r>
              <a:rPr lang="en-US" dirty="0"/>
              <a:t> </a:t>
            </a:r>
            <a:r>
              <a:rPr lang="en-US" dirty="0" smtClean="0"/>
              <a:t>  where offset is </a:t>
            </a:r>
            <a:r>
              <a:rPr lang="en-US" dirty="0"/>
              <a:t>Required. A number representing the position to set the current file stream position.</a:t>
            </a:r>
          </a:p>
          <a:p>
            <a:pPr marL="0" indent="0">
              <a:buNone/>
            </a:pPr>
            <a:endParaRPr lang="en-IN" dirty="0" smtClean="0"/>
          </a:p>
          <a:p>
            <a:r>
              <a:rPr lang="en-US" dirty="0" smtClean="0"/>
              <a:t>Syntax of tell()</a:t>
            </a:r>
            <a:endParaRPr lang="en-US" dirty="0"/>
          </a:p>
          <a:p>
            <a:pPr marL="0" indent="0">
              <a:buNone/>
            </a:pPr>
            <a:r>
              <a:rPr lang="en-US" dirty="0"/>
              <a:t>   </a:t>
            </a:r>
            <a:r>
              <a:rPr lang="en-US" dirty="0" err="1"/>
              <a:t>fileObject.tell</a:t>
            </a:r>
            <a:r>
              <a:rPr lang="en-US" dirty="0"/>
              <a:t>()</a:t>
            </a:r>
            <a:endParaRPr lang="en-IN" dirty="0"/>
          </a:p>
          <a:p>
            <a:pPr marL="0" indent="0">
              <a:buNone/>
            </a:pPr>
            <a:endParaRPr lang="en-IN" dirty="0"/>
          </a:p>
          <a:p>
            <a:endParaRPr lang="en-US" dirty="0" smtClean="0"/>
          </a:p>
          <a:p>
            <a:pPr marL="0" indent="0">
              <a:buNone/>
            </a:pPr>
            <a:endParaRPr lang="en-US" dirty="0" smtClean="0"/>
          </a:p>
        </p:txBody>
      </p:sp>
    </p:spTree>
    <p:extLst>
      <p:ext uri="{BB962C8B-B14F-4D97-AF65-F5344CB8AC3E}">
        <p14:creationId xmlns:p14="http://schemas.microsoft.com/office/powerpoint/2010/main" val="18556499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readline</a:t>
            </a:r>
            <a:r>
              <a:rPr lang="en-US" dirty="0"/>
              <a:t>()</a:t>
            </a:r>
            <a:endParaRPr lang="en-IN" dirty="0"/>
          </a:p>
        </p:txBody>
      </p:sp>
      <p:sp>
        <p:nvSpPr>
          <p:cNvPr id="3" name="Content Placeholder 2"/>
          <p:cNvSpPr>
            <a:spLocks noGrp="1"/>
          </p:cNvSpPr>
          <p:nvPr>
            <p:ph sz="quarter" idx="1"/>
          </p:nvPr>
        </p:nvSpPr>
        <p:spPr/>
        <p:txBody>
          <a:bodyPr>
            <a:normAutofit/>
          </a:bodyPr>
          <a:lstStyle/>
          <a:p>
            <a:r>
              <a:rPr lang="en-US" dirty="0" smtClean="0"/>
              <a:t>The</a:t>
            </a:r>
            <a:r>
              <a:rPr lang="en-US" dirty="0"/>
              <a:t> </a:t>
            </a:r>
            <a:r>
              <a:rPr lang="en-US" dirty="0" err="1" smtClean="0"/>
              <a:t>readline</a:t>
            </a:r>
            <a:r>
              <a:rPr lang="en-US" dirty="0" smtClean="0"/>
              <a:t>()</a:t>
            </a:r>
            <a:r>
              <a:rPr lang="en-US" dirty="0"/>
              <a:t> method </a:t>
            </a:r>
            <a:r>
              <a:rPr lang="en-US" dirty="0" smtClean="0"/>
              <a:t>is used to </a:t>
            </a:r>
            <a:r>
              <a:rPr lang="en-US" dirty="0"/>
              <a:t>read individual lines of a file. </a:t>
            </a:r>
            <a:endParaRPr lang="en-US" dirty="0" smtClean="0"/>
          </a:p>
          <a:p>
            <a:r>
              <a:rPr lang="en-US" dirty="0" smtClean="0"/>
              <a:t>The </a:t>
            </a:r>
            <a:r>
              <a:rPr lang="en-US" dirty="0" err="1" smtClean="0"/>
              <a:t>readline</a:t>
            </a:r>
            <a:r>
              <a:rPr lang="en-US" dirty="0" smtClean="0"/>
              <a:t>() function by default reads only one line , in which currently file is pointing</a:t>
            </a:r>
          </a:p>
          <a:p>
            <a:r>
              <a:rPr lang="en-US" dirty="0" smtClean="0"/>
              <a:t>Syntax</a:t>
            </a:r>
          </a:p>
          <a:p>
            <a:pPr marL="0" indent="0">
              <a:buNone/>
            </a:pPr>
            <a:r>
              <a:rPr lang="en-US" dirty="0" smtClean="0"/>
              <a:t>     </a:t>
            </a:r>
            <a:r>
              <a:rPr lang="en-US" dirty="0" err="1" smtClean="0"/>
              <a:t>fileobject.readline</a:t>
            </a:r>
            <a:r>
              <a:rPr lang="en-US" dirty="0" smtClean="0"/>
              <a:t>()</a:t>
            </a:r>
            <a:endParaRPr lang="en-US" dirty="0"/>
          </a:p>
        </p:txBody>
      </p:sp>
    </p:spTree>
    <p:extLst>
      <p:ext uri="{BB962C8B-B14F-4D97-AF65-F5344CB8AC3E}">
        <p14:creationId xmlns:p14="http://schemas.microsoft.com/office/powerpoint/2010/main" val="14368637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readlines</a:t>
            </a:r>
            <a:r>
              <a:rPr lang="en-US" dirty="0"/>
              <a:t>()</a:t>
            </a:r>
            <a:endParaRPr lang="en-IN" dirty="0"/>
          </a:p>
        </p:txBody>
      </p:sp>
      <p:sp>
        <p:nvSpPr>
          <p:cNvPr id="3" name="Content Placeholder 2"/>
          <p:cNvSpPr>
            <a:spLocks noGrp="1"/>
          </p:cNvSpPr>
          <p:nvPr>
            <p:ph sz="quarter" idx="1"/>
          </p:nvPr>
        </p:nvSpPr>
        <p:spPr/>
        <p:txBody>
          <a:bodyPr>
            <a:normAutofit/>
          </a:bodyPr>
          <a:lstStyle/>
          <a:p>
            <a:r>
              <a:rPr lang="en-US" dirty="0"/>
              <a:t>The </a:t>
            </a:r>
            <a:r>
              <a:rPr lang="en-US" dirty="0" err="1"/>
              <a:t>readlines</a:t>
            </a:r>
            <a:r>
              <a:rPr lang="en-US" dirty="0"/>
              <a:t>() method returns a list of remaining lines of the entire file</a:t>
            </a:r>
            <a:r>
              <a:rPr lang="en-US" dirty="0" smtClean="0"/>
              <a:t>.</a:t>
            </a:r>
          </a:p>
          <a:p>
            <a:r>
              <a:rPr lang="en-US" dirty="0" smtClean="0"/>
              <a:t>The </a:t>
            </a:r>
            <a:r>
              <a:rPr lang="en-US" dirty="0" err="1" smtClean="0"/>
              <a:t>readlines</a:t>
            </a:r>
            <a:r>
              <a:rPr lang="en-US" dirty="0" smtClean="0"/>
              <a:t>() function reads all the lines and returns a list in which its each line is as list string elements.</a:t>
            </a:r>
          </a:p>
          <a:p>
            <a:r>
              <a:rPr lang="en-US" dirty="0" smtClean="0"/>
              <a:t>Syntax</a:t>
            </a:r>
          </a:p>
          <a:p>
            <a:pPr marL="0" indent="0">
              <a:buNone/>
            </a:pPr>
            <a:r>
              <a:rPr lang="en-US" dirty="0" smtClean="0"/>
              <a:t>        </a:t>
            </a:r>
            <a:r>
              <a:rPr lang="en-US" dirty="0" err="1" smtClean="0"/>
              <a:t>fileobject.readlines</a:t>
            </a:r>
            <a:r>
              <a:rPr lang="en-US" dirty="0" smtClean="0"/>
              <a:t>()</a:t>
            </a:r>
            <a:endParaRPr lang="en-US" dirty="0"/>
          </a:p>
          <a:p>
            <a:pPr marL="0" indent="0">
              <a:buNone/>
            </a:pPr>
            <a:endParaRPr lang="en-IN" dirty="0"/>
          </a:p>
        </p:txBody>
      </p:sp>
    </p:spTree>
    <p:extLst>
      <p:ext uri="{BB962C8B-B14F-4D97-AF65-F5344CB8AC3E}">
        <p14:creationId xmlns:p14="http://schemas.microsoft.com/office/powerpoint/2010/main" val="39535730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a:t>
            </a:r>
            <a:endParaRPr lang="en-IN" dirty="0"/>
          </a:p>
        </p:txBody>
      </p:sp>
      <p:sp>
        <p:nvSpPr>
          <p:cNvPr id="3" name="Content Placeholder 2"/>
          <p:cNvSpPr>
            <a:spLocks noGrp="1"/>
          </p:cNvSpPr>
          <p:nvPr>
            <p:ph sz="quarter" idx="1"/>
          </p:nvPr>
        </p:nvSpPr>
        <p:spPr/>
        <p:txBody>
          <a:bodyPr/>
          <a:lstStyle/>
          <a:p>
            <a:r>
              <a:rPr lang="en-US" dirty="0"/>
              <a:t>The   read() method returns the whole text, but you can also specify how many characters you want to return:</a:t>
            </a:r>
          </a:p>
          <a:p>
            <a:r>
              <a:rPr lang="en-US" dirty="0"/>
              <a:t>Syntax</a:t>
            </a:r>
          </a:p>
          <a:p>
            <a:pPr marL="0" indent="0">
              <a:buNone/>
            </a:pPr>
            <a:r>
              <a:rPr lang="en-US" dirty="0"/>
              <a:t>   </a:t>
            </a:r>
            <a:r>
              <a:rPr lang="en-US" dirty="0" err="1"/>
              <a:t>Fileobject.read</a:t>
            </a:r>
            <a:r>
              <a:rPr lang="en-US" dirty="0"/>
              <a:t>(size)</a:t>
            </a:r>
            <a:endParaRPr lang="en-IN" dirty="0"/>
          </a:p>
          <a:p>
            <a:pPr marL="0" indent="0">
              <a:buNone/>
            </a:pPr>
            <a:endParaRPr lang="en-IN" dirty="0"/>
          </a:p>
        </p:txBody>
      </p:sp>
    </p:spTree>
    <p:extLst>
      <p:ext uri="{BB962C8B-B14F-4D97-AF65-F5344CB8AC3E}">
        <p14:creationId xmlns:p14="http://schemas.microsoft.com/office/powerpoint/2010/main" val="151591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a:t>f = open("E:\</a:t>
            </a:r>
            <a:r>
              <a:rPr lang="en-IN" dirty="0" err="1"/>
              <a:t>myfile.txt",'r</a:t>
            </a:r>
            <a:r>
              <a:rPr lang="en-IN" dirty="0"/>
              <a:t>')</a:t>
            </a:r>
          </a:p>
          <a:p>
            <a:pPr marL="0" indent="0">
              <a:buNone/>
            </a:pPr>
            <a:r>
              <a:rPr lang="en-IN" dirty="0"/>
              <a:t>print(</a:t>
            </a:r>
            <a:r>
              <a:rPr lang="en-IN" dirty="0" err="1"/>
              <a:t>f.read</a:t>
            </a:r>
            <a:r>
              <a:rPr lang="en-IN" dirty="0"/>
              <a:t>(4))</a:t>
            </a:r>
          </a:p>
          <a:p>
            <a:pPr marL="0" indent="0">
              <a:buNone/>
            </a:pPr>
            <a:r>
              <a:rPr lang="en-IN" dirty="0"/>
              <a:t>print("cursor is =",</a:t>
            </a:r>
            <a:r>
              <a:rPr lang="en-IN" dirty="0" err="1"/>
              <a:t>f.tell</a:t>
            </a:r>
            <a:r>
              <a:rPr lang="en-IN" dirty="0"/>
              <a:t>())</a:t>
            </a:r>
          </a:p>
          <a:p>
            <a:pPr marL="0" indent="0">
              <a:buNone/>
            </a:pPr>
            <a:r>
              <a:rPr lang="en-IN" dirty="0"/>
              <a:t>print(</a:t>
            </a:r>
            <a:r>
              <a:rPr lang="en-IN" dirty="0" err="1"/>
              <a:t>f.read</a:t>
            </a:r>
            <a:r>
              <a:rPr lang="en-IN" dirty="0"/>
              <a:t>())</a:t>
            </a:r>
          </a:p>
          <a:p>
            <a:pPr marL="0" indent="0">
              <a:buNone/>
            </a:pPr>
            <a:r>
              <a:rPr lang="en-IN" dirty="0"/>
              <a:t>print("cursor is =",</a:t>
            </a:r>
            <a:r>
              <a:rPr lang="en-IN" dirty="0" err="1"/>
              <a:t>f.seek</a:t>
            </a:r>
            <a:r>
              <a:rPr lang="en-IN" dirty="0"/>
              <a:t>(8</a:t>
            </a:r>
            <a:r>
              <a:rPr lang="en-IN" dirty="0" smtClean="0"/>
              <a:t>))</a:t>
            </a:r>
          </a:p>
          <a:p>
            <a:pPr marL="0" indent="0">
              <a:buNone/>
            </a:pPr>
            <a:r>
              <a:rPr lang="en-IN" dirty="0"/>
              <a:t>print(</a:t>
            </a:r>
            <a:r>
              <a:rPr lang="en-IN" dirty="0" err="1"/>
              <a:t>f.readlines</a:t>
            </a:r>
            <a:r>
              <a:rPr lang="en-IN" dirty="0"/>
              <a:t>())</a:t>
            </a:r>
          </a:p>
        </p:txBody>
      </p:sp>
    </p:spTree>
    <p:extLst>
      <p:ext uri="{BB962C8B-B14F-4D97-AF65-F5344CB8AC3E}">
        <p14:creationId xmlns:p14="http://schemas.microsoft.com/office/powerpoint/2010/main" val="29272220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We can read a file line-by-line using a for loop. This is both efficient and fast</a:t>
            </a:r>
            <a:r>
              <a:rPr lang="en-US" dirty="0" smtClean="0"/>
              <a:t>.</a:t>
            </a:r>
          </a:p>
          <a:p>
            <a:r>
              <a:rPr lang="en-US" dirty="0" smtClean="0"/>
              <a:t>Example</a:t>
            </a:r>
          </a:p>
          <a:p>
            <a:pPr marL="0" indent="0">
              <a:buNone/>
            </a:pPr>
            <a:r>
              <a:rPr lang="en-US" dirty="0"/>
              <a:t>f = open("E:\</a:t>
            </a:r>
            <a:r>
              <a:rPr lang="en-US" dirty="0" err="1"/>
              <a:t>myfile.txt",'r</a:t>
            </a:r>
            <a:r>
              <a:rPr lang="en-US" dirty="0"/>
              <a:t>')</a:t>
            </a:r>
          </a:p>
          <a:p>
            <a:pPr marL="0" indent="0">
              <a:buNone/>
            </a:pPr>
            <a:r>
              <a:rPr lang="en-US" dirty="0"/>
              <a:t>for line in f:</a:t>
            </a:r>
          </a:p>
          <a:p>
            <a:pPr marL="0" indent="0">
              <a:buNone/>
            </a:pPr>
            <a:r>
              <a:rPr lang="en-US" dirty="0"/>
              <a:t>    print(line)</a:t>
            </a:r>
            <a:endParaRPr lang="en-IN" dirty="0"/>
          </a:p>
        </p:txBody>
      </p:sp>
    </p:spTree>
    <p:extLst>
      <p:ext uri="{BB962C8B-B14F-4D97-AF65-F5344CB8AC3E}">
        <p14:creationId xmlns:p14="http://schemas.microsoft.com/office/powerpoint/2010/main" val="1926727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Renaming and Deleting Files</a:t>
            </a:r>
            <a:br>
              <a:rPr lang="en-IN" dirty="0"/>
            </a:br>
            <a:endParaRPr lang="en-IN" dirty="0"/>
          </a:p>
        </p:txBody>
      </p:sp>
      <p:sp>
        <p:nvSpPr>
          <p:cNvPr id="3" name="Content Placeholder 2"/>
          <p:cNvSpPr>
            <a:spLocks noGrp="1"/>
          </p:cNvSpPr>
          <p:nvPr>
            <p:ph sz="quarter" idx="1"/>
          </p:nvPr>
        </p:nvSpPr>
        <p:spPr/>
        <p:txBody>
          <a:bodyPr/>
          <a:lstStyle/>
          <a:p>
            <a:r>
              <a:rPr lang="en-US" dirty="0"/>
              <a:t>Python </a:t>
            </a:r>
            <a:r>
              <a:rPr lang="en-US" b="1" dirty="0" err="1"/>
              <a:t>os</a:t>
            </a:r>
            <a:r>
              <a:rPr lang="en-US" dirty="0"/>
              <a:t> module provides methods that help you perform file-processing operations, such as renaming and deleting files.</a:t>
            </a:r>
          </a:p>
          <a:p>
            <a:r>
              <a:rPr lang="en-US" dirty="0"/>
              <a:t>To use this module you need to import it first and then you can call any related functions.</a:t>
            </a:r>
          </a:p>
          <a:p>
            <a:endParaRPr lang="en-IN" dirty="0"/>
          </a:p>
        </p:txBody>
      </p:sp>
    </p:spTree>
    <p:extLst>
      <p:ext uri="{BB962C8B-B14F-4D97-AF65-F5344CB8AC3E}">
        <p14:creationId xmlns:p14="http://schemas.microsoft.com/office/powerpoint/2010/main" val="533963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rename() Method</a:t>
            </a:r>
            <a:br>
              <a:rPr lang="en-IN" dirty="0"/>
            </a:br>
            <a:endParaRPr lang="en-IN" dirty="0"/>
          </a:p>
        </p:txBody>
      </p:sp>
      <p:sp>
        <p:nvSpPr>
          <p:cNvPr id="3" name="Content Placeholder 2"/>
          <p:cNvSpPr>
            <a:spLocks noGrp="1"/>
          </p:cNvSpPr>
          <p:nvPr>
            <p:ph sz="quarter" idx="1"/>
          </p:nvPr>
        </p:nvSpPr>
        <p:spPr/>
        <p:txBody>
          <a:bodyPr/>
          <a:lstStyle/>
          <a:p>
            <a:r>
              <a:rPr lang="en-US" dirty="0"/>
              <a:t>The </a:t>
            </a:r>
            <a:r>
              <a:rPr lang="en-US" i="1" dirty="0"/>
              <a:t>rename()</a:t>
            </a:r>
            <a:r>
              <a:rPr lang="en-US" dirty="0"/>
              <a:t> method takes two arguments, the current filename and the new filename</a:t>
            </a:r>
            <a:r>
              <a:rPr lang="en-US" dirty="0" smtClean="0"/>
              <a:t>.</a:t>
            </a:r>
          </a:p>
          <a:p>
            <a:r>
              <a:rPr lang="en-US" dirty="0" smtClean="0"/>
              <a:t>Syntax</a:t>
            </a:r>
          </a:p>
          <a:p>
            <a:endParaRPr lang="en-US" dirty="0"/>
          </a:p>
          <a:p>
            <a:pPr marL="0" indent="0">
              <a:buNone/>
            </a:pPr>
            <a:r>
              <a:rPr lang="en-IN" dirty="0" err="1"/>
              <a:t>os.rename</a:t>
            </a:r>
            <a:r>
              <a:rPr lang="en-IN" dirty="0"/>
              <a:t>(</a:t>
            </a:r>
            <a:r>
              <a:rPr lang="en-IN" dirty="0" err="1"/>
              <a:t>current_file_name</a:t>
            </a:r>
            <a:r>
              <a:rPr lang="en-IN" dirty="0"/>
              <a:t>, </a:t>
            </a:r>
            <a:r>
              <a:rPr lang="en-IN" dirty="0" err="1"/>
              <a:t>new_file_name</a:t>
            </a:r>
            <a:r>
              <a:rPr lang="en-IN" dirty="0" smtClean="0"/>
              <a:t>)</a:t>
            </a:r>
          </a:p>
          <a:p>
            <a:pPr marL="0" indent="0">
              <a:buNone/>
            </a:pPr>
            <a:endParaRPr lang="en-US" dirty="0" smtClean="0"/>
          </a:p>
          <a:p>
            <a:r>
              <a:rPr lang="en-US" dirty="0" smtClean="0"/>
              <a:t>Example</a:t>
            </a:r>
          </a:p>
          <a:p>
            <a:pPr marL="0" indent="0">
              <a:buNone/>
            </a:pPr>
            <a:endParaRPr lang="en-IN" dirty="0" smtClean="0"/>
          </a:p>
          <a:p>
            <a:pPr marL="0" indent="0">
              <a:buNone/>
            </a:pPr>
            <a:r>
              <a:rPr lang="en-US" dirty="0"/>
              <a:t>import </a:t>
            </a:r>
            <a:r>
              <a:rPr lang="en-US" dirty="0" err="1"/>
              <a:t>os</a:t>
            </a:r>
            <a:r>
              <a:rPr lang="en-US" dirty="0"/>
              <a:t> </a:t>
            </a:r>
          </a:p>
          <a:p>
            <a:pPr marL="0" indent="0">
              <a:buNone/>
            </a:pPr>
            <a:r>
              <a:rPr lang="en-US" dirty="0" err="1"/>
              <a:t>os.rename</a:t>
            </a:r>
            <a:r>
              <a:rPr lang="en-US" dirty="0"/>
              <a:t>( "E:\myfile.txt", "E:\myfile2.txt" )</a:t>
            </a:r>
          </a:p>
          <a:p>
            <a:pPr marL="0" indent="0">
              <a:buNone/>
            </a:pPr>
            <a:r>
              <a:rPr lang="en-US" dirty="0"/>
              <a:t>print("File is renamed")</a:t>
            </a:r>
            <a:endParaRPr lang="en-IN" dirty="0"/>
          </a:p>
        </p:txBody>
      </p:sp>
    </p:spTree>
    <p:extLst>
      <p:ext uri="{BB962C8B-B14F-4D97-AF65-F5344CB8AC3E}">
        <p14:creationId xmlns:p14="http://schemas.microsoft.com/office/powerpoint/2010/main" val="2742313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a File</a:t>
            </a:r>
            <a:br>
              <a:rPr lang="en-IN" dirty="0"/>
            </a:br>
            <a:endParaRPr lang="en-IN" dirty="0"/>
          </a:p>
        </p:txBody>
      </p:sp>
      <p:sp>
        <p:nvSpPr>
          <p:cNvPr id="3" name="Content Placeholder 2"/>
          <p:cNvSpPr>
            <a:spLocks noGrp="1"/>
          </p:cNvSpPr>
          <p:nvPr>
            <p:ph sz="quarter" idx="1"/>
          </p:nvPr>
        </p:nvSpPr>
        <p:spPr/>
        <p:txBody>
          <a:bodyPr/>
          <a:lstStyle/>
          <a:p>
            <a:r>
              <a:rPr lang="en-US" dirty="0"/>
              <a:t>To delete a file, you must import the OS module, and run its </a:t>
            </a:r>
            <a:r>
              <a:rPr lang="en-US" dirty="0" err="1"/>
              <a:t>os.remove</a:t>
            </a:r>
            <a:r>
              <a:rPr lang="en-US" dirty="0"/>
              <a:t>() function</a:t>
            </a:r>
            <a:r>
              <a:rPr lang="en-US" dirty="0" smtClean="0"/>
              <a:t>:</a:t>
            </a:r>
          </a:p>
          <a:p>
            <a:r>
              <a:rPr lang="en-US" dirty="0" smtClean="0"/>
              <a:t>Syntax</a:t>
            </a:r>
          </a:p>
          <a:p>
            <a:endParaRPr lang="en-US" dirty="0"/>
          </a:p>
          <a:p>
            <a:pPr marL="0" indent="0">
              <a:buNone/>
            </a:pPr>
            <a:r>
              <a:rPr lang="en-IN" dirty="0" err="1"/>
              <a:t>os.remove</a:t>
            </a:r>
            <a:r>
              <a:rPr lang="en-IN" dirty="0"/>
              <a:t>(</a:t>
            </a:r>
            <a:r>
              <a:rPr lang="en-IN" dirty="0" err="1"/>
              <a:t>file_name</a:t>
            </a:r>
            <a:r>
              <a:rPr lang="en-IN" dirty="0"/>
              <a:t>)</a:t>
            </a:r>
          </a:p>
          <a:p>
            <a:pPr marL="0" indent="0">
              <a:buNone/>
            </a:pPr>
            <a:endParaRPr lang="en-US" dirty="0" smtClean="0"/>
          </a:p>
          <a:p>
            <a:r>
              <a:rPr lang="en-US" dirty="0" smtClean="0"/>
              <a:t>Example</a:t>
            </a:r>
          </a:p>
          <a:p>
            <a:pPr marL="0" indent="0">
              <a:buNone/>
            </a:pPr>
            <a:r>
              <a:rPr lang="en-US" dirty="0"/>
              <a:t>import </a:t>
            </a:r>
            <a:r>
              <a:rPr lang="en-US" dirty="0" err="1"/>
              <a:t>os</a:t>
            </a:r>
            <a:r>
              <a:rPr lang="en-US" dirty="0"/>
              <a:t> </a:t>
            </a:r>
          </a:p>
          <a:p>
            <a:pPr marL="0" indent="0">
              <a:buNone/>
            </a:pPr>
            <a:r>
              <a:rPr lang="en-US" dirty="0" err="1"/>
              <a:t>os.remove</a:t>
            </a:r>
            <a:r>
              <a:rPr lang="en-US" dirty="0"/>
              <a:t>( "E:\MyFile1.txt" )</a:t>
            </a:r>
          </a:p>
          <a:p>
            <a:pPr marL="0" indent="0">
              <a:buNone/>
            </a:pPr>
            <a:r>
              <a:rPr lang="en-US" dirty="0"/>
              <a:t>print("File is removed")</a:t>
            </a:r>
            <a:endParaRPr lang="en-US" dirty="0" smtClean="0"/>
          </a:p>
        </p:txBody>
      </p:sp>
    </p:spTree>
    <p:extLst>
      <p:ext uri="{BB962C8B-B14F-4D97-AF65-F5344CB8AC3E}">
        <p14:creationId xmlns:p14="http://schemas.microsoft.com/office/powerpoint/2010/main" val="250855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a file?</a:t>
            </a:r>
            <a:br>
              <a:rPr lang="en-IN" b="1" dirty="0"/>
            </a:br>
            <a:endParaRPr lang="en-IN" dirty="0"/>
          </a:p>
        </p:txBody>
      </p:sp>
      <p:sp>
        <p:nvSpPr>
          <p:cNvPr id="3" name="Content Placeholder 2"/>
          <p:cNvSpPr>
            <a:spLocks noGrp="1"/>
          </p:cNvSpPr>
          <p:nvPr>
            <p:ph sz="quarter" idx="1"/>
          </p:nvPr>
        </p:nvSpPr>
        <p:spPr/>
        <p:txBody>
          <a:bodyPr/>
          <a:lstStyle/>
          <a:p>
            <a:pPr fontAlgn="base"/>
            <a:r>
              <a:rPr lang="en-US" dirty="0"/>
              <a:t>File is a named location on disk to store related information. It is used to permanently store data in a non-volatile memory (e.g. hard disk).</a:t>
            </a:r>
          </a:p>
          <a:p>
            <a:pPr fontAlgn="base"/>
            <a:r>
              <a:rPr lang="en-US" dirty="0"/>
              <a:t>Since, random access memory (RAM) is volatile which loses its data when computer is turned off, we use files for future use of the data.</a:t>
            </a:r>
          </a:p>
          <a:p>
            <a:pPr fontAlgn="base"/>
            <a:r>
              <a:rPr lang="en-US" dirty="0"/>
              <a:t>When we want to read from or write to a file we need to open it first. When we are done, it needs to be closed, so that resources that are tied with the file are freed.</a:t>
            </a:r>
          </a:p>
          <a:p>
            <a:endParaRPr lang="en-IN" dirty="0"/>
          </a:p>
        </p:txBody>
      </p:sp>
    </p:spTree>
    <p:extLst>
      <p:ext uri="{BB962C8B-B14F-4D97-AF65-F5344CB8AC3E}">
        <p14:creationId xmlns:p14="http://schemas.microsoft.com/office/powerpoint/2010/main" val="11782297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lstStyle/>
          <a:p>
            <a:r>
              <a:rPr lang="en-IN" dirty="0"/>
              <a:t>Check if File exist:</a:t>
            </a:r>
          </a:p>
          <a:p>
            <a:r>
              <a:rPr lang="en-US" dirty="0"/>
              <a:t>To avoid getting an error, you might want to check if the file exists before you try to delete it:</a:t>
            </a:r>
          </a:p>
          <a:p>
            <a:r>
              <a:rPr lang="en-US" dirty="0"/>
              <a:t>Example</a:t>
            </a:r>
          </a:p>
          <a:p>
            <a:pPr marL="0" indent="0">
              <a:buNone/>
            </a:pPr>
            <a:r>
              <a:rPr lang="en-IN" dirty="0"/>
              <a:t>import </a:t>
            </a:r>
            <a:r>
              <a:rPr lang="en-IN" dirty="0" err="1"/>
              <a:t>os</a:t>
            </a:r>
            <a:endParaRPr lang="en-IN" dirty="0"/>
          </a:p>
          <a:p>
            <a:pPr marL="0" indent="0">
              <a:buNone/>
            </a:pPr>
            <a:r>
              <a:rPr lang="en-IN" dirty="0"/>
              <a:t>if </a:t>
            </a:r>
            <a:r>
              <a:rPr lang="en-IN" dirty="0" err="1"/>
              <a:t>os.path.exists</a:t>
            </a:r>
            <a:r>
              <a:rPr lang="en-IN" dirty="0"/>
              <a:t>("E:\demofile.txt"):</a:t>
            </a:r>
          </a:p>
          <a:p>
            <a:pPr marL="0" indent="0">
              <a:buNone/>
            </a:pPr>
            <a:r>
              <a:rPr lang="en-IN" dirty="0"/>
              <a:t>    </a:t>
            </a:r>
            <a:r>
              <a:rPr lang="en-IN" dirty="0" err="1"/>
              <a:t>os.remove</a:t>
            </a:r>
            <a:r>
              <a:rPr lang="en-IN" dirty="0"/>
              <a:t>( "E:\demofile.txt" )</a:t>
            </a:r>
          </a:p>
          <a:p>
            <a:pPr marL="0" indent="0">
              <a:buNone/>
            </a:pPr>
            <a:r>
              <a:rPr lang="en-IN" dirty="0"/>
              <a:t>else:</a:t>
            </a:r>
          </a:p>
          <a:p>
            <a:pPr marL="0" indent="0">
              <a:buNone/>
            </a:pPr>
            <a:r>
              <a:rPr lang="en-IN" dirty="0"/>
              <a:t>    print("File not exists")</a:t>
            </a:r>
          </a:p>
          <a:p>
            <a:pPr marL="0" indent="0">
              <a:buNone/>
            </a:pPr>
            <a:r>
              <a:rPr lang="en-IN" dirty="0"/>
              <a:t> </a:t>
            </a:r>
          </a:p>
        </p:txBody>
      </p:sp>
    </p:spTree>
    <p:extLst>
      <p:ext uri="{BB962C8B-B14F-4D97-AF65-F5344CB8AC3E}">
        <p14:creationId xmlns:p14="http://schemas.microsoft.com/office/powerpoint/2010/main" val="1246150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Write python program to read contents of abc.txt and write same content to </a:t>
            </a:r>
            <a:r>
              <a:rPr lang="en-US" dirty="0" smtClean="0"/>
              <a:t>pqr.txt.[4M]</a:t>
            </a:r>
            <a:endParaRPr lang="en-US" dirty="0"/>
          </a:p>
          <a:p>
            <a:endParaRPr lang="en-IN" dirty="0"/>
          </a:p>
        </p:txBody>
      </p:sp>
    </p:spTree>
    <p:extLst>
      <p:ext uri="{BB962C8B-B14F-4D97-AF65-F5344CB8AC3E}">
        <p14:creationId xmlns:p14="http://schemas.microsoft.com/office/powerpoint/2010/main" val="106021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smtClean="0"/>
              <a:t>with </a:t>
            </a:r>
            <a:r>
              <a:rPr lang="en-US" dirty="0"/>
              <a:t>open('</a:t>
            </a:r>
            <a:r>
              <a:rPr lang="en-US" dirty="0" err="1"/>
              <a:t>abs.txt','r</a:t>
            </a:r>
            <a:r>
              <a:rPr lang="en-US" dirty="0"/>
              <a:t>') as </a:t>
            </a:r>
            <a:r>
              <a:rPr lang="en-US" dirty="0" err="1"/>
              <a:t>firstfile</a:t>
            </a:r>
            <a:r>
              <a:rPr lang="en-US" dirty="0"/>
              <a:t>, open('</a:t>
            </a:r>
            <a:r>
              <a:rPr lang="en-US" dirty="0" err="1"/>
              <a:t>prq.txt','w</a:t>
            </a:r>
            <a:r>
              <a:rPr lang="en-US" dirty="0"/>
              <a:t>') as </a:t>
            </a:r>
            <a:r>
              <a:rPr lang="en-US" dirty="0" err="1"/>
              <a:t>secondfile</a:t>
            </a:r>
            <a:r>
              <a:rPr lang="en-US" dirty="0"/>
              <a:t>:</a:t>
            </a:r>
          </a:p>
          <a:p>
            <a:pPr marL="0" indent="0">
              <a:buNone/>
            </a:pPr>
            <a:r>
              <a:rPr lang="en-US" dirty="0"/>
              <a:t> # read content from first file</a:t>
            </a:r>
          </a:p>
          <a:p>
            <a:pPr marL="0" indent="0">
              <a:buNone/>
            </a:pPr>
            <a:r>
              <a:rPr lang="en-US" dirty="0"/>
              <a:t> for line in </a:t>
            </a:r>
            <a:r>
              <a:rPr lang="en-US" dirty="0" err="1"/>
              <a:t>firstfile</a:t>
            </a:r>
            <a:r>
              <a:rPr lang="en-US" dirty="0"/>
              <a:t>:</a:t>
            </a:r>
          </a:p>
          <a:p>
            <a:pPr marL="0" indent="0">
              <a:buNone/>
            </a:pPr>
            <a:r>
              <a:rPr lang="en-US" dirty="0"/>
              <a:t> # write content to second file</a:t>
            </a:r>
          </a:p>
          <a:p>
            <a:pPr marL="0" indent="0">
              <a:buNone/>
            </a:pPr>
            <a:r>
              <a:rPr lang="en-US" dirty="0"/>
              <a:t> </a:t>
            </a:r>
            <a:r>
              <a:rPr lang="en-US" dirty="0" err="1"/>
              <a:t>secondfile.write</a:t>
            </a:r>
            <a:r>
              <a:rPr lang="en-US" dirty="0"/>
              <a:t>(line)</a:t>
            </a:r>
            <a:endParaRPr lang="en-IN" dirty="0"/>
          </a:p>
        </p:txBody>
      </p:sp>
    </p:spTree>
    <p:extLst>
      <p:ext uri="{BB962C8B-B14F-4D97-AF65-F5344CB8AC3E}">
        <p14:creationId xmlns:p14="http://schemas.microsoft.com/office/powerpoint/2010/main" val="2971279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Write python code to count frequency of each characters in a given </a:t>
            </a:r>
            <a:r>
              <a:rPr lang="en-US" dirty="0" smtClean="0"/>
              <a:t>file[4M]</a:t>
            </a:r>
            <a:endParaRPr lang="en-US" dirty="0"/>
          </a:p>
          <a:p>
            <a:endParaRPr lang="en-IN" dirty="0"/>
          </a:p>
        </p:txBody>
      </p:sp>
    </p:spTree>
    <p:extLst>
      <p:ext uri="{BB962C8B-B14F-4D97-AF65-F5344CB8AC3E}">
        <p14:creationId xmlns:p14="http://schemas.microsoft.com/office/powerpoint/2010/main" val="1960538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IN" dirty="0" smtClean="0"/>
              <a:t>import </a:t>
            </a:r>
            <a:r>
              <a:rPr lang="en-IN" dirty="0"/>
              <a:t>collections</a:t>
            </a:r>
          </a:p>
          <a:p>
            <a:pPr marL="0" indent="0">
              <a:buNone/>
            </a:pPr>
            <a:r>
              <a:rPr lang="en-IN" dirty="0"/>
              <a:t>import </a:t>
            </a:r>
            <a:r>
              <a:rPr lang="en-IN" dirty="0" err="1"/>
              <a:t>pprint</a:t>
            </a:r>
            <a:endParaRPr lang="en-IN" dirty="0"/>
          </a:p>
          <a:p>
            <a:pPr marL="0" indent="0">
              <a:buNone/>
            </a:pPr>
            <a:r>
              <a:rPr lang="en-IN" dirty="0" err="1"/>
              <a:t>file_input</a:t>
            </a:r>
            <a:r>
              <a:rPr lang="en-IN" dirty="0"/>
              <a:t> = input('File Name: ')</a:t>
            </a:r>
          </a:p>
          <a:p>
            <a:pPr marL="0" indent="0">
              <a:buNone/>
            </a:pPr>
            <a:r>
              <a:rPr lang="en-IN" dirty="0"/>
              <a:t>with open(</a:t>
            </a:r>
            <a:r>
              <a:rPr lang="en-IN" dirty="0" err="1"/>
              <a:t>file_input</a:t>
            </a:r>
            <a:r>
              <a:rPr lang="en-IN" dirty="0"/>
              <a:t>, 'r') as info:</a:t>
            </a:r>
          </a:p>
          <a:p>
            <a:pPr marL="0" indent="0">
              <a:buNone/>
            </a:pPr>
            <a:r>
              <a:rPr lang="en-IN" dirty="0"/>
              <a:t> count = </a:t>
            </a:r>
            <a:r>
              <a:rPr lang="en-IN" dirty="0" err="1"/>
              <a:t>collections.Counter</a:t>
            </a:r>
            <a:r>
              <a:rPr lang="en-IN" dirty="0"/>
              <a:t>(</a:t>
            </a:r>
            <a:r>
              <a:rPr lang="en-IN" dirty="0" err="1"/>
              <a:t>info.read</a:t>
            </a:r>
            <a:r>
              <a:rPr lang="en-IN" dirty="0"/>
              <a:t>().upper())</a:t>
            </a:r>
          </a:p>
          <a:p>
            <a:pPr marL="0" indent="0">
              <a:buNone/>
            </a:pPr>
            <a:r>
              <a:rPr lang="en-IN" dirty="0"/>
              <a:t> value = </a:t>
            </a:r>
            <a:r>
              <a:rPr lang="en-IN" dirty="0" err="1"/>
              <a:t>pprint.pformat</a:t>
            </a:r>
            <a:r>
              <a:rPr lang="en-IN" dirty="0"/>
              <a:t>(count)</a:t>
            </a:r>
          </a:p>
          <a:p>
            <a:pPr marL="0" indent="0">
              <a:buNone/>
            </a:pPr>
            <a:r>
              <a:rPr lang="en-IN" dirty="0"/>
              <a:t>print(value)</a:t>
            </a:r>
          </a:p>
          <a:p>
            <a:pPr marL="0" indent="0">
              <a:buNone/>
            </a:pPr>
            <a:endParaRPr lang="en-IN" dirty="0"/>
          </a:p>
        </p:txBody>
      </p:sp>
    </p:spTree>
    <p:extLst>
      <p:ext uri="{BB962C8B-B14F-4D97-AF65-F5344CB8AC3E}">
        <p14:creationId xmlns:p14="http://schemas.microsoft.com/office/powerpoint/2010/main" val="1139718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a:t>Write a program to open a file in write mode and append some content at the end of </a:t>
            </a:r>
            <a:r>
              <a:rPr lang="en-US" dirty="0" smtClean="0"/>
              <a:t>file[6M]</a:t>
            </a:r>
            <a:endParaRPr lang="en-US" dirty="0"/>
          </a:p>
          <a:p>
            <a:pPr marL="0" indent="0">
              <a:buNone/>
            </a:pPr>
            <a:endParaRPr lang="en-IN" dirty="0"/>
          </a:p>
        </p:txBody>
      </p:sp>
    </p:spTree>
    <p:extLst>
      <p:ext uri="{BB962C8B-B14F-4D97-AF65-F5344CB8AC3E}">
        <p14:creationId xmlns:p14="http://schemas.microsoft.com/office/powerpoint/2010/main" val="2730179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smtClean="0"/>
              <a:t>file1 </a:t>
            </a:r>
            <a:r>
              <a:rPr lang="en-US" dirty="0"/>
              <a:t>= open("myfile.txt", "w")</a:t>
            </a:r>
          </a:p>
          <a:p>
            <a:pPr marL="0" indent="0">
              <a:buNone/>
            </a:pPr>
            <a:r>
              <a:rPr lang="en-US" dirty="0"/>
              <a:t>L = ["This is Delhi \n", "This is Paris \n", "This is London"]</a:t>
            </a:r>
          </a:p>
          <a:p>
            <a:pPr marL="0" indent="0">
              <a:buNone/>
            </a:pPr>
            <a:r>
              <a:rPr lang="en-US" dirty="0"/>
              <a:t>file1.writelines(L)</a:t>
            </a:r>
          </a:p>
          <a:p>
            <a:pPr marL="0" indent="0">
              <a:buNone/>
            </a:pPr>
            <a:r>
              <a:rPr lang="en-US" dirty="0"/>
              <a:t>file1.close()</a:t>
            </a:r>
          </a:p>
          <a:p>
            <a:pPr marL="0" indent="0">
              <a:buNone/>
            </a:pPr>
            <a:r>
              <a:rPr lang="en-US" dirty="0"/>
              <a:t># Append-adds at last</a:t>
            </a:r>
          </a:p>
          <a:p>
            <a:pPr marL="0" indent="0">
              <a:buNone/>
            </a:pPr>
            <a:r>
              <a:rPr lang="en-US" dirty="0"/>
              <a:t># append mode</a:t>
            </a:r>
          </a:p>
          <a:p>
            <a:pPr marL="0" indent="0">
              <a:buNone/>
            </a:pPr>
            <a:r>
              <a:rPr lang="en-US" dirty="0"/>
              <a:t>file1 = open("myfile.txt", "a") </a:t>
            </a:r>
          </a:p>
          <a:p>
            <a:pPr marL="0" indent="0">
              <a:buNone/>
            </a:pPr>
            <a:r>
              <a:rPr lang="en-US" dirty="0"/>
              <a:t># writing newline character</a:t>
            </a:r>
          </a:p>
          <a:p>
            <a:pPr marL="0" indent="0">
              <a:buNone/>
            </a:pPr>
            <a:r>
              <a:rPr lang="en-US" dirty="0"/>
              <a:t>file1.write("\n")</a:t>
            </a:r>
          </a:p>
          <a:p>
            <a:pPr marL="0" indent="0">
              <a:buNone/>
            </a:pPr>
            <a:r>
              <a:rPr lang="en-US" dirty="0"/>
              <a:t>file1.write("Today")</a:t>
            </a:r>
          </a:p>
          <a:p>
            <a:pPr marL="0" indent="0">
              <a:buNone/>
            </a:pPr>
            <a:r>
              <a:rPr lang="en-US" dirty="0"/>
              <a:t># without newline character</a:t>
            </a:r>
          </a:p>
          <a:p>
            <a:pPr marL="0" indent="0">
              <a:buNone/>
            </a:pPr>
            <a:r>
              <a:rPr lang="en-US" dirty="0"/>
              <a:t>file1.write("Tomorrow")</a:t>
            </a:r>
            <a:endParaRPr lang="en-IN" dirty="0"/>
          </a:p>
        </p:txBody>
      </p:sp>
    </p:spTree>
    <p:extLst>
      <p:ext uri="{BB962C8B-B14F-4D97-AF65-F5344CB8AC3E}">
        <p14:creationId xmlns:p14="http://schemas.microsoft.com/office/powerpoint/2010/main" val="691088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marL="0" indent="0">
              <a:buNone/>
            </a:pPr>
            <a:r>
              <a:rPr lang="en-US" dirty="0"/>
              <a:t>file1 = open("myfile.txt", "r")</a:t>
            </a:r>
          </a:p>
          <a:p>
            <a:pPr marL="0" indent="0">
              <a:buNone/>
            </a:pPr>
            <a:r>
              <a:rPr lang="en-US" dirty="0"/>
              <a:t>print("Output of </a:t>
            </a:r>
            <a:r>
              <a:rPr lang="en-US" dirty="0" err="1"/>
              <a:t>Readlines</a:t>
            </a:r>
            <a:r>
              <a:rPr lang="en-US" dirty="0"/>
              <a:t> after appending")</a:t>
            </a:r>
          </a:p>
          <a:p>
            <a:pPr marL="0" indent="0">
              <a:buNone/>
            </a:pPr>
            <a:r>
              <a:rPr lang="en-US" dirty="0"/>
              <a:t>print(file1.read())</a:t>
            </a:r>
          </a:p>
          <a:p>
            <a:pPr marL="0" indent="0">
              <a:buNone/>
            </a:pPr>
            <a:r>
              <a:rPr lang="en-US" dirty="0"/>
              <a:t>print()</a:t>
            </a:r>
          </a:p>
          <a:p>
            <a:pPr marL="0" indent="0">
              <a:buNone/>
            </a:pPr>
            <a:r>
              <a:rPr lang="en-US" dirty="0"/>
              <a:t>file1.close()</a:t>
            </a:r>
          </a:p>
          <a:p>
            <a:pPr marL="0" indent="0">
              <a:buNone/>
            </a:pPr>
            <a:r>
              <a:rPr lang="en-US" dirty="0"/>
              <a:t>Output:</a:t>
            </a:r>
          </a:p>
          <a:p>
            <a:pPr marL="0" indent="0">
              <a:buNone/>
            </a:pPr>
            <a:r>
              <a:rPr lang="en-US" dirty="0"/>
              <a:t>Output of </a:t>
            </a:r>
            <a:r>
              <a:rPr lang="en-US" dirty="0" err="1"/>
              <a:t>Readlines</a:t>
            </a:r>
            <a:r>
              <a:rPr lang="en-US" dirty="0"/>
              <a:t> after appending</a:t>
            </a:r>
          </a:p>
          <a:p>
            <a:pPr marL="0" indent="0">
              <a:buNone/>
            </a:pPr>
            <a:r>
              <a:rPr lang="en-US" dirty="0"/>
              <a:t>This is Delhi </a:t>
            </a:r>
          </a:p>
          <a:p>
            <a:pPr marL="0" indent="0">
              <a:buNone/>
            </a:pPr>
            <a:r>
              <a:rPr lang="en-US" dirty="0"/>
              <a:t>This is Paris </a:t>
            </a:r>
          </a:p>
          <a:p>
            <a:pPr marL="0" indent="0">
              <a:buNone/>
            </a:pPr>
            <a:r>
              <a:rPr lang="en-US" dirty="0"/>
              <a:t>This is London</a:t>
            </a:r>
          </a:p>
          <a:p>
            <a:pPr marL="0" indent="0">
              <a:buNone/>
            </a:pPr>
            <a:r>
              <a:rPr lang="en-US" dirty="0" err="1"/>
              <a:t>TodayTomorrow</a:t>
            </a:r>
            <a:endParaRPr lang="en-IN" dirty="0"/>
          </a:p>
        </p:txBody>
      </p:sp>
    </p:spTree>
    <p:extLst>
      <p:ext uri="{BB962C8B-B14F-4D97-AF65-F5344CB8AC3E}">
        <p14:creationId xmlns:p14="http://schemas.microsoft.com/office/powerpoint/2010/main" val="4079432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endParaRPr lang="en-IN" dirty="0"/>
          </a:p>
        </p:txBody>
      </p:sp>
      <p:sp>
        <p:nvSpPr>
          <p:cNvPr id="4" name="Rectangle 3"/>
          <p:cNvSpPr/>
          <p:nvPr/>
        </p:nvSpPr>
        <p:spPr>
          <a:xfrm>
            <a:off x="827585" y="2780928"/>
            <a:ext cx="6120680" cy="646331"/>
          </a:xfrm>
          <a:prstGeom prst="rect">
            <a:avLst/>
          </a:prstGeom>
        </p:spPr>
        <p:txBody>
          <a:bodyPr wrap="square">
            <a:spAutoFit/>
          </a:bodyPr>
          <a:lstStyle/>
          <a:p>
            <a:r>
              <a:rPr lang="en-IN" sz="3600" b="1" dirty="0"/>
              <a:t>Directories in Python</a:t>
            </a:r>
          </a:p>
        </p:txBody>
      </p:sp>
    </p:spTree>
    <p:extLst>
      <p:ext uri="{BB962C8B-B14F-4D97-AF65-F5344CB8AC3E}">
        <p14:creationId xmlns:p14="http://schemas.microsoft.com/office/powerpoint/2010/main" val="30970428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Directories in Python</a:t>
            </a:r>
            <a:br>
              <a:rPr lang="en-IN" dirty="0"/>
            </a:br>
            <a:endParaRPr lang="en-IN" dirty="0"/>
          </a:p>
        </p:txBody>
      </p:sp>
      <p:sp>
        <p:nvSpPr>
          <p:cNvPr id="3" name="Content Placeholder 2"/>
          <p:cNvSpPr>
            <a:spLocks noGrp="1"/>
          </p:cNvSpPr>
          <p:nvPr>
            <p:ph sz="quarter" idx="1"/>
          </p:nvPr>
        </p:nvSpPr>
        <p:spPr/>
        <p:txBody>
          <a:bodyPr/>
          <a:lstStyle/>
          <a:p>
            <a:pPr fontAlgn="base"/>
            <a:r>
              <a:rPr lang="en-US" dirty="0" smtClean="0"/>
              <a:t>If </a:t>
            </a:r>
            <a:r>
              <a:rPr lang="en-US" dirty="0"/>
              <a:t>there are a large number of files to handle in your Python program, you can arrange your code within different directories to make things more manageable.</a:t>
            </a:r>
          </a:p>
          <a:p>
            <a:pPr fontAlgn="base"/>
            <a:r>
              <a:rPr lang="en-US" dirty="0"/>
              <a:t>A directory or folder is a collection of files and sub directories. </a:t>
            </a:r>
            <a:endParaRPr lang="en-US" dirty="0" smtClean="0"/>
          </a:p>
          <a:p>
            <a:pPr fontAlgn="base"/>
            <a:r>
              <a:rPr lang="en-US" dirty="0" smtClean="0"/>
              <a:t>Python </a:t>
            </a:r>
            <a:r>
              <a:rPr lang="en-US" dirty="0"/>
              <a:t>has the </a:t>
            </a:r>
            <a:r>
              <a:rPr lang="en-US" dirty="0" err="1"/>
              <a:t>os</a:t>
            </a:r>
            <a:r>
              <a:rPr lang="en-US" dirty="0"/>
              <a:t> </a:t>
            </a:r>
            <a:r>
              <a:rPr lang="en-US" dirty="0" smtClean="0"/>
              <a:t>module</a:t>
            </a:r>
            <a:r>
              <a:rPr lang="en-US" dirty="0"/>
              <a:t>,</a:t>
            </a:r>
            <a:r>
              <a:rPr lang="en-US" dirty="0" smtClean="0"/>
              <a:t> </a:t>
            </a:r>
            <a:r>
              <a:rPr lang="en-US" dirty="0"/>
              <a:t>which provides us with many useful methods to work with directories (and files as well).</a:t>
            </a:r>
          </a:p>
          <a:p>
            <a:endParaRPr lang="en-IN" dirty="0"/>
          </a:p>
        </p:txBody>
      </p:sp>
    </p:spTree>
    <p:extLst>
      <p:ext uri="{BB962C8B-B14F-4D97-AF65-F5344CB8AC3E}">
        <p14:creationId xmlns:p14="http://schemas.microsoft.com/office/powerpoint/2010/main" val="126785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fontAlgn="base"/>
            <a:r>
              <a:rPr lang="en-US" dirty="0"/>
              <a:t>Hence, in Python, a file operation takes place in the following order.</a:t>
            </a:r>
          </a:p>
          <a:p>
            <a:pPr marL="0" indent="0" fontAlgn="base">
              <a:buNone/>
            </a:pPr>
            <a:r>
              <a:rPr lang="en-US" dirty="0"/>
              <a:t>Open a file</a:t>
            </a:r>
          </a:p>
          <a:p>
            <a:pPr marL="0" indent="0" fontAlgn="base">
              <a:buNone/>
            </a:pPr>
            <a:r>
              <a:rPr lang="en-US" dirty="0"/>
              <a:t>Read or write (perform operation)</a:t>
            </a:r>
          </a:p>
          <a:p>
            <a:pPr marL="0" indent="0" fontAlgn="base">
              <a:buNone/>
            </a:pPr>
            <a:r>
              <a:rPr lang="en-US" dirty="0"/>
              <a:t>Close the file</a:t>
            </a:r>
          </a:p>
          <a:p>
            <a:pPr marL="0" indent="0">
              <a:buNone/>
            </a:pPr>
            <a:endParaRPr lang="en-IN" dirty="0"/>
          </a:p>
        </p:txBody>
      </p:sp>
    </p:spTree>
    <p:extLst>
      <p:ext uri="{BB962C8B-B14F-4D97-AF65-F5344CB8AC3E}">
        <p14:creationId xmlns:p14="http://schemas.microsoft.com/office/powerpoint/2010/main" val="3161274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Get Current Directory</a:t>
            </a:r>
            <a:br>
              <a:rPr lang="en-IN" b="1" dirty="0"/>
            </a:br>
            <a:endParaRPr lang="en-IN" dirty="0"/>
          </a:p>
        </p:txBody>
      </p:sp>
      <p:sp>
        <p:nvSpPr>
          <p:cNvPr id="3" name="Content Placeholder 2"/>
          <p:cNvSpPr>
            <a:spLocks noGrp="1"/>
          </p:cNvSpPr>
          <p:nvPr>
            <p:ph sz="quarter" idx="1"/>
          </p:nvPr>
        </p:nvSpPr>
        <p:spPr/>
        <p:txBody>
          <a:bodyPr>
            <a:normAutofit fontScale="92500" lnSpcReduction="20000"/>
          </a:bodyPr>
          <a:lstStyle/>
          <a:p>
            <a:pPr fontAlgn="base"/>
            <a:r>
              <a:rPr lang="en-US" dirty="0"/>
              <a:t>We can get the present working directory using the </a:t>
            </a:r>
            <a:r>
              <a:rPr lang="en-US" dirty="0" err="1"/>
              <a:t>getcwd</a:t>
            </a:r>
            <a:r>
              <a:rPr lang="en-US" dirty="0"/>
              <a:t>() method.</a:t>
            </a:r>
          </a:p>
          <a:p>
            <a:pPr fontAlgn="base"/>
            <a:r>
              <a:rPr lang="en-US" dirty="0"/>
              <a:t>This method returns the current working directory in the form of a string. We can also use the </a:t>
            </a:r>
            <a:r>
              <a:rPr lang="en-US" dirty="0" err="1"/>
              <a:t>getcwdb</a:t>
            </a:r>
            <a:r>
              <a:rPr lang="en-US" dirty="0"/>
              <a:t>() method to get it as bytes object</a:t>
            </a:r>
            <a:r>
              <a:rPr lang="en-US" dirty="0" smtClean="0"/>
              <a:t>.</a:t>
            </a:r>
          </a:p>
          <a:p>
            <a:pPr fontAlgn="base"/>
            <a:r>
              <a:rPr lang="en-US" dirty="0" err="1" smtClean="0"/>
              <a:t>Synatx</a:t>
            </a:r>
            <a:endParaRPr lang="en-US" dirty="0" smtClean="0"/>
          </a:p>
          <a:p>
            <a:pPr marL="0" indent="0">
              <a:buNone/>
            </a:pPr>
            <a:r>
              <a:rPr lang="en-IN" dirty="0" smtClean="0"/>
              <a:t>     </a:t>
            </a:r>
            <a:r>
              <a:rPr lang="en-IN" dirty="0" err="1" smtClean="0"/>
              <a:t>os.getcwd</a:t>
            </a:r>
            <a:r>
              <a:rPr lang="en-IN" dirty="0"/>
              <a:t>()</a:t>
            </a:r>
            <a:endParaRPr lang="en-US" dirty="0"/>
          </a:p>
          <a:p>
            <a:r>
              <a:rPr lang="en-IN" dirty="0" smtClean="0"/>
              <a:t>Example</a:t>
            </a:r>
          </a:p>
          <a:p>
            <a:pPr marL="0" indent="0">
              <a:buNone/>
            </a:pPr>
            <a:r>
              <a:rPr lang="en-IN" dirty="0"/>
              <a:t>import </a:t>
            </a:r>
            <a:r>
              <a:rPr lang="en-IN" dirty="0" err="1"/>
              <a:t>os</a:t>
            </a:r>
            <a:endParaRPr lang="en-IN" dirty="0"/>
          </a:p>
          <a:p>
            <a:pPr marL="0" indent="0">
              <a:buNone/>
            </a:pPr>
            <a:r>
              <a:rPr lang="en-IN" dirty="0"/>
              <a:t>print(</a:t>
            </a:r>
            <a:r>
              <a:rPr lang="en-IN" dirty="0" err="1"/>
              <a:t>os.getcwd</a:t>
            </a:r>
            <a:r>
              <a:rPr lang="en-IN" dirty="0"/>
              <a:t>())</a:t>
            </a:r>
          </a:p>
          <a:p>
            <a:pPr marL="0" indent="0">
              <a:buNone/>
            </a:pPr>
            <a:r>
              <a:rPr lang="en-IN" dirty="0"/>
              <a:t>print(</a:t>
            </a:r>
            <a:r>
              <a:rPr lang="en-IN" dirty="0" err="1"/>
              <a:t>os.getcwdb</a:t>
            </a:r>
            <a:r>
              <a:rPr lang="en-IN" dirty="0" smtClean="0"/>
              <a:t>())</a:t>
            </a:r>
          </a:p>
          <a:p>
            <a:pPr marL="0" indent="0">
              <a:buNone/>
            </a:pPr>
            <a:r>
              <a:rPr lang="en-US" dirty="0" smtClean="0"/>
              <a:t>Output</a:t>
            </a:r>
          </a:p>
          <a:p>
            <a:pPr marL="0" indent="0">
              <a:buNone/>
            </a:pPr>
            <a:r>
              <a:rPr lang="en-IN" dirty="0"/>
              <a:t>E:\prg</a:t>
            </a:r>
          </a:p>
          <a:p>
            <a:pPr marL="0" indent="0">
              <a:buNone/>
            </a:pPr>
            <a:r>
              <a:rPr lang="en-IN" dirty="0" err="1"/>
              <a:t>b'E</a:t>
            </a:r>
            <a:r>
              <a:rPr lang="en-IN" dirty="0"/>
              <a:t>:\\</a:t>
            </a:r>
            <a:r>
              <a:rPr lang="en-IN" dirty="0" err="1"/>
              <a:t>prg</a:t>
            </a:r>
            <a:r>
              <a:rPr lang="en-IN" dirty="0"/>
              <a:t>'</a:t>
            </a:r>
          </a:p>
        </p:txBody>
      </p:sp>
    </p:spTree>
    <p:extLst>
      <p:ext uri="{BB962C8B-B14F-4D97-AF65-F5344CB8AC3E}">
        <p14:creationId xmlns:p14="http://schemas.microsoft.com/office/powerpoint/2010/main" val="40259419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Changing Directory</a:t>
            </a:r>
            <a:br>
              <a:rPr lang="en-IN" b="1" dirty="0"/>
            </a:br>
            <a:endParaRPr lang="en-IN" dirty="0"/>
          </a:p>
        </p:txBody>
      </p:sp>
      <p:sp>
        <p:nvSpPr>
          <p:cNvPr id="3" name="Content Placeholder 2"/>
          <p:cNvSpPr>
            <a:spLocks noGrp="1"/>
          </p:cNvSpPr>
          <p:nvPr>
            <p:ph sz="quarter" idx="1"/>
          </p:nvPr>
        </p:nvSpPr>
        <p:spPr>
          <a:xfrm>
            <a:off x="323528" y="1628800"/>
            <a:ext cx="7467600" cy="4873752"/>
          </a:xfrm>
        </p:spPr>
        <p:txBody>
          <a:bodyPr>
            <a:normAutofit fontScale="92500" lnSpcReduction="20000"/>
          </a:bodyPr>
          <a:lstStyle/>
          <a:p>
            <a:pPr fontAlgn="base"/>
            <a:r>
              <a:rPr lang="en-US" dirty="0"/>
              <a:t>We can change the current working directory using the </a:t>
            </a:r>
            <a:r>
              <a:rPr lang="en-US" dirty="0" err="1"/>
              <a:t>chdir</a:t>
            </a:r>
            <a:r>
              <a:rPr lang="en-US" dirty="0"/>
              <a:t>() method.</a:t>
            </a:r>
          </a:p>
          <a:p>
            <a:pPr fontAlgn="base"/>
            <a:r>
              <a:rPr lang="en-US" dirty="0"/>
              <a:t>The new path that we want to change to must be supplied as a string to this method. We can use both forward slash (/) or the backward slash (\) to separate path elements.</a:t>
            </a:r>
          </a:p>
          <a:p>
            <a:pPr fontAlgn="base"/>
            <a:r>
              <a:rPr lang="en-US" dirty="0"/>
              <a:t>It is safer to use escape sequence when using the backward slash</a:t>
            </a:r>
            <a:r>
              <a:rPr lang="en-US" dirty="0" smtClean="0"/>
              <a:t>.</a:t>
            </a:r>
          </a:p>
          <a:p>
            <a:pPr fontAlgn="base"/>
            <a:r>
              <a:rPr lang="en-US" dirty="0" err="1" smtClean="0"/>
              <a:t>Synatx</a:t>
            </a:r>
            <a:endParaRPr lang="en-US" dirty="0" smtClean="0"/>
          </a:p>
          <a:p>
            <a:pPr marL="0" indent="0" fontAlgn="base">
              <a:buNone/>
            </a:pPr>
            <a:r>
              <a:rPr lang="en-IN" dirty="0" smtClean="0"/>
              <a:t>     </a:t>
            </a:r>
            <a:r>
              <a:rPr lang="en-IN" dirty="0" err="1" smtClean="0"/>
              <a:t>os.chdir</a:t>
            </a:r>
            <a:r>
              <a:rPr lang="en-IN" dirty="0"/>
              <a:t>("</a:t>
            </a:r>
            <a:r>
              <a:rPr lang="en-IN" dirty="0" err="1"/>
              <a:t>newdir</a:t>
            </a:r>
            <a:r>
              <a:rPr lang="en-IN" dirty="0"/>
              <a:t>")</a:t>
            </a:r>
            <a:endParaRPr lang="en-US" dirty="0"/>
          </a:p>
          <a:p>
            <a:r>
              <a:rPr lang="pt-BR" dirty="0" smtClean="0"/>
              <a:t>Example</a:t>
            </a:r>
          </a:p>
          <a:p>
            <a:pPr marL="0" indent="0">
              <a:buNone/>
            </a:pPr>
            <a:r>
              <a:rPr lang="pt-BR" dirty="0" smtClean="0"/>
              <a:t>import </a:t>
            </a:r>
            <a:r>
              <a:rPr lang="pt-BR" dirty="0"/>
              <a:t>os</a:t>
            </a:r>
          </a:p>
          <a:p>
            <a:pPr marL="0" indent="0">
              <a:buNone/>
            </a:pPr>
            <a:r>
              <a:rPr lang="pt-BR" dirty="0"/>
              <a:t>os.chdir('E:\\prg')</a:t>
            </a:r>
          </a:p>
          <a:p>
            <a:pPr marL="0" indent="0">
              <a:buNone/>
            </a:pPr>
            <a:r>
              <a:rPr lang="pt-BR" dirty="0"/>
              <a:t>print(os.getcwd())</a:t>
            </a:r>
            <a:endParaRPr lang="en-IN" dirty="0"/>
          </a:p>
        </p:txBody>
      </p:sp>
    </p:spTree>
    <p:extLst>
      <p:ext uri="{BB962C8B-B14F-4D97-AF65-F5344CB8AC3E}">
        <p14:creationId xmlns:p14="http://schemas.microsoft.com/office/powerpoint/2010/main" val="3118898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List Directories and Files</a:t>
            </a:r>
            <a:br>
              <a:rPr lang="en-IN" b="1" dirty="0"/>
            </a:br>
            <a:endParaRPr lang="en-IN" dirty="0"/>
          </a:p>
        </p:txBody>
      </p:sp>
      <p:sp>
        <p:nvSpPr>
          <p:cNvPr id="3" name="Content Placeholder 2"/>
          <p:cNvSpPr>
            <a:spLocks noGrp="1"/>
          </p:cNvSpPr>
          <p:nvPr>
            <p:ph sz="quarter" idx="1"/>
          </p:nvPr>
        </p:nvSpPr>
        <p:spPr/>
        <p:txBody>
          <a:bodyPr/>
          <a:lstStyle/>
          <a:p>
            <a:r>
              <a:rPr lang="en-US" dirty="0"/>
              <a:t>All files and sub directories inside a directory can be known using the </a:t>
            </a:r>
            <a:r>
              <a:rPr lang="en-US" dirty="0" err="1"/>
              <a:t>listdir</a:t>
            </a:r>
            <a:r>
              <a:rPr lang="en-US" dirty="0"/>
              <a:t>() method</a:t>
            </a:r>
            <a:r>
              <a:rPr lang="en-US" dirty="0" smtClean="0"/>
              <a:t>.</a:t>
            </a:r>
          </a:p>
          <a:p>
            <a:r>
              <a:rPr lang="en-US" dirty="0"/>
              <a:t>This method takes in a path and returns a list of sub directories and files in that path. If no path is specified, it returns from the current working directory</a:t>
            </a:r>
            <a:r>
              <a:rPr lang="en-US" dirty="0" smtClean="0"/>
              <a:t>.</a:t>
            </a:r>
          </a:p>
          <a:p>
            <a:r>
              <a:rPr lang="en-US" dirty="0" err="1" smtClean="0"/>
              <a:t>Synatx</a:t>
            </a:r>
            <a:endParaRPr lang="en-US" dirty="0" smtClean="0"/>
          </a:p>
          <a:p>
            <a:pPr marL="0" indent="0">
              <a:buNone/>
            </a:pPr>
            <a:r>
              <a:rPr lang="en-US" dirty="0" smtClean="0"/>
              <a:t>  </a:t>
            </a:r>
            <a:r>
              <a:rPr lang="en-US" dirty="0" err="1" smtClean="0"/>
              <a:t>os.listdir</a:t>
            </a:r>
            <a:r>
              <a:rPr lang="en-US" dirty="0" smtClean="0"/>
              <a:t>(</a:t>
            </a:r>
            <a:r>
              <a:rPr lang="en-US" dirty="0" err="1" smtClean="0"/>
              <a:t>dir</a:t>
            </a:r>
            <a:r>
              <a:rPr lang="en-US" dirty="0" smtClean="0"/>
              <a:t> name)</a:t>
            </a:r>
          </a:p>
          <a:p>
            <a:r>
              <a:rPr lang="en-US" dirty="0" smtClean="0"/>
              <a:t>Example</a:t>
            </a:r>
          </a:p>
          <a:p>
            <a:pPr marL="0" indent="0">
              <a:buNone/>
            </a:pPr>
            <a:r>
              <a:rPr lang="en-IN" dirty="0"/>
              <a:t>import </a:t>
            </a:r>
            <a:r>
              <a:rPr lang="en-IN" dirty="0" err="1"/>
              <a:t>os</a:t>
            </a:r>
            <a:endParaRPr lang="en-IN" dirty="0"/>
          </a:p>
          <a:p>
            <a:pPr marL="0" indent="0">
              <a:buNone/>
            </a:pPr>
            <a:r>
              <a:rPr lang="en-IN" dirty="0"/>
              <a:t>print(</a:t>
            </a:r>
            <a:r>
              <a:rPr lang="en-IN" dirty="0" err="1"/>
              <a:t>os.listdir</a:t>
            </a:r>
            <a:r>
              <a:rPr lang="en-IN" dirty="0"/>
              <a:t>('E:\\'))</a:t>
            </a:r>
          </a:p>
          <a:p>
            <a:pPr marL="0" indent="0">
              <a:buNone/>
            </a:pPr>
            <a:endParaRPr lang="en-IN" dirty="0"/>
          </a:p>
        </p:txBody>
      </p:sp>
    </p:spTree>
    <p:extLst>
      <p:ext uri="{BB962C8B-B14F-4D97-AF65-F5344CB8AC3E}">
        <p14:creationId xmlns:p14="http://schemas.microsoft.com/office/powerpoint/2010/main" val="2162875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Making a New Directory</a:t>
            </a:r>
            <a:br>
              <a:rPr lang="en-IN" b="1" dirty="0"/>
            </a:br>
            <a:endParaRPr lang="en-IN" dirty="0"/>
          </a:p>
        </p:txBody>
      </p:sp>
      <p:sp>
        <p:nvSpPr>
          <p:cNvPr id="3" name="Content Placeholder 2"/>
          <p:cNvSpPr>
            <a:spLocks noGrp="1"/>
          </p:cNvSpPr>
          <p:nvPr>
            <p:ph sz="quarter" idx="1"/>
          </p:nvPr>
        </p:nvSpPr>
        <p:spPr/>
        <p:txBody>
          <a:bodyPr>
            <a:normAutofit lnSpcReduction="10000"/>
          </a:bodyPr>
          <a:lstStyle/>
          <a:p>
            <a:pPr fontAlgn="base"/>
            <a:r>
              <a:rPr lang="en-US" dirty="0"/>
              <a:t>We can make a new directory using the </a:t>
            </a:r>
            <a:r>
              <a:rPr lang="en-US" dirty="0" err="1"/>
              <a:t>mkdir</a:t>
            </a:r>
            <a:r>
              <a:rPr lang="en-US" dirty="0"/>
              <a:t>() method.</a:t>
            </a:r>
          </a:p>
          <a:p>
            <a:pPr fontAlgn="base"/>
            <a:r>
              <a:rPr lang="en-US" dirty="0"/>
              <a:t>This method takes in the path of the new directory. If the full path is not specified, the new directory is created in the current working directory</a:t>
            </a:r>
            <a:r>
              <a:rPr lang="en-US" dirty="0" smtClean="0"/>
              <a:t>.</a:t>
            </a:r>
          </a:p>
          <a:p>
            <a:pPr fontAlgn="base"/>
            <a:r>
              <a:rPr lang="en-US" dirty="0" err="1" smtClean="0"/>
              <a:t>Synatx</a:t>
            </a:r>
            <a:endParaRPr lang="en-US" dirty="0" smtClean="0"/>
          </a:p>
          <a:p>
            <a:pPr marL="0" indent="0" fontAlgn="base">
              <a:buNone/>
            </a:pPr>
            <a:r>
              <a:rPr lang="en-IN" dirty="0" smtClean="0"/>
              <a:t>   </a:t>
            </a:r>
            <a:r>
              <a:rPr lang="en-IN" dirty="0" err="1" smtClean="0"/>
              <a:t>os.mkdir</a:t>
            </a:r>
            <a:r>
              <a:rPr lang="en-IN" dirty="0"/>
              <a:t>("</a:t>
            </a:r>
            <a:r>
              <a:rPr lang="en-IN" dirty="0" err="1"/>
              <a:t>newdir</a:t>
            </a:r>
            <a:r>
              <a:rPr lang="en-IN" dirty="0"/>
              <a:t>")</a:t>
            </a:r>
            <a:endParaRPr lang="en-US" dirty="0"/>
          </a:p>
          <a:p>
            <a:r>
              <a:rPr lang="en-US" dirty="0" smtClean="0"/>
              <a:t>Example</a:t>
            </a:r>
          </a:p>
          <a:p>
            <a:pPr marL="0" indent="0">
              <a:buNone/>
            </a:pPr>
            <a:r>
              <a:rPr lang="en-US" dirty="0"/>
              <a:t>import </a:t>
            </a:r>
            <a:r>
              <a:rPr lang="en-US" dirty="0" err="1"/>
              <a:t>os</a:t>
            </a:r>
            <a:endParaRPr lang="en-US" dirty="0"/>
          </a:p>
          <a:p>
            <a:pPr marL="0" indent="0">
              <a:buNone/>
            </a:pPr>
            <a:r>
              <a:rPr lang="en-US" dirty="0" err="1"/>
              <a:t>os.mkdir</a:t>
            </a:r>
            <a:r>
              <a:rPr lang="en-US" dirty="0"/>
              <a:t>('E:\\test6')</a:t>
            </a:r>
          </a:p>
          <a:p>
            <a:pPr marL="0" indent="0">
              <a:buNone/>
            </a:pPr>
            <a:r>
              <a:rPr lang="en-US" dirty="0"/>
              <a:t>print("New Directory created")</a:t>
            </a:r>
            <a:endParaRPr lang="en-US" dirty="0" smtClean="0"/>
          </a:p>
        </p:txBody>
      </p:sp>
    </p:spTree>
    <p:extLst>
      <p:ext uri="{BB962C8B-B14F-4D97-AF65-F5344CB8AC3E}">
        <p14:creationId xmlns:p14="http://schemas.microsoft.com/office/powerpoint/2010/main" val="26957210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Renaming a Directory or a File</a:t>
            </a:r>
            <a:br>
              <a:rPr lang="en-US" b="1" dirty="0"/>
            </a:br>
            <a:endParaRPr lang="en-IN" dirty="0"/>
          </a:p>
        </p:txBody>
      </p:sp>
      <p:sp>
        <p:nvSpPr>
          <p:cNvPr id="3" name="Content Placeholder 2"/>
          <p:cNvSpPr>
            <a:spLocks noGrp="1"/>
          </p:cNvSpPr>
          <p:nvPr>
            <p:ph sz="quarter" idx="1"/>
          </p:nvPr>
        </p:nvSpPr>
        <p:spPr/>
        <p:txBody>
          <a:bodyPr/>
          <a:lstStyle/>
          <a:p>
            <a:pPr fontAlgn="base"/>
            <a:r>
              <a:rPr lang="en-US" dirty="0"/>
              <a:t>The rename() method can rename a directory or a file.</a:t>
            </a:r>
          </a:p>
          <a:p>
            <a:pPr fontAlgn="base"/>
            <a:r>
              <a:rPr lang="en-US" dirty="0"/>
              <a:t>The first argument is the old name and the new name must be supplies as the second argument.</a:t>
            </a:r>
          </a:p>
          <a:p>
            <a:r>
              <a:rPr lang="en-US" dirty="0" smtClean="0"/>
              <a:t>Example’</a:t>
            </a:r>
          </a:p>
          <a:p>
            <a:pPr marL="0" indent="0">
              <a:buNone/>
            </a:pPr>
            <a:r>
              <a:rPr lang="en-US" dirty="0"/>
              <a:t>import </a:t>
            </a:r>
            <a:r>
              <a:rPr lang="en-US" dirty="0" err="1"/>
              <a:t>os</a:t>
            </a:r>
            <a:endParaRPr lang="en-US" dirty="0"/>
          </a:p>
          <a:p>
            <a:pPr marL="0" indent="0">
              <a:buNone/>
            </a:pPr>
            <a:r>
              <a:rPr lang="en-US" dirty="0" err="1"/>
              <a:t>os.rename</a:t>
            </a:r>
            <a:r>
              <a:rPr lang="en-US" dirty="0"/>
              <a:t>('E:\\test6','E:\\</a:t>
            </a:r>
            <a:r>
              <a:rPr lang="en-US" dirty="0" err="1"/>
              <a:t>new_one</a:t>
            </a:r>
            <a:r>
              <a:rPr lang="en-US" dirty="0"/>
              <a:t>')</a:t>
            </a:r>
          </a:p>
          <a:p>
            <a:pPr marL="0" indent="0">
              <a:buNone/>
            </a:pPr>
            <a:r>
              <a:rPr lang="en-US" dirty="0"/>
              <a:t>print("Directory renamed")</a:t>
            </a:r>
            <a:endParaRPr lang="en-IN" dirty="0"/>
          </a:p>
        </p:txBody>
      </p:sp>
    </p:spTree>
    <p:extLst>
      <p:ext uri="{BB962C8B-B14F-4D97-AF65-F5344CB8AC3E}">
        <p14:creationId xmlns:p14="http://schemas.microsoft.com/office/powerpoint/2010/main" val="21880652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Removing Directory or File</a:t>
            </a:r>
            <a:br>
              <a:rPr lang="en-IN" b="1" dirty="0"/>
            </a:br>
            <a:endParaRPr lang="en-IN" dirty="0"/>
          </a:p>
        </p:txBody>
      </p:sp>
      <p:sp>
        <p:nvSpPr>
          <p:cNvPr id="3" name="Content Placeholder 2"/>
          <p:cNvSpPr>
            <a:spLocks noGrp="1"/>
          </p:cNvSpPr>
          <p:nvPr>
            <p:ph sz="quarter" idx="1"/>
          </p:nvPr>
        </p:nvSpPr>
        <p:spPr/>
        <p:txBody>
          <a:bodyPr/>
          <a:lstStyle/>
          <a:p>
            <a:r>
              <a:rPr lang="en-US" dirty="0"/>
              <a:t>The </a:t>
            </a:r>
            <a:r>
              <a:rPr lang="en-US" i="1" dirty="0" err="1"/>
              <a:t>rmdir</a:t>
            </a:r>
            <a:r>
              <a:rPr lang="en-US" i="1" dirty="0"/>
              <a:t>()</a:t>
            </a:r>
            <a:r>
              <a:rPr lang="en-US" dirty="0"/>
              <a:t> method deletes the directory, which is passed as an argument in the method.</a:t>
            </a:r>
          </a:p>
          <a:p>
            <a:r>
              <a:rPr lang="en-US" dirty="0"/>
              <a:t>Before removing a directory, all the contents in it should be removed.</a:t>
            </a:r>
          </a:p>
          <a:p>
            <a:r>
              <a:rPr lang="en-US" dirty="0" err="1" smtClean="0"/>
              <a:t>Synatx</a:t>
            </a:r>
            <a:endParaRPr lang="en-US" dirty="0" smtClean="0"/>
          </a:p>
          <a:p>
            <a:pPr marL="0" indent="0">
              <a:buNone/>
            </a:pPr>
            <a:r>
              <a:rPr lang="en-IN" dirty="0" smtClean="0"/>
              <a:t>  </a:t>
            </a:r>
            <a:r>
              <a:rPr lang="en-IN" dirty="0" err="1" smtClean="0"/>
              <a:t>os.rmdir</a:t>
            </a:r>
            <a:r>
              <a:rPr lang="en-IN" dirty="0"/>
              <a:t>('</a:t>
            </a:r>
            <a:r>
              <a:rPr lang="en-IN" dirty="0" err="1"/>
              <a:t>dirname</a:t>
            </a:r>
            <a:r>
              <a:rPr lang="en-IN" dirty="0"/>
              <a:t>')</a:t>
            </a:r>
          </a:p>
        </p:txBody>
      </p:sp>
    </p:spTree>
    <p:extLst>
      <p:ext uri="{BB962C8B-B14F-4D97-AF65-F5344CB8AC3E}">
        <p14:creationId xmlns:p14="http://schemas.microsoft.com/office/powerpoint/2010/main" val="2270739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a:bodyPr>
          <a:lstStyle/>
          <a:p>
            <a:pPr marL="0" indent="0" algn="ctr">
              <a:buNone/>
            </a:pPr>
            <a:endParaRPr lang="en-US" sz="3200" dirty="0" smtClean="0"/>
          </a:p>
          <a:p>
            <a:pPr marL="0" indent="0" algn="ctr">
              <a:buNone/>
            </a:pPr>
            <a:r>
              <a:rPr lang="en-US" sz="3200" dirty="0" smtClean="0"/>
              <a:t>Exception Handling</a:t>
            </a:r>
            <a:endParaRPr lang="en-IN" sz="3200" dirty="0"/>
          </a:p>
        </p:txBody>
      </p:sp>
    </p:spTree>
    <p:extLst>
      <p:ext uri="{BB962C8B-B14F-4D97-AF65-F5344CB8AC3E}">
        <p14:creationId xmlns:p14="http://schemas.microsoft.com/office/powerpoint/2010/main" val="24784127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Exception?</a:t>
            </a:r>
            <a:br>
              <a:rPr lang="en-IN" dirty="0"/>
            </a:br>
            <a:endParaRPr lang="en-IN" dirty="0"/>
          </a:p>
        </p:txBody>
      </p:sp>
      <p:sp>
        <p:nvSpPr>
          <p:cNvPr id="3" name="Content Placeholder 2"/>
          <p:cNvSpPr>
            <a:spLocks noGrp="1"/>
          </p:cNvSpPr>
          <p:nvPr>
            <p:ph sz="quarter" idx="1"/>
          </p:nvPr>
        </p:nvSpPr>
        <p:spPr/>
        <p:txBody>
          <a:bodyPr/>
          <a:lstStyle/>
          <a:p>
            <a:r>
              <a:rPr lang="en-US" dirty="0"/>
              <a:t>An exception is an event, which occurs during the execution of a program that disrupts the normal flow of the program's instructions</a:t>
            </a:r>
            <a:r>
              <a:rPr lang="en-US" dirty="0" smtClean="0"/>
              <a:t>.</a:t>
            </a:r>
          </a:p>
          <a:p>
            <a:r>
              <a:rPr lang="en-US" dirty="0" smtClean="0"/>
              <a:t> </a:t>
            </a:r>
            <a:r>
              <a:rPr lang="en-US" dirty="0"/>
              <a:t>In general, when a Python script encounters a situation that it cannot cope with, it raises an exception. </a:t>
            </a:r>
            <a:endParaRPr lang="en-US" dirty="0" smtClean="0"/>
          </a:p>
          <a:p>
            <a:r>
              <a:rPr lang="en-US" dirty="0" smtClean="0"/>
              <a:t>An </a:t>
            </a:r>
            <a:r>
              <a:rPr lang="en-US" dirty="0"/>
              <a:t>exception is a Python object that represents an error.</a:t>
            </a:r>
          </a:p>
          <a:p>
            <a:r>
              <a:rPr lang="en-US" dirty="0"/>
              <a:t>When a Python script raises an exception, it must either handle the exception immediately otherwise it terminates and quits.</a:t>
            </a:r>
          </a:p>
          <a:p>
            <a:endParaRPr lang="en-IN" dirty="0"/>
          </a:p>
        </p:txBody>
      </p:sp>
    </p:spTree>
    <p:extLst>
      <p:ext uri="{BB962C8B-B14F-4D97-AF65-F5344CB8AC3E}">
        <p14:creationId xmlns:p14="http://schemas.microsoft.com/office/powerpoint/2010/main" val="36534223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Handling an exception</a:t>
            </a:r>
            <a:br>
              <a:rPr lang="en-IN" dirty="0"/>
            </a:br>
            <a:endParaRPr lang="en-IN" dirty="0"/>
          </a:p>
        </p:txBody>
      </p:sp>
      <p:sp>
        <p:nvSpPr>
          <p:cNvPr id="3" name="Content Placeholder 2"/>
          <p:cNvSpPr>
            <a:spLocks noGrp="1"/>
          </p:cNvSpPr>
          <p:nvPr>
            <p:ph sz="quarter" idx="1"/>
          </p:nvPr>
        </p:nvSpPr>
        <p:spPr/>
        <p:txBody>
          <a:bodyPr/>
          <a:lstStyle/>
          <a:p>
            <a:r>
              <a:rPr lang="en-US" dirty="0"/>
              <a:t>When an error occurs, or exception as we call it, Python will normally stop and generate an error message.</a:t>
            </a:r>
          </a:p>
          <a:p>
            <a:r>
              <a:rPr lang="en-US" dirty="0"/>
              <a:t>These exceptions can be handled using </a:t>
            </a:r>
            <a:r>
              <a:rPr lang="en-US" dirty="0" smtClean="0"/>
              <a:t>:</a:t>
            </a:r>
          </a:p>
          <a:p>
            <a:pPr marL="0" indent="0">
              <a:buNone/>
            </a:pPr>
            <a:r>
              <a:rPr lang="en-US" dirty="0"/>
              <a:t> </a:t>
            </a:r>
            <a:r>
              <a:rPr lang="en-US" dirty="0" smtClean="0"/>
              <a:t>  The try</a:t>
            </a:r>
            <a:r>
              <a:rPr lang="en-US" dirty="0"/>
              <a:t> </a:t>
            </a:r>
            <a:r>
              <a:rPr lang="en-US" dirty="0" smtClean="0"/>
              <a:t>:except Clause</a:t>
            </a:r>
            <a:endParaRPr lang="en-US" dirty="0"/>
          </a:p>
          <a:p>
            <a:pPr marL="0" indent="0">
              <a:buNone/>
            </a:pPr>
            <a:r>
              <a:rPr lang="en-US" dirty="0"/>
              <a:t> </a:t>
            </a:r>
            <a:r>
              <a:rPr lang="en-US" dirty="0" smtClean="0"/>
              <a:t>  The try with multiple except Clause</a:t>
            </a:r>
          </a:p>
          <a:p>
            <a:pPr marL="0" indent="0">
              <a:buNone/>
            </a:pPr>
            <a:r>
              <a:rPr lang="en-US" dirty="0"/>
              <a:t> </a:t>
            </a:r>
            <a:r>
              <a:rPr lang="en-US" dirty="0" smtClean="0"/>
              <a:t>   The </a:t>
            </a:r>
            <a:r>
              <a:rPr lang="en-US" dirty="0" err="1" smtClean="0"/>
              <a:t>try:except:else</a:t>
            </a:r>
            <a:r>
              <a:rPr lang="en-US" dirty="0" smtClean="0"/>
              <a:t> Clause</a:t>
            </a:r>
          </a:p>
          <a:p>
            <a:pPr marL="0" indent="0">
              <a:buNone/>
            </a:pPr>
            <a:r>
              <a:rPr lang="en-US" dirty="0" smtClean="0"/>
              <a:t>   The</a:t>
            </a:r>
            <a:r>
              <a:rPr lang="en-US" dirty="0"/>
              <a:t> </a:t>
            </a:r>
            <a:r>
              <a:rPr lang="en-US" i="1" dirty="0"/>
              <a:t>except</a:t>
            </a:r>
            <a:r>
              <a:rPr lang="en-US" dirty="0"/>
              <a:t> Clause with No Exceptions</a:t>
            </a:r>
          </a:p>
          <a:p>
            <a:pPr marL="0" indent="0">
              <a:buNone/>
            </a:pPr>
            <a:r>
              <a:rPr lang="en-US" dirty="0" smtClean="0"/>
              <a:t>   The</a:t>
            </a:r>
            <a:r>
              <a:rPr lang="en-US" dirty="0"/>
              <a:t> </a:t>
            </a:r>
            <a:r>
              <a:rPr lang="en-US" i="1" dirty="0"/>
              <a:t>except</a:t>
            </a:r>
            <a:r>
              <a:rPr lang="en-US" dirty="0"/>
              <a:t> Clause with Multiple Exceptions</a:t>
            </a:r>
            <a:br>
              <a:rPr lang="en-US" dirty="0"/>
            </a:br>
            <a:r>
              <a:rPr lang="en-US" dirty="0" smtClean="0"/>
              <a:t>    </a:t>
            </a:r>
            <a:r>
              <a:rPr lang="en-IN" dirty="0"/>
              <a:t>The try-finally Clause</a:t>
            </a:r>
          </a:p>
          <a:p>
            <a:pPr marL="0" indent="0">
              <a:buNone/>
            </a:pPr>
            <a:endParaRPr lang="en-US" dirty="0" smtClean="0"/>
          </a:p>
          <a:p>
            <a:pPr marL="0" indent="0">
              <a:buNone/>
            </a:pPr>
            <a:endParaRPr lang="en-US" dirty="0"/>
          </a:p>
          <a:p>
            <a:endParaRPr lang="en-IN" dirty="0"/>
          </a:p>
        </p:txBody>
      </p:sp>
    </p:spTree>
    <p:extLst>
      <p:ext uri="{BB962C8B-B14F-4D97-AF65-F5344CB8AC3E}">
        <p14:creationId xmlns:p14="http://schemas.microsoft.com/office/powerpoint/2010/main" val="4006748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The try :except Clause</a:t>
            </a:r>
          </a:p>
        </p:txBody>
      </p:sp>
      <p:sp>
        <p:nvSpPr>
          <p:cNvPr id="3" name="Content Placeholder 2"/>
          <p:cNvSpPr>
            <a:spLocks noGrp="1"/>
          </p:cNvSpPr>
          <p:nvPr>
            <p:ph sz="quarter" idx="1"/>
          </p:nvPr>
        </p:nvSpPr>
        <p:spPr/>
        <p:txBody>
          <a:bodyPr>
            <a:normAutofit lnSpcReduction="10000"/>
          </a:bodyPr>
          <a:lstStyle/>
          <a:p>
            <a:r>
              <a:rPr lang="en-US" dirty="0"/>
              <a:t>If you have some </a:t>
            </a:r>
            <a:r>
              <a:rPr lang="en-US" i="1" dirty="0"/>
              <a:t>suspicious</a:t>
            </a:r>
            <a:r>
              <a:rPr lang="en-US" dirty="0"/>
              <a:t> code that may raise an exception, you can defend your program by placing the suspicious code in a </a:t>
            </a:r>
            <a:r>
              <a:rPr lang="en-US" b="1" dirty="0"/>
              <a:t>try:</a:t>
            </a:r>
            <a:r>
              <a:rPr lang="en-US" dirty="0"/>
              <a:t> block. After the try: block, include an </a:t>
            </a:r>
            <a:r>
              <a:rPr lang="en-US" b="1" dirty="0"/>
              <a:t>except:</a:t>
            </a:r>
            <a:r>
              <a:rPr lang="en-US" dirty="0"/>
              <a:t> statement, followed by a block of code which handles the problem </a:t>
            </a:r>
            <a:endParaRPr lang="en-US" dirty="0" smtClean="0"/>
          </a:p>
          <a:p>
            <a:r>
              <a:rPr lang="en-US" dirty="0" smtClean="0"/>
              <a:t>Syntax</a:t>
            </a:r>
          </a:p>
          <a:p>
            <a:pPr marL="0" indent="0">
              <a:buNone/>
            </a:pPr>
            <a:r>
              <a:rPr lang="en-US" dirty="0"/>
              <a:t>try: </a:t>
            </a:r>
            <a:endParaRPr lang="en-US" dirty="0" smtClean="0"/>
          </a:p>
          <a:p>
            <a:pPr marL="0" indent="0">
              <a:buNone/>
            </a:pPr>
            <a:r>
              <a:rPr lang="en-US" dirty="0"/>
              <a:t> </a:t>
            </a:r>
            <a:r>
              <a:rPr lang="en-US" dirty="0" smtClean="0"/>
              <a:t>   You </a:t>
            </a:r>
            <a:r>
              <a:rPr lang="en-US" dirty="0"/>
              <a:t>do your operations here; </a:t>
            </a:r>
            <a:endParaRPr lang="en-US" dirty="0" smtClean="0"/>
          </a:p>
          <a:p>
            <a:pPr marL="0" indent="0">
              <a:buNone/>
            </a:pPr>
            <a:r>
              <a:rPr lang="en-US" dirty="0"/>
              <a:t> </a:t>
            </a:r>
            <a:r>
              <a:rPr lang="en-US" dirty="0" smtClean="0"/>
              <a:t>    ...................... </a:t>
            </a:r>
          </a:p>
          <a:p>
            <a:pPr marL="0" indent="0">
              <a:buNone/>
            </a:pPr>
            <a:r>
              <a:rPr lang="en-US" dirty="0" smtClean="0"/>
              <a:t>except </a:t>
            </a:r>
            <a:r>
              <a:rPr lang="en-US" i="1" dirty="0" smtClean="0"/>
              <a:t>Exception</a:t>
            </a:r>
            <a:r>
              <a:rPr lang="en-US" dirty="0" smtClean="0"/>
              <a:t>:</a:t>
            </a:r>
          </a:p>
          <a:p>
            <a:pPr marL="0" indent="0">
              <a:buNone/>
            </a:pPr>
            <a:r>
              <a:rPr lang="en-US" dirty="0"/>
              <a:t> </a:t>
            </a:r>
            <a:r>
              <a:rPr lang="en-US" dirty="0" smtClean="0"/>
              <a:t>     </a:t>
            </a:r>
            <a:r>
              <a:rPr lang="en-US" dirty="0"/>
              <a:t>If there is </a:t>
            </a:r>
            <a:r>
              <a:rPr lang="en-US" dirty="0" smtClean="0"/>
              <a:t>Exception, </a:t>
            </a:r>
            <a:r>
              <a:rPr lang="en-US" dirty="0"/>
              <a:t>then execute this block.</a:t>
            </a:r>
            <a:endParaRPr lang="en-IN" dirty="0"/>
          </a:p>
        </p:txBody>
      </p:sp>
    </p:spTree>
    <p:extLst>
      <p:ext uri="{BB962C8B-B14F-4D97-AF65-F5344CB8AC3E}">
        <p14:creationId xmlns:p14="http://schemas.microsoft.com/office/powerpoint/2010/main" val="385055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file operations in Python. </a:t>
            </a:r>
            <a:r>
              <a:rPr lang="en-US" dirty="0" smtClean="0"/>
              <a:t>[2m]</a:t>
            </a:r>
            <a:endParaRPr lang="en-US" dirty="0"/>
          </a:p>
        </p:txBody>
      </p:sp>
      <p:sp>
        <p:nvSpPr>
          <p:cNvPr id="3" name="Content Placeholder 2"/>
          <p:cNvSpPr>
            <a:spLocks noGrp="1"/>
          </p:cNvSpPr>
          <p:nvPr>
            <p:ph sz="quarter" idx="1"/>
          </p:nvPr>
        </p:nvSpPr>
        <p:spPr/>
        <p:txBody>
          <a:bodyPr/>
          <a:lstStyle/>
          <a:p>
            <a:r>
              <a:rPr lang="en-US" dirty="0"/>
              <a:t>Opening file (using open() function) </a:t>
            </a:r>
            <a:endParaRPr lang="en-US" dirty="0" smtClean="0"/>
          </a:p>
          <a:p>
            <a:r>
              <a:rPr lang="en-US" dirty="0" smtClean="0"/>
              <a:t> </a:t>
            </a:r>
            <a:r>
              <a:rPr lang="en-US" dirty="0"/>
              <a:t>Reading file (using read() function) </a:t>
            </a:r>
            <a:endParaRPr lang="en-US" dirty="0" smtClean="0"/>
          </a:p>
          <a:p>
            <a:r>
              <a:rPr lang="en-US" dirty="0" smtClean="0"/>
              <a:t>Writing </a:t>
            </a:r>
            <a:r>
              <a:rPr lang="en-US" dirty="0"/>
              <a:t>file (using write() function) </a:t>
            </a:r>
            <a:endParaRPr lang="en-US" dirty="0" smtClean="0"/>
          </a:p>
          <a:p>
            <a:r>
              <a:rPr lang="en-US" dirty="0" smtClean="0"/>
              <a:t> </a:t>
            </a:r>
            <a:r>
              <a:rPr lang="en-US" dirty="0"/>
              <a:t>Copy files </a:t>
            </a:r>
            <a:endParaRPr lang="en-US" dirty="0" smtClean="0"/>
          </a:p>
          <a:p>
            <a:r>
              <a:rPr lang="en-US" dirty="0" smtClean="0"/>
              <a:t> </a:t>
            </a:r>
            <a:r>
              <a:rPr lang="en-US" dirty="0"/>
              <a:t>Delete files (using  remove() function) </a:t>
            </a:r>
            <a:endParaRPr lang="en-US" dirty="0" smtClean="0"/>
          </a:p>
          <a:p>
            <a:r>
              <a:rPr lang="en-US" dirty="0" smtClean="0"/>
              <a:t> </a:t>
            </a:r>
            <a:r>
              <a:rPr lang="en-US" dirty="0"/>
              <a:t>Closing file (Using close() function) </a:t>
            </a:r>
          </a:p>
        </p:txBody>
      </p:sp>
    </p:spTree>
    <p:extLst>
      <p:ext uri="{BB962C8B-B14F-4D97-AF65-F5344CB8AC3E}">
        <p14:creationId xmlns:p14="http://schemas.microsoft.com/office/powerpoint/2010/main" val="9488343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US" dirty="0"/>
              <a:t>try:</a:t>
            </a:r>
          </a:p>
          <a:p>
            <a:pPr marL="0" indent="0">
              <a:buNone/>
            </a:pPr>
            <a:r>
              <a:rPr lang="en-US" dirty="0"/>
              <a:t>  print(x)</a:t>
            </a:r>
          </a:p>
          <a:p>
            <a:pPr marL="0" indent="0">
              <a:buNone/>
            </a:pPr>
            <a:r>
              <a:rPr lang="en-US" dirty="0"/>
              <a:t>except:</a:t>
            </a:r>
          </a:p>
          <a:p>
            <a:pPr marL="0" indent="0">
              <a:buNone/>
            </a:pPr>
            <a:r>
              <a:rPr lang="en-US" dirty="0"/>
              <a:t>  print("An exception occurred</a:t>
            </a:r>
            <a:r>
              <a:rPr lang="en-US" dirty="0" smtClean="0"/>
              <a:t>")</a:t>
            </a:r>
          </a:p>
          <a:p>
            <a:pPr marL="0" indent="0">
              <a:buNone/>
            </a:pPr>
            <a:endParaRPr lang="en-US" dirty="0"/>
          </a:p>
          <a:p>
            <a:pPr marL="0" indent="0">
              <a:buNone/>
            </a:pPr>
            <a:r>
              <a:rPr lang="en-US" dirty="0" smtClean="0"/>
              <a:t>Output</a:t>
            </a:r>
          </a:p>
          <a:p>
            <a:pPr marL="0" indent="0">
              <a:buNone/>
            </a:pPr>
            <a:r>
              <a:rPr lang="en-US" dirty="0" smtClean="0"/>
              <a:t>  An </a:t>
            </a:r>
            <a:r>
              <a:rPr lang="en-US" dirty="0"/>
              <a:t>exception occurred</a:t>
            </a:r>
            <a:endParaRPr lang="en-IN" dirty="0"/>
          </a:p>
        </p:txBody>
      </p:sp>
    </p:spTree>
    <p:extLst>
      <p:ext uri="{BB962C8B-B14F-4D97-AF65-F5344CB8AC3E}">
        <p14:creationId xmlns:p14="http://schemas.microsoft.com/office/powerpoint/2010/main" val="3991535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The try with multiple except Clause</a:t>
            </a:r>
          </a:p>
        </p:txBody>
      </p:sp>
      <p:sp>
        <p:nvSpPr>
          <p:cNvPr id="3" name="Content Placeholder 2"/>
          <p:cNvSpPr>
            <a:spLocks noGrp="1"/>
          </p:cNvSpPr>
          <p:nvPr>
            <p:ph sz="quarter" idx="1"/>
          </p:nvPr>
        </p:nvSpPr>
        <p:spPr/>
        <p:txBody>
          <a:bodyPr/>
          <a:lstStyle/>
          <a:p>
            <a:r>
              <a:rPr lang="en-US" dirty="0"/>
              <a:t>A single try statement can have multiple except statements. This is useful when the try block contains statements that may throw different types of exceptions</a:t>
            </a:r>
            <a:r>
              <a:rPr lang="en-US" dirty="0" smtClean="0"/>
              <a:t>.</a:t>
            </a:r>
          </a:p>
          <a:p>
            <a:r>
              <a:rPr lang="en-US" dirty="0" smtClean="0"/>
              <a:t>Syntax</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4133523"/>
            <a:ext cx="5400600" cy="1959773"/>
          </a:xfrm>
          <a:prstGeom prst="rect">
            <a:avLst/>
          </a:prstGeom>
        </p:spPr>
      </p:pic>
    </p:spTree>
    <p:extLst>
      <p:ext uri="{BB962C8B-B14F-4D97-AF65-F5344CB8AC3E}">
        <p14:creationId xmlns:p14="http://schemas.microsoft.com/office/powerpoint/2010/main" val="258461359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US" dirty="0"/>
              <a:t>try:</a:t>
            </a:r>
          </a:p>
          <a:p>
            <a:pPr marL="0" indent="0">
              <a:buNone/>
            </a:pPr>
            <a:r>
              <a:rPr lang="en-US" dirty="0"/>
              <a:t>  print(x)</a:t>
            </a:r>
          </a:p>
          <a:p>
            <a:pPr marL="0" indent="0">
              <a:buNone/>
            </a:pPr>
            <a:r>
              <a:rPr lang="en-US" dirty="0"/>
              <a:t>except </a:t>
            </a:r>
            <a:r>
              <a:rPr lang="en-US" dirty="0" err="1"/>
              <a:t>NameError</a:t>
            </a:r>
            <a:r>
              <a:rPr lang="en-US" dirty="0"/>
              <a:t>:</a:t>
            </a:r>
          </a:p>
          <a:p>
            <a:pPr marL="0" indent="0">
              <a:buNone/>
            </a:pPr>
            <a:r>
              <a:rPr lang="en-US" dirty="0"/>
              <a:t>  print("Variable x is not defined")</a:t>
            </a:r>
          </a:p>
          <a:p>
            <a:pPr marL="0" indent="0">
              <a:buNone/>
            </a:pPr>
            <a:r>
              <a:rPr lang="en-US" dirty="0"/>
              <a:t>except:</a:t>
            </a:r>
          </a:p>
          <a:p>
            <a:pPr marL="0" indent="0">
              <a:buNone/>
            </a:pPr>
            <a:r>
              <a:rPr lang="en-US" dirty="0"/>
              <a:t>  print("Something else went wrong</a:t>
            </a:r>
            <a:r>
              <a:rPr lang="en-US" dirty="0" smtClean="0"/>
              <a:t>")</a:t>
            </a:r>
            <a:br>
              <a:rPr lang="en-US" dirty="0" smtClean="0"/>
            </a:br>
            <a:endParaRPr lang="en-US" dirty="0" smtClean="0"/>
          </a:p>
          <a:p>
            <a:pPr marL="0" indent="0">
              <a:buNone/>
            </a:pPr>
            <a:r>
              <a:rPr lang="en-US" dirty="0" smtClean="0"/>
              <a:t>Output</a:t>
            </a:r>
          </a:p>
          <a:p>
            <a:pPr marL="0" indent="0">
              <a:buNone/>
            </a:pPr>
            <a:r>
              <a:rPr lang="en-US" dirty="0"/>
              <a:t>Variable x is not defined</a:t>
            </a:r>
          </a:p>
          <a:p>
            <a:pPr marL="0" indent="0">
              <a:buNone/>
            </a:pPr>
            <a:endParaRPr lang="en-IN" dirty="0"/>
          </a:p>
        </p:txBody>
      </p:sp>
    </p:spTree>
    <p:extLst>
      <p:ext uri="{BB962C8B-B14F-4D97-AF65-F5344CB8AC3E}">
        <p14:creationId xmlns:p14="http://schemas.microsoft.com/office/powerpoint/2010/main" val="18115101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The </a:t>
            </a:r>
            <a:r>
              <a:rPr lang="en-US" dirty="0" err="1"/>
              <a:t>try:except:else</a:t>
            </a:r>
            <a:r>
              <a:rPr lang="en-US" dirty="0"/>
              <a:t> Clause</a:t>
            </a:r>
          </a:p>
        </p:txBody>
      </p:sp>
      <p:sp>
        <p:nvSpPr>
          <p:cNvPr id="3" name="Content Placeholder 2"/>
          <p:cNvSpPr>
            <a:spLocks noGrp="1"/>
          </p:cNvSpPr>
          <p:nvPr>
            <p:ph sz="quarter" idx="1"/>
          </p:nvPr>
        </p:nvSpPr>
        <p:spPr/>
        <p:txBody>
          <a:bodyPr/>
          <a:lstStyle/>
          <a:p>
            <a:r>
              <a:rPr lang="en-US" dirty="0"/>
              <a:t>After the except clause(s), you can include an else-clause. The code in the else-block executes if the code in the try: block does not raise an exception.</a:t>
            </a:r>
          </a:p>
          <a:p>
            <a:r>
              <a:rPr lang="en-US" dirty="0"/>
              <a:t>The else-block is a good place for code that does not need the try: block's protection.</a:t>
            </a:r>
          </a:p>
          <a:p>
            <a:r>
              <a:rPr lang="en-US" dirty="0" smtClean="0"/>
              <a:t>Syntax</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720" y="4221088"/>
            <a:ext cx="5328592" cy="2222996"/>
          </a:xfrm>
          <a:prstGeom prst="rect">
            <a:avLst/>
          </a:prstGeom>
        </p:spPr>
      </p:pic>
    </p:spTree>
    <p:extLst>
      <p:ext uri="{BB962C8B-B14F-4D97-AF65-F5344CB8AC3E}">
        <p14:creationId xmlns:p14="http://schemas.microsoft.com/office/powerpoint/2010/main" val="217918007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sz="quarter" idx="1"/>
          </p:nvPr>
        </p:nvSpPr>
        <p:spPr/>
        <p:txBody>
          <a:bodyPr/>
          <a:lstStyle/>
          <a:p>
            <a:pPr marL="0" indent="0">
              <a:buNone/>
            </a:pPr>
            <a:r>
              <a:rPr lang="en-US" dirty="0"/>
              <a:t>try:</a:t>
            </a:r>
          </a:p>
          <a:p>
            <a:pPr marL="0" indent="0">
              <a:buNone/>
            </a:pPr>
            <a:r>
              <a:rPr lang="en-US" dirty="0"/>
              <a:t>  print("Hello")</a:t>
            </a:r>
          </a:p>
          <a:p>
            <a:pPr marL="0" indent="0">
              <a:buNone/>
            </a:pPr>
            <a:r>
              <a:rPr lang="en-US" dirty="0"/>
              <a:t>except:</a:t>
            </a:r>
          </a:p>
          <a:p>
            <a:pPr marL="0" indent="0">
              <a:buNone/>
            </a:pPr>
            <a:r>
              <a:rPr lang="en-US" dirty="0"/>
              <a:t>  print("Something went wrong")</a:t>
            </a:r>
          </a:p>
          <a:p>
            <a:pPr marL="0" indent="0">
              <a:buNone/>
            </a:pPr>
            <a:r>
              <a:rPr lang="en-US" dirty="0"/>
              <a:t>else:</a:t>
            </a:r>
          </a:p>
          <a:p>
            <a:pPr marL="0" indent="0">
              <a:buNone/>
            </a:pPr>
            <a:r>
              <a:rPr lang="en-US" dirty="0"/>
              <a:t>  print("Nothing went wrong")</a:t>
            </a:r>
          </a:p>
          <a:p>
            <a:pPr marL="0" indent="0">
              <a:buNone/>
            </a:pPr>
            <a:r>
              <a:rPr lang="en-US" dirty="0" smtClean="0"/>
              <a:t>  </a:t>
            </a:r>
          </a:p>
          <a:p>
            <a:pPr marL="0" indent="0">
              <a:buNone/>
            </a:pPr>
            <a:r>
              <a:rPr lang="en-US" dirty="0" smtClean="0"/>
              <a:t>Output</a:t>
            </a:r>
          </a:p>
          <a:p>
            <a:pPr marL="0" indent="0">
              <a:buNone/>
            </a:pPr>
            <a:r>
              <a:rPr lang="en-IN" dirty="0"/>
              <a:t>Hello</a:t>
            </a:r>
          </a:p>
          <a:p>
            <a:pPr marL="0" indent="0">
              <a:buNone/>
            </a:pPr>
            <a:r>
              <a:rPr lang="en-IN" dirty="0"/>
              <a:t>Nothing went wrong</a:t>
            </a:r>
          </a:p>
        </p:txBody>
      </p:sp>
    </p:spTree>
    <p:extLst>
      <p:ext uri="{BB962C8B-B14F-4D97-AF65-F5344CB8AC3E}">
        <p14:creationId xmlns:p14="http://schemas.microsoft.com/office/powerpoint/2010/main" val="6692903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i="1" dirty="0"/>
              <a:t>except</a:t>
            </a:r>
            <a:r>
              <a:rPr lang="en-US" dirty="0"/>
              <a:t> Clause with No Exceptions</a:t>
            </a:r>
            <a:br>
              <a:rPr lang="en-US" dirty="0"/>
            </a:br>
            <a:endParaRPr lang="en-IN" dirty="0"/>
          </a:p>
        </p:txBody>
      </p:sp>
      <p:sp>
        <p:nvSpPr>
          <p:cNvPr id="3" name="Content Placeholder 2"/>
          <p:cNvSpPr>
            <a:spLocks noGrp="1"/>
          </p:cNvSpPr>
          <p:nvPr>
            <p:ph sz="quarter" idx="1"/>
          </p:nvPr>
        </p:nvSpPr>
        <p:spPr/>
        <p:txBody>
          <a:bodyPr/>
          <a:lstStyle/>
          <a:p>
            <a:r>
              <a:rPr lang="en-US" dirty="0"/>
              <a:t>You can also use the except statement with no exceptions defined as </a:t>
            </a:r>
            <a:r>
              <a:rPr lang="en-US" dirty="0" smtClean="0"/>
              <a:t>follows</a:t>
            </a:r>
          </a:p>
          <a:p>
            <a:r>
              <a:rPr lang="en-US" dirty="0"/>
              <a:t>This kind of a </a:t>
            </a:r>
            <a:r>
              <a:rPr lang="en-US" b="1" dirty="0"/>
              <a:t>try-except</a:t>
            </a:r>
            <a:r>
              <a:rPr lang="en-US" dirty="0"/>
              <a:t> statement catches all the exceptions that occur. Using this kind of try-except statement is not considered a good programming practice though, because it catches all exceptions but does not make the programmer identify the root cause of the problem that may occur.</a:t>
            </a:r>
            <a:endParaRPr lang="en-IN" dirty="0"/>
          </a:p>
        </p:txBody>
      </p:sp>
    </p:spTree>
    <p:extLst>
      <p:ext uri="{BB962C8B-B14F-4D97-AF65-F5344CB8AC3E}">
        <p14:creationId xmlns:p14="http://schemas.microsoft.com/office/powerpoint/2010/main" val="3409325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en-US" dirty="0" smtClean="0"/>
              <a:t>Syntax</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645419"/>
            <a:ext cx="5832648" cy="2655789"/>
          </a:xfrm>
          <a:prstGeom prst="rect">
            <a:avLst/>
          </a:prstGeom>
        </p:spPr>
      </p:pic>
    </p:spTree>
    <p:extLst>
      <p:ext uri="{BB962C8B-B14F-4D97-AF65-F5344CB8AC3E}">
        <p14:creationId xmlns:p14="http://schemas.microsoft.com/office/powerpoint/2010/main" val="5360198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i="1" dirty="0"/>
              <a:t>except</a:t>
            </a:r>
            <a:r>
              <a:rPr lang="en-US" dirty="0"/>
              <a:t> Clause with Multiple Exceptions</a:t>
            </a:r>
            <a:br>
              <a:rPr lang="en-US" dirty="0"/>
            </a:br>
            <a:endParaRPr lang="en-IN" dirty="0"/>
          </a:p>
        </p:txBody>
      </p:sp>
      <p:sp>
        <p:nvSpPr>
          <p:cNvPr id="3" name="Content Placeholder 2"/>
          <p:cNvSpPr>
            <a:spLocks noGrp="1"/>
          </p:cNvSpPr>
          <p:nvPr>
            <p:ph sz="quarter" idx="1"/>
          </p:nvPr>
        </p:nvSpPr>
        <p:spPr/>
        <p:txBody>
          <a:bodyPr/>
          <a:lstStyle/>
          <a:p>
            <a:r>
              <a:rPr lang="en-US" dirty="0"/>
              <a:t>You can also use the same </a:t>
            </a:r>
            <a:r>
              <a:rPr lang="en-US" i="1" dirty="0"/>
              <a:t>except</a:t>
            </a:r>
            <a:r>
              <a:rPr lang="en-US" dirty="0"/>
              <a:t> statement to handle multiple exceptions as </a:t>
            </a:r>
            <a:r>
              <a:rPr lang="en-US" dirty="0" smtClean="0"/>
              <a:t>follows</a:t>
            </a:r>
          </a:p>
          <a:p>
            <a:r>
              <a:rPr lang="en-US" dirty="0" smtClean="0"/>
              <a:t>Syntax</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3017199"/>
            <a:ext cx="5688632" cy="2736304"/>
          </a:xfrm>
          <a:prstGeom prst="rect">
            <a:avLst/>
          </a:prstGeom>
        </p:spPr>
      </p:pic>
    </p:spTree>
    <p:extLst>
      <p:ext uri="{BB962C8B-B14F-4D97-AF65-F5344CB8AC3E}">
        <p14:creationId xmlns:p14="http://schemas.microsoft.com/office/powerpoint/2010/main" val="515408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try:</a:t>
            </a:r>
          </a:p>
          <a:p>
            <a:pPr marL="0" indent="0">
              <a:buNone/>
            </a:pPr>
            <a:r>
              <a:rPr lang="en-US" dirty="0"/>
              <a:t>    a=15/0</a:t>
            </a:r>
          </a:p>
          <a:p>
            <a:pPr marL="0" indent="0">
              <a:buNone/>
            </a:pPr>
            <a:r>
              <a:rPr lang="en-US" dirty="0"/>
              <a:t>    print("Division="+a)</a:t>
            </a:r>
          </a:p>
          <a:p>
            <a:pPr marL="0" indent="0">
              <a:buNone/>
            </a:pPr>
            <a:r>
              <a:rPr lang="en-US" dirty="0"/>
              <a:t>    print("Value b="+b)</a:t>
            </a:r>
          </a:p>
          <a:p>
            <a:pPr marL="0" indent="0">
              <a:buNone/>
            </a:pPr>
            <a:r>
              <a:rPr lang="en-US" dirty="0"/>
              <a:t>except(</a:t>
            </a:r>
            <a:r>
              <a:rPr lang="en-US" dirty="0" err="1"/>
              <a:t>ZeroDivisionError,NameError</a:t>
            </a:r>
            <a:r>
              <a:rPr lang="en-US" dirty="0"/>
              <a:t>):</a:t>
            </a:r>
          </a:p>
          <a:p>
            <a:pPr marL="0" indent="0">
              <a:buNone/>
            </a:pPr>
            <a:r>
              <a:rPr lang="en-US" dirty="0"/>
              <a:t>  print("Exception handled</a:t>
            </a:r>
            <a:r>
              <a:rPr lang="en-US" dirty="0" smtClean="0"/>
              <a:t>")</a:t>
            </a:r>
          </a:p>
          <a:p>
            <a:pPr marL="0" indent="0">
              <a:buNone/>
            </a:pPr>
            <a:endParaRPr lang="en-US" dirty="0"/>
          </a:p>
          <a:p>
            <a:pPr marL="0" indent="0">
              <a:buNone/>
            </a:pPr>
            <a:r>
              <a:rPr lang="en-US" dirty="0" smtClean="0"/>
              <a:t>Output</a:t>
            </a:r>
          </a:p>
          <a:p>
            <a:pPr marL="0" indent="0">
              <a:buNone/>
            </a:pPr>
            <a:r>
              <a:rPr lang="en-IN" dirty="0"/>
              <a:t>Exception handled</a:t>
            </a:r>
          </a:p>
        </p:txBody>
      </p:sp>
    </p:spTree>
    <p:extLst>
      <p:ext uri="{BB962C8B-B14F-4D97-AF65-F5344CB8AC3E}">
        <p14:creationId xmlns:p14="http://schemas.microsoft.com/office/powerpoint/2010/main" val="27887174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try-finally Clause</a:t>
            </a:r>
            <a:br>
              <a:rPr lang="en-IN" dirty="0"/>
            </a:br>
            <a:endParaRPr lang="en-IN" dirty="0"/>
          </a:p>
        </p:txBody>
      </p:sp>
      <p:sp>
        <p:nvSpPr>
          <p:cNvPr id="3" name="Content Placeholder 2"/>
          <p:cNvSpPr>
            <a:spLocks noGrp="1"/>
          </p:cNvSpPr>
          <p:nvPr>
            <p:ph sz="quarter" idx="1"/>
          </p:nvPr>
        </p:nvSpPr>
        <p:spPr/>
        <p:txBody>
          <a:bodyPr/>
          <a:lstStyle/>
          <a:p>
            <a:r>
              <a:rPr lang="en-US" dirty="0"/>
              <a:t>You can use a </a:t>
            </a:r>
            <a:r>
              <a:rPr lang="en-US" b="1" dirty="0"/>
              <a:t>finally:</a:t>
            </a:r>
            <a:r>
              <a:rPr lang="en-US" dirty="0"/>
              <a:t> block along with a </a:t>
            </a:r>
            <a:r>
              <a:rPr lang="en-US" b="1" dirty="0"/>
              <a:t>try:</a:t>
            </a:r>
            <a:r>
              <a:rPr lang="en-US" dirty="0"/>
              <a:t> block. The finally block is a place to put any code that must execute, whether the try-block raised an exception or </a:t>
            </a:r>
            <a:r>
              <a:rPr lang="en-US" dirty="0" err="1" smtClean="0"/>
              <a:t>not.The</a:t>
            </a:r>
            <a:r>
              <a:rPr lang="en-US" dirty="0" smtClean="0"/>
              <a:t> </a:t>
            </a:r>
            <a:r>
              <a:rPr lang="en-US" dirty="0"/>
              <a:t>syntax of the try-finally statement is </a:t>
            </a:r>
            <a:r>
              <a:rPr lang="en-US" dirty="0" smtClean="0"/>
              <a:t>this</a:t>
            </a:r>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4005788"/>
            <a:ext cx="3888432" cy="1799476"/>
          </a:xfrm>
          <a:prstGeom prst="rect">
            <a:avLst/>
          </a:prstGeom>
        </p:spPr>
      </p:pic>
    </p:spTree>
    <p:extLst>
      <p:ext uri="{BB962C8B-B14F-4D97-AF65-F5344CB8AC3E}">
        <p14:creationId xmlns:p14="http://schemas.microsoft.com/office/powerpoint/2010/main" val="390205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Keyboard Input</a:t>
            </a:r>
            <a:br>
              <a:rPr lang="en-US" dirty="0"/>
            </a:br>
            <a:endParaRPr lang="en-IN" dirty="0"/>
          </a:p>
        </p:txBody>
      </p:sp>
      <p:sp>
        <p:nvSpPr>
          <p:cNvPr id="3" name="Content Placeholder 2"/>
          <p:cNvSpPr>
            <a:spLocks noGrp="1"/>
          </p:cNvSpPr>
          <p:nvPr>
            <p:ph sz="quarter" idx="1"/>
          </p:nvPr>
        </p:nvSpPr>
        <p:spPr/>
        <p:txBody>
          <a:bodyPr/>
          <a:lstStyle/>
          <a:p>
            <a:r>
              <a:rPr lang="en-US" dirty="0" smtClean="0"/>
              <a:t>Python </a:t>
            </a:r>
            <a:r>
              <a:rPr lang="en-US" dirty="0"/>
              <a:t>provides two built-in functions to read a line of text from standard input, which by default comes from the keyboard. These functions are −</a:t>
            </a:r>
          </a:p>
          <a:p>
            <a:pPr marL="0" indent="0">
              <a:buNone/>
            </a:pPr>
            <a:r>
              <a:rPr lang="en-US" dirty="0" err="1"/>
              <a:t>raw_input</a:t>
            </a:r>
            <a:endParaRPr lang="en-US" dirty="0"/>
          </a:p>
          <a:p>
            <a:pPr marL="0" indent="0">
              <a:buNone/>
            </a:pPr>
            <a:r>
              <a:rPr lang="en-US" dirty="0"/>
              <a:t>input</a:t>
            </a:r>
          </a:p>
          <a:p>
            <a:endParaRPr lang="en-IN" dirty="0"/>
          </a:p>
        </p:txBody>
      </p:sp>
    </p:spTree>
    <p:extLst>
      <p:ext uri="{BB962C8B-B14F-4D97-AF65-F5344CB8AC3E}">
        <p14:creationId xmlns:p14="http://schemas.microsoft.com/office/powerpoint/2010/main" val="23562622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marL="0" indent="0">
              <a:buNone/>
            </a:pPr>
            <a:r>
              <a:rPr lang="en-US" dirty="0"/>
              <a:t>try:</a:t>
            </a:r>
          </a:p>
          <a:p>
            <a:pPr marL="0" indent="0">
              <a:buNone/>
            </a:pPr>
            <a:r>
              <a:rPr lang="en-US" dirty="0"/>
              <a:t>  print(x)</a:t>
            </a:r>
          </a:p>
          <a:p>
            <a:pPr marL="0" indent="0">
              <a:buNone/>
            </a:pPr>
            <a:r>
              <a:rPr lang="en-US" dirty="0"/>
              <a:t>except:</a:t>
            </a:r>
          </a:p>
          <a:p>
            <a:pPr marL="0" indent="0">
              <a:buNone/>
            </a:pPr>
            <a:r>
              <a:rPr lang="en-US" dirty="0"/>
              <a:t>  print("Something went wrong")</a:t>
            </a:r>
          </a:p>
          <a:p>
            <a:pPr marL="0" indent="0">
              <a:buNone/>
            </a:pPr>
            <a:r>
              <a:rPr lang="en-US" dirty="0"/>
              <a:t>finally:</a:t>
            </a:r>
          </a:p>
          <a:p>
            <a:pPr marL="0" indent="0">
              <a:buNone/>
            </a:pPr>
            <a:r>
              <a:rPr lang="en-US" dirty="0"/>
              <a:t>  print("The 'try except' is finished</a:t>
            </a:r>
            <a:r>
              <a:rPr lang="en-US" dirty="0" smtClean="0"/>
              <a:t>")</a:t>
            </a:r>
          </a:p>
          <a:p>
            <a:pPr marL="0" indent="0">
              <a:buNone/>
            </a:pPr>
            <a:endParaRPr lang="en-US" dirty="0"/>
          </a:p>
          <a:p>
            <a:pPr marL="0" indent="0">
              <a:buNone/>
            </a:pPr>
            <a:r>
              <a:rPr lang="en-US" dirty="0" smtClean="0"/>
              <a:t>Output</a:t>
            </a:r>
          </a:p>
          <a:p>
            <a:pPr marL="0" indent="0">
              <a:buNone/>
            </a:pPr>
            <a:r>
              <a:rPr lang="en-US" dirty="0"/>
              <a:t>Something went wrong</a:t>
            </a:r>
          </a:p>
          <a:p>
            <a:pPr marL="0" indent="0">
              <a:buNone/>
            </a:pPr>
            <a:r>
              <a:rPr lang="en-US" dirty="0"/>
              <a:t>The 'try except' is finished</a:t>
            </a:r>
            <a:endParaRPr lang="en-IN" dirty="0"/>
          </a:p>
        </p:txBody>
      </p:sp>
    </p:spTree>
    <p:extLst>
      <p:ext uri="{BB962C8B-B14F-4D97-AF65-F5344CB8AC3E}">
        <p14:creationId xmlns:p14="http://schemas.microsoft.com/office/powerpoint/2010/main" val="30603357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Raising an Exceptions</a:t>
            </a:r>
            <a:br>
              <a:rPr lang="en-IN" dirty="0"/>
            </a:br>
            <a:r>
              <a:rPr lang="en-IN" dirty="0" smtClean="0"/>
              <a:t>or Raise Statement</a:t>
            </a:r>
            <a:endParaRPr lang="en-IN" dirty="0"/>
          </a:p>
        </p:txBody>
      </p:sp>
      <p:sp>
        <p:nvSpPr>
          <p:cNvPr id="3" name="Content Placeholder 2"/>
          <p:cNvSpPr>
            <a:spLocks noGrp="1"/>
          </p:cNvSpPr>
          <p:nvPr>
            <p:ph sz="quarter" idx="1"/>
          </p:nvPr>
        </p:nvSpPr>
        <p:spPr/>
        <p:txBody>
          <a:bodyPr>
            <a:normAutofit fontScale="92500"/>
          </a:bodyPr>
          <a:lstStyle/>
          <a:p>
            <a:r>
              <a:rPr lang="en-US" dirty="0"/>
              <a:t>As a Python developer you can choose to throw an exception if a condition occurs.</a:t>
            </a:r>
          </a:p>
          <a:p>
            <a:r>
              <a:rPr lang="en-US" dirty="0"/>
              <a:t>To throw (or raise) an exception, use the raise keyword.</a:t>
            </a:r>
          </a:p>
          <a:p>
            <a:r>
              <a:rPr lang="en-US" dirty="0" smtClean="0"/>
              <a:t>Syntax</a:t>
            </a:r>
          </a:p>
          <a:p>
            <a:pPr marL="0" indent="0">
              <a:buNone/>
            </a:pPr>
            <a:r>
              <a:rPr lang="en-IN" dirty="0"/>
              <a:t>raise [Exception [, </a:t>
            </a:r>
            <a:r>
              <a:rPr lang="en-IN" dirty="0" err="1"/>
              <a:t>args</a:t>
            </a:r>
            <a:r>
              <a:rPr lang="en-IN" dirty="0"/>
              <a:t> [, </a:t>
            </a:r>
            <a:r>
              <a:rPr lang="en-IN" dirty="0" err="1"/>
              <a:t>traceback</a:t>
            </a:r>
            <a:r>
              <a:rPr lang="en-IN" dirty="0" smtClean="0"/>
              <a:t>]]]</a:t>
            </a:r>
          </a:p>
          <a:p>
            <a:r>
              <a:rPr lang="en-US" dirty="0"/>
              <a:t>Here, </a:t>
            </a:r>
            <a:r>
              <a:rPr lang="en-US" i="1" dirty="0"/>
              <a:t>Exception</a:t>
            </a:r>
            <a:r>
              <a:rPr lang="en-US" dirty="0"/>
              <a:t> is the type of exception (for example, </a:t>
            </a:r>
            <a:r>
              <a:rPr lang="en-US" dirty="0" err="1"/>
              <a:t>NameError</a:t>
            </a:r>
            <a:r>
              <a:rPr lang="en-US" dirty="0"/>
              <a:t>) and </a:t>
            </a:r>
            <a:r>
              <a:rPr lang="en-US" i="1" dirty="0"/>
              <a:t>argument</a:t>
            </a:r>
            <a:r>
              <a:rPr lang="en-US" dirty="0"/>
              <a:t> is a value for the exception argument. The argument is optional; if not supplied, the exception argument is None.</a:t>
            </a:r>
          </a:p>
          <a:p>
            <a:r>
              <a:rPr lang="en-US" dirty="0"/>
              <a:t>The final argument, </a:t>
            </a:r>
            <a:r>
              <a:rPr lang="en-US" dirty="0" err="1"/>
              <a:t>traceback</a:t>
            </a:r>
            <a:r>
              <a:rPr lang="en-US" dirty="0"/>
              <a:t>, is also optional (and rarely used in practice), and if present, is the </a:t>
            </a:r>
            <a:r>
              <a:rPr lang="en-US" dirty="0" err="1"/>
              <a:t>traceback</a:t>
            </a:r>
            <a:r>
              <a:rPr lang="en-US" dirty="0"/>
              <a:t> object used for the exception.</a:t>
            </a:r>
          </a:p>
          <a:p>
            <a:pPr marL="0" indent="0">
              <a:buNone/>
            </a:pPr>
            <a:endParaRPr lang="en-IN" dirty="0"/>
          </a:p>
        </p:txBody>
      </p:sp>
    </p:spTree>
    <p:extLst>
      <p:ext uri="{BB962C8B-B14F-4D97-AF65-F5344CB8AC3E}">
        <p14:creationId xmlns:p14="http://schemas.microsoft.com/office/powerpoint/2010/main" val="2928640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br>
              <a:rPr lang="en-IN" dirty="0"/>
            </a:br>
            <a:endParaRPr lang="en-IN" dirty="0"/>
          </a:p>
        </p:txBody>
      </p:sp>
      <p:sp>
        <p:nvSpPr>
          <p:cNvPr id="3" name="Content Placeholder 2"/>
          <p:cNvSpPr>
            <a:spLocks noGrp="1"/>
          </p:cNvSpPr>
          <p:nvPr>
            <p:ph sz="quarter" idx="1"/>
          </p:nvPr>
        </p:nvSpPr>
        <p:spPr/>
        <p:txBody>
          <a:bodyPr/>
          <a:lstStyle/>
          <a:p>
            <a:pPr marL="0" indent="0">
              <a:buNone/>
            </a:pPr>
            <a:r>
              <a:rPr lang="en-US" dirty="0"/>
              <a:t>x = -1</a:t>
            </a:r>
          </a:p>
          <a:p>
            <a:pPr marL="0" indent="0">
              <a:buNone/>
            </a:pPr>
            <a:endParaRPr lang="en-US" dirty="0"/>
          </a:p>
          <a:p>
            <a:pPr marL="0" indent="0">
              <a:buNone/>
            </a:pPr>
            <a:r>
              <a:rPr lang="en-US" dirty="0"/>
              <a:t>if x &lt; 0:</a:t>
            </a:r>
          </a:p>
          <a:p>
            <a:pPr marL="0" indent="0">
              <a:buNone/>
            </a:pPr>
            <a:r>
              <a:rPr lang="en-US" dirty="0"/>
              <a:t>  raise Exception("Sorry, no numbers below zero</a:t>
            </a:r>
            <a:r>
              <a:rPr lang="en-US" dirty="0" smtClean="0"/>
              <a:t>")</a:t>
            </a:r>
          </a:p>
          <a:p>
            <a:pPr marL="0" indent="0">
              <a:buNone/>
            </a:pPr>
            <a:endParaRPr lang="en-US" dirty="0"/>
          </a:p>
          <a:p>
            <a:pPr marL="0" indent="0">
              <a:buNone/>
            </a:pPr>
            <a:endParaRPr lang="en-US" dirty="0" smtClean="0"/>
          </a:p>
          <a:p>
            <a:pPr marL="0" indent="0">
              <a:buNone/>
            </a:pPr>
            <a:r>
              <a:rPr lang="en-US" dirty="0" smtClean="0"/>
              <a:t>Output</a:t>
            </a:r>
          </a:p>
          <a:p>
            <a:pPr marL="0" indent="0">
              <a:buNone/>
            </a:pPr>
            <a:r>
              <a:rPr lang="en-US" dirty="0"/>
              <a:t>Sorry, no numbers below zero</a:t>
            </a:r>
            <a:endParaRPr lang="en-IN" dirty="0"/>
          </a:p>
        </p:txBody>
      </p:sp>
    </p:spTree>
    <p:extLst>
      <p:ext uri="{BB962C8B-B14F-4D97-AF65-F5344CB8AC3E}">
        <p14:creationId xmlns:p14="http://schemas.microsoft.com/office/powerpoint/2010/main" val="6562576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User-Defined Exceptions</a:t>
            </a:r>
            <a:br>
              <a:rPr lang="en-IN" dirty="0"/>
            </a:br>
            <a:endParaRPr lang="en-IN" dirty="0"/>
          </a:p>
        </p:txBody>
      </p:sp>
      <p:sp>
        <p:nvSpPr>
          <p:cNvPr id="3" name="Content Placeholder 2"/>
          <p:cNvSpPr>
            <a:spLocks noGrp="1"/>
          </p:cNvSpPr>
          <p:nvPr>
            <p:ph sz="quarter" idx="1"/>
          </p:nvPr>
        </p:nvSpPr>
        <p:spPr/>
        <p:txBody>
          <a:bodyPr/>
          <a:lstStyle/>
          <a:p>
            <a:r>
              <a:rPr lang="en-US" dirty="0" smtClean="0"/>
              <a:t>Python has many built in exceptions which forces our program to raise an error when something goes wrong.</a:t>
            </a:r>
          </a:p>
          <a:p>
            <a:r>
              <a:rPr lang="en-US" dirty="0" smtClean="0"/>
              <a:t>However ,sometimes we may need to create custom exceptions that serve for our purpose.</a:t>
            </a:r>
          </a:p>
          <a:p>
            <a:r>
              <a:rPr lang="en-US" dirty="0" smtClean="0"/>
              <a:t>In python we can define such exceptions by creating a new user defined class that has to be directly or indirectly be derived from class exception.</a:t>
            </a:r>
          </a:p>
          <a:p>
            <a:r>
              <a:rPr lang="en-US" dirty="0" smtClean="0"/>
              <a:t>Syntax</a:t>
            </a:r>
          </a:p>
          <a:p>
            <a:pPr marL="0" indent="0">
              <a:buNone/>
            </a:pPr>
            <a:r>
              <a:rPr lang="en-US" dirty="0" smtClean="0"/>
              <a:t>Class </a:t>
            </a:r>
            <a:r>
              <a:rPr lang="en-US" dirty="0" err="1" smtClean="0"/>
              <a:t>MyError</a:t>
            </a:r>
            <a:r>
              <a:rPr lang="en-US" dirty="0" smtClean="0"/>
              <a:t>(Exception):</a:t>
            </a:r>
          </a:p>
          <a:p>
            <a:pPr marL="0" indent="0">
              <a:buNone/>
            </a:pPr>
            <a:r>
              <a:rPr lang="en-US" dirty="0"/>
              <a:t> </a:t>
            </a:r>
            <a:r>
              <a:rPr lang="en-US" dirty="0" smtClean="0"/>
              <a:t>  pass</a:t>
            </a:r>
          </a:p>
          <a:p>
            <a:endParaRPr lang="en-IN" dirty="0"/>
          </a:p>
        </p:txBody>
      </p:sp>
    </p:spTree>
    <p:extLst>
      <p:ext uri="{BB962C8B-B14F-4D97-AF65-F5344CB8AC3E}">
        <p14:creationId xmlns:p14="http://schemas.microsoft.com/office/powerpoint/2010/main" val="23160221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Custom exception that throws an exception if length is less 6 characters</a:t>
            </a:r>
            <a:endParaRPr lang="en-IN" dirty="0"/>
          </a:p>
        </p:txBody>
      </p:sp>
      <p:sp>
        <p:nvSpPr>
          <p:cNvPr id="3" name="Content Placeholder 2"/>
          <p:cNvSpPr>
            <a:spLocks noGrp="1"/>
          </p:cNvSpPr>
          <p:nvPr>
            <p:ph sz="quarter" idx="1"/>
          </p:nvPr>
        </p:nvSpPr>
        <p:spPr/>
        <p:txBody>
          <a:bodyPr/>
          <a:lstStyle/>
          <a:p>
            <a:pPr marL="0" indent="0">
              <a:buNone/>
            </a:pPr>
            <a:r>
              <a:rPr lang="en-US" dirty="0"/>
              <a:t>class </a:t>
            </a:r>
            <a:r>
              <a:rPr lang="en-US" dirty="0" err="1"/>
              <a:t>CustExp</a:t>
            </a:r>
            <a:r>
              <a:rPr lang="en-US" dirty="0"/>
              <a:t>(Exception):</a:t>
            </a:r>
          </a:p>
          <a:p>
            <a:pPr marL="0" indent="0">
              <a:buNone/>
            </a:pPr>
            <a:r>
              <a:rPr lang="en-US" dirty="0"/>
              <a:t>    pass</a:t>
            </a:r>
          </a:p>
          <a:p>
            <a:pPr marL="0" indent="0">
              <a:buNone/>
            </a:pPr>
            <a:r>
              <a:rPr lang="en-US" dirty="0"/>
              <a:t>try:</a:t>
            </a:r>
          </a:p>
          <a:p>
            <a:pPr marL="0" indent="0">
              <a:buNone/>
            </a:pPr>
            <a:r>
              <a:rPr lang="en-US" dirty="0"/>
              <a:t>    i=input("enter a text")</a:t>
            </a:r>
          </a:p>
          <a:p>
            <a:pPr marL="0" indent="0">
              <a:buNone/>
            </a:pPr>
            <a:r>
              <a:rPr lang="en-US" dirty="0"/>
              <a:t>    if </a:t>
            </a:r>
            <a:r>
              <a:rPr lang="en-US" dirty="0" err="1"/>
              <a:t>len</a:t>
            </a:r>
            <a:r>
              <a:rPr lang="en-US" dirty="0"/>
              <a:t>(i) &lt;6:</a:t>
            </a:r>
          </a:p>
          <a:p>
            <a:pPr marL="0" indent="0">
              <a:buNone/>
            </a:pPr>
            <a:r>
              <a:rPr lang="en-US" dirty="0"/>
              <a:t>        raise </a:t>
            </a:r>
            <a:r>
              <a:rPr lang="en-US" dirty="0" err="1"/>
              <a:t>CustExp</a:t>
            </a:r>
            <a:r>
              <a:rPr lang="en-US" dirty="0"/>
              <a:t>()</a:t>
            </a:r>
          </a:p>
          <a:p>
            <a:pPr marL="0" indent="0">
              <a:buNone/>
            </a:pPr>
            <a:r>
              <a:rPr lang="en-US" dirty="0"/>
              <a:t>except </a:t>
            </a:r>
            <a:r>
              <a:rPr lang="en-US" dirty="0" err="1"/>
              <a:t>CustExp</a:t>
            </a:r>
            <a:r>
              <a:rPr lang="en-US" dirty="0"/>
              <a:t>:</a:t>
            </a:r>
          </a:p>
          <a:p>
            <a:pPr marL="0" indent="0">
              <a:buNone/>
            </a:pPr>
            <a:r>
              <a:rPr lang="en-US" dirty="0"/>
              <a:t>    print("</a:t>
            </a:r>
            <a:r>
              <a:rPr lang="en-US" dirty="0" err="1"/>
              <a:t>CustomException</a:t>
            </a:r>
            <a:r>
              <a:rPr lang="en-US" dirty="0"/>
              <a:t>: Expected length is 6")</a:t>
            </a:r>
            <a:endParaRPr lang="en-IN" dirty="0"/>
          </a:p>
        </p:txBody>
      </p:sp>
    </p:spTree>
    <p:extLst>
      <p:ext uri="{BB962C8B-B14F-4D97-AF65-F5344CB8AC3E}">
        <p14:creationId xmlns:p14="http://schemas.microsoft.com/office/powerpoint/2010/main" val="34265379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to raise an exception if length is less than 6</a:t>
            </a:r>
            <a:endParaRPr lang="en-IN" dirty="0"/>
          </a:p>
        </p:txBody>
      </p:sp>
      <p:sp>
        <p:nvSpPr>
          <p:cNvPr id="3" name="Content Placeholder 2"/>
          <p:cNvSpPr>
            <a:spLocks noGrp="1"/>
          </p:cNvSpPr>
          <p:nvPr>
            <p:ph sz="quarter" idx="1"/>
          </p:nvPr>
        </p:nvSpPr>
        <p:spPr/>
        <p:txBody>
          <a:bodyPr>
            <a:normAutofit fontScale="92500" lnSpcReduction="10000"/>
          </a:bodyPr>
          <a:lstStyle/>
          <a:p>
            <a:pPr marL="0" indent="0">
              <a:buNone/>
            </a:pPr>
            <a:r>
              <a:rPr lang="en-US" dirty="0"/>
              <a:t>class </a:t>
            </a:r>
            <a:r>
              <a:rPr lang="en-US" dirty="0" err="1"/>
              <a:t>custExp</a:t>
            </a:r>
            <a:r>
              <a:rPr lang="en-US" dirty="0"/>
              <a:t>(Exception):</a:t>
            </a:r>
          </a:p>
          <a:p>
            <a:pPr marL="0" indent="0">
              <a:buNone/>
            </a:pPr>
            <a:r>
              <a:rPr lang="en-US" dirty="0"/>
              <a:t>    pass</a:t>
            </a:r>
          </a:p>
          <a:p>
            <a:pPr marL="0" indent="0">
              <a:buNone/>
            </a:pPr>
            <a:r>
              <a:rPr lang="en-US" dirty="0"/>
              <a:t>try:</a:t>
            </a:r>
          </a:p>
          <a:p>
            <a:pPr marL="0" indent="0">
              <a:buNone/>
            </a:pPr>
            <a:r>
              <a:rPr lang="en-US" dirty="0"/>
              <a:t>    i=input("enter the text")</a:t>
            </a:r>
          </a:p>
          <a:p>
            <a:pPr marL="0" indent="0">
              <a:buNone/>
            </a:pPr>
            <a:r>
              <a:rPr lang="en-US" dirty="0"/>
              <a:t>    if </a:t>
            </a:r>
            <a:r>
              <a:rPr lang="en-US" dirty="0" err="1"/>
              <a:t>len</a:t>
            </a:r>
            <a:r>
              <a:rPr lang="en-US" dirty="0"/>
              <a:t>(i)&lt;6:</a:t>
            </a:r>
          </a:p>
          <a:p>
            <a:pPr marL="0" indent="0">
              <a:buNone/>
            </a:pPr>
            <a:r>
              <a:rPr lang="en-US" dirty="0"/>
              <a:t>        raise </a:t>
            </a:r>
            <a:r>
              <a:rPr lang="en-US" dirty="0" err="1"/>
              <a:t>custExp</a:t>
            </a:r>
            <a:r>
              <a:rPr lang="en-US" dirty="0"/>
              <a:t>()</a:t>
            </a:r>
          </a:p>
          <a:p>
            <a:pPr marL="0" indent="0">
              <a:buNone/>
            </a:pPr>
            <a:r>
              <a:rPr lang="en-US" dirty="0"/>
              <a:t>except </a:t>
            </a:r>
            <a:r>
              <a:rPr lang="en-US" dirty="0" err="1"/>
              <a:t>custExp</a:t>
            </a:r>
            <a:r>
              <a:rPr lang="en-US" dirty="0"/>
              <a:t> as </a:t>
            </a:r>
            <a:r>
              <a:rPr lang="en-US" dirty="0" err="1"/>
              <a:t>ce</a:t>
            </a:r>
            <a:r>
              <a:rPr lang="en-US" dirty="0"/>
              <a:t>:</a:t>
            </a:r>
          </a:p>
          <a:p>
            <a:pPr marL="0" indent="0">
              <a:buNone/>
            </a:pPr>
            <a:r>
              <a:rPr lang="en-US" dirty="0"/>
              <a:t>        print("</a:t>
            </a:r>
            <a:r>
              <a:rPr lang="en-US" dirty="0" err="1"/>
              <a:t>CustomException:Execpt</a:t>
            </a:r>
            <a:r>
              <a:rPr lang="en-US" dirty="0"/>
              <a:t> </a:t>
            </a:r>
            <a:r>
              <a:rPr lang="en-US" dirty="0" err="1" smtClean="0"/>
              <a:t>len</a:t>
            </a:r>
            <a:r>
              <a:rPr lang="en-US" dirty="0" smtClean="0"/>
              <a:t> </a:t>
            </a:r>
            <a:r>
              <a:rPr lang="en-US" dirty="0" err="1"/>
              <a:t>atleast</a:t>
            </a:r>
            <a:r>
              <a:rPr lang="en-US" dirty="0"/>
              <a:t> 6</a:t>
            </a:r>
            <a:r>
              <a:rPr lang="en-US" dirty="0" smtClean="0"/>
              <a:t>")</a:t>
            </a:r>
          </a:p>
          <a:p>
            <a:pPr marL="0" indent="0">
              <a:buNone/>
            </a:pPr>
            <a:endParaRPr lang="en-US" dirty="0"/>
          </a:p>
          <a:p>
            <a:pPr marL="0" indent="0">
              <a:buNone/>
            </a:pPr>
            <a:r>
              <a:rPr lang="en-US" dirty="0" smtClean="0"/>
              <a:t>Output</a:t>
            </a:r>
          </a:p>
          <a:p>
            <a:pPr marL="0" indent="0">
              <a:buNone/>
            </a:pPr>
            <a:r>
              <a:rPr lang="en-US" dirty="0"/>
              <a:t>enter the </a:t>
            </a:r>
            <a:r>
              <a:rPr lang="en-US" dirty="0" err="1"/>
              <a:t>textmit</a:t>
            </a:r>
            <a:endParaRPr lang="en-US" dirty="0"/>
          </a:p>
          <a:p>
            <a:pPr marL="0" indent="0">
              <a:buNone/>
            </a:pPr>
            <a:r>
              <a:rPr lang="en-US" dirty="0" err="1"/>
              <a:t>CustomException:Execpt</a:t>
            </a:r>
            <a:r>
              <a:rPr lang="en-US" dirty="0"/>
              <a:t> length </a:t>
            </a:r>
            <a:r>
              <a:rPr lang="en-US" dirty="0" err="1"/>
              <a:t>atleast</a:t>
            </a:r>
            <a:r>
              <a:rPr lang="en-US" dirty="0"/>
              <a:t> 6</a:t>
            </a:r>
            <a:endParaRPr lang="en-IN" dirty="0"/>
          </a:p>
        </p:txBody>
      </p:sp>
    </p:spTree>
    <p:extLst>
      <p:ext uri="{BB962C8B-B14F-4D97-AF65-F5344CB8AC3E}">
        <p14:creationId xmlns:p14="http://schemas.microsoft.com/office/powerpoint/2010/main" val="10936688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a:t>List file operations in Python. </a:t>
            </a:r>
            <a:r>
              <a:rPr lang="en-US" dirty="0" smtClean="0"/>
              <a:t>[2m]</a:t>
            </a:r>
          </a:p>
          <a:p>
            <a:r>
              <a:rPr lang="en-US" dirty="0"/>
              <a:t>List different modes of opening file in Python </a:t>
            </a:r>
            <a:r>
              <a:rPr lang="en-US" dirty="0" smtClean="0"/>
              <a:t>[2m]</a:t>
            </a:r>
          </a:p>
          <a:p>
            <a:r>
              <a:rPr lang="en-US" dirty="0"/>
              <a:t>Write a program to open a file in write mode and append some content at the end of file </a:t>
            </a:r>
            <a:r>
              <a:rPr lang="en-US" dirty="0" smtClean="0"/>
              <a:t>[6m]</a:t>
            </a:r>
          </a:p>
          <a:p>
            <a:r>
              <a:rPr lang="en-US" dirty="0"/>
              <a:t>Explain Try-except block used in exception handling in python with example </a:t>
            </a:r>
            <a:r>
              <a:rPr lang="en-US" dirty="0" smtClean="0"/>
              <a:t>[6m]</a:t>
            </a:r>
          </a:p>
          <a:p>
            <a:r>
              <a:rPr lang="en-US" dirty="0"/>
              <a:t>Explain how try-catch block is used for exception handling in python. </a:t>
            </a:r>
            <a:r>
              <a:rPr lang="en-US" dirty="0" smtClean="0"/>
              <a:t>[4m]</a:t>
            </a:r>
          </a:p>
          <a:p>
            <a:r>
              <a:rPr lang="en-US" dirty="0"/>
              <a:t>Write python code to count frequency of each characters in a given </a:t>
            </a:r>
            <a:r>
              <a:rPr lang="en-US" dirty="0" smtClean="0"/>
              <a:t>file[4m]</a:t>
            </a:r>
          </a:p>
          <a:p>
            <a:r>
              <a:rPr lang="en-US" dirty="0"/>
              <a:t>Write python program to read contents of abc.txt and write same content to pqr.txt. </a:t>
            </a:r>
            <a:r>
              <a:rPr lang="en-US" dirty="0" smtClean="0"/>
              <a:t>[4m]</a:t>
            </a:r>
            <a:endParaRPr lang="en-US" dirty="0"/>
          </a:p>
        </p:txBody>
      </p:sp>
    </p:spTree>
    <p:extLst>
      <p:ext uri="{BB962C8B-B14F-4D97-AF65-F5344CB8AC3E}">
        <p14:creationId xmlns:p14="http://schemas.microsoft.com/office/powerpoint/2010/main" val="3909126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i="1" dirty="0" err="1"/>
              <a:t>raw_input</a:t>
            </a:r>
            <a:r>
              <a:rPr lang="en-IN" dirty="0"/>
              <a:t> Function</a:t>
            </a:r>
            <a:br>
              <a:rPr lang="en-IN" dirty="0"/>
            </a:b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The </a:t>
            </a:r>
            <a:r>
              <a:rPr lang="en-US" i="1" dirty="0" err="1"/>
              <a:t>raw_input</a:t>
            </a:r>
            <a:r>
              <a:rPr lang="en-US" i="1" dirty="0"/>
              <a:t>([prompt])</a:t>
            </a:r>
            <a:r>
              <a:rPr lang="en-US" dirty="0"/>
              <a:t> function reads one line from standard input and returns it as a string (removing the trailing newline</a:t>
            </a:r>
            <a:r>
              <a:rPr lang="en-US" dirty="0" smtClean="0"/>
              <a:t>).</a:t>
            </a:r>
          </a:p>
          <a:p>
            <a:r>
              <a:rPr lang="en-US" dirty="0" smtClean="0"/>
              <a:t>This </a:t>
            </a:r>
            <a:r>
              <a:rPr lang="en-US" dirty="0" err="1" smtClean="0"/>
              <a:t>raw_input</a:t>
            </a:r>
            <a:r>
              <a:rPr lang="en-US" dirty="0" smtClean="0"/>
              <a:t>() </a:t>
            </a:r>
            <a:r>
              <a:rPr lang="en-US" dirty="0"/>
              <a:t>syntax </a:t>
            </a:r>
            <a:r>
              <a:rPr lang="en-US" dirty="0" smtClean="0"/>
              <a:t>was used in </a:t>
            </a:r>
            <a:r>
              <a:rPr lang="en-US" dirty="0"/>
              <a:t> </a:t>
            </a:r>
            <a:r>
              <a:rPr lang="en-US" b="1" dirty="0"/>
              <a:t>Python v2.x</a:t>
            </a:r>
            <a:r>
              <a:rPr lang="en-US" dirty="0"/>
              <a:t>:</a:t>
            </a:r>
            <a:endParaRPr lang="en-US" dirty="0" smtClean="0"/>
          </a:p>
          <a:p>
            <a:r>
              <a:rPr lang="en-US" dirty="0" smtClean="0"/>
              <a:t>Example</a:t>
            </a:r>
          </a:p>
          <a:p>
            <a:pPr marL="0" indent="0">
              <a:buNone/>
            </a:pPr>
            <a:r>
              <a:rPr lang="en-US" dirty="0" smtClean="0"/>
              <a:t>   </a:t>
            </a:r>
            <a:r>
              <a:rPr lang="en-US" dirty="0" err="1" smtClean="0"/>
              <a:t>str</a:t>
            </a:r>
            <a:r>
              <a:rPr lang="en-US" dirty="0" smtClean="0"/>
              <a:t> </a:t>
            </a:r>
            <a:r>
              <a:rPr lang="en-US" dirty="0"/>
              <a:t>= </a:t>
            </a:r>
            <a:r>
              <a:rPr lang="en-US" dirty="0" err="1"/>
              <a:t>raw_input</a:t>
            </a:r>
            <a:r>
              <a:rPr lang="en-US" dirty="0"/>
              <a:t>("Enter your input: ") </a:t>
            </a:r>
          </a:p>
          <a:p>
            <a:pPr marL="0" indent="0">
              <a:buNone/>
            </a:pPr>
            <a:r>
              <a:rPr lang="en-US" dirty="0" smtClean="0"/>
              <a:t>   print </a:t>
            </a:r>
            <a:r>
              <a:rPr lang="en-US" dirty="0"/>
              <a:t>("Received input is : ", </a:t>
            </a:r>
            <a:r>
              <a:rPr lang="en-US" dirty="0" err="1"/>
              <a:t>str</a:t>
            </a:r>
            <a:r>
              <a:rPr lang="en-US" dirty="0"/>
              <a:t>)</a:t>
            </a:r>
            <a:endParaRPr lang="en-IN" dirty="0"/>
          </a:p>
          <a:p>
            <a:pPr marL="0" indent="0">
              <a:buNone/>
            </a:pPr>
            <a:endParaRPr lang="en-US" dirty="0"/>
          </a:p>
          <a:p>
            <a:r>
              <a:rPr lang="en-US" dirty="0"/>
              <a:t>This prompts you to enter any string and it would display same string on the screen. When I typed "Hello Python!", its output is like this </a:t>
            </a:r>
            <a:r>
              <a:rPr lang="en-US" dirty="0" smtClean="0"/>
              <a:t>−</a:t>
            </a:r>
          </a:p>
          <a:p>
            <a:pPr marL="0" indent="0">
              <a:buNone/>
            </a:pPr>
            <a:r>
              <a:rPr lang="en-US" dirty="0"/>
              <a:t>Enter your input: Hello Python </a:t>
            </a:r>
            <a:endParaRPr lang="en-US" dirty="0" smtClean="0"/>
          </a:p>
          <a:p>
            <a:pPr marL="0" indent="0">
              <a:buNone/>
            </a:pPr>
            <a:r>
              <a:rPr lang="en-US" dirty="0" smtClean="0"/>
              <a:t>Received </a:t>
            </a:r>
            <a:r>
              <a:rPr lang="en-US" dirty="0"/>
              <a:t>input is : Hello </a:t>
            </a:r>
            <a:r>
              <a:rPr lang="en-US" dirty="0" smtClean="0"/>
              <a:t>Python</a:t>
            </a:r>
          </a:p>
        </p:txBody>
      </p:sp>
    </p:spTree>
    <p:extLst>
      <p:ext uri="{BB962C8B-B14F-4D97-AF65-F5344CB8AC3E}">
        <p14:creationId xmlns:p14="http://schemas.microsoft.com/office/powerpoint/2010/main" val="223070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a:t>
            </a:r>
            <a:r>
              <a:rPr lang="en-IN" i="1" dirty="0"/>
              <a:t>input</a:t>
            </a:r>
            <a:r>
              <a:rPr lang="en-IN" dirty="0"/>
              <a:t> Function</a:t>
            </a:r>
            <a:br>
              <a:rPr lang="en-IN" dirty="0"/>
            </a:br>
            <a:endParaRPr lang="en-IN" dirty="0"/>
          </a:p>
        </p:txBody>
      </p:sp>
      <p:sp>
        <p:nvSpPr>
          <p:cNvPr id="3" name="Content Placeholder 2"/>
          <p:cNvSpPr>
            <a:spLocks noGrp="1"/>
          </p:cNvSpPr>
          <p:nvPr>
            <p:ph sz="quarter" idx="1"/>
          </p:nvPr>
        </p:nvSpPr>
        <p:spPr/>
        <p:txBody>
          <a:bodyPr/>
          <a:lstStyle/>
          <a:p>
            <a:r>
              <a:rPr lang="en-US" dirty="0" smtClean="0"/>
              <a:t>Input() is used to read input values.</a:t>
            </a:r>
          </a:p>
          <a:p>
            <a:r>
              <a:rPr lang="en-US" dirty="0" smtClean="0"/>
              <a:t>This input() reads any input value in the form of string and returns </a:t>
            </a:r>
          </a:p>
          <a:p>
            <a:r>
              <a:rPr lang="en-US" dirty="0" smtClean="0"/>
              <a:t>Example</a:t>
            </a:r>
          </a:p>
          <a:p>
            <a:pPr marL="0" indent="0">
              <a:buNone/>
            </a:pPr>
            <a:r>
              <a:rPr lang="en-IN" dirty="0"/>
              <a:t>print("enter name")</a:t>
            </a:r>
          </a:p>
          <a:p>
            <a:pPr marL="0" indent="0">
              <a:buNone/>
            </a:pPr>
            <a:r>
              <a:rPr lang="en-IN" dirty="0"/>
              <a:t>name=input</a:t>
            </a:r>
            <a:r>
              <a:rPr lang="en-IN" dirty="0" smtClean="0"/>
              <a:t>()</a:t>
            </a:r>
            <a:endParaRPr lang="en-US" dirty="0" smtClean="0"/>
          </a:p>
          <a:p>
            <a:r>
              <a:rPr lang="en-US" dirty="0" smtClean="0"/>
              <a:t>To read any data types values except </a:t>
            </a:r>
            <a:r>
              <a:rPr lang="en-US" dirty="0" err="1" smtClean="0"/>
              <a:t>string,int</a:t>
            </a:r>
            <a:r>
              <a:rPr lang="en-US" dirty="0" smtClean="0"/>
              <a:t>() function is used along with input() </a:t>
            </a:r>
            <a:r>
              <a:rPr lang="en-US" dirty="0" err="1" smtClean="0"/>
              <a:t>function.That</a:t>
            </a:r>
            <a:r>
              <a:rPr lang="en-US" dirty="0" smtClean="0"/>
              <a:t> will convert the string type value into integer .</a:t>
            </a:r>
          </a:p>
          <a:p>
            <a:pPr marL="0" indent="0">
              <a:buNone/>
            </a:pPr>
            <a:r>
              <a:rPr lang="en-US" dirty="0"/>
              <a:t>print("enter age")</a:t>
            </a:r>
          </a:p>
          <a:p>
            <a:pPr marL="0" indent="0">
              <a:buNone/>
            </a:pPr>
            <a:r>
              <a:rPr lang="en-US" dirty="0"/>
              <a:t>age=</a:t>
            </a:r>
            <a:r>
              <a:rPr lang="en-US" dirty="0" err="1"/>
              <a:t>int</a:t>
            </a:r>
            <a:r>
              <a:rPr lang="en-US" dirty="0"/>
              <a:t>(input</a:t>
            </a:r>
            <a:r>
              <a:rPr lang="en-US" dirty="0" smtClean="0"/>
              <a:t>())</a:t>
            </a:r>
          </a:p>
        </p:txBody>
      </p:sp>
    </p:spTree>
    <p:extLst>
      <p:ext uri="{BB962C8B-B14F-4D97-AF65-F5344CB8AC3E}">
        <p14:creationId xmlns:p14="http://schemas.microsoft.com/office/powerpoint/2010/main" val="17989464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1580</TotalTime>
  <Words>2219</Words>
  <Application>Microsoft Office PowerPoint</Application>
  <PresentationFormat>On-screen Show (4:3)</PresentationFormat>
  <Paragraphs>467</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Oriel</vt:lpstr>
      <vt:lpstr>Ch no 6 file i/o handling and exceptional handling</vt:lpstr>
      <vt:lpstr>PowerPoint Presentation</vt:lpstr>
      <vt:lpstr>Course outcome</vt:lpstr>
      <vt:lpstr>What is a file? </vt:lpstr>
      <vt:lpstr>PowerPoint Presentation</vt:lpstr>
      <vt:lpstr>List file operations in Python. [2m]</vt:lpstr>
      <vt:lpstr>Reading Keyboard Input </vt:lpstr>
      <vt:lpstr>The raw_input Function </vt:lpstr>
      <vt:lpstr>The input Function </vt:lpstr>
      <vt:lpstr>PowerPoint Presentation</vt:lpstr>
      <vt:lpstr>example</vt:lpstr>
      <vt:lpstr>Printing to screen</vt:lpstr>
      <vt:lpstr>Opening file in a different modes</vt:lpstr>
      <vt:lpstr>PowerPoint Presentation</vt:lpstr>
      <vt:lpstr>Python File Modes</vt:lpstr>
      <vt:lpstr>List different modes of opening file in Python [2m]</vt:lpstr>
      <vt:lpstr>Accessing file contents using standard library function</vt:lpstr>
      <vt:lpstr>PowerPoint Presentation</vt:lpstr>
      <vt:lpstr>PowerPoint Presentation</vt:lpstr>
      <vt:lpstr>PowerPoint Presentation</vt:lpstr>
      <vt:lpstr>How to Create a New File in python </vt:lpstr>
      <vt:lpstr>PowerPoint Presentation</vt:lpstr>
      <vt:lpstr>How to close a file Using Python? </vt:lpstr>
      <vt:lpstr>PowerPoint Presentation</vt:lpstr>
      <vt:lpstr>PowerPoint Presentation</vt:lpstr>
      <vt:lpstr>How to write to File Using Python? </vt:lpstr>
      <vt:lpstr>Write()</vt:lpstr>
      <vt:lpstr>PowerPoint Presentation</vt:lpstr>
      <vt:lpstr> writelines()</vt:lpstr>
      <vt:lpstr>PowerPoint Presentation</vt:lpstr>
      <vt:lpstr>How to read files in Python? </vt:lpstr>
      <vt:lpstr>readline()</vt:lpstr>
      <vt:lpstr>readlines()</vt:lpstr>
      <vt:lpstr>read()</vt:lpstr>
      <vt:lpstr>PowerPoint Presentation</vt:lpstr>
      <vt:lpstr>PowerPoint Presentation</vt:lpstr>
      <vt:lpstr>Renaming and Deleting Files </vt:lpstr>
      <vt:lpstr>The rename() Method </vt:lpstr>
      <vt:lpstr>Delete a File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Directories in Python </vt:lpstr>
      <vt:lpstr>Get Current Directory </vt:lpstr>
      <vt:lpstr>Changing Directory </vt:lpstr>
      <vt:lpstr>List Directories and Files </vt:lpstr>
      <vt:lpstr>Making a New Directory </vt:lpstr>
      <vt:lpstr>Renaming a Directory or a File </vt:lpstr>
      <vt:lpstr>Removing Directory or File </vt:lpstr>
      <vt:lpstr>PowerPoint Presentation</vt:lpstr>
      <vt:lpstr>What is Exception? </vt:lpstr>
      <vt:lpstr>Handling an exception </vt:lpstr>
      <vt:lpstr>The try :except Clause</vt:lpstr>
      <vt:lpstr>Example</vt:lpstr>
      <vt:lpstr>The try with multiple except Clause</vt:lpstr>
      <vt:lpstr>example</vt:lpstr>
      <vt:lpstr>The try:except:else Clause</vt:lpstr>
      <vt:lpstr>example</vt:lpstr>
      <vt:lpstr>The except Clause with No Exceptions </vt:lpstr>
      <vt:lpstr>PowerPoint Presentation</vt:lpstr>
      <vt:lpstr>The except Clause with Multiple Exceptions </vt:lpstr>
      <vt:lpstr>PowerPoint Presentation</vt:lpstr>
      <vt:lpstr>The try-finally Clause </vt:lpstr>
      <vt:lpstr>PowerPoint Presentation</vt:lpstr>
      <vt:lpstr>Raising an Exceptions or Raise Statement</vt:lpstr>
      <vt:lpstr>Example </vt:lpstr>
      <vt:lpstr>User-Defined Exceptions </vt:lpstr>
      <vt:lpstr>Custom exception that throws an exception if length is less 6 characters</vt:lpstr>
      <vt:lpstr>Program to raise an exception if length is less than 6</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 no 6 file i/o handling and exceptional handling</dc:title>
  <dc:creator>cmhod</dc:creator>
  <cp:lastModifiedBy>Windows User</cp:lastModifiedBy>
  <cp:revision>99</cp:revision>
  <dcterms:created xsi:type="dcterms:W3CDTF">2020-02-05T03:46:04Z</dcterms:created>
  <dcterms:modified xsi:type="dcterms:W3CDTF">2023-03-21T04:22:49Z</dcterms:modified>
</cp:coreProperties>
</file>