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8"/>
  </p:notesMasterIdLst>
  <p:sldIdLst>
    <p:sldId id="340" r:id="rId2"/>
    <p:sldId id="364" r:id="rId3"/>
    <p:sldId id="352" r:id="rId4"/>
    <p:sldId id="353" r:id="rId5"/>
    <p:sldId id="354" r:id="rId6"/>
    <p:sldId id="355" r:id="rId7"/>
    <p:sldId id="365" r:id="rId8"/>
    <p:sldId id="366" r:id="rId9"/>
    <p:sldId id="368" r:id="rId10"/>
    <p:sldId id="369" r:id="rId11"/>
    <p:sldId id="370" r:id="rId12"/>
    <p:sldId id="383" r:id="rId13"/>
    <p:sldId id="371" r:id="rId14"/>
    <p:sldId id="384" r:id="rId15"/>
    <p:sldId id="356" r:id="rId16"/>
    <p:sldId id="367" r:id="rId17"/>
    <p:sldId id="385" r:id="rId18"/>
    <p:sldId id="372" r:id="rId19"/>
    <p:sldId id="386" r:id="rId20"/>
    <p:sldId id="373" r:id="rId21"/>
    <p:sldId id="387" r:id="rId22"/>
    <p:sldId id="374" r:id="rId23"/>
    <p:sldId id="388" r:id="rId24"/>
    <p:sldId id="375" r:id="rId25"/>
    <p:sldId id="389" r:id="rId26"/>
    <p:sldId id="357" r:id="rId27"/>
    <p:sldId id="376" r:id="rId28"/>
    <p:sldId id="377" r:id="rId29"/>
    <p:sldId id="392" r:id="rId30"/>
    <p:sldId id="393" r:id="rId31"/>
    <p:sldId id="394" r:id="rId32"/>
    <p:sldId id="363" r:id="rId33"/>
    <p:sldId id="358" r:id="rId34"/>
    <p:sldId id="380" r:id="rId35"/>
    <p:sldId id="390" r:id="rId36"/>
    <p:sldId id="381" r:id="rId37"/>
    <p:sldId id="391" r:id="rId38"/>
    <p:sldId id="395" r:id="rId39"/>
    <p:sldId id="396" r:id="rId40"/>
    <p:sldId id="397" r:id="rId41"/>
    <p:sldId id="408" r:id="rId42"/>
    <p:sldId id="409" r:id="rId43"/>
    <p:sldId id="410" r:id="rId44"/>
    <p:sldId id="411" r:id="rId45"/>
    <p:sldId id="398" r:id="rId46"/>
    <p:sldId id="399" r:id="rId47"/>
    <p:sldId id="400" r:id="rId48"/>
    <p:sldId id="401" r:id="rId49"/>
    <p:sldId id="402" r:id="rId50"/>
    <p:sldId id="403" r:id="rId51"/>
    <p:sldId id="404" r:id="rId52"/>
    <p:sldId id="359" r:id="rId53"/>
    <p:sldId id="360" r:id="rId54"/>
    <p:sldId id="378" r:id="rId55"/>
    <p:sldId id="361" r:id="rId56"/>
    <p:sldId id="362" r:id="rId57"/>
    <p:sldId id="379" r:id="rId58"/>
    <p:sldId id="405" r:id="rId59"/>
    <p:sldId id="406" r:id="rId60"/>
    <p:sldId id="277" r:id="rId61"/>
    <p:sldId id="270" r:id="rId62"/>
    <p:sldId id="271" r:id="rId63"/>
    <p:sldId id="272" r:id="rId64"/>
    <p:sldId id="274" r:id="rId65"/>
    <p:sldId id="275" r:id="rId66"/>
    <p:sldId id="412" r:id="rId67"/>
    <p:sldId id="426" r:id="rId68"/>
    <p:sldId id="427" r:id="rId69"/>
    <p:sldId id="428" r:id="rId70"/>
    <p:sldId id="429" r:id="rId71"/>
    <p:sldId id="430" r:id="rId72"/>
    <p:sldId id="431" r:id="rId73"/>
    <p:sldId id="278" r:id="rId74"/>
    <p:sldId id="280" r:id="rId75"/>
    <p:sldId id="281" r:id="rId76"/>
    <p:sldId id="282" r:id="rId77"/>
    <p:sldId id="440" r:id="rId78"/>
    <p:sldId id="462" r:id="rId79"/>
    <p:sldId id="438" r:id="rId80"/>
    <p:sldId id="432" r:id="rId81"/>
    <p:sldId id="463" r:id="rId82"/>
    <p:sldId id="433" r:id="rId83"/>
    <p:sldId id="464" r:id="rId84"/>
    <p:sldId id="434" r:id="rId85"/>
    <p:sldId id="465" r:id="rId86"/>
    <p:sldId id="435" r:id="rId87"/>
    <p:sldId id="466" r:id="rId88"/>
    <p:sldId id="436" r:id="rId89"/>
    <p:sldId id="467" r:id="rId90"/>
    <p:sldId id="437" r:id="rId91"/>
    <p:sldId id="468" r:id="rId92"/>
    <p:sldId id="441" r:id="rId93"/>
    <p:sldId id="442" r:id="rId94"/>
    <p:sldId id="443" r:id="rId95"/>
    <p:sldId id="469" r:id="rId96"/>
    <p:sldId id="284" r:id="rId97"/>
    <p:sldId id="286" r:id="rId98"/>
    <p:sldId id="289" r:id="rId99"/>
    <p:sldId id="288" r:id="rId100"/>
    <p:sldId id="290" r:id="rId101"/>
    <p:sldId id="291" r:id="rId102"/>
    <p:sldId id="292" r:id="rId103"/>
    <p:sldId id="294" r:id="rId104"/>
    <p:sldId id="293" r:id="rId105"/>
    <p:sldId id="295" r:id="rId106"/>
    <p:sldId id="296" r:id="rId107"/>
    <p:sldId id="470" r:id="rId108"/>
    <p:sldId id="444" r:id="rId109"/>
    <p:sldId id="471" r:id="rId110"/>
    <p:sldId id="446" r:id="rId111"/>
    <p:sldId id="472" r:id="rId112"/>
    <p:sldId id="447" r:id="rId113"/>
    <p:sldId id="448" r:id="rId114"/>
    <p:sldId id="473" r:id="rId115"/>
    <p:sldId id="449" r:id="rId116"/>
    <p:sldId id="475" r:id="rId117"/>
    <p:sldId id="450" r:id="rId118"/>
    <p:sldId id="474" r:id="rId119"/>
    <p:sldId id="451" r:id="rId120"/>
    <p:sldId id="452" r:id="rId121"/>
    <p:sldId id="453" r:id="rId122"/>
    <p:sldId id="454" r:id="rId123"/>
    <p:sldId id="476" r:id="rId124"/>
    <p:sldId id="297" r:id="rId125"/>
    <p:sldId id="298" r:id="rId126"/>
    <p:sldId id="299" r:id="rId127"/>
    <p:sldId id="300" r:id="rId128"/>
    <p:sldId id="301" r:id="rId129"/>
    <p:sldId id="455" r:id="rId130"/>
    <p:sldId id="477" r:id="rId131"/>
    <p:sldId id="302" r:id="rId132"/>
    <p:sldId id="456" r:id="rId133"/>
    <p:sldId id="478" r:id="rId134"/>
    <p:sldId id="303" r:id="rId135"/>
    <p:sldId id="457" r:id="rId136"/>
    <p:sldId id="479" r:id="rId137"/>
    <p:sldId id="305" r:id="rId138"/>
    <p:sldId id="304" r:id="rId139"/>
    <p:sldId id="458" r:id="rId140"/>
    <p:sldId id="480" r:id="rId141"/>
    <p:sldId id="306" r:id="rId142"/>
    <p:sldId id="459" r:id="rId143"/>
    <p:sldId id="481" r:id="rId144"/>
    <p:sldId id="461" r:id="rId145"/>
    <p:sldId id="460" r:id="rId146"/>
    <p:sldId id="339" r:id="rId1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1188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slide" Target="slides/slide143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slide" Target="slides/slide142.xml"/><Relationship Id="rId148" Type="http://schemas.openxmlformats.org/officeDocument/2006/relationships/notesMaster" Target="notesMasters/notesMaster1.xml"/><Relationship Id="rId15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4D32D2-93B4-4F67-BE6C-3490D607756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EE2FB-C039-4CD9-9CF5-7BB743CA7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4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98B9784-FDEF-4D29-80C8-C91274F53B29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6A2B940-470B-42DC-AA3D-F443E1967E8D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838200"/>
            <a:ext cx="7851648" cy="2362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Unit-II </a:t>
            </a:r>
            <a:br>
              <a:rPr lang="en-US" dirty="0"/>
            </a:br>
            <a:r>
              <a:rPr lang="en-US" dirty="0"/>
              <a:t>Derived Syntactical Constructs in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CO1: </a:t>
            </a:r>
            <a:r>
              <a:rPr lang="en-IN" dirty="0"/>
              <a:t>Develop Programs Using Object Oriented Methodology in </a:t>
            </a:r>
            <a:r>
              <a:rPr lang="en-IN" dirty="0" smtClean="0"/>
              <a:t>Java                  </a:t>
            </a:r>
            <a:r>
              <a:rPr lang="en-US" dirty="0" smtClean="0"/>
              <a:t>Marks</a:t>
            </a:r>
            <a:r>
              <a:rPr lang="en-US" dirty="0"/>
              <a:t>:  18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84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243D4B-4E54-4E7D-8C77-CC607C780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54F5CF4-405C-4E17-9040-34CC0E19A7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362200"/>
            <a:ext cx="6934199" cy="3429000"/>
          </a:xfrm>
        </p:spPr>
      </p:pic>
    </p:spTree>
    <p:extLst>
      <p:ext uri="{BB962C8B-B14F-4D97-AF65-F5344CB8AC3E}">
        <p14:creationId xmlns:p14="http://schemas.microsoft.com/office/powerpoint/2010/main" val="344801613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Vector</a:t>
            </a:r>
          </a:p>
        </p:txBody>
      </p:sp>
    </p:spTree>
    <p:extLst>
      <p:ext uri="{BB962C8B-B14F-4D97-AF65-F5344CB8AC3E}">
        <p14:creationId xmlns:p14="http://schemas.microsoft.com/office/powerpoint/2010/main" val="205127171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Vectors are used to create dynamic array that can hold object of any type and any number.</a:t>
            </a:r>
          </a:p>
          <a:p>
            <a:pPr lvl="1"/>
            <a:r>
              <a:rPr lang="en-US" dirty="0"/>
              <a:t>The vector class is an Example of container class i.e. they automatically resize themselves so they can put in any no of objects.</a:t>
            </a:r>
          </a:p>
          <a:p>
            <a:pPr lvl="1"/>
            <a:r>
              <a:rPr lang="en-US" dirty="0"/>
              <a:t>The vector class is contained in the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</a:p>
          <a:p>
            <a:pPr lvl="1"/>
            <a:r>
              <a:rPr lang="en-US" b="1" dirty="0"/>
              <a:t>Syntax for creation of vector with default size:-</a:t>
            </a:r>
            <a:endParaRPr lang="en-US" dirty="0"/>
          </a:p>
          <a:p>
            <a:pPr marL="0" indent="0">
              <a:buNone/>
            </a:pPr>
            <a:r>
              <a:rPr lang="en-US" sz="2800" b="1" dirty="0"/>
              <a:t>          Vector v=new Vector();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90963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972312"/>
          </a:xfrm>
        </p:spPr>
        <p:txBody>
          <a:bodyPr>
            <a:normAutofit fontScale="90000"/>
          </a:bodyPr>
          <a:lstStyle/>
          <a:p>
            <a:r>
              <a:rPr lang="en-US" dirty="0"/>
              <a:t>Difference between Vector  and Array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0"/>
            <a:ext cx="8153400" cy="4953000"/>
          </a:xfrm>
        </p:spPr>
      </p:pic>
    </p:spTree>
    <p:extLst>
      <p:ext uri="{BB962C8B-B14F-4D97-AF65-F5344CB8AC3E}">
        <p14:creationId xmlns:p14="http://schemas.microsoft.com/office/powerpoint/2010/main" val="176526227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Vector: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1" dirty="0"/>
              <a:t>Vector()</a:t>
            </a:r>
            <a:r>
              <a:rPr lang="en-US" dirty="0"/>
              <a:t>: Creates a default vector of initial capacity is 10.</a:t>
            </a:r>
          </a:p>
          <a:p>
            <a:pPr fontAlgn="base"/>
            <a:r>
              <a:rPr lang="en-US" b="1" dirty="0"/>
              <a:t>Vector(</a:t>
            </a:r>
            <a:r>
              <a:rPr lang="en-US" b="1" dirty="0" err="1"/>
              <a:t>int</a:t>
            </a:r>
            <a:r>
              <a:rPr lang="en-US" b="1" dirty="0"/>
              <a:t> size): </a:t>
            </a:r>
            <a:r>
              <a:rPr lang="en-US" dirty="0"/>
              <a:t>Creates a vector whose initial capacity is specified by size.</a:t>
            </a:r>
          </a:p>
          <a:p>
            <a:pPr fontAlgn="base"/>
            <a:r>
              <a:rPr lang="en-US" b="1" dirty="0"/>
              <a:t>Vector(</a:t>
            </a:r>
            <a:r>
              <a:rPr lang="en-US" b="1" dirty="0" err="1"/>
              <a:t>int</a:t>
            </a:r>
            <a:r>
              <a:rPr lang="en-US" b="1" dirty="0"/>
              <a:t> size, </a:t>
            </a:r>
            <a:r>
              <a:rPr lang="en-US" b="1" dirty="0" err="1"/>
              <a:t>int</a:t>
            </a:r>
            <a:r>
              <a:rPr lang="en-US" b="1" dirty="0"/>
              <a:t> </a:t>
            </a:r>
            <a:r>
              <a:rPr lang="en-US" b="1" dirty="0" err="1"/>
              <a:t>incr</a:t>
            </a:r>
            <a:r>
              <a:rPr lang="en-US" b="1" dirty="0"/>
              <a:t>): </a:t>
            </a:r>
            <a:r>
              <a:rPr lang="en-US" dirty="0"/>
              <a:t>Creates a vector whose initial capacity is specified by size and increment is specified by incr. It specifies the number of elements to allocate each time that a vector is resized upward.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5931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&amp; Disadvantages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/>
              <a:t>Advantages of vector</a:t>
            </a:r>
          </a:p>
          <a:p>
            <a:r>
              <a:rPr lang="en-US" dirty="0"/>
              <a:t>It is convenient to use vector to store object</a:t>
            </a:r>
          </a:p>
          <a:p>
            <a:r>
              <a:rPr lang="en-US" dirty="0"/>
              <a:t>It is used to store list of objects that may vary in size</a:t>
            </a:r>
          </a:p>
          <a:p>
            <a:r>
              <a:rPr lang="en-US" dirty="0"/>
              <a:t>we can add or delete object from list when required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b="1" dirty="0"/>
              <a:t>Disadvantage of vector</a:t>
            </a:r>
          </a:p>
          <a:p>
            <a:r>
              <a:rPr lang="en-US" dirty="0"/>
              <a:t>we cannot store simple data type in a vector, we can only store objects. Therefore we need to convert simple data type to object us</a:t>
            </a:r>
          </a:p>
        </p:txBody>
      </p:sp>
    </p:spTree>
    <p:extLst>
      <p:ext uri="{BB962C8B-B14F-4D97-AF65-F5344CB8AC3E}">
        <p14:creationId xmlns:p14="http://schemas.microsoft.com/office/powerpoint/2010/main" val="90108855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v.addElement</a:t>
            </a:r>
            <a:r>
              <a:rPr lang="en-US" dirty="0"/>
              <a:t>(item)</a:t>
            </a:r>
          </a:p>
          <a:p>
            <a:r>
              <a:rPr lang="en-US" dirty="0" err="1"/>
              <a:t>v.elementAt</a:t>
            </a:r>
            <a:r>
              <a:rPr lang="en-US" dirty="0"/>
              <a:t>(n)</a:t>
            </a:r>
          </a:p>
          <a:p>
            <a:r>
              <a:rPr lang="en-US" dirty="0" err="1"/>
              <a:t>v.size</a:t>
            </a:r>
            <a:r>
              <a:rPr lang="en-US" dirty="0"/>
              <a:t>()</a:t>
            </a:r>
          </a:p>
          <a:p>
            <a:r>
              <a:rPr lang="en-US" dirty="0" err="1"/>
              <a:t>v.removeElement</a:t>
            </a:r>
            <a:r>
              <a:rPr lang="en-US" dirty="0"/>
              <a:t>(item)</a:t>
            </a:r>
          </a:p>
          <a:p>
            <a:r>
              <a:rPr lang="en-US" dirty="0" err="1"/>
              <a:t>v.removeElementAt</a:t>
            </a:r>
            <a:r>
              <a:rPr lang="en-US" dirty="0"/>
              <a:t>(n)</a:t>
            </a:r>
          </a:p>
          <a:p>
            <a:r>
              <a:rPr lang="en-US" dirty="0" err="1"/>
              <a:t>v.removeAllElements</a:t>
            </a:r>
            <a:r>
              <a:rPr lang="en-US" dirty="0"/>
              <a:t>()</a:t>
            </a:r>
          </a:p>
          <a:p>
            <a:r>
              <a:rPr lang="en-US" dirty="0" err="1"/>
              <a:t>v.copyInto</a:t>
            </a:r>
            <a:r>
              <a:rPr lang="en-US" dirty="0"/>
              <a:t>(v1)</a:t>
            </a:r>
          </a:p>
          <a:p>
            <a:r>
              <a:rPr lang="en-US" dirty="0" err="1"/>
              <a:t>v.insertElementAt</a:t>
            </a:r>
            <a:r>
              <a:rPr lang="en-US" dirty="0"/>
              <a:t>(</a:t>
            </a:r>
            <a:r>
              <a:rPr lang="en-US" dirty="0" err="1"/>
              <a:t>item,n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196824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 Methods of vectors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v.add</a:t>
            </a:r>
            <a:r>
              <a:rPr lang="en-US" dirty="0"/>
              <a:t>(o)</a:t>
            </a:r>
          </a:p>
          <a:p>
            <a:r>
              <a:rPr lang="en-US" dirty="0" err="1"/>
              <a:t>v.add</a:t>
            </a:r>
            <a:r>
              <a:rPr lang="en-US" dirty="0"/>
              <a:t>(</a:t>
            </a:r>
            <a:r>
              <a:rPr lang="en-US" dirty="0" err="1"/>
              <a:t>i,o</a:t>
            </a:r>
            <a:r>
              <a:rPr lang="en-US" dirty="0"/>
              <a:t>)</a:t>
            </a:r>
          </a:p>
          <a:p>
            <a:r>
              <a:rPr lang="en-US" dirty="0" err="1"/>
              <a:t>v.clear</a:t>
            </a:r>
            <a:r>
              <a:rPr lang="en-US" dirty="0"/>
              <a:t>()</a:t>
            </a:r>
          </a:p>
          <a:p>
            <a:r>
              <a:rPr lang="en-US" dirty="0" err="1"/>
              <a:t>v.contains</a:t>
            </a:r>
            <a:r>
              <a:rPr lang="en-US" dirty="0"/>
              <a:t>(o)</a:t>
            </a:r>
          </a:p>
          <a:p>
            <a:r>
              <a:rPr lang="en-US" dirty="0" err="1"/>
              <a:t>v.get</a:t>
            </a:r>
            <a:r>
              <a:rPr lang="en-US" dirty="0"/>
              <a:t>(i)</a:t>
            </a:r>
          </a:p>
          <a:p>
            <a:r>
              <a:rPr lang="en-US" dirty="0" err="1"/>
              <a:t>v.firstElement</a:t>
            </a:r>
            <a:r>
              <a:rPr lang="en-US" dirty="0"/>
              <a:t>(i)</a:t>
            </a:r>
          </a:p>
          <a:p>
            <a:r>
              <a:rPr lang="en-US" dirty="0" err="1"/>
              <a:t>v.lastElement</a:t>
            </a:r>
            <a:r>
              <a:rPr lang="en-US" dirty="0"/>
              <a:t>(i)</a:t>
            </a:r>
          </a:p>
          <a:p>
            <a:r>
              <a:rPr lang="en-US" dirty="0" err="1"/>
              <a:t>v.set</a:t>
            </a:r>
            <a:r>
              <a:rPr lang="en-US" dirty="0"/>
              <a:t>(</a:t>
            </a:r>
            <a:r>
              <a:rPr lang="en-US" dirty="0" err="1"/>
              <a:t>i,o</a:t>
            </a:r>
            <a:r>
              <a:rPr lang="en-US" dirty="0"/>
              <a:t>)</a:t>
            </a:r>
          </a:p>
          <a:p>
            <a:r>
              <a:rPr lang="en-US" dirty="0" err="1"/>
              <a:t>v.remove</a:t>
            </a:r>
            <a:r>
              <a:rPr lang="en-US" dirty="0"/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214854950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45FBE6-8C81-4E82-A649-2A856AADB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879A9F-79F6-47B9-ABE2-921CC6F0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class v1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[])throws </a:t>
            </a:r>
            <a:r>
              <a:rPr lang="en-IN" dirty="0" err="1"/>
              <a:t>IOException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Vector v=new Vector();</a:t>
            </a:r>
          </a:p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Integer(10));</a:t>
            </a:r>
          </a:p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Integer(20));</a:t>
            </a:r>
          </a:p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Integer(30));</a:t>
            </a:r>
          </a:p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Integer(40));</a:t>
            </a:r>
          </a:p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Integer(50));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are:"+v);</a:t>
            </a:r>
          </a:p>
        </p:txBody>
      </p:sp>
    </p:spTree>
    <p:extLst>
      <p:ext uri="{BB962C8B-B14F-4D97-AF65-F5344CB8AC3E}">
        <p14:creationId xmlns:p14="http://schemas.microsoft.com/office/powerpoint/2010/main" val="235434103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503D7D-D17F-4AC1-83FA-AA1E940F0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50634D-8A77-4BC8-BFE8-31B5FCFFA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("Removing Elements 2 and 3:");</a:t>
            </a:r>
          </a:p>
          <a:p>
            <a:pPr marL="0" indent="0">
              <a:buNone/>
            </a:pPr>
            <a:r>
              <a:rPr lang="en-IN" dirty="0" err="1"/>
              <a:t>v.remove</a:t>
            </a:r>
            <a:r>
              <a:rPr lang="en-IN" dirty="0"/>
              <a:t>(2);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are:"+v);</a:t>
            </a:r>
          </a:p>
          <a:p>
            <a:pPr marL="0" indent="0">
              <a:buNone/>
            </a:pPr>
            <a:r>
              <a:rPr lang="en-IN" dirty="0" err="1"/>
              <a:t>v.remove</a:t>
            </a:r>
            <a:r>
              <a:rPr lang="en-IN" dirty="0"/>
              <a:t>(3);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are:"+v);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at 3 </a:t>
            </a:r>
            <a:r>
              <a:rPr lang="en-IN" dirty="0" err="1"/>
              <a:t>rd</a:t>
            </a:r>
            <a:r>
              <a:rPr lang="en-IN" dirty="0"/>
              <a:t>:");</a:t>
            </a:r>
          </a:p>
          <a:p>
            <a:pPr marL="0" indent="0">
              <a:buNone/>
            </a:pPr>
            <a:r>
              <a:rPr lang="en-IN" dirty="0" err="1"/>
              <a:t>v.insertElementAt</a:t>
            </a:r>
            <a:r>
              <a:rPr lang="en-IN" dirty="0"/>
              <a:t>(100,2);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("After insertion Elements are:"+v);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4953723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0A0C3A-AE97-4646-AF97-F1338CEE5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="" xmlns:a16="http://schemas.microsoft.com/office/drawing/2014/main" id="{AB7BDD60-5682-4574-8406-C1539698FD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2286000"/>
            <a:ext cx="7162800" cy="3810000"/>
          </a:xfrm>
        </p:spPr>
      </p:pic>
    </p:spTree>
    <p:extLst>
      <p:ext uri="{BB962C8B-B14F-4D97-AF65-F5344CB8AC3E}">
        <p14:creationId xmlns:p14="http://schemas.microsoft.com/office/powerpoint/2010/main" val="48895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51086D5-B08B-4335-8C78-1F9A2B14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D0E8D89-377B-4040-87F7-471D39EA0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condef2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length,breadth,a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condef2()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length=4;</a:t>
            </a:r>
          </a:p>
          <a:p>
            <a:pPr marL="0" indent="0">
              <a:buNone/>
            </a:pPr>
            <a:r>
              <a:rPr lang="en-IN" dirty="0"/>
              <a:t>breadth=5;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area()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return length*breadth;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condef2 c=new condef2();</a:t>
            </a:r>
          </a:p>
          <a:p>
            <a:pPr marL="0" indent="0">
              <a:buNone/>
            </a:pPr>
            <a:r>
              <a:rPr lang="en-IN" dirty="0"/>
              <a:t>//a=</a:t>
            </a:r>
            <a:r>
              <a:rPr lang="en-IN" dirty="0" err="1"/>
              <a:t>c.area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//a=c1.area();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("Area:"+(</a:t>
            </a:r>
            <a:r>
              <a:rPr lang="en-IN" dirty="0" err="1"/>
              <a:t>c.area</a:t>
            </a:r>
            <a:r>
              <a:rPr lang="en-IN" dirty="0"/>
              <a:t>()));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027332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81FB02-564E-495C-9658-472D2243D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D32E96-825D-4526-845D-3C41BE699B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java.util.Vector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class v2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Vector v=new Vector();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(new Double(10.896));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(new Integer("20"));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(new Float("30.56"));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(new Character('a'));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(new String("Suwarna"));</a:t>
            </a:r>
          </a:p>
          <a:p>
            <a:pPr marL="0" indent="0">
              <a:buNone/>
            </a:pPr>
            <a:r>
              <a:rPr lang="en-IN" dirty="0" err="1"/>
              <a:t>v.insertElementAt</a:t>
            </a:r>
            <a:r>
              <a:rPr lang="en-IN" dirty="0"/>
              <a:t>("java",2);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are:"+v);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9880584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56A6FE-6AAC-4839-B087-EA26970B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4">
            <a:extLst>
              <a:ext uri="{FF2B5EF4-FFF2-40B4-BE49-F238E27FC236}">
                <a16:creationId xmlns="" xmlns:a16="http://schemas.microsoft.com/office/drawing/2014/main" id="{3962E48F-2C55-4A49-B744-F42949ACD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86000"/>
            <a:ext cx="7315199" cy="3867911"/>
          </a:xfrm>
        </p:spPr>
      </p:pic>
    </p:spTree>
    <p:extLst>
      <p:ext uri="{BB962C8B-B14F-4D97-AF65-F5344CB8AC3E}">
        <p14:creationId xmlns:p14="http://schemas.microsoft.com/office/powerpoint/2010/main" val="114577661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2E212E-58A6-4F9F-B4CD-9EE6C69DB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0A01F6-71E1-4701-898C-0C1D190A3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</a:t>
            </a:r>
            <a:r>
              <a:rPr lang="en-IN" dirty="0"/>
              <a:t>.*;</a:t>
            </a:r>
          </a:p>
          <a:p>
            <a:pPr marL="0" indent="0">
              <a:buNone/>
            </a:pPr>
            <a:r>
              <a:rPr lang="en-IN" dirty="0"/>
              <a:t>class v3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[])throws </a:t>
            </a:r>
            <a:r>
              <a:rPr lang="en-IN" dirty="0" err="1"/>
              <a:t>IOException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Vector v=new Vector();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(10);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(20);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(30);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(40);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(50);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are:"+v);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9846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3197BF-229A-46C4-8683-4A9F9461A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0028E39-239E-47F7-8A6B-E436B3F5C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("Removing Elements 3 and 4:");</a:t>
            </a:r>
          </a:p>
          <a:p>
            <a:pPr marL="0" indent="0">
              <a:buNone/>
            </a:pPr>
            <a:r>
              <a:rPr lang="en-IN" dirty="0" err="1"/>
              <a:t>v.remove</a:t>
            </a:r>
            <a:r>
              <a:rPr lang="en-IN" dirty="0"/>
              <a:t>(2);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are:"+v);</a:t>
            </a:r>
          </a:p>
          <a:p>
            <a:pPr marL="0" indent="0">
              <a:buNone/>
            </a:pPr>
            <a:r>
              <a:rPr lang="en-IN" dirty="0" err="1"/>
              <a:t>v.remove</a:t>
            </a:r>
            <a:r>
              <a:rPr lang="en-IN" dirty="0"/>
              <a:t>(3);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are:"+v);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at 3 </a:t>
            </a:r>
            <a:r>
              <a:rPr lang="en-IN" dirty="0" err="1"/>
              <a:t>rd</a:t>
            </a:r>
            <a:r>
              <a:rPr lang="en-IN" dirty="0"/>
              <a:t>:");</a:t>
            </a:r>
          </a:p>
          <a:p>
            <a:pPr marL="0" indent="0">
              <a:buNone/>
            </a:pPr>
            <a:r>
              <a:rPr lang="en-IN" dirty="0" err="1"/>
              <a:t>v.insertElementAt</a:t>
            </a:r>
            <a:r>
              <a:rPr lang="en-IN" dirty="0"/>
              <a:t>(100,2);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("After insertion Elements are:"+v);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243055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0E427A-FA8C-4069-8600-6119970E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9076BD7-4677-42A0-8B25-07352D0C4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209800"/>
            <a:ext cx="7010400" cy="3810000"/>
          </a:xfrm>
        </p:spPr>
      </p:pic>
    </p:spTree>
    <p:extLst>
      <p:ext uri="{BB962C8B-B14F-4D97-AF65-F5344CB8AC3E}">
        <p14:creationId xmlns:p14="http://schemas.microsoft.com/office/powerpoint/2010/main" val="167007718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3A010F-111D-4BC1-BA37-206A4F78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329D57-2F5F-4BC9-AB3C-BDD27F178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java.util.Vector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class v4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Vector v=new Vector();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(10.896);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(20);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(30.56);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('a');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("Suwarna");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are:"+v);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055332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C08E8A3-AAC1-4115-9BBA-F66D8074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018B39D-1DCC-4D7F-BF6D-28F4561F2E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5786713" cy="4267200"/>
          </a:xfrm>
        </p:spPr>
      </p:pic>
    </p:spTree>
    <p:extLst>
      <p:ext uri="{BB962C8B-B14F-4D97-AF65-F5344CB8AC3E}">
        <p14:creationId xmlns:p14="http://schemas.microsoft.com/office/powerpoint/2010/main" val="151027657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F7C787-3B86-495D-9E42-E92202A5E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B9EAD9-E202-49A4-8768-192ED918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//Add no and find maximum using vector.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java.util.Vector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java.util.Collections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class v5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Vector v=new Vector();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("10.896");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("20");</a:t>
            </a:r>
          </a:p>
          <a:p>
            <a:pPr marL="0" indent="0">
              <a:buNone/>
            </a:pPr>
            <a:r>
              <a:rPr lang="en-IN" dirty="0" err="1"/>
              <a:t>v.add</a:t>
            </a:r>
            <a:r>
              <a:rPr lang="en-IN" dirty="0"/>
              <a:t>("30.56");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are:"+v);</a:t>
            </a:r>
          </a:p>
          <a:p>
            <a:pPr marL="0" indent="0">
              <a:buNone/>
            </a:pPr>
            <a:r>
              <a:rPr lang="en-IN" dirty="0"/>
              <a:t>Object </a:t>
            </a:r>
            <a:r>
              <a:rPr lang="en-IN" dirty="0" err="1"/>
              <a:t>ob</a:t>
            </a:r>
            <a:r>
              <a:rPr lang="en-IN" dirty="0"/>
              <a:t>=</a:t>
            </a:r>
            <a:r>
              <a:rPr lang="en-IN" dirty="0" err="1"/>
              <a:t>Collections.max</a:t>
            </a:r>
            <a:r>
              <a:rPr lang="en-IN" dirty="0"/>
              <a:t>(v);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are:"+</a:t>
            </a:r>
            <a:r>
              <a:rPr lang="en-IN" dirty="0" err="1"/>
              <a:t>ob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52230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7AB573-6252-41AB-9DF0-B215E7AE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F9D77BFC-3E5C-4A90-96B2-B0C67B554F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09800"/>
            <a:ext cx="7162799" cy="4038600"/>
          </a:xfrm>
        </p:spPr>
      </p:pic>
    </p:spTree>
    <p:extLst>
      <p:ext uri="{BB962C8B-B14F-4D97-AF65-F5344CB8AC3E}">
        <p14:creationId xmlns:p14="http://schemas.microsoft.com/office/powerpoint/2010/main" val="265939193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586733-879F-40F4-8DF3-BA4B8C0E8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FBA243C-CB2C-4C2C-99DA-744A4F93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dirty="0"/>
              <a:t>//Program to </a:t>
            </a:r>
            <a:r>
              <a:rPr lang="en-IN" dirty="0" err="1"/>
              <a:t>demostrate</a:t>
            </a:r>
            <a:r>
              <a:rPr lang="en-IN" dirty="0"/>
              <a:t> the use of vector method</a:t>
            </a:r>
          </a:p>
          <a:p>
            <a:pPr marL="0" indent="0">
              <a:buNone/>
            </a:pPr>
            <a:r>
              <a:rPr lang="en-IN" dirty="0"/>
              <a:t>import java.io.*;</a:t>
            </a:r>
          </a:p>
          <a:p>
            <a:pPr marL="0" indent="0">
              <a:buNone/>
            </a:pPr>
            <a:r>
              <a:rPr lang="en-IN" dirty="0"/>
              <a:t>import </a:t>
            </a:r>
            <a:r>
              <a:rPr lang="en-IN" dirty="0" err="1"/>
              <a:t>java.util.Vector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class v6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[])throws </a:t>
            </a:r>
            <a:r>
              <a:rPr lang="en-IN" dirty="0" err="1"/>
              <a:t>IOException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Vector v=new Vector(3,2);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("Initial size:"+</a:t>
            </a:r>
            <a:r>
              <a:rPr lang="en-IN" dirty="0" err="1"/>
              <a:t>v.size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("Initial capacity:"+</a:t>
            </a:r>
            <a:r>
              <a:rPr lang="en-IN" dirty="0" err="1"/>
              <a:t>v.capacity</a:t>
            </a:r>
            <a:r>
              <a:rPr lang="en-I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2240699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A2054D-E247-4E1C-8A14-30C858FEE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3AF539F-0B2A-4F6E-813D-DFC47497A9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209800"/>
            <a:ext cx="5410200" cy="3810000"/>
          </a:xfrm>
        </p:spPr>
      </p:pic>
    </p:spTree>
    <p:extLst>
      <p:ext uri="{BB962C8B-B14F-4D97-AF65-F5344CB8AC3E}">
        <p14:creationId xmlns:p14="http://schemas.microsoft.com/office/powerpoint/2010/main" val="245944319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DEE848-5C4A-4C9F-9259-8EF1E3E7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27E0B9-E6E3-42D3-B181-B415CF45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Integer(23));</a:t>
            </a:r>
          </a:p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Float(9.6f));</a:t>
            </a:r>
          </a:p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String("Hello"));</a:t>
            </a:r>
          </a:p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Integer(42));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("capacity after 4 additions:"+</a:t>
            </a:r>
            <a:r>
              <a:rPr lang="en-IN" dirty="0" err="1"/>
              <a:t>v.capacity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Double(63.2));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("Current capacity:"+</a:t>
            </a:r>
            <a:r>
              <a:rPr lang="en-IN" dirty="0" err="1"/>
              <a:t>v.capacity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("Current size:"+</a:t>
            </a:r>
            <a:r>
              <a:rPr lang="en-IN" dirty="0" err="1"/>
              <a:t>v.size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Double(19.44));</a:t>
            </a:r>
          </a:p>
        </p:txBody>
      </p:sp>
    </p:spTree>
    <p:extLst>
      <p:ext uri="{BB962C8B-B14F-4D97-AF65-F5344CB8AC3E}">
        <p14:creationId xmlns:p14="http://schemas.microsoft.com/office/powerpoint/2010/main" val="92144565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55F201-A5C4-41A3-814F-C387E3B9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9D795D-72B0-4007-A797-28909E030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v.addElement</a:t>
            </a:r>
            <a:r>
              <a:rPr lang="en-IN" dirty="0"/>
              <a:t>(new Integer(7));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("First element:"+</a:t>
            </a:r>
            <a:r>
              <a:rPr lang="en-IN" dirty="0" err="1"/>
              <a:t>v.firstElement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("Last element:"+</a:t>
            </a:r>
            <a:r>
              <a:rPr lang="en-IN" dirty="0" err="1"/>
              <a:t>v.lastElement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v.contains</a:t>
            </a:r>
            <a:r>
              <a:rPr lang="en-IN" dirty="0"/>
              <a:t>(new Integer(42)))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("Vector contains 3");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("vector: "+</a:t>
            </a:r>
            <a:r>
              <a:rPr lang="en-IN" dirty="0" err="1"/>
              <a:t>v.toString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v.setSize</a:t>
            </a:r>
            <a:r>
              <a:rPr lang="en-IN" dirty="0"/>
              <a:t>(8);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("vector: "+</a:t>
            </a:r>
            <a:r>
              <a:rPr lang="en-IN" dirty="0" err="1"/>
              <a:t>v.toString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Object o=new Object();</a:t>
            </a:r>
          </a:p>
          <a:p>
            <a:pPr marL="0" indent="0">
              <a:buNone/>
            </a:pPr>
            <a:r>
              <a:rPr lang="en-IN" dirty="0"/>
              <a:t>o=</a:t>
            </a:r>
            <a:r>
              <a:rPr lang="en-IN" dirty="0" err="1"/>
              <a:t>v.clone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413055601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E1F6AA7-3C8F-482F-B930-FDBFA17D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B02C100-6384-42AF-878F-F33F82888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 New vector:"+o);</a:t>
            </a:r>
          </a:p>
          <a:p>
            <a:pPr marL="0" indent="0">
              <a:buNone/>
            </a:pPr>
            <a:r>
              <a:rPr lang="en-IN" dirty="0" err="1"/>
              <a:t>v.removeElement</a:t>
            </a:r>
            <a:r>
              <a:rPr lang="en-IN" dirty="0"/>
              <a:t>(1); </a:t>
            </a:r>
          </a:p>
          <a:p>
            <a:pPr marL="0" indent="0">
              <a:buNone/>
            </a:pPr>
            <a:r>
              <a:rPr lang="en-IN" dirty="0" err="1"/>
              <a:t>v.removeElement</a:t>
            </a:r>
            <a:r>
              <a:rPr lang="en-IN" dirty="0"/>
              <a:t>("Hello"); </a:t>
            </a:r>
          </a:p>
          <a:p>
            <a:pPr marL="0" indent="0">
              <a:buNone/>
            </a:pPr>
            <a:r>
              <a:rPr lang="en-IN" dirty="0" err="1"/>
              <a:t>v.removeAllElements</a:t>
            </a:r>
            <a:r>
              <a:rPr lang="en-IN" dirty="0"/>
              <a:t>(); </a:t>
            </a:r>
          </a:p>
          <a:p>
            <a:pPr marL="0" indent="0">
              <a:buNone/>
            </a:pPr>
            <a:r>
              <a:rPr lang="en-IN" dirty="0"/>
              <a:t>if(</a:t>
            </a:r>
            <a:r>
              <a:rPr lang="en-IN" dirty="0" err="1"/>
              <a:t>v.isEmpty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("vector is empty");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("Elements are:"+v);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894992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B1B57E-79CD-47AA-9DD0-234EE5A8C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7ADA86E-4788-4A48-A224-521B45B8C5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2133600"/>
            <a:ext cx="7619999" cy="4020312"/>
          </a:xfrm>
        </p:spPr>
      </p:pic>
    </p:spTree>
    <p:extLst>
      <p:ext uri="{BB962C8B-B14F-4D97-AF65-F5344CB8AC3E}">
        <p14:creationId xmlns:p14="http://schemas.microsoft.com/office/powerpoint/2010/main" val="309626919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dirty="0"/>
              <a:t>Wrapper Class</a:t>
            </a:r>
          </a:p>
        </p:txBody>
      </p:sp>
    </p:spTree>
    <p:extLst>
      <p:ext uri="{BB962C8B-B14F-4D97-AF65-F5344CB8AC3E}">
        <p14:creationId xmlns:p14="http://schemas.microsoft.com/office/powerpoint/2010/main" val="82998884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of Wrapper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/>
              <a:t>Java uses simple data types such as </a:t>
            </a:r>
            <a:r>
              <a:rPr lang="en-US" dirty="0" err="1"/>
              <a:t>int</a:t>
            </a:r>
            <a:r>
              <a:rPr lang="en-US" dirty="0"/>
              <a:t>, float ,char for storing the values.</a:t>
            </a:r>
          </a:p>
          <a:p>
            <a:pPr lvl="0"/>
            <a:r>
              <a:rPr lang="en-US" dirty="0"/>
              <a:t>These data types are not part of Object hierarchy.</a:t>
            </a:r>
          </a:p>
          <a:p>
            <a:pPr lvl="0"/>
            <a:r>
              <a:rPr lang="en-US" dirty="0"/>
              <a:t>They are passed by the values to the methods &amp; cannot directly passed as a reference.</a:t>
            </a:r>
          </a:p>
          <a:p>
            <a:pPr lvl="0"/>
            <a:r>
              <a:rPr lang="en-US" dirty="0"/>
              <a:t>The vectors cannot handle the primitive data types.</a:t>
            </a:r>
          </a:p>
          <a:p>
            <a:pPr lvl="0"/>
            <a:r>
              <a:rPr lang="en-US" dirty="0"/>
              <a:t>For this purpose primitive data types are converted into object type to store &amp; manipulated in vectors. </a:t>
            </a:r>
          </a:p>
          <a:p>
            <a:pPr lvl="0"/>
            <a:r>
              <a:rPr lang="en-US" dirty="0"/>
              <a:t>These conversions done by wrapper class methods, which contained in </a:t>
            </a:r>
            <a:r>
              <a:rPr lang="en-US" dirty="0" err="1"/>
              <a:t>java.lang</a:t>
            </a:r>
            <a:r>
              <a:rPr lang="en-US" dirty="0"/>
              <a:t> Package.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3185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they wrap primitive data type into an object of that class.so they are known as wrapper class.</a:t>
            </a:r>
          </a:p>
          <a:p>
            <a:r>
              <a:rPr lang="en-US" dirty="0"/>
              <a:t>  </a:t>
            </a:r>
            <a:r>
              <a:rPr lang="en-US" dirty="0" err="1"/>
              <a:t>E.g</a:t>
            </a:r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x=25;</a:t>
            </a:r>
          </a:p>
          <a:p>
            <a:pPr marL="0" indent="0">
              <a:buNone/>
            </a:pPr>
            <a:r>
              <a:rPr lang="en-US" dirty="0"/>
              <a:t>             Integer y=new Integer(22);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0852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indent="0"/>
            <a:r>
              <a:rPr lang="en-US" dirty="0"/>
              <a:t>Table showing simple data type &amp; its corresponding wrapper classes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9180192"/>
              </p:ext>
            </p:extLst>
          </p:nvPr>
        </p:nvGraphicFramePr>
        <p:xfrm>
          <a:off x="457200" y="1935163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 Data</a:t>
                      </a:r>
                      <a:r>
                        <a:rPr lang="en-US" baseline="0" dirty="0"/>
                        <a:t> 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Wrapper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boolean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3081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Wrapper class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Wrapper class methods for converting primitive data type to object by using constructor.</a:t>
            </a:r>
          </a:p>
          <a:p>
            <a:pPr marL="0" indent="0">
              <a:buNone/>
            </a:pPr>
            <a:r>
              <a:rPr lang="en-US" dirty="0"/>
              <a:t>1)Integer </a:t>
            </a:r>
            <a:r>
              <a:rPr lang="en-US" dirty="0" err="1"/>
              <a:t>obj</a:t>
            </a:r>
            <a:r>
              <a:rPr lang="en-US" dirty="0"/>
              <a:t>=new Integer(i);</a:t>
            </a:r>
          </a:p>
          <a:p>
            <a:pPr marL="0" indent="0">
              <a:buNone/>
            </a:pPr>
            <a:r>
              <a:rPr lang="en-US" dirty="0"/>
              <a:t>2)Float </a:t>
            </a:r>
            <a:r>
              <a:rPr lang="en-US" dirty="0" err="1"/>
              <a:t>obj</a:t>
            </a:r>
            <a:r>
              <a:rPr lang="en-US" dirty="0"/>
              <a:t>=new Float(f);</a:t>
            </a:r>
          </a:p>
          <a:p>
            <a:pPr marL="0" indent="0">
              <a:buNone/>
            </a:pPr>
            <a:r>
              <a:rPr lang="en-US" dirty="0"/>
              <a:t>3)Long </a:t>
            </a:r>
            <a:r>
              <a:rPr lang="en-US" dirty="0" err="1"/>
              <a:t>obj</a:t>
            </a:r>
            <a:r>
              <a:rPr lang="en-US" dirty="0"/>
              <a:t>=new Long(l);</a:t>
            </a:r>
          </a:p>
          <a:p>
            <a:pPr marL="0" indent="0">
              <a:buNone/>
            </a:pPr>
            <a:r>
              <a:rPr lang="en-US" dirty="0"/>
              <a:t>4)Double </a:t>
            </a:r>
            <a:r>
              <a:rPr lang="en-US" dirty="0" err="1"/>
              <a:t>obj</a:t>
            </a:r>
            <a:r>
              <a:rPr lang="en-US" dirty="0"/>
              <a:t>=new Double(d);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29105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2DCB6C-19C1-4820-A226-11ABA5154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EB1FFB-2E39-4383-874E-01050ED7F6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//primitive to object</a:t>
            </a:r>
          </a:p>
          <a:p>
            <a:pPr marL="0" indent="0">
              <a:buNone/>
            </a:pPr>
            <a:r>
              <a:rPr lang="en-IN" dirty="0"/>
              <a:t>class wrapper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Integer ob1=new Integer(10);</a:t>
            </a:r>
          </a:p>
          <a:p>
            <a:pPr marL="0" indent="0">
              <a:buNone/>
            </a:pPr>
            <a:r>
              <a:rPr lang="en-IN" dirty="0"/>
              <a:t>Integer ob2=new Integer("10");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("ob1="+ob1);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("ob2="+ob2);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1598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3CC8D3A-6B0F-4338-8362-DDE712A60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065D0E-7014-4C85-97C1-063B9B8E4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condef3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length,breadth,a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condef3()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length=4;</a:t>
            </a:r>
          </a:p>
          <a:p>
            <a:pPr marL="0" indent="0">
              <a:buNone/>
            </a:pPr>
            <a:r>
              <a:rPr lang="en-IN" dirty="0"/>
              <a:t>breadth=5;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area()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a=length*breadth;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("Area:"+a);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condef3 c=new condef3();</a:t>
            </a:r>
          </a:p>
          <a:p>
            <a:pPr marL="0" indent="0">
              <a:buNone/>
            </a:pPr>
            <a:r>
              <a:rPr lang="en-IN" dirty="0" err="1"/>
              <a:t>c.area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5647305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C40454-AB40-4959-B108-BF3B0F6C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8CBCC4D-4864-49E4-B753-9F5881BBF4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438400"/>
            <a:ext cx="5562599" cy="3276600"/>
          </a:xfrm>
        </p:spPr>
      </p:pic>
    </p:spTree>
    <p:extLst>
      <p:ext uri="{BB962C8B-B14F-4D97-AF65-F5344CB8AC3E}">
        <p14:creationId xmlns:p14="http://schemas.microsoft.com/office/powerpoint/2010/main" val="223042566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Wrapper class methods to convert object to primitive data type by using </a:t>
            </a:r>
            <a:r>
              <a:rPr lang="en-US" dirty="0" err="1"/>
              <a:t>typeValue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1)</a:t>
            </a:r>
            <a:r>
              <a:rPr lang="en-US" dirty="0" err="1"/>
              <a:t>int</a:t>
            </a:r>
            <a:r>
              <a:rPr lang="en-US" dirty="0"/>
              <a:t> i=</a:t>
            </a:r>
            <a:r>
              <a:rPr lang="en-US" dirty="0" err="1"/>
              <a:t>obj.intValue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2)float f=</a:t>
            </a:r>
            <a:r>
              <a:rPr lang="en-US" dirty="0" err="1"/>
              <a:t>obj.floatValue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3)long l=</a:t>
            </a:r>
            <a:r>
              <a:rPr lang="en-US" dirty="0" err="1"/>
              <a:t>obj.longValue</a:t>
            </a:r>
            <a:r>
              <a:rPr lang="en-US" dirty="0"/>
              <a:t>();</a:t>
            </a:r>
          </a:p>
          <a:p>
            <a:pPr marL="0" indent="0">
              <a:buNone/>
            </a:pPr>
            <a:r>
              <a:rPr lang="en-US" dirty="0"/>
              <a:t>4)double d=</a:t>
            </a:r>
            <a:r>
              <a:rPr lang="en-US" dirty="0" err="1"/>
              <a:t>obj.doubleValue</a:t>
            </a:r>
            <a:r>
              <a:rPr lang="en-US" dirty="0"/>
              <a:t>();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1438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00260D-F94F-481F-8B7A-FE66EA7DF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3E4A40-7543-42DA-9E8D-5EB746BD9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//object to primitive</a:t>
            </a:r>
          </a:p>
          <a:p>
            <a:pPr marL="0" indent="0">
              <a:buNone/>
            </a:pPr>
            <a:r>
              <a:rPr lang="en-IN" dirty="0"/>
              <a:t>class wrapper1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Float ob1=new Float(10.78);</a:t>
            </a:r>
          </a:p>
          <a:p>
            <a:pPr marL="0" indent="0">
              <a:buNone/>
            </a:pPr>
            <a:r>
              <a:rPr lang="en-IN" dirty="0"/>
              <a:t>float f=ob1.floatValue();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=ob1.intValue();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("f="+f);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i</a:t>
            </a:r>
            <a:r>
              <a:rPr lang="en-IN" dirty="0"/>
              <a:t>="+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508303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26CE3C-0797-456F-BF4F-52B168673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83E158E-CD46-40C6-BCEA-0592E44C5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590800"/>
            <a:ext cx="5486400" cy="3563112"/>
          </a:xfrm>
        </p:spPr>
      </p:pic>
    </p:spTree>
    <p:extLst>
      <p:ext uri="{BB962C8B-B14F-4D97-AF65-F5344CB8AC3E}">
        <p14:creationId xmlns:p14="http://schemas.microsoft.com/office/powerpoint/2010/main" val="780913281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Wrapper class methods to convert primitive data type to String by using </a:t>
            </a:r>
            <a:r>
              <a:rPr lang="en-US" dirty="0" err="1"/>
              <a:t>toString</a:t>
            </a:r>
            <a:r>
              <a:rPr lang="en-US" dirty="0"/>
              <a:t>().</a:t>
            </a:r>
          </a:p>
          <a:p>
            <a:pPr marL="0" indent="0">
              <a:buNone/>
            </a:pPr>
            <a:r>
              <a:rPr lang="en-US" dirty="0"/>
              <a:t>1)String </a:t>
            </a:r>
            <a:r>
              <a:rPr lang="en-US" dirty="0" err="1"/>
              <a:t>str</a:t>
            </a:r>
            <a:r>
              <a:rPr lang="en-US" dirty="0"/>
              <a:t>=</a:t>
            </a:r>
            <a:r>
              <a:rPr lang="en-US" dirty="0" err="1"/>
              <a:t>Integer.toString</a:t>
            </a:r>
            <a:r>
              <a:rPr lang="en-US" dirty="0"/>
              <a:t>(i);</a:t>
            </a:r>
          </a:p>
          <a:p>
            <a:pPr marL="0" indent="0">
              <a:buNone/>
            </a:pPr>
            <a:r>
              <a:rPr lang="en-US" dirty="0"/>
              <a:t>2)String </a:t>
            </a:r>
            <a:r>
              <a:rPr lang="en-US" dirty="0" err="1"/>
              <a:t>str</a:t>
            </a:r>
            <a:r>
              <a:rPr lang="en-US" dirty="0"/>
              <a:t>=</a:t>
            </a:r>
            <a:r>
              <a:rPr lang="en-US" dirty="0" err="1"/>
              <a:t>Float.toString</a:t>
            </a:r>
            <a:r>
              <a:rPr lang="en-US" dirty="0"/>
              <a:t>(i);</a:t>
            </a:r>
          </a:p>
          <a:p>
            <a:pPr marL="0" indent="0">
              <a:buNone/>
            </a:pPr>
            <a:r>
              <a:rPr lang="en-US" dirty="0"/>
              <a:t>3)String </a:t>
            </a:r>
            <a:r>
              <a:rPr lang="en-US" dirty="0" err="1"/>
              <a:t>str</a:t>
            </a:r>
            <a:r>
              <a:rPr lang="en-US" dirty="0"/>
              <a:t>=</a:t>
            </a:r>
            <a:r>
              <a:rPr lang="en-US" dirty="0" err="1"/>
              <a:t>Long.toString</a:t>
            </a:r>
            <a:r>
              <a:rPr lang="en-US" dirty="0"/>
              <a:t>(i);</a:t>
            </a:r>
          </a:p>
          <a:p>
            <a:pPr marL="0" indent="0">
              <a:buNone/>
            </a:pPr>
            <a:r>
              <a:rPr lang="en-US" dirty="0"/>
              <a:t>4)String </a:t>
            </a:r>
            <a:r>
              <a:rPr lang="en-US" dirty="0" err="1"/>
              <a:t>str</a:t>
            </a:r>
            <a:r>
              <a:rPr lang="en-US" dirty="0"/>
              <a:t>=</a:t>
            </a:r>
            <a:r>
              <a:rPr lang="en-US" dirty="0" err="1"/>
              <a:t>Double.toString</a:t>
            </a:r>
            <a:r>
              <a:rPr lang="en-US" dirty="0"/>
              <a:t>(i);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930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8C4BCF-55B6-49CF-9148-F89B40952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502D848-312E-4588-A00A-5F922FAA5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//primitive to string</a:t>
            </a:r>
          </a:p>
          <a:p>
            <a:pPr marL="0" indent="0">
              <a:buNone/>
            </a:pPr>
            <a:r>
              <a:rPr lang="en-IN" dirty="0"/>
              <a:t>class wrapper2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=32;</a:t>
            </a:r>
          </a:p>
          <a:p>
            <a:pPr marL="0" indent="0">
              <a:buNone/>
            </a:pPr>
            <a:r>
              <a:rPr lang="en-IN" dirty="0"/>
              <a:t>String str1=</a:t>
            </a:r>
            <a:r>
              <a:rPr lang="en-IN" dirty="0" err="1"/>
              <a:t>Integer.toString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String str2=</a:t>
            </a:r>
            <a:r>
              <a:rPr lang="en-IN" dirty="0" err="1"/>
              <a:t>Integer.toHexString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String str3=</a:t>
            </a:r>
            <a:r>
              <a:rPr lang="en-IN" dirty="0" err="1"/>
              <a:t>Integer.toOctalString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String str4=</a:t>
            </a:r>
            <a:r>
              <a:rPr lang="en-IN" dirty="0" err="1"/>
              <a:t>Integer.toBinaryString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("str1="+str1);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("str2="+str2);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("str3="+str3);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("str4="+str4);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15280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504EBB-2AD5-4498-9D5D-808E5A68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26F2FD2-3867-4B37-8567-122EF601A1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6172200" cy="3581400"/>
          </a:xfrm>
        </p:spPr>
      </p:pic>
    </p:spTree>
    <p:extLst>
      <p:ext uri="{BB962C8B-B14F-4D97-AF65-F5344CB8AC3E}">
        <p14:creationId xmlns:p14="http://schemas.microsoft.com/office/powerpoint/2010/main" val="80552731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Wrapper class methods to convert String object to numeric object by using </a:t>
            </a:r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1)Integer i=</a:t>
            </a:r>
            <a:r>
              <a:rPr lang="en-US" dirty="0" err="1"/>
              <a:t>Integer.valueOf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2)Float f=</a:t>
            </a:r>
            <a:r>
              <a:rPr lang="en-US" dirty="0" err="1"/>
              <a:t>Float.valueOf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3)Long l=</a:t>
            </a:r>
            <a:r>
              <a:rPr lang="en-US" dirty="0" err="1"/>
              <a:t>Long.valueOf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4)Double d=</a:t>
            </a:r>
            <a:r>
              <a:rPr lang="en-US" dirty="0" err="1"/>
              <a:t>Double.valueOf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5427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Wrapper class methods to convert String object to numeric object by using </a:t>
            </a:r>
            <a:r>
              <a:rPr lang="en-US" dirty="0" err="1"/>
              <a:t>valueOf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1)Integer i=</a:t>
            </a:r>
            <a:r>
              <a:rPr lang="en-US" dirty="0" err="1"/>
              <a:t>Integer.valueOf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2)Float f=</a:t>
            </a:r>
            <a:r>
              <a:rPr lang="en-US" dirty="0" err="1"/>
              <a:t>Float.valueOf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3)Long l=</a:t>
            </a:r>
            <a:r>
              <a:rPr lang="en-US" dirty="0" err="1"/>
              <a:t>Long.valueOf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4)Double d=</a:t>
            </a:r>
            <a:r>
              <a:rPr lang="en-US" dirty="0" err="1"/>
              <a:t>Double.valueOf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981701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EC8566-C7A9-4A5D-8311-44DB1614A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C3EE2F-7C3E-4FA9-83F4-28C3AFCE1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//string object to numeric object using </a:t>
            </a:r>
            <a:r>
              <a:rPr lang="en-IN" dirty="0" err="1"/>
              <a:t>valueOf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class wrapper3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String str1="32";</a:t>
            </a:r>
          </a:p>
          <a:p>
            <a:pPr marL="0" indent="0">
              <a:buNone/>
            </a:pPr>
            <a:r>
              <a:rPr lang="en-IN" dirty="0"/>
              <a:t>Float f=</a:t>
            </a:r>
            <a:r>
              <a:rPr lang="en-IN" dirty="0" err="1"/>
              <a:t>Float.valueOf</a:t>
            </a:r>
            <a:r>
              <a:rPr lang="en-IN" dirty="0"/>
              <a:t>(str1);</a:t>
            </a:r>
          </a:p>
          <a:p>
            <a:pPr marL="0" indent="0">
              <a:buNone/>
            </a:pPr>
            <a:r>
              <a:rPr lang="en-IN" dirty="0"/>
              <a:t>Integer 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Integer.valueOf</a:t>
            </a:r>
            <a:r>
              <a:rPr lang="en-IN" dirty="0"/>
              <a:t>(str1);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(f);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2845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277AFE-FFF7-4BD8-8A86-C92C707DC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99080A5-3C34-44CD-981F-4A512A77D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86000"/>
            <a:ext cx="5791199" cy="3200399"/>
          </a:xfrm>
        </p:spPr>
      </p:pic>
    </p:spTree>
    <p:extLst>
      <p:ext uri="{BB962C8B-B14F-4D97-AF65-F5344CB8AC3E}">
        <p14:creationId xmlns:p14="http://schemas.microsoft.com/office/powerpoint/2010/main" val="13506763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A283CE-666D-4CB2-962B-38ADD183F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D981911-448C-468A-B932-EC3DE7AFB4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172199" cy="4267199"/>
          </a:xfrm>
        </p:spPr>
      </p:pic>
    </p:spTree>
    <p:extLst>
      <p:ext uri="{BB962C8B-B14F-4D97-AF65-F5344CB8AC3E}">
        <p14:creationId xmlns:p14="http://schemas.microsoft.com/office/powerpoint/2010/main" val="141905128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Wrapper class methods to convert String to primitive data type by using parsing method.</a:t>
            </a:r>
          </a:p>
          <a:p>
            <a:pPr marL="0" indent="0">
              <a:buNone/>
            </a:pPr>
            <a:r>
              <a:rPr lang="en-US" dirty="0"/>
              <a:t>1)</a:t>
            </a:r>
            <a:r>
              <a:rPr lang="en-US" dirty="0" err="1"/>
              <a:t>int</a:t>
            </a:r>
            <a:r>
              <a:rPr lang="en-US" dirty="0"/>
              <a:t> i=</a:t>
            </a:r>
            <a:r>
              <a:rPr lang="en-US" dirty="0" err="1"/>
              <a:t>Integer.parseInt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2)float f=</a:t>
            </a:r>
            <a:r>
              <a:rPr lang="en-US" dirty="0" err="1"/>
              <a:t>Float.parseFloat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3)long l=</a:t>
            </a:r>
            <a:r>
              <a:rPr lang="en-US" dirty="0" err="1"/>
              <a:t>Long.parseLong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4)double d=</a:t>
            </a:r>
            <a:r>
              <a:rPr lang="en-US" dirty="0" err="1"/>
              <a:t>Double.parseDouble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0724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205B3F-AC78-4D58-80F9-39E9F4478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337574-6F73-4224-91EB-23A4932DB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//string  to primitive </a:t>
            </a:r>
            <a:r>
              <a:rPr lang="en-IN" dirty="0" err="1"/>
              <a:t>nos</a:t>
            </a:r>
            <a:r>
              <a:rPr lang="en-IN" dirty="0"/>
              <a:t> using parsing method</a:t>
            </a:r>
          </a:p>
          <a:p>
            <a:pPr marL="0" indent="0">
              <a:buNone/>
            </a:pPr>
            <a:r>
              <a:rPr lang="en-IN" dirty="0"/>
              <a:t>class wrapper4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String str1="32";</a:t>
            </a:r>
          </a:p>
          <a:p>
            <a:pPr marL="0" indent="0">
              <a:buNone/>
            </a:pPr>
            <a:r>
              <a:rPr lang="en-IN" dirty="0"/>
              <a:t>Float f=</a:t>
            </a:r>
            <a:r>
              <a:rPr lang="en-IN" dirty="0" err="1"/>
              <a:t>Float.parseFloat</a:t>
            </a:r>
            <a:r>
              <a:rPr lang="en-IN" dirty="0"/>
              <a:t>(str1);</a:t>
            </a:r>
          </a:p>
          <a:p>
            <a:pPr marL="0" indent="0">
              <a:buNone/>
            </a:pPr>
            <a:r>
              <a:rPr lang="en-IN" dirty="0"/>
              <a:t>Integer </a:t>
            </a:r>
            <a:r>
              <a:rPr lang="en-IN" dirty="0" err="1"/>
              <a:t>i</a:t>
            </a:r>
            <a:r>
              <a:rPr lang="en-IN" dirty="0"/>
              <a:t>=</a:t>
            </a:r>
            <a:r>
              <a:rPr lang="en-IN" dirty="0" err="1"/>
              <a:t>Integer.parseInt</a:t>
            </a:r>
            <a:r>
              <a:rPr lang="en-IN" dirty="0"/>
              <a:t>(str1);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(f);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03642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AF1C4E-F427-42A1-8977-4C408A26C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5B61396E-B52E-4B78-9DE9-815FC4C42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057400"/>
            <a:ext cx="6400800" cy="4267199"/>
          </a:xfrm>
        </p:spPr>
      </p:pic>
    </p:spTree>
    <p:extLst>
      <p:ext uri="{BB962C8B-B14F-4D97-AF65-F5344CB8AC3E}">
        <p14:creationId xmlns:p14="http://schemas.microsoft.com/office/powerpoint/2010/main" val="37833804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60A19F-0CE0-427C-A66C-C2AD76AA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dirty="0"/>
              <a:t>Enumerated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36FF526-2757-47E1-9035-4BC13285D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IN" dirty="0"/>
              <a:t>The enumerated data type can be denoted by the keyword </a:t>
            </a:r>
            <a:r>
              <a:rPr lang="en-IN" dirty="0" err="1"/>
              <a:t>enum</a:t>
            </a:r>
            <a:r>
              <a:rPr lang="en-IN" dirty="0"/>
              <a:t>.</a:t>
            </a:r>
          </a:p>
          <a:p>
            <a:r>
              <a:rPr lang="en-IN" dirty="0"/>
              <a:t>The </a:t>
            </a:r>
            <a:r>
              <a:rPr lang="en-IN" dirty="0" err="1"/>
              <a:t>enum</a:t>
            </a:r>
            <a:r>
              <a:rPr lang="en-IN" dirty="0"/>
              <a:t> helps to define the user defined data type.</a:t>
            </a:r>
          </a:p>
          <a:p>
            <a:r>
              <a:rPr lang="en-IN" dirty="0"/>
              <a:t>The value can be assigned to the elements in the </a:t>
            </a:r>
            <a:r>
              <a:rPr lang="en-IN" dirty="0" err="1"/>
              <a:t>enum</a:t>
            </a:r>
            <a:r>
              <a:rPr lang="en-IN" dirty="0"/>
              <a:t> data type.</a:t>
            </a:r>
          </a:p>
        </p:txBody>
      </p:sp>
    </p:spTree>
    <p:extLst>
      <p:ext uri="{BB962C8B-B14F-4D97-AF65-F5344CB8AC3E}">
        <p14:creationId xmlns:p14="http://schemas.microsoft.com/office/powerpoint/2010/main" val="1101196899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497447-CA18-4A39-96E8-F833D96AD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dirty="0"/>
              <a:t>Enumerated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EEB6B73-2E5E-4032-93C9-D8DC58725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class Enum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</a:t>
            </a:r>
            <a:r>
              <a:rPr lang="en-IN" dirty="0" err="1"/>
              <a:t>enum</a:t>
            </a:r>
            <a:r>
              <a:rPr lang="en-IN" dirty="0"/>
              <a:t> students{JAVA,SEN,MIC}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for(students s:students.values())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680226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/>
              <a:t>       End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35896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2)Parameterized Constructor</a:t>
            </a:r>
          </a:p>
          <a:p>
            <a:r>
              <a:rPr lang="en-US" dirty="0"/>
              <a:t>When a constructor takes parameters, then it is called parameterized constructor.</a:t>
            </a:r>
          </a:p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1) To define a constructor</a:t>
            </a:r>
          </a:p>
          <a:p>
            <a:pPr marL="0" indent="0">
              <a:buNone/>
            </a:pPr>
            <a:r>
              <a:rPr lang="en-US" dirty="0"/>
              <a:t>  class-name(Data type arg1,Data type ar2,……)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//Body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2)Invoking  constructor</a:t>
            </a:r>
          </a:p>
          <a:p>
            <a:pPr marL="0" indent="0">
              <a:buNone/>
            </a:pPr>
            <a:r>
              <a:rPr lang="en-US" dirty="0"/>
              <a:t>Class-name </a:t>
            </a:r>
            <a:r>
              <a:rPr lang="en-US" dirty="0" err="1"/>
              <a:t>obj</a:t>
            </a:r>
            <a:r>
              <a:rPr lang="en-US" dirty="0"/>
              <a:t>-name=new Class-name(arg1,arg2,….);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06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13EFE0-C3E8-41A6-8E8C-388FD69BD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F57E2EE-EBB8-4B03-90A7-E10A93FDE9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9833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conpara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id;</a:t>
            </a:r>
          </a:p>
          <a:p>
            <a:pPr marL="0" indent="0">
              <a:buNone/>
            </a:pPr>
            <a:r>
              <a:rPr lang="en-IN" dirty="0"/>
              <a:t>String city;</a:t>
            </a:r>
          </a:p>
          <a:p>
            <a:pPr marL="0" indent="0">
              <a:buNone/>
            </a:pPr>
            <a:r>
              <a:rPr lang="en-IN" dirty="0" err="1"/>
              <a:t>conpara</a:t>
            </a:r>
            <a:r>
              <a:rPr lang="en-IN" dirty="0"/>
              <a:t>(int </a:t>
            </a:r>
            <a:r>
              <a:rPr lang="en-IN" dirty="0" err="1"/>
              <a:t>i,String</a:t>
            </a:r>
            <a:r>
              <a:rPr lang="en-IN" dirty="0"/>
              <a:t> c)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id=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city=c;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display()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("Id:"+id);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("city:"+city);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1E17416-2136-4BA5-8C12-E3AFD437B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98332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conpara</a:t>
            </a:r>
            <a:r>
              <a:rPr lang="en-IN" dirty="0"/>
              <a:t> p1=new </a:t>
            </a:r>
            <a:r>
              <a:rPr lang="en-IN" dirty="0" err="1"/>
              <a:t>conpara</a:t>
            </a:r>
            <a:r>
              <a:rPr lang="en-IN" dirty="0"/>
              <a:t>(10,"Mumbai");</a:t>
            </a:r>
          </a:p>
          <a:p>
            <a:pPr marL="0" indent="0">
              <a:buNone/>
            </a:pPr>
            <a:r>
              <a:rPr lang="en-IN" dirty="0" err="1"/>
              <a:t>conpara</a:t>
            </a:r>
            <a:r>
              <a:rPr lang="en-IN" dirty="0"/>
              <a:t> p2=new </a:t>
            </a:r>
            <a:r>
              <a:rPr lang="en-IN" dirty="0" err="1"/>
              <a:t>conpara</a:t>
            </a:r>
            <a:r>
              <a:rPr lang="en-IN" dirty="0"/>
              <a:t>(20,"Pune");</a:t>
            </a:r>
          </a:p>
          <a:p>
            <a:pPr marL="0" indent="0">
              <a:buNone/>
            </a:pPr>
            <a:r>
              <a:rPr lang="en-IN" dirty="0"/>
              <a:t>p1.display();</a:t>
            </a:r>
          </a:p>
          <a:p>
            <a:pPr marL="0" indent="0">
              <a:buNone/>
            </a:pPr>
            <a:r>
              <a:rPr lang="en-IN" dirty="0"/>
              <a:t>p2.display();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6203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F34D0DD-806C-4B2E-A4A1-158271333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295400"/>
            <a:ext cx="6248400" cy="411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513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34D280C-8DA7-4414-A702-717F29164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3FA082-8155-4E03-83E9-6BAA2674FF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114800" cy="49833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conpara1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length,breadth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conpara1(int </a:t>
            </a:r>
            <a:r>
              <a:rPr lang="en-IN" dirty="0" err="1"/>
              <a:t>l,int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length=l;</a:t>
            </a:r>
          </a:p>
          <a:p>
            <a:pPr marL="0" indent="0">
              <a:buNone/>
            </a:pPr>
            <a:r>
              <a:rPr lang="en-IN" dirty="0"/>
              <a:t>breadth=b;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conpara1 c=new conpara1(4,5);</a:t>
            </a:r>
          </a:p>
          <a:p>
            <a:pPr marL="0" indent="0">
              <a:buNone/>
            </a:pPr>
            <a:r>
              <a:rPr lang="en-IN" dirty="0"/>
              <a:t>conpara1 c1=new conpara1(6,7);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("Area:"+(</a:t>
            </a:r>
            <a:r>
              <a:rPr lang="en-IN" dirty="0" err="1"/>
              <a:t>c.length</a:t>
            </a:r>
            <a:r>
              <a:rPr lang="en-IN" dirty="0"/>
              <a:t> * </a:t>
            </a:r>
            <a:r>
              <a:rPr lang="en-IN" dirty="0" err="1"/>
              <a:t>c.breadth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("Area:"+(c1.length * c1.breadth));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7780850-98E6-49CB-9F01-54F814B112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0" y="1371600"/>
            <a:ext cx="4114800" cy="49833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14997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E6E8AA75-AE7A-4E43-9979-1FB72BD47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95400"/>
            <a:ext cx="60960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063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08C75B-B67A-4082-98A7-14F8FBA1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B57EF1F-54FB-4013-8198-D753135AE6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146419"/>
            <a:ext cx="8229600" cy="3966924"/>
          </a:xfrm>
        </p:spPr>
      </p:pic>
    </p:spTree>
    <p:extLst>
      <p:ext uri="{BB962C8B-B14F-4D97-AF65-F5344CB8AC3E}">
        <p14:creationId xmlns:p14="http://schemas.microsoft.com/office/powerpoint/2010/main" val="33116654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703E3F-5711-43AB-9A7A-6372E675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96B624-9403-4A58-8284-A4FC4E4FC8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30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conpara2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length,breadth,a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conpara2(int </a:t>
            </a:r>
            <a:r>
              <a:rPr lang="en-IN" dirty="0" err="1"/>
              <a:t>l,int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length=l;</a:t>
            </a:r>
          </a:p>
          <a:p>
            <a:pPr marL="0" indent="0">
              <a:buNone/>
            </a:pPr>
            <a:r>
              <a:rPr lang="en-IN" dirty="0"/>
              <a:t>breadth=b;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int area()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return length*breadth;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B602F40-FDBF-4E93-8C91-CD085969D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3092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conpara2 c=new conpara2(4,5);</a:t>
            </a:r>
          </a:p>
          <a:p>
            <a:pPr marL="0" indent="0">
              <a:buNone/>
            </a:pPr>
            <a:r>
              <a:rPr lang="en-IN" dirty="0"/>
              <a:t>conpara2 c1=new conpara2(6,7);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("Area:"+(</a:t>
            </a:r>
            <a:r>
              <a:rPr lang="en-IN" dirty="0" err="1"/>
              <a:t>c.area</a:t>
            </a:r>
            <a:r>
              <a:rPr lang="en-IN" dirty="0"/>
              <a:t>()));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("Area:"+(c1.area()));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420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3EFCD25-6C47-45C7-B7DA-04139C22A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524000"/>
            <a:ext cx="54864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082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892C8B6-A846-4043-A7B9-83A2D3EC6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83F9E9-E6E2-4019-9C04-ACC7BEF837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54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conparaAdd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Add,a,b</a:t>
            </a:r>
            <a:r>
              <a:rPr lang="en-IN" dirty="0"/>
              <a:t>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conparaAdd</a:t>
            </a:r>
            <a:r>
              <a:rPr lang="en-IN" dirty="0"/>
              <a:t>(int </a:t>
            </a:r>
            <a:r>
              <a:rPr lang="en-IN" dirty="0" err="1"/>
              <a:t>c,int</a:t>
            </a:r>
            <a:r>
              <a:rPr lang="en-IN" dirty="0"/>
              <a:t> 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a=c;</a:t>
            </a:r>
          </a:p>
          <a:p>
            <a:pPr marL="0" indent="0">
              <a:buNone/>
            </a:pPr>
            <a:r>
              <a:rPr lang="en-IN" dirty="0"/>
              <a:t>b=d;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display()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Add=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("Add:"+Add);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8AA12B5-CB96-422C-8D2D-782A7ED36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547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conparaAdd</a:t>
            </a:r>
            <a:r>
              <a:rPr lang="en-IN" dirty="0"/>
              <a:t> p1=new </a:t>
            </a:r>
            <a:r>
              <a:rPr lang="en-IN" dirty="0" err="1"/>
              <a:t>conparaAdd</a:t>
            </a:r>
            <a:r>
              <a:rPr lang="en-IN" dirty="0"/>
              <a:t>(10,16);</a:t>
            </a:r>
          </a:p>
          <a:p>
            <a:pPr marL="0" indent="0">
              <a:buNone/>
            </a:pPr>
            <a:r>
              <a:rPr lang="en-IN" dirty="0" err="1"/>
              <a:t>conparaAdd</a:t>
            </a:r>
            <a:r>
              <a:rPr lang="en-IN" dirty="0"/>
              <a:t> p2=new </a:t>
            </a:r>
            <a:r>
              <a:rPr lang="en-IN" dirty="0" err="1"/>
              <a:t>conparaAdd</a:t>
            </a:r>
            <a:r>
              <a:rPr lang="en-IN" dirty="0"/>
              <a:t>(20,14);</a:t>
            </a:r>
          </a:p>
          <a:p>
            <a:pPr marL="0" indent="0">
              <a:buNone/>
            </a:pPr>
            <a:r>
              <a:rPr lang="en-IN" dirty="0"/>
              <a:t>p1.display();</a:t>
            </a:r>
          </a:p>
          <a:p>
            <a:pPr marL="0" indent="0">
              <a:buNone/>
            </a:pPr>
            <a:r>
              <a:rPr lang="en-IN" dirty="0"/>
              <a:t>p2.display();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77185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FC73D4EE-F936-453C-B3D3-9F4578C75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486400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942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18A3EA-7D2F-4A71-8005-FFA7832B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389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893167-D5CE-4E4B-804B-94E32A492F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071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conparaAdd1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Add,a,b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conparaAdd1()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a=0;</a:t>
            </a:r>
          </a:p>
          <a:p>
            <a:pPr marL="0" indent="0">
              <a:buNone/>
            </a:pPr>
            <a:r>
              <a:rPr lang="en-IN" dirty="0"/>
              <a:t>b=0;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conparaAdd1(int </a:t>
            </a:r>
            <a:r>
              <a:rPr lang="en-IN" dirty="0" err="1"/>
              <a:t>c,int</a:t>
            </a:r>
            <a:r>
              <a:rPr lang="en-IN" dirty="0"/>
              <a:t> d)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a=c;</a:t>
            </a:r>
          </a:p>
          <a:p>
            <a:pPr marL="0" indent="0">
              <a:buNone/>
            </a:pPr>
            <a:r>
              <a:rPr lang="en-IN" dirty="0"/>
              <a:t>b=d;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E1DE712-F5BA-444C-998E-A34B92E1E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0712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void display()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Add=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("Add:"+Add);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conparaAdd</a:t>
            </a:r>
            <a:r>
              <a:rPr lang="en-IN" dirty="0"/>
              <a:t> p1=new </a:t>
            </a:r>
            <a:r>
              <a:rPr lang="en-IN" dirty="0" err="1"/>
              <a:t>conparaAdd</a:t>
            </a:r>
            <a:r>
              <a:rPr lang="en-IN" dirty="0"/>
              <a:t>(10,16);</a:t>
            </a:r>
          </a:p>
          <a:p>
            <a:pPr marL="0" indent="0">
              <a:buNone/>
            </a:pPr>
            <a:r>
              <a:rPr lang="en-IN" dirty="0" err="1"/>
              <a:t>conparaAdd</a:t>
            </a:r>
            <a:r>
              <a:rPr lang="en-IN" dirty="0"/>
              <a:t> p2=new </a:t>
            </a:r>
            <a:r>
              <a:rPr lang="en-IN" dirty="0" err="1"/>
              <a:t>conparaAdd</a:t>
            </a:r>
            <a:r>
              <a:rPr lang="en-IN" dirty="0"/>
              <a:t>(20,14);</a:t>
            </a:r>
          </a:p>
          <a:p>
            <a:pPr marL="0" indent="0">
              <a:buNone/>
            </a:pPr>
            <a:r>
              <a:rPr lang="en-IN" dirty="0"/>
              <a:t>p1.display();</a:t>
            </a:r>
          </a:p>
          <a:p>
            <a:pPr marL="0" indent="0">
              <a:buNone/>
            </a:pPr>
            <a:r>
              <a:rPr lang="en-IN" dirty="0"/>
              <a:t>p2.display();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890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3A53A941-C1F0-4774-83E3-6CC6EF1AC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447800"/>
            <a:ext cx="533399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137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Define a class Fraction having data members Numerator &amp; Denomenator.Initialize 3 objects using 3 different constructor &amp; Display its fractional values.</a:t>
            </a:r>
          </a:p>
          <a:p>
            <a:r>
              <a:rPr lang="en-US" dirty="0"/>
              <a:t>Define class Cube having data members length, breadth &amp; height.Initilaize 3 object using different constructor and display its volume.</a:t>
            </a:r>
          </a:p>
        </p:txBody>
      </p:sp>
    </p:spTree>
    <p:extLst>
      <p:ext uri="{BB962C8B-B14F-4D97-AF65-F5344CB8AC3E}">
        <p14:creationId xmlns:p14="http://schemas.microsoft.com/office/powerpoint/2010/main" val="11670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F36E9CB-0D29-4F5D-9477-FCFA78015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dirty="0"/>
              <a:t>Nesting of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1A54FE3-83E2-4A85-8004-0FBDFA90B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nesting1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void first()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("first method");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second()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first();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("Now in second method");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nesting2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nesting1 e=new nesting1();</a:t>
            </a:r>
          </a:p>
          <a:p>
            <a:pPr marL="0" indent="0">
              <a:buNone/>
            </a:pPr>
            <a:r>
              <a:rPr lang="en-IN" dirty="0" err="1"/>
              <a:t>e.second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7351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993919-4BA6-4464-90E3-2FB762C92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CB6C03F-5F04-4994-92E9-A306B8F8A6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667001"/>
            <a:ext cx="6172200" cy="3047999"/>
          </a:xfrm>
        </p:spPr>
      </p:pic>
    </p:spTree>
    <p:extLst>
      <p:ext uri="{BB962C8B-B14F-4D97-AF65-F5344CB8AC3E}">
        <p14:creationId xmlns:p14="http://schemas.microsoft.com/office/powerpoint/2010/main" val="11219760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CC76D3-0BF8-401A-BD88-5F03138A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IN" dirty="0"/>
              <a:t>Argument  Passing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A3C5DB3-6A04-4B1E-8AFF-D5B34EACE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6482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Argument or parameter can be passed to the function by two ways:</a:t>
            </a:r>
          </a:p>
          <a:p>
            <a:pPr marL="514350" indent="-514350">
              <a:buAutoNum type="arabicParenR"/>
            </a:pPr>
            <a:r>
              <a:rPr lang="en-IN" dirty="0"/>
              <a:t>Call by value</a:t>
            </a:r>
          </a:p>
          <a:p>
            <a:pPr marL="514350" indent="-514350">
              <a:buAutoNum type="arabicParenR"/>
            </a:pPr>
            <a:r>
              <a:rPr lang="en-IN" dirty="0"/>
              <a:t>Call by reference</a:t>
            </a:r>
          </a:p>
          <a:p>
            <a:pPr marL="0" indent="0">
              <a:buNone/>
            </a:pPr>
            <a:r>
              <a:rPr lang="en-IN" dirty="0"/>
              <a:t>2. In the call by value method the value of the actual argument is assigned to the formal </a:t>
            </a:r>
            <a:r>
              <a:rPr lang="en-IN" dirty="0" err="1"/>
              <a:t>parameter.If</a:t>
            </a:r>
            <a:r>
              <a:rPr lang="en-IN" dirty="0"/>
              <a:t> any change is made in the formal parameter in the subroutine definition then the change does not reflect the actual parameter.</a:t>
            </a:r>
          </a:p>
        </p:txBody>
      </p:sp>
    </p:spTree>
    <p:extLst>
      <p:ext uri="{BB962C8B-B14F-4D97-AF65-F5344CB8AC3E}">
        <p14:creationId xmlns:p14="http://schemas.microsoft.com/office/powerpoint/2010/main" val="40120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kern="100" dirty="0">
                <a:ea typeface="Calibri"/>
                <a:cs typeface="Mangal"/>
              </a:rPr>
              <a:t>A constructor is a special method which initializes an object immediately upon creation. </a:t>
            </a:r>
          </a:p>
          <a:p>
            <a:r>
              <a:rPr lang="en-US" kern="100" dirty="0">
                <a:ea typeface="Calibri"/>
                <a:cs typeface="Mangal"/>
              </a:rPr>
              <a:t>It has the same name as class name in which it resides and it is syntactically similar to any method. </a:t>
            </a:r>
          </a:p>
          <a:p>
            <a:r>
              <a:rPr lang="en-US" kern="100" dirty="0">
                <a:ea typeface="Calibri"/>
                <a:cs typeface="Mangal"/>
              </a:rPr>
              <a:t> When a constructor is not defined, java executes a default constructor which initializes all numeric members to zero and other types to null or spaces. </a:t>
            </a:r>
          </a:p>
        </p:txBody>
      </p:sp>
    </p:spTree>
    <p:extLst>
      <p:ext uri="{BB962C8B-B14F-4D97-AF65-F5344CB8AC3E}">
        <p14:creationId xmlns:p14="http://schemas.microsoft.com/office/powerpoint/2010/main" val="2601439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04D9A7-88BB-4D93-9C70-B025A6E89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7CB971A-8FDB-4A5E-86EF-072BE91A2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ParameterByValue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void Fun(int </a:t>
            </a:r>
            <a:r>
              <a:rPr lang="en-IN" dirty="0" err="1"/>
              <a:t>a,int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a=a+5;</a:t>
            </a:r>
          </a:p>
          <a:p>
            <a:pPr marL="0" indent="0">
              <a:buNone/>
            </a:pPr>
            <a:r>
              <a:rPr lang="en-IN" dirty="0"/>
              <a:t>b=b+5;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ParameterByValue</a:t>
            </a:r>
            <a:r>
              <a:rPr lang="en-IN" dirty="0"/>
              <a:t> ob1=new </a:t>
            </a:r>
            <a:r>
              <a:rPr lang="en-IN" dirty="0" err="1"/>
              <a:t>ParameterByValue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a=10;b=20;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("The value of a and b before function call");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("a="+a);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("b="+b);</a:t>
            </a:r>
          </a:p>
          <a:p>
            <a:pPr marL="0" indent="0">
              <a:buNone/>
            </a:pPr>
            <a:r>
              <a:rPr lang="en-IN" dirty="0"/>
              <a:t>ob1.Fun(</a:t>
            </a:r>
            <a:r>
              <a:rPr lang="en-IN" dirty="0" err="1"/>
              <a:t>a,b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("The value of a and b after function call");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("a="+a);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("b="+b);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2348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D5ACEF-A8B1-40FC-84BE-C54DCA14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1EA34C5-DC3E-4CEB-981F-088EFE06CC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286000"/>
            <a:ext cx="4800834" cy="4114799"/>
          </a:xfrm>
        </p:spPr>
      </p:pic>
    </p:spTree>
    <p:extLst>
      <p:ext uri="{BB962C8B-B14F-4D97-AF65-F5344CB8AC3E}">
        <p14:creationId xmlns:p14="http://schemas.microsoft.com/office/powerpoint/2010/main" val="1912207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Instance Variable Hiding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illegal in java to declare two local variable with same name inside the same scope.</a:t>
            </a:r>
          </a:p>
          <a:p>
            <a:r>
              <a:rPr lang="en-US" dirty="0"/>
              <a:t>But when local variable has same name as that of the instance variable then the local variables hides instance variable.</a:t>
            </a:r>
          </a:p>
          <a:p>
            <a:r>
              <a:rPr lang="en-US" dirty="0"/>
              <a:t>So to overcome this problem, we use this keyword.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147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/>
              <a:t>This keyword can be used inside any method to reference current object, it always referring to an object which method was invoked.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We can use “this” keyword anywhere in the program reference to a current class.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To overcome the problem of variable hiding “this” keyword is used.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 It can be resolve any name collisions that can occur between instance variable and local variable.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/>
              <a:t>It can also use this with a constructor to call another constructor.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9198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A861EA-EE55-476D-8415-0EB7064EE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2C489F-4CB6-479D-BB27-C7F0651AB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9071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Exthis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a,b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void sum(int </a:t>
            </a:r>
            <a:r>
              <a:rPr lang="en-IN" dirty="0" err="1"/>
              <a:t>a,int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this.a</a:t>
            </a:r>
            <a:r>
              <a:rPr lang="en-IN" dirty="0"/>
              <a:t>=a;</a:t>
            </a:r>
          </a:p>
          <a:p>
            <a:pPr marL="0" indent="0">
              <a:buNone/>
            </a:pPr>
            <a:r>
              <a:rPr lang="en-IN" dirty="0" err="1"/>
              <a:t>this.b</a:t>
            </a:r>
            <a:r>
              <a:rPr lang="en-IN" dirty="0"/>
              <a:t>=b;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display()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c=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("a="+a);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("b="+b);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("sum="+c);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2998D86-A2E2-4490-84C2-AE4FCDD88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90712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Exthis</a:t>
            </a:r>
            <a:r>
              <a:rPr lang="en-IN" dirty="0"/>
              <a:t> e=new </a:t>
            </a:r>
            <a:r>
              <a:rPr lang="en-IN" dirty="0" err="1"/>
              <a:t>Exthis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Exthis</a:t>
            </a:r>
            <a:r>
              <a:rPr lang="en-IN" dirty="0"/>
              <a:t> e1=new </a:t>
            </a:r>
            <a:r>
              <a:rPr lang="en-IN" dirty="0" err="1"/>
              <a:t>Exthis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 err="1"/>
              <a:t>e.sum</a:t>
            </a:r>
            <a:r>
              <a:rPr lang="en-IN" dirty="0"/>
              <a:t>(10,20);</a:t>
            </a:r>
          </a:p>
          <a:p>
            <a:pPr marL="0" indent="0">
              <a:buNone/>
            </a:pPr>
            <a:r>
              <a:rPr lang="en-IN" dirty="0"/>
              <a:t>e1.sum(30,40);</a:t>
            </a:r>
          </a:p>
          <a:p>
            <a:pPr marL="0" indent="0">
              <a:buNone/>
            </a:pPr>
            <a:r>
              <a:rPr lang="en-IN" dirty="0" err="1"/>
              <a:t>e.display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e1.display();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1329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292A9C1C-4B8C-4A5F-9415-92475B8811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19200"/>
            <a:ext cx="5638800" cy="396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445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58E30C-14E6-4E88-A6A6-71981D083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3B5721-E028-422A-8762-AE06FFE7C5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3962400" cy="49071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//this with constructor</a:t>
            </a:r>
          </a:p>
          <a:p>
            <a:pPr marL="0" indent="0">
              <a:buNone/>
            </a:pPr>
            <a:r>
              <a:rPr lang="en-IN" dirty="0"/>
              <a:t>class Exthis1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len,breadth,height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int volume()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return </a:t>
            </a:r>
            <a:r>
              <a:rPr lang="en-IN" dirty="0" err="1"/>
              <a:t>len</a:t>
            </a:r>
            <a:r>
              <a:rPr lang="en-IN" dirty="0"/>
              <a:t>*breadth*height;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Exthis1()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this(10,10);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("Default constructor");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Exthis1(int </a:t>
            </a:r>
            <a:r>
              <a:rPr lang="en-IN" dirty="0" err="1"/>
              <a:t>l,int</a:t>
            </a:r>
            <a:r>
              <a:rPr lang="en-IN" dirty="0"/>
              <a:t> b)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this(l,b,10);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("Two </a:t>
            </a:r>
            <a:r>
              <a:rPr lang="en-IN" dirty="0" err="1"/>
              <a:t>arg</a:t>
            </a:r>
            <a:r>
              <a:rPr lang="en-IN" dirty="0"/>
              <a:t> constructor");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548F19C-2DCE-40EB-82C1-EE3E08FED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191000" cy="49071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Exthis1(int </a:t>
            </a:r>
            <a:r>
              <a:rPr lang="en-IN" dirty="0" err="1"/>
              <a:t>l,int</a:t>
            </a:r>
            <a:r>
              <a:rPr lang="en-IN" dirty="0"/>
              <a:t> </a:t>
            </a:r>
            <a:r>
              <a:rPr lang="en-IN" dirty="0" err="1"/>
              <a:t>b,int</a:t>
            </a:r>
            <a:r>
              <a:rPr lang="en-IN" dirty="0"/>
              <a:t> h)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len</a:t>
            </a:r>
            <a:r>
              <a:rPr lang="en-IN" dirty="0"/>
              <a:t>=l;</a:t>
            </a:r>
          </a:p>
          <a:p>
            <a:pPr marL="0" indent="0">
              <a:buNone/>
            </a:pPr>
            <a:r>
              <a:rPr lang="en-IN" dirty="0"/>
              <a:t>breadth=b;</a:t>
            </a:r>
          </a:p>
          <a:p>
            <a:pPr marL="0" indent="0">
              <a:buNone/>
            </a:pPr>
            <a:r>
              <a:rPr lang="en-IN" dirty="0"/>
              <a:t>height=h;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("Three </a:t>
            </a:r>
            <a:r>
              <a:rPr lang="en-IN" dirty="0" err="1"/>
              <a:t>arg</a:t>
            </a:r>
            <a:r>
              <a:rPr lang="en-IN" dirty="0"/>
              <a:t> constructor");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Exthis1 e=new Exthis1();</a:t>
            </a:r>
          </a:p>
          <a:p>
            <a:pPr marL="0" indent="0">
              <a:buNone/>
            </a:pPr>
            <a:r>
              <a:rPr lang="en-IN" dirty="0"/>
              <a:t>Exthis1 e1=new Exthis1(10,30);</a:t>
            </a:r>
          </a:p>
          <a:p>
            <a:pPr marL="0" indent="0">
              <a:buNone/>
            </a:pPr>
            <a:r>
              <a:rPr lang="en-IN" dirty="0"/>
              <a:t>Exthis1 e2=new Exthis1(10,20,30);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("volume="+</a:t>
            </a:r>
            <a:r>
              <a:rPr lang="en-IN" dirty="0" err="1"/>
              <a:t>e.volume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("volume="+e1.volume());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("volume="+e2.volume());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96711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2FEE5C1-FE18-46AC-B9BB-6D9642A9B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143000"/>
            <a:ext cx="5562600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8241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758F73-BCBF-4EAD-B19B-55450EEF2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dirty="0"/>
              <a:t>Command Line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CD6945E-7EA1-48D9-8224-DE1410C8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In Java the command line argument is the argument which is passed at the time of running the java program.</a:t>
            </a:r>
          </a:p>
          <a:p>
            <a:pPr marL="514350" indent="-514350">
              <a:buAutoNum type="arabicPeriod"/>
            </a:pPr>
            <a:r>
              <a:rPr lang="en-IN" dirty="0"/>
              <a:t>The argument is passed to the main() method as parameter.</a:t>
            </a:r>
          </a:p>
        </p:txBody>
      </p:sp>
    </p:spTree>
    <p:extLst>
      <p:ext uri="{BB962C8B-B14F-4D97-AF65-F5344CB8AC3E}">
        <p14:creationId xmlns:p14="http://schemas.microsoft.com/office/powerpoint/2010/main" val="4286021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385C53-BF7D-4200-A3F3-D0AE8FA5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B68688-A60F-4D95-B709-9D62E4387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class Command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args.length;i</a:t>
            </a:r>
            <a:r>
              <a:rPr lang="en-IN" dirty="0"/>
              <a:t>++)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711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kern="100" dirty="0">
                <a:ea typeface="Calibri"/>
                <a:cs typeface="Mangal"/>
              </a:rPr>
              <a:t>Once defined, constructor is automatically called immediately after the object is created before new operator completes. </a:t>
            </a:r>
          </a:p>
          <a:p>
            <a:r>
              <a:rPr lang="en-US" kern="100" dirty="0">
                <a:ea typeface="Calibri"/>
                <a:cs typeface="Mangal"/>
              </a:rPr>
              <a:t>Constructors do not have return value, but they </a:t>
            </a:r>
            <a:r>
              <a:rPr lang="en-US" kern="100" dirty="0" err="1">
                <a:ea typeface="Calibri"/>
                <a:cs typeface="Mangal"/>
              </a:rPr>
              <a:t>don‟t</a:t>
            </a:r>
            <a:r>
              <a:rPr lang="en-US" kern="100" dirty="0">
                <a:ea typeface="Calibri"/>
                <a:cs typeface="Mangal"/>
              </a:rPr>
              <a:t> require „void‟ as implicit data type as data type of class constructor is the class type itself.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8051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776F7A-F932-4B8C-B7A1-5325D0E6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9C2D658F-DFC1-4BCA-8CC4-203FCCF7E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590800"/>
            <a:ext cx="5791199" cy="3505200"/>
          </a:xfrm>
        </p:spPr>
      </p:pic>
    </p:spTree>
    <p:extLst>
      <p:ext uri="{BB962C8B-B14F-4D97-AF65-F5344CB8AC3E}">
        <p14:creationId xmlns:p14="http://schemas.microsoft.com/office/powerpoint/2010/main" val="41141947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70517D-E15F-46A8-BD1D-A4BADE328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151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C33877-60C8-4DFA-8501-DD05AEB60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argArray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add=0;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args.length;i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add=</a:t>
            </a:r>
            <a:r>
              <a:rPr lang="en-IN" dirty="0" err="1"/>
              <a:t>add+Integer.parseInt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("Addition:"+add);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115756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699436-F835-408A-86B8-9116957A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B3A6A71C-7650-45E1-8366-BF74938828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286000"/>
            <a:ext cx="5486399" cy="3505200"/>
          </a:xfrm>
        </p:spPr>
      </p:pic>
    </p:spTree>
    <p:extLst>
      <p:ext uri="{BB962C8B-B14F-4D97-AF65-F5344CB8AC3E}">
        <p14:creationId xmlns:p14="http://schemas.microsoft.com/office/powerpoint/2010/main" val="27440827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5517B1-C6C7-4BF2-A325-484DFC27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9C9500-9B48-49D9-8BEA-FCCB0F31A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argArray1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("Arguments are:");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args.length;i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("A["+</a:t>
            </a:r>
            <a:r>
              <a:rPr lang="en-IN" dirty="0" err="1"/>
              <a:t>i</a:t>
            </a:r>
            <a:r>
              <a:rPr lang="en-IN" dirty="0"/>
              <a:t>+"]=");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94543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79F347-6CE8-4BD6-8143-49CD5A7F8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0CBFEB42-90E5-44D3-9874-C9BFF052F5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133600"/>
            <a:ext cx="6553199" cy="4419600"/>
          </a:xfrm>
        </p:spPr>
      </p:pic>
    </p:spTree>
    <p:extLst>
      <p:ext uri="{BB962C8B-B14F-4D97-AF65-F5344CB8AC3E}">
        <p14:creationId xmlns:p14="http://schemas.microsoft.com/office/powerpoint/2010/main" val="2214310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93496E-BA16-4836-A352-666C529F1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053BA01-E2C7-480B-948D-B2250B6AF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addi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a=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[0]);</a:t>
            </a:r>
          </a:p>
          <a:p>
            <a:pPr marL="0" indent="0">
              <a:buNone/>
            </a:pPr>
            <a:r>
              <a:rPr lang="en-IN" dirty="0"/>
              <a:t>int b=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[1]);</a:t>
            </a:r>
          </a:p>
          <a:p>
            <a:pPr marL="0" indent="0">
              <a:buNone/>
            </a:pPr>
            <a:r>
              <a:rPr lang="en-IN" dirty="0"/>
              <a:t>int c=</a:t>
            </a:r>
            <a:r>
              <a:rPr lang="en-IN" dirty="0" err="1"/>
              <a:t>a+b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("Addition:"+c);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618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B56209-C1D9-4B41-B828-668DB302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48E468F8-3044-4000-A423-9454BA21F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80489"/>
            <a:ext cx="5334000" cy="3867911"/>
          </a:xfrm>
        </p:spPr>
      </p:pic>
    </p:spTree>
    <p:extLst>
      <p:ext uri="{BB962C8B-B14F-4D97-AF65-F5344CB8AC3E}">
        <p14:creationId xmlns:p14="http://schemas.microsoft.com/office/powerpoint/2010/main" val="1483199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182EFF-97CE-4B46-A856-A57467E9B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Varargs:Variable</a:t>
            </a:r>
            <a:r>
              <a:rPr lang="en-IN" dirty="0"/>
              <a:t> Length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53801A0-A5E4-467B-9D0E-C137C6ECC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IN" dirty="0"/>
              <a:t>If we want to pass variable length arguments to the method then </a:t>
            </a:r>
            <a:r>
              <a:rPr lang="en-IN" dirty="0" err="1"/>
              <a:t>varargs</a:t>
            </a:r>
            <a:r>
              <a:rPr lang="en-IN" dirty="0"/>
              <a:t> is used.</a:t>
            </a:r>
          </a:p>
          <a:p>
            <a:pPr marL="514350" indent="-514350">
              <a:buAutoNum type="arabicPeriod"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       access-specifier static void method-name(object </a:t>
            </a:r>
            <a:r>
              <a:rPr lang="en-IN" dirty="0" err="1"/>
              <a:t>arg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//Method body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3. The ellipse is used while representing the </a:t>
            </a:r>
            <a:r>
              <a:rPr lang="en-IN" dirty="0" err="1"/>
              <a:t>varargs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dirty="0"/>
              <a:t>4. Thus with the help of three dots one can specify variable length arguments for a particular method.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90838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CA8C9B-7153-4F9A-B962-2E7D52504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06B9924-29E2-445C-9262-CFACAF19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public class </a:t>
            </a:r>
            <a:r>
              <a:rPr lang="en-IN" dirty="0" err="1"/>
              <a:t>vararg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avg</a:t>
            </a:r>
            <a:r>
              <a:rPr lang="en-IN" dirty="0"/>
              <a:t>(15,100);</a:t>
            </a:r>
          </a:p>
          <a:p>
            <a:pPr marL="0" indent="0">
              <a:buNone/>
            </a:pPr>
            <a:r>
              <a:rPr lang="en-IN" dirty="0" err="1"/>
              <a:t>avg</a:t>
            </a:r>
            <a:r>
              <a:rPr lang="en-IN" dirty="0"/>
              <a:t>(15,100,150);</a:t>
            </a:r>
          </a:p>
          <a:p>
            <a:pPr marL="0" indent="0">
              <a:buNone/>
            </a:pPr>
            <a:r>
              <a:rPr lang="en-IN" dirty="0" err="1"/>
              <a:t>avg</a:t>
            </a:r>
            <a:r>
              <a:rPr lang="en-IN" dirty="0"/>
              <a:t>(15,100,105,210);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static void </a:t>
            </a:r>
            <a:r>
              <a:rPr lang="en-IN" dirty="0" err="1"/>
              <a:t>avg</a:t>
            </a:r>
            <a:r>
              <a:rPr lang="en-IN" dirty="0"/>
              <a:t>(int...</a:t>
            </a:r>
            <a:r>
              <a:rPr lang="en-IN" dirty="0" err="1"/>
              <a:t>num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double sum=0,a;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num.length;i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sum=</a:t>
            </a:r>
            <a:r>
              <a:rPr lang="en-IN" dirty="0" err="1"/>
              <a:t>sum+num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a=sum/</a:t>
            </a:r>
            <a:r>
              <a:rPr lang="en-IN" dirty="0" err="1"/>
              <a:t>num.length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("average="+a);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17819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14533B-09F7-4E30-8C67-8E02D52B6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7EE9A11-5B59-483B-83AA-8E20D02F19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8400"/>
            <a:ext cx="4800600" cy="3352799"/>
          </a:xfrm>
        </p:spPr>
      </p:pic>
    </p:spTree>
    <p:extLst>
      <p:ext uri="{BB962C8B-B14F-4D97-AF65-F5344CB8AC3E}">
        <p14:creationId xmlns:p14="http://schemas.microsoft.com/office/powerpoint/2010/main" val="213502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1)Default Constructor.</a:t>
            </a:r>
          </a:p>
          <a:p>
            <a:r>
              <a:rPr lang="en-US" dirty="0"/>
              <a:t> When constructor doesn't take any argument ,then it is called Default Constructor.</a:t>
            </a:r>
          </a:p>
          <a:p>
            <a:r>
              <a:rPr lang="en-US" dirty="0"/>
              <a:t>It is also known as No-</a:t>
            </a:r>
            <a:r>
              <a:rPr lang="en-US" dirty="0" err="1"/>
              <a:t>Arg</a:t>
            </a:r>
            <a:r>
              <a:rPr lang="en-US" dirty="0"/>
              <a:t> Constructor.</a:t>
            </a:r>
          </a:p>
          <a:p>
            <a:r>
              <a:rPr lang="en-US" dirty="0"/>
              <a:t>If program dose not have default constructor, then when object is created ,java creates a default constructor. </a:t>
            </a:r>
          </a:p>
          <a:p>
            <a:r>
              <a:rPr lang="en-US" dirty="0"/>
              <a:t>Default constructor automatically initialize all the class variable to zero.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6601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F14CA2-489C-40F0-A7F3-4EF9C6CC8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67BB5FA-D9AE-4946-A432-5C4317C65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vararg1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test("Java","</a:t>
            </a:r>
            <a:r>
              <a:rPr lang="en-IN" dirty="0" err="1"/>
              <a:t>Dcc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test("</a:t>
            </a:r>
            <a:r>
              <a:rPr lang="en-IN" dirty="0" err="1"/>
              <a:t>Mic","Gad","Sen</a:t>
            </a:r>
            <a:r>
              <a:rPr lang="en-IN" dirty="0"/>
              <a:t>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static void test(String...Student)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for(String </a:t>
            </a:r>
            <a:r>
              <a:rPr lang="en-IN" dirty="0" err="1"/>
              <a:t>name:Student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("Welcome "+name);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6971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32B160-5D1C-455C-B3B5-013B5EFC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163F3FF-E10B-434D-B4C2-6C4D64A124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438400"/>
            <a:ext cx="5410200" cy="3505200"/>
          </a:xfrm>
        </p:spPr>
      </p:pic>
    </p:spTree>
    <p:extLst>
      <p:ext uri="{BB962C8B-B14F-4D97-AF65-F5344CB8AC3E}">
        <p14:creationId xmlns:p14="http://schemas.microsoft.com/office/powerpoint/2010/main" val="198730019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Garbage 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in java objects are dynamically allocated using new operator.</a:t>
            </a:r>
          </a:p>
          <a:p>
            <a:r>
              <a:rPr lang="en-US" dirty="0"/>
              <a:t>While in some language like C++,the dynamically allocated object must be manually released by using delete operator.</a:t>
            </a:r>
          </a:p>
          <a:p>
            <a:r>
              <a:rPr lang="en-US" dirty="0"/>
              <a:t>But in java destruction of objects take place automatically by using technique called as Garbage Collector.</a:t>
            </a:r>
          </a:p>
        </p:txBody>
      </p:sp>
    </p:spTree>
    <p:extLst>
      <p:ext uri="{BB962C8B-B14F-4D97-AF65-F5344CB8AC3E}">
        <p14:creationId xmlns:p14="http://schemas.microsoft.com/office/powerpoint/2010/main" val="29122822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there is no reference to an object exist then object is assume to be no longer needed, the memory occupied by the object can be released.</a:t>
            </a:r>
          </a:p>
          <a:p>
            <a:r>
              <a:rPr lang="en-US" dirty="0"/>
              <a:t>The garbage collectors run whenever the system is idle or there is no enough memory.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4935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29F508-8F7B-4F52-B060-DACE95CE2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7437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0049BE-9700-4587-B5A4-5826AF08A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garbage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a;</a:t>
            </a:r>
          </a:p>
          <a:p>
            <a:pPr marL="0" indent="0">
              <a:buNone/>
            </a:pPr>
            <a:r>
              <a:rPr lang="en-IN" dirty="0"/>
              <a:t>garbage()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a=0;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protected void finalize()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("Destroy object.");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garbage g=new garbage();</a:t>
            </a:r>
          </a:p>
          <a:p>
            <a:pPr marL="0" indent="0">
              <a:buNone/>
            </a:pPr>
            <a:r>
              <a:rPr lang="en-IN" dirty="0"/>
              <a:t>garbage g1=new garbage();</a:t>
            </a:r>
          </a:p>
          <a:p>
            <a:pPr marL="0" indent="0">
              <a:buNone/>
            </a:pPr>
            <a:r>
              <a:rPr lang="en-IN" dirty="0"/>
              <a:t>g=g1;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60429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Finalize()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an object will need to perform some action when it is .</a:t>
            </a:r>
          </a:p>
          <a:p>
            <a:r>
              <a:rPr lang="en-US" dirty="0"/>
              <a:t>For Ex if an object is printing something </a:t>
            </a:r>
            <a:r>
              <a:rPr lang="en-US" dirty="0" err="1"/>
              <a:t>i.e</a:t>
            </a:r>
            <a:r>
              <a:rPr lang="en-US" dirty="0"/>
              <a:t> object holding </a:t>
            </a:r>
            <a:r>
              <a:rPr lang="en-US" dirty="0" err="1"/>
              <a:t>printer.So</a:t>
            </a:r>
            <a:r>
              <a:rPr lang="en-US" dirty="0"/>
              <a:t> before the object is destroyed, we must see that the object must released the  printer it is </a:t>
            </a:r>
            <a:r>
              <a:rPr lang="en-US" dirty="0" err="1"/>
              <a:t>holding.So</a:t>
            </a:r>
            <a:r>
              <a:rPr lang="en-US" dirty="0"/>
              <a:t> java provides an mechanism called as Finalization.</a:t>
            </a:r>
          </a:p>
          <a:p>
            <a:r>
              <a:rPr lang="en-US" dirty="0"/>
              <a:t>To add a </a:t>
            </a:r>
            <a:r>
              <a:rPr lang="en-US" dirty="0" err="1"/>
              <a:t>finalizer</a:t>
            </a:r>
            <a:r>
              <a:rPr lang="en-US" dirty="0"/>
              <a:t> to a class, you simply define the </a:t>
            </a:r>
            <a:r>
              <a:rPr lang="en-US" b="1" dirty="0"/>
              <a:t>finalize( ) </a:t>
            </a:r>
            <a:r>
              <a:rPr lang="en-US" dirty="0"/>
              <a:t>method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164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finalize( ) </a:t>
            </a:r>
            <a:r>
              <a:rPr lang="en-US" dirty="0"/>
              <a:t>method has this general form:</a:t>
            </a:r>
          </a:p>
          <a:p>
            <a:pPr marL="0" indent="0">
              <a:buNone/>
            </a:pPr>
            <a:r>
              <a:rPr lang="en-US" dirty="0"/>
              <a:t>protected void finalize(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// finalization code here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8674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E2D852-A69F-4B6D-BD60-7F83EDE05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dirty="0"/>
              <a:t>Visibility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20506DC-C0F8-49E7-A46C-5472A00BA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953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Java has three commonly used access specifier-</a:t>
            </a:r>
            <a:r>
              <a:rPr lang="en-IN" dirty="0" err="1"/>
              <a:t>public,private</a:t>
            </a:r>
            <a:r>
              <a:rPr lang="en-IN" dirty="0"/>
              <a:t> and </a:t>
            </a:r>
            <a:r>
              <a:rPr lang="en-IN" dirty="0" err="1"/>
              <a:t>protected.Java</a:t>
            </a:r>
            <a:r>
              <a:rPr lang="en-IN" dirty="0"/>
              <a:t> also defines default access level.</a:t>
            </a:r>
          </a:p>
          <a:p>
            <a:pPr marL="514350" indent="-514350">
              <a:buAutoNum type="arabicParenR"/>
            </a:pPr>
            <a:r>
              <a:rPr lang="en-IN" dirty="0"/>
              <a:t>The protected </a:t>
            </a:r>
            <a:r>
              <a:rPr lang="en-IN" dirty="0" err="1"/>
              <a:t>acess</a:t>
            </a:r>
            <a:r>
              <a:rPr lang="en-IN" dirty="0"/>
              <a:t> specifier is used only during inheritance.</a:t>
            </a:r>
          </a:p>
          <a:p>
            <a:pPr marL="514350" indent="-514350">
              <a:buAutoNum type="arabicParenR"/>
            </a:pPr>
            <a:r>
              <a:rPr lang="en-IN" dirty="0"/>
              <a:t>Public allows </a:t>
            </a:r>
            <a:r>
              <a:rPr lang="en-IN" dirty="0" err="1"/>
              <a:t>classes,methods</a:t>
            </a:r>
            <a:r>
              <a:rPr lang="en-IN" dirty="0"/>
              <a:t> and data fields accessible from any class.</a:t>
            </a:r>
          </a:p>
          <a:p>
            <a:pPr marL="514350" indent="-514350">
              <a:buFont typeface="Wingdings 2"/>
              <a:buAutoNum type="arabicParenR"/>
            </a:pPr>
            <a:r>
              <a:rPr lang="en-IN" dirty="0"/>
              <a:t>Private allows </a:t>
            </a:r>
            <a:r>
              <a:rPr lang="en-IN" dirty="0" err="1"/>
              <a:t>classes,methods</a:t>
            </a:r>
            <a:r>
              <a:rPr lang="en-IN" dirty="0"/>
              <a:t> and data fields accessible only from within own class.</a:t>
            </a:r>
          </a:p>
          <a:p>
            <a:pPr marL="514350" indent="-514350">
              <a:buFont typeface="Wingdings 2"/>
              <a:buAutoNum type="arabicParenR"/>
            </a:pPr>
            <a:r>
              <a:rPr lang="en-IN" dirty="0"/>
              <a:t>If private or public access is not mentioned then that member uses default access which is just similar to public.</a:t>
            </a:r>
          </a:p>
          <a:p>
            <a:pPr marL="514350" indent="-514350">
              <a:buAutoNum type="arabicParenR"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89734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FF93933-B685-4A18-BD97-4EEABAC96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67512"/>
          </a:xfrm>
        </p:spPr>
        <p:txBody>
          <a:bodyPr>
            <a:normAutofit fontScale="90000"/>
          </a:bodyPr>
          <a:lstStyle/>
          <a:p>
            <a:r>
              <a:rPr lang="en-IN" dirty="0"/>
              <a:t>Visibility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12A03FC-90ED-4AB6-9245-2212A890B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class visibility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a;</a:t>
            </a:r>
          </a:p>
          <a:p>
            <a:pPr marL="0" indent="0">
              <a:buNone/>
            </a:pPr>
            <a:r>
              <a:rPr lang="en-IN" dirty="0"/>
              <a:t>public int b;</a:t>
            </a:r>
          </a:p>
          <a:p>
            <a:pPr marL="0" indent="0">
              <a:buNone/>
            </a:pPr>
            <a:r>
              <a:rPr lang="en-IN" dirty="0"/>
              <a:t>private int c;</a:t>
            </a:r>
          </a:p>
          <a:p>
            <a:pPr marL="0" indent="0">
              <a:buNone/>
            </a:pPr>
            <a:r>
              <a:rPr lang="en-IN" dirty="0"/>
              <a:t>void fun(int </a:t>
            </a:r>
            <a:r>
              <a:rPr lang="en-IN" dirty="0" err="1"/>
              <a:t>val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c=</a:t>
            </a:r>
            <a:r>
              <a:rPr lang="en-IN" dirty="0" err="1"/>
              <a:t>val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void display()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("C="+c);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class test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visibility v=new visibility();</a:t>
            </a:r>
          </a:p>
          <a:p>
            <a:pPr marL="0" indent="0">
              <a:buNone/>
            </a:pPr>
            <a:r>
              <a:rPr lang="en-IN" dirty="0" err="1"/>
              <a:t>v.a</a:t>
            </a:r>
            <a:r>
              <a:rPr lang="en-IN" dirty="0"/>
              <a:t>=100;</a:t>
            </a:r>
          </a:p>
          <a:p>
            <a:pPr marL="0" indent="0">
              <a:buNone/>
            </a:pPr>
            <a:r>
              <a:rPr lang="en-IN" dirty="0" err="1"/>
              <a:t>v.b</a:t>
            </a:r>
            <a:r>
              <a:rPr lang="en-IN" dirty="0"/>
              <a:t>=200;</a:t>
            </a:r>
          </a:p>
          <a:p>
            <a:pPr marL="0" indent="0">
              <a:buNone/>
            </a:pPr>
            <a:r>
              <a:rPr lang="en-IN" dirty="0" err="1"/>
              <a:t>v.c</a:t>
            </a:r>
            <a:r>
              <a:rPr lang="en-IN" dirty="0"/>
              <a:t>=300;  //Error c has private access.</a:t>
            </a:r>
          </a:p>
          <a:p>
            <a:pPr marL="0" indent="0">
              <a:buNone/>
            </a:pPr>
            <a:r>
              <a:rPr lang="en-IN" dirty="0" err="1"/>
              <a:t>v.fun</a:t>
            </a:r>
            <a:r>
              <a:rPr lang="en-IN" dirty="0"/>
              <a:t>(200);</a:t>
            </a:r>
          </a:p>
          <a:p>
            <a:pPr marL="0" indent="0">
              <a:buNone/>
            </a:pPr>
            <a:r>
              <a:rPr lang="en-IN" dirty="0" err="1"/>
              <a:t>v.display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55639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50C0CF-919F-4C71-97A5-ADF50EDCA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EF406925-0728-41E9-8BB0-F836867AD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362200"/>
            <a:ext cx="5486400" cy="3657600"/>
          </a:xfrm>
        </p:spPr>
      </p:pic>
    </p:spTree>
    <p:extLst>
      <p:ext uri="{BB962C8B-B14F-4D97-AF65-F5344CB8AC3E}">
        <p14:creationId xmlns:p14="http://schemas.microsoft.com/office/powerpoint/2010/main" val="2738844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  1) To define a constructor</a:t>
            </a:r>
          </a:p>
          <a:p>
            <a:pPr marL="0" indent="0">
              <a:buNone/>
            </a:pPr>
            <a:r>
              <a:rPr lang="en-US" dirty="0"/>
              <a:t>  class-name()</a:t>
            </a:r>
          </a:p>
          <a:p>
            <a:pPr marL="0" indent="0">
              <a:buNone/>
            </a:pPr>
            <a:r>
              <a:rPr lang="en-US" dirty="0"/>
              <a:t>   {</a:t>
            </a:r>
          </a:p>
          <a:p>
            <a:pPr marL="0" indent="0">
              <a:buNone/>
            </a:pPr>
            <a:r>
              <a:rPr lang="en-US" dirty="0"/>
              <a:t>    //Body</a:t>
            </a:r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  2)Invoking  constructor</a:t>
            </a:r>
          </a:p>
          <a:p>
            <a:pPr marL="0" indent="0">
              <a:buNone/>
            </a:pPr>
            <a:r>
              <a:rPr lang="en-US" dirty="0"/>
              <a:t>Class-name </a:t>
            </a:r>
            <a:r>
              <a:rPr lang="en-US" dirty="0" err="1"/>
              <a:t>obj</a:t>
            </a:r>
            <a:r>
              <a:rPr lang="en-US" dirty="0"/>
              <a:t>-name=new Class-name();</a:t>
            </a:r>
          </a:p>
        </p:txBody>
      </p:sp>
    </p:spTree>
    <p:extLst>
      <p:ext uri="{BB962C8B-B14F-4D97-AF65-F5344CB8AC3E}">
        <p14:creationId xmlns:p14="http://schemas.microsoft.com/office/powerpoint/2010/main" val="3588933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229600" cy="1143000"/>
          </a:xfrm>
        </p:spPr>
        <p:txBody>
          <a:bodyPr>
            <a:normAutofit/>
          </a:bodyPr>
          <a:lstStyle/>
          <a:p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7200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8618832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One - Dimensional array</a:t>
            </a:r>
          </a:p>
          <a:p>
            <a:pPr marL="0" indent="0">
              <a:buNone/>
            </a:pPr>
            <a:r>
              <a:rPr lang="en-US" dirty="0"/>
              <a:t>1)Declaration of array</a:t>
            </a:r>
          </a:p>
          <a:p>
            <a:pPr marL="0" indent="0">
              <a:buNone/>
            </a:pPr>
            <a:r>
              <a:rPr lang="en-US" dirty="0"/>
              <a:t>    type </a:t>
            </a:r>
            <a:r>
              <a:rPr lang="en-US" dirty="0" err="1"/>
              <a:t>arrayname</a:t>
            </a:r>
            <a:r>
              <a:rPr lang="en-US" dirty="0"/>
              <a:t>[];</a:t>
            </a:r>
          </a:p>
          <a:p>
            <a:pPr marL="0" indent="0">
              <a:buNone/>
            </a:pPr>
            <a:r>
              <a:rPr lang="en-US" dirty="0"/>
              <a:t>   type [] </a:t>
            </a:r>
            <a:r>
              <a:rPr lang="en-US" dirty="0" err="1"/>
              <a:t>arrayname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Ex.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a[];</a:t>
            </a:r>
          </a:p>
          <a:p>
            <a:pPr marL="0" indent="0">
              <a:buNone/>
            </a:pPr>
            <a:r>
              <a:rPr lang="en-US" dirty="0"/>
              <a:t>    float[] a;</a:t>
            </a:r>
          </a:p>
          <a:p>
            <a:pPr marL="0" indent="0">
              <a:buNone/>
            </a:pPr>
            <a:r>
              <a:rPr lang="en-US" dirty="0"/>
              <a:t>2)Creation of array</a:t>
            </a:r>
          </a:p>
          <a:p>
            <a:pPr marL="0" indent="0">
              <a:buNone/>
            </a:pPr>
            <a:r>
              <a:rPr lang="en-US" dirty="0" err="1"/>
              <a:t>arrayname</a:t>
            </a:r>
            <a:r>
              <a:rPr lang="en-US" dirty="0"/>
              <a:t>=new type[size];</a:t>
            </a:r>
          </a:p>
          <a:p>
            <a:pPr marL="0" indent="0">
              <a:buNone/>
            </a:pPr>
            <a:r>
              <a:rPr lang="en-US" dirty="0"/>
              <a:t>Ex</a:t>
            </a:r>
          </a:p>
          <a:p>
            <a:pPr marL="0" indent="0">
              <a:buNone/>
            </a:pPr>
            <a:r>
              <a:rPr lang="en-US" dirty="0"/>
              <a:t>  a=new </a:t>
            </a:r>
            <a:r>
              <a:rPr lang="en-US" dirty="0" err="1"/>
              <a:t>int</a:t>
            </a:r>
            <a:r>
              <a:rPr lang="en-US" dirty="0"/>
              <a:t>[3];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4527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3)combine both steps</a:t>
            </a:r>
          </a:p>
          <a:p>
            <a:pPr marL="0" indent="0">
              <a:buNone/>
            </a:pPr>
            <a:r>
              <a:rPr lang="en-US" dirty="0"/>
              <a:t>   type </a:t>
            </a:r>
            <a:r>
              <a:rPr lang="en-US" dirty="0" err="1"/>
              <a:t>arrayname</a:t>
            </a:r>
            <a:r>
              <a:rPr lang="en-US" dirty="0"/>
              <a:t>[]=new type[size];</a:t>
            </a:r>
          </a:p>
          <a:p>
            <a:pPr marL="0" indent="0">
              <a:buNone/>
            </a:pPr>
            <a:r>
              <a:rPr lang="en-US" dirty="0"/>
              <a:t>  Ex.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a[]=new </a:t>
            </a:r>
            <a:r>
              <a:rPr lang="en-US" dirty="0" err="1"/>
              <a:t>int</a:t>
            </a:r>
            <a:r>
              <a:rPr lang="en-US" dirty="0"/>
              <a:t>[5];</a:t>
            </a:r>
          </a:p>
          <a:p>
            <a:pPr marL="0" indent="0">
              <a:buNone/>
            </a:pPr>
            <a:r>
              <a:rPr lang="en-US" dirty="0"/>
              <a:t> 4) Initialization of an array</a:t>
            </a:r>
          </a:p>
          <a:p>
            <a:pPr marL="0" indent="0">
              <a:buNone/>
            </a:pPr>
            <a:r>
              <a:rPr lang="en-US" dirty="0"/>
              <a:t>  type </a:t>
            </a:r>
            <a:r>
              <a:rPr lang="en-US" dirty="0" err="1"/>
              <a:t>arrayname</a:t>
            </a:r>
            <a:r>
              <a:rPr lang="en-US" dirty="0"/>
              <a:t>[subscript no]=value;</a:t>
            </a:r>
          </a:p>
          <a:p>
            <a:pPr marL="0" indent="0">
              <a:buNone/>
            </a:pPr>
            <a:r>
              <a:rPr lang="en-US" dirty="0"/>
              <a:t>Ex.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a[0]=12;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8944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5)Declaration and initialization of an array</a:t>
            </a:r>
          </a:p>
          <a:p>
            <a:pPr marL="0" indent="0">
              <a:buNone/>
            </a:pPr>
            <a:r>
              <a:rPr lang="en-US" dirty="0"/>
              <a:t>   type </a:t>
            </a:r>
            <a:r>
              <a:rPr lang="en-US" dirty="0" err="1"/>
              <a:t>arrayname</a:t>
            </a:r>
            <a:r>
              <a:rPr lang="en-US" dirty="0"/>
              <a:t>[]={List of values};</a:t>
            </a:r>
          </a:p>
          <a:p>
            <a:pPr marL="0" indent="0">
              <a:buNone/>
            </a:pPr>
            <a:r>
              <a:rPr lang="en-US" dirty="0"/>
              <a:t>  Ex.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a[]={1,2,3,4,5};</a:t>
            </a:r>
          </a:p>
          <a:p>
            <a:pPr marL="0" indent="0">
              <a:buNone/>
            </a:pPr>
            <a:r>
              <a:rPr lang="en-US" dirty="0"/>
              <a:t>6)Array Length</a:t>
            </a:r>
          </a:p>
          <a:p>
            <a:pPr marL="0" indent="0">
              <a:buNone/>
            </a:pPr>
            <a:r>
              <a:rPr lang="en-US" dirty="0"/>
              <a:t>   type variable=</a:t>
            </a:r>
            <a:r>
              <a:rPr lang="en-US" dirty="0" err="1"/>
              <a:t>arrayname.length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Ex.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size=</a:t>
            </a:r>
            <a:r>
              <a:rPr lang="en-US" dirty="0" err="1"/>
              <a:t>a.length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1212541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D-Array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1)Declaration of 2-D array</a:t>
            </a:r>
          </a:p>
          <a:p>
            <a:pPr marL="0" indent="0">
              <a:buNone/>
            </a:pPr>
            <a:r>
              <a:rPr lang="en-US" dirty="0"/>
              <a:t>    type </a:t>
            </a:r>
            <a:r>
              <a:rPr lang="en-US" dirty="0" err="1"/>
              <a:t>arrayname</a:t>
            </a:r>
            <a:r>
              <a:rPr lang="en-US" dirty="0"/>
              <a:t>[][];</a:t>
            </a:r>
          </a:p>
          <a:p>
            <a:pPr marL="0" indent="0">
              <a:buNone/>
            </a:pPr>
            <a:r>
              <a:rPr lang="en-US" dirty="0"/>
              <a:t>   type [][] </a:t>
            </a:r>
            <a:r>
              <a:rPr lang="en-US" dirty="0" err="1"/>
              <a:t>arrayname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Ex.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a[][];</a:t>
            </a:r>
          </a:p>
          <a:p>
            <a:pPr marL="0" indent="0">
              <a:buNone/>
            </a:pPr>
            <a:r>
              <a:rPr lang="en-US" dirty="0"/>
              <a:t>    float[] []a;</a:t>
            </a:r>
          </a:p>
          <a:p>
            <a:pPr marL="0" indent="0">
              <a:buNone/>
            </a:pPr>
            <a:r>
              <a:rPr lang="en-US" dirty="0"/>
              <a:t>2)Creation of array</a:t>
            </a:r>
          </a:p>
          <a:p>
            <a:pPr marL="0" indent="0">
              <a:buNone/>
            </a:pPr>
            <a:r>
              <a:rPr lang="en-US" dirty="0" err="1"/>
              <a:t>arrayname</a:t>
            </a:r>
            <a:r>
              <a:rPr lang="en-US" dirty="0"/>
              <a:t>=new type[size][size];</a:t>
            </a:r>
          </a:p>
          <a:p>
            <a:pPr marL="0" indent="0">
              <a:buNone/>
            </a:pPr>
            <a:r>
              <a:rPr lang="en-US" dirty="0"/>
              <a:t>Ex</a:t>
            </a:r>
          </a:p>
          <a:p>
            <a:pPr marL="0" indent="0">
              <a:buNone/>
            </a:pPr>
            <a:r>
              <a:rPr lang="en-US" dirty="0"/>
              <a:t>  a=new </a:t>
            </a:r>
            <a:r>
              <a:rPr lang="en-US" dirty="0" err="1"/>
              <a:t>int</a:t>
            </a:r>
            <a:r>
              <a:rPr lang="en-US" dirty="0"/>
              <a:t>[3][4];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03225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3)combine both steps</a:t>
            </a:r>
          </a:p>
          <a:p>
            <a:pPr marL="0" indent="0">
              <a:buNone/>
            </a:pPr>
            <a:r>
              <a:rPr lang="en-US" dirty="0"/>
              <a:t>   type </a:t>
            </a:r>
            <a:r>
              <a:rPr lang="en-US" dirty="0" err="1"/>
              <a:t>arrayname</a:t>
            </a:r>
            <a:r>
              <a:rPr lang="en-US" dirty="0"/>
              <a:t>[][]=new type[size][size];</a:t>
            </a:r>
          </a:p>
          <a:p>
            <a:pPr marL="0" indent="0">
              <a:buNone/>
            </a:pPr>
            <a:r>
              <a:rPr lang="en-US" dirty="0"/>
              <a:t>  Ex.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a[][]=new </a:t>
            </a:r>
            <a:r>
              <a:rPr lang="en-US" dirty="0" err="1"/>
              <a:t>int</a:t>
            </a:r>
            <a:r>
              <a:rPr lang="en-US" dirty="0"/>
              <a:t>[2][3];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a[][]=new </a:t>
            </a:r>
            <a:r>
              <a:rPr lang="en-US" dirty="0" err="1"/>
              <a:t>int</a:t>
            </a:r>
            <a:r>
              <a:rPr lang="en-US" dirty="0"/>
              <a:t>[2][];</a:t>
            </a:r>
          </a:p>
          <a:p>
            <a:pPr marL="0" indent="0">
              <a:buNone/>
            </a:pPr>
            <a:r>
              <a:rPr lang="en-US" dirty="0"/>
              <a:t> 4) Initialization of an 2-D array</a:t>
            </a:r>
          </a:p>
          <a:p>
            <a:pPr marL="0" indent="0">
              <a:buNone/>
            </a:pPr>
            <a:r>
              <a:rPr lang="en-US" dirty="0"/>
              <a:t>  type </a:t>
            </a:r>
            <a:r>
              <a:rPr lang="en-US" dirty="0" err="1"/>
              <a:t>arrayname</a:t>
            </a:r>
            <a:r>
              <a:rPr lang="en-US" dirty="0"/>
              <a:t>[size][size]={List of values};</a:t>
            </a:r>
          </a:p>
          <a:p>
            <a:pPr marL="0" indent="0">
              <a:buNone/>
            </a:pPr>
            <a:r>
              <a:rPr lang="en-US" dirty="0"/>
              <a:t>Ex.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a[2][3]={ 1,2,3,4,5,6};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a[][]={ {1,2,3},{4,5,6}};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1549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567032-48B5-4B99-980A-F41D29D27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612421"/>
          </a:xfrm>
        </p:spPr>
        <p:txBody>
          <a:bodyPr>
            <a:normAutofit fontScale="90000"/>
          </a:bodyPr>
          <a:lstStyle/>
          <a:p>
            <a:r>
              <a:rPr lang="en-IN" dirty="0"/>
              <a:t>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9FB2706-08FB-4CFD-AE80-9BF47B82AB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43515"/>
            <a:ext cx="3886200" cy="374645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Darray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a[][]={{1,2,3},{4,5,6}};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=0;i&lt;2;i++)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for(int j=0;j&lt;3;j++)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(a[</a:t>
            </a:r>
            <a:r>
              <a:rPr lang="en-IN" dirty="0" err="1"/>
              <a:t>i</a:t>
            </a:r>
            <a:r>
              <a:rPr lang="en-IN" dirty="0"/>
              <a:t>][j]+" 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("\n");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="" xmlns:a16="http://schemas.microsoft.com/office/drawing/2014/main" id="{8775BD63-AF98-48D4-86AD-9D963DD008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632" y="1965081"/>
            <a:ext cx="3186332" cy="2785403"/>
          </a:xfrm>
        </p:spPr>
      </p:pic>
    </p:spTree>
    <p:extLst>
      <p:ext uri="{BB962C8B-B14F-4D97-AF65-F5344CB8AC3E}">
        <p14:creationId xmlns:p14="http://schemas.microsoft.com/office/powerpoint/2010/main" val="7422621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1B2BE6-47FA-4596-A16D-24A3D684F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4865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38254B4-DB17-4A17-AAF2-3A6C2DFBF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616906"/>
            <a:ext cx="3886200" cy="38730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TDarray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a[][]=new int[3][3];</a:t>
            </a:r>
          </a:p>
          <a:p>
            <a:pPr marL="0" indent="0">
              <a:buNone/>
            </a:pPr>
            <a:r>
              <a:rPr lang="en-IN" dirty="0"/>
              <a:t>int k=0;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=0;i&lt;3;i++)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for(int j=0;j&lt;3;j++)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a[</a:t>
            </a:r>
            <a:r>
              <a:rPr lang="en-IN" dirty="0" err="1"/>
              <a:t>i</a:t>
            </a:r>
            <a:r>
              <a:rPr lang="en-IN" dirty="0"/>
              <a:t>][j]=k+10;</a:t>
            </a:r>
          </a:p>
          <a:p>
            <a:pPr marL="0" indent="0">
              <a:buNone/>
            </a:pPr>
            <a:r>
              <a:rPr lang="en-IN" dirty="0"/>
              <a:t>k=k+10;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="" xmlns:a16="http://schemas.microsoft.com/office/drawing/2014/main" id="{BDEF384A-0631-4662-BA8E-75CA7D7FF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16906"/>
            <a:ext cx="3886200" cy="387306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=0;i&lt;3;i++)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for(int j=0;j&lt;3;j++)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System.out.print</a:t>
            </a:r>
            <a:r>
              <a:rPr lang="en-IN" dirty="0"/>
              <a:t>(" "+a[</a:t>
            </a:r>
            <a:r>
              <a:rPr lang="en-IN" dirty="0" err="1"/>
              <a:t>i</a:t>
            </a:r>
            <a:r>
              <a:rPr lang="en-IN" dirty="0"/>
              <a:t>][j]);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12292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FABBD8F-701F-4A73-B441-DF17A61FD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3B3A2E-606B-420E-B37F-5CB5C74F980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5">
            <a:extLst>
              <a:ext uri="{FF2B5EF4-FFF2-40B4-BE49-F238E27FC236}">
                <a16:creationId xmlns="" xmlns:a16="http://schemas.microsoft.com/office/drawing/2014/main" id="{D4B35076-C7F2-4473-93DC-C3EAC3D1BB7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468" y="2503170"/>
            <a:ext cx="2411342" cy="1751584"/>
          </a:xfrm>
        </p:spPr>
      </p:pic>
    </p:spTree>
    <p:extLst>
      <p:ext uri="{BB962C8B-B14F-4D97-AF65-F5344CB8AC3E}">
        <p14:creationId xmlns:p14="http://schemas.microsoft.com/office/powerpoint/2010/main" val="16433709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BDD90E-A420-47C9-ACE8-20D6644ED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4360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38F9F0-D65F-40B0-A734-6FC449016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32964"/>
            <a:ext cx="3886200" cy="37570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array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a[]=new int[10];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("Array Element:");</a:t>
            </a:r>
          </a:p>
          <a:p>
            <a:pPr marL="0" indent="0">
              <a:buNone/>
            </a:pPr>
            <a:r>
              <a:rPr lang="en-IN" dirty="0"/>
              <a:t>a[0]=1;</a:t>
            </a:r>
          </a:p>
          <a:p>
            <a:pPr marL="0" indent="0">
              <a:buNone/>
            </a:pPr>
            <a:r>
              <a:rPr lang="en-IN" dirty="0"/>
              <a:t>a[1]=2;</a:t>
            </a:r>
          </a:p>
          <a:p>
            <a:pPr marL="0" indent="0">
              <a:buNone/>
            </a:pPr>
            <a:r>
              <a:rPr lang="en-IN" dirty="0"/>
              <a:t>a[2]=3;</a:t>
            </a:r>
          </a:p>
          <a:p>
            <a:pPr marL="0" indent="0">
              <a:buNone/>
            </a:pPr>
            <a:r>
              <a:rPr lang="en-IN" dirty="0"/>
              <a:t>a[3]=4;</a:t>
            </a:r>
          </a:p>
          <a:p>
            <a:pPr marL="0" indent="0">
              <a:buNone/>
            </a:pPr>
            <a:r>
              <a:rPr lang="en-IN" dirty="0"/>
              <a:t>a[4]=5;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4E9F420-C0F0-437E-9D5D-73767A5FE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32964"/>
            <a:ext cx="3886200" cy="375700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a[5]=6;</a:t>
            </a:r>
          </a:p>
          <a:p>
            <a:pPr marL="0" indent="0">
              <a:buNone/>
            </a:pPr>
            <a:r>
              <a:rPr lang="en-IN" dirty="0"/>
              <a:t>a[6]=7;</a:t>
            </a:r>
          </a:p>
          <a:p>
            <a:pPr marL="0" indent="0">
              <a:buNone/>
            </a:pPr>
            <a:r>
              <a:rPr lang="en-IN" dirty="0"/>
              <a:t>a[7]=8;</a:t>
            </a:r>
          </a:p>
          <a:p>
            <a:pPr marL="0" indent="0">
              <a:buNone/>
            </a:pPr>
            <a:r>
              <a:rPr lang="en-IN" dirty="0"/>
              <a:t>a[8]=9;</a:t>
            </a:r>
          </a:p>
          <a:p>
            <a:pPr marL="0" indent="0">
              <a:buNone/>
            </a:pPr>
            <a:r>
              <a:rPr lang="en-IN" dirty="0"/>
              <a:t>a[9]=10;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("Array Element at a[5]:"+a[5]);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395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09CEF12-7AF1-4219-9E6D-2AD057C98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6F9FA9C-9148-455E-9A10-EC600C595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condef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condef</a:t>
            </a:r>
            <a:r>
              <a:rPr lang="en-IN" dirty="0"/>
              <a:t>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("This is default constructor");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condef</a:t>
            </a:r>
            <a:r>
              <a:rPr lang="en-IN" dirty="0"/>
              <a:t> c=new </a:t>
            </a:r>
            <a:r>
              <a:rPr lang="en-IN" dirty="0" err="1"/>
              <a:t>condef</a:t>
            </a:r>
            <a:r>
              <a:rPr lang="en-IN" dirty="0"/>
              <a:t>();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34523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11956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790389"/>
            <a:ext cx="7886700" cy="3699584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7106" y="2183880"/>
            <a:ext cx="4823084" cy="224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87344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31F773-D472-43D2-8F08-63AD091E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369753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EE2432-64ED-483E-872D-F83B01B51D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11862"/>
            <a:ext cx="3886200" cy="37781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class array1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a[]={1,2,3,4,5};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a.length;i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("a["+</a:t>
            </a:r>
            <a:r>
              <a:rPr lang="en-IN" dirty="0" err="1"/>
              <a:t>i</a:t>
            </a:r>
            <a:r>
              <a:rPr lang="en-IN" dirty="0"/>
              <a:t>+"]="+a[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F19EC6-30F2-4E16-9D71-5E3FFFA5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11862"/>
            <a:ext cx="3886200" cy="37781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4269" y="1970270"/>
            <a:ext cx="3361544" cy="2968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9084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D1E6473-7F6D-4498-AD72-CB5B8A5E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33058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ECA5828-54E5-446A-9507-5540934972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754066"/>
            <a:ext cx="3886200" cy="37359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array2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a[]=new int[5];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a.length;i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a[</a:t>
            </a:r>
            <a:r>
              <a:rPr lang="en-IN" dirty="0" err="1"/>
              <a:t>i</a:t>
            </a:r>
            <a:r>
              <a:rPr lang="en-IN" dirty="0"/>
              <a:t>]=</a:t>
            </a:r>
            <a:r>
              <a:rPr lang="en-IN" dirty="0" err="1"/>
              <a:t>Integer.parseInt</a:t>
            </a:r>
            <a:r>
              <a:rPr lang="en-IN" dirty="0"/>
              <a:t>(</a:t>
            </a:r>
            <a:r>
              <a:rPr lang="en-IN" dirty="0" err="1"/>
              <a:t>args</a:t>
            </a:r>
            <a:r>
              <a:rPr lang="en-IN" dirty="0"/>
              <a:t>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for(int </a:t>
            </a:r>
            <a:r>
              <a:rPr lang="en-IN" dirty="0" err="1"/>
              <a:t>i</a:t>
            </a:r>
            <a:r>
              <a:rPr lang="en-IN" dirty="0"/>
              <a:t>=0;i&lt;</a:t>
            </a:r>
            <a:r>
              <a:rPr lang="en-IN" dirty="0" err="1"/>
              <a:t>a.length;i</a:t>
            </a:r>
            <a:r>
              <a:rPr lang="en-IN" dirty="0"/>
              <a:t>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("a["+</a:t>
            </a:r>
            <a:r>
              <a:rPr lang="en-IN" dirty="0" err="1"/>
              <a:t>i</a:t>
            </a:r>
            <a:r>
              <a:rPr lang="en-IN" dirty="0"/>
              <a:t>+"]="+a[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DE0F65A-329D-410C-B348-4A3FD41B1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754066"/>
            <a:ext cx="3886200" cy="37359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299" y="2026483"/>
            <a:ext cx="3091721" cy="2630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15762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String class and methods</a:t>
            </a:r>
          </a:p>
        </p:txBody>
      </p:sp>
    </p:spTree>
    <p:extLst>
      <p:ext uri="{BB962C8B-B14F-4D97-AF65-F5344CB8AC3E}">
        <p14:creationId xmlns:p14="http://schemas.microsoft.com/office/powerpoint/2010/main" val="75402352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String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CLASSES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85800" y="1828800"/>
            <a:ext cx="71628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 </a:t>
            </a:r>
          </a:p>
          <a:p>
            <a:endParaRPr lang="en-US" sz="2800" dirty="0"/>
          </a:p>
          <a:p>
            <a:r>
              <a:rPr lang="en-US" sz="2800" dirty="0"/>
              <a:t>Syntax -Implicitly</a:t>
            </a:r>
          </a:p>
          <a:p>
            <a:r>
              <a:rPr lang="en-US" sz="2800" dirty="0"/>
              <a:t>     String </a:t>
            </a:r>
            <a:r>
              <a:rPr lang="en-US" sz="2800" dirty="0" err="1"/>
              <a:t>str</a:t>
            </a:r>
            <a:r>
              <a:rPr lang="en-US" sz="2800" dirty="0"/>
              <a:t>;</a:t>
            </a:r>
          </a:p>
          <a:p>
            <a:r>
              <a:rPr lang="en-US" sz="2800" dirty="0"/>
              <a:t>     </a:t>
            </a:r>
            <a:r>
              <a:rPr lang="en-US" sz="2800" dirty="0" err="1"/>
              <a:t>str</a:t>
            </a:r>
            <a:r>
              <a:rPr lang="en-US" sz="2800" dirty="0"/>
              <a:t>="welcome";</a:t>
            </a:r>
          </a:p>
          <a:p>
            <a:endParaRPr lang="en-US" sz="2800" dirty="0"/>
          </a:p>
          <a:p>
            <a:r>
              <a:rPr lang="en-US" sz="2800" dirty="0"/>
              <a:t>  Syntax -Explicitly</a:t>
            </a:r>
          </a:p>
          <a:p>
            <a:r>
              <a:rPr lang="en-US" sz="2800" dirty="0"/>
              <a:t>     String </a:t>
            </a:r>
            <a:r>
              <a:rPr lang="en-US" sz="2800" dirty="0" err="1"/>
              <a:t>str</a:t>
            </a:r>
            <a:r>
              <a:rPr lang="en-US" sz="2800" dirty="0"/>
              <a:t>=new String("welcome");</a:t>
            </a:r>
          </a:p>
        </p:txBody>
      </p:sp>
    </p:spTree>
    <p:extLst>
      <p:ext uri="{BB962C8B-B14F-4D97-AF65-F5344CB8AC3E}">
        <p14:creationId xmlns:p14="http://schemas.microsoft.com/office/powerpoint/2010/main" val="18423857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87236"/>
            <a:ext cx="7848600" cy="4613564"/>
          </a:xfrm>
        </p:spPr>
      </p:pic>
    </p:spTree>
    <p:extLst>
      <p:ext uri="{BB962C8B-B14F-4D97-AF65-F5344CB8AC3E}">
        <p14:creationId xmlns:p14="http://schemas.microsoft.com/office/powerpoint/2010/main" val="62959260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981200"/>
            <a:ext cx="7467599" cy="4191000"/>
          </a:xfrm>
        </p:spPr>
      </p:pic>
    </p:spTree>
    <p:extLst>
      <p:ext uri="{BB962C8B-B14F-4D97-AF65-F5344CB8AC3E}">
        <p14:creationId xmlns:p14="http://schemas.microsoft.com/office/powerpoint/2010/main" val="3271462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ACEAA5-86F9-45C1-894B-1C7E2860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63E12E0-F817-4C31-8E55-E31A1E8C9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case1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String s1="JAVA";</a:t>
            </a:r>
          </a:p>
          <a:p>
            <a:pPr marL="0" indent="0">
              <a:buNone/>
            </a:pPr>
            <a:r>
              <a:rPr lang="en-IN" dirty="0"/>
              <a:t>String s2="java";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("upper:"+s2.toUpperCase());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("lower:"+s1.toLowerCase());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("replace:"+s2.replace('</a:t>
            </a:r>
            <a:r>
              <a:rPr lang="en-IN" dirty="0" err="1"/>
              <a:t>j','J</a:t>
            </a:r>
            <a:r>
              <a:rPr lang="en-IN" dirty="0"/>
              <a:t>'));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indexof</a:t>
            </a:r>
            <a:r>
              <a:rPr lang="en-IN" dirty="0"/>
              <a:t>:"+s2.indexOf('v'));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indexof</a:t>
            </a:r>
            <a:r>
              <a:rPr lang="en-IN" dirty="0"/>
              <a:t>:"+s2.indexOf('v',2));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514056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9F87C7-DB3C-4CEF-8242-B71DD68AB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5766BC3-7457-4DB8-AD9F-064D216F6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2514600"/>
            <a:ext cx="4572000" cy="3352800"/>
          </a:xfrm>
        </p:spPr>
      </p:pic>
    </p:spTree>
    <p:extLst>
      <p:ext uri="{BB962C8B-B14F-4D97-AF65-F5344CB8AC3E}">
        <p14:creationId xmlns:p14="http://schemas.microsoft.com/office/powerpoint/2010/main" val="36551524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F6551D-9E15-43CE-97C8-7BE649B77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7F1191-AEF2-4787-828C-6C3522F2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lenst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String s=new String("How are you?");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s.length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6682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AF4EDB4-4B9B-4EFA-8D6A-56EDCA3C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C22F7A1-8970-4D01-9BD3-747931779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362200"/>
            <a:ext cx="6019799" cy="4038600"/>
          </a:xfrm>
        </p:spPr>
      </p:pic>
    </p:spTree>
    <p:extLst>
      <p:ext uri="{BB962C8B-B14F-4D97-AF65-F5344CB8AC3E}">
        <p14:creationId xmlns:p14="http://schemas.microsoft.com/office/powerpoint/2010/main" val="3902629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2D5CF2-85D2-42C4-83EB-D7FDA811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223D92F-0B0D-4DE9-96D8-2AECC6A6F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compareto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String s1="JAVA";</a:t>
            </a:r>
          </a:p>
          <a:p>
            <a:pPr marL="0" indent="0">
              <a:buNone/>
            </a:pPr>
            <a:r>
              <a:rPr lang="en-IN" dirty="0"/>
              <a:t>String s2="JAVA";</a:t>
            </a:r>
          </a:p>
          <a:p>
            <a:pPr marL="0" indent="0">
              <a:buNone/>
            </a:pPr>
            <a:r>
              <a:rPr lang="en-IN" dirty="0"/>
              <a:t>String s3="Java";</a:t>
            </a:r>
          </a:p>
          <a:p>
            <a:pPr marL="0" indent="0">
              <a:buNone/>
            </a:pPr>
            <a:r>
              <a:rPr lang="en-IN" dirty="0"/>
              <a:t>String s4="programming";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(s1.compareTo(s2));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(s1.compareTo(s3));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(s1.compareTo(s4));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(s4.compareTo(s3));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0755604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B6F5B5-EA53-4E68-A35A-647D3E4EB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7382491F-E830-44E9-87FF-CA52FCD1F0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286000"/>
            <a:ext cx="6096000" cy="4038600"/>
          </a:xfrm>
        </p:spPr>
      </p:pic>
    </p:spTree>
    <p:extLst>
      <p:ext uri="{BB962C8B-B14F-4D97-AF65-F5344CB8AC3E}">
        <p14:creationId xmlns:p14="http://schemas.microsoft.com/office/powerpoint/2010/main" val="119035313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B2FEB70-2C73-48B3-85E3-32F4C48E2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4C77957-DD32-4A5D-AD22-67248FB29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concat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String s1="JAVA ";</a:t>
            </a:r>
          </a:p>
          <a:p>
            <a:pPr marL="0" indent="0">
              <a:buNone/>
            </a:pPr>
            <a:r>
              <a:rPr lang="en-IN" dirty="0"/>
              <a:t>String s2="programming";</a:t>
            </a:r>
          </a:p>
          <a:p>
            <a:pPr marL="0" indent="0">
              <a:buNone/>
            </a:pPr>
            <a:r>
              <a:rPr lang="en-IN" dirty="0"/>
              <a:t>s1=s1.concat(s2);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1398061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89DE966-F203-4B3E-8C23-93306D62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CB11D303-BD9A-4941-816C-3F5E5C39B3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02264"/>
            <a:ext cx="5715000" cy="3517536"/>
          </a:xfrm>
        </p:spPr>
      </p:pic>
    </p:spTree>
    <p:extLst>
      <p:ext uri="{BB962C8B-B14F-4D97-AF65-F5344CB8AC3E}">
        <p14:creationId xmlns:p14="http://schemas.microsoft.com/office/powerpoint/2010/main" val="18195176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0FC75B-2708-487F-AD0B-08CB67812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EA1F98D-7D91-4EA0-9C77-DD2B4936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charatst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String s=new String("How are you?");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(s);</a:t>
            </a:r>
          </a:p>
          <a:p>
            <a:pPr marL="0" indent="0">
              <a:buNone/>
            </a:pPr>
            <a:r>
              <a:rPr lang="en-IN" dirty="0"/>
              <a:t>char </a:t>
            </a:r>
            <a:r>
              <a:rPr lang="en-IN" dirty="0" err="1"/>
              <a:t>ch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ch</a:t>
            </a:r>
            <a:r>
              <a:rPr lang="en-IN" dirty="0"/>
              <a:t>=</a:t>
            </a:r>
            <a:r>
              <a:rPr lang="en-IN" dirty="0" err="1"/>
              <a:t>s.charAt</a:t>
            </a:r>
            <a:r>
              <a:rPr lang="en-IN" dirty="0"/>
              <a:t>(2);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ch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060939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E382DDA-BAF7-4CF4-B12C-A08AA39B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D6F71E1F-207E-42C2-AFDC-3EF553CE3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62200"/>
            <a:ext cx="6477000" cy="3352800"/>
          </a:xfrm>
        </p:spPr>
      </p:pic>
    </p:spTree>
    <p:extLst>
      <p:ext uri="{BB962C8B-B14F-4D97-AF65-F5344CB8AC3E}">
        <p14:creationId xmlns:p14="http://schemas.microsoft.com/office/powerpoint/2010/main" val="63787415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64CF31-C22B-4352-A780-89B63D1B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95E6070-4072-4205-A9E6-0A82C74EB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class equal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String s1=new String("JAVA");</a:t>
            </a:r>
          </a:p>
          <a:p>
            <a:pPr marL="0" indent="0">
              <a:buNone/>
            </a:pPr>
            <a:r>
              <a:rPr lang="en-IN" dirty="0"/>
              <a:t>String s2=new String("java");</a:t>
            </a:r>
          </a:p>
          <a:p>
            <a:pPr marL="0" indent="0">
              <a:buNone/>
            </a:pPr>
            <a:r>
              <a:rPr lang="en-IN" dirty="0"/>
              <a:t>//String s3=new String("programming");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if(s1.equals(s2)==true)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("Two strings are equals");</a:t>
            </a:r>
          </a:p>
          <a:p>
            <a:pPr marL="0" indent="0">
              <a:buNone/>
            </a:pPr>
            <a:r>
              <a:rPr lang="en-IN" dirty="0"/>
              <a:t>else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("Two are not strings are equals");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5216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DF1A55-93E1-45CD-B4F4-91E230D80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1D6C2010-48C8-4FB1-9B6D-3EB69C9E0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438400"/>
            <a:ext cx="4291186" cy="3715511"/>
          </a:xfrm>
        </p:spPr>
      </p:pic>
    </p:spTree>
    <p:extLst>
      <p:ext uri="{BB962C8B-B14F-4D97-AF65-F5344CB8AC3E}">
        <p14:creationId xmlns:p14="http://schemas.microsoft.com/office/powerpoint/2010/main" val="328166229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99F5638-95F8-4B36-A26F-07D30B3E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1C44AF4-4A80-43DE-BE61-1F251F2C3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equalsignore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String s1="JAVA";</a:t>
            </a:r>
          </a:p>
          <a:p>
            <a:pPr marL="0" indent="0">
              <a:buNone/>
            </a:pPr>
            <a:r>
              <a:rPr lang="en-IN" dirty="0"/>
              <a:t>String s2="java";</a:t>
            </a:r>
          </a:p>
          <a:p>
            <a:pPr marL="0" indent="0">
              <a:buNone/>
            </a:pPr>
            <a:r>
              <a:rPr lang="en-IN" dirty="0"/>
              <a:t>String s3="programming";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(s1.equalsIgnoreCase(s2));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(s2.equalsIgnoreCase(s3));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9946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0B1D8A-A8C6-443E-B4DA-4E033594E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8B0DD041-920E-41D1-891C-A86E69245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209800"/>
            <a:ext cx="6400800" cy="3352799"/>
          </a:xfrm>
        </p:spPr>
      </p:pic>
    </p:spTree>
    <p:extLst>
      <p:ext uri="{BB962C8B-B14F-4D97-AF65-F5344CB8AC3E}">
        <p14:creationId xmlns:p14="http://schemas.microsoft.com/office/powerpoint/2010/main" val="256288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7CE65AF-36EA-4B04-BA45-81E1A3E7D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849F777-DC15-40E6-9E37-398FA9AE0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class condef1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int </a:t>
            </a:r>
            <a:r>
              <a:rPr lang="en-IN" dirty="0" err="1"/>
              <a:t>length,breadth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condef1()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length=4;</a:t>
            </a:r>
          </a:p>
          <a:p>
            <a:pPr marL="0" indent="0">
              <a:buNone/>
            </a:pPr>
            <a:r>
              <a:rPr lang="en-IN" dirty="0"/>
              <a:t>breadth=5;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condef1 c=new condef1();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("Area:"+(</a:t>
            </a:r>
            <a:r>
              <a:rPr lang="en-IN" dirty="0" err="1"/>
              <a:t>c.length</a:t>
            </a:r>
            <a:r>
              <a:rPr lang="en-IN" dirty="0"/>
              <a:t> * </a:t>
            </a:r>
            <a:r>
              <a:rPr lang="en-IN" dirty="0" err="1"/>
              <a:t>c.breadth</a:t>
            </a:r>
            <a:r>
              <a:rPr lang="en-IN" dirty="0"/>
              <a:t>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540432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E1DAB8-B00A-4F21-930D-C3E2D062F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1A05356-4CBF-4AB2-A70A-95A69E7AE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class substring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String s1=new String("java programming is fun");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("substring:"+s1.substring(2,6));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052655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DD9F718-81B3-42AF-8DDB-716368601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A6D8D6F8-5A15-48F0-8E66-ED17B066D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90800"/>
            <a:ext cx="6096000" cy="2320187"/>
          </a:xfrm>
        </p:spPr>
      </p:pic>
    </p:spTree>
    <p:extLst>
      <p:ext uri="{BB962C8B-B14F-4D97-AF65-F5344CB8AC3E}">
        <p14:creationId xmlns:p14="http://schemas.microsoft.com/office/powerpoint/2010/main" val="82444716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C279EB-BD5E-4FD0-AF9B-2D39583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263330C-09ED-4F8F-8E01-38B1107AC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class </a:t>
            </a:r>
            <a:r>
              <a:rPr lang="en-IN" dirty="0" err="1"/>
              <a:t>extest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public static void main(String </a:t>
            </a:r>
            <a:r>
              <a:rPr lang="en-IN" dirty="0" err="1"/>
              <a:t>args</a:t>
            </a:r>
            <a:r>
              <a:rPr lang="en-IN" dirty="0"/>
              <a:t>[])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String str="Kunal";</a:t>
            </a:r>
          </a:p>
          <a:p>
            <a:pPr marL="0" indent="0">
              <a:buNone/>
            </a:pPr>
            <a:r>
              <a:rPr lang="en-IN" dirty="0"/>
              <a:t>String str1="Phoenix InfoTech";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(str);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(str1);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str.charAt</a:t>
            </a:r>
            <a:r>
              <a:rPr lang="en-IN" dirty="0"/>
              <a:t>(2));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str.length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str.substring</a:t>
            </a:r>
            <a:r>
              <a:rPr lang="en-IN" dirty="0"/>
              <a:t>(1));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str.substring</a:t>
            </a:r>
            <a:r>
              <a:rPr lang="en-IN" dirty="0"/>
              <a:t>(1,3));</a:t>
            </a:r>
          </a:p>
        </p:txBody>
      </p:sp>
    </p:spTree>
    <p:extLst>
      <p:ext uri="{BB962C8B-B14F-4D97-AF65-F5344CB8AC3E}">
        <p14:creationId xmlns:p14="http://schemas.microsoft.com/office/powerpoint/2010/main" val="72427745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F6F1D-2DA2-413E-BDF0-3628C4CB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FCB3900-DF46-49CE-B3AB-F24E2E7B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str.startsWith</a:t>
            </a:r>
            <a:r>
              <a:rPr lang="en-IN" dirty="0"/>
              <a:t>("Ku"));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str.endsWith</a:t>
            </a:r>
            <a:r>
              <a:rPr lang="en-IN" dirty="0"/>
              <a:t>("</a:t>
            </a:r>
            <a:r>
              <a:rPr lang="en-IN" dirty="0" err="1"/>
              <a:t>abc</a:t>
            </a:r>
            <a:r>
              <a:rPr lang="en-IN" dirty="0"/>
              <a:t>"));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str.equals</a:t>
            </a:r>
            <a:r>
              <a:rPr lang="en-IN" dirty="0"/>
              <a:t>("KUNAL"));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str.equalsIgnoreCase</a:t>
            </a:r>
            <a:r>
              <a:rPr lang="en-IN" dirty="0"/>
              <a:t>("KUNAL"));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(str1.indexOf('e'));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(str1.lastIndexOf('e'));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("Hello".</a:t>
            </a:r>
            <a:r>
              <a:rPr lang="en-IN" dirty="0" err="1"/>
              <a:t>concat</a:t>
            </a:r>
            <a:r>
              <a:rPr lang="en-IN" dirty="0"/>
              <a:t>(str));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str.compareTo</a:t>
            </a:r>
            <a:r>
              <a:rPr lang="en-IN" dirty="0"/>
              <a:t>(str1));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str.toLowerCase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str.toUpperCase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</a:t>
            </a:r>
            <a:r>
              <a:rPr lang="en-IN" dirty="0" err="1"/>
              <a:t>str.replace</a:t>
            </a:r>
            <a:r>
              <a:rPr lang="en-IN" dirty="0"/>
              <a:t>('</a:t>
            </a:r>
            <a:r>
              <a:rPr lang="en-IN" dirty="0" err="1"/>
              <a:t>l','m</a:t>
            </a:r>
            <a:r>
              <a:rPr lang="en-IN" dirty="0"/>
              <a:t>'));</a:t>
            </a:r>
          </a:p>
        </p:txBody>
      </p:sp>
    </p:spTree>
    <p:extLst>
      <p:ext uri="{BB962C8B-B14F-4D97-AF65-F5344CB8AC3E}">
        <p14:creationId xmlns:p14="http://schemas.microsoft.com/office/powerpoint/2010/main" val="13656505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A20D9C-5CA4-430C-B5D1-5B2B58E92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E05D896-3AA9-4852-A7F0-4E1A28C10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(str1.contains("Info"));</a:t>
            </a:r>
          </a:p>
          <a:p>
            <a:pPr marL="0" indent="0">
              <a:buNone/>
            </a:pPr>
            <a:r>
              <a:rPr lang="en-IN" dirty="0" err="1"/>
              <a:t>System.out.println</a:t>
            </a:r>
            <a:r>
              <a:rPr lang="en-IN" dirty="0"/>
              <a:t>("</a:t>
            </a:r>
            <a:r>
              <a:rPr lang="en-IN" dirty="0" err="1"/>
              <a:t>Hello".trim</a:t>
            </a:r>
            <a:r>
              <a:rPr lang="en-IN" dirty="0"/>
              <a:t>());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56879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036B73-F8A5-4A77-8E06-CC0334585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2AAA74D5-1FF0-47A8-A860-7132FA01C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2057400"/>
            <a:ext cx="3738701" cy="4571999"/>
          </a:xfrm>
        </p:spPr>
      </p:pic>
    </p:spTree>
    <p:extLst>
      <p:ext uri="{BB962C8B-B14F-4D97-AF65-F5344CB8AC3E}">
        <p14:creationId xmlns:p14="http://schemas.microsoft.com/office/powerpoint/2010/main" val="16887416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2)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  <a:p>
            <a:pPr marL="0" indent="0">
              <a:buNone/>
            </a:pPr>
            <a:r>
              <a:rPr lang="en-US" dirty="0"/>
              <a:t>    Syntax-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800" dirty="0" err="1"/>
              <a:t>StringBuffer</a:t>
            </a:r>
            <a:r>
              <a:rPr lang="en-US" sz="2800" dirty="0"/>
              <a:t> </a:t>
            </a:r>
            <a:r>
              <a:rPr lang="en-US" sz="2800" dirty="0" err="1"/>
              <a:t>str</a:t>
            </a:r>
            <a:r>
              <a:rPr lang="en-US" sz="2800" dirty="0"/>
              <a:t>=new     </a:t>
            </a:r>
            <a:r>
              <a:rPr lang="en-US" sz="2800" dirty="0" err="1"/>
              <a:t>StringBuffer</a:t>
            </a:r>
            <a:r>
              <a:rPr lang="en-US" sz="2800" dirty="0"/>
              <a:t>("welcome");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4575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1"/>
            <a:ext cx="6924675" cy="403860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StringBuffer</a:t>
            </a:r>
            <a:r>
              <a:rPr lang="en-US" dirty="0"/>
              <a:t> class Methods</a:t>
            </a:r>
          </a:p>
        </p:txBody>
      </p:sp>
    </p:spTree>
    <p:extLst>
      <p:ext uri="{BB962C8B-B14F-4D97-AF65-F5344CB8AC3E}">
        <p14:creationId xmlns:p14="http://schemas.microsoft.com/office/powerpoint/2010/main" val="4193663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Difference between String class and </a:t>
            </a:r>
            <a:r>
              <a:rPr lang="en-US" dirty="0" err="1"/>
              <a:t>StringBuffer</a:t>
            </a:r>
            <a:r>
              <a:rPr lang="en-US" dirty="0"/>
              <a:t> class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057401"/>
            <a:ext cx="7543799" cy="4343400"/>
          </a:xfrm>
        </p:spPr>
      </p:pic>
    </p:spTree>
    <p:extLst>
      <p:ext uri="{BB962C8B-B14F-4D97-AF65-F5344CB8AC3E}">
        <p14:creationId xmlns:p14="http://schemas.microsoft.com/office/powerpoint/2010/main" val="31513819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  <a:p>
            <a:pPr marL="0" indent="0">
              <a:buNone/>
            </a:pPr>
            <a:r>
              <a:rPr lang="en-US" dirty="0"/>
              <a:t>   String </a:t>
            </a:r>
            <a:r>
              <a:rPr lang="en-US" dirty="0" err="1"/>
              <a:t>arr</a:t>
            </a:r>
            <a:r>
              <a:rPr lang="en-US" dirty="0"/>
              <a:t>[]=new String[3];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Array</a:t>
            </a:r>
          </a:p>
        </p:txBody>
      </p:sp>
    </p:spTree>
    <p:extLst>
      <p:ext uri="{BB962C8B-B14F-4D97-AF65-F5344CB8AC3E}">
        <p14:creationId xmlns:p14="http://schemas.microsoft.com/office/powerpoint/2010/main" val="12096006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2254</TotalTime>
  <Words>4108</Words>
  <Application>Microsoft Office PowerPoint</Application>
  <PresentationFormat>On-screen Show (4:3)</PresentationFormat>
  <Paragraphs>1087</Paragraphs>
  <Slides>146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146</vt:i4>
      </vt:variant>
    </vt:vector>
  </HeadingPairs>
  <TitlesOfParts>
    <vt:vector size="147" baseType="lpstr">
      <vt:lpstr>Flow</vt:lpstr>
      <vt:lpstr>Unit-II  Derived Syntactical Constructs in Java</vt:lpstr>
      <vt:lpstr>PowerPoint Presentation</vt:lpstr>
      <vt:lpstr>Constructor</vt:lpstr>
      <vt:lpstr>PowerPoint Presentation</vt:lpstr>
      <vt:lpstr>Types of Constructor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</vt:lpstr>
      <vt:lpstr>Nesting of method</vt:lpstr>
      <vt:lpstr>PowerPoint Presentation</vt:lpstr>
      <vt:lpstr>Argument  Passing</vt:lpstr>
      <vt:lpstr>PowerPoint Presentation</vt:lpstr>
      <vt:lpstr>PowerPoint Presentation</vt:lpstr>
      <vt:lpstr>Instance Variable Hiding</vt:lpstr>
      <vt:lpstr>this keyword</vt:lpstr>
      <vt:lpstr>PowerPoint Presentation</vt:lpstr>
      <vt:lpstr>PowerPoint Presentation</vt:lpstr>
      <vt:lpstr>PowerPoint Presentation</vt:lpstr>
      <vt:lpstr>PowerPoint Presentation</vt:lpstr>
      <vt:lpstr>Command Line Arguments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Varargs:Variable Length Arguments</vt:lpstr>
      <vt:lpstr>PowerPoint Presentation</vt:lpstr>
      <vt:lpstr>PowerPoint Presentation</vt:lpstr>
      <vt:lpstr>PowerPoint Presentation</vt:lpstr>
      <vt:lpstr>PowerPoint Presentation</vt:lpstr>
      <vt:lpstr>Garbage Collector</vt:lpstr>
      <vt:lpstr>PowerPoint Presentation</vt:lpstr>
      <vt:lpstr>PowerPoint Presentation</vt:lpstr>
      <vt:lpstr>Finalize() Method</vt:lpstr>
      <vt:lpstr>PowerPoint Presentation</vt:lpstr>
      <vt:lpstr>Visibility Control</vt:lpstr>
      <vt:lpstr>Visibility Control</vt:lpstr>
      <vt:lpstr>PowerPoint Presentation</vt:lpstr>
      <vt:lpstr>PowerPoint Presentation</vt:lpstr>
      <vt:lpstr>Array</vt:lpstr>
      <vt:lpstr>PowerPoint Presentation</vt:lpstr>
      <vt:lpstr>PowerPoint Presentation</vt:lpstr>
      <vt:lpstr>2 D-Array</vt:lpstr>
      <vt:lpstr>PowerPoint Presentation</vt:lpstr>
      <vt:lpstr>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 CLASSES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StringBuffer class Methods</vt:lpstr>
      <vt:lpstr>Difference between String class and StringBuffer class</vt:lpstr>
      <vt:lpstr>String Array</vt:lpstr>
      <vt:lpstr>PowerPoint Presentation</vt:lpstr>
      <vt:lpstr>Vector</vt:lpstr>
      <vt:lpstr>Difference between Vector  and Array</vt:lpstr>
      <vt:lpstr>Vector: </vt:lpstr>
      <vt:lpstr>Advantages &amp; Disadvantages of Vectors</vt:lpstr>
      <vt:lpstr>Methods OF Vectors</vt:lpstr>
      <vt:lpstr>Others Methods of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Need of Wrapper class</vt:lpstr>
      <vt:lpstr>Wrapper Class</vt:lpstr>
      <vt:lpstr>Table showing simple data type &amp; its corresponding wrapper classes</vt:lpstr>
      <vt:lpstr>Wrapper class Methods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Enumerated Types</vt:lpstr>
      <vt:lpstr>Enumerated Types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Overloading</dc:title>
  <dc:creator>amin</dc:creator>
  <cp:lastModifiedBy>cmlab3-762</cp:lastModifiedBy>
  <cp:revision>202</cp:revision>
  <dcterms:created xsi:type="dcterms:W3CDTF">2018-07-06T04:45:17Z</dcterms:created>
  <dcterms:modified xsi:type="dcterms:W3CDTF">2021-03-23T07:52:35Z</dcterms:modified>
</cp:coreProperties>
</file>