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7"/>
  </p:notesMasterIdLst>
  <p:sldIdLst>
    <p:sldId id="256" r:id="rId5"/>
    <p:sldId id="288" r:id="rId6"/>
    <p:sldId id="257" r:id="rId7"/>
    <p:sldId id="277" r:id="rId8"/>
    <p:sldId id="278" r:id="rId9"/>
    <p:sldId id="279" r:id="rId10"/>
    <p:sldId id="258" r:id="rId11"/>
    <p:sldId id="280" r:id="rId12"/>
    <p:sldId id="259" r:id="rId13"/>
    <p:sldId id="260" r:id="rId14"/>
    <p:sldId id="261" r:id="rId15"/>
    <p:sldId id="262" r:id="rId16"/>
    <p:sldId id="268" r:id="rId17"/>
    <p:sldId id="281" r:id="rId18"/>
    <p:sldId id="282" r:id="rId19"/>
    <p:sldId id="263" r:id="rId20"/>
    <p:sldId id="270" r:id="rId21"/>
    <p:sldId id="324" r:id="rId22"/>
    <p:sldId id="325" r:id="rId23"/>
    <p:sldId id="283" r:id="rId24"/>
    <p:sldId id="271" r:id="rId25"/>
    <p:sldId id="329" r:id="rId26"/>
    <p:sldId id="330" r:id="rId27"/>
    <p:sldId id="264" r:id="rId28"/>
    <p:sldId id="334" r:id="rId29"/>
    <p:sldId id="357" r:id="rId30"/>
    <p:sldId id="335" r:id="rId31"/>
    <p:sldId id="284" r:id="rId32"/>
    <p:sldId id="326" r:id="rId33"/>
    <p:sldId id="327" r:id="rId34"/>
    <p:sldId id="328" r:id="rId35"/>
    <p:sldId id="265" r:id="rId36"/>
    <p:sldId id="272" r:id="rId37"/>
    <p:sldId id="338" r:id="rId38"/>
    <p:sldId id="273" r:id="rId39"/>
    <p:sldId id="266" r:id="rId40"/>
    <p:sldId id="285" r:id="rId41"/>
    <p:sldId id="286" r:id="rId42"/>
    <p:sldId id="267" r:id="rId43"/>
    <p:sldId id="274" r:id="rId44"/>
    <p:sldId id="275" r:id="rId45"/>
    <p:sldId id="331" r:id="rId46"/>
    <p:sldId id="332" r:id="rId47"/>
    <p:sldId id="336" r:id="rId48"/>
    <p:sldId id="337" r:id="rId49"/>
    <p:sldId id="287" r:id="rId50"/>
    <p:sldId id="269" r:id="rId51"/>
    <p:sldId id="276" r:id="rId52"/>
    <p:sldId id="289" r:id="rId53"/>
    <p:sldId id="291" r:id="rId54"/>
    <p:sldId id="315" r:id="rId55"/>
    <p:sldId id="292" r:id="rId56"/>
    <p:sldId id="296" r:id="rId57"/>
    <p:sldId id="297" r:id="rId58"/>
    <p:sldId id="298" r:id="rId59"/>
    <p:sldId id="299" r:id="rId60"/>
    <p:sldId id="316" r:id="rId61"/>
    <p:sldId id="300" r:id="rId62"/>
    <p:sldId id="301" r:id="rId63"/>
    <p:sldId id="302" r:id="rId64"/>
    <p:sldId id="303" r:id="rId65"/>
    <p:sldId id="304" r:id="rId66"/>
    <p:sldId id="305" r:id="rId67"/>
    <p:sldId id="321" r:id="rId68"/>
    <p:sldId id="339" r:id="rId69"/>
    <p:sldId id="340" r:id="rId70"/>
    <p:sldId id="341" r:id="rId71"/>
    <p:sldId id="342" r:id="rId72"/>
    <p:sldId id="307" r:id="rId73"/>
    <p:sldId id="308" r:id="rId74"/>
    <p:sldId id="350" r:id="rId75"/>
    <p:sldId id="349" r:id="rId76"/>
    <p:sldId id="317" r:id="rId77"/>
    <p:sldId id="318" r:id="rId78"/>
    <p:sldId id="343" r:id="rId79"/>
    <p:sldId id="344" r:id="rId80"/>
    <p:sldId id="345" r:id="rId81"/>
    <p:sldId id="346" r:id="rId82"/>
    <p:sldId id="347" r:id="rId83"/>
    <p:sldId id="348" r:id="rId84"/>
    <p:sldId id="322" r:id="rId85"/>
    <p:sldId id="320" r:id="rId86"/>
    <p:sldId id="311" r:id="rId87"/>
    <p:sldId id="352" r:id="rId88"/>
    <p:sldId id="353" r:id="rId89"/>
    <p:sldId id="351" r:id="rId90"/>
    <p:sldId id="354" r:id="rId91"/>
    <p:sldId id="355" r:id="rId92"/>
    <p:sldId id="356" r:id="rId93"/>
    <p:sldId id="312" r:id="rId94"/>
    <p:sldId id="313" r:id="rId95"/>
    <p:sldId id="314"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3C5E8-4985-4239-A4A1-47603A2EC12F}" v="1" dt="2021-05-13T05:42:00.584"/>
    <p1510:client id="{24C8BB14-A827-4B7E-9BCE-46AF20EE7F5B}" v="6" dt="2021-06-13T15:19:54.0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microsoft.com/office/2016/11/relationships/changesInfo" Target="changesInfos/changesInfo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mkarde Suvarna Laxman" userId="S::suwarna.nimkarde@bharatividyapeeth.edu::f56ac103-f45f-4c89-a049-ce30fb280a38" providerId="AD" clId="Web-{0183C5E8-4985-4239-A4A1-47603A2EC12F}"/>
    <pc:docChg chg="modSld">
      <pc:chgData name="Nimkarde Suvarna Laxman" userId="S::suwarna.nimkarde@bharatividyapeeth.edu::f56ac103-f45f-4c89-a049-ce30fb280a38" providerId="AD" clId="Web-{0183C5E8-4985-4239-A4A1-47603A2EC12F}" dt="2021-05-13T05:42:00.584" v="0" actId="1076"/>
      <pc:docMkLst>
        <pc:docMk/>
      </pc:docMkLst>
      <pc:sldChg chg="modSp">
        <pc:chgData name="Nimkarde Suvarna Laxman" userId="S::suwarna.nimkarde@bharatividyapeeth.edu::f56ac103-f45f-4c89-a049-ce30fb280a38" providerId="AD" clId="Web-{0183C5E8-4985-4239-A4A1-47603A2EC12F}" dt="2021-05-13T05:42:00.584" v="0" actId="1076"/>
        <pc:sldMkLst>
          <pc:docMk/>
          <pc:sldMk cId="920125370" sldId="274"/>
        </pc:sldMkLst>
        <pc:picChg chg="mod">
          <ac:chgData name="Nimkarde Suvarna Laxman" userId="S::suwarna.nimkarde@bharatividyapeeth.edu::f56ac103-f45f-4c89-a049-ce30fb280a38" providerId="AD" clId="Web-{0183C5E8-4985-4239-A4A1-47603A2EC12F}" dt="2021-05-13T05:42:00.584" v="0" actId="1076"/>
          <ac:picMkLst>
            <pc:docMk/>
            <pc:sldMk cId="920125370" sldId="274"/>
            <ac:picMk id="6146" creationId="{00000000-0000-0000-0000-000000000000}"/>
          </ac:picMkLst>
        </pc:picChg>
      </pc:sldChg>
    </pc:docChg>
  </pc:docChgLst>
  <pc:docChgLst>
    <pc:chgData name="Mitali Dinesh Mahajan" userId="S::mitali.mahajan-iotnm_bvp.edu.in#ext#@bvpit.onmicrosoft.com::0a635ec8-49af-4b68-9d5f-16f0486a9f11" providerId="AD" clId="Web-{24C8BB14-A827-4B7E-9BCE-46AF20EE7F5B}"/>
    <pc:docChg chg="addSld modSld">
      <pc:chgData name="Mitali Dinesh Mahajan" userId="S::mitali.mahajan-iotnm_bvp.edu.in#ext#@bvpit.onmicrosoft.com::0a635ec8-49af-4b68-9d5f-16f0486a9f11" providerId="AD" clId="Web-{24C8BB14-A827-4B7E-9BCE-46AF20EE7F5B}" dt="2021-06-13T15:19:54.015" v="3" actId="1076"/>
      <pc:docMkLst>
        <pc:docMk/>
      </pc:docMkLst>
      <pc:sldChg chg="addSp delSp modSp new">
        <pc:chgData name="Mitali Dinesh Mahajan" userId="S::mitali.mahajan-iotnm_bvp.edu.in#ext#@bvpit.onmicrosoft.com::0a635ec8-49af-4b68-9d5f-16f0486a9f11" providerId="AD" clId="Web-{24C8BB14-A827-4B7E-9BCE-46AF20EE7F5B}" dt="2021-06-13T15:19:54.015" v="3" actId="1076"/>
        <pc:sldMkLst>
          <pc:docMk/>
          <pc:sldMk cId="533144071" sldId="357"/>
        </pc:sldMkLst>
        <pc:spChg chg="del">
          <ac:chgData name="Mitali Dinesh Mahajan" userId="S::mitali.mahajan-iotnm_bvp.edu.in#ext#@bvpit.onmicrosoft.com::0a635ec8-49af-4b68-9d5f-16f0486a9f11" providerId="AD" clId="Web-{24C8BB14-A827-4B7E-9BCE-46AF20EE7F5B}" dt="2021-06-13T15:19:52.843" v="1"/>
          <ac:spMkLst>
            <pc:docMk/>
            <pc:sldMk cId="533144071" sldId="357"/>
            <ac:spMk id="3" creationId="{F4319759-7DAD-4917-A2F0-1F1B54CACB21}"/>
          </ac:spMkLst>
        </pc:spChg>
        <pc:spChg chg="del">
          <ac:chgData name="Mitali Dinesh Mahajan" userId="S::mitali.mahajan-iotnm_bvp.edu.in#ext#@bvpit.onmicrosoft.com::0a635ec8-49af-4b68-9d5f-16f0486a9f11" providerId="AD" clId="Web-{24C8BB14-A827-4B7E-9BCE-46AF20EE7F5B}" dt="2021-06-13T15:19:53.062" v="2"/>
          <ac:spMkLst>
            <pc:docMk/>
            <pc:sldMk cId="533144071" sldId="357"/>
            <ac:spMk id="4" creationId="{16291967-01A6-4448-A781-551AC4EDB25C}"/>
          </ac:spMkLst>
        </pc:spChg>
        <pc:picChg chg="add mod ord">
          <ac:chgData name="Mitali Dinesh Mahajan" userId="S::mitali.mahajan-iotnm_bvp.edu.in#ext#@bvpit.onmicrosoft.com::0a635ec8-49af-4b68-9d5f-16f0486a9f11" providerId="AD" clId="Web-{24C8BB14-A827-4B7E-9BCE-46AF20EE7F5B}" dt="2021-06-13T15:19:52.843" v="1"/>
          <ac:picMkLst>
            <pc:docMk/>
            <pc:sldMk cId="533144071" sldId="357"/>
            <ac:picMk id="5" creationId="{9CB98CE5-FE09-4089-BEDB-783CF8C7389F}"/>
          </ac:picMkLst>
        </pc:picChg>
        <pc:picChg chg="add mod ord">
          <ac:chgData name="Mitali Dinesh Mahajan" userId="S::mitali.mahajan-iotnm_bvp.edu.in#ext#@bvpit.onmicrosoft.com::0a635ec8-49af-4b68-9d5f-16f0486a9f11" providerId="AD" clId="Web-{24C8BB14-A827-4B7E-9BCE-46AF20EE7F5B}" dt="2021-06-13T15:19:54.015" v="3" actId="1076"/>
          <ac:picMkLst>
            <pc:docMk/>
            <pc:sldMk cId="533144071" sldId="357"/>
            <ac:picMk id="6" creationId="{324094DE-9485-4B99-B874-BEC518EED5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F7082A-A5B9-493D-807D-56071994C168}" type="datetimeFigureOut">
              <a:rPr lang="en-US" smtClean="0"/>
              <a:t>6/13/2021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C3C629-0033-478E-8122-E1AFE310613D}" type="slidenum">
              <a:rPr lang="en-US" smtClean="0"/>
              <a:t>‹#›</a:t>
            </a:fld>
            <a:endParaRPr lang="en-US"/>
          </a:p>
        </p:txBody>
      </p:sp>
    </p:spTree>
    <p:extLst>
      <p:ext uri="{BB962C8B-B14F-4D97-AF65-F5344CB8AC3E}">
        <p14:creationId xmlns:p14="http://schemas.microsoft.com/office/powerpoint/2010/main" val="106491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3AE6C96-090B-4D3F-B11B-32D9432EA66C}" type="datetimeFigureOut">
              <a:rPr lang="en-US" smtClean="0"/>
              <a:t>6/13/2021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A4A031C-FCAE-4B98-936B-5F79A112745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AE6C96-090B-4D3F-B11B-32D9432EA66C}"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A031C-FCAE-4B98-936B-5F79A11274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3AE6C96-090B-4D3F-B11B-32D9432EA66C}" type="datetimeFigureOut">
              <a:rPr lang="en-US" smtClean="0"/>
              <a:t>6/13/2021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A031C-FCAE-4B98-936B-5F79A11274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93AE6C96-090B-4D3F-B11B-32D9432EA66C}" type="datetimeFigureOut">
              <a:rPr lang="en-US" smtClean="0"/>
              <a:t>6/13/2021</a:t>
            </a:fld>
            <a:endParaRPr lang="en-US"/>
          </a:p>
        </p:txBody>
      </p:sp>
      <p:sp>
        <p:nvSpPr>
          <p:cNvPr id="9" name="Slide Number Placeholder 8"/>
          <p:cNvSpPr>
            <a:spLocks noGrp="1"/>
          </p:cNvSpPr>
          <p:nvPr>
            <p:ph type="sldNum" sz="quarter" idx="15"/>
          </p:nvPr>
        </p:nvSpPr>
        <p:spPr/>
        <p:txBody>
          <a:bodyPr rtlCol="0"/>
          <a:lstStyle/>
          <a:p>
            <a:fld id="{3A4A031C-FCAE-4B98-936B-5F79A112745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3AE6C96-090B-4D3F-B11B-32D9432EA66C}" type="datetimeFigureOut">
              <a:rPr lang="en-US" smtClean="0"/>
              <a:t>6/13/2021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A4A031C-FCAE-4B98-936B-5F79A112745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3AE6C96-090B-4D3F-B11B-32D9432EA66C}" type="datetimeFigureOut">
              <a:rPr lang="en-US" smtClean="0"/>
              <a:t>6/13/2021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A031C-FCAE-4B98-936B-5F79A112745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93AE6C96-090B-4D3F-B11B-32D9432EA66C}" type="datetimeFigureOut">
              <a:rPr lang="en-US" smtClean="0"/>
              <a:t>6/13/2021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A031C-FCAE-4B98-936B-5F79A112745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93AE6C96-090B-4D3F-B11B-32D9432EA66C}" type="datetimeFigureOut">
              <a:rPr lang="en-US" smtClean="0"/>
              <a:t>6/13/2021</a:t>
            </a:fld>
            <a:endParaRPr lang="en-US"/>
          </a:p>
        </p:txBody>
      </p:sp>
      <p:sp>
        <p:nvSpPr>
          <p:cNvPr id="7" name="Slide Number Placeholder 6"/>
          <p:cNvSpPr>
            <a:spLocks noGrp="1"/>
          </p:cNvSpPr>
          <p:nvPr>
            <p:ph type="sldNum" sz="quarter" idx="11"/>
          </p:nvPr>
        </p:nvSpPr>
        <p:spPr/>
        <p:txBody>
          <a:bodyPr rtlCol="0"/>
          <a:lstStyle/>
          <a:p>
            <a:fld id="{3A4A031C-FCAE-4B98-936B-5F79A112745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E6C96-090B-4D3F-B11B-32D9432EA66C}" type="datetimeFigureOut">
              <a:rPr lang="en-US" smtClean="0"/>
              <a:t>6/13/2021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4A031C-FCAE-4B98-936B-5F79A11274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93AE6C96-090B-4D3F-B11B-32D9432EA66C}" type="datetimeFigureOut">
              <a:rPr lang="en-US" smtClean="0"/>
              <a:t>6/13/2021</a:t>
            </a:fld>
            <a:endParaRPr lang="en-US"/>
          </a:p>
        </p:txBody>
      </p:sp>
      <p:sp>
        <p:nvSpPr>
          <p:cNvPr id="22" name="Slide Number Placeholder 21"/>
          <p:cNvSpPr>
            <a:spLocks noGrp="1"/>
          </p:cNvSpPr>
          <p:nvPr>
            <p:ph type="sldNum" sz="quarter" idx="15"/>
          </p:nvPr>
        </p:nvSpPr>
        <p:spPr/>
        <p:txBody>
          <a:bodyPr rtlCol="0"/>
          <a:lstStyle/>
          <a:p>
            <a:fld id="{3A4A031C-FCAE-4B98-936B-5F79A112745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3AE6C96-090B-4D3F-B11B-32D9432EA66C}" type="datetimeFigureOut">
              <a:rPr lang="en-US" smtClean="0"/>
              <a:t>6/13/2021</a:t>
            </a:fld>
            <a:endParaRPr lang="en-US"/>
          </a:p>
        </p:txBody>
      </p:sp>
      <p:sp>
        <p:nvSpPr>
          <p:cNvPr id="18" name="Slide Number Placeholder 17"/>
          <p:cNvSpPr>
            <a:spLocks noGrp="1"/>
          </p:cNvSpPr>
          <p:nvPr>
            <p:ph type="sldNum" sz="quarter" idx="11"/>
          </p:nvPr>
        </p:nvSpPr>
        <p:spPr/>
        <p:txBody>
          <a:bodyPr rtlCol="0"/>
          <a:lstStyle/>
          <a:p>
            <a:fld id="{3A4A031C-FCAE-4B98-936B-5F79A112745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3AE6C96-090B-4D3F-B11B-32D9432EA66C}" type="datetimeFigureOut">
              <a:rPr lang="en-US" smtClean="0"/>
              <a:t>6/13/2021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A4A031C-FCAE-4B98-936B-5F79A112745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No 4.</a:t>
            </a:r>
            <a:br>
              <a:rPr lang="en-US" dirty="0"/>
            </a:br>
            <a:r>
              <a:rPr lang="en-US" dirty="0"/>
              <a:t>Exception Handling &amp; Multithreading(12 marks)</a:t>
            </a:r>
          </a:p>
        </p:txBody>
      </p:sp>
      <p:sp>
        <p:nvSpPr>
          <p:cNvPr id="3" name="Subtitle 2"/>
          <p:cNvSpPr>
            <a:spLocks noGrp="1"/>
          </p:cNvSpPr>
          <p:nvPr>
            <p:ph type="subTitle" idx="1"/>
          </p:nvPr>
        </p:nvSpPr>
        <p:spPr/>
        <p:txBody>
          <a:bodyPr/>
          <a:lstStyle/>
          <a:p>
            <a:r>
              <a:rPr lang="en-US" dirty="0"/>
              <a:t>CO4- Implement Exception Handling</a:t>
            </a:r>
          </a:p>
        </p:txBody>
      </p:sp>
    </p:spTree>
    <p:extLst>
      <p:ext uri="{BB962C8B-B14F-4D97-AF65-F5344CB8AC3E}">
        <p14:creationId xmlns:p14="http://schemas.microsoft.com/office/powerpoint/2010/main" val="77881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exceptions </a:t>
            </a:r>
            <a:endParaRPr lang="en-US" dirty="0"/>
          </a:p>
        </p:txBody>
      </p:sp>
      <p:pic>
        <p:nvPicPr>
          <p:cNvPr id="6" name="Content Placeholder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87302" y="1676401"/>
            <a:ext cx="6527923" cy="3982244"/>
          </a:xfrm>
        </p:spPr>
      </p:pic>
      <p:sp>
        <p:nvSpPr>
          <p:cNvPr id="4" name="Rectangle 3"/>
          <p:cNvSpPr/>
          <p:nvPr/>
        </p:nvSpPr>
        <p:spPr>
          <a:xfrm>
            <a:off x="4038600" y="4800600"/>
            <a:ext cx="1447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bg1"/>
                </a:solidFill>
              </a:rPr>
              <a:t>IOException</a:t>
            </a:r>
            <a:endParaRPr lang="en-US" sz="1600" dirty="0">
              <a:solidFill>
                <a:schemeClr val="bg1"/>
              </a:solidFill>
            </a:endParaRPr>
          </a:p>
        </p:txBody>
      </p:sp>
      <p:cxnSp>
        <p:nvCxnSpPr>
          <p:cNvPr id="8" name="Straight Arrow Connector 7"/>
          <p:cNvCxnSpPr/>
          <p:nvPr/>
        </p:nvCxnSpPr>
        <p:spPr>
          <a:xfrm>
            <a:off x="2971800" y="4114800"/>
            <a:ext cx="15240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26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219200"/>
          </a:xfrm>
        </p:spPr>
        <p:txBody>
          <a:bodyPr>
            <a:normAutofit fontScale="90000"/>
          </a:bodyPr>
          <a:lstStyle/>
          <a:p>
            <a:r>
              <a:rPr lang="en-US" b="1" dirty="0"/>
              <a:t>Exception are categorized into 3 category.</a:t>
            </a:r>
            <a:br>
              <a:rPr lang="en-US" dirty="0"/>
            </a:b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US" b="1" dirty="0"/>
              <a:t>Checked Exception</a:t>
            </a:r>
            <a:endParaRPr lang="en-US" dirty="0"/>
          </a:p>
          <a:p>
            <a:pPr marL="0" indent="0">
              <a:buNone/>
            </a:pPr>
            <a:r>
              <a:rPr lang="en-US" dirty="0"/>
              <a:t>  The exception that can be predicted by the programmer at the compile time. </a:t>
            </a:r>
            <a:r>
              <a:rPr lang="en-US" i="1" dirty="0"/>
              <a:t>Example :</a:t>
            </a:r>
            <a:r>
              <a:rPr lang="en-US" dirty="0"/>
              <a:t> File that need to be opened is not found. These type of exceptions must be checked at compile time.</a:t>
            </a:r>
          </a:p>
          <a:p>
            <a:pPr lvl="0"/>
            <a:r>
              <a:rPr lang="en-US" b="1" dirty="0"/>
              <a:t>Unchecked Exception</a:t>
            </a:r>
            <a:endParaRPr lang="en-US" dirty="0"/>
          </a:p>
          <a:p>
            <a:pPr marL="0" indent="0">
              <a:buNone/>
            </a:pPr>
            <a:r>
              <a:rPr lang="en-US" dirty="0"/>
              <a:t> Unchecked exceptions are the class that extends </a:t>
            </a:r>
            <a:r>
              <a:rPr lang="en-US" dirty="0" err="1"/>
              <a:t>RuntimeException</a:t>
            </a:r>
            <a:r>
              <a:rPr lang="en-US" dirty="0"/>
              <a:t>. Unchecked exception are ignored at compile time. </a:t>
            </a:r>
            <a:r>
              <a:rPr lang="en-US" i="1" dirty="0"/>
              <a:t>Example :</a:t>
            </a:r>
            <a:r>
              <a:rPr lang="en-US" dirty="0"/>
              <a:t> </a:t>
            </a:r>
            <a:r>
              <a:rPr lang="en-US" dirty="0" err="1"/>
              <a:t>ArithmeticException</a:t>
            </a:r>
            <a:r>
              <a:rPr lang="en-US" dirty="0"/>
              <a:t>, </a:t>
            </a:r>
            <a:r>
              <a:rPr lang="en-US" dirty="0" err="1"/>
              <a:t>NullPointerException</a:t>
            </a:r>
            <a:r>
              <a:rPr lang="en-US" dirty="0"/>
              <a:t>, Array Index out of Bound exception. Unchecked exceptions are checked at runtime.</a:t>
            </a:r>
          </a:p>
          <a:p>
            <a:pPr lvl="0"/>
            <a:r>
              <a:rPr lang="en-US" b="1" dirty="0"/>
              <a:t> Error</a:t>
            </a:r>
            <a:endParaRPr lang="en-US" dirty="0"/>
          </a:p>
          <a:p>
            <a:pPr marL="0" indent="0">
              <a:buNone/>
            </a:pPr>
            <a:r>
              <a:rPr lang="en-US" dirty="0"/>
              <a:t>Errors are typically ignored in code because you can rarely do anything about an error. </a:t>
            </a:r>
            <a:r>
              <a:rPr lang="en-US" i="1" dirty="0"/>
              <a:t>Example :</a:t>
            </a:r>
            <a:r>
              <a:rPr lang="en-US" dirty="0"/>
              <a:t>if stack overflow occurs, an error will arise. This type of error cannot be handled in the code.</a:t>
            </a:r>
          </a:p>
          <a:p>
            <a:endParaRPr lang="en-US" dirty="0"/>
          </a:p>
        </p:txBody>
      </p:sp>
    </p:spTree>
    <p:extLst>
      <p:ext uri="{BB962C8B-B14F-4D97-AF65-F5344CB8AC3E}">
        <p14:creationId xmlns:p14="http://schemas.microsoft.com/office/powerpoint/2010/main" val="406605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Exceptions</a:t>
            </a:r>
          </a:p>
        </p:txBody>
      </p:sp>
      <p:sp>
        <p:nvSpPr>
          <p:cNvPr id="3" name="Content Placeholder 2"/>
          <p:cNvSpPr>
            <a:spLocks noGrp="1"/>
          </p:cNvSpPr>
          <p:nvPr>
            <p:ph sz="quarter" idx="1"/>
          </p:nvPr>
        </p:nvSpPr>
        <p:spPr/>
        <p:txBody>
          <a:bodyPr>
            <a:normAutofit fontScale="85000" lnSpcReduction="20000"/>
          </a:bodyPr>
          <a:lstStyle/>
          <a:p>
            <a:pPr marL="0" indent="0">
              <a:buNone/>
            </a:pPr>
            <a:endParaRPr lang="en-US" dirty="0"/>
          </a:p>
          <a:p>
            <a:r>
              <a:rPr lang="en-US" sz="2800" dirty="0" err="1"/>
              <a:t>ArithmeticException</a:t>
            </a:r>
            <a:r>
              <a:rPr lang="en-US" sz="2800" dirty="0"/>
              <a:t>-Arithmetic error, such as divide-by-zero. </a:t>
            </a:r>
          </a:p>
          <a:p>
            <a:r>
              <a:rPr lang="en-US" sz="2800" dirty="0" err="1"/>
              <a:t>ArrayIndexoutOfBoundException</a:t>
            </a:r>
            <a:r>
              <a:rPr lang="en-US" sz="2800" dirty="0"/>
              <a:t>-Array index is out-of-bounds.</a:t>
            </a:r>
          </a:p>
          <a:p>
            <a:r>
              <a:rPr lang="en-US" sz="2800" dirty="0" err="1"/>
              <a:t>ArrayStoreException</a:t>
            </a:r>
            <a:r>
              <a:rPr lang="en-US" sz="2800" dirty="0"/>
              <a:t>-Assignment	to	an	array	element	of	an incompatible type.</a:t>
            </a:r>
          </a:p>
          <a:p>
            <a:r>
              <a:rPr lang="en-US" sz="2800" dirty="0" err="1"/>
              <a:t>IllegalAccessException</a:t>
            </a:r>
            <a:r>
              <a:rPr lang="en-US" sz="2800" dirty="0"/>
              <a:t>	-Access to a class is denied.</a:t>
            </a:r>
          </a:p>
          <a:p>
            <a:r>
              <a:rPr lang="en-US" sz="2800" dirty="0" err="1"/>
              <a:t>NegativeArraySizeException</a:t>
            </a:r>
            <a:r>
              <a:rPr lang="en-US" sz="2800" dirty="0"/>
              <a:t>-Array created with a negative size.</a:t>
            </a:r>
          </a:p>
          <a:p>
            <a:r>
              <a:rPr lang="en-US" sz="2800" dirty="0" err="1"/>
              <a:t>NulPointerException</a:t>
            </a:r>
            <a:r>
              <a:rPr lang="en-US" sz="2800" dirty="0"/>
              <a:t>-valid use of a null reference.</a:t>
            </a:r>
          </a:p>
          <a:p>
            <a:endParaRPr lang="en-US" sz="2800" dirty="0"/>
          </a:p>
          <a:p>
            <a:endParaRPr lang="en-US" sz="2800" dirty="0"/>
          </a:p>
          <a:p>
            <a:endParaRPr lang="en-US" dirty="0"/>
          </a:p>
        </p:txBody>
      </p:sp>
    </p:spTree>
    <p:extLst>
      <p:ext uri="{BB962C8B-B14F-4D97-AF65-F5344CB8AC3E}">
        <p14:creationId xmlns:p14="http://schemas.microsoft.com/office/powerpoint/2010/main" val="159365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Exception Handling clause</a:t>
            </a:r>
          </a:p>
        </p:txBody>
      </p:sp>
      <p:sp>
        <p:nvSpPr>
          <p:cNvPr id="3" name="Content Placeholder 2"/>
          <p:cNvSpPr>
            <a:spLocks noGrp="1"/>
          </p:cNvSpPr>
          <p:nvPr>
            <p:ph sz="quarter" idx="1"/>
          </p:nvPr>
        </p:nvSpPr>
        <p:spPr/>
        <p:txBody>
          <a:bodyPr/>
          <a:lstStyle/>
          <a:p>
            <a:r>
              <a:rPr lang="en-US" dirty="0"/>
              <a:t>In java, exception handling is done using five keywords,</a:t>
            </a:r>
          </a:p>
          <a:p>
            <a:pPr lvl="0"/>
            <a:r>
              <a:rPr lang="en-US" b="1" dirty="0"/>
              <a:t>try</a:t>
            </a:r>
            <a:endParaRPr lang="en-US" dirty="0"/>
          </a:p>
          <a:p>
            <a:pPr lvl="0"/>
            <a:r>
              <a:rPr lang="en-US" b="1" dirty="0"/>
              <a:t>catch</a:t>
            </a:r>
            <a:endParaRPr lang="en-US" dirty="0"/>
          </a:p>
          <a:p>
            <a:pPr lvl="0"/>
            <a:r>
              <a:rPr lang="en-US" b="1" dirty="0"/>
              <a:t>throw</a:t>
            </a:r>
            <a:endParaRPr lang="en-US" dirty="0"/>
          </a:p>
          <a:p>
            <a:pPr lvl="0"/>
            <a:r>
              <a:rPr lang="en-US" b="1" dirty="0"/>
              <a:t>throws</a:t>
            </a:r>
            <a:endParaRPr lang="en-US" dirty="0"/>
          </a:p>
          <a:p>
            <a:pPr lvl="0"/>
            <a:r>
              <a:rPr lang="en-US" b="1" dirty="0"/>
              <a:t>finally</a:t>
            </a:r>
            <a:endParaRPr lang="en-US" dirty="0"/>
          </a:p>
          <a:p>
            <a:endParaRPr lang="en-US" dirty="0"/>
          </a:p>
        </p:txBody>
      </p:sp>
    </p:spTree>
    <p:extLst>
      <p:ext uri="{BB962C8B-B14F-4D97-AF65-F5344CB8AC3E}">
        <p14:creationId xmlns:p14="http://schemas.microsoft.com/office/powerpoint/2010/main" val="244128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lvl="0" indent="0">
              <a:buNone/>
            </a:pPr>
            <a:r>
              <a:rPr lang="en-US" b="1" dirty="0"/>
              <a:t>I] try-catch Exception:-</a:t>
            </a:r>
          </a:p>
          <a:p>
            <a:pPr>
              <a:buFont typeface="Arial" pitchFamily="34" charset="0"/>
              <a:buChar char="•"/>
            </a:pPr>
            <a:r>
              <a:rPr lang="en-US" dirty="0"/>
              <a:t>A block of a code that is likely causes an error condition &amp; throw an exception should be enclosed in a try block. An exception thrown by the try block should be caught &amp; this statement enclosed under the catch box.</a:t>
            </a:r>
          </a:p>
          <a:p>
            <a:pPr lvl="0">
              <a:buFont typeface="Arial" pitchFamily="34" charset="0"/>
              <a:buChar char="•"/>
            </a:pPr>
            <a:r>
              <a:rPr lang="en-US" dirty="0"/>
              <a:t>The try block contains one or more statement, which generates an exception. If the one statement generates an exception then the remaining statements are skipped &amp; execution jumps to the catch block.</a:t>
            </a:r>
          </a:p>
          <a:p>
            <a:pPr>
              <a:buFont typeface="Arial" pitchFamily="34" charset="0"/>
              <a:buChar char="•"/>
            </a:pP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4689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Every try block must be followed by at least one catch statement, otherwise compilation error occurs.</a:t>
            </a:r>
          </a:p>
          <a:p>
            <a:pPr lvl="0"/>
            <a:r>
              <a:rPr lang="en-US" dirty="0"/>
              <a:t>The catch statement is passed a single parameter which is reference to the exception object thrown by the try block.</a:t>
            </a:r>
          </a:p>
          <a:p>
            <a:r>
              <a:rPr lang="en-US" dirty="0"/>
              <a:t>If the catch parameter matches with the type of exception object, then the exception is caught and the statements in the catch block will be executed, otherwise it terminates the execution of the program.</a:t>
            </a:r>
          </a:p>
          <a:p>
            <a:pPr>
              <a:buFont typeface="Arial" pitchFamily="34" charset="0"/>
              <a:buChar char="•"/>
            </a:pPr>
            <a:endParaRPr lang="en-US" dirty="0"/>
          </a:p>
        </p:txBody>
      </p:sp>
    </p:spTree>
    <p:extLst>
      <p:ext uri="{BB962C8B-B14F-4D97-AF65-F5344CB8AC3E}">
        <p14:creationId xmlns:p14="http://schemas.microsoft.com/office/powerpoint/2010/main" val="457664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lvl="0" indent="0">
              <a:buNone/>
            </a:pPr>
            <a:r>
              <a:rPr lang="en-US" dirty="0"/>
              <a:t>Syntax:-</a:t>
            </a:r>
          </a:p>
          <a:p>
            <a:pPr marL="0" indent="0">
              <a:buNone/>
            </a:pPr>
            <a:r>
              <a:rPr lang="en-US" dirty="0"/>
              <a:t>try</a:t>
            </a:r>
          </a:p>
          <a:p>
            <a:pPr marL="0" indent="0">
              <a:buNone/>
            </a:pPr>
            <a:r>
              <a:rPr lang="en-US" dirty="0"/>
              <a:t>{	</a:t>
            </a:r>
          </a:p>
          <a:p>
            <a:pPr marL="0" indent="0">
              <a:buNone/>
            </a:pPr>
            <a:r>
              <a:rPr lang="en-US" dirty="0"/>
              <a:t>	//Block of code to monitor for error</a:t>
            </a:r>
          </a:p>
          <a:p>
            <a:pPr marL="0" indent="0">
              <a:buNone/>
            </a:pPr>
            <a:r>
              <a:rPr lang="en-US" dirty="0"/>
              <a:t>}</a:t>
            </a:r>
          </a:p>
          <a:p>
            <a:pPr marL="0" indent="0">
              <a:buNone/>
            </a:pPr>
            <a:r>
              <a:rPr lang="en-US" dirty="0"/>
              <a:t>catch(Exception e)</a:t>
            </a:r>
          </a:p>
          <a:p>
            <a:pPr marL="0" indent="0">
              <a:buNone/>
            </a:pPr>
            <a:r>
              <a:rPr lang="en-US" dirty="0"/>
              <a:t>{</a:t>
            </a:r>
          </a:p>
          <a:p>
            <a:pPr marL="0" indent="0">
              <a:buNone/>
            </a:pPr>
            <a:r>
              <a:rPr lang="en-US" dirty="0"/>
              <a:t>//Exception handling for exception</a:t>
            </a:r>
          </a:p>
          <a:p>
            <a:pPr marL="0" indent="0">
              <a:buNone/>
            </a:pPr>
            <a:r>
              <a:rPr lang="en-US" dirty="0"/>
              <a:t>}</a:t>
            </a:r>
          </a:p>
          <a:p>
            <a:endParaRPr lang="en-US" dirty="0"/>
          </a:p>
        </p:txBody>
      </p:sp>
    </p:spTree>
    <p:extLst>
      <p:ext uri="{BB962C8B-B14F-4D97-AF65-F5344CB8AC3E}">
        <p14:creationId xmlns:p14="http://schemas.microsoft.com/office/powerpoint/2010/main" val="203020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try-catch</a:t>
            </a:r>
          </a:p>
        </p:txBody>
      </p:sp>
      <p:pic>
        <p:nvPicPr>
          <p:cNvPr id="2051" name="Picture 3"/>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1371600"/>
            <a:ext cx="7391400" cy="475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919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69F39-E159-4671-9673-4D48ADD961E0}"/>
              </a:ext>
            </a:extLst>
          </p:cNvPr>
          <p:cNvSpPr>
            <a:spLocks noGrp="1"/>
          </p:cNvSpPr>
          <p:nvPr>
            <p:ph type="title"/>
          </p:nvPr>
        </p:nvSpPr>
        <p:spPr>
          <a:xfrm>
            <a:off x="457200" y="274638"/>
            <a:ext cx="7467600" cy="487362"/>
          </a:xfrm>
        </p:spPr>
        <p:txBody>
          <a:bodyPr>
            <a:normAutofit fontScale="90000"/>
          </a:bodyPr>
          <a:lstStyle/>
          <a:p>
            <a:r>
              <a:rPr lang="en-IN" dirty="0"/>
              <a:t>Nested try</a:t>
            </a:r>
          </a:p>
        </p:txBody>
      </p:sp>
      <p:sp>
        <p:nvSpPr>
          <p:cNvPr id="3" name="Content Placeholder 2">
            <a:extLst>
              <a:ext uri="{FF2B5EF4-FFF2-40B4-BE49-F238E27FC236}">
                <a16:creationId xmlns:a16="http://schemas.microsoft.com/office/drawing/2014/main" id="{F06366F1-D420-4A01-AB57-42E34ADE33DA}"/>
              </a:ext>
            </a:extLst>
          </p:cNvPr>
          <p:cNvSpPr>
            <a:spLocks noGrp="1"/>
          </p:cNvSpPr>
          <p:nvPr>
            <p:ph sz="quarter" idx="1"/>
          </p:nvPr>
        </p:nvSpPr>
        <p:spPr>
          <a:xfrm>
            <a:off x="457200" y="990600"/>
            <a:ext cx="3657600" cy="5181600"/>
          </a:xfrm>
        </p:spPr>
        <p:txBody>
          <a:bodyPr>
            <a:normAutofit fontScale="55000" lnSpcReduction="20000"/>
          </a:bodyPr>
          <a:lstStyle/>
          <a:p>
            <a:pPr marL="0" indent="0">
              <a:buNone/>
            </a:pPr>
            <a:r>
              <a:rPr lang="en-IN" dirty="0"/>
              <a:t>class </a:t>
            </a:r>
            <a:r>
              <a:rPr lang="en-IN" dirty="0" err="1"/>
              <a:t>Trynested</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try</a:t>
            </a:r>
          </a:p>
          <a:p>
            <a:pPr marL="0" indent="0">
              <a:buNone/>
            </a:pPr>
            <a:r>
              <a:rPr lang="en-IN" dirty="0"/>
              <a:t>{</a:t>
            </a:r>
          </a:p>
          <a:p>
            <a:pPr marL="0" indent="0">
              <a:buNone/>
            </a:pPr>
            <a:r>
              <a:rPr lang="en-IN" dirty="0"/>
              <a:t>int a=</a:t>
            </a:r>
            <a:r>
              <a:rPr lang="en-IN" dirty="0" err="1"/>
              <a:t>Integer.parseInt</a:t>
            </a:r>
            <a:r>
              <a:rPr lang="en-IN" dirty="0"/>
              <a:t>(</a:t>
            </a:r>
            <a:r>
              <a:rPr lang="en-IN" dirty="0" err="1"/>
              <a:t>args</a:t>
            </a:r>
            <a:r>
              <a:rPr lang="en-IN" dirty="0"/>
              <a:t>[0]);</a:t>
            </a:r>
          </a:p>
          <a:p>
            <a:pPr marL="0" indent="0">
              <a:buNone/>
            </a:pPr>
            <a:r>
              <a:rPr lang="en-IN" dirty="0"/>
              <a:t>int b=</a:t>
            </a:r>
            <a:r>
              <a:rPr lang="en-IN" dirty="0" err="1"/>
              <a:t>Integer.parseInt</a:t>
            </a:r>
            <a:r>
              <a:rPr lang="en-IN" dirty="0"/>
              <a:t>(</a:t>
            </a:r>
            <a:r>
              <a:rPr lang="en-IN" dirty="0" err="1"/>
              <a:t>args</a:t>
            </a:r>
            <a:r>
              <a:rPr lang="en-IN" dirty="0"/>
              <a:t>[1]);</a:t>
            </a:r>
          </a:p>
          <a:p>
            <a:pPr marL="0" indent="0">
              <a:buNone/>
            </a:pPr>
            <a:r>
              <a:rPr lang="en-IN" dirty="0"/>
              <a:t>int </a:t>
            </a:r>
            <a:r>
              <a:rPr lang="en-IN" dirty="0" err="1"/>
              <a:t>ans</a:t>
            </a:r>
            <a:r>
              <a:rPr lang="en-IN" dirty="0"/>
              <a:t>=0;</a:t>
            </a:r>
          </a:p>
          <a:p>
            <a:pPr marL="0" indent="0">
              <a:buNone/>
            </a:pPr>
            <a:endParaRPr lang="en-IN" dirty="0"/>
          </a:p>
          <a:p>
            <a:pPr marL="0" indent="0">
              <a:buNone/>
            </a:pPr>
            <a:r>
              <a:rPr lang="en-IN" dirty="0"/>
              <a:t>try</a:t>
            </a:r>
          </a:p>
          <a:p>
            <a:pPr marL="0" indent="0">
              <a:buNone/>
            </a:pPr>
            <a:r>
              <a:rPr lang="en-IN" dirty="0"/>
              <a:t>{</a:t>
            </a:r>
          </a:p>
          <a:p>
            <a:pPr marL="0" indent="0">
              <a:buNone/>
            </a:pPr>
            <a:r>
              <a:rPr lang="en-IN" dirty="0" err="1"/>
              <a:t>ans</a:t>
            </a:r>
            <a:r>
              <a:rPr lang="en-IN" dirty="0"/>
              <a:t>=a/b;</a:t>
            </a:r>
          </a:p>
          <a:p>
            <a:pPr marL="0" indent="0">
              <a:buNone/>
            </a:pPr>
            <a:r>
              <a:rPr lang="en-IN" dirty="0" err="1"/>
              <a:t>System.out.println</a:t>
            </a:r>
            <a:r>
              <a:rPr lang="en-IN" dirty="0"/>
              <a:t>("</a:t>
            </a:r>
            <a:r>
              <a:rPr lang="en-IN" dirty="0" err="1"/>
              <a:t>ans</a:t>
            </a:r>
            <a:r>
              <a:rPr lang="en-IN" dirty="0"/>
              <a:t>="+</a:t>
            </a:r>
            <a:r>
              <a:rPr lang="en-IN" dirty="0" err="1"/>
              <a:t>ans</a:t>
            </a:r>
            <a:r>
              <a:rPr lang="en-IN" dirty="0"/>
              <a:t>);</a:t>
            </a:r>
          </a:p>
          <a:p>
            <a:pPr marL="0" indent="0">
              <a:buNone/>
            </a:pPr>
            <a:r>
              <a:rPr lang="en-IN" dirty="0"/>
              <a:t>}</a:t>
            </a:r>
          </a:p>
          <a:p>
            <a:pPr marL="0" indent="0">
              <a:buNone/>
            </a:pPr>
            <a:r>
              <a:rPr lang="en-IN" dirty="0"/>
              <a:t>catch(</a:t>
            </a:r>
            <a:r>
              <a:rPr lang="en-IN" dirty="0" err="1"/>
              <a:t>ArithmeticException</a:t>
            </a:r>
            <a:r>
              <a:rPr lang="en-IN" dirty="0"/>
              <a:t> e)</a:t>
            </a:r>
          </a:p>
          <a:p>
            <a:pPr marL="0" indent="0">
              <a:buNone/>
            </a:pPr>
            <a:r>
              <a:rPr lang="en-IN" dirty="0"/>
              <a:t>{</a:t>
            </a:r>
          </a:p>
          <a:p>
            <a:pPr marL="0" indent="0">
              <a:buNone/>
            </a:pPr>
            <a:r>
              <a:rPr lang="en-IN" dirty="0" err="1"/>
              <a:t>System.out.println</a:t>
            </a:r>
            <a:r>
              <a:rPr lang="en-IN" dirty="0"/>
              <a:t>("\</a:t>
            </a:r>
            <a:r>
              <a:rPr lang="en-IN" dirty="0" err="1"/>
              <a:t>nDivide</a:t>
            </a:r>
            <a:r>
              <a:rPr lang="en-IN" dirty="0"/>
              <a:t> by zero");</a:t>
            </a:r>
          </a:p>
          <a:p>
            <a:pPr marL="0" indent="0">
              <a:buNone/>
            </a:pPr>
            <a:r>
              <a:rPr lang="en-IN" dirty="0"/>
              <a:t>}</a:t>
            </a:r>
          </a:p>
          <a:p>
            <a:pPr marL="0" indent="0">
              <a:buNone/>
            </a:pPr>
            <a:r>
              <a:rPr lang="en-IN" dirty="0"/>
              <a:t>}</a:t>
            </a:r>
          </a:p>
          <a:p>
            <a:pPr marL="0" indent="0">
              <a:buNone/>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AA997621-2244-47D2-B792-A54D8E6BC092}"/>
              </a:ext>
            </a:extLst>
          </p:cNvPr>
          <p:cNvSpPr>
            <a:spLocks noGrp="1"/>
          </p:cNvSpPr>
          <p:nvPr>
            <p:ph sz="quarter" idx="2"/>
          </p:nvPr>
        </p:nvSpPr>
        <p:spPr>
          <a:xfrm>
            <a:off x="4270248" y="990600"/>
            <a:ext cx="3657600" cy="5181600"/>
          </a:xfrm>
        </p:spPr>
        <p:txBody>
          <a:bodyPr>
            <a:normAutofit fontScale="55000" lnSpcReduction="20000"/>
          </a:bodyPr>
          <a:lstStyle/>
          <a:p>
            <a:pPr marL="0" indent="0">
              <a:buNone/>
            </a:pPr>
            <a:r>
              <a:rPr lang="en-IN" dirty="0"/>
              <a:t>catch(</a:t>
            </a:r>
            <a:r>
              <a:rPr lang="en-IN" dirty="0" err="1"/>
              <a:t>NumberFormatException</a:t>
            </a:r>
            <a:r>
              <a:rPr lang="en-IN" dirty="0"/>
              <a:t> e)</a:t>
            </a:r>
          </a:p>
          <a:p>
            <a:pPr marL="0" indent="0">
              <a:buNone/>
            </a:pPr>
            <a:r>
              <a:rPr lang="en-IN" dirty="0"/>
              <a:t>{</a:t>
            </a:r>
          </a:p>
          <a:p>
            <a:pPr marL="0" indent="0">
              <a:buNone/>
            </a:pPr>
            <a:r>
              <a:rPr lang="en-IN" dirty="0" err="1"/>
              <a:t>System.out.println</a:t>
            </a:r>
            <a:r>
              <a:rPr lang="en-IN" dirty="0"/>
              <a:t>("Incorrect data");</a:t>
            </a:r>
          </a:p>
          <a:p>
            <a:pPr marL="0" indent="0">
              <a:buNone/>
            </a:pPr>
            <a:r>
              <a:rPr lang="en-IN" dirty="0"/>
              <a:t>}</a:t>
            </a:r>
          </a:p>
          <a:p>
            <a:pPr marL="0" indent="0">
              <a:buNone/>
            </a:pPr>
            <a:endParaRPr lang="en-IN" dirty="0"/>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919336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940C-2731-4327-A4D9-C92AA9FA069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87712E46-3176-456F-B162-31DE16548347}"/>
              </a:ext>
            </a:extLst>
          </p:cNvPr>
          <p:cNvPicPr>
            <a:picLocks noGrp="1" noChangeAspect="1"/>
          </p:cNvPicPr>
          <p:nvPr>
            <p:ph sz="quarter" idx="1"/>
          </p:nvPr>
        </p:nvPicPr>
        <p:blipFill>
          <a:blip r:embed="rId2"/>
          <a:stretch>
            <a:fillRect/>
          </a:stretch>
        </p:blipFill>
        <p:spPr>
          <a:xfrm>
            <a:off x="457200" y="2438400"/>
            <a:ext cx="4876800" cy="2895600"/>
          </a:xfrm>
        </p:spPr>
      </p:pic>
      <p:sp>
        <p:nvSpPr>
          <p:cNvPr id="4" name="Content Placeholder 3">
            <a:extLst>
              <a:ext uri="{FF2B5EF4-FFF2-40B4-BE49-F238E27FC236}">
                <a16:creationId xmlns:a16="http://schemas.microsoft.com/office/drawing/2014/main" id="{D69A8D67-3CAF-41CA-99C4-34C96586D7BF}"/>
              </a:ext>
            </a:extLst>
          </p:cNvPr>
          <p:cNvSpPr>
            <a:spLocks noGrp="1"/>
          </p:cNvSpPr>
          <p:nvPr>
            <p:ph sz="quarter" idx="2"/>
          </p:nvPr>
        </p:nvSpPr>
        <p:spPr>
          <a:xfrm>
            <a:off x="5791200" y="1600200"/>
            <a:ext cx="2136648" cy="4572000"/>
          </a:xfrm>
        </p:spPr>
        <p:txBody>
          <a:bodyPr/>
          <a:lstStyle/>
          <a:p>
            <a:endParaRPr lang="en-IN" dirty="0"/>
          </a:p>
        </p:txBody>
      </p:sp>
    </p:spTree>
    <p:extLst>
      <p:ext uri="{BB962C8B-B14F-4D97-AF65-F5344CB8AC3E}">
        <p14:creationId xmlns:p14="http://schemas.microsoft.com/office/powerpoint/2010/main" val="373594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858962"/>
          </a:xfrm>
        </p:spPr>
        <p:txBody>
          <a:bodyPr>
            <a:normAutofit fontScale="90000"/>
          </a:bodyPr>
          <a:lstStyle/>
          <a:p>
            <a:pPr algn="ctr"/>
            <a:r>
              <a:rPr lang="en-US" dirty="0"/>
              <a:t>UNIT-IV </a:t>
            </a:r>
            <a:br>
              <a:rPr lang="en-US" dirty="0"/>
            </a:br>
            <a:r>
              <a:rPr lang="en-US" sz="3200" b="1" dirty="0"/>
              <a:t>Exception Handling And Multithreading. </a:t>
            </a:r>
            <a:br>
              <a:rPr lang="en-US" sz="3200" b="1" dirty="0"/>
            </a:br>
            <a:endParaRPr lang="en-US" dirty="0"/>
          </a:p>
        </p:txBody>
      </p:sp>
      <p:sp>
        <p:nvSpPr>
          <p:cNvPr id="3" name="Content Placeholder 2"/>
          <p:cNvSpPr>
            <a:spLocks noGrp="1"/>
          </p:cNvSpPr>
          <p:nvPr>
            <p:ph sz="quarter" idx="1"/>
          </p:nvPr>
        </p:nvSpPr>
        <p:spPr/>
        <p:txBody>
          <a:bodyPr>
            <a:normAutofit/>
          </a:bodyPr>
          <a:lstStyle/>
          <a:p>
            <a:pPr marL="0" indent="0" algn="ctr">
              <a:buNone/>
            </a:pPr>
            <a:endParaRPr lang="en-US" sz="4400" dirty="0"/>
          </a:p>
          <a:p>
            <a:pPr marL="0" indent="0" algn="ctr">
              <a:buNone/>
            </a:pPr>
            <a:endParaRPr lang="en-US" sz="4400" dirty="0"/>
          </a:p>
          <a:p>
            <a:pPr marL="0" indent="0" algn="ctr">
              <a:buNone/>
            </a:pPr>
            <a:r>
              <a:rPr lang="en-US" sz="4400" b="1" dirty="0"/>
              <a:t>Exception Handling</a:t>
            </a:r>
          </a:p>
        </p:txBody>
      </p:sp>
    </p:spTree>
    <p:extLst>
      <p:ext uri="{BB962C8B-B14F-4D97-AF65-F5344CB8AC3E}">
        <p14:creationId xmlns:p14="http://schemas.microsoft.com/office/powerpoint/2010/main" val="1336430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II] </a:t>
            </a:r>
            <a:r>
              <a:rPr lang="en-US" sz="2600" b="1" dirty="0"/>
              <a:t>throw clause:-</a:t>
            </a:r>
          </a:p>
          <a:p>
            <a:pPr lvl="0"/>
            <a:r>
              <a:rPr lang="en-US" dirty="0"/>
              <a:t> All the system defined exception is thrown automatically, but the user defined exception must be thrown explicitly using throw clause.</a:t>
            </a:r>
          </a:p>
          <a:p>
            <a:pPr lvl="0"/>
            <a:r>
              <a:rPr lang="en-US" dirty="0"/>
              <a:t>throw clause is used to explicitly throw a user defined exception.</a:t>
            </a:r>
          </a:p>
          <a:p>
            <a:pPr lvl="0"/>
            <a:r>
              <a:rPr lang="en-US" dirty="0"/>
              <a:t>When throw statement is executed, the flow of execution stops immediately after the throw statement &amp; any subsequent statements are not executed.</a:t>
            </a:r>
          </a:p>
          <a:p>
            <a:pPr lvl="0"/>
            <a:r>
              <a:rPr lang="en-US" b="1" dirty="0"/>
              <a:t>Syntax to create an object of throw an object of </a:t>
            </a:r>
            <a:r>
              <a:rPr lang="en-US" b="1" dirty="0" err="1"/>
              <a:t>throwable</a:t>
            </a:r>
            <a:r>
              <a:rPr lang="en-US" b="1" dirty="0"/>
              <a:t> or subclass of </a:t>
            </a:r>
            <a:r>
              <a:rPr lang="en-US" b="1" dirty="0" err="1"/>
              <a:t>throwable</a:t>
            </a:r>
            <a:r>
              <a:rPr lang="en-US" b="1" dirty="0"/>
              <a:t> class:</a:t>
            </a:r>
          </a:p>
          <a:p>
            <a:pPr lvl="1"/>
            <a:r>
              <a:rPr lang="en-US" sz="2400" b="1" dirty="0"/>
              <a:t>throw new </a:t>
            </a:r>
            <a:r>
              <a:rPr lang="en-US" sz="2400" b="1" dirty="0" err="1"/>
              <a:t>throwable_subclass</a:t>
            </a:r>
            <a:r>
              <a:rPr lang="en-US" sz="2400" b="1" dirty="0"/>
              <a:t>;</a:t>
            </a:r>
            <a:endParaRPr lang="en-US" sz="2400" dirty="0"/>
          </a:p>
          <a:p>
            <a:pPr lvl="1"/>
            <a:r>
              <a:rPr lang="en-US" sz="2400" b="1" dirty="0"/>
              <a:t>throw </a:t>
            </a:r>
            <a:r>
              <a:rPr lang="en-US" sz="2400" b="1" dirty="0" err="1"/>
              <a:t>throbj</a:t>
            </a:r>
            <a:r>
              <a:rPr lang="en-US" sz="2400" b="1" dirty="0"/>
              <a:t>;</a:t>
            </a:r>
            <a:endParaRPr lang="en-US" sz="2400" dirty="0"/>
          </a:p>
          <a:p>
            <a:pPr marL="0" indent="0">
              <a:buNone/>
            </a:pPr>
            <a:endParaRPr lang="en-US" dirty="0"/>
          </a:p>
        </p:txBody>
      </p:sp>
    </p:spTree>
    <p:extLst>
      <p:ext uri="{BB962C8B-B14F-4D97-AF65-F5344CB8AC3E}">
        <p14:creationId xmlns:p14="http://schemas.microsoft.com/office/powerpoint/2010/main" val="310030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throw clause</a:t>
            </a:r>
          </a:p>
        </p:txBody>
      </p:sp>
      <p:pic>
        <p:nvPicPr>
          <p:cNvPr id="307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838200" y="1600201"/>
            <a:ext cx="5864641" cy="4114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08866" y="6008760"/>
            <a:ext cx="4372933" cy="369332"/>
          </a:xfrm>
          <a:prstGeom prst="rect">
            <a:avLst/>
          </a:prstGeom>
        </p:spPr>
        <p:txBody>
          <a:bodyPr wrap="square">
            <a:spAutoFit/>
          </a:bodyPr>
          <a:lstStyle/>
          <a:p>
            <a:r>
              <a:rPr lang="en-US" dirty="0"/>
              <a:t>Exception caught".</a:t>
            </a:r>
          </a:p>
        </p:txBody>
      </p:sp>
    </p:spTree>
    <p:extLst>
      <p:ext uri="{BB962C8B-B14F-4D97-AF65-F5344CB8AC3E}">
        <p14:creationId xmlns:p14="http://schemas.microsoft.com/office/powerpoint/2010/main" val="834854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79AC-742A-43A7-9F58-DB7C83B789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FF153D-8F64-437B-B92B-BAB21B8A8AF8}"/>
              </a:ext>
            </a:extLst>
          </p:cNvPr>
          <p:cNvSpPr>
            <a:spLocks noGrp="1"/>
          </p:cNvSpPr>
          <p:nvPr>
            <p:ph sz="quarter" idx="1"/>
          </p:nvPr>
        </p:nvSpPr>
        <p:spPr/>
        <p:txBody>
          <a:bodyPr>
            <a:normAutofit fontScale="55000" lnSpcReduction="20000"/>
          </a:bodyPr>
          <a:lstStyle/>
          <a:p>
            <a:pPr marL="0" indent="0">
              <a:buNone/>
            </a:pPr>
            <a:r>
              <a:rPr lang="en-IN" dirty="0"/>
              <a:t>class </a:t>
            </a:r>
            <a:r>
              <a:rPr lang="en-IN" dirty="0" err="1"/>
              <a:t>ThrowEx</a:t>
            </a:r>
            <a:endParaRPr lang="en-IN" dirty="0"/>
          </a:p>
          <a:p>
            <a:pPr marL="0" indent="0">
              <a:buNone/>
            </a:pPr>
            <a:r>
              <a:rPr lang="en-IN" dirty="0"/>
              <a:t>{</a:t>
            </a:r>
          </a:p>
          <a:p>
            <a:pPr marL="0" indent="0">
              <a:buNone/>
            </a:pPr>
            <a:r>
              <a:rPr lang="en-IN" dirty="0"/>
              <a:t>static void fun() </a:t>
            </a:r>
          </a:p>
          <a:p>
            <a:pPr marL="0" indent="0">
              <a:buNone/>
            </a:pPr>
            <a:r>
              <a:rPr lang="en-IN" dirty="0"/>
              <a:t>{</a:t>
            </a:r>
          </a:p>
          <a:p>
            <a:pPr marL="0" indent="0">
              <a:buNone/>
            </a:pPr>
            <a:r>
              <a:rPr lang="en-IN" dirty="0"/>
              <a:t>int </a:t>
            </a:r>
            <a:r>
              <a:rPr lang="en-IN" dirty="0" err="1"/>
              <a:t>a,b,c</a:t>
            </a:r>
            <a:r>
              <a:rPr lang="en-IN" dirty="0"/>
              <a:t>;</a:t>
            </a:r>
          </a:p>
          <a:p>
            <a:pPr marL="0" indent="0">
              <a:buNone/>
            </a:pPr>
            <a:r>
              <a:rPr lang="en-IN" dirty="0"/>
              <a:t>a=10;</a:t>
            </a:r>
          </a:p>
          <a:p>
            <a:pPr marL="0" indent="0">
              <a:buNone/>
            </a:pPr>
            <a:r>
              <a:rPr lang="en-IN" dirty="0"/>
              <a:t>b=0;</a:t>
            </a:r>
          </a:p>
          <a:p>
            <a:pPr marL="0" indent="0">
              <a:buNone/>
            </a:pPr>
            <a:endParaRPr lang="en-IN" dirty="0"/>
          </a:p>
          <a:p>
            <a:pPr marL="0" indent="0">
              <a:buNone/>
            </a:pPr>
            <a:r>
              <a:rPr lang="en-IN" dirty="0"/>
              <a:t>if(b==0)</a:t>
            </a:r>
          </a:p>
          <a:p>
            <a:pPr marL="0" indent="0">
              <a:buNone/>
            </a:pPr>
            <a:r>
              <a:rPr lang="en-IN" dirty="0"/>
              <a:t>throw new </a:t>
            </a:r>
            <a:r>
              <a:rPr lang="en-IN" dirty="0" err="1"/>
              <a:t>ArithmeticException</a:t>
            </a:r>
            <a:r>
              <a:rPr lang="en-IN" dirty="0"/>
              <a:t>("Divide by zero");</a:t>
            </a:r>
          </a:p>
          <a:p>
            <a:pPr marL="0" indent="0">
              <a:buNone/>
            </a:pPr>
            <a:r>
              <a:rPr lang="en-IN" dirty="0"/>
              <a:t>else</a:t>
            </a:r>
          </a:p>
          <a:p>
            <a:pPr marL="0" indent="0">
              <a:buNone/>
            </a:pPr>
            <a:r>
              <a:rPr lang="en-IN" dirty="0"/>
              <a:t>c=a/b;</a:t>
            </a:r>
          </a:p>
          <a:p>
            <a:pPr marL="0" indent="0">
              <a:buNone/>
            </a:pPr>
            <a:r>
              <a:rPr lang="en-IN" dirty="0"/>
              <a:t>}</a:t>
            </a:r>
          </a:p>
          <a:p>
            <a:pPr marL="0" indent="0">
              <a:buNone/>
            </a:pPr>
            <a:endParaRPr lang="en-IN" dirty="0"/>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fun();</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04411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9695-C194-4401-87AE-64B5C90DB5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0DA0D0-875F-4D2B-91A6-F0728FD475E3}"/>
              </a:ext>
            </a:extLst>
          </p:cNvPr>
          <p:cNvPicPr>
            <a:picLocks noGrp="1" noChangeAspect="1"/>
          </p:cNvPicPr>
          <p:nvPr>
            <p:ph sz="quarter" idx="1"/>
          </p:nvPr>
        </p:nvPicPr>
        <p:blipFill>
          <a:blip r:embed="rId2"/>
          <a:stretch>
            <a:fillRect/>
          </a:stretch>
        </p:blipFill>
        <p:spPr>
          <a:xfrm>
            <a:off x="685800" y="2590800"/>
            <a:ext cx="6338887" cy="1752600"/>
          </a:xfrm>
        </p:spPr>
      </p:pic>
    </p:spTree>
    <p:extLst>
      <p:ext uri="{BB962C8B-B14F-4D97-AF65-F5344CB8AC3E}">
        <p14:creationId xmlns:p14="http://schemas.microsoft.com/office/powerpoint/2010/main" val="1529611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lvl="0"/>
            <a:r>
              <a:rPr lang="en-US" sz="2800" b="1" dirty="0"/>
              <a:t>User defined exception:-</a:t>
            </a:r>
            <a:endParaRPr lang="en-US" sz="2800" dirty="0"/>
          </a:p>
          <a:p>
            <a:pPr marL="0" indent="0">
              <a:buNone/>
            </a:pPr>
            <a:r>
              <a:rPr lang="en-US" sz="2800" dirty="0"/>
              <a:t>    It is an exception which created by defining   a subclass by inheriting the built in exception class and then by throwing an object of user defined exception class from try-catch block.</a:t>
            </a:r>
          </a:p>
          <a:p>
            <a:pPr lvl="0"/>
            <a:r>
              <a:rPr lang="en-US" sz="2800" b="1" dirty="0"/>
              <a:t>Syntax for defining user define exception:-</a:t>
            </a:r>
            <a:endParaRPr lang="en-US" sz="2800" dirty="0"/>
          </a:p>
          <a:p>
            <a:pPr marL="0" indent="0">
              <a:buNone/>
            </a:pPr>
            <a:r>
              <a:rPr lang="en-US" sz="2800" b="1" dirty="0"/>
              <a:t>class </a:t>
            </a:r>
            <a:r>
              <a:rPr lang="en-US" sz="2800" b="1" dirty="0" err="1"/>
              <a:t>classname</a:t>
            </a:r>
            <a:r>
              <a:rPr lang="en-US" sz="2800" b="1" dirty="0"/>
              <a:t> extends Exception</a:t>
            </a:r>
            <a:endParaRPr lang="en-US" sz="2800" dirty="0"/>
          </a:p>
          <a:p>
            <a:pPr marL="0" indent="0">
              <a:buNone/>
            </a:pPr>
            <a:r>
              <a:rPr lang="en-US" sz="2800" b="1" dirty="0"/>
              <a:t>{</a:t>
            </a:r>
            <a:endParaRPr lang="en-US" sz="2800" dirty="0"/>
          </a:p>
          <a:p>
            <a:pPr marL="0" indent="0">
              <a:buNone/>
            </a:pPr>
            <a:r>
              <a:rPr lang="en-US" sz="2800" b="1" dirty="0"/>
              <a:t>//body;</a:t>
            </a:r>
            <a:endParaRPr lang="en-US" sz="2800" dirty="0"/>
          </a:p>
          <a:p>
            <a:pPr marL="0" indent="0">
              <a:buNone/>
            </a:pPr>
            <a:r>
              <a:rPr lang="en-US" sz="2800" b="1" dirty="0"/>
              <a:t>}</a:t>
            </a:r>
            <a:endParaRPr lang="en-US" sz="2800" dirty="0"/>
          </a:p>
          <a:p>
            <a:pPr lvl="1"/>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774183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1E306-4B88-4652-B62C-C113BBDDEC23}"/>
              </a:ext>
            </a:extLst>
          </p:cNvPr>
          <p:cNvSpPr>
            <a:spLocks noGrp="1"/>
          </p:cNvSpPr>
          <p:nvPr>
            <p:ph type="title"/>
          </p:nvPr>
        </p:nvSpPr>
        <p:spPr/>
        <p:txBody>
          <a:bodyPr>
            <a:normAutofit/>
          </a:bodyPr>
          <a:lstStyle/>
          <a:p>
            <a:r>
              <a:rPr lang="en-IN" sz="1300" dirty="0"/>
              <a:t>/*WAP to input age of person and throw an user define exception if entered age is negative*/</a:t>
            </a:r>
            <a:br>
              <a:rPr lang="en-IN" dirty="0"/>
            </a:br>
            <a:endParaRPr lang="en-IN" dirty="0"/>
          </a:p>
        </p:txBody>
      </p:sp>
      <p:sp>
        <p:nvSpPr>
          <p:cNvPr id="3" name="Content Placeholder 2">
            <a:extLst>
              <a:ext uri="{FF2B5EF4-FFF2-40B4-BE49-F238E27FC236}">
                <a16:creationId xmlns:a16="http://schemas.microsoft.com/office/drawing/2014/main" id="{C1FA2E72-B2C1-4BF6-9CCD-1FC628C94B14}"/>
              </a:ext>
            </a:extLst>
          </p:cNvPr>
          <p:cNvSpPr>
            <a:spLocks noGrp="1"/>
          </p:cNvSpPr>
          <p:nvPr>
            <p:ph sz="quarter" idx="1"/>
          </p:nvPr>
        </p:nvSpPr>
        <p:spPr/>
        <p:txBody>
          <a:bodyPr>
            <a:normAutofit fontScale="55000" lnSpcReduction="20000"/>
          </a:bodyPr>
          <a:lstStyle/>
          <a:p>
            <a:pPr marL="0" indent="0">
              <a:buNone/>
            </a:pPr>
            <a:r>
              <a:rPr lang="en-IN" dirty="0"/>
              <a:t>import </a:t>
            </a:r>
            <a:r>
              <a:rPr lang="en-IN" dirty="0" err="1"/>
              <a:t>java.lang.Exception</a:t>
            </a:r>
            <a:r>
              <a:rPr lang="en-IN" dirty="0"/>
              <a:t>;</a:t>
            </a:r>
          </a:p>
          <a:p>
            <a:pPr marL="0" indent="0">
              <a:buNone/>
            </a:pPr>
            <a:r>
              <a:rPr lang="en-IN" dirty="0"/>
              <a:t>import </a:t>
            </a:r>
            <a:r>
              <a:rPr lang="en-IN" dirty="0" err="1"/>
              <a:t>java.util.Scanner</a:t>
            </a:r>
            <a:r>
              <a:rPr lang="en-IN" dirty="0"/>
              <a:t>;</a:t>
            </a:r>
          </a:p>
          <a:p>
            <a:pPr marL="0" indent="0">
              <a:buNone/>
            </a:pPr>
            <a:endParaRPr lang="en-IN" dirty="0"/>
          </a:p>
          <a:p>
            <a:pPr marL="0" indent="0">
              <a:buNone/>
            </a:pPr>
            <a:r>
              <a:rPr lang="en-IN" dirty="0"/>
              <a:t>class throwown1 extends Exception</a:t>
            </a:r>
          </a:p>
          <a:p>
            <a:pPr marL="0" indent="0">
              <a:buNone/>
            </a:pPr>
            <a:r>
              <a:rPr lang="en-IN" dirty="0"/>
              <a:t>{</a:t>
            </a:r>
          </a:p>
          <a:p>
            <a:pPr marL="0" indent="0">
              <a:buNone/>
            </a:pPr>
            <a:r>
              <a:rPr lang="en-IN" dirty="0"/>
              <a:t>throwown1(String </a:t>
            </a:r>
            <a:r>
              <a:rPr lang="en-IN" dirty="0" err="1"/>
              <a:t>msg</a:t>
            </a:r>
            <a:r>
              <a:rPr lang="en-IN" dirty="0"/>
              <a:t>)</a:t>
            </a:r>
          </a:p>
          <a:p>
            <a:pPr marL="0" indent="0">
              <a:buNone/>
            </a:pPr>
            <a:r>
              <a:rPr lang="en-IN" dirty="0"/>
              <a:t>{</a:t>
            </a:r>
          </a:p>
          <a:p>
            <a:pPr marL="0" indent="0">
              <a:buNone/>
            </a:pPr>
            <a:r>
              <a:rPr lang="en-IN" dirty="0"/>
              <a:t>super(</a:t>
            </a:r>
            <a:r>
              <a:rPr lang="en-IN" dirty="0" err="1"/>
              <a:t>msg</a:t>
            </a:r>
            <a:r>
              <a:rPr lang="en-IN" dirty="0"/>
              <a:t>);</a:t>
            </a:r>
          </a:p>
          <a:p>
            <a:pPr marL="0" indent="0">
              <a:buNone/>
            </a:pPr>
            <a:r>
              <a:rPr lang="en-IN" dirty="0"/>
              <a:t>}</a:t>
            </a:r>
          </a:p>
          <a:p>
            <a:pPr marL="0" indent="0">
              <a:buNone/>
            </a:pPr>
            <a:r>
              <a:rPr lang="en-IN" dirty="0"/>
              <a:t>}</a:t>
            </a:r>
          </a:p>
          <a:p>
            <a:pPr marL="0" indent="0">
              <a:buNone/>
            </a:pPr>
            <a:r>
              <a:rPr lang="en-IN" dirty="0"/>
              <a:t>class </a:t>
            </a:r>
            <a:r>
              <a:rPr lang="en-IN" dirty="0" err="1"/>
              <a:t>throwAge</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System.out.println</a:t>
            </a:r>
            <a:r>
              <a:rPr lang="en-IN" dirty="0"/>
              <a:t>("Enter your age:");</a:t>
            </a:r>
          </a:p>
          <a:p>
            <a:pPr marL="0" indent="0">
              <a:buNone/>
            </a:pPr>
            <a:r>
              <a:rPr lang="en-IN" dirty="0"/>
              <a:t>Scanner in=new Scanner(System.in);</a:t>
            </a:r>
          </a:p>
          <a:p>
            <a:pPr marL="0" indent="0">
              <a:buNone/>
            </a:pPr>
            <a:r>
              <a:rPr lang="en-IN" dirty="0"/>
              <a:t>int age=</a:t>
            </a:r>
            <a:r>
              <a:rPr lang="en-IN" dirty="0" err="1"/>
              <a:t>in.nextInt</a:t>
            </a: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F3698A58-5FAF-4E9A-9072-F4CF7B6F6F79}"/>
              </a:ext>
            </a:extLst>
          </p:cNvPr>
          <p:cNvSpPr>
            <a:spLocks noGrp="1"/>
          </p:cNvSpPr>
          <p:nvPr>
            <p:ph sz="quarter" idx="2"/>
          </p:nvPr>
        </p:nvSpPr>
        <p:spPr/>
        <p:txBody>
          <a:bodyPr>
            <a:normAutofit fontScale="55000" lnSpcReduction="20000"/>
          </a:bodyPr>
          <a:lstStyle/>
          <a:p>
            <a:pPr marL="0" indent="0">
              <a:buNone/>
            </a:pPr>
            <a:r>
              <a:rPr lang="en-IN" dirty="0"/>
              <a:t>try</a:t>
            </a:r>
          </a:p>
          <a:p>
            <a:pPr marL="0" indent="0">
              <a:buNone/>
            </a:pPr>
            <a:r>
              <a:rPr lang="en-IN" dirty="0"/>
              <a:t>{</a:t>
            </a:r>
          </a:p>
          <a:p>
            <a:pPr marL="0" indent="0">
              <a:buNone/>
            </a:pPr>
            <a:r>
              <a:rPr lang="en-IN" dirty="0"/>
              <a:t>if(age&lt;0)</a:t>
            </a:r>
          </a:p>
          <a:p>
            <a:pPr marL="0" indent="0">
              <a:buNone/>
            </a:pPr>
            <a:r>
              <a:rPr lang="en-IN" dirty="0"/>
              <a:t>throw new throwown1("Your age Negative");</a:t>
            </a:r>
          </a:p>
          <a:p>
            <a:pPr marL="0" indent="0">
              <a:buNone/>
            </a:pPr>
            <a:endParaRPr lang="en-IN" dirty="0"/>
          </a:p>
          <a:p>
            <a:pPr marL="0" indent="0">
              <a:buNone/>
            </a:pPr>
            <a:r>
              <a:rPr lang="en-IN" dirty="0"/>
              <a:t>else</a:t>
            </a:r>
          </a:p>
          <a:p>
            <a:pPr marL="0" indent="0">
              <a:buNone/>
            </a:pPr>
            <a:endParaRPr lang="en-IN" dirty="0"/>
          </a:p>
          <a:p>
            <a:pPr marL="0" indent="0">
              <a:buNone/>
            </a:pPr>
            <a:r>
              <a:rPr lang="en-IN" dirty="0" err="1"/>
              <a:t>System.out.println</a:t>
            </a:r>
            <a:r>
              <a:rPr lang="en-IN" dirty="0"/>
              <a:t>("Correct age");</a:t>
            </a:r>
          </a:p>
          <a:p>
            <a:pPr marL="0" indent="0">
              <a:buNone/>
            </a:pPr>
            <a:r>
              <a:rPr lang="en-IN" dirty="0"/>
              <a:t>}</a:t>
            </a:r>
          </a:p>
          <a:p>
            <a:pPr marL="0" indent="0">
              <a:buNone/>
            </a:pPr>
            <a:r>
              <a:rPr lang="en-IN" dirty="0"/>
              <a:t>catch(throwown1 e)</a:t>
            </a:r>
          </a:p>
          <a:p>
            <a:pPr marL="0" indent="0">
              <a:buNone/>
            </a:pPr>
            <a:r>
              <a:rPr lang="en-IN" dirty="0"/>
              <a:t>{</a:t>
            </a:r>
          </a:p>
          <a:p>
            <a:pPr marL="0" indent="0">
              <a:buNone/>
            </a:pPr>
            <a:r>
              <a:rPr lang="en-IN" dirty="0" err="1"/>
              <a:t>System.out.println</a:t>
            </a:r>
            <a:r>
              <a:rPr lang="en-IN" dirty="0"/>
              <a:t>("This is my Exception block");</a:t>
            </a:r>
          </a:p>
          <a:p>
            <a:pPr marL="0" indent="0">
              <a:buNone/>
            </a:pPr>
            <a:r>
              <a:rPr lang="en-IN" dirty="0" err="1"/>
              <a:t>System.out.println</a:t>
            </a:r>
            <a:r>
              <a:rPr lang="en-IN" dirty="0"/>
              <a:t>(</a:t>
            </a:r>
            <a:r>
              <a:rPr lang="en-IN" dirty="0" err="1"/>
              <a:t>e.getMessage</a:t>
            </a:r>
            <a:r>
              <a:rPr lang="en-IN" dirty="0"/>
              <a:t>());</a:t>
            </a:r>
          </a:p>
          <a:p>
            <a:pPr marL="0" indent="0">
              <a:buNone/>
            </a:pPr>
            <a:r>
              <a:rPr lang="en-IN" dirty="0"/>
              <a:t>}</a:t>
            </a:r>
          </a:p>
          <a:p>
            <a:pPr marL="0" indent="0">
              <a:buNone/>
            </a:pPr>
            <a:endParaRPr lang="en-IN" dirty="0"/>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1299045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5FB47-3A72-42DC-BF2D-018FB3CA1D2F}"/>
              </a:ext>
            </a:extLst>
          </p:cNvPr>
          <p:cNvSpPr>
            <a:spLocks noGrp="1"/>
          </p:cNvSpPr>
          <p:nvPr>
            <p:ph type="title"/>
          </p:nvPr>
        </p:nvSpPr>
        <p:spPr/>
        <p:txBody>
          <a:bodyPr/>
          <a:lstStyle/>
          <a:p>
            <a:endParaRPr lang="en-US"/>
          </a:p>
        </p:txBody>
      </p:sp>
      <p:pic>
        <p:nvPicPr>
          <p:cNvPr id="5" name="Picture 5" descr="Graphical user interface, application, Word&#10;&#10;Description automatically generated">
            <a:extLst>
              <a:ext uri="{FF2B5EF4-FFF2-40B4-BE49-F238E27FC236}">
                <a16:creationId xmlns:a16="http://schemas.microsoft.com/office/drawing/2014/main" id="{9CB98CE5-FE09-4089-BEDB-783CF8C7389F}"/>
              </a:ext>
            </a:extLst>
          </p:cNvPr>
          <p:cNvPicPr>
            <a:picLocks noGrp="1" noChangeAspect="1"/>
          </p:cNvPicPr>
          <p:nvPr>
            <p:ph sz="quarter" idx="1"/>
          </p:nvPr>
        </p:nvPicPr>
        <p:blipFill>
          <a:blip r:embed="rId2"/>
          <a:stretch>
            <a:fillRect/>
          </a:stretch>
        </p:blipFill>
        <p:spPr>
          <a:xfrm>
            <a:off x="457200" y="2857500"/>
            <a:ext cx="3657600" cy="2057400"/>
          </a:xfrm>
        </p:spPr>
      </p:pic>
      <p:pic>
        <p:nvPicPr>
          <p:cNvPr id="6" name="Picture 6" descr="Graphical user interface, application, Word&#10;&#10;Description automatically generated">
            <a:extLst>
              <a:ext uri="{FF2B5EF4-FFF2-40B4-BE49-F238E27FC236}">
                <a16:creationId xmlns:a16="http://schemas.microsoft.com/office/drawing/2014/main" id="{324094DE-9485-4B99-B874-BEC518EED512}"/>
              </a:ext>
            </a:extLst>
          </p:cNvPr>
          <p:cNvPicPr>
            <a:picLocks noGrp="1" noChangeAspect="1"/>
          </p:cNvPicPr>
          <p:nvPr>
            <p:ph sz="quarter" idx="2"/>
          </p:nvPr>
        </p:nvPicPr>
        <p:blipFill>
          <a:blip r:embed="rId2"/>
          <a:stretch>
            <a:fillRect/>
          </a:stretch>
        </p:blipFill>
        <p:spPr>
          <a:xfrm>
            <a:off x="4261813" y="2857500"/>
            <a:ext cx="3657600" cy="2057400"/>
          </a:xfrm>
        </p:spPr>
      </p:pic>
    </p:spTree>
    <p:extLst>
      <p:ext uri="{BB962C8B-B14F-4D97-AF65-F5344CB8AC3E}">
        <p14:creationId xmlns:p14="http://schemas.microsoft.com/office/powerpoint/2010/main" val="5331440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C4FA-49ED-40FE-82DC-B53AA1E706B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B139D50-3BE7-4A0A-BCFF-8902D0FEA1FC}"/>
              </a:ext>
            </a:extLst>
          </p:cNvPr>
          <p:cNvPicPr>
            <a:picLocks noGrp="1" noChangeAspect="1"/>
          </p:cNvPicPr>
          <p:nvPr>
            <p:ph sz="quarter" idx="1"/>
          </p:nvPr>
        </p:nvPicPr>
        <p:blipFill>
          <a:blip r:embed="rId2"/>
          <a:stretch>
            <a:fillRect/>
          </a:stretch>
        </p:blipFill>
        <p:spPr>
          <a:xfrm>
            <a:off x="990600" y="2819400"/>
            <a:ext cx="2428875" cy="1538287"/>
          </a:xfrm>
        </p:spPr>
      </p:pic>
      <p:sp>
        <p:nvSpPr>
          <p:cNvPr id="4" name="Content Placeholder 3">
            <a:extLst>
              <a:ext uri="{FF2B5EF4-FFF2-40B4-BE49-F238E27FC236}">
                <a16:creationId xmlns:a16="http://schemas.microsoft.com/office/drawing/2014/main" id="{4AC912B0-621E-498F-9693-81926A2694F8}"/>
              </a:ext>
            </a:extLst>
          </p:cNvPr>
          <p:cNvSpPr>
            <a:spLocks noGrp="1"/>
          </p:cNvSpPr>
          <p:nvPr>
            <p:ph sz="quarter" idx="2"/>
          </p:nvPr>
        </p:nvSpPr>
        <p:spPr/>
        <p:txBody>
          <a:bodyPr/>
          <a:lstStyle/>
          <a:p>
            <a:endParaRPr lang="en-IN"/>
          </a:p>
        </p:txBody>
      </p:sp>
    </p:spTree>
    <p:extLst>
      <p:ext uri="{BB962C8B-B14F-4D97-AF65-F5344CB8AC3E}">
        <p14:creationId xmlns:p14="http://schemas.microsoft.com/office/powerpoint/2010/main" val="104781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sz="quarter" idx="1"/>
          </p:nvPr>
        </p:nvSpPr>
        <p:spPr/>
        <p:txBody>
          <a:bodyPr/>
          <a:lstStyle/>
          <a:p>
            <a:r>
              <a:rPr lang="en-US" dirty="0"/>
              <a:t>Write a Program to accept a password from user &amp; throw “Authentication Failure” Exception if the password is incorrect.</a:t>
            </a:r>
          </a:p>
          <a:p>
            <a:r>
              <a:rPr lang="en-US" dirty="0"/>
              <a:t>WAP to accept a number from user &amp; throw an Exception if the Number is not even number.</a:t>
            </a:r>
          </a:p>
          <a:p>
            <a:r>
              <a:rPr lang="en-US" dirty="0"/>
              <a:t>WAP to accept a number from user &amp; throw an Exception if the Number is not positive number</a:t>
            </a:r>
          </a:p>
          <a:p>
            <a:pPr marL="0" indent="0">
              <a:buNone/>
            </a:pPr>
            <a:endParaRPr lang="en-US" dirty="0"/>
          </a:p>
        </p:txBody>
      </p:sp>
    </p:spTree>
    <p:extLst>
      <p:ext uri="{BB962C8B-B14F-4D97-AF65-F5344CB8AC3E}">
        <p14:creationId xmlns:p14="http://schemas.microsoft.com/office/powerpoint/2010/main" val="4268819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64DAA-3D79-44BB-BE26-E4305873272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C30A52-E47D-445E-BFEF-DD1DF694DC0E}"/>
              </a:ext>
            </a:extLst>
          </p:cNvPr>
          <p:cNvSpPr>
            <a:spLocks noGrp="1"/>
          </p:cNvSpPr>
          <p:nvPr>
            <p:ph sz="quarter" idx="1"/>
          </p:nvPr>
        </p:nvSpPr>
        <p:spPr/>
        <p:txBody>
          <a:bodyPr>
            <a:normAutofit fontScale="92500" lnSpcReduction="20000"/>
          </a:bodyPr>
          <a:lstStyle/>
          <a:p>
            <a:pPr marL="0" indent="0">
              <a:buNone/>
            </a:pPr>
            <a:r>
              <a:rPr lang="en-IN" dirty="0"/>
              <a:t>/*WAP to accept password from user and throw "Authentication Failure" exception if the password is correct*/</a:t>
            </a:r>
          </a:p>
          <a:p>
            <a:pPr marL="0" indent="0">
              <a:buNone/>
            </a:pPr>
            <a:endParaRPr lang="en-IN" dirty="0"/>
          </a:p>
          <a:p>
            <a:pPr marL="0" indent="0">
              <a:buNone/>
            </a:pPr>
            <a:r>
              <a:rPr lang="en-IN" dirty="0"/>
              <a:t>import </a:t>
            </a:r>
            <a:r>
              <a:rPr lang="en-IN" dirty="0" err="1"/>
              <a:t>java.lang.Exception</a:t>
            </a:r>
            <a:r>
              <a:rPr lang="en-IN" dirty="0"/>
              <a:t>;</a:t>
            </a:r>
          </a:p>
          <a:p>
            <a:pPr marL="0" indent="0">
              <a:buNone/>
            </a:pPr>
            <a:r>
              <a:rPr lang="en-IN" dirty="0"/>
              <a:t>import </a:t>
            </a:r>
            <a:r>
              <a:rPr lang="en-IN" dirty="0" err="1"/>
              <a:t>java.util.Scanner</a:t>
            </a:r>
            <a:r>
              <a:rPr lang="en-IN" dirty="0"/>
              <a:t>;</a:t>
            </a:r>
          </a:p>
          <a:p>
            <a:pPr marL="0" indent="0">
              <a:buNone/>
            </a:pPr>
            <a:endParaRPr lang="en-IN" dirty="0"/>
          </a:p>
          <a:p>
            <a:pPr marL="0" indent="0">
              <a:buNone/>
            </a:pPr>
            <a:r>
              <a:rPr lang="en-IN" dirty="0"/>
              <a:t>class throwown2 extends Exception</a:t>
            </a:r>
          </a:p>
          <a:p>
            <a:pPr marL="0" indent="0">
              <a:buNone/>
            </a:pPr>
            <a:r>
              <a:rPr lang="en-IN" dirty="0"/>
              <a:t>{</a:t>
            </a:r>
          </a:p>
          <a:p>
            <a:pPr marL="0" indent="0">
              <a:buNone/>
            </a:pPr>
            <a:r>
              <a:rPr lang="en-IN" dirty="0"/>
              <a:t>throwown2(String </a:t>
            </a:r>
            <a:r>
              <a:rPr lang="en-IN" dirty="0" err="1"/>
              <a:t>msg</a:t>
            </a:r>
            <a:r>
              <a:rPr lang="en-IN" dirty="0"/>
              <a:t>)</a:t>
            </a:r>
          </a:p>
          <a:p>
            <a:pPr marL="0" indent="0">
              <a:buNone/>
            </a:pPr>
            <a:r>
              <a:rPr lang="en-IN" dirty="0"/>
              <a:t>{</a:t>
            </a:r>
          </a:p>
          <a:p>
            <a:pPr marL="0" indent="0">
              <a:buNone/>
            </a:pPr>
            <a:r>
              <a:rPr lang="en-IN" dirty="0"/>
              <a:t>super(</a:t>
            </a:r>
            <a:r>
              <a:rPr lang="en-IN" dirty="0" err="1"/>
              <a:t>msg</a:t>
            </a:r>
            <a:r>
              <a:rPr lang="en-IN" dirty="0"/>
              <a:t>);</a:t>
            </a:r>
          </a:p>
          <a:p>
            <a:pPr marL="0" indent="0">
              <a:buNone/>
            </a:pP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289118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AN exception?</a:t>
            </a:r>
            <a:endParaRPr lang="en-US" dirty="0"/>
          </a:p>
        </p:txBody>
      </p:sp>
      <p:sp>
        <p:nvSpPr>
          <p:cNvPr id="3" name="Content Placeholder 2"/>
          <p:cNvSpPr>
            <a:spLocks noGrp="1"/>
          </p:cNvSpPr>
          <p:nvPr>
            <p:ph sz="quarter" idx="1"/>
          </p:nvPr>
        </p:nvSpPr>
        <p:spPr/>
        <p:txBody>
          <a:bodyPr>
            <a:normAutofit/>
          </a:bodyPr>
          <a:lstStyle/>
          <a:p>
            <a:r>
              <a:rPr lang="en-US" b="1" dirty="0"/>
              <a:t>An exception is a condition that is caused by a run-time error in the program. </a:t>
            </a:r>
          </a:p>
          <a:p>
            <a:r>
              <a:rPr lang="en-US" b="1" dirty="0"/>
              <a:t>Exception Handling Mechanism performs</a:t>
            </a:r>
          </a:p>
          <a:p>
            <a:pPr lvl="0" algn="just">
              <a:buFont typeface="Wingdings" pitchFamily="2" charset="2"/>
              <a:buChar char="Ø"/>
            </a:pPr>
            <a:r>
              <a:rPr lang="en-US" sz="2600" dirty="0"/>
              <a:t>Find the problem (Hit the exception).</a:t>
            </a:r>
          </a:p>
          <a:p>
            <a:pPr lvl="0" algn="just">
              <a:buFont typeface="Wingdings" pitchFamily="2" charset="2"/>
              <a:buChar char="Ø"/>
            </a:pPr>
            <a:r>
              <a:rPr lang="en-US" sz="2600" dirty="0"/>
              <a:t>Inform that an error has occurred (Throw the exception)</a:t>
            </a:r>
          </a:p>
          <a:p>
            <a:pPr lvl="0" algn="just">
              <a:buFont typeface="Wingdings" pitchFamily="2" charset="2"/>
              <a:buChar char="Ø"/>
            </a:pPr>
            <a:r>
              <a:rPr lang="en-US" sz="2600" dirty="0"/>
              <a:t>Receive the error information (Catch the exception)</a:t>
            </a:r>
          </a:p>
          <a:p>
            <a:pPr lvl="0" algn="just">
              <a:buFont typeface="Wingdings" pitchFamily="2" charset="2"/>
              <a:buChar char="Ø"/>
            </a:pPr>
            <a:r>
              <a:rPr lang="en-US" sz="2600" dirty="0"/>
              <a:t>Take corrective actions (Handle the exception)</a:t>
            </a:r>
          </a:p>
          <a:p>
            <a:pPr>
              <a:buFont typeface="Wingdings"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745013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84FE-4648-4765-9515-D6E43458B3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1F9709-3F84-43F9-904C-EB11795AFF88}"/>
              </a:ext>
            </a:extLst>
          </p:cNvPr>
          <p:cNvSpPr>
            <a:spLocks noGrp="1"/>
          </p:cNvSpPr>
          <p:nvPr>
            <p:ph sz="quarter" idx="1"/>
          </p:nvPr>
        </p:nvSpPr>
        <p:spPr/>
        <p:txBody>
          <a:bodyPr>
            <a:normAutofit fontScale="47500" lnSpcReduction="20000"/>
          </a:bodyPr>
          <a:lstStyle/>
          <a:p>
            <a:pPr marL="0" indent="0">
              <a:buNone/>
            </a:pPr>
            <a:r>
              <a:rPr lang="en-IN" dirty="0"/>
              <a:t>class </a:t>
            </a:r>
            <a:r>
              <a:rPr lang="en-IN" dirty="0" err="1"/>
              <a:t>throwPass</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System.out.print</a:t>
            </a:r>
            <a:r>
              <a:rPr lang="en-IN" dirty="0"/>
              <a:t>("Enter your password:");</a:t>
            </a:r>
          </a:p>
          <a:p>
            <a:pPr marL="0" indent="0">
              <a:buNone/>
            </a:pPr>
            <a:r>
              <a:rPr lang="en-IN" dirty="0"/>
              <a:t>Scanner in=new Scanner(System.in);</a:t>
            </a:r>
          </a:p>
          <a:p>
            <a:pPr marL="0" indent="0">
              <a:buNone/>
            </a:pPr>
            <a:r>
              <a:rPr lang="en-IN" dirty="0"/>
              <a:t>String password=</a:t>
            </a:r>
            <a:r>
              <a:rPr lang="en-IN" dirty="0" err="1"/>
              <a:t>in.next</a:t>
            </a:r>
            <a:r>
              <a:rPr lang="en-IN" dirty="0"/>
              <a:t>();</a:t>
            </a:r>
          </a:p>
          <a:p>
            <a:pPr marL="0" indent="0">
              <a:buNone/>
            </a:pPr>
            <a:r>
              <a:rPr lang="en-IN" dirty="0"/>
              <a:t>try</a:t>
            </a:r>
          </a:p>
          <a:p>
            <a:pPr marL="0" indent="0">
              <a:buNone/>
            </a:pPr>
            <a:r>
              <a:rPr lang="en-IN" dirty="0"/>
              <a:t>{</a:t>
            </a:r>
          </a:p>
          <a:p>
            <a:pPr marL="0" indent="0">
              <a:buNone/>
            </a:pPr>
            <a:r>
              <a:rPr lang="en-IN" dirty="0"/>
              <a:t>if(!</a:t>
            </a:r>
            <a:r>
              <a:rPr lang="en-IN" dirty="0" err="1"/>
              <a:t>password.equals</a:t>
            </a:r>
            <a:r>
              <a:rPr lang="en-IN" dirty="0"/>
              <a:t>("ABC123"))</a:t>
            </a:r>
          </a:p>
          <a:p>
            <a:pPr marL="0" indent="0">
              <a:buNone/>
            </a:pPr>
            <a:r>
              <a:rPr lang="en-IN" dirty="0"/>
              <a:t>throw new throwown2("Authentication Failure");</a:t>
            </a:r>
          </a:p>
          <a:p>
            <a:pPr marL="0" indent="0">
              <a:buNone/>
            </a:pPr>
            <a:endParaRPr lang="en-IN" dirty="0"/>
          </a:p>
          <a:p>
            <a:pPr marL="0" indent="0">
              <a:buNone/>
            </a:pPr>
            <a:r>
              <a:rPr lang="en-IN" dirty="0"/>
              <a:t>else</a:t>
            </a:r>
          </a:p>
          <a:p>
            <a:pPr marL="0" indent="0">
              <a:buNone/>
            </a:pPr>
            <a:endParaRPr lang="en-IN" dirty="0"/>
          </a:p>
          <a:p>
            <a:pPr marL="0" indent="0">
              <a:buNone/>
            </a:pPr>
            <a:r>
              <a:rPr lang="en-IN" dirty="0" err="1"/>
              <a:t>System.out.println</a:t>
            </a:r>
            <a:r>
              <a:rPr lang="en-IN" dirty="0"/>
              <a:t>("Welcome User");</a:t>
            </a:r>
          </a:p>
          <a:p>
            <a:pPr marL="0" indent="0">
              <a:buNone/>
            </a:pPr>
            <a:r>
              <a:rPr lang="en-IN" dirty="0"/>
              <a:t>}</a:t>
            </a:r>
          </a:p>
          <a:p>
            <a:pPr marL="0" indent="0">
              <a:buNone/>
            </a:pPr>
            <a:r>
              <a:rPr lang="en-IN" dirty="0"/>
              <a:t>catch(throwown2 e)</a:t>
            </a:r>
          </a:p>
          <a:p>
            <a:pPr marL="0" indent="0">
              <a:buNone/>
            </a:pPr>
            <a:r>
              <a:rPr lang="en-IN" dirty="0"/>
              <a:t>{</a:t>
            </a:r>
          </a:p>
          <a:p>
            <a:pPr marL="0" indent="0">
              <a:buNone/>
            </a:pPr>
            <a:r>
              <a:rPr lang="en-IN" dirty="0" err="1"/>
              <a:t>System.out.println</a:t>
            </a:r>
            <a:r>
              <a:rPr lang="en-IN" dirty="0"/>
              <a:t>(</a:t>
            </a:r>
            <a:r>
              <a:rPr lang="en-IN" dirty="0" err="1"/>
              <a:t>e.getMessage</a:t>
            </a:r>
            <a:r>
              <a:rPr lang="en-IN" dirty="0"/>
              <a:t>());</a:t>
            </a:r>
          </a:p>
          <a:p>
            <a:pPr marL="0" indent="0">
              <a:buNone/>
            </a:pP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478617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C5CD-09B4-4B45-B8C0-BC2D1B1066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6FF21F0-07D1-4AB5-9C32-6B3FD26ED33E}"/>
              </a:ext>
            </a:extLst>
          </p:cNvPr>
          <p:cNvPicPr>
            <a:picLocks noGrp="1" noChangeAspect="1"/>
          </p:cNvPicPr>
          <p:nvPr>
            <p:ph sz="quarter" idx="1"/>
          </p:nvPr>
        </p:nvPicPr>
        <p:blipFill>
          <a:blip r:embed="rId2"/>
          <a:stretch>
            <a:fillRect/>
          </a:stretch>
        </p:blipFill>
        <p:spPr>
          <a:xfrm>
            <a:off x="2209800" y="2209800"/>
            <a:ext cx="4267200" cy="3047999"/>
          </a:xfrm>
        </p:spPr>
      </p:pic>
    </p:spTree>
    <p:extLst>
      <p:ext uri="{BB962C8B-B14F-4D97-AF65-F5344CB8AC3E}">
        <p14:creationId xmlns:p14="http://schemas.microsoft.com/office/powerpoint/2010/main" val="249806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marL="0" indent="0">
              <a:buNone/>
            </a:pPr>
            <a:r>
              <a:rPr lang="en-US" b="1" dirty="0"/>
              <a:t>III] throws Clause</a:t>
            </a:r>
          </a:p>
          <a:p>
            <a:pPr lvl="0"/>
            <a:r>
              <a:rPr lang="en-US" b="1" dirty="0"/>
              <a:t> </a:t>
            </a:r>
            <a:r>
              <a:rPr lang="en-US" dirty="0"/>
              <a:t>If the method is capable of causing an exception that does not handled, it must be specify this behavior to the callers of the method so that they can guard themselves against that exception.</a:t>
            </a:r>
          </a:p>
          <a:p>
            <a:pPr lvl="0"/>
            <a:r>
              <a:rPr lang="en-US" dirty="0"/>
              <a:t>This can be done by including throws clause in the method declaration.</a:t>
            </a:r>
          </a:p>
          <a:p>
            <a:pPr lvl="0"/>
            <a:r>
              <a:rPr lang="en-US" dirty="0"/>
              <a:t>throws clause can throw a number of exceptions.</a:t>
            </a:r>
          </a:p>
          <a:p>
            <a:pPr lvl="0"/>
            <a:r>
              <a:rPr lang="en-US" dirty="0"/>
              <a:t>General form of the method declaration that includes throws clause:</a:t>
            </a:r>
          </a:p>
          <a:p>
            <a:pPr marL="0" indent="0">
              <a:buNone/>
            </a:pPr>
            <a:r>
              <a:rPr lang="en-US" b="1" dirty="0" err="1"/>
              <a:t>data_type</a:t>
            </a:r>
            <a:r>
              <a:rPr lang="en-US" b="1" dirty="0"/>
              <a:t> </a:t>
            </a:r>
            <a:r>
              <a:rPr lang="en-US" b="1" dirty="0" err="1"/>
              <a:t>method_name</a:t>
            </a:r>
            <a:r>
              <a:rPr lang="en-US" b="1" dirty="0"/>
              <a:t>(parameters) throws </a:t>
            </a:r>
            <a:r>
              <a:rPr lang="en-US" b="1" dirty="0" err="1"/>
              <a:t>Exceptionlist</a:t>
            </a:r>
            <a:endParaRPr lang="en-US" dirty="0"/>
          </a:p>
          <a:p>
            <a:pPr marL="0" indent="0">
              <a:buNone/>
            </a:pPr>
            <a:r>
              <a:rPr lang="en-US" b="1" dirty="0"/>
              <a:t>{</a:t>
            </a:r>
            <a:endParaRPr lang="en-US" dirty="0"/>
          </a:p>
          <a:p>
            <a:pPr marL="0" indent="0">
              <a:buNone/>
            </a:pPr>
            <a:r>
              <a:rPr lang="en-US" b="1" dirty="0"/>
              <a:t>//body;</a:t>
            </a:r>
            <a:endParaRPr lang="en-US" dirty="0"/>
          </a:p>
          <a:p>
            <a:pPr marL="0" indent="0">
              <a:buNone/>
            </a:pPr>
            <a:r>
              <a:rPr lang="en-US" b="1" dirty="0"/>
              <a:t>}</a:t>
            </a:r>
            <a:endParaRPr lang="en-US" dirty="0"/>
          </a:p>
          <a:p>
            <a:pPr marL="0" indent="0">
              <a:buNone/>
            </a:pPr>
            <a:endParaRPr lang="en-US" dirty="0"/>
          </a:p>
        </p:txBody>
      </p:sp>
    </p:spTree>
    <p:extLst>
      <p:ext uri="{BB962C8B-B14F-4D97-AF65-F5344CB8AC3E}">
        <p14:creationId xmlns:p14="http://schemas.microsoft.com/office/powerpoint/2010/main" val="26138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258762"/>
          </a:xfrm>
        </p:spPr>
        <p:txBody>
          <a:bodyPr>
            <a:normAutofit fontScale="90000"/>
          </a:bodyPr>
          <a:lstStyle/>
          <a:p>
            <a:r>
              <a:rPr lang="en-US" dirty="0"/>
              <a:t>Example of throws clause</a:t>
            </a:r>
          </a:p>
        </p:txBody>
      </p:sp>
      <p:pic>
        <p:nvPicPr>
          <p:cNvPr id="4098"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066801"/>
            <a:ext cx="72390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5638800"/>
            <a:ext cx="7467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207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5A44-7900-45C0-BE78-E332306E86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0CC910-0E39-43FA-9B71-D8931382E108}"/>
              </a:ext>
            </a:extLst>
          </p:cNvPr>
          <p:cNvSpPr>
            <a:spLocks noGrp="1"/>
          </p:cNvSpPr>
          <p:nvPr>
            <p:ph sz="quarter" idx="1"/>
          </p:nvPr>
        </p:nvSpPr>
        <p:spPr/>
        <p:txBody>
          <a:bodyPr>
            <a:normAutofit fontScale="47500" lnSpcReduction="20000"/>
          </a:bodyPr>
          <a:lstStyle/>
          <a:p>
            <a:pPr marL="0" indent="0">
              <a:buNone/>
            </a:pPr>
            <a:r>
              <a:rPr lang="en-IN" dirty="0"/>
              <a:t>class throws1</a:t>
            </a:r>
          </a:p>
          <a:p>
            <a:pPr marL="0" indent="0">
              <a:buNone/>
            </a:pPr>
            <a:r>
              <a:rPr lang="en-IN" dirty="0"/>
              <a:t>{</a:t>
            </a:r>
          </a:p>
          <a:p>
            <a:pPr marL="0" indent="0">
              <a:buNone/>
            </a:pPr>
            <a:r>
              <a:rPr lang="en-IN" dirty="0"/>
              <a:t>static void fun() throws </a:t>
            </a:r>
            <a:r>
              <a:rPr lang="en-IN" dirty="0" err="1"/>
              <a:t>ArithmeticException</a:t>
            </a:r>
            <a:endParaRPr lang="en-IN" dirty="0"/>
          </a:p>
          <a:p>
            <a:pPr marL="0" indent="0">
              <a:buNone/>
            </a:pPr>
            <a:r>
              <a:rPr lang="en-IN" dirty="0"/>
              <a:t>{</a:t>
            </a:r>
          </a:p>
          <a:p>
            <a:pPr marL="0" indent="0">
              <a:buNone/>
            </a:pPr>
            <a:r>
              <a:rPr lang="en-IN" dirty="0"/>
              <a:t>int </a:t>
            </a:r>
            <a:r>
              <a:rPr lang="en-IN" dirty="0" err="1"/>
              <a:t>a,b,c</a:t>
            </a:r>
            <a:r>
              <a:rPr lang="en-IN" dirty="0"/>
              <a:t>;</a:t>
            </a:r>
          </a:p>
          <a:p>
            <a:pPr marL="0" indent="0">
              <a:buNone/>
            </a:pPr>
            <a:r>
              <a:rPr lang="en-IN" dirty="0"/>
              <a:t>a=10;</a:t>
            </a:r>
          </a:p>
          <a:p>
            <a:pPr marL="0" indent="0">
              <a:buNone/>
            </a:pPr>
            <a:r>
              <a:rPr lang="en-IN" dirty="0"/>
              <a:t>b=0;</a:t>
            </a:r>
          </a:p>
          <a:p>
            <a:pPr marL="0" indent="0">
              <a:buNone/>
            </a:pPr>
            <a:r>
              <a:rPr lang="en-IN" dirty="0"/>
              <a:t>try</a:t>
            </a:r>
          </a:p>
          <a:p>
            <a:pPr marL="0" indent="0">
              <a:buNone/>
            </a:pPr>
            <a:r>
              <a:rPr lang="en-IN" dirty="0"/>
              <a:t>{</a:t>
            </a:r>
          </a:p>
          <a:p>
            <a:pPr marL="0" indent="0">
              <a:buNone/>
            </a:pPr>
            <a:r>
              <a:rPr lang="en-IN" dirty="0"/>
              <a:t>c=a/b;</a:t>
            </a:r>
          </a:p>
          <a:p>
            <a:pPr marL="0" indent="0">
              <a:buNone/>
            </a:pPr>
            <a:r>
              <a:rPr lang="en-IN" dirty="0"/>
              <a:t>}</a:t>
            </a:r>
          </a:p>
          <a:p>
            <a:pPr marL="0" indent="0">
              <a:buNone/>
            </a:pPr>
            <a:r>
              <a:rPr lang="en-IN" dirty="0"/>
              <a:t>catch(</a:t>
            </a:r>
            <a:r>
              <a:rPr lang="en-IN" dirty="0" err="1"/>
              <a:t>ArithmeticException</a:t>
            </a:r>
            <a:r>
              <a:rPr lang="en-IN" dirty="0"/>
              <a:t> e)</a:t>
            </a:r>
          </a:p>
          <a:p>
            <a:pPr marL="0" indent="0">
              <a:buNone/>
            </a:pPr>
            <a:r>
              <a:rPr lang="en-IN" dirty="0"/>
              <a:t>{</a:t>
            </a:r>
          </a:p>
          <a:p>
            <a:pPr marL="0" indent="0">
              <a:buNone/>
            </a:pPr>
            <a:r>
              <a:rPr lang="en-IN" dirty="0" err="1"/>
              <a:t>System.out.println</a:t>
            </a:r>
            <a:r>
              <a:rPr lang="en-IN" dirty="0"/>
              <a:t>("\</a:t>
            </a:r>
            <a:r>
              <a:rPr lang="en-IN" dirty="0" err="1"/>
              <a:t>nCaught</a:t>
            </a:r>
            <a:r>
              <a:rPr lang="en-IN" dirty="0"/>
              <a:t> Exception:"+e);</a:t>
            </a:r>
          </a:p>
          <a:p>
            <a:pPr marL="0" indent="0">
              <a:buNone/>
            </a:pPr>
            <a:r>
              <a:rPr lang="en-IN" dirty="0"/>
              <a:t>}</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fun();</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CC2C12EA-B4E7-4C1E-9A01-FF35F8CAC43B}"/>
              </a:ext>
            </a:extLst>
          </p:cNvPr>
          <p:cNvPicPr>
            <a:picLocks noGrp="1" noChangeAspect="1"/>
          </p:cNvPicPr>
          <p:nvPr>
            <p:ph sz="quarter" idx="2"/>
          </p:nvPr>
        </p:nvPicPr>
        <p:blipFill>
          <a:blip r:embed="rId2"/>
          <a:stretch>
            <a:fillRect/>
          </a:stretch>
        </p:blipFill>
        <p:spPr>
          <a:xfrm>
            <a:off x="4114800" y="2895600"/>
            <a:ext cx="3813175" cy="1524000"/>
          </a:xfrm>
        </p:spPr>
      </p:pic>
    </p:spTree>
    <p:extLst>
      <p:ext uri="{BB962C8B-B14F-4D97-AF65-F5344CB8AC3E}">
        <p14:creationId xmlns:p14="http://schemas.microsoft.com/office/powerpoint/2010/main" val="3791755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76400"/>
          </a:xfrm>
        </p:spPr>
        <p:txBody>
          <a:bodyPr>
            <a:normAutofit/>
          </a:bodyPr>
          <a:lstStyle/>
          <a:p>
            <a:r>
              <a:rPr lang="en-US" b="1" dirty="0"/>
              <a:t>Difference between throw and throws</a:t>
            </a:r>
            <a:br>
              <a:rPr lang="en-US" dirty="0"/>
            </a:br>
            <a:endParaRPr lang="en-US" dirty="0"/>
          </a:p>
        </p:txBody>
      </p:sp>
      <p:pic>
        <p:nvPicPr>
          <p:cNvPr id="5122"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990601" y="3042838"/>
            <a:ext cx="7315200" cy="282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5586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600200"/>
            <a:ext cx="8229600" cy="4525963"/>
          </a:xfrm>
        </p:spPr>
        <p:txBody>
          <a:bodyPr>
            <a:normAutofit fontScale="92500"/>
          </a:bodyPr>
          <a:lstStyle/>
          <a:p>
            <a:pPr marL="0" lvl="0" indent="0">
              <a:lnSpc>
                <a:spcPct val="90000"/>
              </a:lnSpc>
              <a:buNone/>
            </a:pPr>
            <a:r>
              <a:rPr lang="en-US" b="1" dirty="0"/>
              <a:t>IV] finally Clause:-</a:t>
            </a:r>
          </a:p>
          <a:p>
            <a:pPr lvl="0"/>
            <a:r>
              <a:rPr lang="en-US" dirty="0"/>
              <a:t> It is used to handle an exception i.e. not caught by any previous catch statement.</a:t>
            </a:r>
          </a:p>
          <a:p>
            <a:pPr lvl="0"/>
            <a:r>
              <a:rPr lang="en-US" dirty="0"/>
              <a:t>Finally creates a block of code that will be executed after try-catch block has completed.</a:t>
            </a:r>
          </a:p>
          <a:p>
            <a:pPr lvl="0"/>
            <a:r>
              <a:rPr lang="en-US" dirty="0"/>
              <a:t>Finally block will execute whether or not an exception is thrown. If an exception is thrown, this finally block is executed even if no catch statements matches the exception.</a:t>
            </a:r>
          </a:p>
          <a:p>
            <a:pPr lvl="0"/>
            <a:r>
              <a:rPr lang="en-US" dirty="0"/>
              <a:t>If exception is generated, control will go to catch where it will handle it. After handling an exception, it will go to the finally block, then the finally block gets executed.</a:t>
            </a:r>
          </a:p>
          <a:p>
            <a:pPr marL="0" lvl="0" indent="0">
              <a:buNone/>
            </a:pPr>
            <a:endParaRPr lang="en-US" dirty="0"/>
          </a:p>
          <a:p>
            <a:endParaRPr lang="en-US" dirty="0"/>
          </a:p>
        </p:txBody>
      </p:sp>
    </p:spTree>
    <p:extLst>
      <p:ext uri="{BB962C8B-B14F-4D97-AF65-F5344CB8AC3E}">
        <p14:creationId xmlns:p14="http://schemas.microsoft.com/office/powerpoint/2010/main" val="2089476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But the program does not generate an exception, the catch block will skip &amp; control will go to finally block where it will be executed.</a:t>
            </a:r>
          </a:p>
          <a:p>
            <a:pPr lvl="0"/>
            <a:r>
              <a:rPr lang="en-US" dirty="0"/>
              <a:t>If finally block is associated with the try, finally block will executed upon the conclusion of the try block. If try with the catch block it will be executed after the catch. In short, finally always main here with the try-catch or try.</a:t>
            </a:r>
          </a:p>
          <a:p>
            <a:pPr lvl="0"/>
            <a:r>
              <a:rPr lang="en-US" dirty="0"/>
              <a:t>Finally clause is used when you want to perform certain operations like	- closing the files-releasing system resource</a:t>
            </a:r>
          </a:p>
          <a:p>
            <a:pPr marL="0" indent="0">
              <a:buNone/>
            </a:pPr>
            <a:endParaRPr lang="en-US" dirty="0"/>
          </a:p>
        </p:txBody>
      </p:sp>
    </p:spTree>
    <p:extLst>
      <p:ext uri="{BB962C8B-B14F-4D97-AF65-F5344CB8AC3E}">
        <p14:creationId xmlns:p14="http://schemas.microsoft.com/office/powerpoint/2010/main" val="2451225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b="1" dirty="0"/>
              <a:t>Syntax:-</a:t>
            </a:r>
          </a:p>
          <a:p>
            <a:pPr marL="0" indent="0">
              <a:buNone/>
            </a:pPr>
            <a:r>
              <a:rPr lang="en-US" sz="2400" b="1" dirty="0"/>
              <a:t>a)</a:t>
            </a:r>
            <a:endParaRPr lang="en-US" b="1" dirty="0"/>
          </a:p>
          <a:p>
            <a:pPr marL="1463040" lvl="5" indent="0" algn="just">
              <a:buNone/>
            </a:pPr>
            <a:r>
              <a:rPr lang="en-US" sz="1800" b="1" dirty="0"/>
              <a:t>try</a:t>
            </a:r>
            <a:endParaRPr lang="en-US" sz="1800" dirty="0"/>
          </a:p>
          <a:p>
            <a:pPr marL="1463040" lvl="5" indent="0" algn="just">
              <a:buNone/>
            </a:pPr>
            <a:r>
              <a:rPr lang="en-US" sz="1800" b="1" dirty="0"/>
              <a:t>{</a:t>
            </a:r>
            <a:endParaRPr lang="en-US" sz="1800" dirty="0"/>
          </a:p>
          <a:p>
            <a:pPr marL="1463040" lvl="5" indent="0" algn="just">
              <a:buNone/>
            </a:pPr>
            <a:r>
              <a:rPr lang="en-US" sz="1800" b="1" dirty="0"/>
              <a:t>//body;</a:t>
            </a:r>
            <a:endParaRPr lang="en-US" sz="1800" dirty="0"/>
          </a:p>
          <a:p>
            <a:pPr marL="1463040" lvl="5" indent="0" algn="just">
              <a:buNone/>
            </a:pPr>
            <a:r>
              <a:rPr lang="en-US" sz="1800" b="1" dirty="0"/>
              <a:t>}</a:t>
            </a:r>
            <a:endParaRPr lang="en-US" sz="1800" dirty="0"/>
          </a:p>
          <a:p>
            <a:pPr marL="1463040" lvl="5" indent="0" algn="just">
              <a:buNone/>
            </a:pPr>
            <a:r>
              <a:rPr lang="en-US" sz="1800" b="1" dirty="0"/>
              <a:t>catch(Exception e)</a:t>
            </a:r>
            <a:endParaRPr lang="en-US" sz="1800" dirty="0"/>
          </a:p>
          <a:p>
            <a:pPr marL="1463040" lvl="5" indent="0" algn="just">
              <a:buNone/>
            </a:pPr>
            <a:r>
              <a:rPr lang="en-US" sz="1800" b="1" dirty="0"/>
              <a:t>{</a:t>
            </a:r>
            <a:endParaRPr lang="en-US" sz="1800" dirty="0"/>
          </a:p>
          <a:p>
            <a:pPr marL="1463040" lvl="5" indent="0" algn="just">
              <a:buNone/>
            </a:pPr>
            <a:r>
              <a:rPr lang="en-US" sz="1800" b="1" dirty="0"/>
              <a:t>//body;</a:t>
            </a:r>
            <a:endParaRPr lang="en-US" sz="1800" dirty="0"/>
          </a:p>
          <a:p>
            <a:pPr marL="1463040" lvl="5" indent="0" algn="just">
              <a:buNone/>
            </a:pPr>
            <a:r>
              <a:rPr lang="en-US" sz="1800" b="1" dirty="0"/>
              <a:t>}</a:t>
            </a:r>
            <a:endParaRPr lang="en-US" sz="1800" dirty="0"/>
          </a:p>
          <a:p>
            <a:pPr marL="1463040" lvl="5" indent="0" algn="just">
              <a:buNone/>
            </a:pPr>
            <a:r>
              <a:rPr lang="en-US" sz="1800" b="1" dirty="0"/>
              <a:t>finally</a:t>
            </a:r>
            <a:endParaRPr lang="en-US" sz="1800" dirty="0"/>
          </a:p>
          <a:p>
            <a:pPr marL="1463040" lvl="5" indent="0" algn="just">
              <a:buNone/>
            </a:pPr>
            <a:r>
              <a:rPr lang="en-US" sz="1800" b="1" dirty="0"/>
              <a:t>{</a:t>
            </a:r>
            <a:endParaRPr lang="en-US" sz="1800" dirty="0"/>
          </a:p>
          <a:p>
            <a:pPr marL="1463040" lvl="5" indent="0" algn="just">
              <a:buNone/>
            </a:pPr>
            <a:r>
              <a:rPr lang="en-US" sz="1800" b="1" dirty="0"/>
              <a:t>//body;</a:t>
            </a:r>
            <a:endParaRPr lang="en-US" sz="1800" dirty="0"/>
          </a:p>
          <a:p>
            <a:pPr marL="1463040" lvl="5" indent="0" algn="just">
              <a:buNone/>
            </a:pPr>
            <a:r>
              <a:rPr lang="en-US" sz="1800" b="1" dirty="0"/>
              <a:t>}</a:t>
            </a:r>
            <a:endParaRPr lang="en-US" sz="1800" dirty="0"/>
          </a:p>
        </p:txBody>
      </p:sp>
    </p:spTree>
    <p:extLst>
      <p:ext uri="{BB962C8B-B14F-4D97-AF65-F5344CB8AC3E}">
        <p14:creationId xmlns:p14="http://schemas.microsoft.com/office/powerpoint/2010/main" val="29682700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r>
              <a:rPr lang="en-US" dirty="0"/>
              <a:t>2)syntax</a:t>
            </a:r>
          </a:p>
          <a:p>
            <a:pPr marL="457200" lvl="1" indent="0">
              <a:buNone/>
            </a:pPr>
            <a:r>
              <a:rPr lang="en-US" b="1" dirty="0"/>
              <a:t>try</a:t>
            </a:r>
            <a:endParaRPr lang="en-US" dirty="0"/>
          </a:p>
          <a:p>
            <a:pPr marL="0" indent="0">
              <a:buNone/>
            </a:pPr>
            <a:r>
              <a:rPr lang="en-US" b="1" dirty="0"/>
              <a:t>         {</a:t>
            </a:r>
            <a:endParaRPr lang="en-US" dirty="0"/>
          </a:p>
          <a:p>
            <a:pPr marL="0" indent="0">
              <a:buNone/>
            </a:pPr>
            <a:r>
              <a:rPr lang="en-US" b="1" dirty="0"/>
              <a:t>           //body;</a:t>
            </a:r>
            <a:endParaRPr lang="en-US" dirty="0"/>
          </a:p>
          <a:p>
            <a:pPr marL="0" indent="0">
              <a:buNone/>
            </a:pPr>
            <a:r>
              <a:rPr lang="en-US" b="1" dirty="0"/>
              <a:t>         }</a:t>
            </a:r>
            <a:endParaRPr lang="en-US" dirty="0"/>
          </a:p>
          <a:p>
            <a:pPr marL="0" indent="0">
              <a:buNone/>
            </a:pPr>
            <a:r>
              <a:rPr lang="en-US" b="1" dirty="0"/>
              <a:t>        finally</a:t>
            </a:r>
            <a:endParaRPr lang="en-US" dirty="0"/>
          </a:p>
          <a:p>
            <a:pPr marL="0" indent="0">
              <a:buNone/>
            </a:pPr>
            <a:r>
              <a:rPr lang="en-US" b="1" dirty="0"/>
              <a:t>        {</a:t>
            </a:r>
            <a:endParaRPr lang="en-US" dirty="0"/>
          </a:p>
          <a:p>
            <a:pPr marL="0" indent="0">
              <a:buNone/>
            </a:pPr>
            <a:r>
              <a:rPr lang="en-US" b="1" dirty="0"/>
              <a:t>          //body;</a:t>
            </a:r>
            <a:endParaRPr lang="en-US" dirty="0"/>
          </a:p>
          <a:p>
            <a:pPr marL="0" indent="0">
              <a:buNone/>
            </a:pPr>
            <a:r>
              <a:rPr lang="en-US" b="1" dirty="0"/>
              <a:t>         }</a:t>
            </a:r>
            <a:endParaRPr lang="en-US" dirty="0"/>
          </a:p>
          <a:p>
            <a:pPr marL="0" indent="0">
              <a:buNone/>
            </a:pPr>
            <a:endParaRPr lang="en-US" dirty="0"/>
          </a:p>
        </p:txBody>
      </p:sp>
    </p:spTree>
    <p:extLst>
      <p:ext uri="{BB962C8B-B14F-4D97-AF65-F5344CB8AC3E}">
        <p14:creationId xmlns:p14="http://schemas.microsoft.com/office/powerpoint/2010/main" val="2900064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ERROR</a:t>
            </a:r>
          </a:p>
        </p:txBody>
      </p:sp>
      <p:sp>
        <p:nvSpPr>
          <p:cNvPr id="3" name="Content Placeholder 2"/>
          <p:cNvSpPr>
            <a:spLocks noGrp="1"/>
          </p:cNvSpPr>
          <p:nvPr>
            <p:ph sz="quarter" idx="1"/>
          </p:nvPr>
        </p:nvSpPr>
        <p:spPr/>
        <p:txBody>
          <a:bodyPr/>
          <a:lstStyle/>
          <a:p>
            <a:pPr lvl="0"/>
            <a:r>
              <a:rPr lang="en-US" dirty="0"/>
              <a:t>Errors are the mistakes that can makes program to go wrong.</a:t>
            </a:r>
          </a:p>
          <a:p>
            <a:pPr lvl="0"/>
            <a:r>
              <a:rPr lang="en-US" dirty="0"/>
              <a:t>Error may produce an incorrect output or may terminate the execution of the program or even may cause the system to crash.</a:t>
            </a:r>
          </a:p>
          <a:p>
            <a:pPr lvl="0"/>
            <a:r>
              <a:rPr lang="en-US" dirty="0"/>
              <a:t>So it is important to detect &amp; manage all error condition in the program. So that programs will not terminate or crash during execution.</a:t>
            </a:r>
          </a:p>
          <a:p>
            <a:pPr marL="0" indent="0">
              <a:buNone/>
            </a:pPr>
            <a:endParaRPr lang="en-US" dirty="0"/>
          </a:p>
        </p:txBody>
      </p:sp>
    </p:spTree>
    <p:extLst>
      <p:ext uri="{BB962C8B-B14F-4D97-AF65-F5344CB8AC3E}">
        <p14:creationId xmlns:p14="http://schemas.microsoft.com/office/powerpoint/2010/main" val="1944511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331728" y="1904481"/>
            <a:ext cx="5718544" cy="429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0125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finally block</a:t>
            </a:r>
          </a:p>
        </p:txBody>
      </p:sp>
      <p:pic>
        <p:nvPicPr>
          <p:cNvPr id="7170"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1" y="1600200"/>
            <a:ext cx="73914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5485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9C72-D6F3-414A-B6B7-856ACB6E33F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9A0AA7D-1A06-4059-8BC0-EACB5CA067B1}"/>
              </a:ext>
            </a:extLst>
          </p:cNvPr>
          <p:cNvSpPr>
            <a:spLocks noGrp="1"/>
          </p:cNvSpPr>
          <p:nvPr>
            <p:ph sz="quarter" idx="1"/>
          </p:nvPr>
        </p:nvSpPr>
        <p:spPr/>
        <p:txBody>
          <a:bodyPr>
            <a:normAutofit fontScale="62500" lnSpcReduction="20000"/>
          </a:bodyPr>
          <a:lstStyle/>
          <a:p>
            <a:pPr marL="0" indent="0">
              <a:buNone/>
            </a:pPr>
            <a:r>
              <a:rPr lang="en-IN" dirty="0"/>
              <a:t>public class finally2</a:t>
            </a:r>
          </a:p>
          <a:p>
            <a:pPr marL="0" indent="0">
              <a:buNone/>
            </a:pP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endParaRPr lang="en-IN" dirty="0"/>
          </a:p>
          <a:p>
            <a:pPr marL="0" indent="0">
              <a:buNone/>
            </a:pPr>
            <a:r>
              <a:rPr lang="en-IN" dirty="0"/>
              <a:t>try</a:t>
            </a:r>
          </a:p>
          <a:p>
            <a:pPr marL="0" indent="0">
              <a:buNone/>
            </a:pPr>
            <a:r>
              <a:rPr lang="en-IN" dirty="0"/>
              <a:t>{</a:t>
            </a:r>
          </a:p>
          <a:p>
            <a:pPr marL="0" indent="0">
              <a:buNone/>
            </a:pPr>
            <a:r>
              <a:rPr lang="en-IN" dirty="0"/>
              <a:t>int a[]=new int[5];</a:t>
            </a:r>
          </a:p>
          <a:p>
            <a:pPr marL="0" indent="0">
              <a:buNone/>
            </a:pPr>
            <a:r>
              <a:rPr lang="en-IN" dirty="0" err="1"/>
              <a:t>System.out.println</a:t>
            </a:r>
            <a:r>
              <a:rPr lang="en-IN" dirty="0"/>
              <a:t>(a[10]);</a:t>
            </a:r>
          </a:p>
          <a:p>
            <a:pPr marL="0" indent="0">
              <a:buNone/>
            </a:pPr>
            <a:endParaRPr lang="en-IN" dirty="0"/>
          </a:p>
          <a:p>
            <a:pPr marL="0" indent="0">
              <a:buNone/>
            </a:pPr>
            <a:r>
              <a:rPr lang="en-IN" dirty="0"/>
              <a:t>}</a:t>
            </a:r>
          </a:p>
          <a:p>
            <a:pPr marL="0" indent="0">
              <a:buNone/>
            </a:pPr>
            <a:r>
              <a:rPr lang="en-IN" dirty="0"/>
              <a:t>catch(</a:t>
            </a:r>
            <a:r>
              <a:rPr lang="en-IN" dirty="0" err="1"/>
              <a:t>ArithmeticException</a:t>
            </a:r>
            <a:r>
              <a:rPr lang="en-IN" dirty="0"/>
              <a:t> e)</a:t>
            </a:r>
          </a:p>
          <a:p>
            <a:pPr marL="0" indent="0">
              <a:buNone/>
            </a:pPr>
            <a:r>
              <a:rPr lang="en-IN" dirty="0"/>
              <a:t>{</a:t>
            </a:r>
          </a:p>
          <a:p>
            <a:pPr marL="0" indent="0">
              <a:buNone/>
            </a:pPr>
            <a:r>
              <a:rPr lang="en-IN" dirty="0" err="1"/>
              <a:t>System.out.println</a:t>
            </a:r>
            <a:r>
              <a:rPr lang="en-IN" dirty="0"/>
              <a:t>("Arithmetic exception occurs");</a:t>
            </a:r>
          </a:p>
          <a:p>
            <a:pPr marL="0" indent="0">
              <a:buNone/>
            </a:pPr>
            <a:r>
              <a:rPr lang="en-IN" dirty="0"/>
              <a:t>}</a:t>
            </a:r>
          </a:p>
          <a:p>
            <a:pPr marL="0" indent="0">
              <a:buNone/>
            </a:pPr>
            <a:endParaRPr lang="en-IN" dirty="0"/>
          </a:p>
        </p:txBody>
      </p:sp>
      <p:sp>
        <p:nvSpPr>
          <p:cNvPr id="4" name="Content Placeholder 3">
            <a:extLst>
              <a:ext uri="{FF2B5EF4-FFF2-40B4-BE49-F238E27FC236}">
                <a16:creationId xmlns:a16="http://schemas.microsoft.com/office/drawing/2014/main" id="{701C4B4A-9680-4201-974D-598AA6D20F03}"/>
              </a:ext>
            </a:extLst>
          </p:cNvPr>
          <p:cNvSpPr>
            <a:spLocks noGrp="1"/>
          </p:cNvSpPr>
          <p:nvPr>
            <p:ph sz="quarter" idx="2"/>
          </p:nvPr>
        </p:nvSpPr>
        <p:spPr/>
        <p:txBody>
          <a:bodyPr>
            <a:normAutofit fontScale="62500" lnSpcReduction="20000"/>
          </a:bodyPr>
          <a:lstStyle/>
          <a:p>
            <a:pPr marL="0" indent="0">
              <a:buNone/>
            </a:pPr>
            <a:r>
              <a:rPr lang="en-IN" dirty="0"/>
              <a:t>catch(</a:t>
            </a:r>
            <a:r>
              <a:rPr lang="en-IN" dirty="0" err="1"/>
              <a:t>ArrayIndexOutOfBoundsException</a:t>
            </a:r>
            <a:r>
              <a:rPr lang="en-IN" dirty="0"/>
              <a:t> e)</a:t>
            </a:r>
          </a:p>
          <a:p>
            <a:pPr marL="0" indent="0">
              <a:buNone/>
            </a:pPr>
            <a:r>
              <a:rPr lang="en-IN" dirty="0"/>
              <a:t>{</a:t>
            </a:r>
          </a:p>
          <a:p>
            <a:pPr marL="0" indent="0">
              <a:buNone/>
            </a:pPr>
            <a:r>
              <a:rPr lang="en-IN" dirty="0" err="1"/>
              <a:t>System.out.println</a:t>
            </a:r>
            <a:r>
              <a:rPr lang="en-IN" dirty="0"/>
              <a:t>("</a:t>
            </a:r>
            <a:r>
              <a:rPr lang="en-IN" dirty="0" err="1"/>
              <a:t>ArrayIndexOutOfBoundsException</a:t>
            </a:r>
            <a:r>
              <a:rPr lang="en-IN" dirty="0"/>
              <a:t> occurs");</a:t>
            </a:r>
          </a:p>
          <a:p>
            <a:pPr marL="0" indent="0">
              <a:buNone/>
            </a:pPr>
            <a:r>
              <a:rPr lang="en-IN" dirty="0"/>
              <a:t>}</a:t>
            </a:r>
          </a:p>
          <a:p>
            <a:pPr marL="0" indent="0">
              <a:buNone/>
            </a:pPr>
            <a:r>
              <a:rPr lang="en-IN" dirty="0"/>
              <a:t>finally</a:t>
            </a:r>
          </a:p>
          <a:p>
            <a:pPr marL="0" indent="0">
              <a:buNone/>
            </a:pPr>
            <a:r>
              <a:rPr lang="en-IN" dirty="0"/>
              <a:t>{</a:t>
            </a:r>
          </a:p>
          <a:p>
            <a:pPr marL="0" indent="0">
              <a:buNone/>
            </a:pPr>
            <a:r>
              <a:rPr lang="en-IN" dirty="0" err="1"/>
              <a:t>System.out.println</a:t>
            </a:r>
            <a:r>
              <a:rPr lang="en-IN" dirty="0"/>
              <a:t>("program end");</a:t>
            </a:r>
          </a:p>
          <a:p>
            <a:pPr marL="0" indent="0">
              <a:buNone/>
            </a:pP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9979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41F6-B789-4ED3-B5D6-A63B9761A540}"/>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961F9CB4-A22C-4B2D-83B2-236561FF94EA}"/>
              </a:ext>
            </a:extLst>
          </p:cNvPr>
          <p:cNvPicPr>
            <a:picLocks noGrp="1" noChangeAspect="1"/>
          </p:cNvPicPr>
          <p:nvPr>
            <p:ph sz="quarter" idx="1"/>
          </p:nvPr>
        </p:nvPicPr>
        <p:blipFill>
          <a:blip r:embed="rId2"/>
          <a:stretch>
            <a:fillRect/>
          </a:stretch>
        </p:blipFill>
        <p:spPr>
          <a:xfrm>
            <a:off x="457200" y="2667000"/>
            <a:ext cx="3886200" cy="1476375"/>
          </a:xfrm>
        </p:spPr>
      </p:pic>
      <p:sp>
        <p:nvSpPr>
          <p:cNvPr id="4" name="Content Placeholder 3">
            <a:extLst>
              <a:ext uri="{FF2B5EF4-FFF2-40B4-BE49-F238E27FC236}">
                <a16:creationId xmlns:a16="http://schemas.microsoft.com/office/drawing/2014/main" id="{5CA9921B-797A-4FBD-9B22-36FD6312218A}"/>
              </a:ext>
            </a:extLst>
          </p:cNvPr>
          <p:cNvSpPr>
            <a:spLocks noGrp="1"/>
          </p:cNvSpPr>
          <p:nvPr>
            <p:ph sz="quarter" idx="2"/>
          </p:nvPr>
        </p:nvSpPr>
        <p:spPr>
          <a:xfrm>
            <a:off x="5638800" y="1600200"/>
            <a:ext cx="2289048" cy="4572000"/>
          </a:xfrm>
        </p:spPr>
        <p:txBody>
          <a:bodyPr/>
          <a:lstStyle/>
          <a:p>
            <a:endParaRPr lang="en-IN" dirty="0"/>
          </a:p>
        </p:txBody>
      </p:sp>
    </p:spTree>
    <p:extLst>
      <p:ext uri="{BB962C8B-B14F-4D97-AF65-F5344CB8AC3E}">
        <p14:creationId xmlns:p14="http://schemas.microsoft.com/office/powerpoint/2010/main" val="126989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0DD8-66F6-4558-9BA4-D35B801B6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CE2607-7F33-4279-8E1A-5AFF8353372C}"/>
              </a:ext>
            </a:extLst>
          </p:cNvPr>
          <p:cNvSpPr>
            <a:spLocks noGrp="1"/>
          </p:cNvSpPr>
          <p:nvPr>
            <p:ph sz="quarter" idx="1"/>
          </p:nvPr>
        </p:nvSpPr>
        <p:spPr/>
        <p:txBody>
          <a:bodyPr>
            <a:normAutofit fontScale="62500" lnSpcReduction="20000"/>
          </a:bodyPr>
          <a:lstStyle/>
          <a:p>
            <a:pPr marL="0" indent="0">
              <a:buNone/>
            </a:pPr>
            <a:r>
              <a:rPr lang="en-IN" dirty="0"/>
              <a:t>import </a:t>
            </a:r>
            <a:r>
              <a:rPr lang="en-IN" dirty="0" err="1"/>
              <a:t>java.lang.Exception</a:t>
            </a:r>
            <a:r>
              <a:rPr lang="en-IN" dirty="0"/>
              <a:t>;</a:t>
            </a:r>
          </a:p>
          <a:p>
            <a:pPr marL="0" indent="0">
              <a:buNone/>
            </a:pPr>
            <a:endParaRPr lang="en-IN" dirty="0"/>
          </a:p>
          <a:p>
            <a:pPr marL="0" indent="0">
              <a:buNone/>
            </a:pPr>
            <a:r>
              <a:rPr lang="en-IN" dirty="0"/>
              <a:t>class </a:t>
            </a:r>
            <a:r>
              <a:rPr lang="en-IN" dirty="0" err="1"/>
              <a:t>throwown</a:t>
            </a:r>
            <a:r>
              <a:rPr lang="en-IN" dirty="0"/>
              <a:t> extends Exception</a:t>
            </a:r>
          </a:p>
          <a:p>
            <a:pPr marL="0" indent="0">
              <a:buNone/>
            </a:pPr>
            <a:r>
              <a:rPr lang="en-IN" dirty="0"/>
              <a:t>{</a:t>
            </a:r>
          </a:p>
          <a:p>
            <a:pPr marL="0" indent="0">
              <a:buNone/>
            </a:pPr>
            <a:r>
              <a:rPr lang="en-IN" dirty="0" err="1"/>
              <a:t>throwown</a:t>
            </a:r>
            <a:r>
              <a:rPr lang="en-IN" dirty="0"/>
              <a:t>(String </a:t>
            </a:r>
            <a:r>
              <a:rPr lang="en-IN" dirty="0" err="1"/>
              <a:t>msg</a:t>
            </a:r>
            <a:r>
              <a:rPr lang="en-IN" dirty="0"/>
              <a:t>)</a:t>
            </a:r>
          </a:p>
          <a:p>
            <a:pPr marL="0" indent="0">
              <a:buNone/>
            </a:pPr>
            <a:r>
              <a:rPr lang="en-IN" dirty="0"/>
              <a:t>{</a:t>
            </a:r>
          </a:p>
          <a:p>
            <a:pPr marL="0" indent="0">
              <a:buNone/>
            </a:pPr>
            <a:r>
              <a:rPr lang="en-IN" dirty="0"/>
              <a:t>super(</a:t>
            </a:r>
            <a:r>
              <a:rPr lang="en-IN" dirty="0" err="1"/>
              <a:t>msg</a:t>
            </a:r>
            <a:r>
              <a:rPr lang="en-IN" dirty="0"/>
              <a:t>);</a:t>
            </a:r>
          </a:p>
          <a:p>
            <a:pPr marL="0" indent="0">
              <a:buNone/>
            </a:pPr>
            <a:r>
              <a:rPr lang="en-IN" dirty="0"/>
              <a:t>}</a:t>
            </a:r>
          </a:p>
          <a:p>
            <a:pPr marL="0" indent="0">
              <a:buNone/>
            </a:pPr>
            <a:r>
              <a:rPr lang="en-IN" dirty="0"/>
              <a:t>}</a:t>
            </a:r>
          </a:p>
          <a:p>
            <a:pPr marL="0" indent="0">
              <a:buNone/>
            </a:pPr>
            <a:r>
              <a:rPr lang="en-IN" dirty="0"/>
              <a:t>class throwown1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int age=15;</a:t>
            </a:r>
          </a:p>
          <a:p>
            <a:pPr marL="0" indent="0">
              <a:buNone/>
            </a:pPr>
            <a:endParaRPr lang="en-IN" dirty="0"/>
          </a:p>
        </p:txBody>
      </p:sp>
      <p:sp>
        <p:nvSpPr>
          <p:cNvPr id="4" name="Content Placeholder 3">
            <a:extLst>
              <a:ext uri="{FF2B5EF4-FFF2-40B4-BE49-F238E27FC236}">
                <a16:creationId xmlns:a16="http://schemas.microsoft.com/office/drawing/2014/main" id="{425E8624-74F2-4163-A724-23A268BEC8A0}"/>
              </a:ext>
            </a:extLst>
          </p:cNvPr>
          <p:cNvSpPr>
            <a:spLocks noGrp="1"/>
          </p:cNvSpPr>
          <p:nvPr>
            <p:ph sz="quarter" idx="2"/>
          </p:nvPr>
        </p:nvSpPr>
        <p:spPr/>
        <p:txBody>
          <a:bodyPr>
            <a:normAutofit fontScale="62500" lnSpcReduction="20000"/>
          </a:bodyPr>
          <a:lstStyle/>
          <a:p>
            <a:pPr marL="0" indent="0">
              <a:buNone/>
            </a:pPr>
            <a:r>
              <a:rPr lang="en-IN" dirty="0"/>
              <a:t>try</a:t>
            </a:r>
          </a:p>
          <a:p>
            <a:pPr marL="0" indent="0">
              <a:buNone/>
            </a:pPr>
            <a:r>
              <a:rPr lang="en-IN" dirty="0"/>
              <a:t>{</a:t>
            </a:r>
          </a:p>
          <a:p>
            <a:pPr marL="0" indent="0">
              <a:buNone/>
            </a:pPr>
            <a:r>
              <a:rPr lang="en-IN" dirty="0"/>
              <a:t>if(age&lt;21)</a:t>
            </a:r>
          </a:p>
          <a:p>
            <a:pPr marL="0" indent="0">
              <a:buNone/>
            </a:pPr>
            <a:r>
              <a:rPr lang="en-IN" dirty="0"/>
              <a:t>throw new </a:t>
            </a:r>
            <a:r>
              <a:rPr lang="en-IN" dirty="0" err="1"/>
              <a:t>throwown</a:t>
            </a:r>
            <a:r>
              <a:rPr lang="en-IN" dirty="0"/>
              <a:t>("Your age is very less than the condition");</a:t>
            </a:r>
          </a:p>
          <a:p>
            <a:pPr marL="0" indent="0">
              <a:buNone/>
            </a:pPr>
            <a:r>
              <a:rPr lang="en-IN" dirty="0"/>
              <a:t>}</a:t>
            </a:r>
          </a:p>
          <a:p>
            <a:pPr marL="0" indent="0">
              <a:buNone/>
            </a:pPr>
            <a:r>
              <a:rPr lang="en-IN" dirty="0"/>
              <a:t>catch(</a:t>
            </a:r>
            <a:r>
              <a:rPr lang="en-IN" dirty="0" err="1"/>
              <a:t>throwown</a:t>
            </a:r>
            <a:r>
              <a:rPr lang="en-IN" dirty="0"/>
              <a:t> e)</a:t>
            </a:r>
          </a:p>
          <a:p>
            <a:pPr marL="0" indent="0">
              <a:buNone/>
            </a:pPr>
            <a:r>
              <a:rPr lang="en-IN" dirty="0"/>
              <a:t>{</a:t>
            </a:r>
          </a:p>
          <a:p>
            <a:pPr marL="0" indent="0">
              <a:buNone/>
            </a:pPr>
            <a:r>
              <a:rPr lang="en-IN" dirty="0" err="1"/>
              <a:t>System.out.println</a:t>
            </a:r>
            <a:r>
              <a:rPr lang="en-IN" dirty="0"/>
              <a:t>("This is my Exception block");</a:t>
            </a:r>
          </a:p>
          <a:p>
            <a:pPr marL="0" indent="0">
              <a:buNone/>
            </a:pPr>
            <a:r>
              <a:rPr lang="en-IN" dirty="0" err="1"/>
              <a:t>System.out.println</a:t>
            </a:r>
            <a:r>
              <a:rPr lang="en-IN" dirty="0"/>
              <a:t>(</a:t>
            </a:r>
            <a:r>
              <a:rPr lang="en-IN" dirty="0" err="1"/>
              <a:t>e.getMessage</a:t>
            </a:r>
            <a:r>
              <a:rPr lang="en-IN" dirty="0"/>
              <a:t>());</a:t>
            </a:r>
          </a:p>
          <a:p>
            <a:pPr marL="0" indent="0">
              <a:buNone/>
            </a:pPr>
            <a:r>
              <a:rPr lang="en-IN" dirty="0"/>
              <a:t>}</a:t>
            </a:r>
          </a:p>
          <a:p>
            <a:pPr marL="0" indent="0">
              <a:buNone/>
            </a:pPr>
            <a:r>
              <a:rPr lang="en-IN" dirty="0"/>
              <a:t>finally</a:t>
            </a:r>
          </a:p>
          <a:p>
            <a:pPr marL="0" indent="0">
              <a:buNone/>
            </a:pPr>
            <a:r>
              <a:rPr lang="en-IN" dirty="0"/>
              <a:t>{</a:t>
            </a:r>
          </a:p>
          <a:p>
            <a:pPr marL="0" indent="0">
              <a:buNone/>
            </a:pPr>
            <a:r>
              <a:rPr lang="en-IN" dirty="0" err="1"/>
              <a:t>System.out.println</a:t>
            </a:r>
            <a:r>
              <a:rPr lang="en-IN" dirty="0"/>
              <a:t>("finally block");</a:t>
            </a:r>
          </a:p>
          <a:p>
            <a:pPr marL="0" indent="0">
              <a:buNone/>
            </a:pPr>
            <a:r>
              <a:rPr lang="en-IN" dirty="0"/>
              <a: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685700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ADD1-5CD9-449B-9D55-806B7B68E9E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22F112D-72A0-46E7-BDF9-CBB0286537A6}"/>
              </a:ext>
            </a:extLst>
          </p:cNvPr>
          <p:cNvPicPr>
            <a:picLocks noGrp="1" noChangeAspect="1"/>
          </p:cNvPicPr>
          <p:nvPr>
            <p:ph sz="quarter" idx="1"/>
          </p:nvPr>
        </p:nvPicPr>
        <p:blipFill>
          <a:blip r:embed="rId2"/>
          <a:stretch>
            <a:fillRect/>
          </a:stretch>
        </p:blipFill>
        <p:spPr>
          <a:xfrm>
            <a:off x="609600" y="2590801"/>
            <a:ext cx="3271837" cy="1738312"/>
          </a:xfrm>
        </p:spPr>
      </p:pic>
      <p:sp>
        <p:nvSpPr>
          <p:cNvPr id="4" name="Content Placeholder 3">
            <a:extLst>
              <a:ext uri="{FF2B5EF4-FFF2-40B4-BE49-F238E27FC236}">
                <a16:creationId xmlns:a16="http://schemas.microsoft.com/office/drawing/2014/main" id="{773BE220-F3A9-4FB0-BD96-8D26F8980100}"/>
              </a:ext>
            </a:extLst>
          </p:cNvPr>
          <p:cNvSpPr>
            <a:spLocks noGrp="1"/>
          </p:cNvSpPr>
          <p:nvPr>
            <p:ph sz="quarter" idx="2"/>
          </p:nvPr>
        </p:nvSpPr>
        <p:spPr/>
        <p:txBody>
          <a:bodyPr/>
          <a:lstStyle/>
          <a:p>
            <a:endParaRPr lang="en-IN"/>
          </a:p>
        </p:txBody>
      </p:sp>
    </p:spTree>
    <p:extLst>
      <p:ext uri="{BB962C8B-B14F-4D97-AF65-F5344CB8AC3E}">
        <p14:creationId xmlns:p14="http://schemas.microsoft.com/office/powerpoint/2010/main" val="2834552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pPr>
            <a:r>
              <a:rPr lang="en-US" dirty="0"/>
              <a:t>V] Multiple catch statement.</a:t>
            </a:r>
          </a:p>
          <a:p>
            <a:pPr>
              <a:buFont typeface="Arial" pitchFamily="34" charset="0"/>
              <a:buChar char="•"/>
            </a:pPr>
            <a:r>
              <a:rPr lang="en-US" dirty="0"/>
              <a:t>In Some cases, more than one exception could be generated by single try block ,to handle this situation ,we can specify two or more catch block.</a:t>
            </a:r>
          </a:p>
          <a:p>
            <a:pPr>
              <a:buFont typeface="Arial" pitchFamily="34" charset="0"/>
              <a:buChar char="•"/>
            </a:pPr>
            <a:r>
              <a:rPr lang="en-US" dirty="0"/>
              <a:t>When an exception in try block is generated, java treat multiple catch statements like switch statement, which executes the statement whose parameters matches with exception objects &amp; remaining statement will skipped.</a:t>
            </a:r>
          </a:p>
          <a:p>
            <a:pPr>
              <a:buFont typeface="Arial" pitchFamily="34" charset="0"/>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0310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endParaRPr lang="en-US" dirty="0"/>
          </a:p>
        </p:txBody>
      </p:sp>
      <p:sp>
        <p:nvSpPr>
          <p:cNvPr id="3" name="Content Placeholder 2"/>
          <p:cNvSpPr>
            <a:spLocks noGrp="1"/>
          </p:cNvSpPr>
          <p:nvPr>
            <p:ph sz="quarter" idx="1"/>
          </p:nvPr>
        </p:nvSpPr>
        <p:spPr>
          <a:xfrm>
            <a:off x="457200" y="304800"/>
            <a:ext cx="8229600" cy="6324600"/>
          </a:xfrm>
        </p:spPr>
        <p:txBody>
          <a:bodyPr>
            <a:normAutofit fontScale="92500" lnSpcReduction="20000"/>
          </a:bodyPr>
          <a:lstStyle/>
          <a:p>
            <a:pPr marL="0" indent="0">
              <a:buNone/>
            </a:pPr>
            <a:endParaRPr lang="en-US" sz="4900" b="1" dirty="0"/>
          </a:p>
          <a:p>
            <a:pPr marL="0" indent="0">
              <a:buNone/>
            </a:pPr>
            <a:r>
              <a:rPr lang="en-US" b="1" dirty="0"/>
              <a:t>Syntax</a:t>
            </a:r>
          </a:p>
          <a:p>
            <a:pPr marL="0" indent="0">
              <a:buNone/>
            </a:pPr>
            <a:r>
              <a:rPr lang="en-US" dirty="0"/>
              <a:t>try </a:t>
            </a:r>
          </a:p>
          <a:p>
            <a:pPr marL="0" indent="0">
              <a:buNone/>
            </a:pPr>
            <a:r>
              <a:rPr lang="en-US" dirty="0"/>
              <a:t>{</a:t>
            </a:r>
          </a:p>
          <a:p>
            <a:pPr marL="0" indent="0">
              <a:buNone/>
            </a:pPr>
            <a:r>
              <a:rPr lang="en-US" dirty="0"/>
              <a:t>  //code</a:t>
            </a:r>
          </a:p>
          <a:p>
            <a:pPr marL="0" indent="0">
              <a:buNone/>
            </a:pPr>
            <a:r>
              <a:rPr lang="en-US" dirty="0"/>
              <a:t> }</a:t>
            </a:r>
          </a:p>
          <a:p>
            <a:pPr marL="0" indent="0">
              <a:buNone/>
            </a:pPr>
            <a:r>
              <a:rPr lang="en-US" dirty="0"/>
              <a:t>catch (</a:t>
            </a:r>
            <a:r>
              <a:rPr lang="en-US" i="1" dirty="0" err="1"/>
              <a:t>ExceptionType</a:t>
            </a:r>
            <a:r>
              <a:rPr lang="en-US" i="1" dirty="0"/>
              <a:t> name</a:t>
            </a:r>
            <a:r>
              <a:rPr lang="en-US" dirty="0"/>
              <a:t>)</a:t>
            </a:r>
          </a:p>
          <a:p>
            <a:pPr marL="0" indent="0">
              <a:buNone/>
            </a:pPr>
            <a:r>
              <a:rPr lang="en-US" dirty="0"/>
              <a:t>{</a:t>
            </a:r>
          </a:p>
          <a:p>
            <a:pPr marL="0" indent="0">
              <a:buNone/>
            </a:pPr>
            <a:r>
              <a:rPr lang="en-US" dirty="0"/>
              <a:t>//code</a:t>
            </a:r>
          </a:p>
          <a:p>
            <a:pPr marL="0" indent="0">
              <a:buNone/>
            </a:pPr>
            <a:r>
              <a:rPr lang="en-US" dirty="0"/>
              <a:t>}</a:t>
            </a:r>
          </a:p>
          <a:p>
            <a:pPr marL="0" indent="0">
              <a:buNone/>
            </a:pPr>
            <a:r>
              <a:rPr lang="en-US" dirty="0"/>
              <a:t>catch (</a:t>
            </a:r>
            <a:r>
              <a:rPr lang="en-US" i="1" dirty="0" err="1"/>
              <a:t>ExceptionType</a:t>
            </a:r>
            <a:r>
              <a:rPr lang="en-US" i="1" dirty="0"/>
              <a:t> name</a:t>
            </a:r>
            <a:r>
              <a:rPr lang="en-US" dirty="0"/>
              <a:t>)</a:t>
            </a:r>
          </a:p>
          <a:p>
            <a:pPr marL="0" indent="0">
              <a:buNone/>
            </a:pPr>
            <a:r>
              <a:rPr lang="en-US" dirty="0"/>
              <a:t>{</a:t>
            </a:r>
          </a:p>
          <a:p>
            <a:pPr marL="0" indent="0">
              <a:buNone/>
            </a:pPr>
            <a:r>
              <a:rPr lang="en-US" dirty="0"/>
              <a:t>//code</a:t>
            </a:r>
          </a:p>
          <a:p>
            <a:pPr marL="0" indent="0">
              <a:buNone/>
            </a:pPr>
            <a:r>
              <a:rPr lang="en-US" dirty="0"/>
              <a:t>}</a:t>
            </a:r>
          </a:p>
          <a:p>
            <a:pPr marL="0" indent="0">
              <a:buNone/>
            </a:pPr>
            <a:r>
              <a:rPr lang="en-US" dirty="0"/>
              <a:t>catch (</a:t>
            </a:r>
            <a:r>
              <a:rPr lang="en-US" i="1" dirty="0" err="1"/>
              <a:t>ExceptionType</a:t>
            </a:r>
            <a:r>
              <a:rPr lang="en-US" i="1" dirty="0"/>
              <a:t> name</a:t>
            </a:r>
            <a:r>
              <a:rPr lang="en-US" dirty="0"/>
              <a:t>)</a:t>
            </a:r>
          </a:p>
          <a:p>
            <a:pPr marL="0" indent="0">
              <a:buNone/>
            </a:pPr>
            <a:r>
              <a:rPr lang="en-US" dirty="0"/>
              <a:t>{</a:t>
            </a:r>
          </a:p>
          <a:p>
            <a:pPr marL="0" indent="0">
              <a:buNone/>
            </a:pPr>
            <a:r>
              <a:rPr lang="en-US" dirty="0"/>
              <a:t>//code</a:t>
            </a:r>
          </a:p>
          <a:p>
            <a:pPr marL="0" indent="0">
              <a:buNone/>
            </a:pPr>
            <a:endParaRPr lang="en-US" dirty="0"/>
          </a:p>
        </p:txBody>
      </p:sp>
    </p:spTree>
    <p:extLst>
      <p:ext uri="{BB962C8B-B14F-4D97-AF65-F5344CB8AC3E}">
        <p14:creationId xmlns:p14="http://schemas.microsoft.com/office/powerpoint/2010/main" val="8219839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Multiple catch </a:t>
            </a:r>
            <a:r>
              <a:rPr lang="en-US" dirty="0" err="1"/>
              <a:t>statment</a:t>
            </a:r>
            <a:endParaRPr lang="en-US" dirty="0"/>
          </a:p>
        </p:txBody>
      </p:sp>
      <p:pic>
        <p:nvPicPr>
          <p:cNvPr id="8194" name="Picture 2"/>
          <p:cNvPicPr>
            <a:picLocks noGrp="1" noChangeAspect="1" noChangeArrowheads="1"/>
          </p:cNvPicPr>
          <p:nvPr>
            <p:ph sz="quarter" idx="1"/>
          </p:nvPr>
        </p:nvPicPr>
        <p:blipFill>
          <a:blip r:embed="rId2" cstate="print">
            <a:extLst>
              <a:ext uri="{28A0092B-C50C-407E-A947-70E740481C1C}">
                <a14:useLocalDpi xmlns:a14="http://schemas.microsoft.com/office/drawing/2010/main" val="0"/>
              </a:ext>
            </a:extLst>
          </a:blip>
          <a:stretch>
            <a:fillRect/>
          </a:stretch>
        </p:blipFill>
        <p:spPr bwMode="auto">
          <a:xfrm>
            <a:off x="1517537" y="1600200"/>
            <a:ext cx="5346926" cy="487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4155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buNone/>
            </a:pPr>
            <a:endParaRPr lang="en-US" sz="4400" b="1" dirty="0"/>
          </a:p>
          <a:p>
            <a:pPr marL="0" indent="0">
              <a:buNone/>
            </a:pPr>
            <a:endParaRPr lang="en-US" sz="4400" b="1" dirty="0"/>
          </a:p>
          <a:p>
            <a:pPr marL="0" indent="0" algn="ctr">
              <a:buNone/>
            </a:pPr>
            <a:r>
              <a:rPr lang="en-US" sz="4400" b="1" dirty="0"/>
              <a:t>Multithreading</a:t>
            </a:r>
          </a:p>
        </p:txBody>
      </p:sp>
    </p:spTree>
    <p:extLst>
      <p:ext uri="{BB962C8B-B14F-4D97-AF65-F5344CB8AC3E}">
        <p14:creationId xmlns:p14="http://schemas.microsoft.com/office/powerpoint/2010/main" val="615413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ERROR</a:t>
            </a:r>
          </a:p>
        </p:txBody>
      </p:sp>
      <p:sp>
        <p:nvSpPr>
          <p:cNvPr id="3" name="Content Placeholder 2"/>
          <p:cNvSpPr>
            <a:spLocks noGrp="1"/>
          </p:cNvSpPr>
          <p:nvPr>
            <p:ph sz="quarter" idx="1"/>
          </p:nvPr>
        </p:nvSpPr>
        <p:spPr/>
        <p:txBody>
          <a:bodyPr/>
          <a:lstStyle/>
          <a:p>
            <a:pPr lvl="0"/>
            <a:r>
              <a:rPr lang="en-US" dirty="0"/>
              <a:t>Error are classified in two types as follows :</a:t>
            </a:r>
          </a:p>
          <a:p>
            <a:pPr lvl="1"/>
            <a:r>
              <a:rPr lang="en-US" sz="2400" b="1" dirty="0"/>
              <a:t>Compile Time Error</a:t>
            </a:r>
            <a:endParaRPr lang="en-US" sz="2400" dirty="0"/>
          </a:p>
          <a:p>
            <a:pPr lvl="1"/>
            <a:r>
              <a:rPr lang="en-US" sz="2400" b="1" dirty="0"/>
              <a:t>Run Time Error</a:t>
            </a:r>
            <a:endParaRPr lang="en-US" sz="2400" dirty="0"/>
          </a:p>
          <a:p>
            <a:pPr marL="0" indent="0">
              <a:buNone/>
            </a:pPr>
            <a:endParaRPr lang="en-US" dirty="0"/>
          </a:p>
        </p:txBody>
      </p:sp>
    </p:spTree>
    <p:extLst>
      <p:ext uri="{BB962C8B-B14F-4D97-AF65-F5344CB8AC3E}">
        <p14:creationId xmlns:p14="http://schemas.microsoft.com/office/powerpoint/2010/main" val="2999658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Thread ?</a:t>
            </a:r>
            <a:endParaRPr lang="en-US" dirty="0"/>
          </a:p>
        </p:txBody>
      </p:sp>
      <p:sp>
        <p:nvSpPr>
          <p:cNvPr id="3" name="Content Placeholder 2"/>
          <p:cNvSpPr>
            <a:spLocks noGrp="1"/>
          </p:cNvSpPr>
          <p:nvPr>
            <p:ph idx="1"/>
          </p:nvPr>
        </p:nvSpPr>
        <p:spPr/>
        <p:txBody>
          <a:bodyPr/>
          <a:lstStyle/>
          <a:p>
            <a:pPr lvl="0"/>
            <a:r>
              <a:rPr lang="en-US" dirty="0"/>
              <a:t>Thread is similar to a program that has a single flow of control.</a:t>
            </a:r>
          </a:p>
          <a:p>
            <a:pPr lvl="0"/>
            <a:r>
              <a:rPr lang="en-US" dirty="0"/>
              <a:t>It has beginning, a body &amp; an end and executes command sequentially.</a:t>
            </a:r>
          </a:p>
          <a:p>
            <a:pPr lvl="0"/>
            <a:r>
              <a:rPr lang="en-US" dirty="0"/>
              <a:t>Java enables us to use multiple flows of control in developing programs, where each flow of control is a separate tiny program known as thread that runs in parallel to other.</a:t>
            </a:r>
          </a:p>
          <a:p>
            <a:pPr lvl="0"/>
            <a:r>
              <a:rPr lang="en-US" dirty="0"/>
              <a:t>Since threads in java are subprograms of main application program &amp; share the same memory space. So they are known as lightweight threads or process.</a:t>
            </a:r>
          </a:p>
          <a:p>
            <a:endParaRPr lang="en-US" dirty="0"/>
          </a:p>
        </p:txBody>
      </p:sp>
    </p:spTree>
    <p:extLst>
      <p:ext uri="{BB962C8B-B14F-4D97-AF65-F5344CB8AC3E}">
        <p14:creationId xmlns:p14="http://schemas.microsoft.com/office/powerpoint/2010/main" val="4257326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lvl="0"/>
            <a:r>
              <a:rPr lang="en-US" dirty="0"/>
              <a:t>As that the threads running in parallel does not really mean that they actually run at the same time. Since all the threads are running on a single processor, flow of execution is shared between the threads. So java handles the switching of control between the threads in such a way that they are running concurrently.</a:t>
            </a:r>
          </a:p>
          <a:p>
            <a:pPr marL="0" indent="0">
              <a:buNone/>
            </a:pPr>
            <a:endParaRPr lang="en-US" dirty="0"/>
          </a:p>
        </p:txBody>
      </p:sp>
    </p:spTree>
    <p:extLst>
      <p:ext uri="{BB962C8B-B14F-4D97-AF65-F5344CB8AC3E}">
        <p14:creationId xmlns:p14="http://schemas.microsoft.com/office/powerpoint/2010/main" val="8764086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What </a:t>
            </a:r>
            <a:r>
              <a:rPr lang="en-US" b="1" dirty="0"/>
              <a:t>is different between multiprocessing &amp; multithreading?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89370392"/>
              </p:ext>
            </p:extLst>
          </p:nvPr>
        </p:nvGraphicFramePr>
        <p:xfrm>
          <a:off x="1219200" y="2209800"/>
          <a:ext cx="5626100" cy="3765296"/>
        </p:xfrm>
        <a:graphic>
          <a:graphicData uri="http://schemas.openxmlformats.org/drawingml/2006/table">
            <a:tbl>
              <a:tblPr firstRow="1" firstCol="1" bandRow="1"/>
              <a:tblGrid>
                <a:gridCol w="468630">
                  <a:extLst>
                    <a:ext uri="{9D8B030D-6E8A-4147-A177-3AD203B41FA5}">
                      <a16:colId xmlns:a16="http://schemas.microsoft.com/office/drawing/2014/main" val="20000"/>
                    </a:ext>
                  </a:extLst>
                </a:gridCol>
                <a:gridCol w="2578735">
                  <a:extLst>
                    <a:ext uri="{9D8B030D-6E8A-4147-A177-3AD203B41FA5}">
                      <a16:colId xmlns:a16="http://schemas.microsoft.com/office/drawing/2014/main" val="20001"/>
                    </a:ext>
                  </a:extLst>
                </a:gridCol>
                <a:gridCol w="2578735">
                  <a:extLst>
                    <a:ext uri="{9D8B030D-6E8A-4147-A177-3AD203B41FA5}">
                      <a16:colId xmlns:a16="http://schemas.microsoft.com/office/drawing/2014/main" val="20002"/>
                    </a:ext>
                  </a:extLst>
                </a:gridCol>
              </a:tblGrid>
              <a:tr h="0">
                <a:tc>
                  <a:txBody>
                    <a:bodyPr/>
                    <a:lstStyle/>
                    <a:p>
                      <a:pPr marL="0" marR="0" algn="just">
                        <a:lnSpc>
                          <a:spcPct val="115000"/>
                        </a:lnSpc>
                        <a:spcBef>
                          <a:spcPts val="0"/>
                        </a:spcBef>
                        <a:spcAft>
                          <a:spcPts val="0"/>
                        </a:spcAft>
                      </a:pPr>
                      <a:r>
                        <a:rPr lang="en-US" sz="1100" b="1" dirty="0">
                          <a:effectLst/>
                          <a:latin typeface="Calibri"/>
                          <a:ea typeface="Times New Roman"/>
                          <a:cs typeface="Times New Roman"/>
                        </a:rPr>
                        <a:t>Sr. No.</a:t>
                      </a:r>
                      <a:endParaRPr lang="en-US" sz="1100" dirty="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b="1">
                          <a:effectLst/>
                          <a:latin typeface="Calibri"/>
                          <a:ea typeface="Times New Roman"/>
                          <a:cs typeface="Times New Roman"/>
                        </a:rPr>
                        <a:t>Multithreading</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b="1">
                          <a:effectLst/>
                          <a:latin typeface="Calibri"/>
                          <a:ea typeface="Times New Roman"/>
                          <a:cs typeface="Times New Roman"/>
                        </a:rPr>
                        <a:t>Multiprocessing</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1.</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Multithreading is a programming concept in which a program or a process is divided into two or more subprograms or threads that are executed at the same time in parallel.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Multiprocessing is an operating system concept in which multiple processes are performed simultaneously.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2.</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supports execution of multiple parts of a single program simultaneously.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supports execution of multiple programs simultaneously.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3.</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is highly efficient.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is less efficient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4.</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effectLst/>
                          <a:latin typeface="Calibri"/>
                          <a:ea typeface="Times New Roman"/>
                          <a:cs typeface="Times New Roman"/>
                        </a:rPr>
                        <a:t>A thread is the smallest unit in multithreading.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A program or process is the smallest unit in multiprocessing.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5.</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helps in developing efficient programs.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helps in developing efficient operating system.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6.</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is a light weight process and can run in the same address space so context switch or intercommunication between processes is less expensive.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a:effectLst/>
                          <a:latin typeface="Calibri"/>
                          <a:ea typeface="Times New Roman"/>
                          <a:cs typeface="Times New Roman"/>
                        </a:rPr>
                        <a:t>It is a heavyweight process and can run in the same address space so context switch or intercommunication between processes is much expensive.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marR="0" algn="just">
                        <a:lnSpc>
                          <a:spcPct val="115000"/>
                        </a:lnSpc>
                        <a:spcBef>
                          <a:spcPts val="0"/>
                        </a:spcBef>
                        <a:spcAft>
                          <a:spcPts val="0"/>
                        </a:spcAft>
                      </a:pPr>
                      <a:r>
                        <a:rPr lang="en-US" sz="1100" b="1">
                          <a:effectLst/>
                          <a:latin typeface="Calibri"/>
                          <a:ea typeface="Times New Roman"/>
                          <a:cs typeface="Times New Roman"/>
                        </a:rPr>
                        <a:t>7.</a:t>
                      </a:r>
                      <a:endParaRPr lang="en-US" sz="1100">
                        <a:effectLst/>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effectLst/>
                          <a:latin typeface="Calibri"/>
                          <a:ea typeface="Times New Roman"/>
                          <a:cs typeface="Times New Roman"/>
                        </a:rPr>
                        <a:t>Multithreading requires less overhead than multitasking.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a:effectLst/>
                          <a:latin typeface="Calibri"/>
                          <a:ea typeface="Times New Roman"/>
                          <a:cs typeface="Times New Roman"/>
                        </a:rPr>
                        <a:t>Multitasking requires more overhead.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52202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normAutofit/>
          </a:bodyPr>
          <a:lstStyle/>
          <a:p>
            <a:r>
              <a:rPr lang="en-US" dirty="0"/>
              <a:t>life cycle of thread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066800"/>
            <a:ext cx="8382000" cy="5791200"/>
          </a:xfrm>
        </p:spPr>
      </p:pic>
    </p:spTree>
    <p:extLst>
      <p:ext uri="{BB962C8B-B14F-4D97-AF65-F5344CB8AC3E}">
        <p14:creationId xmlns:p14="http://schemas.microsoft.com/office/powerpoint/2010/main" val="6746212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65760" lvl="1" indent="0">
              <a:buNone/>
            </a:pPr>
            <a:r>
              <a:rPr lang="en-US" b="1" dirty="0"/>
              <a:t>I] Newborn State:-</a:t>
            </a:r>
            <a:endParaRPr lang="en-US" dirty="0"/>
          </a:p>
          <a:p>
            <a:pPr lvl="2"/>
            <a:r>
              <a:rPr lang="en-US" sz="2000" dirty="0"/>
              <a:t>When we create a thread object, our thread is born &amp; is said to the newborn state.</a:t>
            </a:r>
          </a:p>
          <a:p>
            <a:pPr lvl="2"/>
            <a:r>
              <a:rPr lang="en-US" sz="2000" b="1" dirty="0"/>
              <a:t>Syntax</a:t>
            </a:r>
            <a:r>
              <a:rPr lang="en-US" sz="2000" dirty="0"/>
              <a:t>:-</a:t>
            </a:r>
          </a:p>
          <a:p>
            <a:r>
              <a:rPr lang="en-US" sz="2000" b="1" dirty="0"/>
              <a:t>Thread t = new Thread()</a:t>
            </a:r>
            <a:r>
              <a:rPr lang="en-US" sz="2000" dirty="0"/>
              <a:t>;</a:t>
            </a:r>
          </a:p>
          <a:p>
            <a:r>
              <a:rPr lang="en-US" sz="2000" dirty="0"/>
              <a:t>In newborn state, thread is not yet scheduled; once it is scheduled it can move into the runnable state.</a:t>
            </a:r>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4419600"/>
            <a:ext cx="3886200" cy="2209800"/>
          </a:xfrm>
          <a:prstGeom prst="rect">
            <a:avLst/>
          </a:prstGeom>
        </p:spPr>
      </p:pic>
    </p:spTree>
    <p:extLst>
      <p:ext uri="{BB962C8B-B14F-4D97-AF65-F5344CB8AC3E}">
        <p14:creationId xmlns:p14="http://schemas.microsoft.com/office/powerpoint/2010/main" val="8082463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365760" lvl="1" indent="0">
              <a:buNone/>
            </a:pPr>
            <a:r>
              <a:rPr lang="en-US" b="1" dirty="0"/>
              <a:t>II] Runnable State(Ready to run):-</a:t>
            </a:r>
            <a:endParaRPr lang="en-US" dirty="0"/>
          </a:p>
          <a:p>
            <a:pPr lvl="2"/>
            <a:r>
              <a:rPr lang="en-US" sz="2000" dirty="0"/>
              <a:t>Runnable state means that thread is ready for execution &amp; is waiting for availability of the process.</a:t>
            </a:r>
          </a:p>
          <a:p>
            <a:pPr lvl="2"/>
            <a:r>
              <a:rPr lang="en-US" sz="2000" b="1" dirty="0"/>
              <a:t>Syntax</a:t>
            </a:r>
            <a:r>
              <a:rPr lang="en-US" sz="2000" dirty="0"/>
              <a:t>:-</a:t>
            </a:r>
          </a:p>
          <a:p>
            <a:pPr marL="0" indent="0">
              <a:buNone/>
            </a:pPr>
            <a:r>
              <a:rPr lang="en-US" sz="2000" b="1" dirty="0"/>
              <a:t>           </a:t>
            </a:r>
            <a:r>
              <a:rPr lang="en-US" sz="2000" b="1" dirty="0" err="1"/>
              <a:t>t.start</a:t>
            </a:r>
            <a:r>
              <a:rPr lang="en-US" sz="2000" b="1" dirty="0"/>
              <a:t>()</a:t>
            </a:r>
            <a:r>
              <a:rPr lang="en-US" sz="2000" dirty="0"/>
              <a:t>;</a:t>
            </a:r>
          </a:p>
          <a:p>
            <a:pPr lvl="3"/>
            <a:r>
              <a:rPr lang="en-US" b="1" dirty="0"/>
              <a:t>yield() :-</a:t>
            </a:r>
            <a:endParaRPr lang="en-US" dirty="0"/>
          </a:p>
          <a:p>
            <a:pPr marL="0" indent="0">
              <a:buNone/>
            </a:pPr>
            <a:r>
              <a:rPr lang="en-US" sz="2000" b="1" dirty="0"/>
              <a:t> 	</a:t>
            </a:r>
            <a:r>
              <a:rPr lang="en-US" sz="2000" dirty="0"/>
              <a:t>If we want thread to give up the control to another thread of equal priority before its turns come, we can do so by using yield method.</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4724399"/>
            <a:ext cx="5105400" cy="1766455"/>
          </a:xfrm>
          <a:prstGeom prst="rect">
            <a:avLst/>
          </a:prstGeom>
        </p:spPr>
      </p:pic>
    </p:spTree>
    <p:extLst>
      <p:ext uri="{BB962C8B-B14F-4D97-AF65-F5344CB8AC3E}">
        <p14:creationId xmlns:p14="http://schemas.microsoft.com/office/powerpoint/2010/main" val="37796841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953000"/>
          </a:xfrm>
        </p:spPr>
        <p:txBody>
          <a:bodyPr>
            <a:normAutofit/>
          </a:bodyPr>
          <a:lstStyle/>
          <a:p>
            <a:pPr marL="365760" lvl="1" indent="0">
              <a:buNone/>
            </a:pPr>
            <a:r>
              <a:rPr lang="en-US" b="1" dirty="0"/>
              <a:t>III] Running State :-</a:t>
            </a:r>
            <a:endParaRPr lang="en-US" dirty="0"/>
          </a:p>
          <a:p>
            <a:pPr lvl="2"/>
            <a:r>
              <a:rPr lang="en-US" sz="1800" dirty="0"/>
              <a:t>It means that the processor has given it time to the thread for its execution.</a:t>
            </a:r>
          </a:p>
          <a:p>
            <a:pPr lvl="2"/>
            <a:r>
              <a:rPr lang="en-US" sz="1800" b="1" dirty="0"/>
              <a:t>Syntax</a:t>
            </a:r>
            <a:r>
              <a:rPr lang="en-US" sz="1800" dirty="0"/>
              <a:t>:-</a:t>
            </a:r>
          </a:p>
          <a:p>
            <a:pPr marL="0" indent="0">
              <a:buNone/>
            </a:pPr>
            <a:r>
              <a:rPr lang="en-US" sz="1800" b="1" dirty="0"/>
              <a:t>              </a:t>
            </a:r>
            <a:r>
              <a:rPr lang="en-US" sz="1800" b="1" dirty="0" err="1"/>
              <a:t>t.run</a:t>
            </a:r>
            <a:r>
              <a:rPr lang="en-US" sz="1800" b="1" dirty="0"/>
              <a:t>()</a:t>
            </a:r>
            <a:r>
              <a:rPr lang="en-US" sz="1800" dirty="0"/>
              <a:t>;</a:t>
            </a:r>
          </a:p>
          <a:p>
            <a:pPr lvl="2"/>
            <a:r>
              <a:rPr lang="en-US" sz="1800" dirty="0"/>
              <a:t>Thread run until it gives up controls on its own or it is preempted by higher priority thread.</a:t>
            </a:r>
          </a:p>
          <a:p>
            <a:pPr lvl="2"/>
            <a:r>
              <a:rPr lang="en-US" sz="1800" dirty="0"/>
              <a:t>Running thread may give up its control in one of the following situation:-</a:t>
            </a:r>
          </a:p>
          <a:p>
            <a:endParaRPr lang="en-US" dirty="0"/>
          </a:p>
        </p:txBody>
      </p:sp>
    </p:spTree>
    <p:extLst>
      <p:ext uri="{BB962C8B-B14F-4D97-AF65-F5344CB8AC3E}">
        <p14:creationId xmlns:p14="http://schemas.microsoft.com/office/powerpoint/2010/main" val="2349685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274320" lvl="3" indent="-274320" algn="just">
              <a:spcBef>
                <a:spcPts val="600"/>
              </a:spcBef>
              <a:buClr>
                <a:schemeClr val="accent1"/>
              </a:buClr>
              <a:buSzPct val="70000"/>
            </a:pPr>
            <a:r>
              <a:rPr lang="en-US" b="1" dirty="0"/>
              <a:t>suspend():-</a:t>
            </a:r>
          </a:p>
          <a:p>
            <a:pPr marL="0" lvl="3" indent="0" algn="just">
              <a:spcBef>
                <a:spcPts val="600"/>
              </a:spcBef>
              <a:buClr>
                <a:schemeClr val="accent1"/>
              </a:buClr>
              <a:buSzPct val="70000"/>
              <a:buNone/>
            </a:pPr>
            <a:r>
              <a:rPr lang="en-US" b="1" dirty="0"/>
              <a:t>  </a:t>
            </a:r>
            <a:r>
              <a:rPr lang="en-US" dirty="0"/>
              <a:t>It is use to suspend a thread for some time due to certain reason but do not want to kill it. A suspended thread can be revived by using resume().</a:t>
            </a:r>
          </a:p>
          <a:p>
            <a:pPr marL="0" lvl="3" indent="0">
              <a:spcBef>
                <a:spcPts val="600"/>
              </a:spcBef>
              <a:buClr>
                <a:schemeClr val="accent1"/>
              </a:buClr>
              <a:buSzPct val="70000"/>
              <a:buNone/>
            </a:pPr>
            <a:endParaRPr lang="en-US" dirty="0"/>
          </a:p>
          <a:p>
            <a:pPr marL="0" indent="0">
              <a:buNone/>
            </a:pP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114800"/>
            <a:ext cx="5715000" cy="1600200"/>
          </a:xfrm>
          <a:prstGeom prst="rect">
            <a:avLst/>
          </a:prstGeom>
        </p:spPr>
      </p:pic>
    </p:spTree>
    <p:extLst>
      <p:ext uri="{BB962C8B-B14F-4D97-AF65-F5344CB8AC3E}">
        <p14:creationId xmlns:p14="http://schemas.microsoft.com/office/powerpoint/2010/main" val="20417989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1657350" lvl="3" indent="-285750">
              <a:buFont typeface="Courier New" pitchFamily="49" charset="0"/>
              <a:buChar char="o"/>
            </a:pPr>
            <a:r>
              <a:rPr lang="en-US" b="1" dirty="0"/>
              <a:t>sleep():-</a:t>
            </a:r>
          </a:p>
          <a:p>
            <a:pPr marL="1371600" lvl="3" indent="0">
              <a:buNone/>
            </a:pPr>
            <a:r>
              <a:rPr lang="en-US" sz="1800" dirty="0"/>
              <a:t>It is use to make the thread to sleep for specific time period (time in milliseconds). This means that thread is out of queue during this time period. The thread reenters into runnable state as soon as time period is elapsed.</a:t>
            </a:r>
          </a:p>
          <a:p>
            <a:pPr marL="1371600" lvl="3" indent="0">
              <a:buNone/>
            </a:pPr>
            <a:endParaRPr lang="en-US" sz="1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408217"/>
            <a:ext cx="5257800" cy="2133601"/>
          </a:xfrm>
          <a:prstGeom prst="rect">
            <a:avLst/>
          </a:prstGeom>
        </p:spPr>
      </p:pic>
    </p:spTree>
    <p:extLst>
      <p:ext uri="{BB962C8B-B14F-4D97-AF65-F5344CB8AC3E}">
        <p14:creationId xmlns:p14="http://schemas.microsoft.com/office/powerpoint/2010/main" val="1383786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3"/>
            <a:r>
              <a:rPr lang="en-US" b="1" dirty="0"/>
              <a:t>wait():-</a:t>
            </a:r>
            <a:r>
              <a:rPr lang="en-US" dirty="0"/>
              <a:t> </a:t>
            </a:r>
          </a:p>
          <a:p>
            <a:pPr marL="1005840" lvl="3" indent="0">
              <a:buNone/>
            </a:pPr>
            <a:r>
              <a:rPr lang="en-US" sz="1800" dirty="0"/>
              <a:t>    It is use to tell the thread to wait until some event occurs. The thread can be scheduled to run again using notify() method.	</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276600"/>
            <a:ext cx="5638800" cy="2676525"/>
          </a:xfrm>
          <a:prstGeom prst="rect">
            <a:avLst/>
          </a:prstGeom>
        </p:spPr>
      </p:pic>
    </p:spTree>
    <p:extLst>
      <p:ext uri="{BB962C8B-B14F-4D97-AF65-F5344CB8AC3E}">
        <p14:creationId xmlns:p14="http://schemas.microsoft.com/office/powerpoint/2010/main" val="385894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381000" y="1524000"/>
            <a:ext cx="7467600" cy="4873752"/>
          </a:xfrm>
        </p:spPr>
        <p:txBody>
          <a:bodyPr/>
          <a:lstStyle/>
          <a:p>
            <a:pPr marL="0" lvl="0" indent="0">
              <a:buNone/>
            </a:pPr>
            <a:r>
              <a:rPr lang="en-US" b="1" dirty="0"/>
              <a:t>Compile Time Error:-</a:t>
            </a:r>
          </a:p>
          <a:p>
            <a:pPr lvl="1"/>
            <a:r>
              <a:rPr lang="en-US" sz="2400" dirty="0"/>
              <a:t>All the syntax errors will be detected &amp; displayed by the java compiler are known as Compile Time Errors.</a:t>
            </a:r>
          </a:p>
          <a:p>
            <a:pPr lvl="1"/>
            <a:r>
              <a:rPr lang="en-US" sz="2400" dirty="0"/>
              <a:t>Whenever compiler displays this syntax errors, it will not crate .class file.</a:t>
            </a:r>
          </a:p>
          <a:p>
            <a:pPr lvl="1"/>
            <a:r>
              <a:rPr lang="en-US" sz="2400" dirty="0"/>
              <a:t>The most common compile Time Errors are missing semicolon, missing brackets in class &amp; methods definition, misspelling of variables &amp; keywords, use of undeclared variables.</a:t>
            </a:r>
          </a:p>
          <a:p>
            <a:pPr marL="0" lvl="0" indent="0">
              <a:buNone/>
            </a:pPr>
            <a:endParaRPr lang="en-US" b="1"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16619239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65760" lvl="1" indent="0">
              <a:buNone/>
            </a:pPr>
            <a:r>
              <a:rPr lang="en-US" b="1" dirty="0"/>
              <a:t>IV] Blocked State:-</a:t>
            </a:r>
            <a:endParaRPr lang="en-US" dirty="0"/>
          </a:p>
          <a:p>
            <a:pPr lvl="2"/>
            <a:r>
              <a:rPr lang="en-US" dirty="0"/>
              <a:t>A thread is said to be a block when it is prevented from entering into runnable &amp; running.</a:t>
            </a:r>
          </a:p>
          <a:p>
            <a:pPr lvl="2"/>
            <a:r>
              <a:rPr lang="en-US" dirty="0"/>
              <a:t>Thread can enter in a blocked state because of waiting for the resources that are hold by another thread.</a:t>
            </a:r>
          </a:p>
          <a:p>
            <a:pPr lvl="2"/>
            <a:r>
              <a:rPr lang="en-US" dirty="0"/>
              <a:t>To come out of the block state</a:t>
            </a:r>
          </a:p>
          <a:p>
            <a:pPr lvl="3"/>
            <a:r>
              <a:rPr lang="en-US" dirty="0"/>
              <a:t>In case of suspend() method it use resume() method.</a:t>
            </a:r>
          </a:p>
          <a:p>
            <a:pPr lvl="3"/>
            <a:r>
              <a:rPr lang="en-US" dirty="0"/>
              <a:t>In case of sleep() method it use </a:t>
            </a:r>
            <a:r>
              <a:rPr lang="en-US" dirty="0" err="1"/>
              <a:t>t’sec</a:t>
            </a:r>
            <a:r>
              <a:rPr lang="en-US" dirty="0"/>
              <a:t>() method.</a:t>
            </a:r>
          </a:p>
          <a:p>
            <a:pPr lvl="3"/>
            <a:r>
              <a:rPr lang="en-US" dirty="0"/>
              <a:t>In case of wait() method it use notify() method.</a:t>
            </a:r>
          </a:p>
          <a:p>
            <a:endParaRPr lang="en-US" dirty="0"/>
          </a:p>
        </p:txBody>
      </p:sp>
    </p:spTree>
    <p:extLst>
      <p:ext uri="{BB962C8B-B14F-4D97-AF65-F5344CB8AC3E}">
        <p14:creationId xmlns:p14="http://schemas.microsoft.com/office/powerpoint/2010/main" val="2899055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365760" lvl="1" indent="0">
              <a:buNone/>
            </a:pPr>
            <a:r>
              <a:rPr lang="en-US" b="1" dirty="0"/>
              <a:t>V] Dead State:-</a:t>
            </a:r>
            <a:endParaRPr lang="en-US" dirty="0"/>
          </a:p>
          <a:p>
            <a:pPr lvl="2"/>
            <a:r>
              <a:rPr lang="en-US" dirty="0"/>
              <a:t>Every thread has life cycle. Running thread ends its life when it has completed executing its run method.</a:t>
            </a:r>
          </a:p>
          <a:p>
            <a:pPr lvl="2"/>
            <a:r>
              <a:rPr lang="en-US" b="1" dirty="0"/>
              <a:t>Syntax</a:t>
            </a:r>
            <a:r>
              <a:rPr lang="en-US" dirty="0"/>
              <a:t>:-</a:t>
            </a:r>
          </a:p>
          <a:p>
            <a:pPr marL="0" indent="0">
              <a:buNone/>
            </a:pPr>
            <a:r>
              <a:rPr lang="en-US" b="1" dirty="0"/>
              <a:t>         </a:t>
            </a:r>
            <a:r>
              <a:rPr lang="en-US" b="1" dirty="0" err="1"/>
              <a:t>t.stop</a:t>
            </a:r>
            <a:r>
              <a:rPr lang="en-US" b="1" dirty="0"/>
              <a:t>()</a:t>
            </a:r>
            <a:r>
              <a:rPr lang="en-US" dirty="0"/>
              <a:t>;</a:t>
            </a:r>
          </a:p>
          <a:p>
            <a:endParaRPr lang="en-US" dirty="0"/>
          </a:p>
        </p:txBody>
      </p:sp>
    </p:spTree>
    <p:extLst>
      <p:ext uri="{BB962C8B-B14F-4D97-AF65-F5344CB8AC3E}">
        <p14:creationId xmlns:p14="http://schemas.microsoft.com/office/powerpoint/2010/main" val="22854970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Creation of Thread</a:t>
            </a:r>
          </a:p>
        </p:txBody>
      </p:sp>
      <p:sp>
        <p:nvSpPr>
          <p:cNvPr id="3" name="Content Placeholder 2"/>
          <p:cNvSpPr>
            <a:spLocks noGrp="1"/>
          </p:cNvSpPr>
          <p:nvPr>
            <p:ph idx="1"/>
          </p:nvPr>
        </p:nvSpPr>
        <p:spPr/>
        <p:txBody>
          <a:bodyPr>
            <a:normAutofit/>
          </a:bodyPr>
          <a:lstStyle/>
          <a:p>
            <a:r>
              <a:rPr lang="en-US" dirty="0"/>
              <a:t>By Extending Thread Class</a:t>
            </a:r>
          </a:p>
          <a:p>
            <a:pPr marL="0" indent="0">
              <a:buNone/>
            </a:pPr>
            <a:r>
              <a:rPr lang="en-US" sz="1800" dirty="0"/>
              <a:t>1)Declare class as extending Thread class</a:t>
            </a:r>
          </a:p>
          <a:p>
            <a:pPr marL="0" indent="0">
              <a:buNone/>
            </a:pPr>
            <a:r>
              <a:rPr lang="en-US" sz="1800" dirty="0"/>
              <a:t>Syntax</a:t>
            </a:r>
          </a:p>
          <a:p>
            <a:pPr marL="0" indent="0">
              <a:buNone/>
            </a:pPr>
            <a:r>
              <a:rPr lang="en-US" sz="1800" dirty="0"/>
              <a:t>Class class-name extends Thread</a:t>
            </a:r>
          </a:p>
          <a:p>
            <a:pPr marL="0" indent="0">
              <a:buNone/>
            </a:pPr>
            <a:r>
              <a:rPr lang="en-US" sz="1800" dirty="0"/>
              <a:t> {</a:t>
            </a:r>
          </a:p>
          <a:p>
            <a:pPr marL="0" indent="0">
              <a:buNone/>
            </a:pPr>
            <a:r>
              <a:rPr lang="en-US" sz="1800" dirty="0"/>
              <a:t>//body</a:t>
            </a:r>
          </a:p>
          <a:p>
            <a:pPr marL="0" indent="0">
              <a:buNone/>
            </a:pPr>
            <a:r>
              <a:rPr lang="en-US" sz="1800" dirty="0"/>
              <a:t>}</a:t>
            </a:r>
          </a:p>
          <a:p>
            <a:pPr marL="0" indent="0">
              <a:buNone/>
            </a:pPr>
            <a:r>
              <a:rPr lang="en-US" sz="1800" dirty="0"/>
              <a:t>2)Implement run() method that thread will be execute</a:t>
            </a:r>
          </a:p>
          <a:p>
            <a:pPr marL="0" indent="0">
              <a:buNone/>
            </a:pPr>
            <a:r>
              <a:rPr lang="en-US" sz="1800" dirty="0"/>
              <a:t>Syntax</a:t>
            </a:r>
          </a:p>
          <a:p>
            <a:pPr marL="0" indent="0">
              <a:buNone/>
            </a:pPr>
            <a:r>
              <a:rPr lang="en-US" sz="1800" dirty="0"/>
              <a:t>public void run()</a:t>
            </a:r>
          </a:p>
          <a:p>
            <a:pPr marL="0" indent="0">
              <a:buNone/>
            </a:pPr>
            <a:r>
              <a:rPr lang="en-US" sz="1800" dirty="0"/>
              <a:t>{</a:t>
            </a:r>
          </a:p>
          <a:p>
            <a:pPr marL="0" indent="0">
              <a:buNone/>
            </a:pPr>
            <a:r>
              <a:rPr lang="en-US" sz="1800" dirty="0"/>
              <a:t>//body</a:t>
            </a:r>
          </a:p>
          <a:p>
            <a:pPr marL="0" indent="0">
              <a:buNone/>
            </a:pPr>
            <a:r>
              <a:rPr lang="en-US" sz="1800" dirty="0"/>
              <a:t>}</a:t>
            </a:r>
          </a:p>
        </p:txBody>
      </p:sp>
    </p:spTree>
    <p:extLst>
      <p:ext uri="{BB962C8B-B14F-4D97-AF65-F5344CB8AC3E}">
        <p14:creationId xmlns:p14="http://schemas.microsoft.com/office/powerpoint/2010/main" val="27921893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524000"/>
            <a:ext cx="8229600" cy="4525963"/>
          </a:xfrm>
        </p:spPr>
        <p:txBody>
          <a:bodyPr/>
          <a:lstStyle/>
          <a:p>
            <a:pPr marL="0" indent="0">
              <a:buNone/>
            </a:pPr>
            <a:r>
              <a:rPr lang="en-US" sz="1800" dirty="0"/>
              <a:t>3)Create thread object in main program</a:t>
            </a:r>
          </a:p>
          <a:p>
            <a:pPr marL="0" indent="0">
              <a:buNone/>
            </a:pPr>
            <a:r>
              <a:rPr lang="en-US" sz="1800" dirty="0"/>
              <a:t>Syntax</a:t>
            </a:r>
          </a:p>
          <a:p>
            <a:pPr marL="0" indent="0">
              <a:buNone/>
            </a:pPr>
            <a:r>
              <a:rPr lang="en-US" sz="1800" dirty="0"/>
              <a:t>Class-name  </a:t>
            </a:r>
            <a:r>
              <a:rPr lang="en-US" sz="1800" dirty="0" err="1"/>
              <a:t>Threadobj</a:t>
            </a:r>
            <a:r>
              <a:rPr lang="en-US" sz="1800" dirty="0"/>
              <a:t>=new class-name();</a:t>
            </a:r>
          </a:p>
          <a:p>
            <a:pPr marL="0" indent="0">
              <a:buNone/>
            </a:pPr>
            <a:endParaRPr lang="en-US" sz="1800" dirty="0"/>
          </a:p>
          <a:p>
            <a:pPr marL="0" indent="0">
              <a:buNone/>
            </a:pPr>
            <a:r>
              <a:rPr lang="en-US" sz="1800" dirty="0"/>
              <a:t>4) Call start() method</a:t>
            </a:r>
          </a:p>
          <a:p>
            <a:pPr marL="0" indent="0">
              <a:buNone/>
            </a:pPr>
            <a:r>
              <a:rPr lang="en-US" sz="1800" dirty="0"/>
              <a:t>Syntax</a:t>
            </a:r>
          </a:p>
          <a:p>
            <a:pPr marL="0" indent="0">
              <a:buNone/>
            </a:pPr>
            <a:r>
              <a:rPr lang="en-US" sz="1800" dirty="0" err="1"/>
              <a:t>Threadobj.start</a:t>
            </a:r>
            <a:r>
              <a:rPr lang="en-US" sz="1800" dirty="0"/>
              <a:t>();</a:t>
            </a:r>
          </a:p>
          <a:p>
            <a:pPr marL="0" indent="0">
              <a:buNone/>
            </a:pPr>
            <a:endParaRPr lang="en-US" sz="1800" dirty="0"/>
          </a:p>
          <a:p>
            <a:pPr marL="0" indent="0">
              <a:buNone/>
            </a:pPr>
            <a:r>
              <a:rPr lang="en-US" sz="1800" dirty="0"/>
              <a:t>5)Both steps 3 &amp; 4 are combined into</a:t>
            </a:r>
          </a:p>
          <a:p>
            <a:pPr marL="0" indent="0">
              <a:buNone/>
            </a:pPr>
            <a:r>
              <a:rPr lang="en-US" sz="1800" dirty="0"/>
              <a:t>   new class-name().start();</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2887090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a:t>WAP to create two threads such that one will print odd Number and other thread will print even Number between 21 to 20 Nos.</a:t>
            </a:r>
          </a:p>
          <a:p>
            <a:r>
              <a:rPr lang="en-US" dirty="0"/>
              <a:t>WAP to create two threads, one thread prints </a:t>
            </a:r>
            <a:r>
              <a:rPr lang="en-US" dirty="0" err="1"/>
              <a:t>Nos</a:t>
            </a:r>
            <a:r>
              <a:rPr lang="en-US" dirty="0"/>
              <a:t> from 1 to 10 and other thread will print </a:t>
            </a:r>
            <a:r>
              <a:rPr lang="en-US" dirty="0" err="1"/>
              <a:t>Nos</a:t>
            </a:r>
            <a:r>
              <a:rPr lang="en-US" dirty="0"/>
              <a:t> from 10 to 1.First thread should transfer control to second thread often printing second No.</a:t>
            </a:r>
          </a:p>
        </p:txBody>
      </p:sp>
    </p:spTree>
    <p:extLst>
      <p:ext uri="{BB962C8B-B14F-4D97-AF65-F5344CB8AC3E}">
        <p14:creationId xmlns:p14="http://schemas.microsoft.com/office/powerpoint/2010/main" val="13424381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E44C-CC1C-4477-8054-743CA24AB54B}"/>
              </a:ext>
            </a:extLst>
          </p:cNvPr>
          <p:cNvSpPr>
            <a:spLocks noGrp="1"/>
          </p:cNvSpPr>
          <p:nvPr>
            <p:ph type="title"/>
          </p:nvPr>
        </p:nvSpPr>
        <p:spPr/>
        <p:txBody>
          <a:bodyPr>
            <a:normAutofit/>
          </a:bodyPr>
          <a:lstStyle/>
          <a:p>
            <a:r>
              <a:rPr lang="en-IN" sz="2400" dirty="0"/>
              <a:t>/*WAP to create two thread one to print odd number only and other to print even no.*/</a:t>
            </a:r>
          </a:p>
        </p:txBody>
      </p:sp>
      <p:sp>
        <p:nvSpPr>
          <p:cNvPr id="3" name="Content Placeholder 2">
            <a:extLst>
              <a:ext uri="{FF2B5EF4-FFF2-40B4-BE49-F238E27FC236}">
                <a16:creationId xmlns:a16="http://schemas.microsoft.com/office/drawing/2014/main" id="{1A7AD978-BE4A-4B9D-9243-1ED059CA4D75}"/>
              </a:ext>
            </a:extLst>
          </p:cNvPr>
          <p:cNvSpPr>
            <a:spLocks noGrp="1"/>
          </p:cNvSpPr>
          <p:nvPr>
            <p:ph sz="quarter" idx="1"/>
          </p:nvPr>
        </p:nvSpPr>
        <p:spPr/>
        <p:txBody>
          <a:bodyPr>
            <a:normAutofit fontScale="62500" lnSpcReduction="20000"/>
          </a:bodyPr>
          <a:lstStyle/>
          <a:p>
            <a:pPr marL="0" indent="0">
              <a:buNone/>
            </a:pPr>
            <a:r>
              <a:rPr lang="en-IN" dirty="0"/>
              <a:t>class A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("Even no Thread:");</a:t>
            </a:r>
          </a:p>
          <a:p>
            <a:pPr marL="0" indent="0">
              <a:buNone/>
            </a:pPr>
            <a:r>
              <a:rPr lang="en-IN" dirty="0"/>
              <a:t>try</a:t>
            </a:r>
          </a:p>
          <a:p>
            <a:pPr marL="0" indent="0">
              <a:buNone/>
            </a:pPr>
            <a:r>
              <a:rPr lang="en-IN" dirty="0"/>
              <a:t>{</a:t>
            </a:r>
          </a:p>
          <a:p>
            <a:pPr marL="0" indent="0">
              <a:buNone/>
            </a:pPr>
            <a:r>
              <a:rPr lang="en-IN" dirty="0"/>
              <a:t>for(int </a:t>
            </a:r>
            <a:r>
              <a:rPr lang="en-IN" dirty="0" err="1"/>
              <a:t>i</a:t>
            </a:r>
            <a:r>
              <a:rPr lang="en-IN" dirty="0"/>
              <a:t>=1;i&lt;=20;i++)</a:t>
            </a:r>
          </a:p>
          <a:p>
            <a:pPr marL="0" indent="0">
              <a:buNone/>
            </a:pPr>
            <a:r>
              <a:rPr lang="en-IN" dirty="0"/>
              <a:t>{</a:t>
            </a:r>
          </a:p>
          <a:p>
            <a:pPr marL="0" indent="0">
              <a:buNone/>
            </a:pPr>
            <a:r>
              <a:rPr lang="en-IN" dirty="0"/>
              <a:t>if(i%2==0)</a:t>
            </a:r>
          </a:p>
          <a:p>
            <a:pPr marL="0" indent="0">
              <a:buNone/>
            </a:pPr>
            <a:r>
              <a:rPr lang="en-IN" dirty="0" err="1"/>
              <a:t>System.out.println</a:t>
            </a:r>
            <a:r>
              <a:rPr lang="en-IN" dirty="0"/>
              <a:t>(</a:t>
            </a:r>
            <a:r>
              <a:rPr lang="en-IN" dirty="0" err="1"/>
              <a:t>i</a:t>
            </a:r>
            <a:r>
              <a:rPr lang="en-IN" dirty="0"/>
              <a:t>);</a:t>
            </a:r>
          </a:p>
          <a:p>
            <a:pPr marL="0" indent="0">
              <a:buNone/>
            </a:pPr>
            <a:r>
              <a:rPr lang="en-IN" dirty="0" err="1"/>
              <a:t>Thread.sleep</a:t>
            </a:r>
            <a:r>
              <a:rPr lang="en-IN" dirty="0"/>
              <a:t>(500);</a:t>
            </a:r>
          </a:p>
          <a:p>
            <a:pPr marL="0" indent="0">
              <a:buNone/>
            </a:pPr>
            <a:r>
              <a:rPr lang="en-IN" dirty="0"/>
              <a:t>}</a:t>
            </a:r>
          </a:p>
          <a:p>
            <a:pPr marL="0" indent="0">
              <a:buNone/>
            </a:pPr>
            <a:r>
              <a:rPr lang="en-IN" dirty="0"/>
              <a:t>}catch(</a:t>
            </a:r>
            <a:r>
              <a:rPr lang="en-IN" dirty="0" err="1"/>
              <a:t>InterruptedException</a:t>
            </a:r>
            <a:r>
              <a:rPr lang="en-IN" dirty="0"/>
              <a:t> e){}</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EA109EAF-36E9-480B-B632-118D9E2DDB09}"/>
              </a:ext>
            </a:extLst>
          </p:cNvPr>
          <p:cNvSpPr>
            <a:spLocks noGrp="1"/>
          </p:cNvSpPr>
          <p:nvPr>
            <p:ph sz="quarter" idx="2"/>
          </p:nvPr>
        </p:nvSpPr>
        <p:spPr/>
        <p:txBody>
          <a:bodyPr>
            <a:normAutofit fontScale="62500" lnSpcReduction="20000"/>
          </a:bodyPr>
          <a:lstStyle/>
          <a:p>
            <a:pPr marL="0" indent="0">
              <a:buNone/>
            </a:pPr>
            <a:r>
              <a:rPr lang="en-IN" dirty="0"/>
              <a:t>class B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("Odd no Thread:");</a:t>
            </a:r>
          </a:p>
          <a:p>
            <a:pPr marL="0" indent="0">
              <a:buNone/>
            </a:pPr>
            <a:r>
              <a:rPr lang="en-IN" dirty="0"/>
              <a:t>try</a:t>
            </a:r>
          </a:p>
          <a:p>
            <a:pPr marL="0" indent="0">
              <a:buNone/>
            </a:pPr>
            <a:r>
              <a:rPr lang="en-IN" dirty="0"/>
              <a:t>{</a:t>
            </a:r>
          </a:p>
          <a:p>
            <a:pPr marL="0" indent="0">
              <a:buNone/>
            </a:pPr>
            <a:r>
              <a:rPr lang="en-IN" dirty="0"/>
              <a:t>for(int </a:t>
            </a:r>
            <a:r>
              <a:rPr lang="en-IN" dirty="0" err="1"/>
              <a:t>i</a:t>
            </a:r>
            <a:r>
              <a:rPr lang="en-IN" dirty="0"/>
              <a:t>=1;i&lt;=20;i++)</a:t>
            </a:r>
          </a:p>
          <a:p>
            <a:pPr marL="0" indent="0">
              <a:buNone/>
            </a:pPr>
            <a:r>
              <a:rPr lang="en-IN" dirty="0"/>
              <a:t>{</a:t>
            </a:r>
          </a:p>
          <a:p>
            <a:pPr marL="0" indent="0">
              <a:buNone/>
            </a:pPr>
            <a:r>
              <a:rPr lang="en-IN" dirty="0"/>
              <a:t>if(i%2!=0)</a:t>
            </a:r>
          </a:p>
          <a:p>
            <a:pPr marL="0" indent="0">
              <a:buNone/>
            </a:pPr>
            <a:r>
              <a:rPr lang="en-IN" dirty="0" err="1"/>
              <a:t>System.out.println</a:t>
            </a:r>
            <a:r>
              <a:rPr lang="en-IN" dirty="0"/>
              <a:t>(</a:t>
            </a:r>
            <a:r>
              <a:rPr lang="en-IN" dirty="0" err="1"/>
              <a:t>i</a:t>
            </a:r>
            <a:r>
              <a:rPr lang="en-IN" dirty="0"/>
              <a:t>);</a:t>
            </a:r>
          </a:p>
          <a:p>
            <a:pPr marL="0" indent="0">
              <a:buNone/>
            </a:pPr>
            <a:r>
              <a:rPr lang="en-IN" dirty="0" err="1"/>
              <a:t>Thread.sleep</a:t>
            </a:r>
            <a:r>
              <a:rPr lang="en-IN" dirty="0"/>
              <a:t>(500);</a:t>
            </a:r>
          </a:p>
          <a:p>
            <a:pPr marL="0" indent="0">
              <a:buNone/>
            </a:pPr>
            <a:r>
              <a:rPr lang="en-IN" dirty="0"/>
              <a:t>}</a:t>
            </a:r>
          </a:p>
          <a:p>
            <a:pPr marL="0" indent="0">
              <a:buNone/>
            </a:pPr>
            <a:r>
              <a:rPr lang="en-IN" dirty="0"/>
              <a:t>}catch(</a:t>
            </a:r>
            <a:r>
              <a:rPr lang="en-IN" dirty="0" err="1"/>
              <a:t>InterruptedException</a:t>
            </a:r>
            <a:r>
              <a:rPr lang="en-IN" dirty="0"/>
              <a:t> e){}</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194394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6C97-FE66-4B4F-B22F-F3BAEF5C1D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3163AD-0B25-492E-BC10-3B0161E76C16}"/>
              </a:ext>
            </a:extLst>
          </p:cNvPr>
          <p:cNvSpPr>
            <a:spLocks noGrp="1"/>
          </p:cNvSpPr>
          <p:nvPr>
            <p:ph sz="quarter" idx="1"/>
          </p:nvPr>
        </p:nvSpPr>
        <p:spPr/>
        <p:txBody>
          <a:bodyPr>
            <a:normAutofit fontScale="70000" lnSpcReduction="20000"/>
          </a:bodyPr>
          <a:lstStyle/>
          <a:p>
            <a:pPr marL="0" indent="0">
              <a:buNone/>
            </a:pPr>
            <a:r>
              <a:rPr lang="en-IN" dirty="0"/>
              <a:t>class </a:t>
            </a:r>
            <a:r>
              <a:rPr lang="en-IN" dirty="0" err="1"/>
              <a:t>TwoThreads</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 t1=new A();</a:t>
            </a:r>
          </a:p>
          <a:p>
            <a:pPr marL="0" indent="0">
              <a:buNone/>
            </a:pPr>
            <a:r>
              <a:rPr lang="en-IN" dirty="0"/>
              <a:t>t1.start();</a:t>
            </a:r>
          </a:p>
          <a:p>
            <a:pPr marL="0" indent="0">
              <a:buNone/>
            </a:pPr>
            <a:r>
              <a:rPr lang="en-IN" dirty="0"/>
              <a:t>try</a:t>
            </a:r>
          </a:p>
          <a:p>
            <a:pPr marL="0" indent="0">
              <a:buNone/>
            </a:pPr>
            <a:r>
              <a:rPr lang="en-IN" dirty="0"/>
              <a:t>{</a:t>
            </a:r>
          </a:p>
          <a:p>
            <a:pPr marL="0" indent="0">
              <a:buNone/>
            </a:pPr>
            <a:r>
              <a:rPr lang="en-IN" dirty="0"/>
              <a:t>t1.join();</a:t>
            </a:r>
          </a:p>
          <a:p>
            <a:pPr marL="0" indent="0">
              <a:buNone/>
            </a:pPr>
            <a:r>
              <a:rPr lang="en-IN" dirty="0"/>
              <a:t>}catch(</a:t>
            </a:r>
            <a:r>
              <a:rPr lang="en-IN" dirty="0" err="1"/>
              <a:t>InterruptedException</a:t>
            </a:r>
            <a:r>
              <a:rPr lang="en-IN" dirty="0"/>
              <a:t> e){}</a:t>
            </a:r>
          </a:p>
          <a:p>
            <a:pPr marL="0" indent="0">
              <a:buNone/>
            </a:pPr>
            <a:r>
              <a:rPr lang="en-IN" dirty="0"/>
              <a:t>B t2=new B();</a:t>
            </a:r>
          </a:p>
          <a:p>
            <a:pPr marL="0" indent="0">
              <a:buNone/>
            </a:pPr>
            <a:r>
              <a:rPr lang="en-IN" dirty="0"/>
              <a:t>t2.start();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ACD15476-218F-4B23-8E0E-D7EB58620B0C}"/>
              </a:ext>
            </a:extLst>
          </p:cNvPr>
          <p:cNvPicPr>
            <a:picLocks noGrp="1" noChangeAspect="1"/>
          </p:cNvPicPr>
          <p:nvPr>
            <p:ph sz="quarter" idx="2"/>
          </p:nvPr>
        </p:nvPicPr>
        <p:blipFill>
          <a:blip r:embed="rId2"/>
          <a:stretch>
            <a:fillRect/>
          </a:stretch>
        </p:blipFill>
        <p:spPr>
          <a:xfrm>
            <a:off x="4965700" y="1752600"/>
            <a:ext cx="2266950" cy="3886199"/>
          </a:xfrm>
        </p:spPr>
      </p:pic>
    </p:spTree>
    <p:extLst>
      <p:ext uri="{BB962C8B-B14F-4D97-AF65-F5344CB8AC3E}">
        <p14:creationId xmlns:p14="http://schemas.microsoft.com/office/powerpoint/2010/main" val="32346089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72B1-B430-424D-97E1-D8B84D4A4996}"/>
              </a:ext>
            </a:extLst>
          </p:cNvPr>
          <p:cNvSpPr>
            <a:spLocks noGrp="1"/>
          </p:cNvSpPr>
          <p:nvPr>
            <p:ph type="title"/>
          </p:nvPr>
        </p:nvSpPr>
        <p:spPr/>
        <p:txBody>
          <a:bodyPr>
            <a:normAutofit/>
          </a:bodyPr>
          <a:lstStyle/>
          <a:p>
            <a:r>
              <a:rPr lang="en-IN" sz="2000" dirty="0"/>
              <a:t>/*WAP to create two thread one to print 1-10 number only and other to print 10-1 no. First transfer control to second thread after delay of 500 </a:t>
            </a:r>
            <a:r>
              <a:rPr lang="en-IN" sz="2000" dirty="0" err="1"/>
              <a:t>ms</a:t>
            </a:r>
            <a:r>
              <a:rPr lang="en-IN" sz="2000" dirty="0"/>
              <a:t>.*/</a:t>
            </a:r>
          </a:p>
        </p:txBody>
      </p:sp>
      <p:sp>
        <p:nvSpPr>
          <p:cNvPr id="3" name="Content Placeholder 2">
            <a:extLst>
              <a:ext uri="{FF2B5EF4-FFF2-40B4-BE49-F238E27FC236}">
                <a16:creationId xmlns:a16="http://schemas.microsoft.com/office/drawing/2014/main" id="{AAB5B46B-304A-4791-94DA-2CD7D43A0EAE}"/>
              </a:ext>
            </a:extLst>
          </p:cNvPr>
          <p:cNvSpPr>
            <a:spLocks noGrp="1"/>
          </p:cNvSpPr>
          <p:nvPr>
            <p:ph sz="quarter" idx="1"/>
          </p:nvPr>
        </p:nvSpPr>
        <p:spPr/>
        <p:txBody>
          <a:bodyPr>
            <a:normAutofit fontScale="70000" lnSpcReduction="20000"/>
          </a:bodyPr>
          <a:lstStyle/>
          <a:p>
            <a:pPr marL="0" indent="0">
              <a:buNone/>
            </a:pPr>
            <a:r>
              <a:rPr lang="en-IN" dirty="0"/>
              <a:t>class A1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("1 to 10 Thread:");</a:t>
            </a:r>
          </a:p>
          <a:p>
            <a:pPr marL="0" indent="0">
              <a:buNone/>
            </a:pPr>
            <a:r>
              <a:rPr lang="en-IN" dirty="0"/>
              <a:t>try</a:t>
            </a:r>
          </a:p>
          <a:p>
            <a:pPr marL="0" indent="0">
              <a:buNone/>
            </a:pPr>
            <a:r>
              <a:rPr lang="en-IN" dirty="0"/>
              <a:t>{</a:t>
            </a:r>
          </a:p>
          <a:p>
            <a:pPr marL="0" indent="0">
              <a:buNone/>
            </a:pPr>
            <a:r>
              <a:rPr lang="en-IN" dirty="0"/>
              <a:t>for(int </a:t>
            </a:r>
            <a:r>
              <a:rPr lang="en-IN" dirty="0" err="1"/>
              <a:t>i</a:t>
            </a:r>
            <a:r>
              <a:rPr lang="en-IN" dirty="0"/>
              <a:t>=1;i&lt;=10;i++)</a:t>
            </a:r>
          </a:p>
          <a:p>
            <a:pPr marL="0" indent="0">
              <a:buNone/>
            </a:pPr>
            <a:r>
              <a:rPr lang="en-IN" dirty="0"/>
              <a:t>{</a:t>
            </a:r>
          </a:p>
          <a:p>
            <a:pPr marL="0" indent="0">
              <a:buNone/>
            </a:pPr>
            <a:r>
              <a:rPr lang="en-IN" dirty="0" err="1"/>
              <a:t>System.out.println</a:t>
            </a:r>
            <a:r>
              <a:rPr lang="en-IN" dirty="0"/>
              <a:t>(" "+</a:t>
            </a:r>
            <a:r>
              <a:rPr lang="en-IN" dirty="0" err="1"/>
              <a:t>i</a:t>
            </a:r>
            <a:r>
              <a:rPr lang="en-IN" dirty="0"/>
              <a:t>);</a:t>
            </a:r>
          </a:p>
          <a:p>
            <a:pPr marL="0" indent="0">
              <a:buNone/>
            </a:pPr>
            <a:r>
              <a:rPr lang="en-IN" dirty="0" err="1"/>
              <a:t>Thread.sleep</a:t>
            </a:r>
            <a:r>
              <a:rPr lang="en-IN" dirty="0"/>
              <a:t>(500);</a:t>
            </a:r>
          </a:p>
          <a:p>
            <a:pPr marL="0" indent="0">
              <a:buNone/>
            </a:pPr>
            <a:r>
              <a:rPr lang="en-IN" dirty="0"/>
              <a:t>}</a:t>
            </a:r>
          </a:p>
          <a:p>
            <a:pPr marL="0" indent="0">
              <a:buNone/>
            </a:pPr>
            <a:r>
              <a:rPr lang="en-IN" dirty="0"/>
              <a:t>}catch(</a:t>
            </a:r>
            <a:r>
              <a:rPr lang="en-IN" dirty="0" err="1"/>
              <a:t>InterruptedException</a:t>
            </a:r>
            <a:r>
              <a:rPr lang="en-IN" dirty="0"/>
              <a:t> e){}</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800DEA2E-4885-43F9-809B-2EE976A7D9DF}"/>
              </a:ext>
            </a:extLst>
          </p:cNvPr>
          <p:cNvSpPr>
            <a:spLocks noGrp="1"/>
          </p:cNvSpPr>
          <p:nvPr>
            <p:ph sz="quarter" idx="2"/>
          </p:nvPr>
        </p:nvSpPr>
        <p:spPr/>
        <p:txBody>
          <a:bodyPr>
            <a:normAutofit fontScale="70000" lnSpcReduction="20000"/>
          </a:bodyPr>
          <a:lstStyle/>
          <a:p>
            <a:pPr marL="0" indent="0">
              <a:buNone/>
            </a:pPr>
            <a:r>
              <a:rPr lang="en-IN" dirty="0"/>
              <a:t>class B1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a:t>
            </a:r>
            <a:r>
              <a:rPr lang="en-IN" dirty="0"/>
              <a:t>("10 to 1 Thread:");</a:t>
            </a:r>
          </a:p>
          <a:p>
            <a:pPr marL="0" indent="0">
              <a:buNone/>
            </a:pPr>
            <a:r>
              <a:rPr lang="en-IN" dirty="0"/>
              <a:t>try</a:t>
            </a:r>
          </a:p>
          <a:p>
            <a:pPr marL="0" indent="0">
              <a:buNone/>
            </a:pPr>
            <a:r>
              <a:rPr lang="en-IN" dirty="0"/>
              <a:t>{</a:t>
            </a:r>
          </a:p>
          <a:p>
            <a:pPr marL="0" indent="0">
              <a:buNone/>
            </a:pPr>
            <a:r>
              <a:rPr lang="en-IN" dirty="0"/>
              <a:t>for(int </a:t>
            </a:r>
            <a:r>
              <a:rPr lang="en-IN" dirty="0" err="1"/>
              <a:t>i</a:t>
            </a:r>
            <a:r>
              <a:rPr lang="en-IN" dirty="0"/>
              <a:t>=10;i&gt;=1;i--)</a:t>
            </a:r>
          </a:p>
          <a:p>
            <a:pPr marL="0" indent="0">
              <a:buNone/>
            </a:pPr>
            <a:r>
              <a:rPr lang="en-IN" dirty="0"/>
              <a:t>{</a:t>
            </a:r>
          </a:p>
          <a:p>
            <a:pPr marL="0" indent="0">
              <a:buNone/>
            </a:pPr>
            <a:r>
              <a:rPr lang="en-IN" dirty="0" err="1"/>
              <a:t>System.out.print</a:t>
            </a:r>
            <a:r>
              <a:rPr lang="en-IN" dirty="0"/>
              <a:t>(" "+</a:t>
            </a:r>
            <a:r>
              <a:rPr lang="en-IN" dirty="0" err="1"/>
              <a:t>i</a:t>
            </a:r>
            <a:r>
              <a:rPr lang="en-IN" dirty="0"/>
              <a:t>);</a:t>
            </a:r>
          </a:p>
          <a:p>
            <a:pPr marL="0" indent="0">
              <a:buNone/>
            </a:pPr>
            <a:r>
              <a:rPr lang="en-IN" dirty="0" err="1"/>
              <a:t>Thread.sleep</a:t>
            </a:r>
            <a:r>
              <a:rPr lang="en-IN" dirty="0"/>
              <a:t>(500);</a:t>
            </a:r>
          </a:p>
          <a:p>
            <a:pPr marL="0" indent="0">
              <a:buNone/>
            </a:pPr>
            <a:r>
              <a:rPr lang="en-IN" dirty="0"/>
              <a:t>}</a:t>
            </a:r>
          </a:p>
          <a:p>
            <a:pPr marL="0" indent="0">
              <a:buNone/>
            </a:pPr>
            <a:r>
              <a:rPr lang="en-IN" dirty="0"/>
              <a:t>}catch(</a:t>
            </a:r>
            <a:r>
              <a:rPr lang="en-IN" dirty="0" err="1"/>
              <a:t>InterruptedException</a:t>
            </a:r>
            <a:r>
              <a:rPr lang="en-IN" dirty="0"/>
              <a:t> e){}</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40050727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6614-FE45-4C8B-B09E-88191634AC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B22365-8AF1-4B05-AD01-DF97C496DA88}"/>
              </a:ext>
            </a:extLst>
          </p:cNvPr>
          <p:cNvSpPr>
            <a:spLocks noGrp="1"/>
          </p:cNvSpPr>
          <p:nvPr>
            <p:ph sz="quarter" idx="1"/>
          </p:nvPr>
        </p:nvSpPr>
        <p:spPr/>
        <p:txBody>
          <a:bodyPr>
            <a:normAutofit fontScale="70000" lnSpcReduction="20000"/>
          </a:bodyPr>
          <a:lstStyle/>
          <a:p>
            <a:pPr marL="0" indent="0">
              <a:buNone/>
            </a:pPr>
            <a:r>
              <a:rPr lang="en-IN" dirty="0"/>
              <a:t>class TwoThreads1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A1 t1=new A1();</a:t>
            </a:r>
          </a:p>
          <a:p>
            <a:pPr marL="0" indent="0">
              <a:buNone/>
            </a:pPr>
            <a:r>
              <a:rPr lang="en-IN" dirty="0"/>
              <a:t>t1.start();</a:t>
            </a:r>
          </a:p>
          <a:p>
            <a:pPr marL="0" indent="0">
              <a:buNone/>
            </a:pPr>
            <a:r>
              <a:rPr lang="en-IN" dirty="0"/>
              <a:t>try</a:t>
            </a:r>
          </a:p>
          <a:p>
            <a:pPr marL="0" indent="0">
              <a:buNone/>
            </a:pPr>
            <a:r>
              <a:rPr lang="en-IN" dirty="0"/>
              <a:t>{</a:t>
            </a:r>
          </a:p>
          <a:p>
            <a:pPr marL="0" indent="0">
              <a:buNone/>
            </a:pPr>
            <a:r>
              <a:rPr lang="en-IN" dirty="0"/>
              <a:t>t1.join();</a:t>
            </a:r>
          </a:p>
          <a:p>
            <a:pPr marL="0" indent="0">
              <a:buNone/>
            </a:pPr>
            <a:r>
              <a:rPr lang="en-IN" dirty="0"/>
              <a:t>}catch(</a:t>
            </a:r>
            <a:r>
              <a:rPr lang="en-IN" dirty="0" err="1"/>
              <a:t>InterruptedException</a:t>
            </a:r>
            <a:r>
              <a:rPr lang="en-IN" dirty="0"/>
              <a:t> e){}</a:t>
            </a:r>
          </a:p>
          <a:p>
            <a:pPr marL="0" indent="0">
              <a:buNone/>
            </a:pPr>
            <a:r>
              <a:rPr lang="en-IN" dirty="0"/>
              <a:t>B1 t2=new B1();</a:t>
            </a:r>
          </a:p>
          <a:p>
            <a:pPr marL="0" indent="0">
              <a:buNone/>
            </a:pPr>
            <a:r>
              <a:rPr lang="en-IN" dirty="0"/>
              <a:t>t2.start();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92A38301-400A-4495-9995-6CAA38B00FD0}"/>
              </a:ext>
            </a:extLst>
          </p:cNvPr>
          <p:cNvPicPr>
            <a:picLocks noGrp="1" noChangeAspect="1"/>
          </p:cNvPicPr>
          <p:nvPr>
            <p:ph sz="quarter" idx="2"/>
          </p:nvPr>
        </p:nvPicPr>
        <p:blipFill>
          <a:blip r:embed="rId2"/>
          <a:stretch>
            <a:fillRect/>
          </a:stretch>
        </p:blipFill>
        <p:spPr>
          <a:xfrm>
            <a:off x="4689475" y="2209801"/>
            <a:ext cx="2819400" cy="2633662"/>
          </a:xfrm>
        </p:spPr>
      </p:pic>
    </p:spTree>
    <p:extLst>
      <p:ext uri="{BB962C8B-B14F-4D97-AF65-F5344CB8AC3E}">
        <p14:creationId xmlns:p14="http://schemas.microsoft.com/office/powerpoint/2010/main" val="39019695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81000" y="1524000"/>
            <a:ext cx="8229600" cy="4525963"/>
          </a:xfrm>
        </p:spPr>
        <p:txBody>
          <a:bodyPr>
            <a:normAutofit lnSpcReduction="10000"/>
          </a:bodyPr>
          <a:lstStyle/>
          <a:p>
            <a:r>
              <a:rPr lang="en-US" dirty="0"/>
              <a:t>Implementing Runnable Interface.</a:t>
            </a:r>
          </a:p>
          <a:p>
            <a:pPr marL="0" indent="0">
              <a:buNone/>
            </a:pPr>
            <a:r>
              <a:rPr lang="en-US" dirty="0"/>
              <a:t>Steps</a:t>
            </a:r>
          </a:p>
          <a:p>
            <a:pPr marL="0" indent="0">
              <a:buNone/>
            </a:pPr>
            <a:r>
              <a:rPr lang="en-US" sz="2000" dirty="0"/>
              <a:t>1)Declare the class as implementing Runnable interface</a:t>
            </a:r>
          </a:p>
          <a:p>
            <a:pPr marL="0" indent="0">
              <a:buNone/>
            </a:pPr>
            <a:r>
              <a:rPr lang="en-US" sz="2000" dirty="0"/>
              <a:t>Syntax</a:t>
            </a:r>
          </a:p>
          <a:p>
            <a:pPr marL="0" indent="0">
              <a:buNone/>
            </a:pPr>
            <a:r>
              <a:rPr lang="en-US" sz="2000" dirty="0"/>
              <a:t>Class class-name implements Runnable</a:t>
            </a:r>
          </a:p>
          <a:p>
            <a:pPr marL="0" indent="0">
              <a:buNone/>
            </a:pPr>
            <a:r>
              <a:rPr lang="en-US" sz="2000" dirty="0"/>
              <a:t>{</a:t>
            </a:r>
          </a:p>
          <a:p>
            <a:pPr marL="0" indent="0">
              <a:buNone/>
            </a:pPr>
            <a:r>
              <a:rPr lang="en-US" sz="2000" dirty="0"/>
              <a:t>}</a:t>
            </a:r>
          </a:p>
          <a:p>
            <a:pPr marL="0" indent="0">
              <a:buNone/>
            </a:pPr>
            <a:r>
              <a:rPr lang="en-US" sz="2000" dirty="0"/>
              <a:t>2)Implement run() method</a:t>
            </a:r>
          </a:p>
          <a:p>
            <a:pPr marL="0" indent="0">
              <a:buNone/>
            </a:pPr>
            <a:r>
              <a:rPr lang="en-US" sz="2000" dirty="0"/>
              <a:t>Syntax</a:t>
            </a:r>
          </a:p>
          <a:p>
            <a:pPr marL="0" indent="0">
              <a:buNone/>
            </a:pPr>
            <a:r>
              <a:rPr lang="en-US" sz="2000" dirty="0"/>
              <a:t>Public void run()</a:t>
            </a:r>
          </a:p>
          <a:p>
            <a:pPr marL="0" indent="0">
              <a:buNone/>
            </a:pPr>
            <a:r>
              <a:rPr lang="en-US" sz="2000" dirty="0"/>
              <a:t>{</a:t>
            </a:r>
          </a:p>
          <a:p>
            <a:pPr marL="0" indent="0">
              <a:buNone/>
            </a:pPr>
            <a:r>
              <a:rPr lang="en-US" sz="2000" dirty="0"/>
              <a:t>}</a:t>
            </a:r>
          </a:p>
        </p:txBody>
      </p:sp>
    </p:spTree>
    <p:extLst>
      <p:ext uri="{BB962C8B-B14F-4D97-AF65-F5344CB8AC3E}">
        <p14:creationId xmlns:p14="http://schemas.microsoft.com/office/powerpoint/2010/main" val="309862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errors</a:t>
            </a:r>
            <a:endParaRPr lang="en-US" dirty="0"/>
          </a:p>
        </p:txBody>
      </p:sp>
      <p:sp>
        <p:nvSpPr>
          <p:cNvPr id="3" name="Content Placeholder 2"/>
          <p:cNvSpPr>
            <a:spLocks noGrp="1"/>
          </p:cNvSpPr>
          <p:nvPr>
            <p:ph sz="quarter" idx="1"/>
          </p:nvPr>
        </p:nvSpPr>
        <p:spPr>
          <a:xfrm>
            <a:off x="457200" y="1600200"/>
            <a:ext cx="7772400" cy="4873752"/>
          </a:xfrm>
        </p:spPr>
        <p:txBody>
          <a:bodyPr>
            <a:normAutofit/>
          </a:bodyPr>
          <a:lstStyle/>
          <a:p>
            <a:pPr marL="0" indent="0">
              <a:buNone/>
            </a:pPr>
            <a:r>
              <a:rPr lang="en-US" sz="2400" b="1" dirty="0"/>
              <a:t>Examples of Compile Time Error:-</a:t>
            </a:r>
          </a:p>
          <a:p>
            <a:pPr lvl="2"/>
            <a:r>
              <a:rPr lang="en-US" sz="2400" dirty="0"/>
              <a:t>Missing semicolons</a:t>
            </a:r>
          </a:p>
          <a:p>
            <a:pPr lvl="2"/>
            <a:r>
              <a:rPr lang="en-US" sz="2400" dirty="0"/>
              <a:t>Missing (or mismatch of) brackets in classes and methods</a:t>
            </a:r>
          </a:p>
          <a:p>
            <a:pPr lvl="2"/>
            <a:r>
              <a:rPr lang="en-US" sz="2400" dirty="0"/>
              <a:t>Misspelling of identifiers and keywords</a:t>
            </a:r>
          </a:p>
          <a:p>
            <a:pPr lvl="2"/>
            <a:r>
              <a:rPr lang="en-US" sz="2400" dirty="0"/>
              <a:t>Missing double quotes in strings</a:t>
            </a:r>
          </a:p>
          <a:p>
            <a:pPr lvl="2"/>
            <a:r>
              <a:rPr lang="en-US" sz="2400" dirty="0"/>
              <a:t>Use of undeclared variables</a:t>
            </a:r>
          </a:p>
          <a:p>
            <a:pPr lvl="2"/>
            <a:r>
              <a:rPr lang="en-US" sz="2400" dirty="0"/>
              <a:t>Incompatible types in assignments / initialization</a:t>
            </a:r>
          </a:p>
          <a:p>
            <a:pPr lvl="2"/>
            <a:r>
              <a:rPr lang="en-US" sz="2400" dirty="0"/>
              <a:t>Bad references to objects</a:t>
            </a:r>
          </a:p>
          <a:p>
            <a:pPr marL="0" indent="0">
              <a:buNone/>
            </a:pPr>
            <a:endParaRPr lang="en-US" sz="2400" dirty="0"/>
          </a:p>
        </p:txBody>
      </p:sp>
    </p:spTree>
    <p:extLst>
      <p:ext uri="{BB962C8B-B14F-4D97-AF65-F5344CB8AC3E}">
        <p14:creationId xmlns:p14="http://schemas.microsoft.com/office/powerpoint/2010/main" val="4296316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1800" dirty="0"/>
              <a:t>3)Create a thread object</a:t>
            </a:r>
          </a:p>
          <a:p>
            <a:pPr marL="0" indent="0">
              <a:buNone/>
            </a:pPr>
            <a:r>
              <a:rPr lang="en-US" sz="1800" dirty="0"/>
              <a:t>Syntax</a:t>
            </a:r>
          </a:p>
          <a:p>
            <a:pPr marL="0" indent="0">
              <a:buNone/>
            </a:pPr>
            <a:r>
              <a:rPr lang="en-US" sz="1800" dirty="0"/>
              <a:t>Class-name </a:t>
            </a:r>
            <a:r>
              <a:rPr lang="en-US" sz="1800" dirty="0" err="1"/>
              <a:t>obj</a:t>
            </a:r>
            <a:r>
              <a:rPr lang="en-US" sz="1800" dirty="0"/>
              <a:t>=new class-name();</a:t>
            </a:r>
          </a:p>
          <a:p>
            <a:pPr marL="0" indent="0">
              <a:buNone/>
            </a:pPr>
            <a:endParaRPr lang="en-US" sz="1800" dirty="0"/>
          </a:p>
          <a:p>
            <a:pPr marL="0" indent="0">
              <a:buNone/>
            </a:pPr>
            <a:r>
              <a:rPr lang="en-US" sz="1800" dirty="0"/>
              <a:t>4)</a:t>
            </a:r>
            <a:r>
              <a:rPr lang="en-US" sz="1800" dirty="0" err="1"/>
              <a:t>Instantenous</a:t>
            </a:r>
            <a:r>
              <a:rPr lang="en-US" sz="1800" dirty="0"/>
              <a:t> from runnable interface</a:t>
            </a:r>
          </a:p>
          <a:p>
            <a:pPr marL="0" indent="0">
              <a:buNone/>
            </a:pPr>
            <a:r>
              <a:rPr lang="en-US" sz="1800" dirty="0"/>
              <a:t>Syntax</a:t>
            </a:r>
          </a:p>
          <a:p>
            <a:pPr marL="0" indent="0">
              <a:buNone/>
            </a:pPr>
            <a:r>
              <a:rPr lang="en-US" sz="1800" dirty="0"/>
              <a:t>Thread </a:t>
            </a:r>
            <a:r>
              <a:rPr lang="en-US" sz="1800" dirty="0" err="1"/>
              <a:t>threadobj</a:t>
            </a:r>
            <a:r>
              <a:rPr lang="en-US" sz="1800" dirty="0"/>
              <a:t>=new Thread(</a:t>
            </a:r>
            <a:r>
              <a:rPr lang="en-US" sz="1800" dirty="0" err="1"/>
              <a:t>obj</a:t>
            </a:r>
            <a:r>
              <a:rPr lang="en-US" sz="1800" dirty="0"/>
              <a:t>);</a:t>
            </a:r>
          </a:p>
          <a:p>
            <a:pPr marL="0" indent="0">
              <a:buNone/>
            </a:pPr>
            <a:endParaRPr lang="en-US" sz="1800" dirty="0"/>
          </a:p>
          <a:p>
            <a:pPr marL="0" indent="0">
              <a:buNone/>
            </a:pPr>
            <a:r>
              <a:rPr lang="en-US" sz="1800" dirty="0"/>
              <a:t>5)Call start() method</a:t>
            </a:r>
          </a:p>
          <a:p>
            <a:pPr marL="0" indent="0">
              <a:buNone/>
            </a:pPr>
            <a:r>
              <a:rPr lang="en-US" sz="1800" dirty="0" err="1"/>
              <a:t>threadobj.start</a:t>
            </a:r>
            <a:r>
              <a:rPr lang="en-US" sz="1800" dirty="0"/>
              <a:t>();</a:t>
            </a:r>
          </a:p>
        </p:txBody>
      </p:sp>
    </p:spTree>
    <p:extLst>
      <p:ext uri="{BB962C8B-B14F-4D97-AF65-F5344CB8AC3E}">
        <p14:creationId xmlns:p14="http://schemas.microsoft.com/office/powerpoint/2010/main" val="8776325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F74B-E37D-4218-A6AE-F0E25DB6D1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B6607C-0661-4E32-B08C-CB1DAD5C52F9}"/>
              </a:ext>
            </a:extLst>
          </p:cNvPr>
          <p:cNvSpPr>
            <a:spLocks noGrp="1"/>
          </p:cNvSpPr>
          <p:nvPr>
            <p:ph sz="quarter" idx="1"/>
          </p:nvPr>
        </p:nvSpPr>
        <p:spPr/>
        <p:txBody>
          <a:bodyPr>
            <a:normAutofit fontScale="62500" lnSpcReduction="20000"/>
          </a:bodyPr>
          <a:lstStyle/>
          <a:p>
            <a:pPr marL="0" indent="0">
              <a:buNone/>
            </a:pPr>
            <a:r>
              <a:rPr lang="en-IN" dirty="0"/>
              <a:t>class </a:t>
            </a:r>
            <a:r>
              <a:rPr lang="en-IN" dirty="0" err="1"/>
              <a:t>MyThread</a:t>
            </a:r>
            <a:r>
              <a:rPr lang="en-IN" dirty="0"/>
              <a:t>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is created");</a:t>
            </a:r>
          </a:p>
          <a:p>
            <a:pPr marL="0" indent="0">
              <a:buNone/>
            </a:pPr>
            <a:r>
              <a:rPr lang="en-IN" dirty="0"/>
              <a:t>}</a:t>
            </a:r>
          </a:p>
          <a:p>
            <a:pPr marL="0" indent="0">
              <a:buNone/>
            </a:pPr>
            <a:r>
              <a:rPr lang="en-IN" dirty="0"/>
              <a:t>}</a:t>
            </a:r>
          </a:p>
          <a:p>
            <a:pPr marL="0" indent="0">
              <a:buNone/>
            </a:pPr>
            <a:r>
              <a:rPr lang="en-IN" dirty="0"/>
              <a:t>class </a:t>
            </a:r>
            <a:r>
              <a:rPr lang="en-IN" dirty="0" err="1"/>
              <a:t>ThreadProg</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MyThread</a:t>
            </a:r>
            <a:r>
              <a:rPr lang="en-IN" dirty="0"/>
              <a:t> t=new </a:t>
            </a:r>
            <a:r>
              <a:rPr lang="en-IN" dirty="0" err="1"/>
              <a:t>MyThread</a:t>
            </a:r>
            <a:r>
              <a:rPr lang="en-IN" dirty="0"/>
              <a:t>();</a:t>
            </a:r>
          </a:p>
          <a:p>
            <a:pPr marL="0" indent="0">
              <a:buNone/>
            </a:pPr>
            <a:r>
              <a:rPr lang="en-IN" dirty="0" err="1"/>
              <a:t>t.start</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13C7B3A7-C9D7-4ABF-A934-08C0FEC12FAD}"/>
              </a:ext>
            </a:extLst>
          </p:cNvPr>
          <p:cNvPicPr>
            <a:picLocks noGrp="1" noChangeAspect="1"/>
          </p:cNvPicPr>
          <p:nvPr>
            <p:ph sz="quarter" idx="2"/>
          </p:nvPr>
        </p:nvPicPr>
        <p:blipFill>
          <a:blip r:embed="rId2"/>
          <a:stretch>
            <a:fillRect/>
          </a:stretch>
        </p:blipFill>
        <p:spPr>
          <a:xfrm>
            <a:off x="4984750" y="2819400"/>
            <a:ext cx="2228850" cy="1447800"/>
          </a:xfrm>
        </p:spPr>
      </p:pic>
    </p:spTree>
    <p:extLst>
      <p:ext uri="{BB962C8B-B14F-4D97-AF65-F5344CB8AC3E}">
        <p14:creationId xmlns:p14="http://schemas.microsoft.com/office/powerpoint/2010/main" val="23423327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03B58-0EE3-4499-A5DD-A346215C84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FE7971-FD6B-4322-8EF1-63B306022ADC}"/>
              </a:ext>
            </a:extLst>
          </p:cNvPr>
          <p:cNvSpPr>
            <a:spLocks noGrp="1"/>
          </p:cNvSpPr>
          <p:nvPr>
            <p:ph sz="quarter" idx="1"/>
          </p:nvPr>
        </p:nvSpPr>
        <p:spPr/>
        <p:txBody>
          <a:bodyPr>
            <a:normAutofit fontScale="62500" lnSpcReduction="20000"/>
          </a:bodyPr>
          <a:lstStyle/>
          <a:p>
            <a:pPr marL="0" indent="0">
              <a:buNone/>
            </a:pPr>
            <a:r>
              <a:rPr lang="en-IN" dirty="0"/>
              <a:t>class </a:t>
            </a:r>
            <a:r>
              <a:rPr lang="en-IN" dirty="0" err="1"/>
              <a:t>MyThread</a:t>
            </a:r>
            <a:r>
              <a:rPr lang="en-IN" dirty="0"/>
              <a:t> implements Runnable</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is created");</a:t>
            </a:r>
          </a:p>
          <a:p>
            <a:pPr marL="0" indent="0">
              <a:buNone/>
            </a:pPr>
            <a:r>
              <a:rPr lang="en-IN" dirty="0"/>
              <a:t>}</a:t>
            </a:r>
          </a:p>
          <a:p>
            <a:pPr marL="0" indent="0">
              <a:buNone/>
            </a:pPr>
            <a:r>
              <a:rPr lang="en-IN" dirty="0"/>
              <a:t>}</a:t>
            </a:r>
          </a:p>
          <a:p>
            <a:pPr marL="0" indent="0">
              <a:buNone/>
            </a:pPr>
            <a:r>
              <a:rPr lang="en-IN" dirty="0"/>
              <a:t>class </a:t>
            </a:r>
            <a:r>
              <a:rPr lang="en-IN" dirty="0" err="1"/>
              <a:t>ThreadProgRunn</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err="1"/>
              <a:t>MyThread</a:t>
            </a:r>
            <a:r>
              <a:rPr lang="en-IN" dirty="0"/>
              <a:t> </a:t>
            </a:r>
            <a:r>
              <a:rPr lang="en-IN" dirty="0" err="1"/>
              <a:t>obj</a:t>
            </a:r>
            <a:r>
              <a:rPr lang="en-IN" dirty="0"/>
              <a:t>=new </a:t>
            </a:r>
            <a:r>
              <a:rPr lang="en-IN" dirty="0" err="1"/>
              <a:t>MyThread</a:t>
            </a:r>
            <a:r>
              <a:rPr lang="en-IN" dirty="0"/>
              <a:t>();</a:t>
            </a:r>
          </a:p>
          <a:p>
            <a:pPr marL="0" indent="0">
              <a:buNone/>
            </a:pPr>
            <a:r>
              <a:rPr lang="en-IN" dirty="0"/>
              <a:t>Thread t=new Thread(</a:t>
            </a:r>
            <a:r>
              <a:rPr lang="en-IN" dirty="0" err="1"/>
              <a:t>obj</a:t>
            </a:r>
            <a:r>
              <a:rPr lang="en-IN" dirty="0"/>
              <a:t>);</a:t>
            </a:r>
          </a:p>
          <a:p>
            <a:pPr marL="0" indent="0">
              <a:buNone/>
            </a:pPr>
            <a:r>
              <a:rPr lang="en-IN" dirty="0" err="1"/>
              <a:t>t.start</a:t>
            </a:r>
            <a:r>
              <a:rPr lang="en-IN" dirty="0"/>
              <a: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4FB50857-F920-449E-A7CC-BFC52493EB0D}"/>
              </a:ext>
            </a:extLst>
          </p:cNvPr>
          <p:cNvPicPr>
            <a:picLocks noGrp="1" noChangeAspect="1"/>
          </p:cNvPicPr>
          <p:nvPr>
            <p:ph sz="quarter" idx="2"/>
          </p:nvPr>
        </p:nvPicPr>
        <p:blipFill>
          <a:blip r:embed="rId2"/>
          <a:stretch>
            <a:fillRect/>
          </a:stretch>
        </p:blipFill>
        <p:spPr>
          <a:xfrm>
            <a:off x="4827587" y="2819401"/>
            <a:ext cx="2543175" cy="1395412"/>
          </a:xfrm>
        </p:spPr>
      </p:pic>
    </p:spTree>
    <p:extLst>
      <p:ext uri="{BB962C8B-B14F-4D97-AF65-F5344CB8AC3E}">
        <p14:creationId xmlns:p14="http://schemas.microsoft.com/office/powerpoint/2010/main" val="37818131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What is Thread Priority? Write default priority values and methods to change them.</a:t>
            </a:r>
            <a:endParaRPr lang="en-US" sz="3200" dirty="0"/>
          </a:p>
        </p:txBody>
      </p:sp>
      <p:sp>
        <p:nvSpPr>
          <p:cNvPr id="3" name="Content Placeholder 2"/>
          <p:cNvSpPr>
            <a:spLocks noGrp="1"/>
          </p:cNvSpPr>
          <p:nvPr>
            <p:ph idx="1"/>
          </p:nvPr>
        </p:nvSpPr>
        <p:spPr/>
        <p:txBody>
          <a:bodyPr>
            <a:normAutofit lnSpcReduction="10000"/>
          </a:bodyPr>
          <a:lstStyle/>
          <a:p>
            <a:pPr lvl="0"/>
            <a:r>
              <a:rPr lang="en-US" dirty="0"/>
              <a:t>Every thread in java has equal priority i.e. default=5. So they share processor on basis of FCFS.</a:t>
            </a:r>
          </a:p>
          <a:p>
            <a:pPr lvl="0"/>
            <a:r>
              <a:rPr lang="en-US" dirty="0"/>
              <a:t>Priority determines that how thread should be treated with respect to other.</a:t>
            </a:r>
          </a:p>
          <a:p>
            <a:r>
              <a:rPr lang="en-US" dirty="0"/>
              <a:t>Priority is considered by thread scheduler who decides which ready thread should execute</a:t>
            </a:r>
          </a:p>
          <a:p>
            <a:pPr lvl="0"/>
            <a:r>
              <a:rPr lang="en-US" dirty="0"/>
              <a:t>Java permits us to set priority of a thread using </a:t>
            </a:r>
            <a:r>
              <a:rPr lang="en-US" dirty="0" err="1"/>
              <a:t>setPriority</a:t>
            </a:r>
            <a:r>
              <a:rPr lang="en-US" dirty="0"/>
              <a:t>() method.</a:t>
            </a:r>
          </a:p>
          <a:p>
            <a:r>
              <a:rPr lang="en-US" b="1" dirty="0"/>
              <a:t>Syntax:-</a:t>
            </a:r>
            <a:endParaRPr lang="en-US" dirty="0"/>
          </a:p>
          <a:p>
            <a:pPr marL="0" indent="0">
              <a:buNone/>
            </a:pPr>
            <a:r>
              <a:rPr lang="en-US" b="1" dirty="0"/>
              <a:t>  </a:t>
            </a:r>
            <a:r>
              <a:rPr lang="en-US" b="1" dirty="0" err="1"/>
              <a:t>Threadname.setPriority</a:t>
            </a:r>
            <a:r>
              <a:rPr lang="en-US" b="1" dirty="0"/>
              <a:t>(</a:t>
            </a:r>
            <a:r>
              <a:rPr lang="en-US" b="1" dirty="0" err="1"/>
              <a:t>int</a:t>
            </a:r>
            <a:r>
              <a:rPr lang="en-US" b="1" dirty="0"/>
              <a:t> no.);</a:t>
            </a:r>
            <a:endParaRPr lang="en-US" dirty="0"/>
          </a:p>
          <a:p>
            <a:pPr marL="0" indent="0">
              <a:buNone/>
            </a:pPr>
            <a:r>
              <a:rPr lang="en-US" dirty="0"/>
              <a:t>	Where </a:t>
            </a:r>
            <a:r>
              <a:rPr lang="en-US" dirty="0" err="1"/>
              <a:t>int</a:t>
            </a:r>
            <a:r>
              <a:rPr lang="en-US" dirty="0"/>
              <a:t> no. is an integer value to which thread priority is to be set.</a:t>
            </a:r>
          </a:p>
          <a:p>
            <a:endParaRPr lang="en-US" dirty="0"/>
          </a:p>
        </p:txBody>
      </p:sp>
    </p:spTree>
    <p:extLst>
      <p:ext uri="{BB962C8B-B14F-4D97-AF65-F5344CB8AC3E}">
        <p14:creationId xmlns:p14="http://schemas.microsoft.com/office/powerpoint/2010/main" val="21209403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Thread class defines several priority constants</a:t>
            </a:r>
          </a:p>
          <a:p>
            <a:pPr lvl="1"/>
            <a:r>
              <a:rPr lang="en-US" dirty="0"/>
              <a:t>MIN_PRIORITY  = 1</a:t>
            </a:r>
          </a:p>
          <a:p>
            <a:pPr lvl="1"/>
            <a:r>
              <a:rPr lang="en-US" dirty="0"/>
              <a:t>NORM_PRORITY = 5</a:t>
            </a:r>
          </a:p>
          <a:p>
            <a:pPr lvl="1"/>
            <a:r>
              <a:rPr lang="en-US" dirty="0"/>
              <a:t>MAX _PRIORITY =10</a:t>
            </a:r>
          </a:p>
          <a:p>
            <a:pPr lvl="0"/>
            <a:r>
              <a:rPr lang="en-US" dirty="0"/>
              <a:t>The </a:t>
            </a:r>
            <a:r>
              <a:rPr lang="en-US" dirty="0" err="1"/>
              <a:t>getPriority</a:t>
            </a:r>
            <a:r>
              <a:rPr lang="en-US" dirty="0"/>
              <a:t>() method returns the priority of the thread.</a:t>
            </a:r>
          </a:p>
          <a:p>
            <a:pPr marL="0" indent="0">
              <a:buNone/>
            </a:pPr>
            <a:endParaRPr lang="en-US" dirty="0"/>
          </a:p>
        </p:txBody>
      </p:sp>
    </p:spTree>
    <p:extLst>
      <p:ext uri="{BB962C8B-B14F-4D97-AF65-F5344CB8AC3E}">
        <p14:creationId xmlns:p14="http://schemas.microsoft.com/office/powerpoint/2010/main" val="159777805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C3BA-EAA1-4BA2-B95B-D6818915F9A7}"/>
              </a:ext>
            </a:extLst>
          </p:cNvPr>
          <p:cNvSpPr>
            <a:spLocks noGrp="1"/>
          </p:cNvSpPr>
          <p:nvPr>
            <p:ph type="title"/>
          </p:nvPr>
        </p:nvSpPr>
        <p:spPr/>
        <p:txBody>
          <a:bodyPr>
            <a:normAutofit/>
          </a:bodyPr>
          <a:lstStyle/>
          <a:p>
            <a:r>
              <a:rPr lang="en-IN" sz="2000" dirty="0"/>
              <a:t>/*WAP to create two thread one to print 1-10 number only and other to print 10-1 no. Using thread priority.*/</a:t>
            </a:r>
            <a:br>
              <a:rPr lang="en-IN" sz="2000" dirty="0"/>
            </a:br>
            <a:endParaRPr lang="en-IN" sz="2000" dirty="0"/>
          </a:p>
        </p:txBody>
      </p:sp>
      <p:sp>
        <p:nvSpPr>
          <p:cNvPr id="3" name="Content Placeholder 2">
            <a:extLst>
              <a:ext uri="{FF2B5EF4-FFF2-40B4-BE49-F238E27FC236}">
                <a16:creationId xmlns:a16="http://schemas.microsoft.com/office/drawing/2014/main" id="{D89EAF87-880E-47E9-AE0F-6C6B45113E2E}"/>
              </a:ext>
            </a:extLst>
          </p:cNvPr>
          <p:cNvSpPr>
            <a:spLocks noGrp="1"/>
          </p:cNvSpPr>
          <p:nvPr>
            <p:ph sz="quarter" idx="1"/>
          </p:nvPr>
        </p:nvSpPr>
        <p:spPr/>
        <p:txBody>
          <a:bodyPr>
            <a:normAutofit fontScale="85000" lnSpcReduction="20000"/>
          </a:bodyPr>
          <a:lstStyle/>
          <a:p>
            <a:pPr marL="0" indent="0">
              <a:buNone/>
            </a:pPr>
            <a:r>
              <a:rPr lang="en-IN" dirty="0"/>
              <a:t>class A1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 Thread 1 started:");</a:t>
            </a:r>
          </a:p>
          <a:p>
            <a:pPr marL="0" indent="0">
              <a:buNone/>
            </a:pPr>
            <a:r>
              <a:rPr lang="en-IN" dirty="0"/>
              <a:t>for(int </a:t>
            </a:r>
            <a:r>
              <a:rPr lang="en-IN" dirty="0" err="1"/>
              <a:t>i</a:t>
            </a:r>
            <a:r>
              <a:rPr lang="en-IN" dirty="0"/>
              <a:t>=1;i&lt;=5;i++)</a:t>
            </a:r>
          </a:p>
          <a:p>
            <a:pPr marL="0" indent="0">
              <a:buNone/>
            </a:pPr>
            <a:r>
              <a:rPr lang="en-IN" dirty="0"/>
              <a:t>{</a:t>
            </a:r>
          </a:p>
          <a:p>
            <a:pPr marL="0" indent="0">
              <a:buNone/>
            </a:pPr>
            <a:r>
              <a:rPr lang="en-IN" dirty="0" err="1"/>
              <a:t>System.out.println</a:t>
            </a:r>
            <a:r>
              <a:rPr lang="en-IN" dirty="0"/>
              <a:t>("A1:"+</a:t>
            </a:r>
            <a:r>
              <a:rPr lang="en-IN" dirty="0" err="1"/>
              <a:t>i</a:t>
            </a:r>
            <a:r>
              <a:rPr lang="en-IN" dirty="0"/>
              <a:t>);</a:t>
            </a:r>
          </a:p>
          <a:p>
            <a:pPr marL="0" indent="0">
              <a:buNone/>
            </a:pPr>
            <a:r>
              <a:rPr lang="en-IN" dirty="0"/>
              <a:t>}</a:t>
            </a:r>
          </a:p>
          <a:p>
            <a:pPr marL="0" indent="0">
              <a:buNone/>
            </a:pPr>
            <a:r>
              <a:rPr lang="en-IN" dirty="0" err="1"/>
              <a:t>System.out.println</a:t>
            </a:r>
            <a:r>
              <a:rPr lang="en-IN" dirty="0"/>
              <a:t>("End of thread 1");</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28728421-4743-408C-B139-B38168B1400F}"/>
              </a:ext>
            </a:extLst>
          </p:cNvPr>
          <p:cNvSpPr>
            <a:spLocks noGrp="1"/>
          </p:cNvSpPr>
          <p:nvPr>
            <p:ph sz="quarter" idx="2"/>
          </p:nvPr>
        </p:nvSpPr>
        <p:spPr/>
        <p:txBody>
          <a:bodyPr>
            <a:normAutofit fontScale="85000" lnSpcReduction="20000"/>
          </a:bodyPr>
          <a:lstStyle/>
          <a:p>
            <a:pPr marL="0" indent="0">
              <a:buNone/>
            </a:pPr>
            <a:r>
              <a:rPr lang="en-IN" dirty="0"/>
              <a:t>class B1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2 started:");</a:t>
            </a:r>
          </a:p>
          <a:p>
            <a:pPr marL="0" indent="0">
              <a:buNone/>
            </a:pPr>
            <a:r>
              <a:rPr lang="en-IN" dirty="0"/>
              <a:t>for(int k=5;k&gt;=1;k--)</a:t>
            </a:r>
          </a:p>
          <a:p>
            <a:pPr marL="0" indent="0">
              <a:buNone/>
            </a:pPr>
            <a:r>
              <a:rPr lang="en-IN" dirty="0"/>
              <a:t>{</a:t>
            </a:r>
          </a:p>
          <a:p>
            <a:pPr marL="0" indent="0">
              <a:buNone/>
            </a:pPr>
            <a:r>
              <a:rPr lang="en-IN" dirty="0" err="1"/>
              <a:t>System.out.println</a:t>
            </a:r>
            <a:r>
              <a:rPr lang="en-IN" dirty="0"/>
              <a:t>("B1:"+k);</a:t>
            </a:r>
          </a:p>
          <a:p>
            <a:pPr marL="0" indent="0">
              <a:buNone/>
            </a:pPr>
            <a:r>
              <a:rPr lang="en-IN" dirty="0"/>
              <a:t>}</a:t>
            </a:r>
          </a:p>
          <a:p>
            <a:pPr marL="0" indent="0">
              <a:buNone/>
            </a:pPr>
            <a:r>
              <a:rPr lang="en-IN" dirty="0" err="1"/>
              <a:t>System.out.println</a:t>
            </a:r>
            <a:r>
              <a:rPr lang="en-IN" dirty="0"/>
              <a:t>("End of thread 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7928343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79D0-1BC8-498F-8B2C-BD7A1F3EBE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356C7AD-DBAF-4D36-8825-61B56DBB8830}"/>
              </a:ext>
            </a:extLst>
          </p:cNvPr>
          <p:cNvSpPr>
            <a:spLocks noGrp="1"/>
          </p:cNvSpPr>
          <p:nvPr>
            <p:ph sz="quarter" idx="1"/>
          </p:nvPr>
        </p:nvSpPr>
        <p:spPr/>
        <p:txBody>
          <a:bodyPr>
            <a:normAutofit fontScale="92500" lnSpcReduction="20000"/>
          </a:bodyPr>
          <a:lstStyle/>
          <a:p>
            <a:pPr marL="0" indent="0">
              <a:buNone/>
            </a:pPr>
            <a:r>
              <a:rPr lang="en-IN" dirty="0"/>
              <a:t>class </a:t>
            </a:r>
            <a:r>
              <a:rPr lang="en-IN" dirty="0" err="1"/>
              <a:t>TwoThreadsPri</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A1 t1=new A1();</a:t>
            </a:r>
          </a:p>
          <a:p>
            <a:pPr marL="0" indent="0">
              <a:buNone/>
            </a:pPr>
            <a:r>
              <a:rPr lang="en-IN" dirty="0"/>
              <a:t>B1 t2=new B1();</a:t>
            </a:r>
          </a:p>
          <a:p>
            <a:pPr marL="0" indent="0">
              <a:buNone/>
            </a:pPr>
            <a:r>
              <a:rPr lang="en-IN" dirty="0"/>
              <a:t>t1.setPriority(1);</a:t>
            </a:r>
          </a:p>
          <a:p>
            <a:pPr marL="0" indent="0">
              <a:buNone/>
            </a:pPr>
            <a:r>
              <a:rPr lang="en-IN" dirty="0"/>
              <a:t>t2.setPriority(10);</a:t>
            </a:r>
          </a:p>
          <a:p>
            <a:pPr marL="0" indent="0">
              <a:buNone/>
            </a:pPr>
            <a:r>
              <a:rPr lang="en-IN" dirty="0"/>
              <a:t>t1.start();</a:t>
            </a:r>
          </a:p>
          <a:p>
            <a:pPr marL="0" indent="0">
              <a:buNone/>
            </a:pPr>
            <a:r>
              <a:rPr lang="en-IN" dirty="0"/>
              <a:t>t2.start();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D54D569E-C6CC-4899-9153-A4F77518EF36}"/>
              </a:ext>
            </a:extLst>
          </p:cNvPr>
          <p:cNvPicPr>
            <a:picLocks noGrp="1" noChangeAspect="1"/>
          </p:cNvPicPr>
          <p:nvPr>
            <p:ph sz="quarter" idx="2"/>
          </p:nvPr>
        </p:nvPicPr>
        <p:blipFill>
          <a:blip r:embed="rId2"/>
          <a:stretch>
            <a:fillRect/>
          </a:stretch>
        </p:blipFill>
        <p:spPr>
          <a:xfrm>
            <a:off x="4800600" y="2057400"/>
            <a:ext cx="2203285" cy="2667000"/>
          </a:xfrm>
        </p:spPr>
      </p:pic>
    </p:spTree>
    <p:extLst>
      <p:ext uri="{BB962C8B-B14F-4D97-AF65-F5344CB8AC3E}">
        <p14:creationId xmlns:p14="http://schemas.microsoft.com/office/powerpoint/2010/main" val="33173427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3C58-6500-450D-82C8-454FB979A142}"/>
              </a:ext>
            </a:extLst>
          </p:cNvPr>
          <p:cNvSpPr>
            <a:spLocks noGrp="1"/>
          </p:cNvSpPr>
          <p:nvPr>
            <p:ph type="title"/>
          </p:nvPr>
        </p:nvSpPr>
        <p:spPr/>
        <p:txBody>
          <a:bodyPr>
            <a:noAutofit/>
          </a:bodyPr>
          <a:lstStyle/>
          <a:p>
            <a:r>
              <a:rPr lang="en-IN" sz="2400" dirty="0"/>
              <a:t>/*WAP to create two thread one to print 1-10 number only and other to print 10-1 no. Using thread priority.*/</a:t>
            </a:r>
          </a:p>
        </p:txBody>
      </p:sp>
      <p:sp>
        <p:nvSpPr>
          <p:cNvPr id="3" name="Content Placeholder 2">
            <a:extLst>
              <a:ext uri="{FF2B5EF4-FFF2-40B4-BE49-F238E27FC236}">
                <a16:creationId xmlns:a16="http://schemas.microsoft.com/office/drawing/2014/main" id="{E39F44F0-4E4A-41C4-9478-35CFF1E135C5}"/>
              </a:ext>
            </a:extLst>
          </p:cNvPr>
          <p:cNvSpPr>
            <a:spLocks noGrp="1"/>
          </p:cNvSpPr>
          <p:nvPr>
            <p:ph sz="quarter" idx="1"/>
          </p:nvPr>
        </p:nvSpPr>
        <p:spPr/>
        <p:txBody>
          <a:bodyPr>
            <a:normAutofit fontScale="85000" lnSpcReduction="20000"/>
          </a:bodyPr>
          <a:lstStyle/>
          <a:p>
            <a:pPr marL="0" indent="0">
              <a:buNone/>
            </a:pPr>
            <a:r>
              <a:rPr lang="en-IN" dirty="0"/>
              <a:t>class A1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 Thread 1 started:");</a:t>
            </a:r>
          </a:p>
          <a:p>
            <a:pPr marL="0" indent="0">
              <a:buNone/>
            </a:pPr>
            <a:r>
              <a:rPr lang="en-IN" dirty="0"/>
              <a:t>for(int </a:t>
            </a:r>
            <a:r>
              <a:rPr lang="en-IN" dirty="0" err="1"/>
              <a:t>i</a:t>
            </a:r>
            <a:r>
              <a:rPr lang="en-IN" dirty="0"/>
              <a:t>=1;i&lt;=5;i++)</a:t>
            </a:r>
          </a:p>
          <a:p>
            <a:pPr marL="0" indent="0">
              <a:buNone/>
            </a:pPr>
            <a:r>
              <a:rPr lang="en-IN" dirty="0"/>
              <a:t>{</a:t>
            </a:r>
          </a:p>
          <a:p>
            <a:pPr marL="0" indent="0">
              <a:buNone/>
            </a:pPr>
            <a:r>
              <a:rPr lang="en-IN" dirty="0" err="1"/>
              <a:t>System.out.println</a:t>
            </a:r>
            <a:r>
              <a:rPr lang="en-IN" dirty="0"/>
              <a:t>("A1:"+</a:t>
            </a:r>
            <a:r>
              <a:rPr lang="en-IN" dirty="0" err="1"/>
              <a:t>i</a:t>
            </a:r>
            <a:r>
              <a:rPr lang="en-IN" dirty="0"/>
              <a:t>);</a:t>
            </a:r>
          </a:p>
          <a:p>
            <a:pPr marL="0" indent="0">
              <a:buNone/>
            </a:pPr>
            <a:r>
              <a:rPr lang="en-IN" dirty="0"/>
              <a:t>}</a:t>
            </a:r>
          </a:p>
          <a:p>
            <a:pPr marL="0" indent="0">
              <a:buNone/>
            </a:pPr>
            <a:r>
              <a:rPr lang="en-IN" dirty="0" err="1"/>
              <a:t>System.out.println</a:t>
            </a:r>
            <a:r>
              <a:rPr lang="en-IN" dirty="0"/>
              <a:t>("End of thread 1");</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1EA8BFE8-B248-450A-BF5A-7E1A0E57F1F7}"/>
              </a:ext>
            </a:extLst>
          </p:cNvPr>
          <p:cNvSpPr>
            <a:spLocks noGrp="1"/>
          </p:cNvSpPr>
          <p:nvPr>
            <p:ph sz="quarter" idx="2"/>
          </p:nvPr>
        </p:nvSpPr>
        <p:spPr/>
        <p:txBody>
          <a:bodyPr>
            <a:normAutofit fontScale="85000" lnSpcReduction="20000"/>
          </a:bodyPr>
          <a:lstStyle/>
          <a:p>
            <a:pPr marL="0" indent="0">
              <a:buNone/>
            </a:pPr>
            <a:r>
              <a:rPr lang="en-IN" dirty="0"/>
              <a:t>class B1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2 started:");</a:t>
            </a:r>
          </a:p>
          <a:p>
            <a:pPr marL="0" indent="0">
              <a:buNone/>
            </a:pPr>
            <a:r>
              <a:rPr lang="en-IN" dirty="0"/>
              <a:t>for(int k=5;k&gt;=1;k--)</a:t>
            </a:r>
          </a:p>
          <a:p>
            <a:pPr marL="0" indent="0">
              <a:buNone/>
            </a:pPr>
            <a:r>
              <a:rPr lang="en-IN" dirty="0"/>
              <a:t>{</a:t>
            </a:r>
          </a:p>
          <a:p>
            <a:pPr marL="0" indent="0">
              <a:buNone/>
            </a:pPr>
            <a:r>
              <a:rPr lang="en-IN" dirty="0" err="1"/>
              <a:t>System.out.println</a:t>
            </a:r>
            <a:r>
              <a:rPr lang="en-IN" dirty="0"/>
              <a:t>("B1:"+k);</a:t>
            </a:r>
          </a:p>
          <a:p>
            <a:pPr marL="0" indent="0">
              <a:buNone/>
            </a:pPr>
            <a:r>
              <a:rPr lang="en-IN" dirty="0"/>
              <a:t>}</a:t>
            </a:r>
          </a:p>
          <a:p>
            <a:pPr marL="0" indent="0">
              <a:buNone/>
            </a:pPr>
            <a:r>
              <a:rPr lang="en-IN" dirty="0" err="1"/>
              <a:t>System.out.println</a:t>
            </a:r>
            <a:r>
              <a:rPr lang="en-IN" dirty="0"/>
              <a:t>("End of thread 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3526409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EB1B-9E4F-4BF7-9AA0-A011B40555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7028D2-936A-44E3-827F-8F1EFECA2A59}"/>
              </a:ext>
            </a:extLst>
          </p:cNvPr>
          <p:cNvSpPr>
            <a:spLocks noGrp="1"/>
          </p:cNvSpPr>
          <p:nvPr>
            <p:ph sz="quarter" idx="1"/>
          </p:nvPr>
        </p:nvSpPr>
        <p:spPr/>
        <p:txBody>
          <a:bodyPr>
            <a:normAutofit fontScale="77500" lnSpcReduction="20000"/>
          </a:bodyPr>
          <a:lstStyle/>
          <a:p>
            <a:pPr marL="0" indent="0">
              <a:buNone/>
            </a:pPr>
            <a:r>
              <a:rPr lang="en-IN" dirty="0"/>
              <a:t>class TwoThreadsPri1</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A1 t1=new A1();</a:t>
            </a:r>
          </a:p>
          <a:p>
            <a:pPr marL="0" indent="0">
              <a:buNone/>
            </a:pPr>
            <a:r>
              <a:rPr lang="en-IN" dirty="0"/>
              <a:t>B1 t2=new B1();</a:t>
            </a:r>
          </a:p>
          <a:p>
            <a:pPr marL="0" indent="0">
              <a:buNone/>
            </a:pPr>
            <a:r>
              <a:rPr lang="en-IN" dirty="0"/>
              <a:t>t1.setPriority(</a:t>
            </a:r>
            <a:r>
              <a:rPr lang="en-IN" dirty="0" err="1"/>
              <a:t>Thread.MAX_PRIORITY</a:t>
            </a:r>
            <a:r>
              <a:rPr lang="en-IN" dirty="0"/>
              <a:t>);</a:t>
            </a:r>
          </a:p>
          <a:p>
            <a:pPr marL="0" indent="0">
              <a:buNone/>
            </a:pPr>
            <a:r>
              <a:rPr lang="en-IN" dirty="0"/>
              <a:t>t2.setPriority(</a:t>
            </a:r>
            <a:r>
              <a:rPr lang="en-IN" dirty="0" err="1"/>
              <a:t>Thread.MIN_PRIORITY</a:t>
            </a:r>
            <a:r>
              <a:rPr lang="en-IN" dirty="0"/>
              <a:t>);</a:t>
            </a:r>
          </a:p>
          <a:p>
            <a:pPr marL="0" indent="0">
              <a:buNone/>
            </a:pPr>
            <a:r>
              <a:rPr lang="en-IN" dirty="0"/>
              <a:t>t1.start();</a:t>
            </a:r>
          </a:p>
          <a:p>
            <a:pPr marL="0" indent="0">
              <a:buNone/>
            </a:pPr>
            <a:r>
              <a:rPr lang="en-IN" dirty="0"/>
              <a:t>t2.start();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70BEDF7D-226D-41BE-A3EA-60C5544F6559}"/>
              </a:ext>
            </a:extLst>
          </p:cNvPr>
          <p:cNvPicPr>
            <a:picLocks noGrp="1" noChangeAspect="1"/>
          </p:cNvPicPr>
          <p:nvPr>
            <p:ph sz="quarter" idx="2"/>
          </p:nvPr>
        </p:nvPicPr>
        <p:blipFill>
          <a:blip r:embed="rId2"/>
          <a:stretch>
            <a:fillRect/>
          </a:stretch>
        </p:blipFill>
        <p:spPr>
          <a:xfrm>
            <a:off x="5041900" y="1828800"/>
            <a:ext cx="2349500" cy="3276600"/>
          </a:xfrm>
        </p:spPr>
      </p:pic>
    </p:spTree>
    <p:extLst>
      <p:ext uri="{BB962C8B-B14F-4D97-AF65-F5344CB8AC3E}">
        <p14:creationId xmlns:p14="http://schemas.microsoft.com/office/powerpoint/2010/main" val="41308299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C380-430A-460C-9428-8FF06F39B8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EFCBA5-DB1C-4341-B41D-A8EF38C40029}"/>
              </a:ext>
            </a:extLst>
          </p:cNvPr>
          <p:cNvSpPr>
            <a:spLocks noGrp="1"/>
          </p:cNvSpPr>
          <p:nvPr>
            <p:ph sz="quarter" idx="1"/>
          </p:nvPr>
        </p:nvSpPr>
        <p:spPr/>
        <p:txBody>
          <a:bodyPr>
            <a:normAutofit fontScale="62500" lnSpcReduction="20000"/>
          </a:bodyPr>
          <a:lstStyle/>
          <a:p>
            <a:pPr marL="0" indent="0">
              <a:buNone/>
            </a:pPr>
            <a:r>
              <a:rPr lang="en-IN" dirty="0"/>
              <a:t>class A1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 Thread 1 started:");</a:t>
            </a:r>
          </a:p>
          <a:p>
            <a:pPr marL="0" indent="0">
              <a:buNone/>
            </a:pPr>
            <a:r>
              <a:rPr lang="en-IN" dirty="0" err="1"/>
              <a:t>System.out.println</a:t>
            </a:r>
            <a:r>
              <a:rPr lang="en-IN" dirty="0"/>
              <a:t>("End of thread 1");</a:t>
            </a:r>
          </a:p>
          <a:p>
            <a:pPr marL="0" indent="0">
              <a:buNone/>
            </a:pPr>
            <a:r>
              <a:rPr lang="en-IN" dirty="0"/>
              <a:t>}</a:t>
            </a:r>
          </a:p>
          <a:p>
            <a:pPr marL="0" indent="0">
              <a:buNone/>
            </a:pPr>
            <a:r>
              <a:rPr lang="en-IN" dirty="0"/>
              <a:t>}</a:t>
            </a:r>
          </a:p>
          <a:p>
            <a:pPr marL="0" indent="0">
              <a:buNone/>
            </a:pPr>
            <a:r>
              <a:rPr lang="en-IN" dirty="0"/>
              <a:t>class B1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2 started:");</a:t>
            </a:r>
          </a:p>
          <a:p>
            <a:pPr marL="0" indent="0">
              <a:buNone/>
            </a:pPr>
            <a:r>
              <a:rPr lang="en-IN" dirty="0" err="1"/>
              <a:t>System.out.println</a:t>
            </a:r>
            <a:r>
              <a:rPr lang="en-IN" dirty="0"/>
              <a:t>("End of thread 2");</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36320E7E-10B6-48EF-999B-045C57C54329}"/>
              </a:ext>
            </a:extLst>
          </p:cNvPr>
          <p:cNvSpPr>
            <a:spLocks noGrp="1"/>
          </p:cNvSpPr>
          <p:nvPr>
            <p:ph sz="quarter" idx="2"/>
          </p:nvPr>
        </p:nvSpPr>
        <p:spPr/>
        <p:txBody>
          <a:bodyPr>
            <a:normAutofit fontScale="62500" lnSpcReduction="20000"/>
          </a:bodyPr>
          <a:lstStyle/>
          <a:p>
            <a:pPr marL="0" indent="0">
              <a:buNone/>
            </a:pPr>
            <a:r>
              <a:rPr lang="en-IN" dirty="0"/>
              <a:t>class C1 extends Thread</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err="1"/>
              <a:t>System.out.println</a:t>
            </a:r>
            <a:r>
              <a:rPr lang="en-IN" dirty="0"/>
              <a:t>("Thread 3 started:");</a:t>
            </a:r>
          </a:p>
          <a:p>
            <a:pPr marL="0" indent="0">
              <a:buNone/>
            </a:pPr>
            <a:endParaRPr lang="en-IN" dirty="0"/>
          </a:p>
          <a:p>
            <a:pPr marL="0" indent="0">
              <a:buNone/>
            </a:pPr>
            <a:r>
              <a:rPr lang="en-IN" dirty="0" err="1"/>
              <a:t>System.out.println</a:t>
            </a:r>
            <a:r>
              <a:rPr lang="en-IN" dirty="0"/>
              <a:t>("End of thread 3");</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50852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10000"/>
          </a:bodyPr>
          <a:lstStyle/>
          <a:p>
            <a:pPr marL="0" indent="0">
              <a:buNone/>
            </a:pPr>
            <a:r>
              <a:rPr lang="en-US" sz="2600" b="1" dirty="0"/>
              <a:t>Run Time Error:-</a:t>
            </a:r>
          </a:p>
          <a:p>
            <a:pPr marL="365760" lvl="1" indent="0">
              <a:buNone/>
            </a:pPr>
            <a:r>
              <a:rPr lang="en-US" b="1" dirty="0"/>
              <a:t> </a:t>
            </a:r>
          </a:p>
          <a:p>
            <a:pPr lvl="1"/>
            <a:r>
              <a:rPr lang="en-US" sz="2400" dirty="0"/>
              <a:t>Sometimes, a program may compile successfully, creating .class file , but may not run properly such programs may terminate due to errors such as file not found or memory problem.</a:t>
            </a:r>
          </a:p>
          <a:p>
            <a:pPr lvl="1"/>
            <a:r>
              <a:rPr lang="en-US" sz="2400" dirty="0"/>
              <a:t>The error which are generated while program is running are known as Run Time Errors.</a:t>
            </a:r>
          </a:p>
          <a:p>
            <a:pPr lvl="1"/>
            <a:r>
              <a:rPr lang="en-US" sz="2400" dirty="0"/>
              <a:t>The most common Run Time Errors are dividing an integer by zero, accessing an array that is out of the bound of an array, trying to store data at negative value, opening file which does not exist.</a:t>
            </a:r>
          </a:p>
          <a:p>
            <a:pPr lvl="1"/>
            <a:endParaRPr lang="en-US" dirty="0"/>
          </a:p>
          <a:p>
            <a:pPr marL="365760" lvl="1" indent="0">
              <a:buNone/>
            </a:pPr>
            <a:br>
              <a:rPr lang="en-US" b="1" dirty="0"/>
            </a:br>
            <a:endParaRPr lang="en-US" dirty="0"/>
          </a:p>
        </p:txBody>
      </p:sp>
    </p:spTree>
    <p:extLst>
      <p:ext uri="{BB962C8B-B14F-4D97-AF65-F5344CB8AC3E}">
        <p14:creationId xmlns:p14="http://schemas.microsoft.com/office/powerpoint/2010/main" val="5777608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E645-DC16-415E-B769-887EF379EC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1F2364-C016-40D4-8415-A51718A68032}"/>
              </a:ext>
            </a:extLst>
          </p:cNvPr>
          <p:cNvSpPr>
            <a:spLocks noGrp="1"/>
          </p:cNvSpPr>
          <p:nvPr>
            <p:ph sz="quarter" idx="1"/>
          </p:nvPr>
        </p:nvSpPr>
        <p:spPr/>
        <p:txBody>
          <a:bodyPr>
            <a:normAutofit fontScale="62500" lnSpcReduction="20000"/>
          </a:bodyPr>
          <a:lstStyle/>
          <a:p>
            <a:pPr marL="0" indent="0">
              <a:buNone/>
            </a:pPr>
            <a:r>
              <a:rPr lang="en-IN" dirty="0"/>
              <a:t>class TwoThreadsPri2</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A1 t1=new A1();</a:t>
            </a:r>
          </a:p>
          <a:p>
            <a:pPr marL="0" indent="0">
              <a:buNone/>
            </a:pPr>
            <a:r>
              <a:rPr lang="en-IN" dirty="0"/>
              <a:t>B1 t2=new B1();</a:t>
            </a:r>
          </a:p>
          <a:p>
            <a:pPr marL="0" indent="0">
              <a:buNone/>
            </a:pPr>
            <a:r>
              <a:rPr lang="en-IN" dirty="0"/>
              <a:t>C1 t3=new C1();</a:t>
            </a:r>
          </a:p>
          <a:p>
            <a:pPr marL="0" indent="0">
              <a:buNone/>
            </a:pPr>
            <a:r>
              <a:rPr lang="en-IN" dirty="0"/>
              <a:t>t1.setPriority(</a:t>
            </a:r>
            <a:r>
              <a:rPr lang="en-IN" dirty="0" err="1"/>
              <a:t>Thread.MAX_PRIORITY</a:t>
            </a:r>
            <a:r>
              <a:rPr lang="en-IN" dirty="0"/>
              <a:t>);//10</a:t>
            </a:r>
          </a:p>
          <a:p>
            <a:pPr marL="0" indent="0">
              <a:buNone/>
            </a:pPr>
            <a:r>
              <a:rPr lang="en-IN" dirty="0"/>
              <a:t>t2.setPriority(</a:t>
            </a:r>
            <a:r>
              <a:rPr lang="en-IN" dirty="0" err="1"/>
              <a:t>Thread.MIN_PRIORITY</a:t>
            </a:r>
            <a:r>
              <a:rPr lang="en-IN" dirty="0"/>
              <a:t>);//1</a:t>
            </a:r>
          </a:p>
          <a:p>
            <a:pPr marL="0" indent="0">
              <a:buNone/>
            </a:pPr>
            <a:r>
              <a:rPr lang="en-IN" dirty="0"/>
              <a:t>t3.setPriority(</a:t>
            </a:r>
            <a:r>
              <a:rPr lang="en-IN" dirty="0" err="1"/>
              <a:t>Thread.NORM_PRIORITY</a:t>
            </a:r>
            <a:r>
              <a:rPr lang="en-IN" dirty="0"/>
              <a:t>);//5</a:t>
            </a:r>
          </a:p>
          <a:p>
            <a:pPr marL="0" indent="0">
              <a:buNone/>
            </a:pPr>
            <a:r>
              <a:rPr lang="en-IN" dirty="0"/>
              <a:t>t1.start();</a:t>
            </a:r>
          </a:p>
          <a:p>
            <a:pPr marL="0" indent="0">
              <a:buNone/>
            </a:pPr>
            <a:r>
              <a:rPr lang="en-IN" dirty="0"/>
              <a:t>t2.start();</a:t>
            </a:r>
          </a:p>
          <a:p>
            <a:pPr marL="0" indent="0">
              <a:buNone/>
            </a:pPr>
            <a:r>
              <a:rPr lang="en-IN" dirty="0"/>
              <a:t>t3.start();</a:t>
            </a:r>
          </a:p>
          <a:p>
            <a:pPr marL="0" indent="0">
              <a:buNone/>
            </a:pPr>
            <a:r>
              <a:rPr lang="en-IN" dirty="0"/>
              <a:t>}</a:t>
            </a:r>
          </a:p>
          <a:p>
            <a:pPr marL="0" indent="0">
              <a:buNone/>
            </a:pPr>
            <a:r>
              <a:rPr lang="en-IN" dirty="0"/>
              <a:t>}</a:t>
            </a:r>
          </a:p>
        </p:txBody>
      </p:sp>
      <p:pic>
        <p:nvPicPr>
          <p:cNvPr id="6" name="Content Placeholder 5">
            <a:extLst>
              <a:ext uri="{FF2B5EF4-FFF2-40B4-BE49-F238E27FC236}">
                <a16:creationId xmlns:a16="http://schemas.microsoft.com/office/drawing/2014/main" id="{7BFE8AAF-3233-40EB-A3C6-1E07902BDD02}"/>
              </a:ext>
            </a:extLst>
          </p:cNvPr>
          <p:cNvPicPr>
            <a:picLocks noGrp="1" noChangeAspect="1"/>
          </p:cNvPicPr>
          <p:nvPr>
            <p:ph sz="quarter" idx="2"/>
          </p:nvPr>
        </p:nvPicPr>
        <p:blipFill>
          <a:blip r:embed="rId2"/>
          <a:stretch>
            <a:fillRect/>
          </a:stretch>
        </p:blipFill>
        <p:spPr>
          <a:xfrm>
            <a:off x="4837112" y="2362200"/>
            <a:ext cx="2524125" cy="2105025"/>
          </a:xfrm>
        </p:spPr>
      </p:pic>
    </p:spTree>
    <p:extLst>
      <p:ext uri="{BB962C8B-B14F-4D97-AF65-F5344CB8AC3E}">
        <p14:creationId xmlns:p14="http://schemas.microsoft.com/office/powerpoint/2010/main" val="41532471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457200"/>
            <a:ext cx="7696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2606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What is synchronization? How do we achieve it</a:t>
            </a:r>
            <a:endParaRPr lang="en-US" sz="3200" dirty="0"/>
          </a:p>
        </p:txBody>
      </p:sp>
      <p:sp>
        <p:nvSpPr>
          <p:cNvPr id="3" name="Content Placeholder 2"/>
          <p:cNvSpPr>
            <a:spLocks noGrp="1"/>
          </p:cNvSpPr>
          <p:nvPr>
            <p:ph idx="1"/>
          </p:nvPr>
        </p:nvSpPr>
        <p:spPr/>
        <p:txBody>
          <a:bodyPr>
            <a:normAutofit fontScale="92500" lnSpcReduction="10000"/>
          </a:bodyPr>
          <a:lstStyle/>
          <a:p>
            <a:pPr lvl="0"/>
            <a:r>
              <a:rPr lang="en-US" sz="2200" dirty="0"/>
              <a:t>When two or more threads need to access to a shared resource i.e. either of method or an object then they need some way to ensure that the shared resource will be used by only one thread at a time. The process by which it is achieved is known as </a:t>
            </a:r>
            <a:r>
              <a:rPr lang="en-US" sz="2200" b="1" u="sng" dirty="0"/>
              <a:t>Synchronization</a:t>
            </a:r>
            <a:r>
              <a:rPr lang="en-US" sz="2200" dirty="0"/>
              <a:t>.</a:t>
            </a:r>
          </a:p>
          <a:p>
            <a:pPr lvl="0"/>
            <a:r>
              <a:rPr lang="en-US" sz="2200" dirty="0"/>
              <a:t>When method is mark as synchronized java creates some monitor object for the class. i.e. monitor is used as mutually exclusive lock called as </a:t>
            </a:r>
            <a:r>
              <a:rPr lang="en-US" sz="2200" b="1" dirty="0"/>
              <a:t>“</a:t>
            </a:r>
            <a:r>
              <a:rPr lang="en-US" sz="2200" b="1" u="sng" dirty="0" err="1"/>
              <a:t>mutex</a:t>
            </a:r>
            <a:r>
              <a:rPr lang="en-US" sz="2200" b="1" dirty="0"/>
              <a:t>”</a:t>
            </a:r>
            <a:r>
              <a:rPr lang="en-US" sz="2200" dirty="0"/>
              <a:t>.</a:t>
            </a:r>
          </a:p>
          <a:p>
            <a:r>
              <a:rPr lang="en-US" sz="2200" dirty="0"/>
              <a:t>When the first time thread calls the synchronized method, java gives the monitor object to that thread. As long as the thread holds the monitor object, no other thread can enter in the synchronized session of the code.</a:t>
            </a:r>
          </a:p>
          <a:p>
            <a:r>
              <a:rPr lang="en-US" sz="2200" dirty="0"/>
              <a:t>When thread completes its work of using synchronized() method, It will hand over the monitor to the next thread to use the same resource</a:t>
            </a:r>
          </a:p>
        </p:txBody>
      </p:sp>
    </p:spTree>
    <p:extLst>
      <p:ext uri="{BB962C8B-B14F-4D97-AF65-F5344CB8AC3E}">
        <p14:creationId xmlns:p14="http://schemas.microsoft.com/office/powerpoint/2010/main" val="2564750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a:t>Syntax for Synchronized() method &amp; Synchronized object.</a:t>
            </a:r>
            <a:endParaRPr lang="en-US" dirty="0"/>
          </a:p>
          <a:p>
            <a:pPr marL="0" indent="0">
              <a:buNone/>
            </a:pPr>
            <a:r>
              <a:rPr lang="en-US" b="1" dirty="0"/>
              <a:t>  synchronized </a:t>
            </a:r>
            <a:r>
              <a:rPr lang="en-US" b="1" dirty="0" err="1"/>
              <a:t>return_type</a:t>
            </a:r>
            <a:r>
              <a:rPr lang="en-US" b="1" dirty="0"/>
              <a:t> </a:t>
            </a:r>
            <a:r>
              <a:rPr lang="en-US" b="1" dirty="0" err="1"/>
              <a:t>method_name</a:t>
            </a:r>
            <a:r>
              <a:rPr lang="en-US" b="1" dirty="0"/>
              <a:t>(Parameter List)</a:t>
            </a:r>
            <a:endParaRPr lang="en-US" dirty="0"/>
          </a:p>
          <a:p>
            <a:pPr marL="0" indent="0">
              <a:buNone/>
            </a:pPr>
            <a:r>
              <a:rPr lang="en-US" b="1" dirty="0"/>
              <a:t>{</a:t>
            </a:r>
            <a:endParaRPr lang="en-US" dirty="0"/>
          </a:p>
          <a:p>
            <a:pPr marL="0" indent="0">
              <a:buNone/>
            </a:pPr>
            <a:r>
              <a:rPr lang="en-US" b="1" dirty="0"/>
              <a:t>	//Body</a:t>
            </a:r>
            <a:endParaRPr lang="en-US" dirty="0"/>
          </a:p>
          <a:p>
            <a:pPr marL="0" indent="0">
              <a:buNone/>
            </a:pPr>
            <a:r>
              <a:rPr lang="en-US" b="1" dirty="0"/>
              <a:t>}</a:t>
            </a:r>
          </a:p>
          <a:p>
            <a:pPr marL="0" indent="0">
              <a:buNone/>
            </a:pPr>
            <a:endParaRPr lang="en-US" dirty="0"/>
          </a:p>
          <a:p>
            <a:pPr marL="0" indent="0">
              <a:buNone/>
            </a:pPr>
            <a:r>
              <a:rPr lang="en-US" b="1" dirty="0"/>
              <a:t>Synchronized(object)</a:t>
            </a:r>
            <a:endParaRPr lang="en-US" dirty="0"/>
          </a:p>
          <a:p>
            <a:pPr marL="0" indent="0">
              <a:buNone/>
            </a:pPr>
            <a:r>
              <a:rPr lang="en-US" b="1" dirty="0"/>
              <a:t>{</a:t>
            </a:r>
            <a:endParaRPr lang="en-US" dirty="0"/>
          </a:p>
          <a:p>
            <a:pPr marL="0" indent="0">
              <a:buNone/>
            </a:pPr>
            <a:r>
              <a:rPr lang="en-US" b="1" dirty="0"/>
              <a:t>	//Body</a:t>
            </a:r>
            <a:endParaRPr lang="en-US" dirty="0"/>
          </a:p>
          <a:p>
            <a:pPr marL="0" indent="0">
              <a:buNone/>
            </a:pPr>
            <a:r>
              <a:rPr lang="en-US" b="1" dirty="0"/>
              <a:t>}</a:t>
            </a:r>
            <a:endParaRPr lang="en-US" dirty="0"/>
          </a:p>
          <a:p>
            <a:endParaRPr lang="en-US" dirty="0"/>
          </a:p>
        </p:txBody>
      </p:sp>
    </p:spTree>
    <p:extLst>
      <p:ext uri="{BB962C8B-B14F-4D97-AF65-F5344CB8AC3E}">
        <p14:creationId xmlns:p14="http://schemas.microsoft.com/office/powerpoint/2010/main" val="16759281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8067-2209-4054-8216-E36FC65827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C4922A-65B8-4067-9F10-452503865AE2}"/>
              </a:ext>
            </a:extLst>
          </p:cNvPr>
          <p:cNvSpPr>
            <a:spLocks noGrp="1"/>
          </p:cNvSpPr>
          <p:nvPr>
            <p:ph sz="quarter" idx="1"/>
          </p:nvPr>
        </p:nvSpPr>
        <p:spPr/>
        <p:txBody>
          <a:bodyPr>
            <a:normAutofit fontScale="55000" lnSpcReduction="20000"/>
          </a:bodyPr>
          <a:lstStyle/>
          <a:p>
            <a:pPr marL="0" indent="0">
              <a:buNone/>
            </a:pPr>
            <a:r>
              <a:rPr lang="en-IN" dirty="0"/>
              <a:t>/*WAP for Synchronization.*/</a:t>
            </a:r>
          </a:p>
          <a:p>
            <a:pPr marL="0" indent="0">
              <a:buNone/>
            </a:pPr>
            <a:endParaRPr lang="en-IN" dirty="0"/>
          </a:p>
          <a:p>
            <a:pPr marL="0" indent="0">
              <a:buNone/>
            </a:pPr>
            <a:r>
              <a:rPr lang="en-IN" dirty="0"/>
              <a:t>class Test </a:t>
            </a:r>
          </a:p>
          <a:p>
            <a:pPr marL="0" indent="0">
              <a:buNone/>
            </a:pPr>
            <a:r>
              <a:rPr lang="en-IN" dirty="0"/>
              <a:t>{</a:t>
            </a:r>
          </a:p>
          <a:p>
            <a:pPr marL="0" indent="0">
              <a:buNone/>
            </a:pPr>
            <a:r>
              <a:rPr lang="en-IN" dirty="0"/>
              <a:t>synchronized void display(int </a:t>
            </a:r>
            <a:r>
              <a:rPr lang="en-IN" dirty="0" err="1"/>
              <a:t>num</a:t>
            </a:r>
            <a:r>
              <a:rPr lang="en-IN" dirty="0"/>
              <a:t>)</a:t>
            </a:r>
          </a:p>
          <a:p>
            <a:pPr marL="0" indent="0">
              <a:buNone/>
            </a:pPr>
            <a:r>
              <a:rPr lang="en-IN" dirty="0"/>
              <a:t>{</a:t>
            </a:r>
          </a:p>
          <a:p>
            <a:pPr marL="0" indent="0">
              <a:buNone/>
            </a:pPr>
            <a:r>
              <a:rPr lang="en-IN" dirty="0" err="1"/>
              <a:t>System.out.println</a:t>
            </a:r>
            <a:r>
              <a:rPr lang="en-IN" dirty="0"/>
              <a:t>("Table:"+</a:t>
            </a:r>
            <a:r>
              <a:rPr lang="en-IN" dirty="0" err="1"/>
              <a:t>num</a:t>
            </a:r>
            <a:r>
              <a:rPr lang="en-IN" dirty="0"/>
              <a:t>);</a:t>
            </a:r>
          </a:p>
          <a:p>
            <a:pPr marL="0" indent="0">
              <a:buNone/>
            </a:pPr>
            <a:r>
              <a:rPr lang="en-IN" dirty="0"/>
              <a:t>for(int </a:t>
            </a:r>
            <a:r>
              <a:rPr lang="en-IN" dirty="0" err="1"/>
              <a:t>i</a:t>
            </a:r>
            <a:r>
              <a:rPr lang="en-IN" dirty="0"/>
              <a:t>=1;i&lt;=5;i++)</a:t>
            </a:r>
          </a:p>
          <a:p>
            <a:pPr marL="0" indent="0">
              <a:buNone/>
            </a:pPr>
            <a:r>
              <a:rPr lang="en-IN" dirty="0"/>
              <a:t>{</a:t>
            </a:r>
          </a:p>
          <a:p>
            <a:pPr marL="0" indent="0">
              <a:buNone/>
            </a:pPr>
            <a:r>
              <a:rPr lang="en-IN" dirty="0" err="1"/>
              <a:t>System.out.println</a:t>
            </a:r>
            <a:r>
              <a:rPr lang="en-IN" dirty="0"/>
              <a:t>(" "+</a:t>
            </a:r>
            <a:r>
              <a:rPr lang="en-IN" dirty="0" err="1"/>
              <a:t>num</a:t>
            </a:r>
            <a:r>
              <a:rPr lang="en-IN" dirty="0"/>
              <a:t>*</a:t>
            </a:r>
            <a:r>
              <a:rPr lang="en-IN" dirty="0" err="1"/>
              <a:t>i</a:t>
            </a:r>
            <a:r>
              <a:rPr lang="en-IN" dirty="0"/>
              <a:t>);</a:t>
            </a:r>
          </a:p>
          <a:p>
            <a:pPr marL="0" indent="0">
              <a:buNone/>
            </a:pPr>
            <a:r>
              <a:rPr lang="en-IN" dirty="0"/>
              <a:t>}</a:t>
            </a:r>
          </a:p>
          <a:p>
            <a:pPr marL="0" indent="0">
              <a:buNone/>
            </a:pPr>
            <a:r>
              <a:rPr lang="en-IN" dirty="0" err="1"/>
              <a:t>System.out.println</a:t>
            </a:r>
            <a:r>
              <a:rPr lang="en-IN" dirty="0"/>
              <a:t>("End of Table");</a:t>
            </a:r>
          </a:p>
          <a:p>
            <a:pPr marL="0" indent="0">
              <a:buNone/>
            </a:pPr>
            <a:r>
              <a:rPr lang="en-IN" dirty="0"/>
              <a:t>try</a:t>
            </a:r>
          </a:p>
          <a:p>
            <a:pPr marL="0" indent="0">
              <a:buNone/>
            </a:pPr>
            <a:r>
              <a:rPr lang="en-IN" dirty="0"/>
              <a:t>{</a:t>
            </a:r>
          </a:p>
          <a:p>
            <a:pPr marL="0" indent="0">
              <a:buNone/>
            </a:pPr>
            <a:r>
              <a:rPr lang="en-IN" dirty="0" err="1"/>
              <a:t>Thread.sleep</a:t>
            </a:r>
            <a:r>
              <a:rPr lang="en-IN" dirty="0"/>
              <a:t>(1000);</a:t>
            </a:r>
          </a:p>
          <a:p>
            <a:pPr marL="0" indent="0">
              <a:buNone/>
            </a:pPr>
            <a:r>
              <a:rPr lang="en-IN" dirty="0"/>
              <a:t>}catch(Exception e){}</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7543C738-2907-4F80-98CC-E193A7FA2DE9}"/>
              </a:ext>
            </a:extLst>
          </p:cNvPr>
          <p:cNvSpPr>
            <a:spLocks noGrp="1"/>
          </p:cNvSpPr>
          <p:nvPr>
            <p:ph sz="quarter" idx="2"/>
          </p:nvPr>
        </p:nvSpPr>
        <p:spPr/>
        <p:txBody>
          <a:bodyPr>
            <a:normAutofit fontScale="55000" lnSpcReduction="20000"/>
          </a:bodyPr>
          <a:lstStyle/>
          <a:p>
            <a:pPr marL="0" indent="0">
              <a:buNone/>
            </a:pPr>
            <a:r>
              <a:rPr lang="en-IN" dirty="0"/>
              <a:t>class A extends Thread</a:t>
            </a:r>
          </a:p>
          <a:p>
            <a:pPr marL="0" indent="0">
              <a:buNone/>
            </a:pPr>
            <a:r>
              <a:rPr lang="en-IN" dirty="0"/>
              <a:t>{</a:t>
            </a:r>
          </a:p>
          <a:p>
            <a:pPr marL="0" indent="0">
              <a:buNone/>
            </a:pPr>
            <a:r>
              <a:rPr lang="en-IN" dirty="0"/>
              <a:t>Test th1;</a:t>
            </a:r>
          </a:p>
          <a:p>
            <a:pPr marL="0" indent="0">
              <a:buNone/>
            </a:pPr>
            <a:r>
              <a:rPr lang="en-IN" dirty="0"/>
              <a:t>A(Test t)</a:t>
            </a:r>
          </a:p>
          <a:p>
            <a:pPr marL="0" indent="0">
              <a:buNone/>
            </a:pPr>
            <a:r>
              <a:rPr lang="en-IN" dirty="0"/>
              <a:t>{</a:t>
            </a:r>
          </a:p>
          <a:p>
            <a:pPr marL="0" indent="0">
              <a:buNone/>
            </a:pPr>
            <a:r>
              <a:rPr lang="en-IN" dirty="0"/>
              <a:t>th1=t;</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a:t>th1.display(2);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8112199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F532-7D8D-465F-AF80-4B04467F4CC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57DA2-210F-4F18-9092-1B94BA851098}"/>
              </a:ext>
            </a:extLst>
          </p:cNvPr>
          <p:cNvSpPr>
            <a:spLocks noGrp="1"/>
          </p:cNvSpPr>
          <p:nvPr>
            <p:ph sz="quarter" idx="1"/>
          </p:nvPr>
        </p:nvSpPr>
        <p:spPr/>
        <p:txBody>
          <a:bodyPr>
            <a:normAutofit fontScale="92500" lnSpcReduction="10000"/>
          </a:bodyPr>
          <a:lstStyle/>
          <a:p>
            <a:pPr marL="0" indent="0">
              <a:buNone/>
            </a:pPr>
            <a:r>
              <a:rPr lang="en-IN" dirty="0"/>
              <a:t>class B extends Thread</a:t>
            </a:r>
          </a:p>
          <a:p>
            <a:pPr marL="0" indent="0">
              <a:buNone/>
            </a:pPr>
            <a:r>
              <a:rPr lang="en-IN" dirty="0"/>
              <a:t>{</a:t>
            </a:r>
          </a:p>
          <a:p>
            <a:pPr marL="0" indent="0">
              <a:buNone/>
            </a:pPr>
            <a:r>
              <a:rPr lang="en-IN" dirty="0"/>
              <a:t>Test th2;</a:t>
            </a:r>
          </a:p>
          <a:p>
            <a:pPr marL="0" indent="0">
              <a:buNone/>
            </a:pPr>
            <a:r>
              <a:rPr lang="en-IN" dirty="0"/>
              <a:t>B(Test t)</a:t>
            </a:r>
          </a:p>
          <a:p>
            <a:pPr marL="0" indent="0">
              <a:buNone/>
            </a:pPr>
            <a:r>
              <a:rPr lang="en-IN" dirty="0"/>
              <a:t>{</a:t>
            </a:r>
          </a:p>
          <a:p>
            <a:pPr marL="0" indent="0">
              <a:buNone/>
            </a:pPr>
            <a:r>
              <a:rPr lang="en-IN" dirty="0"/>
              <a:t>th2=t;</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a:t>th2.display(4);</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BFAEFBE9-792A-4F70-91E0-6D869B2ADB53}"/>
              </a:ext>
            </a:extLst>
          </p:cNvPr>
          <p:cNvSpPr>
            <a:spLocks noGrp="1"/>
          </p:cNvSpPr>
          <p:nvPr>
            <p:ph sz="quarter" idx="2"/>
          </p:nvPr>
        </p:nvSpPr>
        <p:spPr/>
        <p:txBody>
          <a:bodyPr>
            <a:normAutofit fontScale="92500" lnSpcReduction="10000"/>
          </a:bodyPr>
          <a:lstStyle/>
          <a:p>
            <a:pPr marL="0" indent="0">
              <a:buNone/>
            </a:pPr>
            <a:r>
              <a:rPr lang="en-IN" dirty="0"/>
              <a:t>class synchro</a:t>
            </a:r>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Test </a:t>
            </a:r>
            <a:r>
              <a:rPr lang="en-IN" dirty="0" err="1"/>
              <a:t>obj</a:t>
            </a:r>
            <a:r>
              <a:rPr lang="en-IN" dirty="0"/>
              <a:t>=new Test();</a:t>
            </a:r>
          </a:p>
          <a:p>
            <a:pPr marL="0" indent="0">
              <a:buNone/>
            </a:pPr>
            <a:r>
              <a:rPr lang="en-IN" dirty="0"/>
              <a:t>A t1=new A(</a:t>
            </a:r>
            <a:r>
              <a:rPr lang="en-IN" dirty="0" err="1"/>
              <a:t>obj</a:t>
            </a:r>
            <a:r>
              <a:rPr lang="en-IN" dirty="0"/>
              <a:t>);</a:t>
            </a:r>
          </a:p>
          <a:p>
            <a:pPr marL="0" indent="0">
              <a:buNone/>
            </a:pPr>
            <a:r>
              <a:rPr lang="en-IN" dirty="0"/>
              <a:t>B t2=new B(</a:t>
            </a:r>
            <a:r>
              <a:rPr lang="en-IN" dirty="0" err="1"/>
              <a:t>obj</a:t>
            </a:r>
            <a:r>
              <a:rPr lang="en-IN" dirty="0"/>
              <a:t>);</a:t>
            </a:r>
          </a:p>
          <a:p>
            <a:pPr marL="0" indent="0">
              <a:buNone/>
            </a:pPr>
            <a:r>
              <a:rPr lang="en-IN" dirty="0"/>
              <a:t>t1.start();</a:t>
            </a:r>
          </a:p>
          <a:p>
            <a:pPr marL="0" indent="0">
              <a:buNone/>
            </a:pPr>
            <a:r>
              <a:rPr lang="en-IN" dirty="0"/>
              <a:t>t2.start();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3746806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973F-B1BF-4738-9B68-F04C0612435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8B84312-4000-4174-9B59-4993790E9752}"/>
              </a:ext>
            </a:extLst>
          </p:cNvPr>
          <p:cNvPicPr>
            <a:picLocks noGrp="1" noChangeAspect="1"/>
          </p:cNvPicPr>
          <p:nvPr>
            <p:ph sz="quarter" idx="1"/>
          </p:nvPr>
        </p:nvPicPr>
        <p:blipFill>
          <a:blip r:embed="rId2"/>
          <a:stretch>
            <a:fillRect/>
          </a:stretch>
        </p:blipFill>
        <p:spPr>
          <a:xfrm>
            <a:off x="1524000" y="2286000"/>
            <a:ext cx="5562599" cy="3581399"/>
          </a:xfrm>
        </p:spPr>
      </p:pic>
    </p:spTree>
    <p:extLst>
      <p:ext uri="{BB962C8B-B14F-4D97-AF65-F5344CB8AC3E}">
        <p14:creationId xmlns:p14="http://schemas.microsoft.com/office/powerpoint/2010/main" val="33023769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4820-5BE5-45CA-B0C2-B9B6436F75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87EEAF-9A79-4FFA-8068-F0D0D2882572}"/>
              </a:ext>
            </a:extLst>
          </p:cNvPr>
          <p:cNvSpPr>
            <a:spLocks noGrp="1"/>
          </p:cNvSpPr>
          <p:nvPr>
            <p:ph sz="quarter" idx="1"/>
          </p:nvPr>
        </p:nvSpPr>
        <p:spPr/>
        <p:txBody>
          <a:bodyPr>
            <a:normAutofit fontScale="47500" lnSpcReduction="20000"/>
          </a:bodyPr>
          <a:lstStyle/>
          <a:p>
            <a:pPr marL="0" indent="0">
              <a:buNone/>
            </a:pPr>
            <a:r>
              <a:rPr lang="en-IN" dirty="0"/>
              <a:t>/*WAP for Synchronized Block.*/</a:t>
            </a:r>
          </a:p>
          <a:p>
            <a:pPr marL="0" indent="0">
              <a:buNone/>
            </a:pPr>
            <a:endParaRPr lang="en-IN" dirty="0"/>
          </a:p>
          <a:p>
            <a:pPr marL="0" indent="0">
              <a:buNone/>
            </a:pPr>
            <a:r>
              <a:rPr lang="en-IN" dirty="0"/>
              <a:t>class Test </a:t>
            </a:r>
          </a:p>
          <a:p>
            <a:pPr marL="0" indent="0">
              <a:buNone/>
            </a:pPr>
            <a:r>
              <a:rPr lang="en-IN" dirty="0"/>
              <a:t>{</a:t>
            </a:r>
          </a:p>
          <a:p>
            <a:pPr marL="0" indent="0">
              <a:buNone/>
            </a:pPr>
            <a:r>
              <a:rPr lang="en-IN" dirty="0"/>
              <a:t> void display(int </a:t>
            </a:r>
            <a:r>
              <a:rPr lang="en-IN" dirty="0" err="1"/>
              <a:t>num</a:t>
            </a:r>
            <a:r>
              <a:rPr lang="en-IN" dirty="0"/>
              <a:t>)</a:t>
            </a:r>
          </a:p>
          <a:p>
            <a:pPr marL="0" indent="0">
              <a:buNone/>
            </a:pPr>
            <a:r>
              <a:rPr lang="en-IN" dirty="0"/>
              <a:t>{</a:t>
            </a:r>
          </a:p>
          <a:p>
            <a:pPr marL="0" indent="0">
              <a:buNone/>
            </a:pPr>
            <a:r>
              <a:rPr lang="en-IN" dirty="0"/>
              <a:t>synchronized(this)</a:t>
            </a:r>
          </a:p>
          <a:p>
            <a:pPr marL="0" indent="0">
              <a:buNone/>
            </a:pPr>
            <a:r>
              <a:rPr lang="en-IN" dirty="0"/>
              <a:t>{</a:t>
            </a:r>
          </a:p>
          <a:p>
            <a:pPr marL="0" indent="0">
              <a:buNone/>
            </a:pPr>
            <a:r>
              <a:rPr lang="en-IN" dirty="0" err="1"/>
              <a:t>System.out.println</a:t>
            </a:r>
            <a:r>
              <a:rPr lang="en-IN" dirty="0"/>
              <a:t>("Table:"+</a:t>
            </a:r>
            <a:r>
              <a:rPr lang="en-IN" dirty="0" err="1"/>
              <a:t>num</a:t>
            </a:r>
            <a:r>
              <a:rPr lang="en-IN" dirty="0"/>
              <a:t>);</a:t>
            </a:r>
          </a:p>
          <a:p>
            <a:pPr marL="0" indent="0">
              <a:buNone/>
            </a:pPr>
            <a:r>
              <a:rPr lang="en-IN" dirty="0"/>
              <a:t>for(int </a:t>
            </a:r>
            <a:r>
              <a:rPr lang="en-IN" dirty="0" err="1"/>
              <a:t>i</a:t>
            </a:r>
            <a:r>
              <a:rPr lang="en-IN" dirty="0"/>
              <a:t>=1;i&lt;=10;i++)</a:t>
            </a:r>
          </a:p>
          <a:p>
            <a:pPr marL="0" indent="0">
              <a:buNone/>
            </a:pPr>
            <a:r>
              <a:rPr lang="en-IN" dirty="0"/>
              <a:t>{</a:t>
            </a:r>
          </a:p>
          <a:p>
            <a:pPr marL="0" indent="0">
              <a:buNone/>
            </a:pPr>
            <a:r>
              <a:rPr lang="en-IN" dirty="0" err="1"/>
              <a:t>System.out.println</a:t>
            </a:r>
            <a:r>
              <a:rPr lang="en-IN" dirty="0"/>
              <a:t>(" "+</a:t>
            </a:r>
            <a:r>
              <a:rPr lang="en-IN" dirty="0" err="1"/>
              <a:t>num</a:t>
            </a:r>
            <a:r>
              <a:rPr lang="en-IN" dirty="0"/>
              <a:t>*</a:t>
            </a:r>
            <a:r>
              <a:rPr lang="en-IN" dirty="0" err="1"/>
              <a:t>i</a:t>
            </a:r>
            <a:r>
              <a:rPr lang="en-IN" dirty="0"/>
              <a:t>);</a:t>
            </a:r>
          </a:p>
          <a:p>
            <a:pPr marL="0" indent="0">
              <a:buNone/>
            </a:pPr>
            <a:r>
              <a:rPr lang="en-IN" dirty="0"/>
              <a:t>}</a:t>
            </a:r>
          </a:p>
          <a:p>
            <a:pPr marL="0" indent="0">
              <a:buNone/>
            </a:pPr>
            <a:r>
              <a:rPr lang="en-IN" dirty="0" err="1"/>
              <a:t>System.out.println</a:t>
            </a:r>
            <a:r>
              <a:rPr lang="en-IN" dirty="0"/>
              <a:t>("End of Table");</a:t>
            </a:r>
          </a:p>
          <a:p>
            <a:pPr marL="0" indent="0">
              <a:buNone/>
            </a:pPr>
            <a:r>
              <a:rPr lang="en-IN" dirty="0"/>
              <a:t>try</a:t>
            </a:r>
          </a:p>
          <a:p>
            <a:pPr marL="0" indent="0">
              <a:buNone/>
            </a:pPr>
            <a:r>
              <a:rPr lang="en-IN" dirty="0"/>
              <a:t>{</a:t>
            </a:r>
          </a:p>
          <a:p>
            <a:pPr marL="0" indent="0">
              <a:buNone/>
            </a:pPr>
            <a:r>
              <a:rPr lang="en-IN" dirty="0" err="1"/>
              <a:t>Thread.sleep</a:t>
            </a:r>
            <a:r>
              <a:rPr lang="en-IN" dirty="0"/>
              <a:t>(1000);</a:t>
            </a:r>
          </a:p>
          <a:p>
            <a:pPr marL="0" indent="0">
              <a:buNone/>
            </a:pPr>
            <a:r>
              <a:rPr lang="en-IN" dirty="0"/>
              <a:t>}catch(Exception e){}</a:t>
            </a:r>
          </a:p>
          <a:p>
            <a:pPr marL="0" indent="0">
              <a:buNone/>
            </a:pPr>
            <a:r>
              <a:rPr lang="en-IN" dirty="0"/>
              <a:t>}</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1ECC8E0C-0B86-4954-958B-2387DFD47C9E}"/>
              </a:ext>
            </a:extLst>
          </p:cNvPr>
          <p:cNvSpPr>
            <a:spLocks noGrp="1"/>
          </p:cNvSpPr>
          <p:nvPr>
            <p:ph sz="quarter" idx="2"/>
          </p:nvPr>
        </p:nvSpPr>
        <p:spPr/>
        <p:txBody>
          <a:bodyPr>
            <a:normAutofit fontScale="47500" lnSpcReduction="20000"/>
          </a:bodyPr>
          <a:lstStyle/>
          <a:p>
            <a:pPr marL="0" indent="0">
              <a:buNone/>
            </a:pPr>
            <a:r>
              <a:rPr lang="en-IN" dirty="0"/>
              <a:t>class A extends Thread</a:t>
            </a:r>
          </a:p>
          <a:p>
            <a:pPr marL="0" indent="0">
              <a:buNone/>
            </a:pPr>
            <a:r>
              <a:rPr lang="en-IN" dirty="0"/>
              <a:t>{</a:t>
            </a:r>
          </a:p>
          <a:p>
            <a:pPr marL="0" indent="0">
              <a:buNone/>
            </a:pPr>
            <a:r>
              <a:rPr lang="en-IN" dirty="0"/>
              <a:t>Test th1;</a:t>
            </a:r>
          </a:p>
          <a:p>
            <a:pPr marL="0" indent="0">
              <a:buNone/>
            </a:pPr>
            <a:r>
              <a:rPr lang="en-IN" dirty="0"/>
              <a:t>A(Test t)</a:t>
            </a:r>
          </a:p>
          <a:p>
            <a:pPr marL="0" indent="0">
              <a:buNone/>
            </a:pPr>
            <a:r>
              <a:rPr lang="en-IN" dirty="0"/>
              <a:t>{</a:t>
            </a:r>
          </a:p>
          <a:p>
            <a:pPr marL="0" indent="0">
              <a:buNone/>
            </a:pPr>
            <a:r>
              <a:rPr lang="en-IN" dirty="0"/>
              <a:t>th1=t;</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a:t>th1.display(2);</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1597909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6C10E-CEFE-4309-8ABD-0371B2D413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413FC4-4892-481B-81F9-9136EC4A984D}"/>
              </a:ext>
            </a:extLst>
          </p:cNvPr>
          <p:cNvSpPr>
            <a:spLocks noGrp="1"/>
          </p:cNvSpPr>
          <p:nvPr>
            <p:ph sz="quarter" idx="1"/>
          </p:nvPr>
        </p:nvSpPr>
        <p:spPr/>
        <p:txBody>
          <a:bodyPr>
            <a:normAutofit fontScale="92500" lnSpcReduction="10000"/>
          </a:bodyPr>
          <a:lstStyle/>
          <a:p>
            <a:pPr marL="0" indent="0">
              <a:buNone/>
            </a:pPr>
            <a:r>
              <a:rPr lang="en-IN" dirty="0"/>
              <a:t>class B extends Thread</a:t>
            </a:r>
          </a:p>
          <a:p>
            <a:pPr marL="0" indent="0">
              <a:buNone/>
            </a:pPr>
            <a:r>
              <a:rPr lang="en-IN" dirty="0"/>
              <a:t>{</a:t>
            </a:r>
          </a:p>
          <a:p>
            <a:pPr marL="0" indent="0">
              <a:buNone/>
            </a:pPr>
            <a:r>
              <a:rPr lang="en-IN" dirty="0"/>
              <a:t>Test th2;</a:t>
            </a:r>
          </a:p>
          <a:p>
            <a:pPr marL="0" indent="0">
              <a:buNone/>
            </a:pPr>
            <a:r>
              <a:rPr lang="en-IN" dirty="0"/>
              <a:t>B(Test t)</a:t>
            </a:r>
          </a:p>
          <a:p>
            <a:pPr marL="0" indent="0">
              <a:buNone/>
            </a:pPr>
            <a:r>
              <a:rPr lang="en-IN" dirty="0"/>
              <a:t>{</a:t>
            </a:r>
          </a:p>
          <a:p>
            <a:pPr marL="0" indent="0">
              <a:buNone/>
            </a:pPr>
            <a:r>
              <a:rPr lang="en-IN" dirty="0"/>
              <a:t>th2=t;</a:t>
            </a:r>
          </a:p>
          <a:p>
            <a:pPr marL="0" indent="0">
              <a:buNone/>
            </a:pPr>
            <a:r>
              <a:rPr lang="en-IN" dirty="0"/>
              <a:t>}</a:t>
            </a:r>
          </a:p>
          <a:p>
            <a:pPr marL="0" indent="0">
              <a:buNone/>
            </a:pPr>
            <a:r>
              <a:rPr lang="en-IN" dirty="0"/>
              <a:t>public void run()</a:t>
            </a:r>
          </a:p>
          <a:p>
            <a:pPr marL="0" indent="0">
              <a:buNone/>
            </a:pPr>
            <a:r>
              <a:rPr lang="en-IN" dirty="0"/>
              <a:t>{</a:t>
            </a:r>
          </a:p>
          <a:p>
            <a:pPr marL="0" indent="0">
              <a:buNone/>
            </a:pPr>
            <a:r>
              <a:rPr lang="en-IN" dirty="0"/>
              <a:t>th2.display(4);</a:t>
            </a:r>
          </a:p>
          <a:p>
            <a:pPr marL="0" indent="0">
              <a:buNone/>
            </a:pPr>
            <a:r>
              <a:rPr lang="en-IN" dirty="0"/>
              <a:t>}</a:t>
            </a:r>
          </a:p>
          <a:p>
            <a:pPr marL="0" indent="0">
              <a:buNone/>
            </a:pPr>
            <a:r>
              <a:rPr lang="en-IN" dirty="0"/>
              <a:t>}</a:t>
            </a:r>
          </a:p>
        </p:txBody>
      </p:sp>
      <p:sp>
        <p:nvSpPr>
          <p:cNvPr id="4" name="Content Placeholder 3">
            <a:extLst>
              <a:ext uri="{FF2B5EF4-FFF2-40B4-BE49-F238E27FC236}">
                <a16:creationId xmlns:a16="http://schemas.microsoft.com/office/drawing/2014/main" id="{2364865A-0A01-4BC2-8C90-7879BBD2D453}"/>
              </a:ext>
            </a:extLst>
          </p:cNvPr>
          <p:cNvSpPr>
            <a:spLocks noGrp="1"/>
          </p:cNvSpPr>
          <p:nvPr>
            <p:ph sz="quarter" idx="2"/>
          </p:nvPr>
        </p:nvSpPr>
        <p:spPr/>
        <p:txBody>
          <a:bodyPr>
            <a:normAutofit fontScale="92500" lnSpcReduction="10000"/>
          </a:bodyPr>
          <a:lstStyle/>
          <a:p>
            <a:pPr marL="0" indent="0">
              <a:buNone/>
            </a:pPr>
            <a:r>
              <a:rPr lang="en-IN" dirty="0"/>
              <a:t>class </a:t>
            </a:r>
            <a:r>
              <a:rPr lang="en-IN" dirty="0" err="1"/>
              <a:t>synchroBlock</a:t>
            </a:r>
            <a:endParaRPr lang="en-IN" dirty="0"/>
          </a:p>
          <a:p>
            <a:pPr marL="0" indent="0">
              <a:buNone/>
            </a:pPr>
            <a:r>
              <a:rPr lang="en-IN" dirty="0"/>
              <a:t>{</a:t>
            </a:r>
          </a:p>
          <a:p>
            <a:pPr marL="0" indent="0">
              <a:buNone/>
            </a:pPr>
            <a:r>
              <a:rPr lang="en-IN" dirty="0"/>
              <a:t>public static void main(String </a:t>
            </a:r>
            <a:r>
              <a:rPr lang="en-IN" dirty="0" err="1"/>
              <a:t>args</a:t>
            </a:r>
            <a:r>
              <a:rPr lang="en-IN" dirty="0"/>
              <a:t>[])</a:t>
            </a:r>
          </a:p>
          <a:p>
            <a:pPr marL="0" indent="0">
              <a:buNone/>
            </a:pPr>
            <a:r>
              <a:rPr lang="en-IN" dirty="0"/>
              <a:t>{</a:t>
            </a:r>
          </a:p>
          <a:p>
            <a:pPr marL="0" indent="0">
              <a:buNone/>
            </a:pPr>
            <a:r>
              <a:rPr lang="en-IN" dirty="0"/>
              <a:t>Test </a:t>
            </a:r>
            <a:r>
              <a:rPr lang="en-IN" dirty="0" err="1"/>
              <a:t>obj</a:t>
            </a:r>
            <a:r>
              <a:rPr lang="en-IN" dirty="0"/>
              <a:t>=new Test();</a:t>
            </a:r>
          </a:p>
          <a:p>
            <a:pPr marL="0" indent="0">
              <a:buNone/>
            </a:pPr>
            <a:r>
              <a:rPr lang="en-IN" dirty="0"/>
              <a:t>A t1=new A(</a:t>
            </a:r>
            <a:r>
              <a:rPr lang="en-IN" dirty="0" err="1"/>
              <a:t>obj</a:t>
            </a:r>
            <a:r>
              <a:rPr lang="en-IN" dirty="0"/>
              <a:t>);</a:t>
            </a:r>
          </a:p>
          <a:p>
            <a:pPr marL="0" indent="0">
              <a:buNone/>
            </a:pPr>
            <a:r>
              <a:rPr lang="en-IN" dirty="0"/>
              <a:t>B t2=new B(</a:t>
            </a:r>
            <a:r>
              <a:rPr lang="en-IN" dirty="0" err="1"/>
              <a:t>obj</a:t>
            </a:r>
            <a:r>
              <a:rPr lang="en-IN" dirty="0"/>
              <a:t>);</a:t>
            </a:r>
          </a:p>
          <a:p>
            <a:pPr marL="0" indent="0">
              <a:buNone/>
            </a:pPr>
            <a:r>
              <a:rPr lang="en-IN" dirty="0"/>
              <a:t>t1.start();</a:t>
            </a:r>
          </a:p>
          <a:p>
            <a:pPr marL="0" indent="0">
              <a:buNone/>
            </a:pPr>
            <a:r>
              <a:rPr lang="en-IN" dirty="0"/>
              <a:t>t2.start();</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30720425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29F2-309A-42F3-9418-ABC9FDD476B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FFB71021-40FA-4BBF-A697-E8728556B731}"/>
              </a:ext>
            </a:extLst>
          </p:cNvPr>
          <p:cNvPicPr>
            <a:picLocks noGrp="1" noChangeAspect="1"/>
          </p:cNvPicPr>
          <p:nvPr>
            <p:ph sz="quarter" idx="1"/>
          </p:nvPr>
        </p:nvPicPr>
        <p:blipFill>
          <a:blip r:embed="rId2"/>
          <a:stretch>
            <a:fillRect/>
          </a:stretch>
        </p:blipFill>
        <p:spPr>
          <a:xfrm>
            <a:off x="838200" y="1905000"/>
            <a:ext cx="2809875" cy="3810000"/>
          </a:xfrm>
        </p:spPr>
      </p:pic>
      <p:sp>
        <p:nvSpPr>
          <p:cNvPr id="4" name="Content Placeholder 3">
            <a:extLst>
              <a:ext uri="{FF2B5EF4-FFF2-40B4-BE49-F238E27FC236}">
                <a16:creationId xmlns:a16="http://schemas.microsoft.com/office/drawing/2014/main" id="{193DF54D-10B3-4433-853D-5A5725054004}"/>
              </a:ext>
            </a:extLst>
          </p:cNvPr>
          <p:cNvSpPr>
            <a:spLocks noGrp="1"/>
          </p:cNvSpPr>
          <p:nvPr>
            <p:ph sz="quarter" idx="2"/>
          </p:nvPr>
        </p:nvSpPr>
        <p:spPr/>
        <p:txBody>
          <a:bodyPr/>
          <a:lstStyle/>
          <a:p>
            <a:endParaRPr lang="en-IN"/>
          </a:p>
        </p:txBody>
      </p:sp>
    </p:spTree>
    <p:extLst>
      <p:ext uri="{BB962C8B-B14F-4D97-AF65-F5344CB8AC3E}">
        <p14:creationId xmlns:p14="http://schemas.microsoft.com/office/powerpoint/2010/main" val="425997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1524000"/>
            <a:ext cx="8229600" cy="4525963"/>
          </a:xfrm>
        </p:spPr>
        <p:txBody>
          <a:bodyPr>
            <a:normAutofit fontScale="85000" lnSpcReduction="20000"/>
          </a:bodyPr>
          <a:lstStyle/>
          <a:p>
            <a:pPr>
              <a:buNone/>
            </a:pPr>
            <a:endParaRPr lang="en-US" sz="3400" b="1" dirty="0"/>
          </a:p>
          <a:p>
            <a:pPr marL="0" indent="0">
              <a:buNone/>
            </a:pPr>
            <a:r>
              <a:rPr lang="en-US" sz="2800" b="1" dirty="0"/>
              <a:t>Examples of Run Time Error:-</a:t>
            </a:r>
          </a:p>
          <a:p>
            <a:pPr lvl="2"/>
            <a:r>
              <a:rPr lang="en-US" sz="2800" dirty="0"/>
              <a:t>Dividing an integer by zero</a:t>
            </a:r>
          </a:p>
          <a:p>
            <a:pPr lvl="2"/>
            <a:r>
              <a:rPr lang="en-US" sz="2800" dirty="0"/>
              <a:t>Accessing an element that is out of the bounds of an array</a:t>
            </a:r>
          </a:p>
          <a:p>
            <a:pPr lvl="2"/>
            <a:r>
              <a:rPr lang="en-US" sz="2800" dirty="0"/>
              <a:t>Trying to store a value into an array of an incompatible class or type</a:t>
            </a:r>
          </a:p>
          <a:p>
            <a:pPr lvl="2"/>
            <a:r>
              <a:rPr lang="en-US" sz="2800" dirty="0"/>
              <a:t>Trying to cast an instance of a class to one of its subclasses</a:t>
            </a:r>
          </a:p>
          <a:p>
            <a:pPr lvl="2"/>
            <a:r>
              <a:rPr lang="en-US" sz="2800" dirty="0"/>
              <a:t>Passing a parameter that is not in a valid range or value for a method</a:t>
            </a:r>
          </a:p>
          <a:p>
            <a:pPr lvl="2"/>
            <a:r>
              <a:rPr lang="en-US" sz="2800" dirty="0"/>
              <a:t>Attempting to use a negative size for an array</a:t>
            </a:r>
          </a:p>
          <a:p>
            <a:pPr lvl="2"/>
            <a:endParaRPr lang="en-US" sz="2800" dirty="0"/>
          </a:p>
        </p:txBody>
      </p:sp>
    </p:spTree>
    <p:extLst>
      <p:ext uri="{BB962C8B-B14F-4D97-AF65-F5344CB8AC3E}">
        <p14:creationId xmlns:p14="http://schemas.microsoft.com/office/powerpoint/2010/main" val="15778681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81000"/>
            <a:ext cx="78486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5134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How can two threads be made to communicate with each other or </a:t>
            </a:r>
            <a:r>
              <a:rPr lang="en-US" sz="2800" b="1" dirty="0" err="1"/>
              <a:t>Interthread</a:t>
            </a:r>
            <a:r>
              <a:rPr lang="en-US" sz="2800" b="1" dirty="0"/>
              <a:t> communication</a:t>
            </a:r>
            <a:endParaRPr lang="en-US" sz="2800" dirty="0"/>
          </a:p>
        </p:txBody>
      </p:sp>
      <p:sp>
        <p:nvSpPr>
          <p:cNvPr id="3" name="Content Placeholder 2"/>
          <p:cNvSpPr>
            <a:spLocks noGrp="1"/>
          </p:cNvSpPr>
          <p:nvPr>
            <p:ph idx="1"/>
          </p:nvPr>
        </p:nvSpPr>
        <p:spPr/>
        <p:txBody>
          <a:bodyPr>
            <a:normAutofit fontScale="85000" lnSpcReduction="10000"/>
          </a:bodyPr>
          <a:lstStyle/>
          <a:p>
            <a:pPr lvl="0"/>
            <a:r>
              <a:rPr lang="en-US" dirty="0"/>
              <a:t>By using the keyword synchronized, we invoke the monitor on shared resource by an object, but by doing this we block other threads from asynchronous access to certain other methods in the same class or object.</a:t>
            </a:r>
          </a:p>
          <a:p>
            <a:r>
              <a:rPr lang="en-US" dirty="0"/>
              <a:t>This problems of invariably blocking all others threads against one thread which is in synchronized method, we use </a:t>
            </a:r>
            <a:r>
              <a:rPr lang="en-US" dirty="0" err="1"/>
              <a:t>Interthread</a:t>
            </a:r>
            <a:r>
              <a:rPr lang="en-US" dirty="0"/>
              <a:t> Communication. </a:t>
            </a:r>
          </a:p>
          <a:p>
            <a:pPr lvl="0"/>
            <a:r>
              <a:rPr lang="en-US" dirty="0"/>
              <a:t>In this </a:t>
            </a:r>
            <a:r>
              <a:rPr lang="en-US" dirty="0" err="1"/>
              <a:t>Interprocess</a:t>
            </a:r>
            <a:r>
              <a:rPr lang="en-US" dirty="0"/>
              <a:t> communication, multiple threads in a program are capable of interacting with each other &amp; sharing certain information, such as their state &amp; locking status.</a:t>
            </a:r>
          </a:p>
          <a:p>
            <a:r>
              <a:rPr lang="en-US" dirty="0"/>
              <a:t>For e.g., A thread in the waiting state continuously checks whether an object lock for a synchronization is available or not, which cause unnecessary wastage of time &amp; resource. After current thread release the shared resource, it can notify the waiting threads about status of lock.</a:t>
            </a:r>
          </a:p>
          <a:p>
            <a:endParaRPr lang="en-US" dirty="0"/>
          </a:p>
        </p:txBody>
      </p:sp>
    </p:spTree>
    <p:extLst>
      <p:ext uri="{BB962C8B-B14F-4D97-AF65-F5344CB8AC3E}">
        <p14:creationId xmlns:p14="http://schemas.microsoft.com/office/powerpoint/2010/main" val="31994384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Hence java includes a </a:t>
            </a:r>
            <a:r>
              <a:rPr lang="en-US" dirty="0" err="1"/>
              <a:t>interthread</a:t>
            </a:r>
            <a:r>
              <a:rPr lang="en-US" dirty="0"/>
              <a:t> communication mechanism using wait(),notify(),</a:t>
            </a:r>
            <a:r>
              <a:rPr lang="en-US" dirty="0" err="1"/>
              <a:t>notifyAll</a:t>
            </a:r>
            <a:r>
              <a:rPr lang="en-US" dirty="0"/>
              <a:t>() methods.</a:t>
            </a:r>
          </a:p>
          <a:p>
            <a:r>
              <a:rPr lang="en-US" dirty="0"/>
              <a:t>These methods are final methods. All the three methods can be called from within synchronized method.</a:t>
            </a:r>
          </a:p>
          <a:p>
            <a:pPr lvl="0"/>
            <a:r>
              <a:rPr lang="en-US" b="1" dirty="0"/>
              <a:t>wait()</a:t>
            </a:r>
            <a:r>
              <a:rPr lang="en-US" dirty="0"/>
              <a:t> :- This method tells the calling thread to give up the monitor &amp; go to sleep until some other threads enters the same monitor &amp; calls notify.</a:t>
            </a:r>
          </a:p>
          <a:p>
            <a:pPr lvl="0"/>
            <a:r>
              <a:rPr lang="en-US" b="1" dirty="0"/>
              <a:t>notify() </a:t>
            </a:r>
            <a:r>
              <a:rPr lang="en-US" dirty="0"/>
              <a:t>:- Wake up the first thread that called wait() on the same object.</a:t>
            </a:r>
          </a:p>
          <a:p>
            <a:r>
              <a:rPr lang="en-US" b="1" dirty="0" err="1"/>
              <a:t>notifyAll</a:t>
            </a:r>
            <a:r>
              <a:rPr lang="en-US" b="1" dirty="0"/>
              <a:t>() </a:t>
            </a:r>
            <a:r>
              <a:rPr lang="en-US" dirty="0"/>
              <a:t>:- Wake up all the thread that called wait() on the same object. The highest priority thread will run fast</a:t>
            </a:r>
          </a:p>
        </p:txBody>
      </p:sp>
    </p:spTree>
    <p:extLst>
      <p:ext uri="{BB962C8B-B14F-4D97-AF65-F5344CB8AC3E}">
        <p14:creationId xmlns:p14="http://schemas.microsoft.com/office/powerpoint/2010/main" val="21947775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28f30a4-1791-4732-9d20-1f6df78d9357">
      <Terms xmlns="http://schemas.microsoft.com/office/infopath/2007/PartnerControls"/>
    </lcf76f155ced4ddcb4097134ff3c332f>
    <TaxCatchAll xmlns="7ac8b589-9f25-49c2-9ee1-8eed24e6cfb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D3E4E453D9D64CA5C10E65853AD80D" ma:contentTypeVersion="14" ma:contentTypeDescription="Create a new document." ma:contentTypeScope="" ma:versionID="5f3b8daab03140f48be08eb113257520">
  <xsd:schema xmlns:xsd="http://www.w3.org/2001/XMLSchema" xmlns:xs="http://www.w3.org/2001/XMLSchema" xmlns:p="http://schemas.microsoft.com/office/2006/metadata/properties" xmlns:ns2="728f30a4-1791-4732-9d20-1f6df78d9357" xmlns:ns3="7ac8b589-9f25-49c2-9ee1-8eed24e6cfb1" targetNamespace="http://schemas.microsoft.com/office/2006/metadata/properties" ma:root="true" ma:fieldsID="79d78c8811a2d0cc06cc806d02fb0e01" ns2:_="" ns3:_="">
    <xsd:import namespace="728f30a4-1791-4732-9d20-1f6df78d9357"/>
    <xsd:import namespace="7ac8b589-9f25-49c2-9ee1-8eed24e6cfb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8f30a4-1791-4732-9d20-1f6df78d9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ee7539e7-0300-4e83-8809-a413c651997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ac8b589-9f25-49c2-9ee1-8eed24e6cfb1"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f57ec795-1adc-4c14-8e83-5834f851c766}" ma:internalName="TaxCatchAll" ma:showField="CatchAllData" ma:web="7ac8b589-9f25-49c2-9ee1-8eed24e6cfb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542BE2-72B2-4879-B883-3458156A6228}">
  <ds:schemaRefs>
    <ds:schemaRef ds:uri="http://schemas.microsoft.com/sharepoint/v3/contenttype/forms"/>
  </ds:schemaRefs>
</ds:datastoreItem>
</file>

<file path=customXml/itemProps2.xml><?xml version="1.0" encoding="utf-8"?>
<ds:datastoreItem xmlns:ds="http://schemas.openxmlformats.org/officeDocument/2006/customXml" ds:itemID="{3914E856-3D0F-4AE1-B131-40C946D8F6F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4E9B2A-B4FD-4480-BEA3-D486A3B26CE2}"/>
</file>

<file path=docProps/app.xml><?xml version="1.0" encoding="utf-8"?>
<Properties xmlns="http://schemas.openxmlformats.org/officeDocument/2006/extended-properties" xmlns:vt="http://schemas.openxmlformats.org/officeDocument/2006/docPropsVTypes">
  <Template>Oriel</Template>
  <TotalTime>1673</TotalTime>
  <Words>5247</Words>
  <Application>Microsoft Office PowerPoint</Application>
  <PresentationFormat>On-screen Show (4:3)</PresentationFormat>
  <Paragraphs>875</Paragraphs>
  <Slides>92</Slides>
  <Notes>0</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Oriel</vt:lpstr>
      <vt:lpstr>UNIT No 4. Exception Handling &amp; Multithreading(12 marks)</vt:lpstr>
      <vt:lpstr>UNIT-IV  Exception Handling And Multithreading.  </vt:lpstr>
      <vt:lpstr>What IS AN exception?</vt:lpstr>
      <vt:lpstr>WHAT IS AN ERROR</vt:lpstr>
      <vt:lpstr>TYPES OF ERROR</vt:lpstr>
      <vt:lpstr>PowerPoint Presentation</vt:lpstr>
      <vt:lpstr>types of errors</vt:lpstr>
      <vt:lpstr>PowerPoint Presentation</vt:lpstr>
      <vt:lpstr>PowerPoint Presentation</vt:lpstr>
      <vt:lpstr>Types of exceptions </vt:lpstr>
      <vt:lpstr>Exception are categorized into 3 category. </vt:lpstr>
      <vt:lpstr>Example of Exceptions</vt:lpstr>
      <vt:lpstr>Exception Handling clause</vt:lpstr>
      <vt:lpstr>PowerPoint Presentation</vt:lpstr>
      <vt:lpstr>PowerPoint Presentation</vt:lpstr>
      <vt:lpstr>PowerPoint Presentation</vt:lpstr>
      <vt:lpstr>Example of try-catch</vt:lpstr>
      <vt:lpstr>Nested try</vt:lpstr>
      <vt:lpstr>PowerPoint Presentation</vt:lpstr>
      <vt:lpstr>PowerPoint Presentation</vt:lpstr>
      <vt:lpstr>Example of throw clause</vt:lpstr>
      <vt:lpstr>PowerPoint Presentation</vt:lpstr>
      <vt:lpstr>PowerPoint Presentation</vt:lpstr>
      <vt:lpstr>PowerPoint Presentation</vt:lpstr>
      <vt:lpstr>/*WAP to input age of person and throw an user define exception if entered age is negative*/ </vt:lpstr>
      <vt:lpstr>PowerPoint Presentation</vt:lpstr>
      <vt:lpstr>PowerPoint Presentation</vt:lpstr>
      <vt:lpstr>EXAMPLES</vt:lpstr>
      <vt:lpstr>PowerPoint Presentation</vt:lpstr>
      <vt:lpstr>PowerPoint Presentation</vt:lpstr>
      <vt:lpstr>PowerPoint Presentation</vt:lpstr>
      <vt:lpstr>PowerPoint Presentation</vt:lpstr>
      <vt:lpstr>Example of throws clause</vt:lpstr>
      <vt:lpstr>PowerPoint Presentation</vt:lpstr>
      <vt:lpstr>Difference between throw and throws </vt:lpstr>
      <vt:lpstr>PowerPoint Presentation</vt:lpstr>
      <vt:lpstr>PowerPoint Presentation</vt:lpstr>
      <vt:lpstr>PowerPoint Presentation</vt:lpstr>
      <vt:lpstr>PowerPoint Presentation</vt:lpstr>
      <vt:lpstr>Flowchart</vt:lpstr>
      <vt:lpstr>Example of finally block</vt:lpstr>
      <vt:lpstr>PowerPoint Presentation</vt:lpstr>
      <vt:lpstr>PowerPoint Presentation</vt:lpstr>
      <vt:lpstr>PowerPoint Presentation</vt:lpstr>
      <vt:lpstr>PowerPoint Presentation</vt:lpstr>
      <vt:lpstr>PowerPoint Presentation</vt:lpstr>
      <vt:lpstr>PowerPoint Presentation</vt:lpstr>
      <vt:lpstr>Example of Multiple catch statment</vt:lpstr>
      <vt:lpstr>PowerPoint Presentation</vt:lpstr>
      <vt:lpstr>What is Thread ?</vt:lpstr>
      <vt:lpstr>PowerPoint Presentation</vt:lpstr>
      <vt:lpstr>What is different between multiprocessing &amp; multithreading?</vt:lpstr>
      <vt:lpstr>life cycle of thread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Creation of Thread</vt:lpstr>
      <vt:lpstr>PowerPoint Presentation</vt:lpstr>
      <vt:lpstr>PowerPoint Presentation</vt:lpstr>
      <vt:lpstr>/*WAP to create two thread one to print odd number only and other to print even no.*/</vt:lpstr>
      <vt:lpstr>PowerPoint Presentation</vt:lpstr>
      <vt:lpstr>/*WAP to create two thread one to print 1-10 number only and other to print 10-1 no. First transfer control to second thread after delay of 500 ms.*/</vt:lpstr>
      <vt:lpstr>PowerPoint Presentation</vt:lpstr>
      <vt:lpstr>PowerPoint Presentation</vt:lpstr>
      <vt:lpstr>PowerPoint Presentation</vt:lpstr>
      <vt:lpstr>PowerPoint Presentation</vt:lpstr>
      <vt:lpstr>PowerPoint Presentation</vt:lpstr>
      <vt:lpstr>What is Thread Priority? Write default priority values and methods to change them.</vt:lpstr>
      <vt:lpstr>PowerPoint Presentation</vt:lpstr>
      <vt:lpstr>/*WAP to create two thread one to print 1-10 number only and other to print 10-1 no. Using thread priority.*/ </vt:lpstr>
      <vt:lpstr>PowerPoint Presentation</vt:lpstr>
      <vt:lpstr>/*WAP to create two thread one to print 1-10 number only and other to print 10-1 no. Using thread priority.*/</vt:lpstr>
      <vt:lpstr>PowerPoint Presentation</vt:lpstr>
      <vt:lpstr>PowerPoint Presentation</vt:lpstr>
      <vt:lpstr>PowerPoint Presentation</vt:lpstr>
      <vt:lpstr>PowerPoint Presentation</vt:lpstr>
      <vt:lpstr>What is synchronization? How do we achieve 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can two threads be made to communicate with each other or Interthread communication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dc:creator>
  <cp:lastModifiedBy>Nimkarde Suvarna Laxman</cp:lastModifiedBy>
  <cp:revision>114</cp:revision>
  <dcterms:created xsi:type="dcterms:W3CDTF">2017-09-08T04:09:30Z</dcterms:created>
  <dcterms:modified xsi:type="dcterms:W3CDTF">2021-06-13T15:20:03Z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0x010100B7D3E4E453D9D64CA5C10E65853AD80D</vt:lpwstr>
  </property>
</Properties>
</file>