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82" r:id="rId2"/>
    <p:sldId id="304" r:id="rId3"/>
    <p:sldId id="314" r:id="rId4"/>
    <p:sldId id="315" r:id="rId5"/>
    <p:sldId id="316" r:id="rId6"/>
    <p:sldId id="317" r:id="rId7"/>
    <p:sldId id="318" r:id="rId8"/>
    <p:sldId id="319" r:id="rId9"/>
    <p:sldId id="320" r:id="rId10"/>
    <p:sldId id="321" r:id="rId11"/>
    <p:sldId id="322" r:id="rId12"/>
    <p:sldId id="323" r:id="rId13"/>
    <p:sldId id="280" r:id="rId14"/>
    <p:sldId id="283" r:id="rId15"/>
    <p:sldId id="284" r:id="rId16"/>
    <p:sldId id="285" r:id="rId17"/>
    <p:sldId id="286" r:id="rId18"/>
    <p:sldId id="287" r:id="rId19"/>
    <p:sldId id="288" r:id="rId20"/>
    <p:sldId id="290" r:id="rId21"/>
    <p:sldId id="291" r:id="rId22"/>
    <p:sldId id="292" r:id="rId23"/>
    <p:sldId id="293" r:id="rId24"/>
    <p:sldId id="300" r:id="rId25"/>
    <p:sldId id="295" r:id="rId26"/>
    <p:sldId id="281" r:id="rId27"/>
    <p:sldId id="324" r:id="rId28"/>
    <p:sldId id="325" r:id="rId29"/>
    <p:sldId id="326" r:id="rId30"/>
    <p:sldId id="296" r:id="rId31"/>
    <p:sldId id="265" r:id="rId32"/>
    <p:sldId id="297" r:id="rId33"/>
    <p:sldId id="256" r:id="rId34"/>
    <p:sldId id="257" r:id="rId35"/>
    <p:sldId id="258" r:id="rId36"/>
    <p:sldId id="259" r:id="rId37"/>
    <p:sldId id="260" r:id="rId38"/>
    <p:sldId id="261" r:id="rId39"/>
    <p:sldId id="262" r:id="rId40"/>
    <p:sldId id="263" r:id="rId41"/>
    <p:sldId id="268" r:id="rId42"/>
    <p:sldId id="266" r:id="rId43"/>
    <p:sldId id="264" r:id="rId44"/>
    <p:sldId id="267" r:id="rId45"/>
    <p:sldId id="269" r:id="rId46"/>
    <p:sldId id="270" r:id="rId47"/>
    <p:sldId id="277" r:id="rId48"/>
    <p:sldId id="271" r:id="rId49"/>
    <p:sldId id="273" r:id="rId50"/>
    <p:sldId id="274" r:id="rId51"/>
    <p:sldId id="275" r:id="rId52"/>
    <p:sldId id="276" r:id="rId53"/>
    <p:sldId id="278" r:id="rId54"/>
    <p:sldId id="298" r:id="rId55"/>
    <p:sldId id="299" r:id="rId56"/>
    <p:sldId id="301" r:id="rId57"/>
    <p:sldId id="302" r:id="rId58"/>
    <p:sldId id="279" r:id="rId5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2787"/>
    <p:restoredTop sz="91005" autoAdjust="0"/>
  </p:normalViewPr>
  <p:slideViewPr>
    <p:cSldViewPr>
      <p:cViewPr varScale="1">
        <p:scale>
          <a:sx n="78" d="100"/>
          <a:sy n="78" d="100"/>
        </p:scale>
        <p:origin x="-90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34FC1-9491-43CF-A61F-606EA3D81FB5}" type="datetimeFigureOut">
              <a:rPr lang="en-US" smtClean="0"/>
              <a:pPr/>
              <a:t>6/25/2019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DAA68-9883-4E53-B55E-619306AE95E5}" type="slidenum">
              <a:rPr lang="en-US" smtClean="0"/>
              <a:pPr/>
              <a:t>‹#›</a:t>
            </a:fld>
            <a:endParaRPr lang="en-US"/>
          </a:p>
        </p:txBody>
      </p:sp>
    </p:spTree>
    <p:extLst>
      <p:ext uri="{BB962C8B-B14F-4D97-AF65-F5344CB8AC3E}">
        <p14:creationId xmlns:p14="http://schemas.microsoft.com/office/powerpoint/2010/main" val="8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C332E-D681-4BBB-BA7D-BA8A648745C4}" type="slidenum">
              <a:rPr lang="en-US" smtClean="0"/>
              <a:pPr/>
              <a:t>20</a:t>
            </a:fld>
            <a:endParaRPr lang="en-US"/>
          </a:p>
        </p:txBody>
      </p:sp>
    </p:spTree>
    <p:extLst>
      <p:ext uri="{BB962C8B-B14F-4D97-AF65-F5344CB8AC3E}">
        <p14:creationId xmlns:p14="http://schemas.microsoft.com/office/powerpoint/2010/main" val="4008338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C332E-D681-4BBB-BA7D-BA8A648745C4}" type="slidenum">
              <a:rPr lang="en-US" smtClean="0"/>
              <a:pPr/>
              <a:t>21</a:t>
            </a:fld>
            <a:endParaRPr lang="en-US"/>
          </a:p>
        </p:txBody>
      </p:sp>
    </p:spTree>
    <p:extLst>
      <p:ext uri="{BB962C8B-B14F-4D97-AF65-F5344CB8AC3E}">
        <p14:creationId xmlns:p14="http://schemas.microsoft.com/office/powerpoint/2010/main" val="1474975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C332E-D681-4BBB-BA7D-BA8A648745C4}" type="slidenum">
              <a:rPr lang="en-US" smtClean="0"/>
              <a:pPr/>
              <a:t>22</a:t>
            </a:fld>
            <a:endParaRPr lang="en-US"/>
          </a:p>
        </p:txBody>
      </p:sp>
    </p:spTree>
    <p:extLst>
      <p:ext uri="{BB962C8B-B14F-4D97-AF65-F5344CB8AC3E}">
        <p14:creationId xmlns:p14="http://schemas.microsoft.com/office/powerpoint/2010/main" val="2944541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C332E-D681-4BBB-BA7D-BA8A648745C4}" type="slidenum">
              <a:rPr lang="en-US" smtClean="0"/>
              <a:pPr/>
              <a:t>23</a:t>
            </a:fld>
            <a:endParaRPr lang="en-US"/>
          </a:p>
        </p:txBody>
      </p:sp>
    </p:spTree>
    <p:extLst>
      <p:ext uri="{BB962C8B-B14F-4D97-AF65-F5344CB8AC3E}">
        <p14:creationId xmlns:p14="http://schemas.microsoft.com/office/powerpoint/2010/main" val="88035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C332E-D681-4BBB-BA7D-BA8A648745C4}" type="slidenum">
              <a:rPr lang="en-US" smtClean="0"/>
              <a:pPr/>
              <a:t>25</a:t>
            </a:fld>
            <a:endParaRPr lang="en-US"/>
          </a:p>
        </p:txBody>
      </p:sp>
    </p:spTree>
    <p:extLst>
      <p:ext uri="{BB962C8B-B14F-4D97-AF65-F5344CB8AC3E}">
        <p14:creationId xmlns:p14="http://schemas.microsoft.com/office/powerpoint/2010/main" val="372466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C332E-D681-4BBB-BA7D-BA8A648745C4}" type="slidenum">
              <a:rPr lang="en-US" smtClean="0"/>
              <a:pPr/>
              <a:t>30</a:t>
            </a:fld>
            <a:endParaRPr lang="en-US"/>
          </a:p>
        </p:txBody>
      </p:sp>
    </p:spTree>
    <p:extLst>
      <p:ext uri="{BB962C8B-B14F-4D97-AF65-F5344CB8AC3E}">
        <p14:creationId xmlns:p14="http://schemas.microsoft.com/office/powerpoint/2010/main" val="2546571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C332E-D681-4BBB-BA7D-BA8A648745C4}" type="slidenum">
              <a:rPr lang="en-US" smtClean="0"/>
              <a:pPr/>
              <a:t>32</a:t>
            </a:fld>
            <a:endParaRPr lang="en-US"/>
          </a:p>
        </p:txBody>
      </p:sp>
    </p:spTree>
    <p:extLst>
      <p:ext uri="{BB962C8B-B14F-4D97-AF65-F5344CB8AC3E}">
        <p14:creationId xmlns:p14="http://schemas.microsoft.com/office/powerpoint/2010/main" val="221122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C332E-D681-4BBB-BA7D-BA8A648745C4}" type="slidenum">
              <a:rPr lang="en-US" smtClean="0"/>
              <a:pPr/>
              <a:t>54</a:t>
            </a:fld>
            <a:endParaRPr lang="en-US"/>
          </a:p>
        </p:txBody>
      </p:sp>
    </p:spTree>
    <p:extLst>
      <p:ext uri="{BB962C8B-B14F-4D97-AF65-F5344CB8AC3E}">
        <p14:creationId xmlns:p14="http://schemas.microsoft.com/office/powerpoint/2010/main" val="692345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C332E-D681-4BBB-BA7D-BA8A648745C4}" type="slidenum">
              <a:rPr lang="en-US" smtClean="0"/>
              <a:pPr/>
              <a:t>55</a:t>
            </a:fld>
            <a:endParaRPr lang="en-US"/>
          </a:p>
        </p:txBody>
      </p:sp>
    </p:spTree>
    <p:extLst>
      <p:ext uri="{BB962C8B-B14F-4D97-AF65-F5344CB8AC3E}">
        <p14:creationId xmlns:p14="http://schemas.microsoft.com/office/powerpoint/2010/main" val="224552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4D68855-6245-4951-B4BC-DD2CEFCF2D1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A5940-ABB7-41DA-B6C8-D260D840B7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C5C4-2778-46FC-B59B-10E7A2EA56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88853355-669E-4DFA-9C37-3EED313319B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67F89CA-7BC8-4698-A24F-4438805A216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8D183-7AF4-41F3-B153-909C9B52183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4DBAB-D0E1-45AB-A58F-86D535E23CB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FC2D2E32-4A2C-4822-95E1-C18B78CCEF6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97B363-DBB3-4378-841A-BF8D347B44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70D82E9E-5662-4FB5-9768-630337B2C94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396F2498-C8E2-4ED6-8AD9-39EDB511392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C4977D2-82B3-4436-A6A9-37455969A6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owasp.org/index.php/Top_10_2007-A2" TargetMode="External"/><Relationship Id="rId2" Type="http://schemas.openxmlformats.org/officeDocument/2006/relationships/hyperlink" Target="http://www.owasp.org/index.php/Top_10_2007-A1" TargetMode="External"/><Relationship Id="rId1" Type="http://schemas.openxmlformats.org/officeDocument/2006/relationships/slideLayout" Target="../slideLayouts/slideLayout2.xml"/><Relationship Id="rId5" Type="http://schemas.openxmlformats.org/officeDocument/2006/relationships/hyperlink" Target="http://www.owasp.org/index.php/Top_10_2007-A4" TargetMode="External"/><Relationship Id="rId4" Type="http://schemas.openxmlformats.org/officeDocument/2006/relationships/hyperlink" Target="http://www.owasp.org/index.php/Top_10_2007-A3"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owasp.org/index.php/Top_10_2007-A6" TargetMode="External"/><Relationship Id="rId2" Type="http://schemas.openxmlformats.org/officeDocument/2006/relationships/hyperlink" Target="http://www.owasp.org/index.php/Top_10_2007-A5" TargetMode="External"/><Relationship Id="rId1" Type="http://schemas.openxmlformats.org/officeDocument/2006/relationships/slideLayout" Target="../slideLayouts/slideLayout2.xml"/><Relationship Id="rId4" Type="http://schemas.openxmlformats.org/officeDocument/2006/relationships/hyperlink" Target="http://www.owasp.org/index.php/Top_10_2007-A7"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www.owasp.org/index.php/Top_10_2007-A9" TargetMode="External"/><Relationship Id="rId2" Type="http://schemas.openxmlformats.org/officeDocument/2006/relationships/hyperlink" Target="http://www.owasp.org/index.php/Top_10_2007-A8" TargetMode="External"/><Relationship Id="rId1" Type="http://schemas.openxmlformats.org/officeDocument/2006/relationships/slideLayout" Target="../slideLayouts/slideLayout2.xml"/><Relationship Id="rId4" Type="http://schemas.openxmlformats.org/officeDocument/2006/relationships/hyperlink" Target="http://www.owasp.org/index.php/Top_10_2007-A1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youtube.com/watch?v=TZ0Hj0t5b5k&amp;feature=relate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youtube.com/watch?v=nAWN989WA0A&amp;feature=related"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www.snort.or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685800" y="2286000"/>
            <a:ext cx="7772400" cy="1143000"/>
          </a:xfrm>
        </p:spPr>
        <p:txBody>
          <a:bodyPr/>
          <a:lstStyle/>
          <a:p>
            <a:r>
              <a:rPr lang="en-US"/>
              <a:t>Intrusion Detection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6" name="Rectangle 4"/>
          <p:cNvSpPr>
            <a:spLocks noChangeArrowheads="1"/>
          </p:cNvSpPr>
          <p:nvPr/>
        </p:nvSpPr>
        <p:spPr bwMode="auto">
          <a:xfrm>
            <a:off x="351805" y="685800"/>
            <a:ext cx="7669350" cy="381000"/>
          </a:xfrm>
          <a:prstGeom prst="rect">
            <a:avLst/>
          </a:prstGeom>
          <a:noFill/>
          <a:ln w="76200">
            <a:noFill/>
            <a:miter lim="800000"/>
            <a:headEnd/>
            <a:tailEnd/>
          </a:ln>
          <a:effectLst/>
        </p:spPr>
        <p:txBody>
          <a:bodyPr anchorCtr="1"/>
          <a:lstStyle/>
          <a:p>
            <a:pPr algn="ctr">
              <a:lnSpc>
                <a:spcPct val="90000"/>
              </a:lnSpc>
            </a:pPr>
            <a:r>
              <a:rPr lang="en-US" sz="2400">
                <a:solidFill>
                  <a:schemeClr val="accent1"/>
                </a:solidFill>
                <a:effectLst>
                  <a:outerShdw blurRad="38100" dist="38100" dir="2700000" algn="tl">
                    <a:srgbClr val="C0C0C0"/>
                  </a:outerShdw>
                </a:effectLst>
                <a:latin typeface="Arial" charset="0"/>
              </a:rPr>
              <a:t>Overview of Existing Security Systems :</a:t>
            </a:r>
            <a:r>
              <a:rPr lang="en-US" sz="1400">
                <a:solidFill>
                  <a:srgbClr val="000000"/>
                </a:solidFill>
                <a:effectLst>
                  <a:outerShdw blurRad="38100" dist="38100" dir="2700000" algn="tl">
                    <a:srgbClr val="C0C0C0"/>
                  </a:outerShdw>
                </a:effectLst>
                <a:latin typeface="Arial" charset="0"/>
              </a:rPr>
              <a:t> </a:t>
            </a:r>
            <a:r>
              <a:rPr lang="en-US" sz="2400">
                <a:effectLst>
                  <a:outerShdw blurRad="38100" dist="38100" dir="2700000" algn="tl">
                    <a:srgbClr val="C0C0C0"/>
                  </a:outerShdw>
                </a:effectLst>
                <a:latin typeface="Arial" charset="0"/>
              </a:rPr>
              <a:t>Honeypots</a:t>
            </a:r>
          </a:p>
        </p:txBody>
      </p:sp>
      <p:pic>
        <p:nvPicPr>
          <p:cNvPr id="351237" name="Picture 5"/>
          <p:cNvPicPr>
            <a:picLocks noChangeAspect="1" noChangeArrowheads="1"/>
          </p:cNvPicPr>
          <p:nvPr/>
        </p:nvPicPr>
        <p:blipFill>
          <a:blip r:embed="rId2" cstate="print">
            <a:clrChange>
              <a:clrFrom>
                <a:srgbClr val="FFFFFF"/>
              </a:clrFrom>
              <a:clrTo>
                <a:srgbClr val="FFFFFF">
                  <a:alpha val="0"/>
                </a:srgbClr>
              </a:clrTo>
            </a:clrChange>
            <a:lum bright="-18000" contrast="18000"/>
          </a:blip>
          <a:srcRect/>
          <a:stretch>
            <a:fillRect/>
          </a:stretch>
        </p:blipFill>
        <p:spPr bwMode="auto">
          <a:xfrm>
            <a:off x="772506" y="1066800"/>
            <a:ext cx="7667884" cy="4267200"/>
          </a:xfrm>
          <a:prstGeom prst="rect">
            <a:avLst/>
          </a:prstGeom>
          <a:solidFill>
            <a:srgbClr val="FFFFFF">
              <a:alpha val="50000"/>
            </a:srgbClr>
          </a:solidFill>
          <a:ln w="9525">
            <a:noFill/>
            <a:miter lim="800000"/>
            <a:headEnd/>
            <a:tailEnd/>
          </a:ln>
          <a:effectLst/>
        </p:spPr>
      </p:pic>
      <p:sp>
        <p:nvSpPr>
          <p:cNvPr id="351238" name="Rectangle 6"/>
          <p:cNvSpPr>
            <a:spLocks noChangeArrowheads="1"/>
          </p:cNvSpPr>
          <p:nvPr/>
        </p:nvSpPr>
        <p:spPr bwMode="auto">
          <a:xfrm>
            <a:off x="139256" y="5392738"/>
            <a:ext cx="8865488" cy="1938992"/>
          </a:xfrm>
          <a:prstGeom prst="rect">
            <a:avLst/>
          </a:prstGeom>
          <a:noFill/>
          <a:ln w="12700">
            <a:noFill/>
            <a:miter lim="800000"/>
            <a:headEnd type="none" w="sm" len="sm"/>
            <a:tailEnd type="none" w="sm" len="sm"/>
          </a:ln>
          <a:effectLst/>
        </p:spPr>
        <p:txBody>
          <a:bodyPr>
            <a:spAutoFit/>
          </a:bodyPr>
          <a:lstStyle/>
          <a:p>
            <a:r>
              <a:rPr lang="en-US">
                <a:solidFill>
                  <a:schemeClr val="accent1"/>
                </a:solidFill>
              </a:rPr>
              <a:t>Honeypots </a:t>
            </a:r>
            <a:r>
              <a:rPr lang="en-US">
                <a:solidFill>
                  <a:schemeClr val="accent1"/>
                </a:solidFill>
                <a:sym typeface="Wingdings" pitchFamily="2" charset="2"/>
              </a:rPr>
              <a:t> </a:t>
            </a:r>
            <a:r>
              <a:rPr lang="en-US" b="0">
                <a:solidFill>
                  <a:schemeClr val="accent1"/>
                </a:solidFill>
                <a:sym typeface="Wingdings" pitchFamily="2" charset="2"/>
              </a:rPr>
              <a:t>Computer located in a DMZ and loaded with files and software that appear to be authentic, but are actually imitations </a:t>
            </a:r>
            <a:endParaRPr lang="en-US">
              <a:solidFill>
                <a:schemeClr val="accent1"/>
              </a:solidFill>
              <a:sym typeface="Wingdings" pitchFamily="2" charset="2"/>
            </a:endParaRPr>
          </a:p>
          <a:p>
            <a:pPr lvl="1"/>
            <a:r>
              <a:rPr lang="en-US">
                <a:solidFill>
                  <a:schemeClr val="accent1"/>
                </a:solidFill>
                <a:sym typeface="Wingdings" pitchFamily="2" charset="2"/>
              </a:rPr>
              <a:t>Intentionally configured with security holes</a:t>
            </a:r>
          </a:p>
          <a:p>
            <a:pPr lvl="1"/>
            <a:r>
              <a:rPr lang="en-US">
                <a:solidFill>
                  <a:schemeClr val="accent1"/>
                </a:solidFill>
                <a:sym typeface="Wingdings" pitchFamily="2" charset="2"/>
              </a:rPr>
              <a:t>Goals: Direct attacker’s attention away from real targets; Examine the techniques used by hackers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bwMode="auto">
          <a:xfrm>
            <a:off x="457347" y="609600"/>
            <a:ext cx="8229307" cy="808038"/>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2400">
                <a:solidFill>
                  <a:schemeClr val="accent1"/>
                </a:solidFill>
              </a:rPr>
              <a:t>Overview of Existing Security Systems :</a:t>
            </a:r>
            <a:r>
              <a:rPr lang="en-US"/>
              <a:t> </a:t>
            </a:r>
            <a:r>
              <a:rPr lang="en-US" sz="2400">
                <a:solidFill>
                  <a:schemeClr val="tx2"/>
                </a:solidFill>
              </a:rPr>
              <a:t>Secure Socket Layer (SSL)</a:t>
            </a:r>
            <a:r>
              <a:rPr lang="en-US"/>
              <a:t> </a:t>
            </a:r>
          </a:p>
        </p:txBody>
      </p:sp>
      <p:sp>
        <p:nvSpPr>
          <p:cNvPr id="355331" name="Rectangle 3"/>
          <p:cNvSpPr>
            <a:spLocks noGrp="1" noChangeArrowheads="1"/>
          </p:cNvSpPr>
          <p:nvPr>
            <p:ph type="body" idx="1"/>
          </p:nvPr>
        </p:nvSpPr>
        <p:spPr bwMode="auto">
          <a:xfrm>
            <a:off x="420701" y="1524001"/>
            <a:ext cx="8265953" cy="4602163"/>
          </a:xfrm>
          <a:noFill/>
          <a:ln>
            <a:miter lim="800000"/>
            <a:headEnd/>
            <a:tailEnd/>
          </a:ln>
        </p:spPr>
        <p:txBody>
          <a:bodyPr vert="horz" wrap="square" lIns="91440" tIns="45720" rIns="91440" bIns="45720" numCol="1" anchor="t" anchorCtr="0" compatLnSpc="1">
            <a:prstTxWarp prst="textNoShape">
              <a:avLst/>
            </a:prstTxWarp>
          </a:bodyPr>
          <a:lstStyle/>
          <a:p>
            <a:pPr>
              <a:buFont typeface="Monotype Sorts" pitchFamily="2" charset="2"/>
              <a:buNone/>
            </a:pPr>
            <a:r>
              <a:rPr lang="en-US"/>
              <a:t>	SSL is used for securing communication between clients and servers. It provides mainly confidentiality, integrity and authentication</a:t>
            </a:r>
          </a:p>
          <a:p>
            <a:pPr>
              <a:buFont typeface="Monotype Sorts" pitchFamily="2" charset="2"/>
              <a:buNone/>
            </a:pPr>
            <a:endParaRPr lang="en-US"/>
          </a:p>
        </p:txBody>
      </p:sp>
      <p:graphicFrame>
        <p:nvGraphicFramePr>
          <p:cNvPr id="355382" name="Object 54"/>
          <p:cNvGraphicFramePr>
            <a:graphicFrameLocks/>
          </p:cNvGraphicFramePr>
          <p:nvPr/>
        </p:nvGraphicFramePr>
        <p:xfrm>
          <a:off x="209618" y="3962400"/>
          <a:ext cx="2603357" cy="2514600"/>
        </p:xfrm>
        <a:graphic>
          <a:graphicData uri="http://schemas.openxmlformats.org/presentationml/2006/ole">
            <mc:AlternateContent xmlns:mc="http://schemas.openxmlformats.org/markup-compatibility/2006">
              <mc:Choice xmlns:v="urn:schemas-microsoft-com:vml" Requires="v">
                <p:oleObj spid="_x0000_s1034" name="GALLERY" r:id="rId3" imgW="5570280" imgH="5029200" progId="GALLERYClipart">
                  <p:embed/>
                </p:oleObj>
              </mc:Choice>
              <mc:Fallback>
                <p:oleObj name="GALLERY" r:id="rId3" imgW="5570280" imgH="5029200" progId="GALLERYClipart">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618" y="3962400"/>
                        <a:ext cx="260335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5384" name="Rectangle 56"/>
          <p:cNvSpPr>
            <a:spLocks noChangeArrowheads="1"/>
          </p:cNvSpPr>
          <p:nvPr/>
        </p:nvSpPr>
        <p:spPr bwMode="auto">
          <a:xfrm>
            <a:off x="7034636" y="6096000"/>
            <a:ext cx="2048638" cy="462307"/>
          </a:xfrm>
          <a:prstGeom prst="rect">
            <a:avLst/>
          </a:prstGeom>
          <a:noFill/>
          <a:ln w="9525">
            <a:noFill/>
            <a:miter lim="800000"/>
            <a:headEnd/>
            <a:tailEnd/>
          </a:ln>
          <a:effectLst/>
        </p:spPr>
        <p:txBody>
          <a:bodyPr wrap="none" lIns="92075" tIns="46038" rIns="92075" bIns="46038">
            <a:spAutoFit/>
          </a:bodyPr>
          <a:lstStyle/>
          <a:p>
            <a:r>
              <a:rPr lang="en-US" sz="2400">
                <a:solidFill>
                  <a:schemeClr val="accent1"/>
                </a:solidFill>
                <a:latin typeface="Arial" charset="0"/>
              </a:rPr>
              <a:t>WWW Server</a:t>
            </a:r>
          </a:p>
        </p:txBody>
      </p:sp>
      <p:graphicFrame>
        <p:nvGraphicFramePr>
          <p:cNvPr id="355391" name="Object 63"/>
          <p:cNvGraphicFramePr>
            <a:graphicFrameLocks/>
          </p:cNvGraphicFramePr>
          <p:nvPr/>
        </p:nvGraphicFramePr>
        <p:xfrm>
          <a:off x="7034637" y="4724401"/>
          <a:ext cx="1838181" cy="1401763"/>
        </p:xfrm>
        <a:graphic>
          <a:graphicData uri="http://schemas.openxmlformats.org/presentationml/2006/ole">
            <mc:AlternateContent xmlns:mc="http://schemas.openxmlformats.org/markup-compatibility/2006">
              <mc:Choice xmlns:v="urn:schemas-microsoft-com:vml" Requires="v">
                <p:oleObj spid="_x0000_s1035" name="GALLERY" r:id="rId5" imgW="7078320" imgH="5817960" progId="GALLERYClipart">
                  <p:embed/>
                </p:oleObj>
              </mc:Choice>
              <mc:Fallback>
                <p:oleObj name="GALLERY" r:id="rId5" imgW="7078320" imgH="5817960" progId="GALLERYClipart">
                  <p:embed/>
                  <p:pic>
                    <p:nvPicPr>
                      <p:cNvPr id="0"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4637" y="4724401"/>
                        <a:ext cx="1838181"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5392" name="Rectangle 64"/>
          <p:cNvSpPr>
            <a:spLocks noChangeArrowheads="1"/>
          </p:cNvSpPr>
          <p:nvPr/>
        </p:nvSpPr>
        <p:spPr bwMode="auto">
          <a:xfrm>
            <a:off x="2461171" y="6019800"/>
            <a:ext cx="974626" cy="462307"/>
          </a:xfrm>
          <a:prstGeom prst="rect">
            <a:avLst/>
          </a:prstGeom>
          <a:noFill/>
          <a:ln w="9525">
            <a:noFill/>
            <a:miter lim="800000"/>
            <a:headEnd/>
            <a:tailEnd/>
          </a:ln>
          <a:effectLst/>
        </p:spPr>
        <p:txBody>
          <a:bodyPr wrap="none" lIns="92075" tIns="46038" rIns="92075" bIns="46038">
            <a:spAutoFit/>
          </a:bodyPr>
          <a:lstStyle/>
          <a:p>
            <a:r>
              <a:rPr lang="en-US" sz="2400">
                <a:solidFill>
                  <a:schemeClr val="accent1"/>
                </a:solidFill>
                <a:latin typeface="Arial" charset="0"/>
              </a:rPr>
              <a:t>Client</a:t>
            </a:r>
          </a:p>
        </p:txBody>
      </p:sp>
      <p:sp>
        <p:nvSpPr>
          <p:cNvPr id="355393" name="Line 65"/>
          <p:cNvSpPr>
            <a:spLocks noChangeShapeType="1"/>
          </p:cNvSpPr>
          <p:nvPr/>
        </p:nvSpPr>
        <p:spPr bwMode="auto">
          <a:xfrm>
            <a:off x="2812975" y="4724400"/>
            <a:ext cx="4432744" cy="0"/>
          </a:xfrm>
          <a:prstGeom prst="line">
            <a:avLst/>
          </a:prstGeom>
          <a:noFill/>
          <a:ln w="38100">
            <a:solidFill>
              <a:schemeClr val="tx1"/>
            </a:solidFill>
            <a:round/>
            <a:headEnd type="none" w="sm" len="sm"/>
            <a:tailEnd type="none" w="sm" len="sm"/>
          </a:ln>
          <a:effectLst/>
        </p:spPr>
        <p:txBody>
          <a:bodyPr/>
          <a:lstStyle/>
          <a:p>
            <a:endParaRPr lang="en-US"/>
          </a:p>
        </p:txBody>
      </p:sp>
      <p:sp>
        <p:nvSpPr>
          <p:cNvPr id="355394" name="Line 66"/>
          <p:cNvSpPr>
            <a:spLocks noChangeShapeType="1"/>
          </p:cNvSpPr>
          <p:nvPr/>
        </p:nvSpPr>
        <p:spPr bwMode="auto">
          <a:xfrm>
            <a:off x="2812975" y="5791200"/>
            <a:ext cx="4432744" cy="0"/>
          </a:xfrm>
          <a:prstGeom prst="line">
            <a:avLst/>
          </a:prstGeom>
          <a:noFill/>
          <a:ln w="38100">
            <a:solidFill>
              <a:schemeClr val="tx1"/>
            </a:solidFill>
            <a:round/>
            <a:headEnd type="none" w="sm" len="sm"/>
            <a:tailEnd type="none" w="sm" len="sm"/>
          </a:ln>
          <a:effectLst/>
        </p:spPr>
        <p:txBody>
          <a:bodyPr/>
          <a:lstStyle/>
          <a:p>
            <a:endParaRPr lang="en-US"/>
          </a:p>
        </p:txBody>
      </p:sp>
      <p:sp>
        <p:nvSpPr>
          <p:cNvPr id="355396" name="Rectangle 68"/>
          <p:cNvSpPr>
            <a:spLocks noChangeArrowheads="1"/>
          </p:cNvSpPr>
          <p:nvPr/>
        </p:nvSpPr>
        <p:spPr bwMode="auto">
          <a:xfrm>
            <a:off x="2883336" y="4876800"/>
            <a:ext cx="4221661" cy="1200971"/>
          </a:xfrm>
          <a:prstGeom prst="rect">
            <a:avLst/>
          </a:prstGeom>
          <a:noFill/>
          <a:ln w="9525">
            <a:noFill/>
            <a:miter lim="800000"/>
            <a:headEnd/>
            <a:tailEnd/>
          </a:ln>
          <a:effectLst/>
        </p:spPr>
        <p:txBody>
          <a:bodyPr lIns="92075" tIns="46038" rIns="92075" bIns="46038">
            <a:spAutoFit/>
          </a:bodyPr>
          <a:lstStyle/>
          <a:p>
            <a:r>
              <a:rPr lang="en-US" sz="2400">
                <a:solidFill>
                  <a:schemeClr val="accent1"/>
                </a:solidFill>
                <a:latin typeface="Arial" charset="0"/>
              </a:rPr>
              <a:t>Establish SSL connection - communication protected</a:t>
            </a:r>
          </a:p>
          <a:p>
            <a:endParaRPr lang="en-US" sz="2400">
              <a:solidFill>
                <a:schemeClr val="accent1"/>
              </a:solid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4" name="Rectangle 4"/>
          <p:cNvSpPr>
            <a:spLocks noGrp="1" noChangeArrowheads="1"/>
          </p:cNvSpPr>
          <p:nvPr>
            <p:ph type="title"/>
          </p:nvPr>
        </p:nvSpPr>
        <p:spPr bwMode="auto">
          <a:xfrm>
            <a:off x="983589" y="685800"/>
            <a:ext cx="6402852" cy="731838"/>
          </a:xfrm>
          <a:noFill/>
          <a:ln>
            <a:miter lim="800000"/>
            <a:headEnd/>
            <a:tailEnd/>
          </a:ln>
        </p:spPr>
        <p:txBody>
          <a:bodyPr vert="horz" wrap="square" lIns="91440" tIns="45720" rIns="91440" bIns="45720" numCol="1" anchor="t" anchorCtr="0" compatLnSpc="1">
            <a:prstTxWarp prst="textNoShape">
              <a:avLst/>
            </a:prstTxWarp>
          </a:bodyPr>
          <a:lstStyle/>
          <a:p>
            <a:r>
              <a:rPr lang="en-US" sz="2800">
                <a:solidFill>
                  <a:schemeClr val="accent1"/>
                </a:solidFill>
              </a:rPr>
              <a:t>Protecting one Computer</a:t>
            </a:r>
          </a:p>
        </p:txBody>
      </p:sp>
      <p:sp>
        <p:nvSpPr>
          <p:cNvPr id="337926" name="Rectangle 6"/>
          <p:cNvSpPr>
            <a:spLocks noChangeArrowheads="1"/>
          </p:cNvSpPr>
          <p:nvPr/>
        </p:nvSpPr>
        <p:spPr bwMode="auto">
          <a:xfrm>
            <a:off x="422166" y="1447800"/>
            <a:ext cx="7598989" cy="4800600"/>
          </a:xfrm>
          <a:prstGeom prst="rect">
            <a:avLst/>
          </a:prstGeom>
          <a:noFill/>
          <a:ln w="9525">
            <a:noFill/>
            <a:miter lim="800000"/>
            <a:headEnd/>
            <a:tailEnd/>
          </a:ln>
          <a:effectLst/>
        </p:spPr>
        <p:txBody>
          <a:bodyPr lIns="182880" tIns="137160" rIns="182880"/>
          <a:lstStyle/>
          <a:p>
            <a:pPr marL="342900" indent="-342900">
              <a:lnSpc>
                <a:spcPct val="90000"/>
              </a:lnSpc>
              <a:spcBef>
                <a:spcPct val="30000"/>
              </a:spcBef>
              <a:buClr>
                <a:schemeClr val="tx2"/>
              </a:buClr>
              <a:buSzPct val="75000"/>
              <a:buFont typeface="Monotype Sorts" pitchFamily="2" charset="2"/>
              <a:buChar char="m"/>
            </a:pPr>
            <a:r>
              <a:rPr lang="en-US" sz="2400">
                <a:solidFill>
                  <a:schemeClr val="accent1"/>
                </a:solidFill>
                <a:effectLst>
                  <a:outerShdw blurRad="38100" dist="38100" dir="2700000" algn="tl">
                    <a:srgbClr val="C0C0C0"/>
                  </a:outerShdw>
                </a:effectLst>
              </a:rPr>
              <a:t>Operating system hardening is the process of making a PC operating system more secure</a:t>
            </a:r>
          </a:p>
          <a:p>
            <a:pPr marL="742950" lvl="1" indent="-285750">
              <a:lnSpc>
                <a:spcPct val="90000"/>
              </a:lnSpc>
              <a:spcBef>
                <a:spcPct val="30000"/>
              </a:spcBef>
              <a:buClr>
                <a:schemeClr val="tx2"/>
              </a:buClr>
              <a:buSzPct val="100000"/>
              <a:buFontTx/>
              <a:buChar char="•"/>
            </a:pPr>
            <a:r>
              <a:rPr lang="en-US" sz="2000">
                <a:solidFill>
                  <a:schemeClr val="accent1"/>
                </a:solidFill>
                <a:effectLst>
                  <a:outerShdw blurRad="38100" dist="38100" dir="2700000" algn="tl">
                    <a:srgbClr val="C0C0C0"/>
                  </a:outerShdw>
                </a:effectLst>
              </a:rPr>
              <a:t>Patch management</a:t>
            </a:r>
          </a:p>
          <a:p>
            <a:pPr marL="742950" lvl="1" indent="-285750">
              <a:lnSpc>
                <a:spcPct val="90000"/>
              </a:lnSpc>
              <a:spcBef>
                <a:spcPct val="30000"/>
              </a:spcBef>
              <a:buClr>
                <a:schemeClr val="tx2"/>
              </a:buClr>
              <a:buSzPct val="100000"/>
              <a:buFontTx/>
              <a:buChar char="•"/>
            </a:pPr>
            <a:r>
              <a:rPr lang="en-US" sz="2000">
                <a:solidFill>
                  <a:schemeClr val="accent1"/>
                </a:solidFill>
                <a:effectLst>
                  <a:outerShdw blurRad="38100" dist="38100" dir="2700000" algn="tl">
                    <a:srgbClr val="C0C0C0"/>
                  </a:outerShdw>
                </a:effectLst>
              </a:rPr>
              <a:t>Antivirus software – to protect your pc from viruses</a:t>
            </a:r>
          </a:p>
          <a:p>
            <a:pPr marL="742950" lvl="1" indent="-285750">
              <a:lnSpc>
                <a:spcPct val="90000"/>
              </a:lnSpc>
              <a:spcBef>
                <a:spcPct val="30000"/>
              </a:spcBef>
              <a:buClr>
                <a:schemeClr val="tx2"/>
              </a:buClr>
              <a:buSzPct val="100000"/>
              <a:buFontTx/>
              <a:buChar char="•"/>
            </a:pPr>
            <a:r>
              <a:rPr lang="en-US" sz="2000">
                <a:solidFill>
                  <a:schemeClr val="accent1"/>
                </a:solidFill>
                <a:effectLst>
                  <a:outerShdw blurRad="38100" dist="38100" dir="2700000" algn="tl">
                    <a:srgbClr val="C0C0C0"/>
                  </a:outerShdw>
                </a:effectLst>
              </a:rPr>
              <a:t>Antispyware software</a:t>
            </a:r>
          </a:p>
          <a:p>
            <a:pPr marL="742950" lvl="1" indent="-285750">
              <a:lnSpc>
                <a:spcPct val="90000"/>
              </a:lnSpc>
              <a:spcBef>
                <a:spcPct val="30000"/>
              </a:spcBef>
              <a:buClr>
                <a:schemeClr val="tx2"/>
              </a:buClr>
              <a:buSzPct val="100000"/>
              <a:buFontTx/>
              <a:buChar char="•"/>
            </a:pPr>
            <a:r>
              <a:rPr lang="en-US" sz="2000">
                <a:solidFill>
                  <a:schemeClr val="accent1"/>
                </a:solidFill>
                <a:effectLst>
                  <a:outerShdw blurRad="38100" dist="38100" dir="2700000" algn="tl">
                    <a:srgbClr val="C0C0C0"/>
                  </a:outerShdw>
                </a:effectLst>
              </a:rPr>
              <a:t>Firewalls – to deter (scare), protect</a:t>
            </a:r>
          </a:p>
          <a:p>
            <a:pPr marL="742950" lvl="1" indent="-285750">
              <a:lnSpc>
                <a:spcPct val="90000"/>
              </a:lnSpc>
              <a:spcBef>
                <a:spcPct val="30000"/>
              </a:spcBef>
              <a:buClr>
                <a:schemeClr val="tx2"/>
              </a:buClr>
              <a:buSzPct val="100000"/>
              <a:buFontTx/>
              <a:buChar char="•"/>
            </a:pPr>
            <a:r>
              <a:rPr lang="en-US" sz="2000">
                <a:solidFill>
                  <a:schemeClr val="accent1"/>
                </a:solidFill>
                <a:effectLst>
                  <a:outerShdw blurRad="38100" dist="38100" dir="2700000" algn="tl">
                    <a:srgbClr val="C0C0C0"/>
                  </a:outerShdw>
                </a:effectLst>
              </a:rPr>
              <a:t>Setting correct permissions for shares</a:t>
            </a:r>
          </a:p>
          <a:p>
            <a:pPr marL="742950" lvl="1" indent="-285750">
              <a:lnSpc>
                <a:spcPct val="90000"/>
              </a:lnSpc>
              <a:spcBef>
                <a:spcPct val="30000"/>
              </a:spcBef>
              <a:buClr>
                <a:schemeClr val="tx2"/>
              </a:buClr>
              <a:buSzPct val="100000"/>
              <a:buFontTx/>
              <a:buChar char="•"/>
            </a:pPr>
            <a:r>
              <a:rPr lang="en-US" sz="2000">
                <a:solidFill>
                  <a:schemeClr val="accent1"/>
                </a:solidFill>
                <a:effectLst>
                  <a:outerShdw blurRad="38100" dist="38100" dir="2700000" algn="tl">
                    <a:srgbClr val="C0C0C0"/>
                  </a:outerShdw>
                </a:effectLst>
              </a:rPr>
              <a:t>Intrusion detection Systems – to detect intrusions</a:t>
            </a:r>
          </a:p>
          <a:p>
            <a:pPr marL="742950" lvl="1" indent="-285750">
              <a:lnSpc>
                <a:spcPct val="90000"/>
              </a:lnSpc>
              <a:spcBef>
                <a:spcPct val="30000"/>
              </a:spcBef>
              <a:buClr>
                <a:schemeClr val="tx2"/>
              </a:buClr>
              <a:buSzPct val="100000"/>
              <a:buFontTx/>
              <a:buChar char="•"/>
            </a:pPr>
            <a:r>
              <a:rPr lang="en-US" sz="2000">
                <a:solidFill>
                  <a:schemeClr val="accent1"/>
                </a:solidFill>
                <a:effectLst>
                  <a:outerShdw blurRad="38100" dist="38100" dir="2700000" algn="tl">
                    <a:srgbClr val="C0C0C0"/>
                  </a:outerShdw>
                </a:effectLst>
              </a:rPr>
              <a:t>Cryptographic systems</a:t>
            </a:r>
          </a:p>
        </p:txBody>
      </p:sp>
      <p:pic>
        <p:nvPicPr>
          <p:cNvPr id="337927" name="Picture 7"/>
          <p:cNvPicPr>
            <a:picLocks noGrp="1" noChangeArrowheads="1"/>
          </p:cNvPicPr>
          <p:nvPr>
            <p:ph idx="1"/>
          </p:nvPr>
        </p:nvPicPr>
        <p:blipFill>
          <a:blip r:embed="rId2" cstate="print"/>
          <a:srcRect/>
          <a:stretch>
            <a:fillRect/>
          </a:stretch>
        </p:blipFill>
        <p:spPr bwMode="auto">
          <a:xfrm>
            <a:off x="5768138" y="4191000"/>
            <a:ext cx="1970108" cy="1600200"/>
          </a:xfrm>
          <a:noFill/>
          <a:ln>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Intrusion and Intrusion Detection</a:t>
            </a:r>
          </a:p>
        </p:txBody>
      </p:sp>
      <p:sp>
        <p:nvSpPr>
          <p:cNvPr id="29699" name="Rectangle 3"/>
          <p:cNvSpPr>
            <a:spLocks noGrp="1" noChangeArrowheads="1"/>
          </p:cNvSpPr>
          <p:nvPr>
            <p:ph sz="quarter" idx="1"/>
          </p:nvPr>
        </p:nvSpPr>
        <p:spPr/>
        <p:txBody>
          <a:bodyPr/>
          <a:lstStyle/>
          <a:p>
            <a:r>
              <a:rPr lang="en-US" dirty="0"/>
              <a:t>Intrusion : Attempting to break into or misuse your system</a:t>
            </a:r>
            <a:r>
              <a:rPr lang="en-US" dirty="0" smtClean="0"/>
              <a:t>.</a:t>
            </a:r>
          </a:p>
          <a:p>
            <a:endParaRPr lang="en-US" dirty="0"/>
          </a:p>
          <a:p>
            <a:r>
              <a:rPr lang="en-US" dirty="0"/>
              <a:t>Intruders may be from outside the network or legitimate users of the network</a:t>
            </a:r>
            <a:r>
              <a:rPr lang="en-US" dirty="0" smtClean="0"/>
              <a:t>.</a:t>
            </a:r>
          </a:p>
          <a:p>
            <a:endParaRPr lang="en-US" dirty="0"/>
          </a:p>
          <a:p>
            <a:r>
              <a:rPr lang="en-US" dirty="0"/>
              <a:t>Intrusion can be a physical, system or remote intrusion.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a:bodyPr>
          <a:lstStyle/>
          <a:p>
            <a:r>
              <a:rPr lang="en-US" dirty="0" smtClean="0"/>
              <a:t>Intrusion</a:t>
            </a:r>
          </a:p>
          <a:p>
            <a:pPr lvl="1"/>
            <a:r>
              <a:rPr lang="en-US" dirty="0" smtClean="0"/>
              <a:t>Any unauthorized access, not permitted attempt to access/damage or malicious use of information resources</a:t>
            </a:r>
          </a:p>
          <a:p>
            <a:pPr lvl="1"/>
            <a:endParaRPr lang="en-US" dirty="0" smtClean="0"/>
          </a:p>
          <a:p>
            <a:r>
              <a:rPr lang="en-US" dirty="0" smtClean="0"/>
              <a:t>Intrusion Detection</a:t>
            </a:r>
          </a:p>
          <a:p>
            <a:pPr lvl="1"/>
            <a:r>
              <a:rPr lang="en-US" dirty="0" smtClean="0"/>
              <a:t>Detection of break-ins and break-in attempts via automated software systems</a:t>
            </a:r>
          </a:p>
          <a:p>
            <a:pPr marL="0" indent="0">
              <a:buNone/>
            </a:pPr>
            <a:endParaRPr lang="en-US" dirty="0" smtClean="0"/>
          </a:p>
          <a:p>
            <a:pPr marL="0" indent="0">
              <a:buNone/>
            </a:pPr>
            <a:endParaRPr lang="en-US" dirty="0" smtClean="0"/>
          </a:p>
          <a:p>
            <a:endParaRPr lang="en-US" dirty="0" smtClean="0"/>
          </a:p>
          <a:p>
            <a:r>
              <a:rPr lang="en-US" dirty="0" smtClean="0"/>
              <a:t>Intrusion Detection Systems(IDS)</a:t>
            </a:r>
          </a:p>
          <a:p>
            <a:pPr lvl="1"/>
            <a:r>
              <a:rPr lang="en-US" dirty="0" smtClean="0"/>
              <a:t>Defense systems, which detect and possibly prevent intrusion detection activities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What is </a:t>
            </a:r>
            <a:r>
              <a:rPr lang="en-US" u="sng" dirty="0" smtClean="0"/>
              <a:t>NOT</a:t>
            </a:r>
            <a:r>
              <a:rPr lang="en-US" dirty="0" smtClean="0"/>
              <a:t> An IDS</a:t>
            </a:r>
            <a:r>
              <a:rPr lang="en-US" dirty="0" smtClean="0">
                <a:solidFill>
                  <a:schemeClr val="tx1"/>
                </a:solidFill>
              </a:rPr>
              <a:t> </a:t>
            </a:r>
            <a:r>
              <a:rPr lang="en-US" dirty="0" smtClean="0"/>
              <a:t>?</a:t>
            </a:r>
            <a:endParaRPr lang="en-US" dirty="0"/>
          </a:p>
        </p:txBody>
      </p:sp>
      <p:sp>
        <p:nvSpPr>
          <p:cNvPr id="3" name="Content Placeholder 2"/>
          <p:cNvSpPr>
            <a:spLocks noGrp="1"/>
          </p:cNvSpPr>
          <p:nvPr>
            <p:ph sz="quarter" idx="1"/>
          </p:nvPr>
        </p:nvSpPr>
        <p:spPr>
          <a:xfrm>
            <a:off x="457200" y="1143000"/>
            <a:ext cx="7467600" cy="5486400"/>
          </a:xfrm>
        </p:spPr>
        <p:txBody>
          <a:bodyPr/>
          <a:lstStyle/>
          <a:p>
            <a:r>
              <a:rPr lang="en-US" dirty="0" smtClean="0"/>
              <a:t>Network logging systems</a:t>
            </a:r>
          </a:p>
          <a:p>
            <a:r>
              <a:rPr lang="en-US" dirty="0" smtClean="0"/>
              <a:t>Security Scanners</a:t>
            </a:r>
          </a:p>
          <a:p>
            <a:pPr lvl="1"/>
            <a:r>
              <a:rPr lang="en-US" dirty="0" smtClean="0"/>
              <a:t>vulnerability assessment tools to check flaws in OS,N/W</a:t>
            </a:r>
          </a:p>
          <a:p>
            <a:r>
              <a:rPr lang="en-US" dirty="0" smtClean="0"/>
              <a:t>Antivirus products</a:t>
            </a:r>
          </a:p>
          <a:p>
            <a:r>
              <a:rPr lang="en-US" dirty="0" smtClean="0"/>
              <a:t>Security/Cryptographic systems</a:t>
            </a:r>
          </a:p>
          <a:p>
            <a:pPr lvl="1"/>
            <a:r>
              <a:rPr lang="en-US" dirty="0" smtClean="0"/>
              <a:t>E.g. VPN,SSL, </a:t>
            </a:r>
            <a:r>
              <a:rPr lang="en-US" dirty="0" err="1" smtClean="0"/>
              <a:t>Kerbose</a:t>
            </a:r>
            <a:endParaRPr lang="en-US" dirty="0" smtClean="0"/>
          </a:p>
          <a:p>
            <a:r>
              <a:rPr lang="en-US" dirty="0" smtClean="0"/>
              <a:t>Firewalls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Why IDS</a:t>
            </a:r>
            <a:endParaRPr lang="en-US" dirty="0"/>
          </a:p>
        </p:txBody>
      </p:sp>
      <p:sp>
        <p:nvSpPr>
          <p:cNvPr id="3" name="Content Placeholder 2"/>
          <p:cNvSpPr>
            <a:spLocks noGrp="1"/>
          </p:cNvSpPr>
          <p:nvPr>
            <p:ph sz="quarter" idx="1"/>
          </p:nvPr>
        </p:nvSpPr>
        <p:spPr>
          <a:xfrm>
            <a:off x="457200" y="990600"/>
            <a:ext cx="7848600" cy="5638800"/>
          </a:xfrm>
        </p:spPr>
        <p:txBody>
          <a:bodyPr>
            <a:normAutofit lnSpcReduction="10000"/>
          </a:bodyPr>
          <a:lstStyle/>
          <a:p>
            <a:pPr marL="0" indent="0">
              <a:buNone/>
            </a:pPr>
            <a:r>
              <a:rPr lang="en-US" b="1" u="sng" dirty="0" smtClean="0"/>
              <a:t>Straight Forward Reason </a:t>
            </a:r>
          </a:p>
          <a:p>
            <a:pPr marL="0" indent="0">
              <a:buNone/>
            </a:pPr>
            <a:r>
              <a:rPr lang="en-US" b="1" dirty="0" smtClean="0"/>
              <a:t> </a:t>
            </a:r>
            <a:r>
              <a:rPr lang="en-US" sz="3200" dirty="0" smtClean="0"/>
              <a:t>to protect data and system integrity</a:t>
            </a:r>
            <a:r>
              <a:rPr lang="en-US" dirty="0" smtClean="0"/>
              <a:t>.</a:t>
            </a:r>
          </a:p>
          <a:p>
            <a:pPr marL="0" indent="0">
              <a:buNone/>
            </a:pPr>
            <a:r>
              <a:rPr lang="en-US" b="1" u="sng" dirty="0" smtClean="0"/>
              <a:t>Fact : </a:t>
            </a:r>
          </a:p>
          <a:p>
            <a:pPr marL="0" indent="0">
              <a:buNone/>
            </a:pPr>
            <a:r>
              <a:rPr lang="en-US" dirty="0" smtClean="0"/>
              <a:t> </a:t>
            </a:r>
            <a:r>
              <a:rPr lang="en-US" sz="3200" dirty="0" smtClean="0"/>
              <a:t>can not be done with ordinary password and file security</a:t>
            </a:r>
          </a:p>
          <a:p>
            <a:pPr marL="0" indent="0">
              <a:buNone/>
            </a:pPr>
            <a:r>
              <a:rPr lang="en-US" b="1" u="sng" dirty="0" smtClean="0"/>
              <a:t>Misconception :</a:t>
            </a:r>
          </a:p>
          <a:p>
            <a:r>
              <a:rPr lang="en-US" dirty="0" smtClean="0"/>
              <a:t>A network firewall will keep the bad guys off my network, </a:t>
            </a:r>
          </a:p>
          <a:p>
            <a:r>
              <a:rPr lang="en-US" dirty="0" smtClean="0"/>
              <a:t>My anti-virus will recognize and get rid of any virus I might catch, </a:t>
            </a:r>
          </a:p>
          <a:p>
            <a:r>
              <a:rPr lang="en-US" dirty="0" smtClean="0"/>
              <a:t>And my password-protected access control will stop the office cleaner trawling through my network after I've gone home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077200" cy="6553200"/>
          </a:xfrm>
        </p:spPr>
        <p:txBody>
          <a:bodyPr>
            <a:normAutofit/>
          </a:bodyPr>
          <a:lstStyle/>
          <a:p>
            <a:r>
              <a:rPr lang="en-US" dirty="0" smtClean="0"/>
              <a:t>Anti-virus systems are only good at detecting viruses they already know about.</a:t>
            </a:r>
          </a:p>
          <a:p>
            <a:r>
              <a:rPr lang="en-US" dirty="0" smtClean="0"/>
              <a:t>Passwords can be hacked or stolen or changed by other.</a:t>
            </a:r>
          </a:p>
          <a:p>
            <a:r>
              <a:rPr lang="en-US" dirty="0" smtClean="0"/>
              <a:t>Firewalls </a:t>
            </a:r>
            <a:r>
              <a:rPr lang="en-US" u="sng" dirty="0" smtClean="0">
                <a:solidFill>
                  <a:srgbClr val="FF0000"/>
                </a:solidFill>
              </a:rPr>
              <a:t>DO NOT </a:t>
            </a:r>
            <a:r>
              <a:rPr lang="en-US" dirty="0" smtClean="0"/>
              <a:t>recognize attacks and block them</a:t>
            </a:r>
          </a:p>
          <a:p>
            <a:r>
              <a:rPr lang="en-US" dirty="0" smtClean="0"/>
              <a:t>Simply a fence around your network</a:t>
            </a:r>
          </a:p>
          <a:p>
            <a:pPr lvl="1"/>
            <a:r>
              <a:rPr lang="en-US" dirty="0" smtClean="0"/>
              <a:t>no capacity to detect someone is trying to break-in(digging a hole underneath it)</a:t>
            </a:r>
          </a:p>
          <a:p>
            <a:pPr lvl="1"/>
            <a:r>
              <a:rPr lang="en-US" dirty="0" smtClean="0"/>
              <a:t>Can’t determine whether somebody coming through gate is allowed to enter or not.</a:t>
            </a:r>
          </a:p>
          <a:p>
            <a:pPr lvl="1"/>
            <a:r>
              <a:rPr lang="en-US" dirty="0" smtClean="0"/>
              <a:t>Roughly 80% of financial losses occur hacking from inside the network</a:t>
            </a:r>
          </a:p>
          <a:p>
            <a:pPr marL="365760" lvl="1" indent="0">
              <a:buNone/>
            </a:pPr>
            <a:r>
              <a:rPr lang="en-US" dirty="0" smtClean="0"/>
              <a:t> “ Major problem with INTERNAL INTRUDERS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ID- A Brief History</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1980 - James Anderson Paper </a:t>
            </a:r>
            <a:r>
              <a:rPr lang="en-US" dirty="0" smtClean="0">
                <a:solidFill>
                  <a:schemeClr val="accent2"/>
                </a:solidFill>
              </a:rPr>
              <a:t>Computer Security Threat Monitoring and Surveillance</a:t>
            </a:r>
            <a:endParaRPr lang="en-US" dirty="0" smtClean="0"/>
          </a:p>
          <a:p>
            <a:pPr lvl="1"/>
            <a:r>
              <a:rPr lang="en-US" dirty="0" smtClean="0"/>
              <a:t>Concept of “detecting” misuse and specific user events emerged</a:t>
            </a:r>
          </a:p>
          <a:p>
            <a:r>
              <a:rPr lang="en-US" dirty="0" smtClean="0"/>
              <a:t>1984 -  Dr. Dorothy Denning and SRI developed first model for intrusion detection, </a:t>
            </a:r>
            <a:r>
              <a:rPr lang="en-US" dirty="0" smtClean="0">
                <a:solidFill>
                  <a:schemeClr val="accent2"/>
                </a:solidFill>
              </a:rPr>
              <a:t>Intrusion Detection Expert System</a:t>
            </a:r>
            <a:r>
              <a:rPr lang="en-US" dirty="0" smtClean="0"/>
              <a:t> developed</a:t>
            </a:r>
          </a:p>
          <a:p>
            <a:r>
              <a:rPr lang="en-US" dirty="0" smtClean="0"/>
              <a:t>1988 – </a:t>
            </a:r>
            <a:r>
              <a:rPr lang="en-US" dirty="0" err="1" smtClean="0"/>
              <a:t>HayStack</a:t>
            </a:r>
            <a:r>
              <a:rPr lang="en-US" dirty="0" smtClean="0"/>
              <a:t> Project at University of California Lab, released intrusion detection system for US Air force</a:t>
            </a:r>
          </a:p>
          <a:p>
            <a:r>
              <a:rPr lang="en-US" dirty="0" smtClean="0"/>
              <a:t>1989 – Commercial company </a:t>
            </a:r>
            <a:r>
              <a:rPr lang="en-US" dirty="0" err="1" smtClean="0"/>
              <a:t>HayStack</a:t>
            </a:r>
            <a:r>
              <a:rPr lang="en-US" dirty="0" smtClean="0"/>
              <a:t> Labs released </a:t>
            </a:r>
            <a:r>
              <a:rPr lang="en-US" dirty="0" smtClean="0">
                <a:solidFill>
                  <a:schemeClr val="accent2"/>
                </a:solidFill>
              </a:rPr>
              <a:t>Stalker</a:t>
            </a:r>
          </a:p>
          <a:p>
            <a:r>
              <a:rPr lang="en-US" dirty="0" smtClean="0"/>
              <a:t>1990 – UC’s Todd </a:t>
            </a:r>
            <a:r>
              <a:rPr lang="en-US" dirty="0" err="1" smtClean="0"/>
              <a:t>Heberlein</a:t>
            </a:r>
            <a:r>
              <a:rPr lang="en-US" dirty="0" smtClean="0"/>
              <a:t> introduced idea of Network Detection System” </a:t>
            </a:r>
          </a:p>
          <a:p>
            <a:pPr lvl="1"/>
            <a:r>
              <a:rPr lang="en-US" dirty="0" smtClean="0"/>
              <a:t>Developed </a:t>
            </a:r>
            <a:r>
              <a:rPr lang="en-US" dirty="0" smtClean="0">
                <a:solidFill>
                  <a:schemeClr val="accent2"/>
                </a:solidFill>
              </a:rPr>
              <a:t>Network Security Monitor</a:t>
            </a:r>
          </a:p>
          <a:p>
            <a:r>
              <a:rPr lang="en-US" dirty="0" smtClean="0"/>
              <a:t>SAIC developed </a:t>
            </a:r>
            <a:r>
              <a:rPr lang="en-US" dirty="0" smtClean="0">
                <a:solidFill>
                  <a:schemeClr val="accent2"/>
                </a:solidFill>
              </a:rPr>
              <a:t>Computer Misuse Detection System</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077200" cy="6400800"/>
          </a:xfrm>
        </p:spPr>
        <p:txBody>
          <a:bodyPr/>
          <a:lstStyle/>
          <a:p>
            <a:r>
              <a:rPr lang="en-US" dirty="0" smtClean="0"/>
              <a:t>US Air force developed </a:t>
            </a:r>
            <a:r>
              <a:rPr lang="en-US" dirty="0" smtClean="0">
                <a:solidFill>
                  <a:schemeClr val="accent2"/>
                </a:solidFill>
              </a:rPr>
              <a:t>Automated Security Measurement System</a:t>
            </a:r>
            <a:endParaRPr lang="en-US" dirty="0" smtClean="0"/>
          </a:p>
          <a:p>
            <a:r>
              <a:rPr lang="en-US" dirty="0" smtClean="0"/>
              <a:t>ID Market gain popularity around 1997</a:t>
            </a:r>
          </a:p>
          <a:p>
            <a:r>
              <a:rPr lang="en-US" dirty="0" smtClean="0"/>
              <a:t>1998 ISS developed </a:t>
            </a:r>
            <a:r>
              <a:rPr lang="en-US" dirty="0" err="1" smtClean="0">
                <a:solidFill>
                  <a:schemeClr val="accent2"/>
                </a:solidFill>
              </a:rPr>
              <a:t>RealSecure</a:t>
            </a:r>
            <a:endParaRPr lang="en-US" dirty="0" smtClean="0">
              <a:solidFill>
                <a:schemeClr val="accent2"/>
              </a:solidFill>
            </a:endParaRPr>
          </a:p>
          <a:p>
            <a:r>
              <a:rPr lang="en-US" dirty="0" smtClean="0">
                <a:solidFill>
                  <a:schemeClr val="accent2"/>
                </a:solidFill>
              </a:rPr>
              <a:t> </a:t>
            </a:r>
            <a:r>
              <a:rPr lang="en-US" dirty="0" smtClean="0"/>
              <a:t>Cisco purchased </a:t>
            </a:r>
            <a:r>
              <a:rPr lang="en-US" dirty="0" smtClean="0">
                <a:solidFill>
                  <a:schemeClr val="accent2"/>
                </a:solidFill>
              </a:rPr>
              <a:t>Wheel Group</a:t>
            </a:r>
          </a:p>
          <a:p>
            <a:r>
              <a:rPr lang="en-US" dirty="0" smtClean="0"/>
              <a:t>First host-based detection company </a:t>
            </a:r>
            <a:r>
              <a:rPr lang="en-US" dirty="0" err="1" smtClean="0">
                <a:solidFill>
                  <a:schemeClr val="accent2"/>
                </a:solidFill>
              </a:rPr>
              <a:t>Centrax</a:t>
            </a:r>
            <a:r>
              <a:rPr lang="en-US" dirty="0" smtClean="0">
                <a:solidFill>
                  <a:schemeClr val="accent2"/>
                </a:solidFill>
              </a:rPr>
              <a:t> Corporation</a:t>
            </a:r>
            <a:r>
              <a:rPr lang="en-US" dirty="0" smtClean="0"/>
              <a:t> emerged</a:t>
            </a:r>
          </a:p>
          <a:p>
            <a:r>
              <a:rPr lang="en-US" dirty="0" smtClean="0"/>
              <a:t>Currently IDS is the top selling security technology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fld id="{E3995E1C-0C0F-42A0-885F-89C17D8770D4}" type="slidenum">
              <a:rPr lang="en-GB"/>
              <a:pPr/>
              <a:t>2</a:t>
            </a:fld>
            <a:endParaRPr lang="en-GB"/>
          </a:p>
        </p:txBody>
      </p:sp>
      <p:sp>
        <p:nvSpPr>
          <p:cNvPr id="305156" name="Rectangle 4"/>
          <p:cNvSpPr>
            <a:spLocks noChangeArrowheads="1"/>
          </p:cNvSpPr>
          <p:nvPr/>
        </p:nvSpPr>
        <p:spPr bwMode="auto">
          <a:xfrm>
            <a:off x="139257" y="1752600"/>
            <a:ext cx="8636814" cy="2555188"/>
          </a:xfrm>
          <a:prstGeom prst="rect">
            <a:avLst/>
          </a:prstGeom>
          <a:solidFill>
            <a:srgbClr val="FFFFFF"/>
          </a:solidFill>
          <a:ln w="25400">
            <a:solidFill>
              <a:schemeClr val="tx2"/>
            </a:solidFill>
            <a:miter lim="800000"/>
            <a:headEnd/>
            <a:tailEnd/>
          </a:ln>
          <a:effectLst/>
        </p:spPr>
        <p:txBody>
          <a:bodyPr wrap="square" lIns="92075" tIns="46038" rIns="92075" bIns="46038">
            <a:spAutoFit/>
          </a:bodyPr>
          <a:lstStyle/>
          <a:p>
            <a:pPr algn="ctr"/>
            <a:r>
              <a:rPr lang="en-US" sz="3200">
                <a:solidFill>
                  <a:schemeClr val="tx2"/>
                </a:solidFill>
                <a:effectLst>
                  <a:outerShdw blurRad="38100" dist="38100" dir="2700000" algn="tl">
                    <a:srgbClr val="C0C0C0"/>
                  </a:outerShdw>
                </a:effectLst>
              </a:rPr>
              <a:t>Information security </a:t>
            </a:r>
            <a:r>
              <a:rPr lang="en-US" sz="3200">
                <a:solidFill>
                  <a:schemeClr val="accent1"/>
                </a:solidFill>
                <a:effectLst>
                  <a:outerShdw blurRad="38100" dist="38100" dir="2700000" algn="tl">
                    <a:srgbClr val="C0C0C0"/>
                  </a:outerShdw>
                </a:effectLst>
              </a:rPr>
              <a:t>is defined</a:t>
            </a:r>
          </a:p>
          <a:p>
            <a:pPr algn="ctr"/>
            <a:r>
              <a:rPr lang="en-US" sz="3200">
                <a:solidFill>
                  <a:schemeClr val="tx2"/>
                </a:solidFill>
                <a:effectLst>
                  <a:outerShdw blurRad="38100" dist="38100" dir="2700000" algn="tl">
                    <a:srgbClr val="C0C0C0"/>
                  </a:outerShdw>
                </a:effectLst>
              </a:rPr>
              <a:t> </a:t>
            </a:r>
            <a:r>
              <a:rPr lang="en-US" sz="3200">
                <a:solidFill>
                  <a:schemeClr val="accent1"/>
                </a:solidFill>
                <a:effectLst>
                  <a:outerShdw blurRad="38100" dist="38100" dir="2700000" algn="tl">
                    <a:srgbClr val="C0C0C0"/>
                  </a:outerShdw>
                </a:effectLst>
              </a:rPr>
              <a:t>as methods and technologies</a:t>
            </a:r>
          </a:p>
          <a:p>
            <a:pPr algn="ctr"/>
            <a:r>
              <a:rPr lang="en-US" sz="3200">
                <a:solidFill>
                  <a:schemeClr val="accent1"/>
                </a:solidFill>
                <a:effectLst>
                  <a:outerShdw blurRad="38100" dist="38100" dir="2700000" algn="tl">
                    <a:srgbClr val="C0C0C0"/>
                  </a:outerShdw>
                </a:effectLst>
              </a:rPr>
              <a:t>for deterrence (scaring away hackers), protection, detection, response, recovery and extended functionalities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Typical intrusion scenario</a:t>
            </a:r>
            <a:endParaRPr lang="en-US" dirty="0"/>
          </a:p>
        </p:txBody>
      </p:sp>
      <p:sp>
        <p:nvSpPr>
          <p:cNvPr id="7" name="TextBox 6"/>
          <p:cNvSpPr txBox="1"/>
          <p:nvPr/>
        </p:nvSpPr>
        <p:spPr>
          <a:xfrm>
            <a:off x="533400" y="1502228"/>
            <a:ext cx="2743200" cy="830997"/>
          </a:xfrm>
          <a:prstGeom prst="rect">
            <a:avLst/>
          </a:prstGeom>
          <a:solidFill>
            <a:schemeClr val="accent2"/>
          </a:solidFill>
        </p:spPr>
        <p:txBody>
          <a:bodyPr wrap="square" rtlCol="0">
            <a:spAutoFit/>
          </a:bodyPr>
          <a:lstStyle/>
          <a:p>
            <a:r>
              <a:rPr lang="en-US" dirty="0" smtClean="0">
                <a:solidFill>
                  <a:schemeClr val="accent2">
                    <a:lumMod val="20000"/>
                    <a:lumOff val="80000"/>
                  </a:schemeClr>
                </a:solidFill>
              </a:rPr>
              <a:t>Information Gathering</a:t>
            </a:r>
            <a:endParaRPr lang="en-US" dirty="0">
              <a:solidFill>
                <a:schemeClr val="accent2">
                  <a:lumMod val="20000"/>
                  <a:lumOff val="80000"/>
                </a:schemeClr>
              </a:solidFill>
            </a:endParaRPr>
          </a:p>
        </p:txBody>
      </p:sp>
      <p:pic>
        <p:nvPicPr>
          <p:cNvPr id="1026" name="Picture 2"/>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590800"/>
            <a:ext cx="3200677" cy="37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657600"/>
            <a:ext cx="32004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944" y="4607379"/>
            <a:ext cx="3200400" cy="726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365" y="6086475"/>
            <a:ext cx="32004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33400" y="2590800"/>
            <a:ext cx="3505200" cy="830997"/>
          </a:xfrm>
          <a:prstGeom prst="rect">
            <a:avLst/>
          </a:prstGeom>
          <a:solidFill>
            <a:schemeClr val="accent2"/>
          </a:solidFill>
        </p:spPr>
        <p:txBody>
          <a:bodyPr wrap="square">
            <a:spAutoFit/>
          </a:bodyPr>
          <a:lstStyle/>
          <a:p>
            <a:r>
              <a:rPr lang="en-US" dirty="0" smtClean="0">
                <a:solidFill>
                  <a:schemeClr val="accent5">
                    <a:lumMod val="20000"/>
                    <a:lumOff val="80000"/>
                  </a:schemeClr>
                </a:solidFill>
              </a:rPr>
              <a:t>Further Information </a:t>
            </a:r>
            <a:r>
              <a:rPr lang="en-US" dirty="0">
                <a:solidFill>
                  <a:schemeClr val="accent5">
                    <a:lumMod val="20000"/>
                    <a:lumOff val="80000"/>
                  </a:schemeClr>
                </a:solidFill>
              </a:rPr>
              <a:t>Gathering</a:t>
            </a:r>
          </a:p>
        </p:txBody>
      </p:sp>
      <p:sp>
        <p:nvSpPr>
          <p:cNvPr id="11" name="Rectangle 10"/>
          <p:cNvSpPr/>
          <p:nvPr/>
        </p:nvSpPr>
        <p:spPr>
          <a:xfrm>
            <a:off x="576944" y="3486932"/>
            <a:ext cx="1031051" cy="369332"/>
          </a:xfrm>
          <a:prstGeom prst="rect">
            <a:avLst/>
          </a:prstGeom>
        </p:spPr>
        <p:txBody>
          <a:bodyPr wrap="none">
            <a:spAutoFit/>
          </a:bodyPr>
          <a:lstStyle/>
          <a:p>
            <a:r>
              <a:rPr lang="en-US" dirty="0" smtClean="0">
                <a:solidFill>
                  <a:schemeClr val="accent5">
                    <a:lumMod val="20000"/>
                    <a:lumOff val="80000"/>
                  </a:schemeClr>
                </a:solidFill>
              </a:rPr>
              <a:t>Attack !</a:t>
            </a:r>
            <a:endParaRPr lang="en-US" dirty="0">
              <a:solidFill>
                <a:schemeClr val="accent5">
                  <a:lumMod val="20000"/>
                  <a:lumOff val="80000"/>
                </a:schemeClr>
              </a:solidFill>
            </a:endParaRPr>
          </a:p>
        </p:txBody>
      </p:sp>
      <p:sp>
        <p:nvSpPr>
          <p:cNvPr id="12" name="Rectangle 11"/>
          <p:cNvSpPr/>
          <p:nvPr/>
        </p:nvSpPr>
        <p:spPr>
          <a:xfrm>
            <a:off x="576945" y="4607379"/>
            <a:ext cx="2402984" cy="369332"/>
          </a:xfrm>
          <a:prstGeom prst="rect">
            <a:avLst/>
          </a:prstGeom>
        </p:spPr>
        <p:txBody>
          <a:bodyPr wrap="square">
            <a:spAutoFit/>
          </a:bodyPr>
          <a:lstStyle/>
          <a:p>
            <a:r>
              <a:rPr lang="en-US" dirty="0" smtClean="0">
                <a:solidFill>
                  <a:schemeClr val="accent5">
                    <a:lumMod val="20000"/>
                    <a:lumOff val="80000"/>
                  </a:schemeClr>
                </a:solidFill>
              </a:rPr>
              <a:t>Successful Intrusion</a:t>
            </a:r>
            <a:endParaRPr lang="en-US" dirty="0">
              <a:solidFill>
                <a:schemeClr val="accent5">
                  <a:lumMod val="20000"/>
                  <a:lumOff val="80000"/>
                </a:schemeClr>
              </a:solidFill>
            </a:endParaRPr>
          </a:p>
        </p:txBody>
      </p:sp>
      <p:sp>
        <p:nvSpPr>
          <p:cNvPr id="13" name="Rectangle 12"/>
          <p:cNvSpPr/>
          <p:nvPr/>
        </p:nvSpPr>
        <p:spPr>
          <a:xfrm>
            <a:off x="635346" y="6099504"/>
            <a:ext cx="1762021" cy="369332"/>
          </a:xfrm>
          <a:prstGeom prst="rect">
            <a:avLst/>
          </a:prstGeom>
        </p:spPr>
        <p:txBody>
          <a:bodyPr wrap="none">
            <a:spAutoFit/>
          </a:bodyPr>
          <a:lstStyle/>
          <a:p>
            <a:r>
              <a:rPr lang="en-US" dirty="0" smtClean="0">
                <a:solidFill>
                  <a:schemeClr val="accent5">
                    <a:lumMod val="20000"/>
                    <a:lumOff val="80000"/>
                  </a:schemeClr>
                </a:solidFill>
              </a:rPr>
              <a:t>Fun and Profit</a:t>
            </a:r>
            <a:endParaRPr lang="en-US" dirty="0">
              <a:solidFill>
                <a:schemeClr val="accent5">
                  <a:lumMod val="20000"/>
                  <a:lumOff val="80000"/>
                </a:schemeClr>
              </a:solidFill>
            </a:endParaRPr>
          </a:p>
        </p:txBody>
      </p:sp>
      <p:sp>
        <p:nvSpPr>
          <p:cNvPr id="14" name="Down Arrow 13"/>
          <p:cNvSpPr/>
          <p:nvPr/>
        </p:nvSpPr>
        <p:spPr>
          <a:xfrm>
            <a:off x="1083616" y="1871561"/>
            <a:ext cx="278963" cy="719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1887295" y="2960132"/>
            <a:ext cx="278963" cy="5450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2307772" y="3856264"/>
            <a:ext cx="278963" cy="751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2979929" y="4978853"/>
            <a:ext cx="278963" cy="1107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29000" y="1359618"/>
            <a:ext cx="4648200" cy="738664"/>
          </a:xfrm>
          <a:prstGeom prst="rect">
            <a:avLst/>
          </a:prstGeom>
          <a:noFill/>
          <a:ln>
            <a:solidFill>
              <a:schemeClr val="accent2"/>
            </a:solidFill>
          </a:ln>
        </p:spPr>
        <p:txBody>
          <a:bodyPr wrap="square" rtlCol="0">
            <a:spAutoFit/>
          </a:bodyPr>
          <a:lstStyle/>
          <a:p>
            <a:r>
              <a:rPr lang="en-US" sz="1100" dirty="0" smtClean="0"/>
              <a:t>-</a:t>
            </a:r>
            <a:r>
              <a:rPr lang="en-US" sz="1400" dirty="0" smtClean="0"/>
              <a:t>Find as much as info. As possible</a:t>
            </a:r>
          </a:p>
          <a:p>
            <a:r>
              <a:rPr lang="en-US" sz="1400" dirty="0" smtClean="0"/>
              <a:t>-</a:t>
            </a:r>
            <a:r>
              <a:rPr lang="en-US" sz="1400" dirty="0" err="1" smtClean="0"/>
              <a:t>whois</a:t>
            </a:r>
            <a:r>
              <a:rPr lang="en-US" sz="1400" dirty="0" smtClean="0"/>
              <a:t> lookup and DNS Zone transfers</a:t>
            </a:r>
          </a:p>
          <a:p>
            <a:r>
              <a:rPr lang="en-US" sz="1400" dirty="0" smtClean="0"/>
              <a:t>-Normal browsing ; gather important info.</a:t>
            </a:r>
            <a:endParaRPr lang="en-US" sz="1400" dirty="0"/>
          </a:p>
        </p:txBody>
      </p:sp>
      <p:sp>
        <p:nvSpPr>
          <p:cNvPr id="23" name="TextBox 22"/>
          <p:cNvSpPr txBox="1"/>
          <p:nvPr/>
        </p:nvSpPr>
        <p:spPr>
          <a:xfrm>
            <a:off x="4201886" y="2421523"/>
            <a:ext cx="3733800" cy="738664"/>
          </a:xfrm>
          <a:prstGeom prst="rect">
            <a:avLst/>
          </a:prstGeom>
          <a:noFill/>
          <a:ln>
            <a:solidFill>
              <a:schemeClr val="accent2"/>
            </a:solidFill>
          </a:ln>
        </p:spPr>
        <p:txBody>
          <a:bodyPr wrap="square" rtlCol="0">
            <a:spAutoFit/>
          </a:bodyPr>
          <a:lstStyle/>
          <a:p>
            <a:r>
              <a:rPr lang="en-US" sz="1400" dirty="0" smtClean="0"/>
              <a:t>-ping sweeps, port scanning</a:t>
            </a:r>
          </a:p>
          <a:p>
            <a:r>
              <a:rPr lang="en-US" sz="1400" dirty="0" smtClean="0"/>
              <a:t>-web server vulnerabilities</a:t>
            </a:r>
          </a:p>
          <a:p>
            <a:r>
              <a:rPr lang="en-US" sz="1400" dirty="0" smtClean="0"/>
              <a:t>-version of application/services</a:t>
            </a:r>
            <a:endParaRPr lang="en-US" sz="1400" dirty="0"/>
          </a:p>
        </p:txBody>
      </p:sp>
      <p:sp>
        <p:nvSpPr>
          <p:cNvPr id="24" name="TextBox 23"/>
          <p:cNvSpPr txBox="1"/>
          <p:nvPr/>
        </p:nvSpPr>
        <p:spPr>
          <a:xfrm>
            <a:off x="4038600" y="3374627"/>
            <a:ext cx="3733800" cy="954107"/>
          </a:xfrm>
          <a:prstGeom prst="rect">
            <a:avLst/>
          </a:prstGeom>
          <a:noFill/>
          <a:ln>
            <a:solidFill>
              <a:schemeClr val="accent2"/>
            </a:solidFill>
          </a:ln>
        </p:spPr>
        <p:txBody>
          <a:bodyPr wrap="square" rtlCol="0">
            <a:spAutoFit/>
          </a:bodyPr>
          <a:lstStyle/>
          <a:p>
            <a:r>
              <a:rPr lang="en-US" sz="1100" dirty="0" smtClean="0"/>
              <a:t>-</a:t>
            </a:r>
            <a:r>
              <a:rPr lang="en-US" sz="1400" dirty="0" smtClean="0"/>
              <a:t>start trying out different attacks</a:t>
            </a:r>
          </a:p>
          <a:p>
            <a:r>
              <a:rPr lang="en-US" sz="1400" dirty="0" smtClean="0"/>
              <a:t>- UNICODE attack if has IIS installed</a:t>
            </a:r>
          </a:p>
          <a:p>
            <a:r>
              <a:rPr lang="en-US" sz="1400" dirty="0" smtClean="0"/>
              <a:t>-try to find misconfigured running services</a:t>
            </a:r>
          </a:p>
          <a:p>
            <a:r>
              <a:rPr lang="en-US" sz="1400" dirty="0" smtClean="0"/>
              <a:t>-Passive Attack / Active Attack</a:t>
            </a:r>
            <a:endParaRPr lang="en-US" sz="1400" dirty="0"/>
          </a:p>
        </p:txBody>
      </p:sp>
      <p:sp>
        <p:nvSpPr>
          <p:cNvPr id="25" name="TextBox 24"/>
          <p:cNvSpPr txBox="1"/>
          <p:nvPr/>
        </p:nvSpPr>
        <p:spPr>
          <a:xfrm>
            <a:off x="3886200" y="4491963"/>
            <a:ext cx="3733800" cy="954107"/>
          </a:xfrm>
          <a:prstGeom prst="rect">
            <a:avLst/>
          </a:prstGeom>
          <a:noFill/>
          <a:ln>
            <a:solidFill>
              <a:schemeClr val="accent2"/>
            </a:solidFill>
          </a:ln>
        </p:spPr>
        <p:txBody>
          <a:bodyPr wrap="square" rtlCol="0">
            <a:spAutoFit/>
          </a:bodyPr>
          <a:lstStyle/>
          <a:p>
            <a:r>
              <a:rPr lang="en-US" sz="1100" dirty="0" smtClean="0"/>
              <a:t>-</a:t>
            </a:r>
            <a:r>
              <a:rPr lang="en-US" sz="1400" dirty="0" smtClean="0"/>
              <a:t>install own backdoors and delete log files</a:t>
            </a:r>
          </a:p>
          <a:p>
            <a:r>
              <a:rPr lang="en-US" sz="1400" dirty="0" smtClean="0"/>
              <a:t>-replace existing services with own </a:t>
            </a:r>
            <a:r>
              <a:rPr lang="en-US" sz="1400" dirty="0" err="1" smtClean="0"/>
              <a:t>Trojen</a:t>
            </a:r>
            <a:r>
              <a:rPr lang="en-US" sz="1400" dirty="0" smtClean="0"/>
              <a:t> horses that have backdoor passwords or create own user accounts</a:t>
            </a:r>
            <a:endParaRPr lang="en-US" sz="1400" dirty="0"/>
          </a:p>
        </p:txBody>
      </p:sp>
      <p:sp>
        <p:nvSpPr>
          <p:cNvPr id="26" name="TextBox 25"/>
          <p:cNvSpPr txBox="1"/>
          <p:nvPr/>
        </p:nvSpPr>
        <p:spPr>
          <a:xfrm>
            <a:off x="4027714" y="5699394"/>
            <a:ext cx="3733800" cy="954107"/>
          </a:xfrm>
          <a:prstGeom prst="rect">
            <a:avLst/>
          </a:prstGeom>
          <a:noFill/>
          <a:ln>
            <a:solidFill>
              <a:schemeClr val="accent2"/>
            </a:solidFill>
          </a:ln>
        </p:spPr>
        <p:txBody>
          <a:bodyPr wrap="square" rtlCol="0">
            <a:spAutoFit/>
          </a:bodyPr>
          <a:lstStyle/>
          <a:p>
            <a:pPr marL="171450" indent="-171450">
              <a:buFontTx/>
              <a:buChar char="-"/>
            </a:pPr>
            <a:r>
              <a:rPr lang="en-US" sz="1400" dirty="0" smtClean="0"/>
              <a:t>Steal confidential information</a:t>
            </a:r>
          </a:p>
          <a:p>
            <a:pPr marL="171450" indent="-171450">
              <a:buFontTx/>
              <a:buChar char="-"/>
            </a:pPr>
            <a:r>
              <a:rPr lang="en-US" sz="1400" dirty="0" smtClean="0"/>
              <a:t>Use compromised host to lunch further attacks</a:t>
            </a:r>
          </a:p>
          <a:p>
            <a:r>
              <a:rPr lang="en-US" sz="1400" dirty="0" smtClean="0"/>
              <a:t>- Change the web-site for FUN</a:t>
            </a:r>
            <a:endParaRPr lang="en-US" sz="1400" dirty="0"/>
          </a:p>
        </p:txBody>
      </p:sp>
    </p:spTree>
    <p:extLst>
      <p:ext uri="{BB962C8B-B14F-4D97-AF65-F5344CB8AC3E}">
        <p14:creationId xmlns:p14="http://schemas.microsoft.com/office/powerpoint/2010/main" val="2489748528"/>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Attack</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Unauthorized </a:t>
            </a:r>
            <a:r>
              <a:rPr lang="en-US" dirty="0"/>
              <a:t>access to the resources </a:t>
            </a:r>
            <a:endParaRPr lang="en-US" dirty="0" smtClean="0"/>
          </a:p>
          <a:p>
            <a:pPr lvl="1"/>
            <a:r>
              <a:rPr lang="en-US" dirty="0" smtClean="0"/>
              <a:t>Password cracking</a:t>
            </a:r>
          </a:p>
          <a:p>
            <a:pPr lvl="1"/>
            <a:r>
              <a:rPr lang="en-US" dirty="0" smtClean="0"/>
              <a:t>Spoofing e.g. DNS spoofing</a:t>
            </a:r>
          </a:p>
          <a:p>
            <a:pPr lvl="1"/>
            <a:r>
              <a:rPr lang="en-US" dirty="0" smtClean="0"/>
              <a:t>Scanning ports &amp; services </a:t>
            </a:r>
          </a:p>
          <a:p>
            <a:pPr lvl="1"/>
            <a:r>
              <a:rPr lang="en-US" dirty="0" smtClean="0"/>
              <a:t>Network packet listening</a:t>
            </a:r>
          </a:p>
          <a:p>
            <a:pPr lvl="1"/>
            <a:r>
              <a:rPr lang="en-US" dirty="0" smtClean="0"/>
              <a:t>Stealing information</a:t>
            </a:r>
          </a:p>
          <a:p>
            <a:pPr lvl="1"/>
            <a:r>
              <a:rPr lang="en-US" dirty="0" smtClean="0"/>
              <a:t>Unauthorized network access</a:t>
            </a:r>
          </a:p>
          <a:p>
            <a:pPr lvl="1"/>
            <a:r>
              <a:rPr lang="en-US" dirty="0" smtClean="0"/>
              <a:t>Uses of IT resources for private purpose</a:t>
            </a:r>
          </a:p>
          <a:p>
            <a:r>
              <a:rPr lang="en-US" dirty="0" smtClean="0"/>
              <a:t>Unauthorized alternation of resources</a:t>
            </a:r>
          </a:p>
          <a:p>
            <a:pPr lvl="1"/>
            <a:r>
              <a:rPr lang="en-US" dirty="0" smtClean="0"/>
              <a:t>Falsification of identity</a:t>
            </a:r>
          </a:p>
          <a:p>
            <a:pPr lvl="1"/>
            <a:r>
              <a:rPr lang="en-US" dirty="0" smtClean="0"/>
              <a:t>Information altering and deletion</a:t>
            </a:r>
          </a:p>
          <a:p>
            <a:pPr lvl="1"/>
            <a:r>
              <a:rPr lang="en-US" dirty="0" smtClean="0"/>
              <a:t>Unauthorized transmission and creation of data</a:t>
            </a:r>
          </a:p>
          <a:p>
            <a:pPr lvl="1"/>
            <a:r>
              <a:rPr lang="en-US" dirty="0" smtClean="0"/>
              <a:t>Configuration changes to systems and n/w services</a:t>
            </a:r>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69569567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Attack contd..</a:t>
            </a:r>
            <a:endParaRPr lang="en-US" dirty="0"/>
          </a:p>
        </p:txBody>
      </p:sp>
      <p:sp>
        <p:nvSpPr>
          <p:cNvPr id="3" name="Content Placeholder 2"/>
          <p:cNvSpPr>
            <a:spLocks noGrp="1"/>
          </p:cNvSpPr>
          <p:nvPr>
            <p:ph sz="quarter" idx="1"/>
          </p:nvPr>
        </p:nvSpPr>
        <p:spPr/>
        <p:txBody>
          <a:bodyPr/>
          <a:lstStyle/>
          <a:p>
            <a:r>
              <a:rPr lang="en-US" dirty="0" smtClean="0"/>
              <a:t>Denial of Service</a:t>
            </a:r>
          </a:p>
          <a:p>
            <a:pPr lvl="1"/>
            <a:r>
              <a:rPr lang="en-US" dirty="0" smtClean="0"/>
              <a:t>Flooding</a:t>
            </a:r>
          </a:p>
          <a:p>
            <a:pPr lvl="2"/>
            <a:r>
              <a:rPr lang="en-US" dirty="0" smtClean="0"/>
              <a:t>Ping flood</a:t>
            </a:r>
          </a:p>
          <a:p>
            <a:pPr lvl="2"/>
            <a:r>
              <a:rPr lang="en-US" dirty="0" smtClean="0"/>
              <a:t>Mail flood</a:t>
            </a:r>
          </a:p>
          <a:p>
            <a:pPr lvl="1"/>
            <a:r>
              <a:rPr lang="en-US" dirty="0" smtClean="0"/>
              <a:t>Compromising system </a:t>
            </a:r>
          </a:p>
          <a:p>
            <a:pPr lvl="2"/>
            <a:r>
              <a:rPr lang="en-US" dirty="0" smtClean="0"/>
              <a:t>Buffer overflow</a:t>
            </a:r>
          </a:p>
          <a:p>
            <a:pPr lvl="2"/>
            <a:r>
              <a:rPr lang="en-US" dirty="0" smtClean="0"/>
              <a:t>Remote system shutdown</a:t>
            </a:r>
          </a:p>
          <a:p>
            <a:r>
              <a:rPr lang="en-US" dirty="0" smtClean="0"/>
              <a:t>Web application attack</a:t>
            </a:r>
          </a:p>
          <a:p>
            <a:pPr marL="365760" lvl="1" indent="0">
              <a:buNone/>
            </a:pPr>
            <a:endParaRPr lang="en-US" dirty="0" smtClean="0"/>
          </a:p>
          <a:p>
            <a:pPr marL="365760" lvl="1" indent="0">
              <a:buNone/>
            </a:pPr>
            <a:r>
              <a:rPr lang="en-US" dirty="0" smtClean="0">
                <a:solidFill>
                  <a:srgbClr val="0070C0"/>
                </a:solidFill>
              </a:rPr>
              <a:t>“Most attacks are not a single attack but a series of individual events developed in  coordinated manner”</a:t>
            </a:r>
          </a:p>
          <a:p>
            <a:endParaRPr lang="en-US" dirty="0">
              <a:solidFill>
                <a:srgbClr val="0070C0"/>
              </a:solidFill>
            </a:endParaRPr>
          </a:p>
        </p:txBody>
      </p:sp>
    </p:spTree>
    <p:extLst>
      <p:ext uri="{BB962C8B-B14F-4D97-AF65-F5344CB8AC3E}">
        <p14:creationId xmlns:p14="http://schemas.microsoft.com/office/powerpoint/2010/main" val="2783991672"/>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dirty="0" smtClean="0"/>
              <a:t>What an Ideal IDS is supposed to do ?</a:t>
            </a:r>
            <a:endParaRPr lang="en-US" dirty="0"/>
          </a:p>
        </p:txBody>
      </p:sp>
      <p:sp>
        <p:nvSpPr>
          <p:cNvPr id="3" name="Content Placeholder 2"/>
          <p:cNvSpPr>
            <a:spLocks noGrp="1"/>
          </p:cNvSpPr>
          <p:nvPr>
            <p:ph sz="quarter" idx="1"/>
          </p:nvPr>
        </p:nvSpPr>
        <p:spPr>
          <a:xfrm>
            <a:off x="457200" y="1066800"/>
            <a:ext cx="7467600" cy="5407152"/>
          </a:xfrm>
        </p:spPr>
        <p:txBody>
          <a:bodyPr/>
          <a:lstStyle/>
          <a:p>
            <a:r>
              <a:rPr lang="en-US" dirty="0" smtClean="0"/>
              <a:t>Identify possible incidents</a:t>
            </a:r>
          </a:p>
          <a:p>
            <a:pPr lvl="1"/>
            <a:r>
              <a:rPr lang="en-US" dirty="0" smtClean="0"/>
              <a:t>detect an attacker has compromised system</a:t>
            </a:r>
          </a:p>
          <a:p>
            <a:r>
              <a:rPr lang="en-US" dirty="0" smtClean="0"/>
              <a:t>Report administrator</a:t>
            </a:r>
          </a:p>
          <a:p>
            <a:r>
              <a:rPr lang="en-US" dirty="0" smtClean="0"/>
              <a:t>Log information</a:t>
            </a:r>
          </a:p>
          <a:p>
            <a:pPr lvl="1"/>
            <a:r>
              <a:rPr lang="en-US" dirty="0" smtClean="0"/>
              <a:t>keep log of suspicious activities</a:t>
            </a:r>
          </a:p>
          <a:p>
            <a:r>
              <a:rPr lang="en-US" dirty="0" smtClean="0"/>
              <a:t>Can be configured to</a:t>
            </a:r>
          </a:p>
          <a:p>
            <a:pPr lvl="1"/>
            <a:r>
              <a:rPr lang="en-US" dirty="0" smtClean="0"/>
              <a:t>Recognize violations of security policies</a:t>
            </a:r>
          </a:p>
          <a:p>
            <a:r>
              <a:rPr lang="en-US" dirty="0" smtClean="0"/>
              <a:t>Monitor file transfers </a:t>
            </a:r>
          </a:p>
          <a:p>
            <a:pPr lvl="1"/>
            <a:r>
              <a:rPr lang="en-US" dirty="0" smtClean="0"/>
              <a:t>Copying a large database onto a user’s laptop</a:t>
            </a:r>
            <a:endParaRPr lang="en-US" dirty="0"/>
          </a:p>
          <a:p>
            <a:r>
              <a:rPr lang="en-US" dirty="0" smtClean="0"/>
              <a:t>Identify reconnaissance activity</a:t>
            </a:r>
          </a:p>
          <a:p>
            <a:pPr lvl="1"/>
            <a:r>
              <a:rPr lang="en-US" dirty="0" smtClean="0"/>
              <a:t>Attack tools and worms perform reconnaissance activity like : host and port scans</a:t>
            </a:r>
          </a:p>
          <a:p>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110922877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914400" y="990600"/>
            <a:ext cx="7010400" cy="532736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IDS Classification</a:t>
            </a:r>
            <a:endParaRPr lang="en-US" dirty="0"/>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999" y="1688036"/>
            <a:ext cx="7509927" cy="463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371600" y="6096000"/>
            <a:ext cx="6172200" cy="246221"/>
          </a:xfrm>
          <a:prstGeom prst="rect">
            <a:avLst/>
          </a:prstGeom>
          <a:noFill/>
        </p:spPr>
        <p:txBody>
          <a:bodyPr wrap="square" rtlCol="0">
            <a:spAutoFit/>
          </a:bodyPr>
          <a:lstStyle/>
          <a:p>
            <a:pPr algn="ctr"/>
            <a:r>
              <a:rPr lang="en-US" sz="1000" dirty="0" smtClean="0"/>
              <a:t>Source : http</a:t>
            </a:r>
            <a:r>
              <a:rPr lang="en-US" sz="1000" dirty="0"/>
              <a:t>://www.windowsecurity.com/articles/IDS-Part2-Classification-methods-techniques.html</a:t>
            </a:r>
          </a:p>
        </p:txBody>
      </p:sp>
    </p:spTree>
    <p:extLst>
      <p:ext uri="{BB962C8B-B14F-4D97-AF65-F5344CB8AC3E}">
        <p14:creationId xmlns:p14="http://schemas.microsoft.com/office/powerpoint/2010/main" val="351225885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Different ways to intrude</a:t>
            </a:r>
          </a:p>
        </p:txBody>
      </p:sp>
      <p:sp>
        <p:nvSpPr>
          <p:cNvPr id="30723" name="Rectangle 3"/>
          <p:cNvSpPr>
            <a:spLocks noGrp="1" noChangeArrowheads="1"/>
          </p:cNvSpPr>
          <p:nvPr>
            <p:ph sz="quarter" idx="1"/>
          </p:nvPr>
        </p:nvSpPr>
        <p:spPr/>
        <p:txBody>
          <a:bodyPr/>
          <a:lstStyle/>
          <a:p>
            <a:r>
              <a:rPr lang="en-US"/>
              <a:t>Buffer overflows</a:t>
            </a:r>
          </a:p>
          <a:p>
            <a:r>
              <a:rPr lang="en-US"/>
              <a:t>Unexpected combinations</a:t>
            </a:r>
          </a:p>
          <a:p>
            <a:r>
              <a:rPr lang="en-US"/>
              <a:t>Unhandled input</a:t>
            </a:r>
          </a:p>
          <a:p>
            <a:r>
              <a:rPr lang="en-US"/>
              <a:t>Race conditions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a:bodyPr>
          <a:lstStyle/>
          <a:p>
            <a:r>
              <a:rPr lang="en-US" sz="2400" dirty="0" smtClean="0">
                <a:solidFill>
                  <a:srgbClr val="C00000"/>
                </a:solidFill>
              </a:rPr>
              <a:t>Top 10  Security Vulnerabilities</a:t>
            </a:r>
            <a:endParaRPr lang="en-US" sz="2400" dirty="0"/>
          </a:p>
        </p:txBody>
      </p:sp>
      <p:sp>
        <p:nvSpPr>
          <p:cNvPr id="3" name="Content Placeholder 2"/>
          <p:cNvSpPr>
            <a:spLocks noGrp="1"/>
          </p:cNvSpPr>
          <p:nvPr>
            <p:ph sz="quarter" idx="1"/>
          </p:nvPr>
        </p:nvSpPr>
        <p:spPr>
          <a:xfrm>
            <a:off x="304800" y="838200"/>
            <a:ext cx="8229600" cy="5867400"/>
          </a:xfrm>
        </p:spPr>
        <p:txBody>
          <a:bodyPr>
            <a:normAutofit fontScale="85000" lnSpcReduction="20000"/>
          </a:bodyPr>
          <a:lstStyle/>
          <a:p>
            <a:r>
              <a:rPr lang="en-US" b="1" dirty="0" smtClean="0">
                <a:hlinkClick r:id="rId2" action="ppaction://hlinkfile" tooltip="Top 10 2007-A1"/>
              </a:rPr>
              <a:t>1 - Cross Site Scripting (XSS)</a:t>
            </a:r>
            <a:r>
              <a:rPr lang="en-US" dirty="0" smtClean="0"/>
              <a:t> XSS flaws occur whenever an application takes user supplied data and sends it to a web browser without first validating or encoding that content. XSS allows attackers to execute script in the victim's browser which can hijack user sessions, deface web sites, possibly introduce worms, etc. </a:t>
            </a:r>
          </a:p>
          <a:p>
            <a:r>
              <a:rPr lang="en-US" b="1" dirty="0" smtClean="0">
                <a:hlinkClick r:id="rId3" action="ppaction://hlinkfile" tooltip="Top 10 2007-A2"/>
              </a:rPr>
              <a:t>2 - Injection Flaws</a:t>
            </a:r>
            <a:r>
              <a:rPr lang="en-US" dirty="0" smtClean="0"/>
              <a:t> Injection flaws, particularly SQL injection, are common in web applications. Injection occurs when user-supplied data is sent to an interpreter as part of a command or query. The attacker's hostile data tricks the interpreter into executing unintended commands or changing data. </a:t>
            </a:r>
          </a:p>
          <a:p>
            <a:r>
              <a:rPr lang="en-US" b="1" dirty="0" smtClean="0">
                <a:hlinkClick r:id="rId4" action="ppaction://hlinkfile" tooltip="Top 10 2007-A3"/>
              </a:rPr>
              <a:t>3 - Malicious File Execution</a:t>
            </a:r>
            <a:r>
              <a:rPr lang="en-US" dirty="0" smtClean="0"/>
              <a:t> Code vulnerable to remote file inclusion (RFI) allows attackers to include hostile code and data, resulting in devastating attacks, such as total server compromise. Malicious file execution attacks affect PHP, XML and any framework which accepts filenames or files from users.</a:t>
            </a:r>
          </a:p>
          <a:p>
            <a:r>
              <a:rPr lang="en-US" b="1" dirty="0" smtClean="0">
                <a:hlinkClick r:id="rId5" action="ppaction://hlinkfile" tooltip="Top 10 2007-A4"/>
              </a:rPr>
              <a:t>4 - Insecure Direct Object Reference</a:t>
            </a:r>
            <a:r>
              <a:rPr lang="en-US" dirty="0" smtClean="0"/>
              <a:t> A direct object reference occurs when a developer exposes a reference to an internal implementation object, such as a file, directory, database record, or key, as a URL or form parameter. Attackers can manipulate those references to access other objects without authorization.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400800"/>
          </a:xfrm>
        </p:spPr>
        <p:txBody>
          <a:bodyPr>
            <a:normAutofit fontScale="92500"/>
          </a:bodyPr>
          <a:lstStyle/>
          <a:p>
            <a:r>
              <a:rPr lang="en-US" b="1" dirty="0" smtClean="0">
                <a:hlinkClick r:id="rId2" action="ppaction://hlinkfile" tooltip="Top 10 2007-A5"/>
              </a:rPr>
              <a:t>5 - Cross Site Request Forgery (CSRF)</a:t>
            </a:r>
            <a:r>
              <a:rPr lang="en-US" dirty="0" smtClean="0"/>
              <a:t> A CSRF attack forces a logged-on victim's browser to send a pre-authenticated request to a vulnerable web application, which then forces the victim's browser to perform a hostile action to the benefit of the attacker. CSRF can be as powerful as the web application that it attacks. </a:t>
            </a:r>
          </a:p>
          <a:p>
            <a:r>
              <a:rPr lang="en-US" b="1" dirty="0" smtClean="0">
                <a:hlinkClick r:id="rId3" action="ppaction://hlinkfile" tooltip="Top 10 2007-A6"/>
              </a:rPr>
              <a:t>6 - Information Leakage and Improper Error Handling</a:t>
            </a:r>
            <a:r>
              <a:rPr lang="en-US" dirty="0" smtClean="0"/>
              <a:t> Applications can unintentionally leak information about their configuration, internal workings, or violate privacy through a variety of application problems. Attackers use this weakness to steal sensitive data, or conduct more serious attacks. </a:t>
            </a:r>
          </a:p>
          <a:p>
            <a:r>
              <a:rPr lang="en-US" b="1" dirty="0" smtClean="0">
                <a:hlinkClick r:id="rId4" action="ppaction://hlinkfile" tooltip="Top 10 2007-A7"/>
              </a:rPr>
              <a:t>7 - Broken Authentication and Session Management</a:t>
            </a:r>
            <a:r>
              <a:rPr lang="en-US" dirty="0" smtClean="0"/>
              <a:t> Account credentials and session tokens are often not properly protected. Attackers compromise passwords, keys, or authentication tokens to assume other users' identities.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7467600" cy="6477000"/>
          </a:xfrm>
        </p:spPr>
        <p:txBody>
          <a:bodyPr>
            <a:normAutofit/>
          </a:bodyPr>
          <a:lstStyle/>
          <a:p>
            <a:r>
              <a:rPr lang="en-US" b="1" dirty="0" smtClean="0">
                <a:hlinkClick r:id="rId2" action="ppaction://hlinkfile" tooltip="Top 10 2007-A8"/>
              </a:rPr>
              <a:t>8 - Insecure Cryptographic Storage</a:t>
            </a:r>
            <a:r>
              <a:rPr lang="en-US" dirty="0" smtClean="0"/>
              <a:t> Web applications rarely use cryptographic functions properly to protect data and credentials. Attackers use weakly protected data to conduct identity theft and other crimes, such as credit card fraud. </a:t>
            </a:r>
          </a:p>
          <a:p>
            <a:r>
              <a:rPr lang="en-US" b="1" dirty="0" smtClean="0">
                <a:hlinkClick r:id="rId3" action="ppaction://hlinkfile" tooltip="Top 10 2007-A9"/>
              </a:rPr>
              <a:t>9 - Insecure Communications</a:t>
            </a:r>
            <a:r>
              <a:rPr lang="en-US" dirty="0" smtClean="0"/>
              <a:t> Applications frequently fail to encrypt network traffic when it is necessary to protect sensitive communications. </a:t>
            </a:r>
          </a:p>
          <a:p>
            <a:r>
              <a:rPr lang="en-US" b="1" dirty="0" smtClean="0">
                <a:hlinkClick r:id="rId4" action="ppaction://hlinkfile" tooltip="Top 10 2007-A10"/>
              </a:rPr>
              <a:t>10 - Failure to Restrict URL Access</a:t>
            </a:r>
            <a:r>
              <a:rPr lang="en-US" dirty="0" smtClean="0"/>
              <a:t> Frequently, an application only protects sensitive functionality by preventing the display of links or URLs to unauthorized users. Attackers can use this weakness to access and perform unauthorized operations by accessing those URLs directly.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6" name="Rectangle 4"/>
          <p:cNvSpPr>
            <a:spLocks noGrp="1" noChangeArrowheads="1"/>
          </p:cNvSpPr>
          <p:nvPr>
            <p:ph type="title"/>
          </p:nvPr>
        </p:nvSpPr>
        <p:spPr bwMode="auto">
          <a:xfrm>
            <a:off x="457347" y="685800"/>
            <a:ext cx="8229307" cy="731838"/>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2400">
                <a:solidFill>
                  <a:schemeClr val="accent1"/>
                </a:solidFill>
              </a:rPr>
              <a:t>Overview of Existing Security Systems : </a:t>
            </a:r>
            <a:r>
              <a:rPr lang="en-US" sz="2400">
                <a:solidFill>
                  <a:schemeClr val="tx1"/>
                </a:solidFill>
              </a:rPr>
              <a:t>Firewalls</a:t>
            </a:r>
            <a:br>
              <a:rPr lang="en-US" sz="2400">
                <a:solidFill>
                  <a:schemeClr val="tx1"/>
                </a:solidFill>
              </a:rPr>
            </a:br>
            <a:r>
              <a:rPr lang="en-US" sz="2400">
                <a:solidFill>
                  <a:schemeClr val="tx1"/>
                </a:solidFill>
              </a:rPr>
              <a:t>Used even for Deterring (Scaring attackers)</a:t>
            </a:r>
          </a:p>
        </p:txBody>
      </p:sp>
      <p:sp>
        <p:nvSpPr>
          <p:cNvPr id="340997" name="Rectangle 5"/>
          <p:cNvSpPr>
            <a:spLocks noChangeArrowheads="1"/>
          </p:cNvSpPr>
          <p:nvPr/>
        </p:nvSpPr>
        <p:spPr bwMode="auto">
          <a:xfrm>
            <a:off x="351805" y="609600"/>
            <a:ext cx="7669350" cy="457200"/>
          </a:xfrm>
          <a:prstGeom prst="rect">
            <a:avLst/>
          </a:prstGeom>
          <a:noFill/>
          <a:ln w="76200">
            <a:noFill/>
            <a:miter lim="800000"/>
            <a:headEnd/>
            <a:tailEnd/>
          </a:ln>
          <a:effectLst/>
        </p:spPr>
        <p:txBody>
          <a:bodyPr anchorCtr="1"/>
          <a:lstStyle/>
          <a:p>
            <a:pPr algn="ctr">
              <a:lnSpc>
                <a:spcPct val="90000"/>
              </a:lnSpc>
            </a:pPr>
            <a:endParaRPr lang="en-GB" sz="1400">
              <a:solidFill>
                <a:srgbClr val="000000"/>
              </a:solidFill>
              <a:effectLst>
                <a:outerShdw blurRad="38100" dist="38100" dir="2700000" algn="tl">
                  <a:srgbClr val="C0C0C0"/>
                </a:outerShdw>
              </a:effectLst>
              <a:latin typeface="Arial" charset="0"/>
            </a:endParaRPr>
          </a:p>
        </p:txBody>
      </p:sp>
      <p:pic>
        <p:nvPicPr>
          <p:cNvPr id="340998" name="Picture 6"/>
          <p:cNvPicPr>
            <a:picLocks noChangeAspect="1" noChangeArrowheads="1"/>
          </p:cNvPicPr>
          <p:nvPr/>
        </p:nvPicPr>
        <p:blipFill>
          <a:blip r:embed="rId2" cstate="print">
            <a:clrChange>
              <a:clrFrom>
                <a:srgbClr val="FFFFFF"/>
              </a:clrFrom>
              <a:clrTo>
                <a:srgbClr val="FFFFFF">
                  <a:alpha val="0"/>
                </a:srgbClr>
              </a:clrTo>
            </a:clrChange>
            <a:lum bright="-18000" contrast="24000"/>
          </a:blip>
          <a:srcRect/>
          <a:stretch>
            <a:fillRect/>
          </a:stretch>
        </p:blipFill>
        <p:spPr bwMode="auto">
          <a:xfrm>
            <a:off x="702145" y="1371600"/>
            <a:ext cx="7528628" cy="3429000"/>
          </a:xfrm>
          <a:prstGeom prst="rect">
            <a:avLst/>
          </a:prstGeom>
          <a:solidFill>
            <a:srgbClr val="FFFFFF">
              <a:alpha val="50000"/>
            </a:srgbClr>
          </a:solidFill>
          <a:ln w="9525">
            <a:noFill/>
            <a:miter lim="800000"/>
            <a:headEnd/>
            <a:tailEnd/>
          </a:ln>
          <a:effectLst/>
        </p:spPr>
      </p:pic>
      <p:sp>
        <p:nvSpPr>
          <p:cNvPr id="340999" name="Rectangle 7"/>
          <p:cNvSpPr>
            <a:spLocks noChangeArrowheads="1"/>
          </p:cNvSpPr>
          <p:nvPr/>
        </p:nvSpPr>
        <p:spPr bwMode="auto">
          <a:xfrm>
            <a:off x="209617" y="4953000"/>
            <a:ext cx="8584044" cy="2308324"/>
          </a:xfrm>
          <a:prstGeom prst="rect">
            <a:avLst/>
          </a:prstGeom>
          <a:noFill/>
          <a:ln w="12700">
            <a:noFill/>
            <a:miter lim="800000"/>
            <a:headEnd type="none" w="sm" len="sm"/>
            <a:tailEnd type="none" w="sm" len="sm"/>
          </a:ln>
          <a:effectLst/>
        </p:spPr>
        <p:txBody>
          <a:bodyPr>
            <a:spAutoFit/>
          </a:bodyPr>
          <a:lstStyle/>
          <a:p>
            <a:r>
              <a:rPr lang="en-US">
                <a:solidFill>
                  <a:schemeClr val="accent1"/>
                </a:solidFill>
              </a:rPr>
              <a:t>Firewalls </a:t>
            </a:r>
            <a:r>
              <a:rPr lang="en-US">
                <a:solidFill>
                  <a:schemeClr val="accent1"/>
                </a:solidFill>
                <a:sym typeface="Wingdings" pitchFamily="2" charset="2"/>
              </a:rPr>
              <a:t> </a:t>
            </a:r>
            <a:r>
              <a:rPr lang="en-US" b="0">
                <a:solidFill>
                  <a:schemeClr val="accent1"/>
                </a:solidFill>
                <a:sym typeface="Wingdings" pitchFamily="2" charset="2"/>
              </a:rPr>
              <a:t>Designed to prevent malicious packets from entering </a:t>
            </a:r>
            <a:endParaRPr lang="en-US" b="0">
              <a:solidFill>
                <a:schemeClr val="accent1"/>
              </a:solidFill>
            </a:endParaRPr>
          </a:p>
          <a:p>
            <a:pPr lvl="1"/>
            <a:r>
              <a:rPr lang="en-US">
                <a:solidFill>
                  <a:schemeClr val="accent1"/>
                </a:solidFill>
              </a:rPr>
              <a:t>Software based </a:t>
            </a:r>
            <a:r>
              <a:rPr lang="en-US">
                <a:solidFill>
                  <a:schemeClr val="accent1"/>
                </a:solidFill>
                <a:sym typeface="Wingdings" pitchFamily="2" charset="2"/>
              </a:rPr>
              <a:t> </a:t>
            </a:r>
            <a:r>
              <a:rPr lang="en-US" b="0">
                <a:solidFill>
                  <a:schemeClr val="accent1"/>
                </a:solidFill>
                <a:sym typeface="Wingdings" pitchFamily="2" charset="2"/>
              </a:rPr>
              <a:t>Runs as a local program to protect one computer (</a:t>
            </a:r>
            <a:r>
              <a:rPr lang="en-US">
                <a:solidFill>
                  <a:schemeClr val="accent1"/>
                </a:solidFill>
                <a:sym typeface="Wingdings" pitchFamily="2" charset="2"/>
              </a:rPr>
              <a:t>personal firewall</a:t>
            </a:r>
            <a:r>
              <a:rPr lang="en-US" b="0">
                <a:solidFill>
                  <a:schemeClr val="accent1"/>
                </a:solidFill>
                <a:sym typeface="Wingdings" pitchFamily="2" charset="2"/>
              </a:rPr>
              <a:t>) or as a program on a separate computer (</a:t>
            </a:r>
            <a:r>
              <a:rPr lang="en-US">
                <a:solidFill>
                  <a:schemeClr val="accent1"/>
                </a:solidFill>
                <a:sym typeface="Wingdings" pitchFamily="2" charset="2"/>
              </a:rPr>
              <a:t>network firewall</a:t>
            </a:r>
            <a:r>
              <a:rPr lang="en-US" b="0">
                <a:solidFill>
                  <a:schemeClr val="accent1"/>
                </a:solidFill>
                <a:sym typeface="Wingdings" pitchFamily="2" charset="2"/>
              </a:rPr>
              <a:t>) to protect the network</a:t>
            </a:r>
          </a:p>
          <a:p>
            <a:pPr lvl="1"/>
            <a:r>
              <a:rPr lang="en-US">
                <a:solidFill>
                  <a:schemeClr val="accent1"/>
                </a:solidFill>
                <a:sym typeface="Wingdings" pitchFamily="2" charset="2"/>
              </a:rPr>
              <a:t>Hardware based </a:t>
            </a:r>
            <a:r>
              <a:rPr lang="en-US" b="0">
                <a:solidFill>
                  <a:schemeClr val="accent1"/>
                </a:solidFill>
                <a:sym typeface="Wingdings" pitchFamily="2" charset="2"/>
              </a:rPr>
              <a:t> separate devices that protect the entire network (network firewalls)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IDS’s</a:t>
            </a:r>
            <a:endParaRPr lang="en-US" dirty="0"/>
          </a:p>
        </p:txBody>
      </p:sp>
      <p:sp>
        <p:nvSpPr>
          <p:cNvPr id="3" name="Content Placeholder 2"/>
          <p:cNvSpPr>
            <a:spLocks noGrp="1"/>
          </p:cNvSpPr>
          <p:nvPr>
            <p:ph sz="quarter" idx="1"/>
          </p:nvPr>
        </p:nvSpPr>
        <p:spPr/>
        <p:txBody>
          <a:bodyPr/>
          <a:lstStyle/>
          <a:p>
            <a:pPr marL="0" indent="0">
              <a:buNone/>
            </a:pP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702934"/>
            <a:ext cx="6858000" cy="416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613312"/>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Intrusion Detection Systems (IDS)</a:t>
            </a:r>
          </a:p>
        </p:txBody>
      </p:sp>
      <p:sp>
        <p:nvSpPr>
          <p:cNvPr id="11267" name="Rectangle 3"/>
          <p:cNvSpPr>
            <a:spLocks noGrp="1" noChangeArrowheads="1"/>
          </p:cNvSpPr>
          <p:nvPr>
            <p:ph sz="quarter" idx="1"/>
          </p:nvPr>
        </p:nvSpPr>
        <p:spPr/>
        <p:txBody>
          <a:bodyPr/>
          <a:lstStyle/>
          <a:p>
            <a:pPr>
              <a:buFontTx/>
              <a:buNone/>
            </a:pPr>
            <a:r>
              <a:rPr lang="en-US"/>
              <a:t>  Intrusion Detection Systems look for attack signatures, which are specific patterns that usually indicate malicious or suspicious intent.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Currently Available IDSs</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722465381"/>
              </p:ext>
            </p:extLst>
          </p:nvPr>
        </p:nvGraphicFramePr>
        <p:xfrm>
          <a:off x="457200" y="1600200"/>
          <a:ext cx="7467600" cy="2494280"/>
        </p:xfrm>
        <a:graphic>
          <a:graphicData uri="http://schemas.openxmlformats.org/drawingml/2006/table">
            <a:tbl>
              <a:tblPr firstRow="1" bandRow="1">
                <a:tableStyleId>{5C22544A-7EE6-4342-B048-85BDC9FD1C3A}</a:tableStyleId>
              </a:tblPr>
              <a:tblGrid>
                <a:gridCol w="3733800"/>
                <a:gridCol w="3733800"/>
              </a:tblGrid>
              <a:tr h="370840">
                <a:tc>
                  <a:txBody>
                    <a:bodyPr/>
                    <a:lstStyle/>
                    <a:p>
                      <a:r>
                        <a:rPr lang="en-US" dirty="0" smtClean="0"/>
                        <a:t>Network Based IDS</a:t>
                      </a:r>
                      <a:endParaRPr lang="en-US" dirty="0"/>
                    </a:p>
                  </a:txBody>
                  <a:tcPr/>
                </a:tc>
                <a:tc>
                  <a:txBody>
                    <a:bodyPr/>
                    <a:lstStyle/>
                    <a:p>
                      <a:r>
                        <a:rPr lang="en-US" dirty="0" smtClean="0"/>
                        <a:t>Host Based IDS</a:t>
                      </a:r>
                      <a:endParaRPr lang="en-US" dirty="0"/>
                    </a:p>
                  </a:txBody>
                  <a:tcPr/>
                </a:tc>
              </a:tr>
              <a:tr h="370840">
                <a:tc>
                  <a:txBody>
                    <a:bodyPr/>
                    <a:lstStyle/>
                    <a:p>
                      <a:r>
                        <a:rPr kumimoji="0" lang="en-US" sz="1800" b="0" i="0" u="none" strike="noStrike" kern="1200" baseline="0" dirty="0" smtClean="0">
                          <a:solidFill>
                            <a:schemeClr val="dk1"/>
                          </a:solidFill>
                          <a:latin typeface="+mn-lt"/>
                          <a:ea typeface="+mn-ea"/>
                          <a:cs typeface="+mn-cs"/>
                        </a:rPr>
                        <a:t>Internet Security Systems Real Secure</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Internet Security Systems Real Secure</a:t>
                      </a:r>
                      <a:endParaRPr lang="en-US" dirty="0"/>
                    </a:p>
                  </a:txBody>
                  <a:tcPr/>
                </a:tc>
              </a:tr>
              <a:tr h="370840">
                <a:tc>
                  <a:txBody>
                    <a:bodyPr/>
                    <a:lstStyle/>
                    <a:p>
                      <a:r>
                        <a:rPr kumimoji="0" lang="en-US" sz="1800" b="0" i="0" u="none" strike="noStrike" kern="1200" baseline="0" dirty="0" smtClean="0">
                          <a:solidFill>
                            <a:schemeClr val="dk1"/>
                          </a:solidFill>
                          <a:latin typeface="+mn-lt"/>
                          <a:ea typeface="+mn-ea"/>
                          <a:cs typeface="+mn-cs"/>
                        </a:rPr>
                        <a:t>Symantec Net Prowler</a:t>
                      </a:r>
                      <a:endParaRPr lang="en-US" dirty="0"/>
                    </a:p>
                  </a:txBody>
                  <a:tcPr/>
                </a:tc>
                <a:tc>
                  <a:txBody>
                    <a:bodyPr/>
                    <a:lstStyle/>
                    <a:p>
                      <a:r>
                        <a:rPr kumimoji="0" lang="en-US" sz="1800" b="0" i="0" u="none" strike="noStrike" kern="1200" baseline="0" dirty="0" smtClean="0">
                          <a:solidFill>
                            <a:schemeClr val="dk1"/>
                          </a:solidFill>
                          <a:latin typeface="+mn-lt"/>
                          <a:ea typeface="+mn-ea"/>
                          <a:cs typeface="+mn-cs"/>
                        </a:rPr>
                        <a:t>Symantec Intruder Alert</a:t>
                      </a:r>
                      <a:endParaRPr lang="en-US" dirty="0"/>
                    </a:p>
                  </a:txBody>
                  <a:tcPr/>
                </a:tc>
              </a:tr>
              <a:tr h="370840">
                <a:tc>
                  <a:txBody>
                    <a:bodyPr/>
                    <a:lstStyle/>
                    <a:p>
                      <a:r>
                        <a:rPr kumimoji="0" lang="en-US" sz="1800" b="0" i="0" u="none" strike="noStrike" kern="1200" baseline="0" dirty="0" smtClean="0">
                          <a:solidFill>
                            <a:schemeClr val="dk1"/>
                          </a:solidFill>
                          <a:latin typeface="+mn-lt"/>
                          <a:ea typeface="+mn-ea"/>
                          <a:cs typeface="+mn-cs"/>
                        </a:rPr>
                        <a:t>Network Ice Black Ice Defender</a:t>
                      </a:r>
                    </a:p>
                  </a:txBody>
                  <a:tcPr/>
                </a:tc>
                <a:tc>
                  <a:txBody>
                    <a:bodyPr/>
                    <a:lstStyle/>
                    <a:p>
                      <a:r>
                        <a:rPr kumimoji="0" lang="en-US" sz="1800" b="0" i="0" u="none" strike="noStrike" kern="1200" baseline="0" dirty="0" smtClean="0">
                          <a:solidFill>
                            <a:schemeClr val="dk1"/>
                          </a:solidFill>
                          <a:latin typeface="+mn-lt"/>
                          <a:ea typeface="+mn-ea"/>
                          <a:cs typeface="+mn-cs"/>
                        </a:rPr>
                        <a:t>Tripwire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err="1" smtClean="0">
                          <a:solidFill>
                            <a:schemeClr val="dk1"/>
                          </a:solidFill>
                          <a:latin typeface="+mn-lt"/>
                          <a:ea typeface="+mn-ea"/>
                          <a:cs typeface="+mn-cs"/>
                        </a:rPr>
                        <a:t>CyberSafe</a:t>
                      </a:r>
                      <a:r>
                        <a:rPr kumimoji="0" lang="en-US" sz="1800" b="0" i="0" u="none" strike="noStrike" kern="1200" baseline="0" dirty="0" smtClean="0">
                          <a:solidFill>
                            <a:schemeClr val="dk1"/>
                          </a:solidFill>
                          <a:latin typeface="+mn-lt"/>
                          <a:ea typeface="+mn-ea"/>
                          <a:cs typeface="+mn-cs"/>
                        </a:rPr>
                        <a:t> </a:t>
                      </a:r>
                      <a:r>
                        <a:rPr kumimoji="0" lang="en-US" sz="1800" b="0" i="0" u="none" strike="noStrike" kern="1200" baseline="0" dirty="0" err="1" smtClean="0">
                          <a:solidFill>
                            <a:schemeClr val="dk1"/>
                          </a:solidFill>
                          <a:latin typeface="+mn-lt"/>
                          <a:ea typeface="+mn-ea"/>
                          <a:cs typeface="+mn-cs"/>
                        </a:rPr>
                        <a:t>Centrax</a:t>
                      </a:r>
                      <a:endParaRPr kumimoji="0" lang="en-US" sz="1800" b="0" i="0" u="none" strike="noStrike" kern="1200" baseline="0" dirty="0" smtClean="0">
                        <a:solidFill>
                          <a:schemeClr val="dk1"/>
                        </a:solidFill>
                        <a:latin typeface="+mn-lt"/>
                        <a:ea typeface="+mn-ea"/>
                        <a:cs typeface="+mn-cs"/>
                      </a:endParaRPr>
                    </a:p>
                  </a:txBody>
                  <a:tcPr/>
                </a:tc>
                <a:tc>
                  <a:txBody>
                    <a:bodyPr/>
                    <a:lstStyle/>
                    <a:p>
                      <a:r>
                        <a:rPr kumimoji="0" lang="en-US" sz="1800" b="0" i="0" u="none" strike="noStrike" kern="1200" baseline="0" dirty="0" smtClean="0">
                          <a:solidFill>
                            <a:schemeClr val="dk1"/>
                          </a:solidFill>
                          <a:latin typeface="+mn-lt"/>
                          <a:ea typeface="+mn-ea"/>
                          <a:cs typeface="+mn-cs"/>
                        </a:rPr>
                        <a:t>Cyber Safe </a:t>
                      </a:r>
                      <a:r>
                        <a:rPr kumimoji="0" lang="en-US" sz="1800" b="0" i="0" u="none" strike="noStrike" kern="1200" baseline="0" dirty="0" err="1" smtClean="0">
                          <a:solidFill>
                            <a:schemeClr val="dk1"/>
                          </a:solidFill>
                          <a:latin typeface="+mn-lt"/>
                          <a:ea typeface="+mn-ea"/>
                          <a:cs typeface="+mn-cs"/>
                        </a:rPr>
                        <a:t>Centrax</a:t>
                      </a:r>
                      <a:endParaRPr lang="en-US" dirty="0"/>
                    </a:p>
                  </a:txBody>
                  <a:tcPr/>
                </a:tc>
              </a:tr>
              <a:tr h="370840">
                <a:tc>
                  <a:txBody>
                    <a:bodyPr/>
                    <a:lstStyle/>
                    <a:p>
                      <a:r>
                        <a:rPr kumimoji="0" lang="en-US" sz="1800" b="0" i="0" u="none" strike="noStrike" kern="1200" baseline="0" dirty="0" smtClean="0">
                          <a:solidFill>
                            <a:schemeClr val="dk1"/>
                          </a:solidFill>
                          <a:latin typeface="+mn-lt"/>
                          <a:ea typeface="+mn-ea"/>
                          <a:cs typeface="+mn-cs"/>
                        </a:rPr>
                        <a:t>Detection Appliance</a:t>
                      </a:r>
                    </a:p>
                  </a:txBody>
                  <a:tcPr/>
                </a:tc>
                <a:tc>
                  <a:txBody>
                    <a:bodyPr/>
                    <a:lstStyle/>
                    <a:p>
                      <a:endParaRPr lang="en-US" dirty="0"/>
                    </a:p>
                  </a:txBody>
                  <a:tcPr/>
                </a:tc>
              </a:tr>
            </a:tbl>
          </a:graphicData>
        </a:graphic>
      </p:graphicFrame>
      <p:sp>
        <p:nvSpPr>
          <p:cNvPr id="8" name="TextBox 7"/>
          <p:cNvSpPr txBox="1"/>
          <p:nvPr/>
        </p:nvSpPr>
        <p:spPr>
          <a:xfrm>
            <a:off x="533400" y="4267200"/>
            <a:ext cx="7391400" cy="1477328"/>
          </a:xfrm>
          <a:prstGeom prst="rect">
            <a:avLst/>
          </a:prstGeom>
          <a:noFill/>
        </p:spPr>
        <p:txBody>
          <a:bodyPr wrap="square" rtlCol="0">
            <a:spAutoFit/>
          </a:bodyPr>
          <a:lstStyle/>
          <a:p>
            <a:endParaRPr lang="en-US" dirty="0"/>
          </a:p>
          <a:p>
            <a:r>
              <a:rPr lang="en-US" b="1" dirty="0" smtClean="0"/>
              <a:t>Snort, Fragroute /Fragrouter, OSSEC HIDS</a:t>
            </a:r>
            <a:r>
              <a:rPr lang="en-US" dirty="0" smtClean="0"/>
              <a:t>, are some of the most popular Open Source IDS</a:t>
            </a:r>
          </a:p>
          <a:p>
            <a:endParaRPr lang="en-US" dirty="0"/>
          </a:p>
          <a:p>
            <a:endParaRPr lang="en-US" dirty="0"/>
          </a:p>
        </p:txBody>
      </p:sp>
    </p:spTree>
    <p:extLst>
      <p:ext uri="{BB962C8B-B14F-4D97-AF65-F5344CB8AC3E}">
        <p14:creationId xmlns:p14="http://schemas.microsoft.com/office/powerpoint/2010/main" val="3523079295"/>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Intrusion Detection Systems (IDS)</a:t>
            </a:r>
          </a:p>
        </p:txBody>
      </p:sp>
      <p:sp>
        <p:nvSpPr>
          <p:cNvPr id="2051" name="Rectangle 3"/>
          <p:cNvSpPr>
            <a:spLocks noGrp="1" noChangeArrowheads="1"/>
          </p:cNvSpPr>
          <p:nvPr>
            <p:ph sz="quarter" idx="1"/>
          </p:nvPr>
        </p:nvSpPr>
        <p:spPr/>
        <p:txBody>
          <a:bodyPr/>
          <a:lstStyle/>
          <a:p>
            <a:r>
              <a:rPr lang="en-US"/>
              <a:t>Different ways of classifying an IDS</a:t>
            </a:r>
          </a:p>
          <a:p>
            <a:pPr>
              <a:buFontTx/>
              <a:buNone/>
            </a:pPr>
            <a:r>
              <a:rPr lang="en-US"/>
              <a:t>	IDS based on</a:t>
            </a:r>
          </a:p>
          <a:p>
            <a:pPr lvl="1"/>
            <a:r>
              <a:rPr lang="en-US"/>
              <a:t> anomaly detection</a:t>
            </a:r>
          </a:p>
          <a:p>
            <a:pPr lvl="1"/>
            <a:r>
              <a:rPr lang="en-US"/>
              <a:t> signature based misuse</a:t>
            </a:r>
          </a:p>
          <a:p>
            <a:pPr lvl="1"/>
            <a:r>
              <a:rPr lang="en-US"/>
              <a:t> host based</a:t>
            </a:r>
          </a:p>
          <a:p>
            <a:pPr lvl="1"/>
            <a:r>
              <a:rPr lang="en-US"/>
              <a:t> network based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Anomaly based IDS</a:t>
            </a:r>
          </a:p>
        </p:txBody>
      </p:sp>
      <p:sp>
        <p:nvSpPr>
          <p:cNvPr id="3075" name="Rectangle 3"/>
          <p:cNvSpPr>
            <a:spLocks noGrp="1" noChangeArrowheads="1"/>
          </p:cNvSpPr>
          <p:nvPr>
            <p:ph sz="quarter" idx="1"/>
          </p:nvPr>
        </p:nvSpPr>
        <p:spPr/>
        <p:txBody>
          <a:bodyPr/>
          <a:lstStyle/>
          <a:p>
            <a:r>
              <a:rPr lang="en-US"/>
              <a:t>This IDS models the normal usage of the network as a noise characterization.</a:t>
            </a:r>
          </a:p>
          <a:p>
            <a:r>
              <a:rPr lang="en-US"/>
              <a:t>Anything distinct from the noise is assumed to be an intrusion activity.</a:t>
            </a:r>
          </a:p>
          <a:p>
            <a:pPr lvl="1"/>
            <a:r>
              <a:rPr lang="en-US"/>
              <a:t>E.g flooding a host with lots of packet.</a:t>
            </a:r>
          </a:p>
          <a:p>
            <a:r>
              <a:rPr lang="en-US"/>
              <a:t>The primary strength is its ability to recognize novel attacks.</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Drawbacks of Anomaly detection IDS</a:t>
            </a:r>
          </a:p>
        </p:txBody>
      </p:sp>
      <p:sp>
        <p:nvSpPr>
          <p:cNvPr id="4099" name="Rectangle 3"/>
          <p:cNvSpPr>
            <a:spLocks noGrp="1" noChangeArrowheads="1"/>
          </p:cNvSpPr>
          <p:nvPr>
            <p:ph sz="quarter" idx="1"/>
          </p:nvPr>
        </p:nvSpPr>
        <p:spPr/>
        <p:txBody>
          <a:bodyPr/>
          <a:lstStyle/>
          <a:p>
            <a:r>
              <a:rPr lang="en-US" sz="2800"/>
              <a:t>Assumes that intrusions will be accompanied by manifestations that are sufficiently unusual so as to permit detection.</a:t>
            </a:r>
          </a:p>
          <a:p>
            <a:r>
              <a:rPr lang="en-US" sz="2800"/>
              <a:t>These generate many false alarms and hence compromise the effectiveness of the IDS.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Signature based IDS</a:t>
            </a:r>
          </a:p>
        </p:txBody>
      </p:sp>
      <p:sp>
        <p:nvSpPr>
          <p:cNvPr id="5123" name="Rectangle 3"/>
          <p:cNvSpPr>
            <a:spLocks noGrp="1" noChangeArrowheads="1"/>
          </p:cNvSpPr>
          <p:nvPr>
            <p:ph sz="quarter" idx="1"/>
          </p:nvPr>
        </p:nvSpPr>
        <p:spPr/>
        <p:txBody>
          <a:bodyPr/>
          <a:lstStyle/>
          <a:p>
            <a:r>
              <a:rPr lang="en-US"/>
              <a:t>This IDS possess an attacked description that can be matched to sensed attack manifestations.</a:t>
            </a:r>
          </a:p>
          <a:p>
            <a:r>
              <a:rPr lang="en-US"/>
              <a:t>The question of what information is relevant to an IDS depends upon what it is trying to detect.</a:t>
            </a:r>
          </a:p>
          <a:p>
            <a:pPr lvl="1"/>
            <a:r>
              <a:rPr lang="en-US"/>
              <a:t>E.g DNS, FTP etc.</a:t>
            </a:r>
          </a:p>
          <a:p>
            <a:pPr>
              <a:buFontTx/>
              <a:buNone/>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Signature based IDS (contd.)</a:t>
            </a:r>
          </a:p>
        </p:txBody>
      </p:sp>
      <p:sp>
        <p:nvSpPr>
          <p:cNvPr id="6147" name="Rectangle 3"/>
          <p:cNvSpPr>
            <a:spLocks noGrp="1" noChangeArrowheads="1"/>
          </p:cNvSpPr>
          <p:nvPr>
            <p:ph sz="quarter" idx="1"/>
          </p:nvPr>
        </p:nvSpPr>
        <p:spPr/>
        <p:txBody>
          <a:bodyPr/>
          <a:lstStyle/>
          <a:p>
            <a:pPr>
              <a:lnSpc>
                <a:spcPct val="90000"/>
              </a:lnSpc>
            </a:pPr>
            <a:r>
              <a:rPr lang="en-US" sz="2400"/>
              <a:t>ID system is programmed to interpret a certain series of packets, or a certain piece of data contained in those packets,as an attack. For example, an IDS that watches web servers might be programmed to look for the string “phf” as an indicator of a CGI program attack. </a:t>
            </a:r>
          </a:p>
          <a:p>
            <a:pPr>
              <a:lnSpc>
                <a:spcPct val="90000"/>
              </a:lnSpc>
            </a:pPr>
            <a:r>
              <a:rPr lang="en-US" sz="2400"/>
              <a:t>Most signature analysis systems are based off of simple pattern matching algorithms. In most cases, the IDS simply looks for a sub string within a stream of data carried by network packets. When it finds this sub string (for example, the ``phf'' in ``GET /cgi-bin/phf?''), it identifies those network packets as vehicles of an attack.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Drawbacks of Signature based IDS</a:t>
            </a:r>
          </a:p>
        </p:txBody>
      </p:sp>
      <p:sp>
        <p:nvSpPr>
          <p:cNvPr id="7171" name="Rectangle 3"/>
          <p:cNvSpPr>
            <a:spLocks noGrp="1" noChangeArrowheads="1"/>
          </p:cNvSpPr>
          <p:nvPr>
            <p:ph sz="quarter" idx="1"/>
          </p:nvPr>
        </p:nvSpPr>
        <p:spPr/>
        <p:txBody>
          <a:bodyPr/>
          <a:lstStyle/>
          <a:p>
            <a:r>
              <a:rPr lang="en-US"/>
              <a:t>They are unable to detect novel attacks.</a:t>
            </a:r>
          </a:p>
          <a:p>
            <a:r>
              <a:rPr lang="en-US"/>
              <a:t>Suffer from false alarms</a:t>
            </a:r>
          </a:p>
          <a:p>
            <a:r>
              <a:rPr lang="en-US"/>
              <a:t>Have to programmed again for every new pattern to be detected.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Host/Applications based IDS</a:t>
            </a:r>
          </a:p>
        </p:txBody>
      </p:sp>
      <p:sp>
        <p:nvSpPr>
          <p:cNvPr id="8195" name="Rectangle 3"/>
          <p:cNvSpPr>
            <a:spLocks noGrp="1" noChangeArrowheads="1"/>
          </p:cNvSpPr>
          <p:nvPr>
            <p:ph sz="quarter" idx="1"/>
          </p:nvPr>
        </p:nvSpPr>
        <p:spPr/>
        <p:txBody>
          <a:bodyPr/>
          <a:lstStyle/>
          <a:p>
            <a:pPr>
              <a:lnSpc>
                <a:spcPct val="90000"/>
              </a:lnSpc>
            </a:pPr>
            <a:r>
              <a:rPr lang="en-US"/>
              <a:t>The host operating system or the application logs in the audit information.</a:t>
            </a:r>
          </a:p>
          <a:p>
            <a:pPr>
              <a:lnSpc>
                <a:spcPct val="90000"/>
              </a:lnSpc>
            </a:pPr>
            <a:r>
              <a:rPr lang="en-US"/>
              <a:t>These audit information includes events like the use of identification and authentication mechanisms (logins etc.) , file opens and program executions, admin activities etc.</a:t>
            </a:r>
          </a:p>
          <a:p>
            <a:pPr>
              <a:lnSpc>
                <a:spcPct val="90000"/>
              </a:lnSpc>
            </a:pPr>
            <a:r>
              <a:rPr lang="en-US"/>
              <a:t>This audit is then analyzed to detect trails of intrusion.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6" name="Rectangle 6"/>
          <p:cNvSpPr>
            <a:spLocks noGrp="1" noChangeArrowheads="1"/>
          </p:cNvSpPr>
          <p:nvPr>
            <p:ph type="title"/>
          </p:nvPr>
        </p:nvSpPr>
        <p:spPr bwMode="auto">
          <a:xfrm>
            <a:off x="457347" y="609600"/>
            <a:ext cx="8229307" cy="808038"/>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en-US" sz="2400">
                <a:solidFill>
                  <a:schemeClr val="accent1"/>
                </a:solidFill>
              </a:rPr>
              <a:t>Overview of Existing Security Systems : </a:t>
            </a:r>
            <a:r>
              <a:rPr lang="en-US" sz="2400">
                <a:solidFill>
                  <a:schemeClr val="tx1"/>
                </a:solidFill>
              </a:rPr>
              <a:t>Detection -Intrusion Detection Systems</a:t>
            </a:r>
          </a:p>
        </p:txBody>
      </p:sp>
      <p:pic>
        <p:nvPicPr>
          <p:cNvPr id="343045" name="Picture 5"/>
          <p:cNvPicPr>
            <a:picLocks noGrp="1" noChangeAspect="1" noChangeArrowheads="1"/>
          </p:cNvPicPr>
          <p:nvPr>
            <p:ph idx="1"/>
          </p:nvPr>
        </p:nvPicPr>
        <p:blipFill>
          <a:blip r:embed="rId2" cstate="print">
            <a:clrChange>
              <a:clrFrom>
                <a:srgbClr val="FFFFFF"/>
              </a:clrFrom>
              <a:clrTo>
                <a:srgbClr val="FFFFFF">
                  <a:alpha val="0"/>
                </a:srgbClr>
              </a:clrTo>
            </a:clrChange>
            <a:lum bright="-18000" contrast="24000"/>
          </a:blip>
          <a:srcRect/>
          <a:stretch>
            <a:fillRect/>
          </a:stretch>
        </p:blipFill>
        <p:spPr bwMode="auto">
          <a:xfrm>
            <a:off x="983589" y="1905000"/>
            <a:ext cx="6051047" cy="2286000"/>
          </a:xfrm>
          <a:noFill/>
          <a:ln>
            <a:miter lim="800000"/>
            <a:headEnd/>
            <a:tailEnd/>
          </a:ln>
        </p:spPr>
      </p:pic>
      <p:sp>
        <p:nvSpPr>
          <p:cNvPr id="343048" name="Rectangle 8"/>
          <p:cNvSpPr>
            <a:spLocks noChangeArrowheads="1"/>
          </p:cNvSpPr>
          <p:nvPr/>
        </p:nvSpPr>
        <p:spPr bwMode="auto">
          <a:xfrm>
            <a:off x="209617" y="4419600"/>
            <a:ext cx="8724766" cy="3785652"/>
          </a:xfrm>
          <a:prstGeom prst="rect">
            <a:avLst/>
          </a:prstGeom>
          <a:noFill/>
          <a:ln w="12700">
            <a:noFill/>
            <a:miter lim="800000"/>
            <a:headEnd type="none" w="sm" len="sm"/>
            <a:tailEnd type="none" w="sm" len="sm"/>
          </a:ln>
          <a:effectLst/>
        </p:spPr>
        <p:txBody>
          <a:bodyPr>
            <a:spAutoFit/>
          </a:bodyPr>
          <a:lstStyle/>
          <a:p>
            <a:r>
              <a:rPr lang="en-US">
                <a:solidFill>
                  <a:schemeClr val="accent1"/>
                </a:solidFill>
              </a:rPr>
              <a:t>Intrusion Detection System (IDS) </a:t>
            </a:r>
            <a:r>
              <a:rPr lang="en-US">
                <a:solidFill>
                  <a:schemeClr val="accent1"/>
                </a:solidFill>
                <a:sym typeface="Wingdings" pitchFamily="2" charset="2"/>
              </a:rPr>
              <a:t> </a:t>
            </a:r>
            <a:r>
              <a:rPr lang="en-US" b="0">
                <a:solidFill>
                  <a:schemeClr val="accent1"/>
                </a:solidFill>
                <a:sym typeface="Wingdings" pitchFamily="2" charset="2"/>
              </a:rPr>
              <a:t>Examines the activity on a network </a:t>
            </a:r>
          </a:p>
          <a:p>
            <a:pPr lvl="1"/>
            <a:r>
              <a:rPr lang="en-US">
                <a:solidFill>
                  <a:schemeClr val="accent1"/>
                </a:solidFill>
                <a:sym typeface="Wingdings" pitchFamily="2" charset="2"/>
              </a:rPr>
              <a:t>Goal is to detect intrusions and take action</a:t>
            </a:r>
          </a:p>
          <a:p>
            <a:r>
              <a:rPr lang="en-US">
                <a:solidFill>
                  <a:schemeClr val="accent1"/>
                </a:solidFill>
                <a:sym typeface="Wingdings" pitchFamily="2" charset="2"/>
              </a:rPr>
              <a:t>Two types of IDS:</a:t>
            </a:r>
          </a:p>
          <a:p>
            <a:pPr lvl="1"/>
            <a:r>
              <a:rPr lang="en-US">
                <a:solidFill>
                  <a:schemeClr val="accent1"/>
                </a:solidFill>
                <a:sym typeface="Wingdings" pitchFamily="2" charset="2"/>
              </a:rPr>
              <a:t>Host-based IDS  </a:t>
            </a:r>
            <a:r>
              <a:rPr lang="en-US" b="0">
                <a:solidFill>
                  <a:schemeClr val="accent1"/>
                </a:solidFill>
                <a:sym typeface="Wingdings" pitchFamily="2" charset="2"/>
              </a:rPr>
              <a:t>Installed on a server or other computers (sometimes all) </a:t>
            </a:r>
          </a:p>
          <a:p>
            <a:pPr lvl="2"/>
            <a:r>
              <a:rPr lang="en-US" b="0">
                <a:solidFill>
                  <a:schemeClr val="accent1"/>
                </a:solidFill>
                <a:sym typeface="Wingdings" pitchFamily="2" charset="2"/>
              </a:rPr>
              <a:t>Monitors traffic to and from that particular computer</a:t>
            </a:r>
            <a:endParaRPr lang="en-US">
              <a:solidFill>
                <a:schemeClr val="accent1"/>
              </a:solidFill>
              <a:sym typeface="Wingdings" pitchFamily="2" charset="2"/>
            </a:endParaRPr>
          </a:p>
          <a:p>
            <a:pPr lvl="1"/>
            <a:r>
              <a:rPr lang="en-US">
                <a:solidFill>
                  <a:schemeClr val="accent1"/>
                </a:solidFill>
                <a:sym typeface="Wingdings" pitchFamily="2" charset="2"/>
              </a:rPr>
              <a:t>Network-based IDS  </a:t>
            </a:r>
            <a:r>
              <a:rPr lang="en-US" b="0">
                <a:solidFill>
                  <a:schemeClr val="accent1"/>
                </a:solidFill>
                <a:sym typeface="Wingdings" pitchFamily="2" charset="2"/>
              </a:rPr>
              <a:t>Located behind the firewall and monitors all network traffic </a:t>
            </a:r>
            <a:br>
              <a:rPr lang="en-US" b="0">
                <a:solidFill>
                  <a:schemeClr val="accent1"/>
                </a:solidFill>
                <a:sym typeface="Wingdings" pitchFamily="2" charset="2"/>
              </a:rPr>
            </a:br>
            <a:endParaRPr lang="en-US" b="0">
              <a:solidFill>
                <a:schemeClr val="accent1"/>
              </a:solidFill>
              <a:sym typeface="Wingdings" pitchFamily="2" charset="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Drawbacks of the host based IDS</a:t>
            </a:r>
          </a:p>
        </p:txBody>
      </p:sp>
      <p:sp>
        <p:nvSpPr>
          <p:cNvPr id="9219" name="Rectangle 3"/>
          <p:cNvSpPr>
            <a:spLocks noGrp="1" noChangeArrowheads="1"/>
          </p:cNvSpPr>
          <p:nvPr>
            <p:ph sz="quarter" idx="1"/>
          </p:nvPr>
        </p:nvSpPr>
        <p:spPr/>
        <p:txBody>
          <a:bodyPr/>
          <a:lstStyle/>
          <a:p>
            <a:r>
              <a:rPr lang="en-US"/>
              <a:t>The kind of information needed to be logged in is a matter of experience.</a:t>
            </a:r>
          </a:p>
          <a:p>
            <a:r>
              <a:rPr lang="en-US"/>
              <a:t>Unselective logging of messages may greatly increase the audit and analysis burdens.</a:t>
            </a:r>
          </a:p>
          <a:p>
            <a:r>
              <a:rPr lang="en-US"/>
              <a:t>Selective logging runs the risk that attack manifestations could be missed.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Strengths of the host based IDS</a:t>
            </a:r>
          </a:p>
        </p:txBody>
      </p:sp>
      <p:sp>
        <p:nvSpPr>
          <p:cNvPr id="14339" name="Rectangle 3"/>
          <p:cNvSpPr>
            <a:spLocks noGrp="1" noChangeArrowheads="1"/>
          </p:cNvSpPr>
          <p:nvPr>
            <p:ph sz="quarter" idx="1"/>
          </p:nvPr>
        </p:nvSpPr>
        <p:spPr/>
        <p:txBody>
          <a:bodyPr/>
          <a:lstStyle/>
          <a:p>
            <a:r>
              <a:rPr lang="en-US"/>
              <a:t>Attack verification</a:t>
            </a:r>
          </a:p>
          <a:p>
            <a:r>
              <a:rPr lang="en-US"/>
              <a:t>System specific activity</a:t>
            </a:r>
          </a:p>
          <a:p>
            <a:r>
              <a:rPr lang="en-US"/>
              <a:t>Encrypted and switch environments</a:t>
            </a:r>
          </a:p>
          <a:p>
            <a:r>
              <a:rPr lang="en-US"/>
              <a:t>Monitoring key components</a:t>
            </a:r>
          </a:p>
          <a:p>
            <a:r>
              <a:rPr lang="en-US"/>
              <a:t>Near Real-Time detection and response.</a:t>
            </a:r>
          </a:p>
          <a:p>
            <a:r>
              <a:rPr lang="en-US"/>
              <a:t>No additional hardware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Stack based IDS</a:t>
            </a:r>
          </a:p>
        </p:txBody>
      </p:sp>
      <p:sp>
        <p:nvSpPr>
          <p:cNvPr id="12291" name="Rectangle 3"/>
          <p:cNvSpPr>
            <a:spLocks noGrp="1" noChangeArrowheads="1"/>
          </p:cNvSpPr>
          <p:nvPr>
            <p:ph sz="quarter" idx="1"/>
          </p:nvPr>
        </p:nvSpPr>
        <p:spPr/>
        <p:txBody>
          <a:bodyPr/>
          <a:lstStyle/>
          <a:p>
            <a:r>
              <a:rPr lang="en-US"/>
              <a:t>They are integrated closely with the TCP/IP stack, allowing packets to be watched as they traverse their way up the OSI layers.</a:t>
            </a:r>
          </a:p>
          <a:p>
            <a:r>
              <a:rPr lang="en-US"/>
              <a:t>This allows the IDS to pull the packets from the stack before the OS or the application have a chance to process the packets.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Network based IDS</a:t>
            </a:r>
          </a:p>
        </p:txBody>
      </p:sp>
      <p:sp>
        <p:nvSpPr>
          <p:cNvPr id="10243" name="Rectangle 3"/>
          <p:cNvSpPr>
            <a:spLocks noGrp="1" noChangeArrowheads="1"/>
          </p:cNvSpPr>
          <p:nvPr>
            <p:ph sz="quarter" idx="1"/>
          </p:nvPr>
        </p:nvSpPr>
        <p:spPr/>
        <p:txBody>
          <a:bodyPr/>
          <a:lstStyle/>
          <a:p>
            <a:r>
              <a:rPr lang="en-US"/>
              <a:t>This IDS looks for attack signatures in network traffic via a promiscuous interface.</a:t>
            </a:r>
          </a:p>
          <a:p>
            <a:r>
              <a:rPr lang="en-US"/>
              <a:t>A filter is usually applied to determine which traffic will be discarded or passed on to an attack recognition module. This helps to filter out known un-malicious traffic.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Strengths of Network based IDS</a:t>
            </a:r>
          </a:p>
        </p:txBody>
      </p:sp>
      <p:sp>
        <p:nvSpPr>
          <p:cNvPr id="13315" name="Rectangle 3"/>
          <p:cNvSpPr>
            <a:spLocks noGrp="1" noChangeArrowheads="1"/>
          </p:cNvSpPr>
          <p:nvPr>
            <p:ph sz="quarter" idx="1"/>
          </p:nvPr>
        </p:nvSpPr>
        <p:spPr/>
        <p:txBody>
          <a:bodyPr/>
          <a:lstStyle/>
          <a:p>
            <a:r>
              <a:rPr lang="en-US"/>
              <a:t>Cost of ownership reduced</a:t>
            </a:r>
          </a:p>
          <a:p>
            <a:r>
              <a:rPr lang="en-US"/>
              <a:t>Packet analysis</a:t>
            </a:r>
          </a:p>
          <a:p>
            <a:r>
              <a:rPr lang="en-US"/>
              <a:t>Evidence removal</a:t>
            </a:r>
          </a:p>
          <a:p>
            <a:r>
              <a:rPr lang="en-US"/>
              <a:t>Real time detection and response</a:t>
            </a:r>
          </a:p>
          <a:p>
            <a:r>
              <a:rPr lang="en-US"/>
              <a:t>Malicious intent detection</a:t>
            </a:r>
          </a:p>
          <a:p>
            <a:r>
              <a:rPr lang="en-US"/>
              <a:t>Complement and verification</a:t>
            </a:r>
          </a:p>
          <a:p>
            <a:r>
              <a:rPr lang="en-US"/>
              <a:t>Operating system independence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Commercial ID Systems</a:t>
            </a:r>
          </a:p>
        </p:txBody>
      </p:sp>
      <p:sp>
        <p:nvSpPr>
          <p:cNvPr id="15363" name="Rectangle 3"/>
          <p:cNvSpPr>
            <a:spLocks noGrp="1" noChangeArrowheads="1"/>
          </p:cNvSpPr>
          <p:nvPr>
            <p:ph sz="quarter" idx="1"/>
          </p:nvPr>
        </p:nvSpPr>
        <p:spPr/>
        <p:txBody>
          <a:bodyPr/>
          <a:lstStyle/>
          <a:p>
            <a:r>
              <a:rPr lang="en-US"/>
              <a:t>ISS – Real Secure from Internet Security Systems:</a:t>
            </a:r>
          </a:p>
          <a:p>
            <a:pPr lvl="1"/>
            <a:r>
              <a:rPr lang="en-US"/>
              <a:t>Real time IDS.</a:t>
            </a:r>
          </a:p>
          <a:p>
            <a:pPr lvl="1"/>
            <a:r>
              <a:rPr lang="en-US"/>
              <a:t>Contains both host and network based IDS.</a:t>
            </a:r>
          </a:p>
          <a:p>
            <a:r>
              <a:rPr lang="en-US"/>
              <a:t>Tripwire – File integrity assessment tool.</a:t>
            </a:r>
          </a:p>
          <a:p>
            <a:r>
              <a:rPr lang="en-US"/>
              <a:t>Bro and Snort – open source public-domain system.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Bro: Real time IDS</a:t>
            </a:r>
          </a:p>
        </p:txBody>
      </p:sp>
      <p:sp>
        <p:nvSpPr>
          <p:cNvPr id="17411" name="Rectangle 3"/>
          <p:cNvSpPr>
            <a:spLocks noGrp="1" noChangeArrowheads="1"/>
          </p:cNvSpPr>
          <p:nvPr>
            <p:ph sz="quarter" idx="1"/>
          </p:nvPr>
        </p:nvSpPr>
        <p:spPr/>
        <p:txBody>
          <a:bodyPr/>
          <a:lstStyle/>
          <a:p>
            <a:r>
              <a:rPr lang="en-US"/>
              <a:t>Network based IDS</a:t>
            </a:r>
          </a:p>
          <a:p>
            <a:r>
              <a:rPr lang="en-US"/>
              <a:t>Currently developed for six Internet applications: FTP, Finger, Portmapper, Ident, Telnet and Rlogin.</a:t>
            </a:r>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Design goals for Bro</a:t>
            </a:r>
          </a:p>
        </p:txBody>
      </p:sp>
      <p:sp>
        <p:nvSpPr>
          <p:cNvPr id="25603" name="Rectangle 3"/>
          <p:cNvSpPr>
            <a:spLocks noGrp="1" noChangeArrowheads="1"/>
          </p:cNvSpPr>
          <p:nvPr>
            <p:ph sz="quarter" idx="1"/>
          </p:nvPr>
        </p:nvSpPr>
        <p:spPr/>
        <p:txBody>
          <a:bodyPr/>
          <a:lstStyle/>
          <a:p>
            <a:r>
              <a:rPr lang="en-US"/>
              <a:t>High-speed, large volume monitoring</a:t>
            </a:r>
          </a:p>
          <a:p>
            <a:r>
              <a:rPr lang="en-US"/>
              <a:t>No packet filter drops</a:t>
            </a:r>
          </a:p>
          <a:p>
            <a:r>
              <a:rPr lang="en-US"/>
              <a:t>Real time notification</a:t>
            </a:r>
          </a:p>
          <a:p>
            <a:r>
              <a:rPr lang="en-US"/>
              <a:t>Mechanism separate from policy</a:t>
            </a:r>
          </a:p>
          <a:p>
            <a:r>
              <a:rPr lang="en-US"/>
              <a:t>Extensible</a:t>
            </a:r>
          </a:p>
          <a:p>
            <a:r>
              <a:rPr lang="en-US"/>
              <a:t>Monitor will be attacked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Structure of  the Bro System</a:t>
            </a:r>
          </a:p>
        </p:txBody>
      </p:sp>
      <p:sp>
        <p:nvSpPr>
          <p:cNvPr id="19459" name="Rectangle 3"/>
          <p:cNvSpPr>
            <a:spLocks noGrp="1" noChangeArrowheads="1"/>
          </p:cNvSpPr>
          <p:nvPr>
            <p:ph sz="quarter" idx="1"/>
          </p:nvPr>
        </p:nvSpPr>
        <p:spPr>
          <a:xfrm>
            <a:off x="304800" y="1676400"/>
            <a:ext cx="8458200" cy="5181600"/>
          </a:xfrm>
        </p:spPr>
        <p:txBody>
          <a:bodyPr/>
          <a:lstStyle/>
          <a:p>
            <a:pPr>
              <a:buFontTx/>
              <a:buNone/>
            </a:pPr>
            <a:r>
              <a:rPr lang="en-US"/>
              <a:t> </a:t>
            </a:r>
          </a:p>
        </p:txBody>
      </p:sp>
      <p:sp>
        <p:nvSpPr>
          <p:cNvPr id="19460" name="Rectangle 4"/>
          <p:cNvSpPr>
            <a:spLocks noChangeArrowheads="1"/>
          </p:cNvSpPr>
          <p:nvPr/>
        </p:nvSpPr>
        <p:spPr bwMode="auto">
          <a:xfrm>
            <a:off x="2057400" y="6019800"/>
            <a:ext cx="3733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Network</a:t>
            </a:r>
          </a:p>
        </p:txBody>
      </p:sp>
      <p:sp>
        <p:nvSpPr>
          <p:cNvPr id="19462" name="Rectangle 6"/>
          <p:cNvSpPr>
            <a:spLocks noChangeArrowheads="1"/>
          </p:cNvSpPr>
          <p:nvPr/>
        </p:nvSpPr>
        <p:spPr bwMode="auto">
          <a:xfrm>
            <a:off x="2057400" y="4800600"/>
            <a:ext cx="3733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libcap</a:t>
            </a:r>
          </a:p>
        </p:txBody>
      </p:sp>
      <p:sp>
        <p:nvSpPr>
          <p:cNvPr id="19463" name="Rectangle 7"/>
          <p:cNvSpPr>
            <a:spLocks noChangeArrowheads="1"/>
          </p:cNvSpPr>
          <p:nvPr/>
        </p:nvSpPr>
        <p:spPr bwMode="auto">
          <a:xfrm>
            <a:off x="2057400" y="3429000"/>
            <a:ext cx="3733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Event engine</a:t>
            </a:r>
          </a:p>
        </p:txBody>
      </p:sp>
      <p:sp>
        <p:nvSpPr>
          <p:cNvPr id="19464" name="Rectangle 8"/>
          <p:cNvSpPr>
            <a:spLocks noChangeArrowheads="1"/>
          </p:cNvSpPr>
          <p:nvPr/>
        </p:nvSpPr>
        <p:spPr bwMode="auto">
          <a:xfrm>
            <a:off x="2057400" y="2209800"/>
            <a:ext cx="3733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Policy Script Interpreter</a:t>
            </a:r>
          </a:p>
        </p:txBody>
      </p:sp>
      <p:sp>
        <p:nvSpPr>
          <p:cNvPr id="19465" name="Line 9"/>
          <p:cNvSpPr>
            <a:spLocks noChangeShapeType="1"/>
          </p:cNvSpPr>
          <p:nvPr/>
        </p:nvSpPr>
        <p:spPr bwMode="auto">
          <a:xfrm flipV="1">
            <a:off x="3810000" y="5410200"/>
            <a:ext cx="0" cy="609600"/>
          </a:xfrm>
          <a:prstGeom prst="line">
            <a:avLst/>
          </a:prstGeom>
          <a:noFill/>
          <a:ln w="9525">
            <a:solidFill>
              <a:schemeClr val="tx1"/>
            </a:solidFill>
            <a:round/>
            <a:headEnd/>
            <a:tailEnd type="triangle" w="med" len="med"/>
          </a:ln>
          <a:effectLst/>
        </p:spPr>
        <p:txBody>
          <a:bodyPr/>
          <a:lstStyle/>
          <a:p>
            <a:endParaRPr lang="en-US"/>
          </a:p>
        </p:txBody>
      </p:sp>
      <p:sp>
        <p:nvSpPr>
          <p:cNvPr id="19466" name="Line 10"/>
          <p:cNvSpPr>
            <a:spLocks noChangeShapeType="1"/>
          </p:cNvSpPr>
          <p:nvPr/>
        </p:nvSpPr>
        <p:spPr bwMode="auto">
          <a:xfrm flipV="1">
            <a:off x="4876800" y="4114800"/>
            <a:ext cx="0" cy="609600"/>
          </a:xfrm>
          <a:prstGeom prst="line">
            <a:avLst/>
          </a:prstGeom>
          <a:noFill/>
          <a:ln w="9525">
            <a:solidFill>
              <a:schemeClr val="tx1"/>
            </a:solidFill>
            <a:round/>
            <a:headEnd/>
            <a:tailEnd type="triangle" w="med" len="med"/>
          </a:ln>
          <a:effectLst/>
        </p:spPr>
        <p:txBody>
          <a:bodyPr/>
          <a:lstStyle/>
          <a:p>
            <a:endParaRPr lang="en-US"/>
          </a:p>
        </p:txBody>
      </p:sp>
      <p:sp>
        <p:nvSpPr>
          <p:cNvPr id="19467" name="Line 11"/>
          <p:cNvSpPr>
            <a:spLocks noChangeShapeType="1"/>
          </p:cNvSpPr>
          <p:nvPr/>
        </p:nvSpPr>
        <p:spPr bwMode="auto">
          <a:xfrm flipV="1">
            <a:off x="4876800" y="2819400"/>
            <a:ext cx="0" cy="609600"/>
          </a:xfrm>
          <a:prstGeom prst="line">
            <a:avLst/>
          </a:prstGeom>
          <a:noFill/>
          <a:ln w="9525">
            <a:solidFill>
              <a:schemeClr val="tx1"/>
            </a:solidFill>
            <a:round/>
            <a:headEnd/>
            <a:tailEnd type="triangle" w="med" len="med"/>
          </a:ln>
          <a:effectLst/>
        </p:spPr>
        <p:txBody>
          <a:bodyPr/>
          <a:lstStyle/>
          <a:p>
            <a:endParaRPr lang="en-US"/>
          </a:p>
        </p:txBody>
      </p:sp>
      <p:sp>
        <p:nvSpPr>
          <p:cNvPr id="19468" name="Line 12"/>
          <p:cNvSpPr>
            <a:spLocks noChangeShapeType="1"/>
          </p:cNvSpPr>
          <p:nvPr/>
        </p:nvSpPr>
        <p:spPr bwMode="auto">
          <a:xfrm flipV="1">
            <a:off x="4876800" y="1676400"/>
            <a:ext cx="0" cy="609600"/>
          </a:xfrm>
          <a:prstGeom prst="line">
            <a:avLst/>
          </a:prstGeom>
          <a:noFill/>
          <a:ln w="9525">
            <a:solidFill>
              <a:schemeClr val="tx1"/>
            </a:solidFill>
            <a:round/>
            <a:headEnd/>
            <a:tailEnd type="triangle" w="med" len="med"/>
          </a:ln>
          <a:effectLst/>
        </p:spPr>
        <p:txBody>
          <a:bodyPr/>
          <a:lstStyle/>
          <a:p>
            <a:endParaRPr lang="en-US"/>
          </a:p>
        </p:txBody>
      </p:sp>
      <p:sp>
        <p:nvSpPr>
          <p:cNvPr id="19470" name="Line 14"/>
          <p:cNvSpPr>
            <a:spLocks noChangeShapeType="1"/>
          </p:cNvSpPr>
          <p:nvPr/>
        </p:nvSpPr>
        <p:spPr bwMode="auto">
          <a:xfrm>
            <a:off x="2590800" y="4038600"/>
            <a:ext cx="0" cy="762000"/>
          </a:xfrm>
          <a:prstGeom prst="line">
            <a:avLst/>
          </a:prstGeom>
          <a:noFill/>
          <a:ln w="9525">
            <a:solidFill>
              <a:schemeClr val="tx1"/>
            </a:solidFill>
            <a:round/>
            <a:headEnd/>
            <a:tailEnd type="triangle" w="med" len="med"/>
          </a:ln>
          <a:effectLst/>
        </p:spPr>
        <p:txBody>
          <a:bodyPr/>
          <a:lstStyle/>
          <a:p>
            <a:endParaRPr lang="en-US"/>
          </a:p>
        </p:txBody>
      </p:sp>
      <p:sp>
        <p:nvSpPr>
          <p:cNvPr id="19471" name="Line 15"/>
          <p:cNvSpPr>
            <a:spLocks noChangeShapeType="1"/>
          </p:cNvSpPr>
          <p:nvPr/>
        </p:nvSpPr>
        <p:spPr bwMode="auto">
          <a:xfrm>
            <a:off x="2590800" y="1600200"/>
            <a:ext cx="0" cy="609600"/>
          </a:xfrm>
          <a:prstGeom prst="line">
            <a:avLst/>
          </a:prstGeom>
          <a:noFill/>
          <a:ln w="9525">
            <a:solidFill>
              <a:schemeClr val="tx1"/>
            </a:solidFill>
            <a:round/>
            <a:headEnd/>
            <a:tailEnd type="triangle" w="med" len="med"/>
          </a:ln>
          <a:effectLst/>
        </p:spPr>
        <p:txBody>
          <a:bodyPr/>
          <a:lstStyle/>
          <a:p>
            <a:endParaRPr lang="en-US"/>
          </a:p>
        </p:txBody>
      </p:sp>
      <p:sp>
        <p:nvSpPr>
          <p:cNvPr id="19472" name="Line 16"/>
          <p:cNvSpPr>
            <a:spLocks noChangeShapeType="1"/>
          </p:cNvSpPr>
          <p:nvPr/>
        </p:nvSpPr>
        <p:spPr bwMode="auto">
          <a:xfrm>
            <a:off x="2590800" y="2895600"/>
            <a:ext cx="0" cy="609600"/>
          </a:xfrm>
          <a:prstGeom prst="line">
            <a:avLst/>
          </a:prstGeom>
          <a:noFill/>
          <a:ln w="9525">
            <a:solidFill>
              <a:schemeClr val="tx1"/>
            </a:solidFill>
            <a:round/>
            <a:headEnd/>
            <a:tailEnd type="triangle" w="med" len="med"/>
          </a:ln>
          <a:effectLst/>
        </p:spPr>
        <p:txBody>
          <a:bodyPr/>
          <a:lstStyle/>
          <a:p>
            <a:endParaRPr lang="en-US"/>
          </a:p>
        </p:txBody>
      </p:sp>
      <p:sp>
        <p:nvSpPr>
          <p:cNvPr id="19474" name="Text Box 18"/>
          <p:cNvSpPr txBox="1">
            <a:spLocks noChangeArrowheads="1"/>
          </p:cNvSpPr>
          <p:nvPr/>
        </p:nvSpPr>
        <p:spPr bwMode="auto">
          <a:xfrm>
            <a:off x="4022725" y="5486400"/>
            <a:ext cx="1997075" cy="457200"/>
          </a:xfrm>
          <a:prstGeom prst="rect">
            <a:avLst/>
          </a:prstGeom>
          <a:noFill/>
          <a:ln w="9525">
            <a:noFill/>
            <a:miter lim="800000"/>
            <a:headEnd/>
            <a:tailEnd/>
          </a:ln>
          <a:effectLst/>
        </p:spPr>
        <p:txBody>
          <a:bodyPr>
            <a:spAutoFit/>
          </a:bodyPr>
          <a:lstStyle/>
          <a:p>
            <a:endParaRPr lang="en-US"/>
          </a:p>
        </p:txBody>
      </p:sp>
      <p:sp>
        <p:nvSpPr>
          <p:cNvPr id="19475" name="Text Box 19"/>
          <p:cNvSpPr txBox="1">
            <a:spLocks noChangeArrowheads="1"/>
          </p:cNvSpPr>
          <p:nvPr/>
        </p:nvSpPr>
        <p:spPr bwMode="auto">
          <a:xfrm>
            <a:off x="4038600" y="5562600"/>
            <a:ext cx="1600200" cy="366713"/>
          </a:xfrm>
          <a:prstGeom prst="rect">
            <a:avLst/>
          </a:prstGeom>
          <a:noFill/>
          <a:ln w="9525">
            <a:noFill/>
            <a:miter lim="800000"/>
            <a:headEnd/>
            <a:tailEnd/>
          </a:ln>
          <a:effectLst/>
        </p:spPr>
        <p:txBody>
          <a:bodyPr>
            <a:spAutoFit/>
          </a:bodyPr>
          <a:lstStyle/>
          <a:p>
            <a:pPr>
              <a:spcBef>
                <a:spcPct val="50000"/>
              </a:spcBef>
            </a:pPr>
            <a:r>
              <a:rPr lang="en-US" sz="1800"/>
              <a:t>Packet Stream</a:t>
            </a:r>
          </a:p>
        </p:txBody>
      </p:sp>
      <p:sp>
        <p:nvSpPr>
          <p:cNvPr id="19477" name="Text Box 21"/>
          <p:cNvSpPr txBox="1">
            <a:spLocks noChangeArrowheads="1"/>
          </p:cNvSpPr>
          <p:nvPr/>
        </p:nvSpPr>
        <p:spPr bwMode="auto">
          <a:xfrm>
            <a:off x="5105400" y="4343400"/>
            <a:ext cx="2362200" cy="366713"/>
          </a:xfrm>
          <a:prstGeom prst="rect">
            <a:avLst/>
          </a:prstGeom>
          <a:noFill/>
          <a:ln w="9525">
            <a:noFill/>
            <a:miter lim="800000"/>
            <a:headEnd/>
            <a:tailEnd/>
          </a:ln>
          <a:effectLst/>
        </p:spPr>
        <p:txBody>
          <a:bodyPr>
            <a:spAutoFit/>
          </a:bodyPr>
          <a:lstStyle/>
          <a:p>
            <a:pPr>
              <a:spcBef>
                <a:spcPct val="50000"/>
              </a:spcBef>
            </a:pPr>
            <a:r>
              <a:rPr lang="en-US" sz="1800"/>
              <a:t>Filtered Packet Stream</a:t>
            </a:r>
          </a:p>
        </p:txBody>
      </p:sp>
      <p:sp>
        <p:nvSpPr>
          <p:cNvPr id="19478" name="Text Box 22"/>
          <p:cNvSpPr txBox="1">
            <a:spLocks noChangeArrowheads="1"/>
          </p:cNvSpPr>
          <p:nvPr/>
        </p:nvSpPr>
        <p:spPr bwMode="auto">
          <a:xfrm>
            <a:off x="5105400" y="3048000"/>
            <a:ext cx="1828800" cy="396875"/>
          </a:xfrm>
          <a:prstGeom prst="rect">
            <a:avLst/>
          </a:prstGeom>
          <a:noFill/>
          <a:ln w="9525">
            <a:noFill/>
            <a:miter lim="800000"/>
            <a:headEnd/>
            <a:tailEnd/>
          </a:ln>
          <a:effectLst/>
        </p:spPr>
        <p:txBody>
          <a:bodyPr>
            <a:spAutoFit/>
          </a:bodyPr>
          <a:lstStyle/>
          <a:p>
            <a:pPr>
              <a:spcBef>
                <a:spcPct val="50000"/>
              </a:spcBef>
            </a:pPr>
            <a:r>
              <a:rPr lang="en-US" sz="2000"/>
              <a:t>Event Stream</a:t>
            </a:r>
          </a:p>
        </p:txBody>
      </p:sp>
      <p:sp>
        <p:nvSpPr>
          <p:cNvPr id="19479" name="Text Box 23"/>
          <p:cNvSpPr txBox="1">
            <a:spLocks noChangeArrowheads="1"/>
          </p:cNvSpPr>
          <p:nvPr/>
        </p:nvSpPr>
        <p:spPr bwMode="auto">
          <a:xfrm>
            <a:off x="6172200" y="2286000"/>
            <a:ext cx="2743200" cy="396875"/>
          </a:xfrm>
          <a:prstGeom prst="rect">
            <a:avLst/>
          </a:prstGeom>
          <a:noFill/>
          <a:ln w="9525">
            <a:noFill/>
            <a:miter lim="800000"/>
            <a:headEnd/>
            <a:tailEnd/>
          </a:ln>
          <a:effectLst/>
        </p:spPr>
        <p:txBody>
          <a:bodyPr>
            <a:spAutoFit/>
          </a:bodyPr>
          <a:lstStyle/>
          <a:p>
            <a:pPr>
              <a:spcBef>
                <a:spcPct val="50000"/>
              </a:spcBef>
            </a:pPr>
            <a:r>
              <a:rPr lang="en-US" sz="2000"/>
              <a:t>Real time notification</a:t>
            </a:r>
          </a:p>
        </p:txBody>
      </p:sp>
      <p:sp>
        <p:nvSpPr>
          <p:cNvPr id="19480" name="Text Box 24"/>
          <p:cNvSpPr txBox="1">
            <a:spLocks noChangeArrowheads="1"/>
          </p:cNvSpPr>
          <p:nvPr/>
        </p:nvSpPr>
        <p:spPr bwMode="auto">
          <a:xfrm>
            <a:off x="457200" y="2514600"/>
            <a:ext cx="1600200" cy="366713"/>
          </a:xfrm>
          <a:prstGeom prst="rect">
            <a:avLst/>
          </a:prstGeom>
          <a:noFill/>
          <a:ln w="9525">
            <a:noFill/>
            <a:miter lim="800000"/>
            <a:headEnd/>
            <a:tailEnd/>
          </a:ln>
          <a:effectLst/>
        </p:spPr>
        <p:txBody>
          <a:bodyPr>
            <a:spAutoFit/>
          </a:bodyPr>
          <a:lstStyle/>
          <a:p>
            <a:pPr>
              <a:spcBef>
                <a:spcPct val="50000"/>
              </a:spcBef>
            </a:pPr>
            <a:r>
              <a:rPr lang="en-US" sz="1800"/>
              <a:t>Policy script</a:t>
            </a:r>
          </a:p>
        </p:txBody>
      </p:sp>
      <p:sp>
        <p:nvSpPr>
          <p:cNvPr id="19483" name="Text Box 27"/>
          <p:cNvSpPr txBox="1">
            <a:spLocks noChangeArrowheads="1"/>
          </p:cNvSpPr>
          <p:nvPr/>
        </p:nvSpPr>
        <p:spPr bwMode="auto">
          <a:xfrm>
            <a:off x="609600" y="3048000"/>
            <a:ext cx="1752600" cy="366713"/>
          </a:xfrm>
          <a:prstGeom prst="rect">
            <a:avLst/>
          </a:prstGeom>
          <a:noFill/>
          <a:ln w="9525">
            <a:noFill/>
            <a:miter lim="800000"/>
            <a:headEnd/>
            <a:tailEnd/>
          </a:ln>
          <a:effectLst/>
        </p:spPr>
        <p:txBody>
          <a:bodyPr>
            <a:spAutoFit/>
          </a:bodyPr>
          <a:lstStyle/>
          <a:p>
            <a:pPr>
              <a:spcBef>
                <a:spcPct val="50000"/>
              </a:spcBef>
            </a:pPr>
            <a:r>
              <a:rPr lang="en-US" sz="1800"/>
              <a:t>Event Control</a:t>
            </a:r>
          </a:p>
        </p:txBody>
      </p:sp>
      <p:sp>
        <p:nvSpPr>
          <p:cNvPr id="19486" name="Text Box 30"/>
          <p:cNvSpPr txBox="1">
            <a:spLocks noChangeArrowheads="1"/>
          </p:cNvSpPr>
          <p:nvPr/>
        </p:nvSpPr>
        <p:spPr bwMode="auto">
          <a:xfrm>
            <a:off x="533400" y="4191000"/>
            <a:ext cx="1905000" cy="396875"/>
          </a:xfrm>
          <a:prstGeom prst="rect">
            <a:avLst/>
          </a:prstGeom>
          <a:noFill/>
          <a:ln w="9525">
            <a:noFill/>
            <a:miter lim="800000"/>
            <a:headEnd/>
            <a:tailEnd/>
          </a:ln>
          <a:effectLst/>
        </p:spPr>
        <p:txBody>
          <a:bodyPr>
            <a:spAutoFit/>
          </a:bodyPr>
          <a:lstStyle/>
          <a:p>
            <a:pPr>
              <a:spcBef>
                <a:spcPct val="50000"/>
              </a:spcBef>
            </a:pPr>
            <a:r>
              <a:rPr lang="en-US" sz="2000"/>
              <a:t>Tcpdump filter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Bro - libcap</a:t>
            </a:r>
          </a:p>
        </p:txBody>
      </p:sp>
      <p:sp>
        <p:nvSpPr>
          <p:cNvPr id="21507" name="Rectangle 3"/>
          <p:cNvSpPr>
            <a:spLocks noGrp="1" noChangeArrowheads="1"/>
          </p:cNvSpPr>
          <p:nvPr>
            <p:ph sz="quarter" idx="1"/>
          </p:nvPr>
        </p:nvSpPr>
        <p:spPr/>
        <p:txBody>
          <a:bodyPr>
            <a:normAutofit lnSpcReduction="10000"/>
          </a:bodyPr>
          <a:lstStyle/>
          <a:p>
            <a:pPr>
              <a:lnSpc>
                <a:spcPct val="90000"/>
              </a:lnSpc>
            </a:pPr>
            <a:r>
              <a:rPr lang="en-US" sz="2800"/>
              <a:t>It’s the packet capture library used by tcpdump.</a:t>
            </a:r>
          </a:p>
          <a:p>
            <a:pPr>
              <a:lnSpc>
                <a:spcPct val="90000"/>
              </a:lnSpc>
            </a:pPr>
            <a:r>
              <a:rPr lang="en-US" sz="2800"/>
              <a:t>Isolates Bro from details of the network link technology.</a:t>
            </a:r>
          </a:p>
          <a:p>
            <a:pPr>
              <a:lnSpc>
                <a:spcPct val="90000"/>
              </a:lnSpc>
            </a:pPr>
            <a:r>
              <a:rPr lang="en-US" sz="2800"/>
              <a:t>Filters the incoming packet stream from the network to extract the required packets.</a:t>
            </a:r>
          </a:p>
          <a:p>
            <a:pPr>
              <a:lnSpc>
                <a:spcPct val="90000"/>
              </a:lnSpc>
            </a:pPr>
            <a:r>
              <a:rPr lang="en-US" sz="2800"/>
              <a:t>E.g port finger, port ftp, tcp port 113 (Ident), port telnet, port login, port 111 (Portmapper).</a:t>
            </a:r>
          </a:p>
          <a:p>
            <a:pPr>
              <a:lnSpc>
                <a:spcPct val="90000"/>
              </a:lnSpc>
            </a:pPr>
            <a:r>
              <a:rPr lang="en-US" sz="2800"/>
              <a:t>Can also capture packets with the SYN, FIN, or RST Control bits set.</a:t>
            </a:r>
          </a:p>
          <a:p>
            <a:pPr>
              <a:lnSpc>
                <a:spcPct val="90000"/>
              </a:lnSpc>
            </a:pP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ChangeArrowheads="1"/>
          </p:cNvSpPr>
          <p:nvPr/>
        </p:nvSpPr>
        <p:spPr bwMode="auto">
          <a:xfrm>
            <a:off x="351805" y="609600"/>
            <a:ext cx="7669350" cy="457200"/>
          </a:xfrm>
          <a:prstGeom prst="rect">
            <a:avLst/>
          </a:prstGeom>
          <a:noFill/>
          <a:ln w="76200">
            <a:noFill/>
            <a:miter lim="800000"/>
            <a:headEnd/>
            <a:tailEnd/>
          </a:ln>
          <a:effectLst/>
        </p:spPr>
        <p:txBody>
          <a:bodyPr anchorCtr="1"/>
          <a:lstStyle/>
          <a:p>
            <a:pPr algn="ctr">
              <a:lnSpc>
                <a:spcPct val="90000"/>
              </a:lnSpc>
            </a:pPr>
            <a:endParaRPr lang="en-GB" sz="1400">
              <a:solidFill>
                <a:srgbClr val="000000"/>
              </a:solidFill>
              <a:effectLst>
                <a:outerShdw blurRad="38100" dist="38100" dir="2700000" algn="tl">
                  <a:srgbClr val="C0C0C0"/>
                </a:outerShdw>
              </a:effectLst>
              <a:latin typeface="Arial" charset="0"/>
            </a:endParaRPr>
          </a:p>
        </p:txBody>
      </p:sp>
      <p:pic>
        <p:nvPicPr>
          <p:cNvPr id="346117" name="Picture 5"/>
          <p:cNvPicPr>
            <a:picLocks noChangeAspect="1" noChangeArrowheads="1"/>
          </p:cNvPicPr>
          <p:nvPr/>
        </p:nvPicPr>
        <p:blipFill>
          <a:blip r:embed="rId2" cstate="print">
            <a:clrChange>
              <a:clrFrom>
                <a:srgbClr val="FFFFFF"/>
              </a:clrFrom>
              <a:clrTo>
                <a:srgbClr val="FFFFFF">
                  <a:alpha val="0"/>
                </a:srgbClr>
              </a:clrTo>
            </a:clrChange>
            <a:lum bright="-18000" contrast="18000"/>
          </a:blip>
          <a:srcRect/>
          <a:stretch>
            <a:fillRect/>
          </a:stretch>
        </p:blipFill>
        <p:spPr bwMode="auto">
          <a:xfrm>
            <a:off x="844333" y="1600200"/>
            <a:ext cx="7667885" cy="3200400"/>
          </a:xfrm>
          <a:prstGeom prst="rect">
            <a:avLst/>
          </a:prstGeom>
          <a:noFill/>
          <a:ln w="9525">
            <a:noFill/>
            <a:miter lim="800000"/>
            <a:headEnd/>
            <a:tailEnd/>
          </a:ln>
          <a:effectLst/>
        </p:spPr>
      </p:pic>
      <p:sp>
        <p:nvSpPr>
          <p:cNvPr id="346118" name="Rectangle 6"/>
          <p:cNvSpPr>
            <a:spLocks noChangeArrowheads="1"/>
          </p:cNvSpPr>
          <p:nvPr/>
        </p:nvSpPr>
        <p:spPr bwMode="auto">
          <a:xfrm>
            <a:off x="1053950" y="685800"/>
            <a:ext cx="7528628" cy="946150"/>
          </a:xfrm>
          <a:prstGeom prst="rect">
            <a:avLst/>
          </a:prstGeom>
          <a:noFill/>
          <a:ln w="12700">
            <a:noFill/>
            <a:miter lim="800000"/>
            <a:headEnd type="none" w="sm" len="sm"/>
            <a:tailEnd type="none" w="sm" len="sm"/>
          </a:ln>
          <a:effectLst/>
        </p:spPr>
        <p:txBody>
          <a:bodyPr>
            <a:spAutoFit/>
          </a:bodyPr>
          <a:lstStyle/>
          <a:p>
            <a:r>
              <a:rPr lang="en-US" sz="2800">
                <a:solidFill>
                  <a:schemeClr val="accent1"/>
                </a:solidFill>
                <a:effectLst>
                  <a:outerShdw blurRad="38100" dist="38100" dir="2700000" algn="tl">
                    <a:srgbClr val="C0C0C0"/>
                  </a:outerShdw>
                </a:effectLst>
              </a:rPr>
              <a:t>Overview of Existing Security Systems :</a:t>
            </a:r>
            <a:r>
              <a:rPr lang="en-US"/>
              <a:t> </a:t>
            </a:r>
            <a:r>
              <a:rPr lang="en-US" sz="2800">
                <a:effectLst>
                  <a:outerShdw blurRad="38100" dist="38100" dir="2700000" algn="tl">
                    <a:srgbClr val="C0C0C0"/>
                  </a:outerShdw>
                </a:effectLst>
              </a:rPr>
              <a:t>Network Address Translation (NAT)</a:t>
            </a:r>
          </a:p>
        </p:txBody>
      </p:sp>
      <p:sp>
        <p:nvSpPr>
          <p:cNvPr id="346119" name="Rectangle 7"/>
          <p:cNvSpPr>
            <a:spLocks noChangeArrowheads="1"/>
          </p:cNvSpPr>
          <p:nvPr/>
        </p:nvSpPr>
        <p:spPr bwMode="auto">
          <a:xfrm>
            <a:off x="279978" y="5105401"/>
            <a:ext cx="8584044" cy="1938992"/>
          </a:xfrm>
          <a:prstGeom prst="rect">
            <a:avLst/>
          </a:prstGeom>
          <a:noFill/>
          <a:ln w="12700">
            <a:noFill/>
            <a:miter lim="800000"/>
            <a:headEnd type="none" w="sm" len="sm"/>
            <a:tailEnd type="none" w="sm" len="sm"/>
          </a:ln>
          <a:effectLst/>
        </p:spPr>
        <p:txBody>
          <a:bodyPr>
            <a:spAutoFit/>
          </a:bodyPr>
          <a:lstStyle/>
          <a:p>
            <a:r>
              <a:rPr lang="en-US">
                <a:solidFill>
                  <a:schemeClr val="accent1"/>
                </a:solidFill>
              </a:rPr>
              <a:t>Network Address Translation (NAT) Systems </a:t>
            </a:r>
            <a:r>
              <a:rPr lang="en-US">
                <a:solidFill>
                  <a:schemeClr val="accent1"/>
                </a:solidFill>
                <a:sym typeface="Wingdings" pitchFamily="2" charset="2"/>
              </a:rPr>
              <a:t> Hides the IP address of network devices </a:t>
            </a:r>
          </a:p>
          <a:p>
            <a:r>
              <a:rPr lang="en-US">
                <a:solidFill>
                  <a:schemeClr val="accent1"/>
                </a:solidFill>
                <a:sym typeface="Wingdings" pitchFamily="2" charset="2"/>
              </a:rPr>
              <a:t>Located just behind the firewall. NAT device uses an alias IP address in place of the sending machine’s real one </a:t>
            </a:r>
            <a:r>
              <a:rPr lang="en-US" b="0">
                <a:solidFill>
                  <a:schemeClr val="accent1"/>
                </a:solidFill>
                <a:sym typeface="Wingdings" pitchFamily="2" charset="2"/>
              </a:rPr>
              <a:t> </a:t>
            </a:r>
            <a:r>
              <a:rPr lang="en-US">
                <a:solidFill>
                  <a:schemeClr val="accent1"/>
                </a:solidFill>
                <a:sym typeface="Wingdings" pitchFamily="2" charset="2"/>
              </a:rPr>
              <a:t>“You cannot attack what you can’t see”</a:t>
            </a:r>
            <a:r>
              <a:rPr lang="en-US">
                <a:sym typeface="Wingdings" pitchFamily="2" charset="2"/>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Bro – Event Engine</a:t>
            </a:r>
          </a:p>
        </p:txBody>
      </p:sp>
      <p:sp>
        <p:nvSpPr>
          <p:cNvPr id="22531" name="Rectangle 3"/>
          <p:cNvSpPr>
            <a:spLocks noGrp="1" noChangeArrowheads="1"/>
          </p:cNvSpPr>
          <p:nvPr>
            <p:ph sz="quarter" idx="1"/>
          </p:nvPr>
        </p:nvSpPr>
        <p:spPr/>
        <p:txBody>
          <a:bodyPr/>
          <a:lstStyle/>
          <a:p>
            <a:pPr>
              <a:lnSpc>
                <a:spcPct val="90000"/>
              </a:lnSpc>
            </a:pPr>
            <a:r>
              <a:rPr lang="en-US" sz="2800"/>
              <a:t>The filtered packet stream from the libcap is handed over to the Event Engine.</a:t>
            </a:r>
          </a:p>
          <a:p>
            <a:pPr>
              <a:lnSpc>
                <a:spcPct val="90000"/>
              </a:lnSpc>
            </a:pPr>
            <a:r>
              <a:rPr lang="en-US" sz="2800"/>
              <a:t>Performs several integrity checks to assure that the packet headers are well formed.</a:t>
            </a:r>
          </a:p>
          <a:p>
            <a:pPr>
              <a:lnSpc>
                <a:spcPct val="90000"/>
              </a:lnSpc>
            </a:pPr>
            <a:r>
              <a:rPr lang="en-US" sz="2800"/>
              <a:t>It looks up the connection state associated with the tuple of the two IP addresses and the two TCP or UDP port numbers.</a:t>
            </a:r>
          </a:p>
          <a:p>
            <a:pPr>
              <a:lnSpc>
                <a:spcPct val="90000"/>
              </a:lnSpc>
            </a:pPr>
            <a:r>
              <a:rPr lang="en-US" sz="2800"/>
              <a:t>It then dispatches the packet to a handler for the corresponding connection.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Bro – TCP Handler</a:t>
            </a:r>
          </a:p>
        </p:txBody>
      </p:sp>
      <p:sp>
        <p:nvSpPr>
          <p:cNvPr id="23555" name="Rectangle 3"/>
          <p:cNvSpPr>
            <a:spLocks noGrp="1" noChangeArrowheads="1"/>
          </p:cNvSpPr>
          <p:nvPr>
            <p:ph sz="quarter" idx="1"/>
          </p:nvPr>
        </p:nvSpPr>
        <p:spPr/>
        <p:txBody>
          <a:bodyPr/>
          <a:lstStyle/>
          <a:p>
            <a:r>
              <a:rPr lang="en-US" sz="2800"/>
              <a:t>For each TCP packet, the connection handler verifies that the entire TCP Header is present and validates the TCP checksum.</a:t>
            </a:r>
          </a:p>
          <a:p>
            <a:r>
              <a:rPr lang="en-US" sz="2800"/>
              <a:t>If successful, it then tests whether the TCP header includes any of the SYN/FIN/RST control flags and adjusts the connection’s state accordingly.</a:t>
            </a:r>
          </a:p>
          <a:p>
            <a:r>
              <a:rPr lang="en-US" sz="2800"/>
              <a:t>Different changes in the connection’s state generate different events.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Policy Script Interpreter</a:t>
            </a:r>
          </a:p>
        </p:txBody>
      </p:sp>
      <p:sp>
        <p:nvSpPr>
          <p:cNvPr id="24579" name="Rectangle 3"/>
          <p:cNvSpPr>
            <a:spLocks noGrp="1" noChangeArrowheads="1"/>
          </p:cNvSpPr>
          <p:nvPr>
            <p:ph sz="quarter" idx="1"/>
          </p:nvPr>
        </p:nvSpPr>
        <p:spPr/>
        <p:txBody>
          <a:bodyPr/>
          <a:lstStyle/>
          <a:p>
            <a:pPr>
              <a:lnSpc>
                <a:spcPct val="90000"/>
              </a:lnSpc>
            </a:pPr>
            <a:r>
              <a:rPr lang="en-US" sz="2800"/>
              <a:t>The policy script interpreter receives the events generated by the Event Engine.</a:t>
            </a:r>
          </a:p>
          <a:p>
            <a:pPr>
              <a:lnSpc>
                <a:spcPct val="90000"/>
              </a:lnSpc>
            </a:pPr>
            <a:r>
              <a:rPr lang="en-US" sz="2800"/>
              <a:t>It then executes scripts written in the Bro language which generates events like logging real-time notifications, recording data to disk or modifying internal state.</a:t>
            </a:r>
          </a:p>
          <a:p>
            <a:pPr>
              <a:lnSpc>
                <a:spcPct val="90000"/>
              </a:lnSpc>
            </a:pPr>
            <a:r>
              <a:rPr lang="en-US" sz="2800"/>
              <a:t>Adding new functionality to Bro consists of adding a new protocol analyzer to the event engine and then writing new events handlers in the interpreter.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sz="3600"/>
              <a:t>Application Specific Processing - Finger</a:t>
            </a:r>
          </a:p>
        </p:txBody>
      </p:sp>
      <p:sp>
        <p:nvSpPr>
          <p:cNvPr id="27653" name="Line 5"/>
          <p:cNvSpPr>
            <a:spLocks noChangeShapeType="1"/>
          </p:cNvSpPr>
          <p:nvPr/>
        </p:nvSpPr>
        <p:spPr bwMode="auto">
          <a:xfrm flipV="1">
            <a:off x="5638800" y="5334000"/>
            <a:ext cx="0" cy="1295400"/>
          </a:xfrm>
          <a:prstGeom prst="line">
            <a:avLst/>
          </a:prstGeom>
          <a:noFill/>
          <a:ln w="9525">
            <a:solidFill>
              <a:schemeClr val="tx1"/>
            </a:solidFill>
            <a:round/>
            <a:headEnd/>
            <a:tailEnd type="triangle" w="med" len="med"/>
          </a:ln>
          <a:effectLst/>
        </p:spPr>
        <p:txBody>
          <a:bodyPr/>
          <a:lstStyle/>
          <a:p>
            <a:endParaRPr lang="en-US"/>
          </a:p>
        </p:txBody>
      </p:sp>
      <p:sp>
        <p:nvSpPr>
          <p:cNvPr id="27654" name="Text Box 6"/>
          <p:cNvSpPr txBox="1">
            <a:spLocks noChangeArrowheads="1"/>
          </p:cNvSpPr>
          <p:nvPr/>
        </p:nvSpPr>
        <p:spPr bwMode="auto">
          <a:xfrm>
            <a:off x="5867400" y="5638800"/>
            <a:ext cx="2590800" cy="457200"/>
          </a:xfrm>
          <a:prstGeom prst="rect">
            <a:avLst/>
          </a:prstGeom>
          <a:noFill/>
          <a:ln w="9525">
            <a:noFill/>
            <a:miter lim="800000"/>
            <a:headEnd/>
            <a:tailEnd/>
          </a:ln>
          <a:effectLst/>
        </p:spPr>
        <p:txBody>
          <a:bodyPr>
            <a:spAutoFit/>
          </a:bodyPr>
          <a:lstStyle/>
          <a:p>
            <a:pPr>
              <a:spcBef>
                <a:spcPct val="50000"/>
              </a:spcBef>
            </a:pPr>
            <a:r>
              <a:rPr lang="en-US"/>
              <a:t>Finger request</a:t>
            </a:r>
          </a:p>
        </p:txBody>
      </p:sp>
      <p:sp>
        <p:nvSpPr>
          <p:cNvPr id="27655" name="Rectangle 7"/>
          <p:cNvSpPr>
            <a:spLocks noChangeArrowheads="1"/>
          </p:cNvSpPr>
          <p:nvPr/>
        </p:nvSpPr>
        <p:spPr bwMode="auto">
          <a:xfrm>
            <a:off x="4800600" y="4876800"/>
            <a:ext cx="1828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Event Engine</a:t>
            </a:r>
          </a:p>
        </p:txBody>
      </p:sp>
      <p:sp>
        <p:nvSpPr>
          <p:cNvPr id="27656" name="Line 8"/>
          <p:cNvSpPr>
            <a:spLocks noChangeShapeType="1"/>
          </p:cNvSpPr>
          <p:nvPr/>
        </p:nvSpPr>
        <p:spPr bwMode="auto">
          <a:xfrm flipV="1">
            <a:off x="5638800" y="3733800"/>
            <a:ext cx="0" cy="1143000"/>
          </a:xfrm>
          <a:prstGeom prst="line">
            <a:avLst/>
          </a:prstGeom>
          <a:noFill/>
          <a:ln w="9525">
            <a:solidFill>
              <a:schemeClr val="tx1"/>
            </a:solidFill>
            <a:round/>
            <a:headEnd/>
            <a:tailEnd type="triangle" w="med" len="med"/>
          </a:ln>
          <a:effectLst/>
        </p:spPr>
        <p:txBody>
          <a:bodyPr/>
          <a:lstStyle/>
          <a:p>
            <a:endParaRPr lang="en-US"/>
          </a:p>
        </p:txBody>
      </p:sp>
      <p:sp>
        <p:nvSpPr>
          <p:cNvPr id="27657" name="Text Box 9"/>
          <p:cNvSpPr txBox="1">
            <a:spLocks noChangeArrowheads="1"/>
          </p:cNvSpPr>
          <p:nvPr/>
        </p:nvSpPr>
        <p:spPr bwMode="auto">
          <a:xfrm>
            <a:off x="5943600" y="3962400"/>
            <a:ext cx="3200400" cy="701675"/>
          </a:xfrm>
          <a:prstGeom prst="rect">
            <a:avLst/>
          </a:prstGeom>
          <a:noFill/>
          <a:ln w="9525">
            <a:noFill/>
            <a:miter lim="800000"/>
            <a:headEnd/>
            <a:tailEnd/>
          </a:ln>
          <a:effectLst/>
        </p:spPr>
        <p:txBody>
          <a:bodyPr>
            <a:spAutoFit/>
          </a:bodyPr>
          <a:lstStyle/>
          <a:p>
            <a:pPr>
              <a:spcBef>
                <a:spcPct val="50000"/>
              </a:spcBef>
            </a:pPr>
            <a:r>
              <a:rPr lang="en-US" sz="2000"/>
              <a:t>Generates Finger_request event</a:t>
            </a:r>
          </a:p>
        </p:txBody>
      </p:sp>
      <p:sp>
        <p:nvSpPr>
          <p:cNvPr id="27658" name="Rectangle 10"/>
          <p:cNvSpPr>
            <a:spLocks noChangeArrowheads="1"/>
          </p:cNvSpPr>
          <p:nvPr/>
        </p:nvSpPr>
        <p:spPr bwMode="auto">
          <a:xfrm>
            <a:off x="4648200" y="3276600"/>
            <a:ext cx="2209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Script interpreter</a:t>
            </a:r>
          </a:p>
        </p:txBody>
      </p:sp>
      <p:sp>
        <p:nvSpPr>
          <p:cNvPr id="27659" name="Line 11"/>
          <p:cNvSpPr>
            <a:spLocks noChangeShapeType="1"/>
          </p:cNvSpPr>
          <p:nvPr/>
        </p:nvSpPr>
        <p:spPr bwMode="auto">
          <a:xfrm flipH="1">
            <a:off x="2057400" y="3505200"/>
            <a:ext cx="2590800" cy="0"/>
          </a:xfrm>
          <a:prstGeom prst="line">
            <a:avLst/>
          </a:prstGeom>
          <a:noFill/>
          <a:ln w="9525">
            <a:solidFill>
              <a:schemeClr val="tx1"/>
            </a:solidFill>
            <a:round/>
            <a:headEnd/>
            <a:tailEnd type="triangle" w="med" len="med"/>
          </a:ln>
          <a:effectLst/>
        </p:spPr>
        <p:txBody>
          <a:bodyPr/>
          <a:lstStyle/>
          <a:p>
            <a:endParaRPr lang="en-US"/>
          </a:p>
        </p:txBody>
      </p:sp>
      <p:sp>
        <p:nvSpPr>
          <p:cNvPr id="27660" name="Text Box 12"/>
          <p:cNvSpPr txBox="1">
            <a:spLocks noChangeArrowheads="1"/>
          </p:cNvSpPr>
          <p:nvPr/>
        </p:nvSpPr>
        <p:spPr bwMode="auto">
          <a:xfrm>
            <a:off x="2133600" y="1752600"/>
            <a:ext cx="33528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27661" name="Text Box 13"/>
          <p:cNvSpPr txBox="1">
            <a:spLocks noChangeArrowheads="1"/>
          </p:cNvSpPr>
          <p:nvPr/>
        </p:nvSpPr>
        <p:spPr bwMode="auto">
          <a:xfrm>
            <a:off x="1981200" y="1981200"/>
            <a:ext cx="3581400" cy="1187450"/>
          </a:xfrm>
          <a:prstGeom prst="rect">
            <a:avLst/>
          </a:prstGeom>
          <a:noFill/>
          <a:ln w="9525">
            <a:noFill/>
            <a:miter lim="800000"/>
            <a:headEnd/>
            <a:tailEnd/>
          </a:ln>
          <a:effectLst/>
        </p:spPr>
        <p:txBody>
          <a:bodyPr>
            <a:spAutoFit/>
          </a:bodyPr>
          <a:lstStyle/>
          <a:p>
            <a:pPr>
              <a:spcBef>
                <a:spcPct val="50000"/>
              </a:spcBef>
            </a:pPr>
            <a:r>
              <a:rPr lang="en-US"/>
              <a:t>Tests for buffer overflow, checks the user against sensitive ids, etc</a:t>
            </a:r>
          </a:p>
        </p:txBody>
      </p:sp>
      <p:sp>
        <p:nvSpPr>
          <p:cNvPr id="27662" name="Line 14"/>
          <p:cNvSpPr>
            <a:spLocks noChangeShapeType="1"/>
          </p:cNvSpPr>
          <p:nvPr/>
        </p:nvSpPr>
        <p:spPr bwMode="auto">
          <a:xfrm>
            <a:off x="2057400" y="3505200"/>
            <a:ext cx="0" cy="1295400"/>
          </a:xfrm>
          <a:prstGeom prst="line">
            <a:avLst/>
          </a:prstGeom>
          <a:noFill/>
          <a:ln w="9525">
            <a:solidFill>
              <a:schemeClr val="tx1"/>
            </a:solidFill>
            <a:round/>
            <a:headEnd/>
            <a:tailEnd type="triangle" w="med" len="med"/>
          </a:ln>
          <a:effectLst/>
        </p:spPr>
        <p:txBody>
          <a:bodyPr/>
          <a:lstStyle/>
          <a:p>
            <a:endParaRPr lang="en-US"/>
          </a:p>
        </p:txBody>
      </p:sp>
      <p:sp>
        <p:nvSpPr>
          <p:cNvPr id="27663" name="Rectangle 15"/>
          <p:cNvSpPr>
            <a:spLocks noChangeArrowheads="1"/>
          </p:cNvSpPr>
          <p:nvPr/>
        </p:nvSpPr>
        <p:spPr bwMode="auto">
          <a:xfrm>
            <a:off x="1295400" y="4800600"/>
            <a:ext cx="18288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Event Engine</a:t>
            </a:r>
          </a:p>
        </p:txBody>
      </p:sp>
      <p:sp>
        <p:nvSpPr>
          <p:cNvPr id="27664" name="Text Box 16"/>
          <p:cNvSpPr txBox="1">
            <a:spLocks noChangeArrowheads="1"/>
          </p:cNvSpPr>
          <p:nvPr/>
        </p:nvSpPr>
        <p:spPr bwMode="auto">
          <a:xfrm>
            <a:off x="2133600" y="3962400"/>
            <a:ext cx="23622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27665" name="Text Box 17"/>
          <p:cNvSpPr txBox="1">
            <a:spLocks noChangeArrowheads="1"/>
          </p:cNvSpPr>
          <p:nvPr/>
        </p:nvSpPr>
        <p:spPr bwMode="auto">
          <a:xfrm>
            <a:off x="2286000" y="3810000"/>
            <a:ext cx="3048000" cy="641350"/>
          </a:xfrm>
          <a:prstGeom prst="rect">
            <a:avLst/>
          </a:prstGeom>
          <a:noFill/>
          <a:ln w="9525">
            <a:noFill/>
            <a:miter lim="800000"/>
            <a:headEnd/>
            <a:tailEnd/>
          </a:ln>
          <a:effectLst/>
        </p:spPr>
        <p:txBody>
          <a:bodyPr>
            <a:spAutoFit/>
          </a:bodyPr>
          <a:lstStyle/>
          <a:p>
            <a:pPr>
              <a:spcBef>
                <a:spcPct val="50000"/>
              </a:spcBef>
            </a:pPr>
            <a:r>
              <a:rPr lang="en-US" sz="1800"/>
              <a:t>Generates event controls based on the policy</a:t>
            </a:r>
          </a:p>
        </p:txBody>
      </p:sp>
      <p:sp>
        <p:nvSpPr>
          <p:cNvPr id="27666" name="Line 18"/>
          <p:cNvSpPr>
            <a:spLocks noChangeShapeType="1"/>
          </p:cNvSpPr>
          <p:nvPr/>
        </p:nvSpPr>
        <p:spPr bwMode="auto">
          <a:xfrm>
            <a:off x="2057400" y="5334000"/>
            <a:ext cx="0" cy="914400"/>
          </a:xfrm>
          <a:prstGeom prst="line">
            <a:avLst/>
          </a:prstGeom>
          <a:noFill/>
          <a:ln w="9525">
            <a:solidFill>
              <a:schemeClr val="tx1"/>
            </a:solidFill>
            <a:round/>
            <a:headEnd/>
            <a:tailEnd type="triangle" w="med" len="med"/>
          </a:ln>
          <a:effectLst/>
        </p:spPr>
        <p:txBody>
          <a:bodyPr/>
          <a:lstStyle/>
          <a:p>
            <a:endParaRPr lang="en-US"/>
          </a:p>
        </p:txBody>
      </p:sp>
      <p:sp>
        <p:nvSpPr>
          <p:cNvPr id="27667" name="Text Box 19"/>
          <p:cNvSpPr txBox="1">
            <a:spLocks noChangeArrowheads="1"/>
          </p:cNvSpPr>
          <p:nvPr/>
        </p:nvSpPr>
        <p:spPr bwMode="auto">
          <a:xfrm>
            <a:off x="2286000" y="5562600"/>
            <a:ext cx="2133600" cy="457200"/>
          </a:xfrm>
          <a:prstGeom prst="rect">
            <a:avLst/>
          </a:prstGeom>
          <a:noFill/>
          <a:ln w="9525">
            <a:noFill/>
            <a:miter lim="800000"/>
            <a:headEnd/>
            <a:tailEnd/>
          </a:ln>
          <a:effectLst/>
        </p:spPr>
        <p:txBody>
          <a:bodyPr>
            <a:spAutoFit/>
          </a:bodyPr>
          <a:lstStyle/>
          <a:p>
            <a:pPr>
              <a:spcBef>
                <a:spcPct val="50000"/>
              </a:spcBef>
            </a:pPr>
            <a:r>
              <a:rPr lang="en-US"/>
              <a:t>Finger reply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SNORT</a:t>
            </a:r>
            <a:endParaRPr lang="en-US" dirty="0"/>
          </a:p>
        </p:txBody>
      </p:sp>
      <p:sp>
        <p:nvSpPr>
          <p:cNvPr id="3" name="Content Placeholder 2"/>
          <p:cNvSpPr>
            <a:spLocks noGrp="1"/>
          </p:cNvSpPr>
          <p:nvPr>
            <p:ph sz="quarter" idx="1"/>
          </p:nvPr>
        </p:nvSpPr>
        <p:spPr/>
        <p:txBody>
          <a:bodyPr>
            <a:normAutofit/>
          </a:bodyPr>
          <a:lstStyle/>
          <a:p>
            <a:r>
              <a:rPr lang="en-US" dirty="0" smtClean="0"/>
              <a:t>Open source NIDS developed by </a:t>
            </a:r>
            <a:r>
              <a:rPr lang="en-US" dirty="0" err="1" smtClean="0"/>
              <a:t>Sourcefire</a:t>
            </a:r>
            <a:endParaRPr lang="en-US" dirty="0" smtClean="0"/>
          </a:p>
          <a:p>
            <a:r>
              <a:rPr lang="en-US" dirty="0" smtClean="0"/>
              <a:t>It combines the benefits of signature based and behavior based intrusion detection techniques</a:t>
            </a:r>
          </a:p>
          <a:p>
            <a:r>
              <a:rPr lang="en-US" dirty="0" smtClean="0"/>
              <a:t>It has 300,000 registered users</a:t>
            </a:r>
          </a:p>
          <a:p>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999535137"/>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r>
              <a:rPr lang="en-US" sz="1400" dirty="0"/>
              <a:t>How to install SNORT (in Linux)</a:t>
            </a:r>
          </a:p>
          <a:p>
            <a:pPr marL="0" indent="0">
              <a:buNone/>
            </a:pPr>
            <a:r>
              <a:rPr lang="en-US" sz="1400" dirty="0">
                <a:hlinkClick r:id="rId3"/>
              </a:rPr>
              <a:t>http://www.youtube.com/watch?v=TZ0Hj0t5b5k&amp;feature=related</a:t>
            </a:r>
            <a:endParaRPr lang="en-US" sz="1400" dirty="0"/>
          </a:p>
          <a:p>
            <a:r>
              <a:rPr lang="en-US" sz="1400" dirty="0"/>
              <a:t>How to install and use SNORT (in XP)</a:t>
            </a:r>
          </a:p>
          <a:p>
            <a:pPr marL="0" indent="0">
              <a:buNone/>
            </a:pPr>
            <a:r>
              <a:rPr lang="en-US" sz="1400" dirty="0">
                <a:hlinkClick r:id="rId4"/>
              </a:rPr>
              <a:t>http://www.youtube.com/watch?v=nAWN989WA0A&amp;feature=related</a:t>
            </a:r>
            <a:endParaRPr lang="en-US" sz="1400" dirty="0"/>
          </a:p>
          <a:p>
            <a:r>
              <a:rPr lang="en-US" dirty="0">
                <a:solidFill>
                  <a:schemeClr val="accent2"/>
                </a:solidFill>
              </a:rPr>
              <a:t>carbo.dll</a:t>
            </a:r>
            <a:r>
              <a:rPr lang="en-US" dirty="0"/>
              <a:t> </a:t>
            </a:r>
            <a:r>
              <a:rPr lang="en-US" dirty="0" smtClean="0"/>
              <a:t> </a:t>
            </a:r>
            <a:r>
              <a:rPr lang="en-US" sz="1800" dirty="0" smtClean="0"/>
              <a:t>is the file that can </a:t>
            </a:r>
            <a:r>
              <a:rPr lang="en-US" sz="1800" dirty="0"/>
              <a:t>be used to remotely view any file your web server has permissions to view</a:t>
            </a:r>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2500366"/>
            <a:ext cx="6629400" cy="4129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8863873"/>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90600"/>
            <a:ext cx="7467600" cy="5483352"/>
          </a:xfrm>
        </p:spPr>
        <p:txBody>
          <a:bodyPr/>
          <a:lstStyle/>
          <a:p>
            <a:pPr>
              <a:lnSpc>
                <a:spcPct val="90000"/>
              </a:lnSpc>
              <a:defRPr/>
            </a:pPr>
            <a:r>
              <a:rPr lang="en-US" dirty="0" smtClean="0">
                <a:hlinkClick r:id="rId2"/>
              </a:rPr>
              <a:t>http://www.snort.org</a:t>
            </a:r>
            <a:r>
              <a:rPr lang="en-US" dirty="0" smtClean="0"/>
              <a:t> </a:t>
            </a:r>
          </a:p>
          <a:p>
            <a:pPr>
              <a:lnSpc>
                <a:spcPct val="90000"/>
              </a:lnSpc>
              <a:defRPr/>
            </a:pPr>
            <a:endParaRPr lang="en-US" dirty="0" smtClean="0"/>
          </a:p>
          <a:p>
            <a:pPr>
              <a:lnSpc>
                <a:spcPct val="90000"/>
              </a:lnSpc>
              <a:defRPr/>
            </a:pPr>
            <a:r>
              <a:rPr lang="en-US" dirty="0" smtClean="0"/>
              <a:t>Need to define signatures/rules</a:t>
            </a:r>
          </a:p>
          <a:p>
            <a:pPr lvl="1">
              <a:lnSpc>
                <a:spcPct val="90000"/>
              </a:lnSpc>
              <a:defRPr/>
            </a:pPr>
            <a:r>
              <a:rPr lang="en-US" dirty="0" smtClean="0"/>
              <a:t>available on internet, updated frequently</a:t>
            </a:r>
          </a:p>
          <a:p>
            <a:pPr>
              <a:lnSpc>
                <a:spcPct val="90000"/>
              </a:lnSpc>
              <a:defRPr/>
            </a:pPr>
            <a:r>
              <a:rPr lang="en-US" dirty="0" smtClean="0"/>
              <a:t>Multiple level architecture</a:t>
            </a:r>
          </a:p>
          <a:p>
            <a:pPr lvl="1">
              <a:lnSpc>
                <a:spcPct val="90000"/>
              </a:lnSpc>
              <a:defRPr/>
            </a:pPr>
            <a:r>
              <a:rPr lang="en-US" dirty="0" smtClean="0"/>
              <a:t>Main application (doing analysis)</a:t>
            </a:r>
          </a:p>
          <a:p>
            <a:pPr lvl="1">
              <a:lnSpc>
                <a:spcPct val="90000"/>
              </a:lnSpc>
              <a:defRPr/>
            </a:pPr>
            <a:r>
              <a:rPr lang="en-US" dirty="0" smtClean="0"/>
              <a:t>Web client – ACID (Analysis Console for Intrusion Databases)</a:t>
            </a:r>
          </a:p>
          <a:p>
            <a:pPr lvl="1">
              <a:lnSpc>
                <a:spcPct val="90000"/>
              </a:lnSpc>
              <a:defRPr/>
            </a:pPr>
            <a:r>
              <a:rPr lang="en-US" dirty="0" smtClean="0"/>
              <a:t>Barnyard – analysis of results</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924800" cy="6324600"/>
          </a:xfrm>
        </p:spPr>
        <p:txBody>
          <a:bodyPr>
            <a:normAutofit/>
          </a:bodyPr>
          <a:lstStyle/>
          <a:p>
            <a:pPr>
              <a:lnSpc>
                <a:spcPct val="80000"/>
              </a:lnSpc>
              <a:defRPr/>
            </a:pPr>
            <a:r>
              <a:rPr lang="en-US" sz="2000" dirty="0" smtClean="0"/>
              <a:t>Now supports preprocessor analysis</a:t>
            </a:r>
          </a:p>
          <a:p>
            <a:pPr>
              <a:lnSpc>
                <a:spcPct val="80000"/>
              </a:lnSpc>
              <a:defRPr/>
            </a:pPr>
            <a:endParaRPr lang="en-US" sz="2000" dirty="0" smtClean="0"/>
          </a:p>
          <a:p>
            <a:pPr>
              <a:lnSpc>
                <a:spcPct val="80000"/>
              </a:lnSpc>
              <a:defRPr/>
            </a:pPr>
            <a:r>
              <a:rPr lang="en-US" sz="2000" dirty="0" smtClean="0"/>
              <a:t>Problems with signatures</a:t>
            </a:r>
          </a:p>
          <a:p>
            <a:pPr lvl="1">
              <a:lnSpc>
                <a:spcPct val="80000"/>
              </a:lnSpc>
              <a:defRPr/>
            </a:pPr>
            <a:r>
              <a:rPr lang="en-US" sz="2000" dirty="0" smtClean="0"/>
              <a:t>False positives – too wide a net</a:t>
            </a:r>
          </a:p>
          <a:p>
            <a:pPr lvl="1">
              <a:lnSpc>
                <a:spcPct val="80000"/>
              </a:lnSpc>
              <a:defRPr/>
            </a:pPr>
            <a:r>
              <a:rPr lang="en-US" sz="2000" dirty="0" smtClean="0"/>
              <a:t>False negatives – too narrow a net</a:t>
            </a:r>
          </a:p>
          <a:p>
            <a:pPr lvl="1">
              <a:lnSpc>
                <a:spcPct val="80000"/>
              </a:lnSpc>
              <a:defRPr/>
            </a:pPr>
            <a:endParaRPr lang="en-US" sz="2000" dirty="0" smtClean="0"/>
          </a:p>
          <a:p>
            <a:pPr>
              <a:lnSpc>
                <a:spcPct val="80000"/>
              </a:lnSpc>
              <a:defRPr/>
            </a:pPr>
            <a:r>
              <a:rPr lang="en-US" sz="2000" dirty="0" smtClean="0"/>
              <a:t>Preprocessors allow customizing</a:t>
            </a:r>
          </a:p>
          <a:p>
            <a:pPr lvl="1">
              <a:lnSpc>
                <a:spcPct val="80000"/>
              </a:lnSpc>
              <a:defRPr/>
            </a:pPr>
            <a:r>
              <a:rPr lang="en-US" sz="2000" dirty="0" smtClean="0"/>
              <a:t>Start using anomaly-based detection</a:t>
            </a:r>
          </a:p>
          <a:p>
            <a:pPr lvl="1">
              <a:lnSpc>
                <a:spcPct val="80000"/>
              </a:lnSpc>
              <a:defRPr/>
            </a:pPr>
            <a:r>
              <a:rPr lang="en-US" sz="2000" dirty="0" smtClean="0"/>
              <a:t>Customize rules based on users</a:t>
            </a:r>
          </a:p>
          <a:p>
            <a:pPr lvl="1">
              <a:lnSpc>
                <a:spcPct val="80000"/>
              </a:lnSpc>
              <a:defRPr/>
            </a:pPr>
            <a:endParaRPr lang="en-US" sz="2000" dirty="0" smtClean="0"/>
          </a:p>
          <a:p>
            <a:pPr>
              <a:lnSpc>
                <a:spcPct val="80000"/>
              </a:lnSpc>
              <a:defRPr/>
            </a:pPr>
            <a:r>
              <a:rPr lang="en-US" sz="2000" dirty="0" smtClean="0"/>
              <a:t>Examples (see in /etc/snort/</a:t>
            </a:r>
            <a:r>
              <a:rPr lang="en-US" sz="2000" dirty="0" err="1" smtClean="0"/>
              <a:t>snort.conf</a:t>
            </a:r>
            <a:r>
              <a:rPr lang="en-US" sz="2000" dirty="0" smtClean="0"/>
              <a:t>)</a:t>
            </a:r>
          </a:p>
          <a:p>
            <a:pPr lvl="1">
              <a:lnSpc>
                <a:spcPct val="80000"/>
              </a:lnSpc>
              <a:defRPr/>
            </a:pPr>
            <a:r>
              <a:rPr lang="en-US" sz="2000" dirty="0" smtClean="0"/>
              <a:t>stream4 – TCP </a:t>
            </a:r>
            <a:r>
              <a:rPr lang="en-US" sz="2000" dirty="0" err="1" smtClean="0"/>
              <a:t>statefulness</a:t>
            </a:r>
            <a:r>
              <a:rPr lang="en-US" sz="2000" dirty="0" smtClean="0"/>
              <a:t>, session reassembly</a:t>
            </a:r>
          </a:p>
          <a:p>
            <a:pPr lvl="1">
              <a:lnSpc>
                <a:spcPct val="80000"/>
              </a:lnSpc>
              <a:defRPr/>
            </a:pPr>
            <a:r>
              <a:rPr lang="en-US" sz="2000" dirty="0" smtClean="0"/>
              <a:t>frag2 – packet fragmenting/reassembly</a:t>
            </a:r>
          </a:p>
          <a:p>
            <a:pPr lvl="1">
              <a:lnSpc>
                <a:spcPct val="80000"/>
              </a:lnSpc>
              <a:defRPr/>
            </a:pPr>
            <a:endParaRPr lang="en-US" sz="2000" dirty="0" smtClean="0"/>
          </a:p>
          <a:p>
            <a:pPr>
              <a:lnSpc>
                <a:spcPct val="80000"/>
              </a:lnSpc>
              <a:defRPr/>
            </a:pPr>
            <a:r>
              <a:rPr lang="en-US" sz="2000" dirty="0" smtClean="0"/>
              <a:t>Problems</a:t>
            </a:r>
          </a:p>
          <a:p>
            <a:pPr lvl="1">
              <a:lnSpc>
                <a:spcPct val="80000"/>
              </a:lnSpc>
              <a:defRPr/>
            </a:pPr>
            <a:r>
              <a:rPr lang="en-US" sz="2000" dirty="0" smtClean="0"/>
              <a:t>Difficult to work with, generates large amount of data</a:t>
            </a:r>
          </a:p>
          <a:p>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Future of IDS</a:t>
            </a:r>
          </a:p>
        </p:txBody>
      </p:sp>
      <p:sp>
        <p:nvSpPr>
          <p:cNvPr id="28675" name="Rectangle 3"/>
          <p:cNvSpPr>
            <a:spLocks noGrp="1" noChangeArrowheads="1"/>
          </p:cNvSpPr>
          <p:nvPr>
            <p:ph sz="quarter" idx="1"/>
          </p:nvPr>
        </p:nvSpPr>
        <p:spPr/>
        <p:txBody>
          <a:bodyPr/>
          <a:lstStyle/>
          <a:p>
            <a:r>
              <a:rPr lang="en-US"/>
              <a:t>To integrate the network and host based IDS for better detection.</a:t>
            </a:r>
          </a:p>
          <a:p>
            <a:r>
              <a:rPr lang="en-US"/>
              <a:t>Developing IDS schemes for detecting novel attacks rather than individual instantiations.</a:t>
            </a:r>
          </a:p>
          <a:p>
            <a:pPr>
              <a:buFontTx/>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Rectangle 4"/>
          <p:cNvSpPr>
            <a:spLocks noChangeArrowheads="1"/>
          </p:cNvSpPr>
          <p:nvPr/>
        </p:nvSpPr>
        <p:spPr bwMode="auto">
          <a:xfrm>
            <a:off x="350339" y="838201"/>
            <a:ext cx="8654405" cy="519113"/>
          </a:xfrm>
          <a:prstGeom prst="rect">
            <a:avLst/>
          </a:prstGeom>
          <a:noFill/>
          <a:ln w="12700">
            <a:noFill/>
            <a:miter lim="800000"/>
            <a:headEnd type="none" w="sm" len="sm"/>
            <a:tailEnd type="none" w="sm" len="sm"/>
          </a:ln>
          <a:effectLst/>
        </p:spPr>
        <p:txBody>
          <a:bodyPr>
            <a:spAutoFit/>
          </a:bodyPr>
          <a:lstStyle/>
          <a:p>
            <a:r>
              <a:rPr lang="en-US" sz="2800">
                <a:solidFill>
                  <a:schemeClr val="accent1"/>
                </a:solidFill>
                <a:effectLst>
                  <a:outerShdw blurRad="38100" dist="38100" dir="2700000" algn="tl">
                    <a:srgbClr val="C0C0C0"/>
                  </a:outerShdw>
                </a:effectLst>
              </a:rPr>
              <a:t>Overview of Existing Security Systems :</a:t>
            </a:r>
            <a:r>
              <a:rPr lang="en-US"/>
              <a:t> </a:t>
            </a:r>
            <a:r>
              <a:rPr lang="en-US" sz="2800">
                <a:effectLst>
                  <a:outerShdw blurRad="38100" dist="38100" dir="2700000" algn="tl">
                    <a:srgbClr val="C0C0C0"/>
                  </a:outerShdw>
                </a:effectLst>
              </a:rPr>
              <a:t>Proxy Servers</a:t>
            </a:r>
          </a:p>
        </p:txBody>
      </p:sp>
      <p:pic>
        <p:nvPicPr>
          <p:cNvPr id="347141" name="Picture 5"/>
          <p:cNvPicPr>
            <a:picLocks noChangeAspect="1" noChangeArrowheads="1"/>
          </p:cNvPicPr>
          <p:nvPr/>
        </p:nvPicPr>
        <p:blipFill>
          <a:blip r:embed="rId2" cstate="print">
            <a:clrChange>
              <a:clrFrom>
                <a:srgbClr val="FFFFFF"/>
              </a:clrFrom>
              <a:clrTo>
                <a:srgbClr val="FFFFFF">
                  <a:alpha val="0"/>
                </a:srgbClr>
              </a:clrTo>
            </a:clrChange>
            <a:lum bright="-18000" contrast="18000"/>
          </a:blip>
          <a:srcRect/>
          <a:stretch>
            <a:fillRect/>
          </a:stretch>
        </p:blipFill>
        <p:spPr bwMode="auto">
          <a:xfrm>
            <a:off x="844332" y="1600200"/>
            <a:ext cx="6754657" cy="3657600"/>
          </a:xfrm>
          <a:prstGeom prst="rect">
            <a:avLst/>
          </a:prstGeom>
          <a:noFill/>
          <a:ln w="9525">
            <a:noFill/>
            <a:miter lim="800000"/>
            <a:headEnd/>
            <a:tailEnd/>
          </a:ln>
          <a:effectLst/>
        </p:spPr>
      </p:pic>
      <p:sp>
        <p:nvSpPr>
          <p:cNvPr id="347142" name="Rectangle 6"/>
          <p:cNvSpPr>
            <a:spLocks noChangeArrowheads="1"/>
          </p:cNvSpPr>
          <p:nvPr/>
        </p:nvSpPr>
        <p:spPr bwMode="auto">
          <a:xfrm>
            <a:off x="139257" y="5181601"/>
            <a:ext cx="9004743" cy="2308324"/>
          </a:xfrm>
          <a:prstGeom prst="rect">
            <a:avLst/>
          </a:prstGeom>
          <a:noFill/>
          <a:ln w="12700">
            <a:noFill/>
            <a:miter lim="800000"/>
            <a:headEnd type="none" w="sm" len="sm"/>
            <a:tailEnd type="none" w="sm" len="sm"/>
          </a:ln>
          <a:effectLst/>
        </p:spPr>
        <p:txBody>
          <a:bodyPr>
            <a:spAutoFit/>
          </a:bodyPr>
          <a:lstStyle/>
          <a:p>
            <a:r>
              <a:rPr lang="en-US">
                <a:solidFill>
                  <a:schemeClr val="accent1"/>
                </a:solidFill>
              </a:rPr>
              <a:t>Proxy Server </a:t>
            </a:r>
            <a:r>
              <a:rPr lang="en-US">
                <a:solidFill>
                  <a:schemeClr val="accent1"/>
                </a:solidFill>
                <a:sym typeface="Wingdings" pitchFamily="2" charset="2"/>
              </a:rPr>
              <a:t> </a:t>
            </a:r>
            <a:r>
              <a:rPr lang="en-US" b="0">
                <a:solidFill>
                  <a:schemeClr val="accent1"/>
                </a:solidFill>
                <a:sym typeface="Wingdings" pitchFamily="2" charset="2"/>
              </a:rPr>
              <a:t>Operates similar to NAT, but also examines packets to look for malicious content </a:t>
            </a:r>
            <a:r>
              <a:rPr lang="en-US">
                <a:solidFill>
                  <a:schemeClr val="accent1"/>
                </a:solidFill>
              </a:rPr>
              <a:t>Replaces the protected computer’s IP address with the proxy server’s address</a:t>
            </a:r>
          </a:p>
          <a:p>
            <a:pPr lvl="1"/>
            <a:r>
              <a:rPr lang="en-US">
                <a:solidFill>
                  <a:schemeClr val="accent1"/>
                </a:solidFill>
              </a:rPr>
              <a:t>Protected computers never have a direct connection outside the networkThe proxy server intercepts requests. Acts “on behalf of” the requesting client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64" name="Picture 4"/>
          <p:cNvPicPr>
            <a:picLocks noChangeAspect="1" noChangeArrowheads="1"/>
          </p:cNvPicPr>
          <p:nvPr/>
        </p:nvPicPr>
        <p:blipFill>
          <a:blip r:embed="rId2" cstate="print">
            <a:clrChange>
              <a:clrFrom>
                <a:srgbClr val="FFFFFF"/>
              </a:clrFrom>
              <a:clrTo>
                <a:srgbClr val="FFFFFF">
                  <a:alpha val="0"/>
                </a:srgbClr>
              </a:clrTo>
            </a:clrChange>
            <a:lum bright="-18000" contrast="18000"/>
          </a:blip>
          <a:srcRect/>
          <a:stretch>
            <a:fillRect/>
          </a:stretch>
        </p:blipFill>
        <p:spPr bwMode="auto">
          <a:xfrm>
            <a:off x="844333" y="1295400"/>
            <a:ext cx="7878968" cy="3886200"/>
          </a:xfrm>
          <a:prstGeom prst="rect">
            <a:avLst/>
          </a:prstGeom>
          <a:solidFill>
            <a:srgbClr val="FFFFFF">
              <a:alpha val="50000"/>
            </a:srgbClr>
          </a:solidFill>
          <a:ln w="9525">
            <a:noFill/>
            <a:miter lim="800000"/>
            <a:headEnd/>
            <a:tailEnd/>
          </a:ln>
          <a:effectLst/>
        </p:spPr>
      </p:pic>
      <p:sp>
        <p:nvSpPr>
          <p:cNvPr id="348165" name="Rectangle 5"/>
          <p:cNvSpPr>
            <a:spLocks noChangeArrowheads="1"/>
          </p:cNvSpPr>
          <p:nvPr/>
        </p:nvSpPr>
        <p:spPr bwMode="auto">
          <a:xfrm>
            <a:off x="561423" y="609600"/>
            <a:ext cx="8301133" cy="457200"/>
          </a:xfrm>
          <a:prstGeom prst="rect">
            <a:avLst/>
          </a:prstGeom>
          <a:noFill/>
          <a:ln w="12700">
            <a:noFill/>
            <a:miter lim="800000"/>
            <a:headEnd type="none" w="sm" len="sm"/>
            <a:tailEnd type="none" w="sm" len="sm"/>
          </a:ln>
          <a:effectLst/>
        </p:spPr>
        <p:txBody>
          <a:bodyPr>
            <a:spAutoFit/>
          </a:bodyPr>
          <a:lstStyle/>
          <a:p>
            <a:r>
              <a:rPr lang="en-US" sz="2400">
                <a:solidFill>
                  <a:schemeClr val="accent1"/>
                </a:solidFill>
                <a:effectLst>
                  <a:outerShdw blurRad="38100" dist="38100" dir="2700000" algn="tl">
                    <a:srgbClr val="C0C0C0"/>
                  </a:outerShdw>
                </a:effectLst>
              </a:rPr>
              <a:t>Adding a Special Network called Demilitarized Zone (DMZ)</a:t>
            </a:r>
          </a:p>
        </p:txBody>
      </p:sp>
      <p:sp>
        <p:nvSpPr>
          <p:cNvPr id="348166" name="Rectangle 6"/>
          <p:cNvSpPr>
            <a:spLocks noChangeArrowheads="1"/>
          </p:cNvSpPr>
          <p:nvPr/>
        </p:nvSpPr>
        <p:spPr bwMode="auto">
          <a:xfrm>
            <a:off x="209617" y="5410201"/>
            <a:ext cx="8654405" cy="2308324"/>
          </a:xfrm>
          <a:prstGeom prst="rect">
            <a:avLst/>
          </a:prstGeom>
          <a:noFill/>
          <a:ln w="12700">
            <a:noFill/>
            <a:miter lim="800000"/>
            <a:headEnd type="none" w="sm" len="sm"/>
            <a:tailEnd type="none" w="sm" len="sm"/>
          </a:ln>
          <a:effectLst/>
        </p:spPr>
        <p:txBody>
          <a:bodyPr>
            <a:spAutoFit/>
          </a:bodyPr>
          <a:lstStyle/>
          <a:p>
            <a:r>
              <a:rPr lang="en-US">
                <a:solidFill>
                  <a:schemeClr val="accent1"/>
                </a:solidFill>
              </a:rPr>
              <a:t>Demilitarized Zones (DMZ) </a:t>
            </a:r>
            <a:r>
              <a:rPr lang="en-US">
                <a:solidFill>
                  <a:schemeClr val="accent1"/>
                </a:solidFill>
                <a:sym typeface="Wingdings" pitchFamily="2" charset="2"/>
              </a:rPr>
              <a:t> Another network that sits outside the secure network perimeter. Outside users can access the DMZ, but not the secure network </a:t>
            </a:r>
            <a:endParaRPr lang="en-US" b="0">
              <a:solidFill>
                <a:schemeClr val="accent1"/>
              </a:solidFill>
              <a:sym typeface="Wingdings" pitchFamily="2" charset="2"/>
            </a:endParaRPr>
          </a:p>
          <a:p>
            <a:pPr lvl="1"/>
            <a:r>
              <a:rPr lang="en-US">
                <a:solidFill>
                  <a:schemeClr val="accent1"/>
                </a:solidFill>
                <a:sym typeface="Wingdings" pitchFamily="2" charset="2"/>
              </a:rPr>
              <a:t>Some DMZs use two firewalls. This prevents outside users from even accessing the internal firewall  Provides an additional layer of security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3" name="Rectangle 5"/>
          <p:cNvSpPr>
            <a:spLocks noChangeArrowheads="1"/>
          </p:cNvSpPr>
          <p:nvPr/>
        </p:nvSpPr>
        <p:spPr bwMode="auto">
          <a:xfrm>
            <a:off x="1" y="685800"/>
            <a:ext cx="8934383" cy="762000"/>
          </a:xfrm>
          <a:prstGeom prst="rect">
            <a:avLst/>
          </a:prstGeom>
          <a:noFill/>
          <a:ln w="76200">
            <a:noFill/>
            <a:miter lim="800000"/>
            <a:headEnd/>
            <a:tailEnd/>
          </a:ln>
          <a:effectLst/>
        </p:spPr>
        <p:txBody>
          <a:bodyPr anchorCtr="1"/>
          <a:lstStyle/>
          <a:p>
            <a:r>
              <a:rPr lang="en-US" sz="2400">
                <a:solidFill>
                  <a:schemeClr val="accent1"/>
                </a:solidFill>
                <a:effectLst>
                  <a:outerShdw blurRad="38100" dist="38100" dir="2700000" algn="tl">
                    <a:srgbClr val="C0C0C0"/>
                  </a:outerShdw>
                </a:effectLst>
                <a:latin typeface="Arial" charset="0"/>
              </a:rPr>
              <a:t>Overview of Existing Security Systems :</a:t>
            </a:r>
            <a:r>
              <a:rPr lang="en-US" sz="1400">
                <a:solidFill>
                  <a:srgbClr val="000000"/>
                </a:solidFill>
                <a:effectLst>
                  <a:outerShdw blurRad="38100" dist="38100" dir="2700000" algn="tl">
                    <a:srgbClr val="C0C0C0"/>
                  </a:outerShdw>
                </a:effectLst>
                <a:latin typeface="Arial" charset="0"/>
              </a:rPr>
              <a:t> </a:t>
            </a:r>
            <a:r>
              <a:rPr lang="en-US" sz="2400">
                <a:effectLst>
                  <a:outerShdw blurRad="38100" dist="38100" dir="2700000" algn="tl">
                    <a:srgbClr val="C0C0C0"/>
                  </a:outerShdw>
                </a:effectLst>
                <a:latin typeface="Arial" charset="0"/>
              </a:rPr>
              <a:t>Virtual Private</a:t>
            </a:r>
            <a:r>
              <a:rPr lang="en-US" sz="2400">
                <a:solidFill>
                  <a:schemeClr val="accent1"/>
                </a:solidFill>
                <a:effectLst>
                  <a:outerShdw blurRad="38100" dist="38100" dir="2700000" algn="tl">
                    <a:srgbClr val="C0C0C0"/>
                  </a:outerShdw>
                </a:effectLst>
                <a:latin typeface="Arial" charset="0"/>
              </a:rPr>
              <a:t> </a:t>
            </a:r>
            <a:r>
              <a:rPr lang="en-US" sz="2400">
                <a:effectLst>
                  <a:outerShdw blurRad="38100" dist="38100" dir="2700000" algn="tl">
                    <a:srgbClr val="C0C0C0"/>
                  </a:outerShdw>
                </a:effectLst>
                <a:latin typeface="Arial" charset="0"/>
              </a:rPr>
              <a:t>Networks (VPN)</a:t>
            </a:r>
            <a:br>
              <a:rPr lang="en-US" sz="2400">
                <a:effectLst>
                  <a:outerShdw blurRad="38100" dist="38100" dir="2700000" algn="tl">
                    <a:srgbClr val="C0C0C0"/>
                  </a:outerShdw>
                </a:effectLst>
                <a:latin typeface="Arial" charset="0"/>
              </a:rPr>
            </a:br>
            <a:endParaRPr lang="en-US" sz="2400">
              <a:effectLst>
                <a:outerShdw blurRad="38100" dist="38100" dir="2700000" algn="tl">
                  <a:srgbClr val="C0C0C0"/>
                </a:outerShdw>
              </a:effectLst>
              <a:latin typeface="Arial" charset="0"/>
            </a:endParaRPr>
          </a:p>
        </p:txBody>
      </p:sp>
      <p:sp>
        <p:nvSpPr>
          <p:cNvPr id="350214" name="Rectangle 6"/>
          <p:cNvSpPr>
            <a:spLocks noChangeArrowheads="1"/>
          </p:cNvSpPr>
          <p:nvPr/>
        </p:nvSpPr>
        <p:spPr bwMode="auto">
          <a:xfrm>
            <a:off x="422166" y="1447800"/>
            <a:ext cx="7598989" cy="4800600"/>
          </a:xfrm>
          <a:prstGeom prst="rect">
            <a:avLst/>
          </a:prstGeom>
          <a:noFill/>
          <a:ln w="9525">
            <a:noFill/>
            <a:miter lim="800000"/>
            <a:headEnd/>
            <a:tailEnd/>
          </a:ln>
          <a:effectLst/>
        </p:spPr>
        <p:txBody>
          <a:bodyPr lIns="182880" tIns="137160" rIns="182880"/>
          <a:lstStyle/>
          <a:p>
            <a:pPr marL="342900" indent="-342900">
              <a:lnSpc>
                <a:spcPct val="90000"/>
              </a:lnSpc>
              <a:spcBef>
                <a:spcPct val="30000"/>
              </a:spcBef>
              <a:buClr>
                <a:schemeClr val="tx2"/>
              </a:buClr>
              <a:buSzPct val="75000"/>
              <a:buFont typeface="Monotype Sorts" pitchFamily="2" charset="2"/>
              <a:buChar char="m"/>
            </a:pPr>
            <a:r>
              <a:rPr lang="en-US" sz="2400">
                <a:solidFill>
                  <a:schemeClr val="accent1"/>
                </a:solidFill>
                <a:effectLst>
                  <a:outerShdw blurRad="38100" dist="38100" dir="2700000" algn="tl">
                    <a:srgbClr val="C0C0C0"/>
                  </a:outerShdw>
                </a:effectLst>
              </a:rPr>
              <a:t>Virtual Private Networks (VPNs) </a:t>
            </a:r>
            <a:r>
              <a:rPr lang="en-US" sz="2400">
                <a:solidFill>
                  <a:schemeClr val="accent1"/>
                </a:solidFill>
                <a:effectLst>
                  <a:outerShdw blurRad="38100" dist="38100" dir="2700000" algn="tl">
                    <a:srgbClr val="C0C0C0"/>
                  </a:outerShdw>
                </a:effectLst>
                <a:sym typeface="Wingdings" pitchFamily="2" charset="2"/>
              </a:rPr>
              <a:t> </a:t>
            </a:r>
            <a:r>
              <a:rPr lang="en-US" sz="2400" b="0">
                <a:solidFill>
                  <a:schemeClr val="accent1"/>
                </a:solidFill>
                <a:effectLst>
                  <a:outerShdw blurRad="38100" dist="38100" dir="2700000" algn="tl">
                    <a:srgbClr val="C0C0C0"/>
                  </a:outerShdw>
                </a:effectLst>
                <a:sym typeface="Wingdings" pitchFamily="2" charset="2"/>
              </a:rPr>
              <a:t>A secure network connection over a public network </a:t>
            </a:r>
          </a:p>
          <a:p>
            <a:pPr marL="742950" lvl="1" indent="-285750">
              <a:lnSpc>
                <a:spcPct val="90000"/>
              </a:lnSpc>
              <a:spcBef>
                <a:spcPct val="30000"/>
              </a:spcBef>
              <a:buClr>
                <a:schemeClr val="tx2"/>
              </a:buClr>
              <a:buSzPct val="100000"/>
              <a:buFontTx/>
              <a:buChar char="•"/>
            </a:pPr>
            <a:r>
              <a:rPr lang="en-US" sz="2000">
                <a:solidFill>
                  <a:schemeClr val="accent1"/>
                </a:solidFill>
                <a:effectLst>
                  <a:outerShdw blurRad="38100" dist="38100" dir="2700000" algn="tl">
                    <a:srgbClr val="C0C0C0"/>
                  </a:outerShdw>
                </a:effectLst>
                <a:sym typeface="Wingdings" pitchFamily="2" charset="2"/>
              </a:rPr>
              <a:t>Allows mobile users to securely access information</a:t>
            </a:r>
          </a:p>
          <a:p>
            <a:pPr marL="742950" lvl="1" indent="-285750">
              <a:lnSpc>
                <a:spcPct val="90000"/>
              </a:lnSpc>
              <a:spcBef>
                <a:spcPct val="30000"/>
              </a:spcBef>
              <a:buClr>
                <a:schemeClr val="tx2"/>
              </a:buClr>
              <a:buSzPct val="100000"/>
              <a:buFontTx/>
              <a:buChar char="•"/>
            </a:pPr>
            <a:r>
              <a:rPr lang="en-US" sz="2000">
                <a:solidFill>
                  <a:schemeClr val="accent1"/>
                </a:solidFill>
                <a:effectLst>
                  <a:outerShdw blurRad="38100" dist="38100" dir="2700000" algn="tl">
                    <a:srgbClr val="C0C0C0"/>
                  </a:outerShdw>
                </a:effectLst>
                <a:sym typeface="Wingdings" pitchFamily="2" charset="2"/>
              </a:rPr>
              <a:t>Sets up a unique connection called a tunnel </a:t>
            </a:r>
          </a:p>
        </p:txBody>
      </p:sp>
      <p:pic>
        <p:nvPicPr>
          <p:cNvPr id="350215" name="Picture 7"/>
          <p:cNvPicPr>
            <a:picLocks noChangeAspect="1" noChangeArrowheads="1"/>
          </p:cNvPicPr>
          <p:nvPr/>
        </p:nvPicPr>
        <p:blipFill>
          <a:blip r:embed="rId2" cstate="print">
            <a:clrChange>
              <a:clrFrom>
                <a:srgbClr val="FFFFFF"/>
              </a:clrFrom>
              <a:clrTo>
                <a:srgbClr val="FFFFFF">
                  <a:alpha val="0"/>
                </a:srgbClr>
              </a:clrTo>
            </a:clrChange>
            <a:lum bright="-18000" contrast="18000"/>
          </a:blip>
          <a:srcRect/>
          <a:stretch>
            <a:fillRect/>
          </a:stretch>
        </p:blipFill>
        <p:spPr bwMode="auto">
          <a:xfrm>
            <a:off x="561423" y="3352800"/>
            <a:ext cx="8304065" cy="3048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9" name="Rectangle 5"/>
          <p:cNvSpPr>
            <a:spLocks noChangeArrowheads="1"/>
          </p:cNvSpPr>
          <p:nvPr/>
        </p:nvSpPr>
        <p:spPr bwMode="auto">
          <a:xfrm>
            <a:off x="351805" y="609600"/>
            <a:ext cx="7669350" cy="457200"/>
          </a:xfrm>
          <a:prstGeom prst="rect">
            <a:avLst/>
          </a:prstGeom>
          <a:noFill/>
          <a:ln w="76200">
            <a:noFill/>
            <a:miter lim="800000"/>
            <a:headEnd/>
            <a:tailEnd/>
          </a:ln>
          <a:effectLst/>
        </p:spPr>
        <p:txBody>
          <a:bodyPr anchorCtr="1"/>
          <a:lstStyle/>
          <a:p>
            <a:pPr algn="ctr">
              <a:lnSpc>
                <a:spcPct val="90000"/>
              </a:lnSpc>
            </a:pPr>
            <a:endParaRPr lang="en-GB" sz="1400">
              <a:solidFill>
                <a:srgbClr val="000000"/>
              </a:solidFill>
              <a:effectLst>
                <a:outerShdw blurRad="38100" dist="38100" dir="2700000" algn="tl">
                  <a:srgbClr val="C0C0C0"/>
                </a:outerShdw>
              </a:effectLst>
              <a:latin typeface="Arial" charset="0"/>
            </a:endParaRPr>
          </a:p>
        </p:txBody>
      </p:sp>
      <p:pic>
        <p:nvPicPr>
          <p:cNvPr id="349190" name="Picture 6"/>
          <p:cNvPicPr>
            <a:picLocks noChangeAspect="1" noChangeArrowheads="1"/>
          </p:cNvPicPr>
          <p:nvPr/>
        </p:nvPicPr>
        <p:blipFill>
          <a:blip r:embed="rId2" cstate="print">
            <a:clrChange>
              <a:clrFrom>
                <a:srgbClr val="FFFFFF"/>
              </a:clrFrom>
              <a:clrTo>
                <a:srgbClr val="FFFFFF">
                  <a:alpha val="0"/>
                </a:srgbClr>
              </a:clrTo>
            </a:clrChange>
            <a:lum bright="-18000" contrast="18000"/>
          </a:blip>
          <a:srcRect/>
          <a:stretch>
            <a:fillRect/>
          </a:stretch>
        </p:blipFill>
        <p:spPr bwMode="auto">
          <a:xfrm>
            <a:off x="844333" y="1143000"/>
            <a:ext cx="7949329" cy="4343400"/>
          </a:xfrm>
          <a:prstGeom prst="rect">
            <a:avLst/>
          </a:prstGeom>
          <a:solidFill>
            <a:srgbClr val="FFFFFF">
              <a:alpha val="50000"/>
            </a:srgbClr>
          </a:solidFill>
          <a:ln w="9525">
            <a:noFill/>
            <a:miter lim="800000"/>
            <a:headEnd/>
            <a:tailEnd/>
          </a:ln>
          <a:effectLst/>
        </p:spPr>
      </p:pic>
      <p:sp>
        <p:nvSpPr>
          <p:cNvPr id="349191" name="Rectangle 7"/>
          <p:cNvSpPr>
            <a:spLocks noChangeArrowheads="1"/>
          </p:cNvSpPr>
          <p:nvPr/>
        </p:nvSpPr>
        <p:spPr bwMode="auto">
          <a:xfrm>
            <a:off x="139257" y="685801"/>
            <a:ext cx="9004743" cy="830997"/>
          </a:xfrm>
          <a:prstGeom prst="rect">
            <a:avLst/>
          </a:prstGeom>
          <a:noFill/>
          <a:ln w="12700">
            <a:noFill/>
            <a:miter lim="800000"/>
            <a:headEnd type="none" w="sm" len="sm"/>
            <a:tailEnd type="none" w="sm" len="sm"/>
          </a:ln>
          <a:effectLst/>
        </p:spPr>
        <p:txBody>
          <a:bodyPr>
            <a:spAutoFit/>
          </a:bodyPr>
          <a:lstStyle/>
          <a:p>
            <a:r>
              <a:rPr lang="en-US" sz="2400">
                <a:solidFill>
                  <a:schemeClr val="accent1"/>
                </a:solidFill>
                <a:effectLst>
                  <a:outerShdw blurRad="38100" dist="38100" dir="2700000" algn="tl">
                    <a:srgbClr val="C0C0C0"/>
                  </a:outerShdw>
                </a:effectLst>
              </a:rPr>
              <a:t>Overview of Existing Security Systems :</a:t>
            </a:r>
            <a:r>
              <a:rPr lang="en-US"/>
              <a:t> </a:t>
            </a:r>
            <a:r>
              <a:rPr lang="en-US" sz="2400">
                <a:effectLst>
                  <a:outerShdw blurRad="38100" dist="38100" dir="2700000" algn="tl">
                    <a:srgbClr val="C0C0C0"/>
                  </a:outerShdw>
                </a:effectLst>
              </a:rPr>
              <a:t>Virtual Private Networks (VPN)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469</TotalTime>
  <Words>2957</Words>
  <Application>Microsoft Office PowerPoint</Application>
  <PresentationFormat>On-screen Show (4:3)</PresentationFormat>
  <Paragraphs>359</Paragraphs>
  <Slides>58</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Oriel</vt:lpstr>
      <vt:lpstr>GALLERY</vt:lpstr>
      <vt:lpstr>Intrusion Detection</vt:lpstr>
      <vt:lpstr>PowerPoint Presentation</vt:lpstr>
      <vt:lpstr>Overview of Existing Security Systems : Firewalls Used even for Deterring (Scaring attackers)</vt:lpstr>
      <vt:lpstr>Overview of Existing Security Systems : Detection -Intrusion Detection Systems</vt:lpstr>
      <vt:lpstr>PowerPoint Presentation</vt:lpstr>
      <vt:lpstr>PowerPoint Presentation</vt:lpstr>
      <vt:lpstr>PowerPoint Presentation</vt:lpstr>
      <vt:lpstr>PowerPoint Presentation</vt:lpstr>
      <vt:lpstr>PowerPoint Presentation</vt:lpstr>
      <vt:lpstr>PowerPoint Presentation</vt:lpstr>
      <vt:lpstr>Overview of Existing Security Systems : Secure Socket Layer (SSL) </vt:lpstr>
      <vt:lpstr>Protecting one Computer</vt:lpstr>
      <vt:lpstr>Intrusion and Intrusion Detection</vt:lpstr>
      <vt:lpstr>PowerPoint Presentation</vt:lpstr>
      <vt:lpstr>What is NOT An IDS ?</vt:lpstr>
      <vt:lpstr>Why IDS</vt:lpstr>
      <vt:lpstr>PowerPoint Presentation</vt:lpstr>
      <vt:lpstr>ID- A Brief History</vt:lpstr>
      <vt:lpstr>PowerPoint Presentation</vt:lpstr>
      <vt:lpstr>Typical intrusion scenario</vt:lpstr>
      <vt:lpstr>Types of Attack</vt:lpstr>
      <vt:lpstr>Types of Attack contd..</vt:lpstr>
      <vt:lpstr>What an Ideal IDS is supposed to do ?</vt:lpstr>
      <vt:lpstr>PowerPoint Presentation</vt:lpstr>
      <vt:lpstr>IDS Classification</vt:lpstr>
      <vt:lpstr>Different ways to intrude</vt:lpstr>
      <vt:lpstr>Top 10  Security Vulnerabilities</vt:lpstr>
      <vt:lpstr>PowerPoint Presentation</vt:lpstr>
      <vt:lpstr>PowerPoint Presentation</vt:lpstr>
      <vt:lpstr>Evaluation of  IDS’s</vt:lpstr>
      <vt:lpstr>Intrusion Detection Systems (IDS)</vt:lpstr>
      <vt:lpstr>Currently Available IDSs</vt:lpstr>
      <vt:lpstr>Intrusion Detection Systems (IDS)</vt:lpstr>
      <vt:lpstr>Anomaly based IDS</vt:lpstr>
      <vt:lpstr>Drawbacks of Anomaly detection IDS</vt:lpstr>
      <vt:lpstr>Signature based IDS</vt:lpstr>
      <vt:lpstr>Signature based IDS (contd.)</vt:lpstr>
      <vt:lpstr>Drawbacks of Signature based IDS</vt:lpstr>
      <vt:lpstr>Host/Applications based IDS</vt:lpstr>
      <vt:lpstr>Drawbacks of the host based IDS</vt:lpstr>
      <vt:lpstr>Strengths of the host based IDS</vt:lpstr>
      <vt:lpstr>Stack based IDS</vt:lpstr>
      <vt:lpstr>Network based IDS</vt:lpstr>
      <vt:lpstr>Strengths of Network based IDS</vt:lpstr>
      <vt:lpstr>Commercial ID Systems</vt:lpstr>
      <vt:lpstr>Bro: Real time IDS</vt:lpstr>
      <vt:lpstr>Design goals for Bro</vt:lpstr>
      <vt:lpstr>Structure of  the Bro System</vt:lpstr>
      <vt:lpstr>Bro - libcap</vt:lpstr>
      <vt:lpstr>Bro – Event Engine</vt:lpstr>
      <vt:lpstr>Bro – TCP Handler</vt:lpstr>
      <vt:lpstr>Policy Script Interpreter</vt:lpstr>
      <vt:lpstr>Application Specific Processing - Finger</vt:lpstr>
      <vt:lpstr>SNORT</vt:lpstr>
      <vt:lpstr>PowerPoint Presentation</vt:lpstr>
      <vt:lpstr>PowerPoint Presentation</vt:lpstr>
      <vt:lpstr>PowerPoint Presentation</vt:lpstr>
      <vt:lpstr>Future of IDS</vt:lpstr>
    </vt:vector>
  </TitlesOfParts>
  <Company>Bageera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Systems (IDS)</dc:title>
  <dc:creator>Vijay Kishen</dc:creator>
  <cp:lastModifiedBy>Admin</cp:lastModifiedBy>
  <cp:revision>39</cp:revision>
  <dcterms:created xsi:type="dcterms:W3CDTF">2001-10-10T03:40:16Z</dcterms:created>
  <dcterms:modified xsi:type="dcterms:W3CDTF">2019-06-25T11:04:49Z</dcterms:modified>
</cp:coreProperties>
</file>