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8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9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54B1-E030-4C82-9C59-EE1FE93F91D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338F-FC4A-4C34-AB04-A48E94A4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9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Secret Splitting and Secret Sharing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Imagine that you’ve invented a new, extra gooey, extra sweet, cream filling or a burger sauce that </a:t>
            </a:r>
            <a:r>
              <a:rPr lang="en-US" b="1" dirty="0" smtClean="0">
                <a:solidFill>
                  <a:schemeClr val="tx1"/>
                </a:solidFill>
              </a:rPr>
              <a:t>is even </a:t>
            </a:r>
            <a:r>
              <a:rPr lang="en-US" b="1" dirty="0">
                <a:solidFill>
                  <a:schemeClr val="tx1"/>
                </a:solidFill>
              </a:rPr>
              <a:t>more tasteless than your competitors</a:t>
            </a:r>
            <a:r>
              <a:rPr lang="en-US" b="1" dirty="0" smtClean="0">
                <a:solidFill>
                  <a:schemeClr val="tx1"/>
                </a:solidFill>
              </a:rPr>
              <a:t>’.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chemeClr val="tx1"/>
                </a:solidFill>
              </a:rPr>
              <a:t>is important; you have to keep it secret.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You could tell </a:t>
            </a:r>
            <a:r>
              <a:rPr lang="en-US" b="1" dirty="0">
                <a:solidFill>
                  <a:schemeClr val="tx1"/>
                </a:solidFill>
              </a:rPr>
              <a:t>only your most trusted employees the exact mixture of ingredients, but what if one of them </a:t>
            </a:r>
            <a:r>
              <a:rPr lang="en-US" b="1" dirty="0" smtClean="0">
                <a:solidFill>
                  <a:schemeClr val="tx1"/>
                </a:solidFill>
              </a:rPr>
              <a:t>defects to </a:t>
            </a:r>
            <a:r>
              <a:rPr lang="en-US" b="1" dirty="0">
                <a:solidFill>
                  <a:schemeClr val="tx1"/>
                </a:solidFill>
              </a:rPr>
              <a:t>the competition?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Secret </a:t>
            </a:r>
            <a:r>
              <a:rPr lang="en-US" b="1" i="1" dirty="0"/>
              <a:t>Sharing with Cheaters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There </a:t>
            </a:r>
            <a:r>
              <a:rPr lang="en-US" b="1" dirty="0"/>
              <a:t>are many ways to cheat with a threshold scheme. Here are just a few of them.</a:t>
            </a:r>
          </a:p>
          <a:p>
            <a:r>
              <a:rPr lang="en-US" dirty="0"/>
              <a:t>Scenario 1: </a:t>
            </a:r>
            <a:r>
              <a:rPr lang="en-US" b="1" dirty="0"/>
              <a:t>Colonels Alice, Bob, and Carol are in a bunker deep below some isolated field. </a:t>
            </a:r>
            <a:endParaRPr lang="en-US" b="1" dirty="0" smtClean="0"/>
          </a:p>
          <a:p>
            <a:r>
              <a:rPr lang="en-US" b="1" dirty="0" smtClean="0"/>
              <a:t>One day, they </a:t>
            </a:r>
            <a:r>
              <a:rPr lang="en-US" b="1" dirty="0"/>
              <a:t>get a coded message from the president: “Launch the missiles. We’re going to eradicate the last</a:t>
            </a:r>
          </a:p>
          <a:p>
            <a:pPr marL="0" indent="0">
              <a:buNone/>
            </a:pPr>
            <a:r>
              <a:rPr lang="en-US" b="1" dirty="0"/>
              <a:t>vestiges of neural network research in the country.”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Alice</a:t>
            </a:r>
            <a:r>
              <a:rPr lang="en-US" b="1" dirty="0"/>
              <a:t>, Bob, and Carol reveal their shadows, but</a:t>
            </a:r>
          </a:p>
          <a:p>
            <a:pPr marL="0" indent="0">
              <a:buNone/>
            </a:pPr>
            <a:r>
              <a:rPr lang="en-US" b="1" dirty="0"/>
              <a:t>Carol enters a random number.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She’s </a:t>
            </a:r>
            <a:r>
              <a:rPr lang="en-US" b="1" dirty="0"/>
              <a:t>actually a pacifist and doesn’t want the missiles launched. Since</a:t>
            </a:r>
          </a:p>
          <a:p>
            <a:pPr marL="0" indent="0">
              <a:buNone/>
            </a:pPr>
            <a:r>
              <a:rPr lang="en-US" b="1" dirty="0"/>
              <a:t>Carol doesn’t enter the correct shadow, the secret they recover is the wrong secret.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missiles </a:t>
            </a:r>
            <a:r>
              <a:rPr lang="en-US" b="1" dirty="0" smtClean="0"/>
              <a:t>stay in </a:t>
            </a:r>
            <a:r>
              <a:rPr lang="en-US" b="1" dirty="0"/>
              <a:t>their silos. Even worse, no one knows why. Alice and Bob, even if they work together, cannot prove</a:t>
            </a:r>
          </a:p>
          <a:p>
            <a:pPr marL="0" indent="0">
              <a:buNone/>
            </a:pPr>
            <a:r>
              <a:rPr lang="en-US" b="1" dirty="0" smtClean="0"/>
              <a:t>that </a:t>
            </a:r>
            <a:r>
              <a:rPr lang="en-US" b="1" dirty="0"/>
              <a:t>Carol’s shadow is invalid.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3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15400" cy="6172200"/>
          </a:xfrm>
        </p:spPr>
        <p:txBody>
          <a:bodyPr>
            <a:normAutofit/>
          </a:bodyPr>
          <a:lstStyle/>
          <a:p>
            <a:r>
              <a:rPr lang="en-US" b="1" dirty="0"/>
              <a:t>Scenario 2: </a:t>
            </a:r>
            <a:endParaRPr lang="en-US" b="1" dirty="0" smtClean="0"/>
          </a:p>
          <a:p>
            <a:r>
              <a:rPr lang="en-US" b="1" dirty="0" smtClean="0"/>
              <a:t>Colonels </a:t>
            </a:r>
            <a:r>
              <a:rPr lang="en-US" b="1" dirty="0"/>
              <a:t>Alice and Bob are sitting in the bunker with Mallory. </a:t>
            </a:r>
            <a:endParaRPr lang="en-US" b="1" dirty="0" smtClean="0"/>
          </a:p>
          <a:p>
            <a:r>
              <a:rPr lang="en-US" b="1" dirty="0" smtClean="0"/>
              <a:t>Mallory </a:t>
            </a:r>
            <a:r>
              <a:rPr lang="en-US" b="1" dirty="0"/>
              <a:t>has </a:t>
            </a:r>
            <a:r>
              <a:rPr lang="en-US" b="1" dirty="0" smtClean="0"/>
              <a:t>disguised himself </a:t>
            </a:r>
            <a:r>
              <a:rPr lang="en-US" b="1" dirty="0"/>
              <a:t>as a colonel and none of the others is the wiser. The same message comes in from </a:t>
            </a:r>
            <a:r>
              <a:rPr lang="en-US" b="1" dirty="0" smtClean="0"/>
              <a:t>the president</a:t>
            </a:r>
            <a:r>
              <a:rPr lang="en-US" b="1" dirty="0"/>
              <a:t>, and everyone reveals their shadows. “</a:t>
            </a:r>
            <a:r>
              <a:rPr lang="en-US" b="1" dirty="0" err="1"/>
              <a:t>Bwa</a:t>
            </a:r>
            <a:r>
              <a:rPr lang="en-US" b="1" dirty="0"/>
              <a:t>-ha-ha!” shouts Mallory. “I faked that message</a:t>
            </a:r>
          </a:p>
          <a:p>
            <a:pPr marL="0" indent="0">
              <a:buNone/>
            </a:pPr>
            <a:r>
              <a:rPr lang="en-US" b="1" dirty="0" smtClean="0"/>
              <a:t>     from </a:t>
            </a:r>
            <a:r>
              <a:rPr lang="en-US" b="1" dirty="0"/>
              <a:t>the president. Now I know both of your shadows.” He races up the staircase and escapes </a:t>
            </a:r>
            <a:r>
              <a:rPr lang="en-US" b="1" dirty="0" smtClean="0"/>
              <a:t>before  anyone </a:t>
            </a:r>
            <a:r>
              <a:rPr lang="en-US" b="1" dirty="0"/>
              <a:t>can catch him.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0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Scenario 3: Colonels Alice, Bob, and Carol are sitting in the bunker with Mallory, who is again</a:t>
            </a:r>
          </a:p>
          <a:p>
            <a:pPr marL="0" indent="0">
              <a:buNone/>
            </a:pPr>
            <a:r>
              <a:rPr lang="en-US" b="1" dirty="0" smtClean="0"/>
              <a:t>   disguised</a:t>
            </a:r>
            <a:r>
              <a:rPr lang="en-US" b="1" dirty="0"/>
              <a:t>. (Remember, Mallory doesn’t have a valid shadow.)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The </a:t>
            </a:r>
            <a:r>
              <a:rPr lang="en-US" b="1" dirty="0"/>
              <a:t>same message comes in from the</a:t>
            </a:r>
          </a:p>
          <a:p>
            <a:pPr marL="0" indent="0">
              <a:buNone/>
            </a:pPr>
            <a:r>
              <a:rPr lang="en-US" b="1" dirty="0" smtClean="0"/>
              <a:t>    president </a:t>
            </a:r>
            <a:r>
              <a:rPr lang="en-US" b="1" dirty="0"/>
              <a:t>and everyone reveals their shadows. </a:t>
            </a:r>
            <a:r>
              <a:rPr lang="en-US" b="1" dirty="0" smtClean="0"/>
              <a:t>   Mallory </a:t>
            </a:r>
            <a:r>
              <a:rPr lang="en-US" b="1" dirty="0"/>
              <a:t>reveals his shadow only after he has heard the</a:t>
            </a:r>
          </a:p>
          <a:p>
            <a:pPr marL="0" indent="0">
              <a:buNone/>
            </a:pPr>
            <a:r>
              <a:rPr lang="en-US" b="1" dirty="0"/>
              <a:t>other three.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Since </a:t>
            </a:r>
            <a:r>
              <a:rPr lang="en-US" b="1" dirty="0"/>
              <a:t>only three shadows are needed to reconstruct the secret, he can quickly create </a:t>
            </a:r>
            <a:r>
              <a:rPr lang="en-US" b="1" dirty="0" smtClean="0"/>
              <a:t>a valid </a:t>
            </a:r>
            <a:r>
              <a:rPr lang="en-US" b="1" dirty="0"/>
              <a:t>shadow and reveals that. </a:t>
            </a:r>
            <a:endParaRPr lang="en-US" b="1" dirty="0" smtClean="0"/>
          </a:p>
          <a:p>
            <a:r>
              <a:rPr lang="en-US" b="1" dirty="0" smtClean="0"/>
              <a:t>Now</a:t>
            </a:r>
            <a:r>
              <a:rPr lang="en-US" b="1" dirty="0"/>
              <a:t>, not only does he know the secret, but no one realizes that he </a:t>
            </a:r>
            <a:r>
              <a:rPr lang="en-US" b="1" dirty="0" smtClean="0"/>
              <a:t>isn’t part </a:t>
            </a:r>
            <a:r>
              <a:rPr lang="en-US" b="1" dirty="0"/>
              <a:t>of the scheme.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1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Block Ciphers and Stream Ciphers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There are two basic types of symmetric algorithms: block ciphers and stream ciphers. </a:t>
            </a:r>
            <a:endParaRPr lang="en-US" b="1" dirty="0" smtClean="0"/>
          </a:p>
          <a:p>
            <a:r>
              <a:rPr lang="en-US" b="1" dirty="0" smtClean="0"/>
              <a:t>Block ciphers operate </a:t>
            </a:r>
            <a:r>
              <a:rPr lang="en-US" b="1" dirty="0"/>
              <a:t>on blocks of plaintext and </a:t>
            </a:r>
            <a:r>
              <a:rPr lang="en-US" b="1" dirty="0" err="1"/>
              <a:t>ciphertext</a:t>
            </a:r>
            <a:r>
              <a:rPr lang="en-US" b="1" dirty="0"/>
              <a:t>—usually of 64 bits but sometimes longer. </a:t>
            </a:r>
            <a:endParaRPr lang="en-US" b="1" dirty="0" smtClean="0"/>
          </a:p>
          <a:p>
            <a:r>
              <a:rPr lang="en-US" b="1" dirty="0" smtClean="0"/>
              <a:t>Stream ciphers </a:t>
            </a:r>
            <a:r>
              <a:rPr lang="en-US" b="1" dirty="0"/>
              <a:t>operate on streams of plaintext and </a:t>
            </a:r>
            <a:r>
              <a:rPr lang="en-US" b="1" dirty="0" err="1"/>
              <a:t>ciphertext</a:t>
            </a:r>
            <a:r>
              <a:rPr lang="en-US" b="1" dirty="0"/>
              <a:t> one bit or byte (sometimes even one </a:t>
            </a:r>
            <a:r>
              <a:rPr lang="en-US" b="1" dirty="0" smtClean="0"/>
              <a:t>32-bit word</a:t>
            </a:r>
            <a:r>
              <a:rPr lang="en-US" b="1" dirty="0"/>
              <a:t>) at a time. </a:t>
            </a:r>
            <a:endParaRPr lang="en-US" b="1" dirty="0" smtClean="0"/>
          </a:p>
          <a:p>
            <a:r>
              <a:rPr lang="en-US" b="1" dirty="0" smtClean="0"/>
              <a:t>With </a:t>
            </a:r>
            <a:r>
              <a:rPr lang="en-US" b="1" dirty="0"/>
              <a:t>a block cipher, the same plaintext block will always encrypt to the </a:t>
            </a:r>
            <a:r>
              <a:rPr lang="en-US" b="1" dirty="0" smtClean="0"/>
              <a:t>same </a:t>
            </a:r>
            <a:r>
              <a:rPr lang="en-US" b="1" dirty="0" err="1" smtClean="0"/>
              <a:t>ciphertext</a:t>
            </a:r>
            <a:r>
              <a:rPr lang="en-US" b="1" dirty="0" smtClean="0"/>
              <a:t> </a:t>
            </a:r>
            <a:r>
              <a:rPr lang="en-US" b="1" dirty="0"/>
              <a:t>block, using the same key. </a:t>
            </a:r>
            <a:endParaRPr lang="en-US" b="1" dirty="0" smtClean="0"/>
          </a:p>
          <a:p>
            <a:r>
              <a:rPr lang="en-US" b="1" dirty="0" smtClean="0"/>
              <a:t>With </a:t>
            </a:r>
            <a:r>
              <a:rPr lang="en-US" b="1" dirty="0"/>
              <a:t>a stream cipher, the same plaintext bit or byte will </a:t>
            </a:r>
            <a:r>
              <a:rPr lang="en-US" b="1" dirty="0" smtClean="0"/>
              <a:t>encrypt to </a:t>
            </a:r>
            <a:r>
              <a:rPr lang="en-US" b="1" dirty="0"/>
              <a:t>a different bit or byte every time it is encrypted.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8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915400" cy="6553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 cryptographic mode usually combines the basic cipher, some sort of feedback, and some simple</a:t>
            </a:r>
          </a:p>
          <a:p>
            <a:pPr marL="0" indent="0">
              <a:buNone/>
            </a:pPr>
            <a:r>
              <a:rPr lang="en-US" b="1" dirty="0" smtClean="0"/>
              <a:t>    operations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The </a:t>
            </a:r>
            <a:r>
              <a:rPr lang="en-US" b="1" dirty="0"/>
              <a:t>operations are simple because the security is a function of the underlying cipher </a:t>
            </a:r>
            <a:r>
              <a:rPr lang="en-US" b="1" dirty="0" smtClean="0"/>
              <a:t>and not </a:t>
            </a:r>
            <a:r>
              <a:rPr lang="en-US" b="1" dirty="0"/>
              <a:t>the mode. Even more strongly, the cipher mode should not compromise the security of </a:t>
            </a:r>
            <a:r>
              <a:rPr lang="en-US" b="1" dirty="0" smtClean="0"/>
              <a:t>the underlying </a:t>
            </a:r>
            <a:r>
              <a:rPr lang="en-US" b="1" dirty="0"/>
              <a:t>algorithm.</a:t>
            </a:r>
          </a:p>
          <a:p>
            <a:r>
              <a:rPr lang="en-US" b="1" dirty="0"/>
              <a:t>There are other security considerations: Patterns in the plaintext should be concealed, 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    -input </a:t>
            </a:r>
            <a:r>
              <a:rPr lang="en-US" b="1" dirty="0"/>
              <a:t>to </a:t>
            </a:r>
            <a:r>
              <a:rPr lang="en-US" b="1" dirty="0" smtClean="0"/>
              <a:t>the    cipher </a:t>
            </a:r>
            <a:r>
              <a:rPr lang="en-US" b="1" dirty="0"/>
              <a:t>should be randomized, </a:t>
            </a:r>
            <a:r>
              <a:rPr lang="en-US" b="1" dirty="0" smtClean="0"/>
              <a:t>             --manipulation </a:t>
            </a:r>
            <a:r>
              <a:rPr lang="en-US" b="1" dirty="0"/>
              <a:t>of the plaintext by introducing errors in </a:t>
            </a:r>
            <a:r>
              <a:rPr lang="en-US" b="1" dirty="0" smtClean="0"/>
              <a:t> the </a:t>
            </a:r>
            <a:r>
              <a:rPr lang="en-US" b="1" dirty="0" err="1" smtClean="0"/>
              <a:t>ciphertext</a:t>
            </a:r>
            <a:r>
              <a:rPr lang="en-US" b="1" dirty="0" smtClean="0"/>
              <a:t> should </a:t>
            </a:r>
            <a:r>
              <a:rPr lang="en-US" b="1" dirty="0"/>
              <a:t>be difficult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r>
              <a:rPr lang="en-US" b="1" dirty="0" smtClean="0"/>
              <a:t>-  </a:t>
            </a:r>
            <a:r>
              <a:rPr lang="en-US" b="1" dirty="0"/>
              <a:t>and encryption of more than one message with the same key should be possible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871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Efficiency is another consideration.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mode should not be significantly less efficient than </a:t>
            </a:r>
            <a:r>
              <a:rPr lang="en-US" b="1" dirty="0" smtClean="0"/>
              <a:t>the underlying </a:t>
            </a:r>
            <a:r>
              <a:rPr lang="en-US" b="1" dirty="0"/>
              <a:t>cipher. </a:t>
            </a:r>
            <a:endParaRPr lang="en-US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some circumstances it is important that the </a:t>
            </a:r>
            <a:r>
              <a:rPr lang="en-US" b="1" dirty="0" err="1"/>
              <a:t>ciphertext</a:t>
            </a:r>
            <a:r>
              <a:rPr lang="en-US" b="1" dirty="0"/>
              <a:t> be the same size as </a:t>
            </a:r>
            <a:r>
              <a:rPr lang="en-US" b="1" dirty="0" smtClean="0"/>
              <a:t>the plaintext</a:t>
            </a:r>
            <a:r>
              <a:rPr lang="en-US" b="1" dirty="0"/>
              <a:t>.</a:t>
            </a:r>
          </a:p>
          <a:p>
            <a:r>
              <a:rPr lang="en-US" b="1" dirty="0"/>
              <a:t>A third consideration is fault-tolerance. Some applications need to parallelize encryption or</a:t>
            </a:r>
          </a:p>
          <a:p>
            <a:pPr marL="0" indent="0">
              <a:buNone/>
            </a:pPr>
            <a:r>
              <a:rPr lang="en-US" b="1" dirty="0" smtClean="0"/>
              <a:t>    decryption</a:t>
            </a:r>
            <a:r>
              <a:rPr lang="en-US" b="1" dirty="0"/>
              <a:t>, while others need to be able to  </a:t>
            </a:r>
            <a:r>
              <a:rPr lang="en-US" b="1" dirty="0" smtClean="0"/>
              <a:t>   preprocess </a:t>
            </a:r>
            <a:r>
              <a:rPr lang="en-US" b="1" dirty="0"/>
              <a:t>as much as possible.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In </a:t>
            </a:r>
            <a:r>
              <a:rPr lang="en-US" b="1" dirty="0"/>
              <a:t>still others it </a:t>
            </a:r>
            <a:r>
              <a:rPr lang="en-US" b="1" dirty="0" smtClean="0"/>
              <a:t>is     important </a:t>
            </a:r>
            <a:r>
              <a:rPr lang="en-US" b="1" dirty="0"/>
              <a:t>that the decrypting process be able to recover from bit errors in the </a:t>
            </a:r>
            <a:r>
              <a:rPr lang="en-US" b="1" dirty="0" err="1"/>
              <a:t>ciphertext</a:t>
            </a:r>
            <a:r>
              <a:rPr lang="en-US" b="1" dirty="0"/>
              <a:t> stream, </a:t>
            </a:r>
            <a:r>
              <a:rPr lang="en-US" b="1" dirty="0" smtClean="0"/>
              <a:t>or dropped </a:t>
            </a:r>
            <a:r>
              <a:rPr lang="en-US" b="1" dirty="0"/>
              <a:t>or added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5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Electronic Codebook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6019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Electronic codebook (ECB) mode is the most obvious way to use a block cipher: A block of plaintext</a:t>
            </a:r>
          </a:p>
          <a:p>
            <a:r>
              <a:rPr lang="en-US" b="1" dirty="0"/>
              <a:t>encrypts into a block of </a:t>
            </a:r>
            <a:r>
              <a:rPr lang="en-US" b="1" dirty="0" err="1"/>
              <a:t>ciphertext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Since </a:t>
            </a:r>
            <a:r>
              <a:rPr lang="en-US" b="1" dirty="0"/>
              <a:t>the same block of plaintext always encrypts to the </a:t>
            </a:r>
            <a:r>
              <a:rPr lang="en-US" b="1" dirty="0" smtClean="0"/>
              <a:t>same block </a:t>
            </a:r>
            <a:r>
              <a:rPr lang="en-US" b="1" dirty="0"/>
              <a:t>of </a:t>
            </a:r>
            <a:r>
              <a:rPr lang="en-US" b="1" dirty="0" err="1"/>
              <a:t>ciphertext</a:t>
            </a:r>
            <a:r>
              <a:rPr lang="en-US" b="1" dirty="0"/>
              <a:t>, it is theoretically possible to create a code book of plaintexts and </a:t>
            </a:r>
            <a:r>
              <a:rPr lang="en-US" b="1" dirty="0" smtClean="0"/>
              <a:t>corresponding </a:t>
            </a:r>
            <a:r>
              <a:rPr lang="en-US" b="1" dirty="0" err="1" smtClean="0"/>
              <a:t>ciphertexts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However</a:t>
            </a:r>
            <a:r>
              <a:rPr lang="en-US" b="1" dirty="0"/>
              <a:t>, if the block size is 64 bits, the code book will have 264 entries—much too large</a:t>
            </a:r>
          </a:p>
          <a:p>
            <a:pPr marL="0" indent="0">
              <a:buNone/>
            </a:pPr>
            <a:r>
              <a:rPr lang="en-US" b="1" dirty="0" smtClean="0"/>
              <a:t>    to </a:t>
            </a:r>
            <a:r>
              <a:rPr lang="en-US" b="1" dirty="0" err="1"/>
              <a:t>precompute</a:t>
            </a:r>
            <a:r>
              <a:rPr lang="en-US" b="1" dirty="0"/>
              <a:t> and store. And remember, every key has a different code 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5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534400" cy="6324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This is the easiest mode to work with. Each plaintext block is encrypted independently. </a:t>
            </a:r>
            <a:endParaRPr lang="en-US" b="1" dirty="0" smtClean="0"/>
          </a:p>
          <a:p>
            <a:r>
              <a:rPr lang="en-US" b="1" dirty="0" smtClean="0"/>
              <a:t>You don’t have </a:t>
            </a:r>
            <a:r>
              <a:rPr lang="en-US" b="1" dirty="0"/>
              <a:t>to encrypt a file linearly; you can encrypt the 10 blocks in the middle first, then the blocks at </a:t>
            </a:r>
            <a:r>
              <a:rPr lang="en-US" b="1" dirty="0" smtClean="0"/>
              <a:t>the end</a:t>
            </a:r>
            <a:r>
              <a:rPr lang="en-US" b="1" dirty="0"/>
              <a:t>, and finally the blocks in the beginning. </a:t>
            </a:r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is important for encrypted files that are accessed</a:t>
            </a:r>
          </a:p>
          <a:p>
            <a:r>
              <a:rPr lang="en-US" b="1" dirty="0"/>
              <a:t>randomly, like a database. </a:t>
            </a:r>
            <a:endParaRPr lang="en-US" b="1" dirty="0" smtClean="0"/>
          </a:p>
          <a:p>
            <a:r>
              <a:rPr lang="en-US" b="1" dirty="0" smtClean="0"/>
              <a:t>If </a:t>
            </a:r>
            <a:r>
              <a:rPr lang="en-US" b="1" dirty="0"/>
              <a:t>a database is encrypted with ECB mode, then any record can be </a:t>
            </a:r>
            <a:r>
              <a:rPr lang="en-US" b="1" dirty="0" smtClean="0"/>
              <a:t>added, deleted</a:t>
            </a:r>
            <a:r>
              <a:rPr lang="en-US" b="1" dirty="0"/>
              <a:t>, encrypted, or decrypted independently of any other record—assuming that a record </a:t>
            </a:r>
            <a:r>
              <a:rPr lang="en-US" b="1" dirty="0" smtClean="0"/>
              <a:t>consists of </a:t>
            </a:r>
            <a:r>
              <a:rPr lang="en-US" b="1" dirty="0"/>
              <a:t>a discrete number of encryption blocks. </a:t>
            </a:r>
            <a:endParaRPr lang="en-US" b="1" dirty="0" smtClean="0"/>
          </a:p>
          <a:p>
            <a:r>
              <a:rPr lang="en-US" b="1" dirty="0" smtClean="0"/>
              <a:t>And </a:t>
            </a:r>
            <a:r>
              <a:rPr lang="en-US" b="1" dirty="0"/>
              <a:t>processing is </a:t>
            </a:r>
            <a:r>
              <a:rPr lang="en-US" b="1" dirty="0" err="1"/>
              <a:t>parallizeable</a:t>
            </a:r>
            <a:r>
              <a:rPr lang="en-US" b="1" dirty="0"/>
              <a:t>; if you have multiple</a:t>
            </a:r>
          </a:p>
          <a:p>
            <a:pPr marL="0" indent="0">
              <a:buNone/>
            </a:pPr>
            <a:r>
              <a:rPr lang="en-US" b="1" dirty="0" smtClean="0"/>
              <a:t>     encryption </a:t>
            </a:r>
            <a:r>
              <a:rPr lang="en-US" b="1" dirty="0"/>
              <a:t>processors, they can encrypt or decrypt different blocks without regard for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5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248400"/>
          </a:xfrm>
        </p:spPr>
        <p:txBody>
          <a:bodyPr>
            <a:normAutofit/>
          </a:bodyPr>
          <a:lstStyle/>
          <a:p>
            <a:r>
              <a:rPr lang="en-US" b="1" dirty="0"/>
              <a:t>The problem with ECB mode is that if a cryptanalyst has the plaintext and </a:t>
            </a:r>
            <a:r>
              <a:rPr lang="en-US" b="1" dirty="0" err="1"/>
              <a:t>ciphertext</a:t>
            </a:r>
            <a:r>
              <a:rPr lang="en-US" b="1" dirty="0"/>
              <a:t> for </a:t>
            </a:r>
            <a:r>
              <a:rPr lang="en-US" b="1" dirty="0" smtClean="0"/>
              <a:t>several messages</a:t>
            </a:r>
            <a:r>
              <a:rPr lang="en-US" b="1" dirty="0"/>
              <a:t>, he can start to compile a code book without knowing the key. </a:t>
            </a:r>
            <a:endParaRPr lang="en-US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most real-world </a:t>
            </a:r>
            <a:r>
              <a:rPr lang="en-US" b="1" dirty="0" smtClean="0"/>
              <a:t>situations, fragments </a:t>
            </a:r>
            <a:r>
              <a:rPr lang="en-US" b="1" dirty="0"/>
              <a:t>of messages tend to repeat. Different messages may have bit sequences in common.</a:t>
            </a:r>
          </a:p>
          <a:p>
            <a:r>
              <a:rPr lang="en-US" b="1" dirty="0"/>
              <a:t>Computer-generated messages, like electronic mail, may have regular structures. Messages may </a:t>
            </a:r>
            <a:r>
              <a:rPr lang="en-US" b="1" dirty="0" smtClean="0"/>
              <a:t>be highly </a:t>
            </a:r>
            <a:r>
              <a:rPr lang="en-US" b="1" dirty="0"/>
              <a:t>redundant or have long strings of zeros or spaces.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6629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This vulnerability is greatest at the beginning and end of messages, where well-defined headers </a:t>
            </a:r>
            <a:r>
              <a:rPr lang="en-US" b="1" dirty="0" smtClean="0"/>
              <a:t>and footers </a:t>
            </a:r>
            <a:r>
              <a:rPr lang="en-US" b="1" dirty="0"/>
              <a:t>contain information about the sender, receiver, date, and so on. This problem is </a:t>
            </a:r>
            <a:r>
              <a:rPr lang="en-US" b="1" dirty="0" smtClean="0"/>
              <a:t>sometimes called </a:t>
            </a:r>
            <a:r>
              <a:rPr lang="en-US" b="1" dirty="0"/>
              <a:t>stereotyped beginnings and stereotyped endings</a:t>
            </a:r>
            <a:r>
              <a:rPr lang="en-US" b="1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On </a:t>
            </a:r>
            <a:r>
              <a:rPr lang="en-US" b="1" dirty="0"/>
              <a:t>the plus side, there is no security risk in encrypting multiple messages with the same key. </a:t>
            </a:r>
            <a:endParaRPr lang="en-US" b="1" dirty="0" smtClean="0"/>
          </a:p>
          <a:p>
            <a:r>
              <a:rPr lang="en-US" b="1" dirty="0" smtClean="0"/>
              <a:t>In fact, each </a:t>
            </a:r>
            <a:r>
              <a:rPr lang="en-US" b="1" dirty="0"/>
              <a:t>block can be looked at as a separate message encrypted with the same key. </a:t>
            </a:r>
            <a:endParaRPr lang="en-US" b="1" dirty="0" smtClean="0"/>
          </a:p>
          <a:p>
            <a:r>
              <a:rPr lang="en-US" b="1" dirty="0" smtClean="0"/>
              <a:t>Bit </a:t>
            </a:r>
            <a:r>
              <a:rPr lang="en-US" b="1" dirty="0"/>
              <a:t>errors in </a:t>
            </a:r>
            <a:r>
              <a:rPr lang="en-US" b="1" dirty="0" smtClean="0"/>
              <a:t>the </a:t>
            </a:r>
            <a:r>
              <a:rPr lang="en-US" b="1" dirty="0" err="1" smtClean="0"/>
              <a:t>ciphertext</a:t>
            </a:r>
            <a:r>
              <a:rPr lang="en-US" b="1" dirty="0"/>
              <a:t>, when decrypted, will cause the entire plaintext block to decrypt incorrectly but will not</a:t>
            </a:r>
          </a:p>
          <a:p>
            <a:pPr marL="0" indent="0">
              <a:buNone/>
            </a:pPr>
            <a:r>
              <a:rPr lang="en-US" b="1" dirty="0" smtClean="0"/>
              <a:t>    affect </a:t>
            </a:r>
            <a:r>
              <a:rPr lang="en-US" b="1" dirty="0"/>
              <a:t>the rest of the plaintext. </a:t>
            </a:r>
            <a:endParaRPr lang="en-US" b="1" dirty="0" smtClean="0"/>
          </a:p>
          <a:p>
            <a:r>
              <a:rPr lang="en-US" b="1" dirty="0" smtClean="0"/>
              <a:t>However</a:t>
            </a:r>
            <a:r>
              <a:rPr lang="en-US" b="1" dirty="0"/>
              <a:t>, if a </a:t>
            </a:r>
            <a:r>
              <a:rPr lang="en-US" b="1" dirty="0" err="1"/>
              <a:t>ciphertext</a:t>
            </a:r>
            <a:r>
              <a:rPr lang="en-US" b="1" dirty="0"/>
              <a:t> bit is accidentally lost or added, all </a:t>
            </a:r>
            <a:r>
              <a:rPr lang="en-US" b="1" dirty="0" smtClean="0"/>
              <a:t>subsequent </a:t>
            </a:r>
            <a:r>
              <a:rPr lang="en-US" b="1" dirty="0" err="1" smtClean="0"/>
              <a:t>ciphertext</a:t>
            </a:r>
            <a:r>
              <a:rPr lang="en-US" b="1" dirty="0" smtClean="0"/>
              <a:t> </a:t>
            </a:r>
            <a:r>
              <a:rPr lang="en-US" b="1" dirty="0"/>
              <a:t>will decrypt incorrectly unless there is some kind of frame structure to realign the block</a:t>
            </a:r>
          </a:p>
          <a:p>
            <a:pPr marL="0" indent="0">
              <a:buNone/>
            </a:pPr>
            <a:r>
              <a:rPr lang="en-US" b="1" dirty="0" smtClean="0"/>
              <a:t>    boundaries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96000"/>
          </a:xfrm>
        </p:spPr>
        <p:txBody>
          <a:bodyPr/>
          <a:lstStyle/>
          <a:p>
            <a:r>
              <a:rPr lang="en-US" b="1" dirty="0"/>
              <a:t>This calls for secret splitting. There are ways to take a message and divide it up into </a:t>
            </a:r>
            <a:r>
              <a:rPr lang="en-US" b="1" dirty="0" smtClean="0"/>
              <a:t>pieces.</a:t>
            </a:r>
          </a:p>
          <a:p>
            <a:r>
              <a:rPr lang="en-US" b="1" dirty="0" smtClean="0"/>
              <a:t> Each piece </a:t>
            </a:r>
            <a:r>
              <a:rPr lang="en-US" b="1" dirty="0"/>
              <a:t>by itself means nothing, but put them together and the message appears. </a:t>
            </a:r>
            <a:endParaRPr lang="en-US" b="1" dirty="0" smtClean="0"/>
          </a:p>
          <a:p>
            <a:r>
              <a:rPr lang="en-US" b="1" dirty="0" smtClean="0"/>
              <a:t>If </a:t>
            </a:r>
            <a:r>
              <a:rPr lang="en-US" b="1" dirty="0"/>
              <a:t>the message is </a:t>
            </a:r>
            <a:r>
              <a:rPr lang="en-US" b="1" dirty="0" smtClean="0"/>
              <a:t>the recipe </a:t>
            </a:r>
            <a:r>
              <a:rPr lang="en-US" b="1" dirty="0"/>
              <a:t>and each employee has a piece, then only together can they make the sauce. </a:t>
            </a:r>
            <a:endParaRPr lang="en-US" b="1" dirty="0" smtClean="0"/>
          </a:p>
          <a:p>
            <a:r>
              <a:rPr lang="en-US" b="1" dirty="0" smtClean="0"/>
              <a:t>If </a:t>
            </a:r>
            <a:r>
              <a:rPr lang="en-US" b="1" dirty="0"/>
              <a:t>any </a:t>
            </a:r>
            <a:r>
              <a:rPr lang="en-US" b="1" dirty="0" smtClean="0"/>
              <a:t>employee resigns </a:t>
            </a:r>
            <a:r>
              <a:rPr lang="en-US" b="1" dirty="0"/>
              <a:t>with his single piece of the recipe, his information is useless by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Padding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9067800" cy="6324600"/>
          </a:xfrm>
        </p:spPr>
        <p:txBody>
          <a:bodyPr>
            <a:noAutofit/>
          </a:bodyPr>
          <a:lstStyle/>
          <a:p>
            <a:r>
              <a:rPr lang="en-US" sz="2400" b="1" dirty="0"/>
              <a:t>Most messages don’t divide neatly into 64-bit (or whatever size) encryption blocks; there is usually </a:t>
            </a:r>
            <a:r>
              <a:rPr lang="en-US" sz="2400" b="1" dirty="0" smtClean="0"/>
              <a:t>a short </a:t>
            </a:r>
            <a:r>
              <a:rPr lang="en-US" sz="2400" b="1" dirty="0"/>
              <a:t>block at the end. ECB requires 64-bit blocks. </a:t>
            </a:r>
            <a:r>
              <a:rPr lang="en-US" sz="2400" b="1" dirty="0" smtClean="0"/>
              <a:t>Padding </a:t>
            </a:r>
            <a:r>
              <a:rPr lang="en-US" sz="2400" b="1" dirty="0"/>
              <a:t>is the way to deal with this </a:t>
            </a:r>
            <a:r>
              <a:rPr lang="en-US" sz="2400" b="1" dirty="0" smtClean="0"/>
              <a:t>problem. Pad </a:t>
            </a:r>
            <a:r>
              <a:rPr lang="en-US" sz="2400" b="1" dirty="0"/>
              <a:t>the last block with some regular pattern—zeros, ones, alternating ones and zeros—to make it </a:t>
            </a:r>
            <a:r>
              <a:rPr lang="en-US" sz="2400" b="1" dirty="0" smtClean="0"/>
              <a:t>a complete </a:t>
            </a:r>
            <a:r>
              <a:rPr lang="en-US" sz="2400" b="1" dirty="0"/>
              <a:t>block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 </a:t>
            </a:r>
            <a:r>
              <a:rPr lang="en-US" sz="2400" b="1" dirty="0"/>
              <a:t>If you need to delete the padding after decryption, add the number of padding </a:t>
            </a:r>
            <a:r>
              <a:rPr lang="en-US" sz="2400" b="1" dirty="0" smtClean="0"/>
              <a:t>bytes as </a:t>
            </a:r>
            <a:r>
              <a:rPr lang="en-US" sz="2400" b="1" dirty="0"/>
              <a:t>the last byte of the last block. </a:t>
            </a:r>
            <a:endParaRPr lang="en-US" sz="2400" b="1" dirty="0" smtClean="0"/>
          </a:p>
          <a:p>
            <a:r>
              <a:rPr lang="en-US" sz="2400" b="1" dirty="0" smtClean="0"/>
              <a:t>For </a:t>
            </a:r>
            <a:r>
              <a:rPr lang="en-US" sz="2400" b="1" dirty="0"/>
              <a:t>example, assume the block size is 64 bits and the last </a:t>
            </a:r>
            <a:r>
              <a:rPr lang="en-US" sz="2400" b="1" dirty="0" smtClean="0"/>
              <a:t>block consists </a:t>
            </a:r>
            <a:r>
              <a:rPr lang="en-US" sz="2400" b="1" dirty="0"/>
              <a:t>of 3 bytes (24 bits). </a:t>
            </a:r>
            <a:endParaRPr lang="en-US" sz="2400" b="1" dirty="0" smtClean="0"/>
          </a:p>
          <a:p>
            <a:r>
              <a:rPr lang="en-US" sz="2400" b="1" dirty="0" smtClean="0"/>
              <a:t>Five </a:t>
            </a:r>
            <a:r>
              <a:rPr lang="en-US" sz="2400" b="1" dirty="0"/>
              <a:t>bytes of padding are required to make the last block 64 bits; add </a:t>
            </a:r>
            <a:r>
              <a:rPr lang="en-US" sz="2400" b="1" dirty="0" smtClean="0"/>
              <a:t>4 bytes </a:t>
            </a:r>
            <a:r>
              <a:rPr lang="en-US" sz="2400" b="1" dirty="0"/>
              <a:t>of zeros and a final byte with the number 5. After decryption, delete the last 5 bytes of the </a:t>
            </a:r>
            <a:r>
              <a:rPr lang="en-US" sz="2400" b="1" dirty="0" smtClean="0"/>
              <a:t>last decryption </a:t>
            </a:r>
            <a:r>
              <a:rPr lang="en-US" sz="2400" b="1" dirty="0"/>
              <a:t>block. </a:t>
            </a:r>
            <a:endParaRPr lang="en-US" sz="2400" b="1" dirty="0" smtClean="0"/>
          </a:p>
          <a:p>
            <a:r>
              <a:rPr lang="en-US" sz="2400" b="1" dirty="0" smtClean="0"/>
              <a:t>For </a:t>
            </a:r>
            <a:r>
              <a:rPr lang="en-US" sz="2400" b="1" dirty="0"/>
              <a:t>this method to work correctly, every message must be padded. Even if </a:t>
            </a:r>
            <a:r>
              <a:rPr lang="en-US" sz="2400" b="1" dirty="0" smtClean="0"/>
              <a:t>the plaintext </a:t>
            </a:r>
            <a:r>
              <a:rPr lang="en-US" sz="2400" b="1" dirty="0"/>
              <a:t>ends on a block boundary, you have to pad one complete block. </a:t>
            </a:r>
            <a:r>
              <a:rPr lang="en-US" sz="2400" b="1" dirty="0" smtClean="0"/>
              <a:t> Otherwise</a:t>
            </a:r>
            <a:r>
              <a:rPr lang="en-US" sz="2400" b="1" dirty="0"/>
              <a:t>, you can use </a:t>
            </a:r>
            <a:r>
              <a:rPr lang="en-US" sz="2400" b="1" dirty="0" smtClean="0"/>
              <a:t>an end-of-file </a:t>
            </a:r>
            <a:r>
              <a:rPr lang="en-US" sz="2400" b="1" dirty="0"/>
              <a:t>character to denote the final plaintext byte, and then pad after that character.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5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STREAM CIPHERS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Stream ciphers convert plaintext to </a:t>
            </a:r>
            <a:r>
              <a:rPr lang="en-US" b="1" dirty="0" err="1"/>
              <a:t>ciphertext</a:t>
            </a:r>
            <a:r>
              <a:rPr lang="en-US" b="1" dirty="0"/>
              <a:t> 1 bit at a time. The simplest implementation of </a:t>
            </a:r>
            <a:r>
              <a:rPr lang="en-US" b="1" dirty="0" smtClean="0"/>
              <a:t>a stream </a:t>
            </a:r>
            <a:r>
              <a:rPr lang="en-US" b="1" dirty="0"/>
              <a:t>cipher is shown in </a:t>
            </a:r>
            <a:r>
              <a:rPr lang="en-US" b="1" dirty="0" smtClean="0"/>
              <a:t>Figure. </a:t>
            </a:r>
          </a:p>
          <a:p>
            <a:r>
              <a:rPr lang="en-US" b="1" dirty="0" smtClean="0"/>
              <a:t>A </a:t>
            </a:r>
            <a:r>
              <a:rPr lang="en-US" b="1" dirty="0" err="1"/>
              <a:t>keystream</a:t>
            </a:r>
            <a:r>
              <a:rPr lang="en-US" b="1" dirty="0"/>
              <a:t> generator (sometimes called a running-key</a:t>
            </a:r>
          </a:p>
          <a:p>
            <a:r>
              <a:rPr lang="en-US" b="1" dirty="0"/>
              <a:t>generator) outputs a stream of bits: </a:t>
            </a:r>
            <a:r>
              <a:rPr lang="en-US" b="1" i="1" dirty="0"/>
              <a:t>k</a:t>
            </a:r>
            <a:r>
              <a:rPr lang="en-US" b="1" dirty="0"/>
              <a:t>1, </a:t>
            </a:r>
            <a:r>
              <a:rPr lang="en-US" b="1" i="1" dirty="0"/>
              <a:t>k</a:t>
            </a:r>
            <a:r>
              <a:rPr lang="en-US" b="1" dirty="0"/>
              <a:t>2, </a:t>
            </a:r>
            <a:r>
              <a:rPr lang="en-US" b="1" i="1" dirty="0"/>
              <a:t>k</a:t>
            </a:r>
            <a:r>
              <a:rPr lang="en-US" b="1" dirty="0"/>
              <a:t>3,..., </a:t>
            </a:r>
            <a:r>
              <a:rPr lang="en-US" b="1" i="1" dirty="0" err="1"/>
              <a:t>k</a:t>
            </a:r>
            <a:r>
              <a:rPr lang="en-US" b="1" dirty="0" err="1"/>
              <a:t>i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 err="1"/>
              <a:t>keystream</a:t>
            </a:r>
            <a:r>
              <a:rPr lang="en-US" b="1" dirty="0"/>
              <a:t> (sometimes called a running </a:t>
            </a:r>
            <a:r>
              <a:rPr lang="en-US" b="1" dirty="0" smtClean="0"/>
              <a:t>key) is </a:t>
            </a:r>
            <a:r>
              <a:rPr lang="en-US" b="1" dirty="0" err="1"/>
              <a:t>XORed</a:t>
            </a:r>
            <a:r>
              <a:rPr lang="en-US" b="1" dirty="0"/>
              <a:t> with a stream of plaintext bits, </a:t>
            </a:r>
            <a:r>
              <a:rPr lang="en-US" b="1" i="1" dirty="0"/>
              <a:t>p</a:t>
            </a:r>
            <a:r>
              <a:rPr lang="en-US" b="1" dirty="0"/>
              <a:t>1, </a:t>
            </a:r>
            <a:r>
              <a:rPr lang="en-US" b="1" i="1" dirty="0"/>
              <a:t>p</a:t>
            </a:r>
            <a:r>
              <a:rPr lang="en-US" b="1" dirty="0"/>
              <a:t>2, </a:t>
            </a:r>
            <a:r>
              <a:rPr lang="en-US" b="1" i="1" dirty="0"/>
              <a:t>p</a:t>
            </a:r>
            <a:r>
              <a:rPr lang="en-US" b="1" dirty="0"/>
              <a:t>3,..., </a:t>
            </a:r>
            <a:r>
              <a:rPr lang="en-US" b="1" i="1" dirty="0"/>
              <a:t>p</a:t>
            </a:r>
            <a:r>
              <a:rPr lang="en-US" b="1" dirty="0"/>
              <a:t>i, to produce the stream of </a:t>
            </a:r>
            <a:r>
              <a:rPr lang="en-US" b="1" dirty="0" err="1"/>
              <a:t>ciphertext</a:t>
            </a:r>
            <a:r>
              <a:rPr lang="en-US" b="1" dirty="0"/>
              <a:t> bits.</a:t>
            </a:r>
          </a:p>
          <a:p>
            <a:r>
              <a:rPr lang="en-US" b="1" i="1" dirty="0"/>
              <a:t>c</a:t>
            </a:r>
            <a:r>
              <a:rPr lang="en-US" b="1" dirty="0"/>
              <a:t>i = </a:t>
            </a:r>
            <a:r>
              <a:rPr lang="en-US" b="1" i="1" dirty="0"/>
              <a:t>p</a:t>
            </a:r>
            <a:r>
              <a:rPr lang="en-US" b="1" dirty="0"/>
              <a:t>i XOR</a:t>
            </a:r>
            <a:r>
              <a:rPr lang="en-US" b="1" dirty="0" smtClean="0"/>
              <a:t> </a:t>
            </a:r>
            <a:r>
              <a:rPr lang="en-US" b="1" i="1" dirty="0" err="1"/>
              <a:t>k</a:t>
            </a:r>
            <a:r>
              <a:rPr lang="en-US" b="1" dirty="0" err="1"/>
              <a:t>i</a:t>
            </a:r>
            <a:endParaRPr lang="en-US" b="1" dirty="0"/>
          </a:p>
          <a:p>
            <a:r>
              <a:rPr lang="en-US" b="1" dirty="0"/>
              <a:t>At the decryption end, the </a:t>
            </a:r>
            <a:r>
              <a:rPr lang="en-US" b="1" dirty="0" err="1"/>
              <a:t>ciphertext</a:t>
            </a:r>
            <a:r>
              <a:rPr lang="en-US" b="1" dirty="0"/>
              <a:t> bits are </a:t>
            </a:r>
            <a:r>
              <a:rPr lang="en-US" b="1" dirty="0" err="1"/>
              <a:t>XORed</a:t>
            </a:r>
            <a:r>
              <a:rPr lang="en-US" b="1" dirty="0"/>
              <a:t> with an identical </a:t>
            </a:r>
            <a:r>
              <a:rPr lang="en-US" b="1" dirty="0" err="1"/>
              <a:t>keystream</a:t>
            </a:r>
            <a:r>
              <a:rPr lang="en-US" b="1" dirty="0"/>
              <a:t> to recover </a:t>
            </a:r>
            <a:r>
              <a:rPr lang="en-US" b="1" dirty="0" smtClean="0"/>
              <a:t>the plaintext </a:t>
            </a:r>
            <a:r>
              <a:rPr lang="en-US" b="1" dirty="0"/>
              <a:t>bits.</a:t>
            </a:r>
          </a:p>
          <a:p>
            <a:r>
              <a:rPr lang="en-US" b="1" i="1" dirty="0"/>
              <a:t>p</a:t>
            </a:r>
            <a:r>
              <a:rPr lang="en-US" b="1" dirty="0"/>
              <a:t>i = </a:t>
            </a:r>
            <a:r>
              <a:rPr lang="en-US" b="1" i="1" dirty="0"/>
              <a:t>c</a:t>
            </a:r>
            <a:r>
              <a:rPr lang="en-US" b="1" dirty="0"/>
              <a:t>i XOR</a:t>
            </a:r>
            <a:r>
              <a:rPr lang="en-US" b="1" dirty="0" smtClean="0"/>
              <a:t> </a:t>
            </a:r>
            <a:r>
              <a:rPr lang="en-US" b="1" i="1" dirty="0" err="1"/>
              <a:t>k</a:t>
            </a:r>
            <a:r>
              <a:rPr lang="en-US" b="1" dirty="0" err="1"/>
              <a:t>i</a:t>
            </a:r>
            <a:endParaRPr lang="en-US" b="1" dirty="0"/>
          </a:p>
          <a:p>
            <a:r>
              <a:rPr lang="en-US" b="1" dirty="0"/>
              <a:t>Since</a:t>
            </a:r>
          </a:p>
          <a:p>
            <a:r>
              <a:rPr lang="en-US" b="1" i="1" dirty="0" smtClean="0"/>
              <a:t>P</a:t>
            </a:r>
            <a:r>
              <a:rPr lang="en-US" b="1" dirty="0" smtClean="0"/>
              <a:t>i XOR  </a:t>
            </a:r>
            <a:r>
              <a:rPr lang="en-US" b="1" i="1" dirty="0" err="1"/>
              <a:t>k</a:t>
            </a:r>
            <a:r>
              <a:rPr lang="en-US" b="1" dirty="0" err="1"/>
              <a:t>i</a:t>
            </a:r>
            <a:r>
              <a:rPr lang="en-US" b="1" dirty="0"/>
              <a:t> XOR</a:t>
            </a:r>
            <a:r>
              <a:rPr lang="en-US" b="1" dirty="0" smtClean="0"/>
              <a:t> </a:t>
            </a:r>
            <a:r>
              <a:rPr lang="en-US" b="1" i="1" dirty="0" err="1"/>
              <a:t>k</a:t>
            </a:r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i="1" dirty="0"/>
              <a:t>p</a:t>
            </a:r>
            <a:r>
              <a:rPr lang="en-US" b="1" dirty="0"/>
              <a:t>i</a:t>
            </a:r>
          </a:p>
          <a:p>
            <a:r>
              <a:rPr lang="en-US" b="1" dirty="0"/>
              <a:t>this works nicely.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4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15400" cy="6172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system’s security depends entirely on the insides of the </a:t>
            </a:r>
            <a:r>
              <a:rPr lang="en-US" b="1" dirty="0" err="1"/>
              <a:t>keystream</a:t>
            </a:r>
            <a:r>
              <a:rPr lang="en-US" b="1" dirty="0"/>
              <a:t> generator. </a:t>
            </a:r>
            <a:endParaRPr lang="en-US" b="1" dirty="0" smtClean="0"/>
          </a:p>
          <a:p>
            <a:r>
              <a:rPr lang="en-US" b="1" dirty="0" smtClean="0"/>
              <a:t>If </a:t>
            </a:r>
            <a:r>
              <a:rPr lang="en-US" b="1" dirty="0"/>
              <a:t>the </a:t>
            </a:r>
            <a:r>
              <a:rPr lang="en-US" b="1" dirty="0" err="1" smtClean="0"/>
              <a:t>keystream</a:t>
            </a:r>
            <a:r>
              <a:rPr lang="en-US" b="1" dirty="0" smtClean="0"/>
              <a:t> generator </a:t>
            </a:r>
            <a:r>
              <a:rPr lang="en-US" b="1" dirty="0"/>
              <a:t>outputs an endless stream of zeros, the </a:t>
            </a:r>
            <a:r>
              <a:rPr lang="en-US" b="1" dirty="0" err="1"/>
              <a:t>ciphertext</a:t>
            </a:r>
            <a:r>
              <a:rPr lang="en-US" b="1" dirty="0"/>
              <a:t> will equal the plaintext and the </a:t>
            </a:r>
            <a:r>
              <a:rPr lang="en-US" b="1" dirty="0" smtClean="0"/>
              <a:t>whole operation </a:t>
            </a:r>
            <a:r>
              <a:rPr lang="en-US" b="1" dirty="0"/>
              <a:t>will be worthless. </a:t>
            </a:r>
            <a:endParaRPr lang="en-US" b="1" dirty="0" smtClean="0"/>
          </a:p>
          <a:p>
            <a:r>
              <a:rPr lang="en-US" b="1" dirty="0" smtClean="0"/>
              <a:t>If </a:t>
            </a:r>
            <a:r>
              <a:rPr lang="en-US" b="1" dirty="0"/>
              <a:t>the </a:t>
            </a:r>
            <a:r>
              <a:rPr lang="en-US" b="1" dirty="0" err="1"/>
              <a:t>keystream</a:t>
            </a:r>
            <a:r>
              <a:rPr lang="en-US" b="1" dirty="0"/>
              <a:t> generator spits out a repeating 16-bit pattern, </a:t>
            </a:r>
            <a:r>
              <a:rPr lang="en-US" b="1" dirty="0" smtClean="0"/>
              <a:t>the algorithm </a:t>
            </a:r>
            <a:r>
              <a:rPr lang="en-US" b="1" dirty="0"/>
              <a:t>will be a simple XOR with negligible security 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If </a:t>
            </a:r>
            <a:r>
              <a:rPr lang="en-US" b="1" dirty="0"/>
              <a:t>the </a:t>
            </a:r>
            <a:r>
              <a:rPr lang="en-US" b="1" dirty="0" err="1"/>
              <a:t>keystream</a:t>
            </a:r>
            <a:r>
              <a:rPr lang="en-US" b="1" dirty="0"/>
              <a:t> </a:t>
            </a:r>
            <a:r>
              <a:rPr lang="en-US" b="1" dirty="0" smtClean="0"/>
              <a:t>generator spits </a:t>
            </a:r>
            <a:r>
              <a:rPr lang="en-US" b="1" dirty="0"/>
              <a:t>out an endless stream of random </a:t>
            </a:r>
            <a:r>
              <a:rPr lang="en-US" b="1" dirty="0" smtClean="0"/>
              <a:t>bits, you </a:t>
            </a:r>
            <a:r>
              <a:rPr lang="en-US" b="1" dirty="0"/>
              <a:t>have a one-time pad and perfect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73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172200"/>
          </a:xfrm>
        </p:spPr>
        <p:txBody>
          <a:bodyPr/>
          <a:lstStyle/>
          <a:p>
            <a:r>
              <a:rPr lang="en-US" b="1" dirty="0"/>
              <a:t>The reality of stream cipher security lies somewhere between the simple XOR and the one-time pad.</a:t>
            </a:r>
          </a:p>
          <a:p>
            <a:r>
              <a:rPr lang="en-US" b="1" dirty="0"/>
              <a:t>The </a:t>
            </a:r>
            <a:r>
              <a:rPr lang="en-US" b="1" dirty="0" err="1"/>
              <a:t>keystream</a:t>
            </a:r>
            <a:r>
              <a:rPr lang="en-US" b="1" dirty="0"/>
              <a:t> generator generates a bit stream that looks random, but is actually a deterministic</a:t>
            </a:r>
          </a:p>
          <a:p>
            <a:r>
              <a:rPr lang="en-US" b="1" dirty="0"/>
              <a:t>stream that can be flawlessly reproduced at decryption time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The closer the </a:t>
            </a:r>
            <a:r>
              <a:rPr lang="en-US" b="1" dirty="0" err="1"/>
              <a:t>keystream</a:t>
            </a:r>
            <a:r>
              <a:rPr lang="en-US" b="1" dirty="0"/>
              <a:t> </a:t>
            </a:r>
            <a:r>
              <a:rPr lang="en-US" b="1" dirty="0" smtClean="0"/>
              <a:t>generator’s output </a:t>
            </a:r>
            <a:r>
              <a:rPr lang="en-US" b="1" dirty="0"/>
              <a:t>is to random, the harder time a cryptanalyst will have breaking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5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If, however, the </a:t>
            </a:r>
            <a:r>
              <a:rPr lang="en-US" b="1" dirty="0" err="1"/>
              <a:t>keystream</a:t>
            </a:r>
            <a:r>
              <a:rPr lang="en-US" b="1" dirty="0"/>
              <a:t> generator produces the same bit stream every time it is turned on, the</a:t>
            </a:r>
          </a:p>
          <a:p>
            <a:r>
              <a:rPr lang="en-US" b="1" dirty="0"/>
              <a:t>resulting cryptosystem will be trivial to break. An example will show why.</a:t>
            </a:r>
          </a:p>
          <a:p>
            <a:r>
              <a:rPr lang="en-US" b="1" dirty="0"/>
              <a:t>If Eve has a </a:t>
            </a:r>
            <a:r>
              <a:rPr lang="en-US" b="1" dirty="0" err="1"/>
              <a:t>ciphertext</a:t>
            </a:r>
            <a:r>
              <a:rPr lang="en-US" b="1" dirty="0"/>
              <a:t> and associated plaintext, she can XOR the plaintext and the </a:t>
            </a:r>
            <a:r>
              <a:rPr lang="en-US" b="1" dirty="0" err="1"/>
              <a:t>ciphertext</a:t>
            </a:r>
            <a:r>
              <a:rPr lang="en-US" b="1" dirty="0"/>
              <a:t> to</a:t>
            </a:r>
          </a:p>
          <a:p>
            <a:r>
              <a:rPr lang="en-US" b="1" dirty="0"/>
              <a:t>recover the </a:t>
            </a:r>
            <a:r>
              <a:rPr lang="en-US" b="1" dirty="0" err="1"/>
              <a:t>keystream</a:t>
            </a:r>
            <a:r>
              <a:rPr lang="en-US" b="1" dirty="0"/>
              <a:t>. Or, if she has two different </a:t>
            </a:r>
            <a:r>
              <a:rPr lang="en-US" b="1" dirty="0" err="1"/>
              <a:t>ciphertexts</a:t>
            </a:r>
            <a:r>
              <a:rPr lang="en-US" b="1" dirty="0"/>
              <a:t> encrypted with the same </a:t>
            </a:r>
            <a:r>
              <a:rPr lang="en-US" b="1" dirty="0" err="1"/>
              <a:t>keystream</a:t>
            </a:r>
            <a:r>
              <a:rPr lang="en-US" b="1" dirty="0"/>
              <a:t>,</a:t>
            </a:r>
          </a:p>
          <a:p>
            <a:r>
              <a:rPr lang="en-US" b="1" dirty="0"/>
              <a:t>she can XOR them together and get two plaintext messages </a:t>
            </a:r>
            <a:r>
              <a:rPr lang="en-US" b="1" dirty="0" err="1"/>
              <a:t>XORed</a:t>
            </a:r>
            <a:r>
              <a:rPr lang="en-US" b="1" dirty="0"/>
              <a:t> with each other. This is easy to</a:t>
            </a:r>
          </a:p>
          <a:p>
            <a:r>
              <a:rPr lang="en-US" b="1" dirty="0"/>
              <a:t>break, and then she can XOR one of the plaintexts with the </a:t>
            </a:r>
            <a:r>
              <a:rPr lang="en-US" b="1" dirty="0" err="1"/>
              <a:t>ciphertext</a:t>
            </a:r>
            <a:r>
              <a:rPr lang="en-US" b="1" dirty="0"/>
              <a:t> to get the </a:t>
            </a:r>
            <a:r>
              <a:rPr lang="en-US" b="1" dirty="0" err="1"/>
              <a:t>keystream</a:t>
            </a:r>
            <a:r>
              <a:rPr lang="en-US" b="1" dirty="0"/>
              <a:t>.</a:t>
            </a:r>
          </a:p>
          <a:p>
            <a:r>
              <a:rPr lang="en-US" b="1" dirty="0"/>
              <a:t>Now, whenever she intercepts another </a:t>
            </a:r>
            <a:r>
              <a:rPr lang="en-US" b="1" dirty="0" err="1"/>
              <a:t>ciphertext</a:t>
            </a:r>
            <a:r>
              <a:rPr lang="en-US" b="1" dirty="0"/>
              <a:t> message, she has the </a:t>
            </a:r>
            <a:r>
              <a:rPr lang="en-US" b="1" dirty="0" err="1"/>
              <a:t>keystream</a:t>
            </a:r>
            <a:r>
              <a:rPr lang="en-US" b="1" dirty="0"/>
              <a:t> bits necessary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09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Keystream</a:t>
            </a:r>
            <a:r>
              <a:rPr lang="en-US" dirty="0" smtClean="0"/>
              <a:t> generator, </a:t>
            </a:r>
            <a:r>
              <a:rPr lang="en-US" dirty="0" err="1" smtClean="0"/>
              <a:t>keystream</a:t>
            </a:r>
            <a:r>
              <a:rPr lang="en-US" dirty="0" smtClean="0"/>
              <a:t>(</a:t>
            </a:r>
            <a:r>
              <a:rPr lang="en-US" dirty="0" err="1" smtClean="0"/>
              <a:t>ki</a:t>
            </a:r>
            <a:r>
              <a:rPr lang="en-US" dirty="0" smtClean="0"/>
              <a:t>),plaintext(pi), c </a:t>
            </a:r>
            <a:r>
              <a:rPr lang="en-US" dirty="0" err="1" smtClean="0"/>
              <a:t>iphertext</a:t>
            </a:r>
            <a:r>
              <a:rPr lang="en-US" dirty="0" smtClean="0"/>
              <a:t>(ci),Encrypt and decrypt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32459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975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324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decrypt it. </a:t>
            </a:r>
            <a:endParaRPr lang="en-US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addition, she can decrypt and read any old </a:t>
            </a:r>
            <a:r>
              <a:rPr lang="en-US" b="1" dirty="0" err="1"/>
              <a:t>ciphertext</a:t>
            </a:r>
            <a:r>
              <a:rPr lang="en-US" b="1" dirty="0"/>
              <a:t> messages she has </a:t>
            </a:r>
            <a:r>
              <a:rPr lang="en-US" b="1" dirty="0" smtClean="0"/>
              <a:t>previously intercepted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When </a:t>
            </a:r>
            <a:r>
              <a:rPr lang="en-US" b="1" dirty="0"/>
              <a:t>Eve gets a single plaintext/</a:t>
            </a:r>
            <a:r>
              <a:rPr lang="en-US" b="1" dirty="0" err="1"/>
              <a:t>ciphertext</a:t>
            </a:r>
            <a:r>
              <a:rPr lang="en-US" b="1" dirty="0"/>
              <a:t> pair, she can read everything.</a:t>
            </a:r>
          </a:p>
          <a:p>
            <a:r>
              <a:rPr lang="en-US" b="1" dirty="0"/>
              <a:t>This is why all stream ciphers have keys.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output of the </a:t>
            </a:r>
            <a:r>
              <a:rPr lang="en-US" b="1" dirty="0" err="1"/>
              <a:t>keystream</a:t>
            </a:r>
            <a:r>
              <a:rPr lang="en-US" b="1" dirty="0"/>
              <a:t> generator is a function of </a:t>
            </a:r>
            <a:r>
              <a:rPr lang="en-US" b="1" dirty="0" smtClean="0"/>
              <a:t>the key</a:t>
            </a:r>
            <a:r>
              <a:rPr lang="en-US" b="1" dirty="0"/>
              <a:t>. Now, if Eve gets a plaintext/</a:t>
            </a:r>
            <a:r>
              <a:rPr lang="en-US" b="1" dirty="0" err="1"/>
              <a:t>ciphertext</a:t>
            </a:r>
            <a:r>
              <a:rPr lang="en-US" b="1" dirty="0"/>
              <a:t> pair, she can only read messages encrypted with a </a:t>
            </a:r>
            <a:r>
              <a:rPr lang="en-US" b="1" dirty="0" smtClean="0"/>
              <a:t>single key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Change </a:t>
            </a:r>
            <a:r>
              <a:rPr lang="en-US" b="1" dirty="0"/>
              <a:t>the key, and the adversary is back to square one. </a:t>
            </a:r>
            <a:endParaRPr lang="en-US" b="1" dirty="0" smtClean="0"/>
          </a:p>
          <a:p>
            <a:r>
              <a:rPr lang="en-US" b="1" dirty="0" smtClean="0"/>
              <a:t>Stream </a:t>
            </a:r>
            <a:r>
              <a:rPr lang="en-US" b="1" dirty="0"/>
              <a:t>ciphers are especially useful </a:t>
            </a:r>
            <a:r>
              <a:rPr lang="en-US" b="1" dirty="0" smtClean="0"/>
              <a:t>to encrypt </a:t>
            </a:r>
            <a:r>
              <a:rPr lang="en-US" b="1" dirty="0"/>
              <a:t>never-ending streams of communications traffic: a T-1 link between two computers, </a:t>
            </a:r>
            <a:r>
              <a:rPr lang="en-US" b="1" dirty="0" err="1" smtClean="0"/>
              <a:t>forexample</a:t>
            </a:r>
            <a:r>
              <a:rPr lang="en-US" b="1" dirty="0"/>
              <a:t>.</a:t>
            </a:r>
          </a:p>
          <a:p>
            <a:r>
              <a:rPr lang="en-US" b="1" dirty="0"/>
              <a:t>A </a:t>
            </a:r>
            <a:r>
              <a:rPr lang="en-US" b="1" dirty="0" err="1"/>
              <a:t>keystream</a:t>
            </a:r>
            <a:r>
              <a:rPr lang="en-US" b="1" dirty="0"/>
              <a:t> generator has three basic parts </a:t>
            </a:r>
            <a:r>
              <a:rPr lang="en-US" b="1" dirty="0" smtClean="0"/>
              <a:t>.The </a:t>
            </a:r>
            <a:r>
              <a:rPr lang="en-US" b="1" dirty="0"/>
              <a:t>internal state describes the </a:t>
            </a:r>
            <a:r>
              <a:rPr lang="en-US" b="1" dirty="0" smtClean="0"/>
              <a:t>current state </a:t>
            </a:r>
            <a:r>
              <a:rPr lang="en-US" b="1" dirty="0"/>
              <a:t>of the </a:t>
            </a:r>
            <a:r>
              <a:rPr lang="en-US" b="1" dirty="0" err="1"/>
              <a:t>keystream</a:t>
            </a:r>
            <a:r>
              <a:rPr lang="en-US" b="1" dirty="0"/>
              <a:t> generator. </a:t>
            </a:r>
            <a:endParaRPr lang="en-US" b="1" dirty="0" smtClean="0"/>
          </a:p>
          <a:p>
            <a:r>
              <a:rPr lang="en-US" b="1" dirty="0" smtClean="0"/>
              <a:t>Two </a:t>
            </a:r>
            <a:r>
              <a:rPr lang="en-US" b="1" dirty="0" err="1"/>
              <a:t>keystream</a:t>
            </a:r>
            <a:r>
              <a:rPr lang="en-US" b="1" dirty="0"/>
              <a:t> generators, with the same key and the same internal</a:t>
            </a:r>
          </a:p>
          <a:p>
            <a:r>
              <a:rPr lang="en-US" b="1" dirty="0"/>
              <a:t>state, will produce the same </a:t>
            </a:r>
            <a:r>
              <a:rPr lang="en-US" b="1" dirty="0" err="1"/>
              <a:t>keystream</a:t>
            </a:r>
            <a:r>
              <a:rPr lang="en-US" b="1" dirty="0"/>
              <a:t>. The output function takes the internal state and generates </a:t>
            </a:r>
            <a:r>
              <a:rPr lang="en-US" b="1" dirty="0" smtClean="0"/>
              <a:t>a </a:t>
            </a:r>
            <a:r>
              <a:rPr lang="en-US" b="1" dirty="0" err="1" smtClean="0"/>
              <a:t>keystream</a:t>
            </a:r>
            <a:r>
              <a:rPr lang="en-US" b="1" dirty="0" smtClean="0"/>
              <a:t> </a:t>
            </a:r>
            <a:r>
              <a:rPr lang="en-US" b="1" dirty="0"/>
              <a:t>bit.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next-state function takes the internal state and generates a new internal </a:t>
            </a:r>
            <a:r>
              <a:rPr lang="en-US" b="1" dirty="0" smtClean="0"/>
              <a:t>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7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Block Ciphers versus Stream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Although block and stream ciphers are very different, block ciphers can be implemented as </a:t>
            </a:r>
            <a:r>
              <a:rPr lang="en-US" b="1" dirty="0" smtClean="0"/>
              <a:t>stream ciphers </a:t>
            </a:r>
            <a:r>
              <a:rPr lang="en-US" b="1" dirty="0"/>
              <a:t>and stream ciphers can be implemented as block ciphers. The best definition of the </a:t>
            </a:r>
            <a:r>
              <a:rPr lang="en-US" b="1" dirty="0" smtClean="0"/>
              <a:t>difference-</a:t>
            </a:r>
          </a:p>
          <a:p>
            <a:r>
              <a:rPr lang="en-US" b="1" i="1" dirty="0"/>
              <a:t>Block ciphers operate on data with a fixed transformation on large blocks of </a:t>
            </a:r>
            <a:r>
              <a:rPr lang="en-US" b="1" i="1" dirty="0" smtClean="0"/>
              <a:t>plaintext data</a:t>
            </a:r>
            <a:r>
              <a:rPr lang="en-US" b="1" i="1" dirty="0"/>
              <a:t>; stream ciphers operate with a time-varying </a:t>
            </a:r>
            <a:r>
              <a:rPr lang="en-US" b="1" i="1" dirty="0" err="1" smtClean="0"/>
              <a:t>tra</a:t>
            </a:r>
            <a:endParaRPr lang="en-US" b="1" i="1" dirty="0" smtClean="0"/>
          </a:p>
          <a:p>
            <a:r>
              <a:rPr lang="en-US" b="1" dirty="0"/>
              <a:t>In the real world, block ciphers seem to be more general (i.e., they can be used in any of the </a:t>
            </a:r>
            <a:r>
              <a:rPr lang="en-US" b="1" dirty="0" smtClean="0"/>
              <a:t>four modes</a:t>
            </a:r>
            <a:r>
              <a:rPr lang="en-US" b="1" dirty="0"/>
              <a:t>) and stream ciphers seem to be easier to analyze mathematically. </a:t>
            </a:r>
            <a:endParaRPr lang="en-US" b="1" dirty="0" smtClean="0"/>
          </a:p>
          <a:p>
            <a:r>
              <a:rPr lang="en-US" b="1" dirty="0" smtClean="0"/>
              <a:t>There </a:t>
            </a:r>
            <a:r>
              <a:rPr lang="en-US" b="1" dirty="0"/>
              <a:t>is a large body </a:t>
            </a:r>
            <a:r>
              <a:rPr lang="en-US" b="1" dirty="0" smtClean="0"/>
              <a:t>of theoretical </a:t>
            </a:r>
            <a:r>
              <a:rPr lang="en-US" b="1" dirty="0"/>
              <a:t>work on the analysis and design of stream ciphers—most of it done in Europe, for </a:t>
            </a:r>
            <a:r>
              <a:rPr lang="en-US" b="1" dirty="0" smtClean="0"/>
              <a:t>some reason..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9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They have been used by the world’s militaries since the invention of electronics. </a:t>
            </a:r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seems </a:t>
            </a:r>
            <a:r>
              <a:rPr lang="en-US" b="1" dirty="0" smtClean="0"/>
              <a:t>to be </a:t>
            </a:r>
            <a:r>
              <a:rPr lang="en-US" b="1" dirty="0"/>
              <a:t>changing; recently a whole slew of theoretical papers have been written on block cipher design.</a:t>
            </a:r>
          </a:p>
          <a:p>
            <a:r>
              <a:rPr lang="en-US" b="1" dirty="0"/>
              <a:t>Maybe soon there will be a theory of block cipher design as rich as our current theory of </a:t>
            </a:r>
            <a:r>
              <a:rPr lang="en-US" b="1" dirty="0" smtClean="0"/>
              <a:t>stream cipher </a:t>
            </a:r>
            <a:r>
              <a:rPr lang="en-US" b="1" dirty="0"/>
              <a:t>design.</a:t>
            </a:r>
          </a:p>
          <a:p>
            <a:r>
              <a:rPr lang="en-US" b="1" dirty="0"/>
              <a:t>Otherwise, the differences between stream ciphers and block ciphers are in the implementation.</a:t>
            </a:r>
          </a:p>
          <a:p>
            <a:r>
              <a:rPr lang="en-US" b="1" dirty="0"/>
              <a:t>Stream ciphers that only encrypt and decrypt data one bit at a time are not really suitable </a:t>
            </a:r>
            <a:r>
              <a:rPr lang="en-US" b="1" dirty="0" smtClean="0"/>
              <a:t>for software </a:t>
            </a:r>
            <a:r>
              <a:rPr lang="en-US" b="1" dirty="0"/>
              <a:t>implementation. Block ciphers can be easier to implement in software, because they </a:t>
            </a:r>
            <a:r>
              <a:rPr lang="en-US" b="1" dirty="0" smtClean="0"/>
              <a:t>often avoid </a:t>
            </a:r>
            <a:r>
              <a:rPr lang="en-US" b="1" dirty="0"/>
              <a:t>time-consuming bit manipulations and they operate on data in computer-sized blocks. </a:t>
            </a:r>
            <a:endParaRPr lang="en-US" b="1" dirty="0" smtClean="0"/>
          </a:p>
          <a:p>
            <a:r>
              <a:rPr lang="en-US" b="1" dirty="0" smtClean="0"/>
              <a:t>On the other </a:t>
            </a:r>
            <a:r>
              <a:rPr lang="en-US" b="1" dirty="0"/>
              <a:t>hand, stream ciphers can be more suitable for hardware implementation because they can </a:t>
            </a:r>
            <a:r>
              <a:rPr lang="en-US" b="1" dirty="0" smtClean="0"/>
              <a:t>be implemented </a:t>
            </a:r>
            <a:r>
              <a:rPr lang="en-US" b="1" dirty="0"/>
              <a:t>very efficiently in silicon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sz="2300" dirty="0"/>
              <a:t>Applied Cryptography: Second Edition - Bruce </a:t>
            </a:r>
            <a:r>
              <a:rPr lang="en-US" sz="2300" dirty="0" err="1"/>
              <a:t>Schneier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278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simplest sharing scheme splits a message between two people. Here’s a protocol in which </a:t>
            </a:r>
            <a:r>
              <a:rPr lang="en-US" b="1" dirty="0" smtClean="0"/>
              <a:t>Trent can </a:t>
            </a:r>
            <a:r>
              <a:rPr lang="en-US" b="1" dirty="0"/>
              <a:t>split a message between Alice and Bob:</a:t>
            </a:r>
          </a:p>
          <a:p>
            <a:pPr marL="0" indent="0">
              <a:buNone/>
            </a:pPr>
            <a:r>
              <a:rPr lang="en-US" b="1" dirty="0"/>
              <a:t>(1) Trent generates a random-bit string, </a:t>
            </a:r>
            <a:r>
              <a:rPr lang="en-US" b="1" i="1" dirty="0"/>
              <a:t>R</a:t>
            </a:r>
            <a:r>
              <a:rPr lang="en-US" b="1" dirty="0"/>
              <a:t>, the same length as the message, </a:t>
            </a:r>
            <a:r>
              <a:rPr lang="en-US" b="1" i="1" dirty="0"/>
              <a:t>M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(2) Trent XORs </a:t>
            </a:r>
            <a:r>
              <a:rPr lang="en-US" b="1" i="1" dirty="0"/>
              <a:t>M </a:t>
            </a:r>
            <a:r>
              <a:rPr lang="en-US" b="1" dirty="0"/>
              <a:t>with </a:t>
            </a:r>
            <a:r>
              <a:rPr lang="en-US" b="1" i="1" dirty="0"/>
              <a:t>R </a:t>
            </a:r>
            <a:r>
              <a:rPr lang="en-US" b="1" dirty="0"/>
              <a:t>to generate </a:t>
            </a:r>
            <a:r>
              <a:rPr lang="en-US" b="1" i="1" dirty="0"/>
              <a:t>S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i="1" dirty="0"/>
              <a:t>M </a:t>
            </a:r>
            <a:r>
              <a:rPr lang="en-US" b="1" i="1" dirty="0" smtClean="0"/>
              <a:t> </a:t>
            </a:r>
            <a:r>
              <a:rPr lang="en-US" sz="2200" b="1" i="1" dirty="0" smtClean="0"/>
              <a:t>XOR</a:t>
            </a:r>
            <a:r>
              <a:rPr lang="en-US" b="1" i="1" dirty="0" smtClean="0"/>
              <a:t> R </a:t>
            </a:r>
            <a:r>
              <a:rPr lang="en-US" b="1" dirty="0"/>
              <a:t>= </a:t>
            </a:r>
            <a:r>
              <a:rPr lang="en-US" b="1" i="1" dirty="0"/>
              <a:t>S</a:t>
            </a:r>
          </a:p>
          <a:p>
            <a:pPr marL="0" indent="0">
              <a:buNone/>
            </a:pPr>
            <a:r>
              <a:rPr lang="en-US" b="1" dirty="0"/>
              <a:t>(3) Trent gives </a:t>
            </a:r>
            <a:r>
              <a:rPr lang="en-US" b="1" i="1" dirty="0"/>
              <a:t>R </a:t>
            </a:r>
            <a:r>
              <a:rPr lang="en-US" b="1" dirty="0"/>
              <a:t>to Alice and </a:t>
            </a:r>
            <a:r>
              <a:rPr lang="en-US" b="1" i="1" dirty="0"/>
              <a:t>S </a:t>
            </a:r>
            <a:r>
              <a:rPr lang="en-US" b="1" dirty="0"/>
              <a:t>to Bob.</a:t>
            </a:r>
          </a:p>
          <a:p>
            <a:r>
              <a:rPr lang="en-US" b="1" dirty="0" smtClean="0"/>
              <a:t>To </a:t>
            </a:r>
            <a:r>
              <a:rPr lang="en-US" b="1" dirty="0"/>
              <a:t>reconstruct the message, Alice and Bob have only one step to do:</a:t>
            </a:r>
          </a:p>
          <a:p>
            <a:pPr marL="0" indent="0">
              <a:buNone/>
            </a:pPr>
            <a:r>
              <a:rPr lang="en-US" b="1" dirty="0"/>
              <a:t>(4) Alice and Bob XOR their pieces together to reconstruct the message:</a:t>
            </a:r>
          </a:p>
          <a:p>
            <a:r>
              <a:rPr lang="en-US" b="1" i="1" dirty="0"/>
              <a:t>R </a:t>
            </a:r>
            <a:r>
              <a:rPr lang="en-US" sz="2200" b="1" i="1" dirty="0" smtClean="0"/>
              <a:t>XOR</a:t>
            </a:r>
            <a:r>
              <a:rPr lang="en-US" b="1" dirty="0" smtClean="0"/>
              <a:t> </a:t>
            </a:r>
            <a:r>
              <a:rPr lang="en-US" b="1" i="1" dirty="0"/>
              <a:t>S </a:t>
            </a:r>
            <a:r>
              <a:rPr lang="en-US" b="1" dirty="0"/>
              <a:t>= </a:t>
            </a:r>
            <a:r>
              <a:rPr lang="en-US" b="1" i="1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txBody>
          <a:bodyPr/>
          <a:lstStyle/>
          <a:p>
            <a:r>
              <a:rPr lang="en-US" b="1" dirty="0"/>
              <a:t>This technique, if done properly, is absolutely secure. Each piece, by itself, is absolutely worthless.</a:t>
            </a:r>
          </a:p>
          <a:p>
            <a:r>
              <a:rPr lang="en-US" b="1" dirty="0"/>
              <a:t>Essentially, Trent is encrypting the message with a one-time pad and giving the </a:t>
            </a:r>
            <a:r>
              <a:rPr lang="en-US" b="1" dirty="0" err="1"/>
              <a:t>ciphertext</a:t>
            </a:r>
            <a:r>
              <a:rPr lang="en-US" b="1" dirty="0"/>
              <a:t> to one</a:t>
            </a:r>
          </a:p>
          <a:p>
            <a:pPr marL="0" indent="0">
              <a:buNone/>
            </a:pPr>
            <a:r>
              <a:rPr lang="en-US" b="1" dirty="0" smtClean="0"/>
              <a:t>   person </a:t>
            </a:r>
            <a:r>
              <a:rPr lang="en-US" b="1" dirty="0"/>
              <a:t>and the pad to the other person. </a:t>
            </a:r>
            <a:r>
              <a:rPr lang="en-US" b="1" dirty="0" smtClean="0"/>
              <a:t>one-time </a:t>
            </a:r>
            <a:r>
              <a:rPr lang="en-US" b="1" dirty="0"/>
              <a:t>pads; they have </a:t>
            </a:r>
            <a:r>
              <a:rPr lang="en-US" b="1" dirty="0" smtClean="0"/>
              <a:t>perfect security.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No amount of computing power can determine the message from one of the pieces.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6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6248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It is easy to extend this scheme to more people. </a:t>
            </a:r>
            <a:endParaRPr lang="en-US" b="1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split a message among more than two people, XOR</a:t>
            </a:r>
          </a:p>
          <a:p>
            <a:pPr marL="0" indent="0">
              <a:buNone/>
            </a:pPr>
            <a:r>
              <a:rPr lang="en-US" b="1" dirty="0" smtClean="0"/>
              <a:t>    more </a:t>
            </a:r>
            <a:r>
              <a:rPr lang="en-US" b="1" dirty="0"/>
              <a:t>random-bit strings into the mixture. 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In </a:t>
            </a:r>
            <a:r>
              <a:rPr lang="en-US" b="1" dirty="0"/>
              <a:t>this example, Trent divides up a message into </a:t>
            </a:r>
            <a:r>
              <a:rPr lang="en-US" b="1" dirty="0" smtClean="0"/>
              <a:t>four pieces</a:t>
            </a:r>
            <a:r>
              <a:rPr lang="en-US" b="1" dirty="0"/>
              <a:t>:</a:t>
            </a:r>
          </a:p>
          <a:p>
            <a:r>
              <a:rPr lang="en-US" b="1" dirty="0"/>
              <a:t>(1) Trent generates three random-bit strings, </a:t>
            </a:r>
            <a:r>
              <a:rPr lang="en-US" b="1" i="1" dirty="0"/>
              <a:t>R</a:t>
            </a:r>
            <a:r>
              <a:rPr lang="en-US" b="1" dirty="0"/>
              <a:t>, </a:t>
            </a:r>
            <a:r>
              <a:rPr lang="en-US" b="1" i="1" dirty="0"/>
              <a:t>S</a:t>
            </a:r>
            <a:r>
              <a:rPr lang="en-US" b="1" dirty="0"/>
              <a:t>, and </a:t>
            </a:r>
            <a:r>
              <a:rPr lang="en-US" b="1" i="1" dirty="0"/>
              <a:t>T</a:t>
            </a:r>
            <a:r>
              <a:rPr lang="en-US" b="1" dirty="0"/>
              <a:t>, the same length as the </a:t>
            </a:r>
            <a:r>
              <a:rPr lang="en-US" b="1" dirty="0" smtClean="0"/>
              <a:t>message, </a:t>
            </a:r>
            <a:r>
              <a:rPr lang="en-US" b="1" i="1" dirty="0" smtClean="0"/>
              <a:t>M</a:t>
            </a:r>
            <a:r>
              <a:rPr lang="en-US" b="1" dirty="0"/>
              <a:t>.</a:t>
            </a:r>
          </a:p>
          <a:p>
            <a:r>
              <a:rPr lang="en-US" b="1" dirty="0"/>
              <a:t>(2) Trent XORs </a:t>
            </a:r>
            <a:r>
              <a:rPr lang="en-US" b="1" i="1" dirty="0"/>
              <a:t>M </a:t>
            </a:r>
            <a:r>
              <a:rPr lang="en-US" b="1" dirty="0"/>
              <a:t>with the three strings to generate </a:t>
            </a:r>
            <a:r>
              <a:rPr lang="en-US" b="1" i="1" dirty="0"/>
              <a:t>U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i="1" dirty="0" smtClean="0"/>
              <a:t>     M   </a:t>
            </a:r>
            <a:r>
              <a:rPr lang="en-US" sz="2400" b="1" i="1" dirty="0" smtClean="0"/>
              <a:t>XOR</a:t>
            </a:r>
            <a:r>
              <a:rPr lang="en-US" b="1" i="1" dirty="0" smtClean="0"/>
              <a:t>  </a:t>
            </a:r>
            <a:r>
              <a:rPr lang="en-US" b="1" dirty="0" smtClean="0"/>
              <a:t> </a:t>
            </a:r>
            <a:r>
              <a:rPr lang="en-US" b="1" i="1" dirty="0" smtClean="0"/>
              <a:t>R </a:t>
            </a:r>
            <a:r>
              <a:rPr lang="en-US" sz="2400" b="1" i="1" dirty="0"/>
              <a:t>XOR</a:t>
            </a:r>
            <a:r>
              <a:rPr lang="en-US" b="1" i="1" dirty="0" smtClean="0"/>
              <a:t> </a:t>
            </a:r>
            <a:r>
              <a:rPr lang="en-US" b="1" dirty="0" smtClean="0"/>
              <a:t> </a:t>
            </a:r>
            <a:r>
              <a:rPr lang="en-US" b="1" i="1" dirty="0" smtClean="0"/>
              <a:t>S  </a:t>
            </a:r>
            <a:r>
              <a:rPr lang="en-US" sz="2400" b="1" i="1" dirty="0" smtClean="0"/>
              <a:t>XOR</a:t>
            </a:r>
            <a:r>
              <a:rPr lang="en-US" b="1" i="1" dirty="0" smtClean="0"/>
              <a:t> </a:t>
            </a:r>
            <a:r>
              <a:rPr lang="en-US" b="1" dirty="0" smtClean="0"/>
              <a:t> </a:t>
            </a:r>
            <a:r>
              <a:rPr lang="en-US" b="1" i="1" dirty="0"/>
              <a:t>T </a:t>
            </a:r>
            <a:r>
              <a:rPr lang="en-US" b="1" dirty="0"/>
              <a:t>= </a:t>
            </a:r>
            <a:r>
              <a:rPr lang="en-US" b="1" i="1" dirty="0"/>
              <a:t>U</a:t>
            </a:r>
          </a:p>
          <a:p>
            <a:r>
              <a:rPr lang="en-US" b="1" dirty="0"/>
              <a:t>(3) Trent gives </a:t>
            </a:r>
            <a:r>
              <a:rPr lang="en-US" b="1" i="1" dirty="0"/>
              <a:t>R </a:t>
            </a:r>
            <a:r>
              <a:rPr lang="en-US" b="1" dirty="0"/>
              <a:t>to Alice, </a:t>
            </a:r>
            <a:r>
              <a:rPr lang="en-US" b="1" i="1" dirty="0"/>
              <a:t>S </a:t>
            </a:r>
            <a:r>
              <a:rPr lang="en-US" b="1" dirty="0"/>
              <a:t>to Bob, </a:t>
            </a:r>
            <a:r>
              <a:rPr lang="en-US" b="1" i="1" dirty="0"/>
              <a:t>T </a:t>
            </a:r>
            <a:r>
              <a:rPr lang="en-US" b="1" dirty="0"/>
              <a:t>to Carol, and </a:t>
            </a:r>
            <a:r>
              <a:rPr lang="en-US" b="1" i="1" dirty="0"/>
              <a:t>U </a:t>
            </a:r>
            <a:r>
              <a:rPr lang="en-US" b="1" dirty="0"/>
              <a:t>to Dave.</a:t>
            </a:r>
          </a:p>
          <a:p>
            <a:r>
              <a:rPr lang="en-US" b="1" dirty="0"/>
              <a:t>Alice, Bob, Carol, and Dave, working together, can reconstruct the message:</a:t>
            </a:r>
          </a:p>
          <a:p>
            <a:pPr marL="0" indent="0">
              <a:buNone/>
            </a:pPr>
            <a:r>
              <a:rPr lang="en-US" b="1" dirty="0" smtClean="0"/>
              <a:t>     (</a:t>
            </a:r>
            <a:r>
              <a:rPr lang="en-US" b="1" dirty="0"/>
              <a:t>4) Alice, Bob, Carol, and Dave get together and compute:</a:t>
            </a:r>
          </a:p>
          <a:p>
            <a:r>
              <a:rPr lang="en-US" b="1" i="1" dirty="0"/>
              <a:t>R </a:t>
            </a:r>
            <a:r>
              <a:rPr lang="en-US" b="1" i="1" dirty="0" smtClean="0"/>
              <a:t> </a:t>
            </a:r>
            <a:r>
              <a:rPr lang="en-US" sz="2400" b="1" i="1" dirty="0" smtClean="0"/>
              <a:t>XOR</a:t>
            </a:r>
            <a:r>
              <a:rPr lang="en-US" b="1" dirty="0" smtClean="0"/>
              <a:t>  </a:t>
            </a:r>
            <a:r>
              <a:rPr lang="en-US" b="1" i="1" dirty="0" smtClean="0"/>
              <a:t>S  </a:t>
            </a:r>
            <a:r>
              <a:rPr lang="en-US" sz="2400" b="1" i="1" dirty="0" smtClean="0"/>
              <a:t>XOR</a:t>
            </a:r>
            <a:r>
              <a:rPr lang="en-US" b="1" i="1" dirty="0" smtClean="0"/>
              <a:t> </a:t>
            </a:r>
            <a:r>
              <a:rPr lang="en-US" b="1" dirty="0" smtClean="0"/>
              <a:t> </a:t>
            </a:r>
            <a:r>
              <a:rPr lang="en-US" b="1" i="1" dirty="0" smtClean="0"/>
              <a:t>T  </a:t>
            </a:r>
            <a:r>
              <a:rPr lang="en-US" sz="2400" b="1" i="1" dirty="0" smtClean="0"/>
              <a:t>XOR</a:t>
            </a:r>
            <a:r>
              <a:rPr lang="en-US" b="1" i="1" dirty="0" smtClean="0"/>
              <a:t> </a:t>
            </a:r>
            <a:r>
              <a:rPr lang="en-US" b="1" dirty="0" smtClean="0"/>
              <a:t> </a:t>
            </a:r>
            <a:r>
              <a:rPr lang="en-US" b="1" i="1" dirty="0"/>
              <a:t>U </a:t>
            </a:r>
            <a:r>
              <a:rPr lang="en-US" b="1" dirty="0"/>
              <a:t>= </a:t>
            </a:r>
            <a:r>
              <a:rPr lang="en-US" b="1" i="1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1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477000"/>
          </a:xfrm>
        </p:spPr>
        <p:txBody>
          <a:bodyPr>
            <a:normAutofit/>
          </a:bodyPr>
          <a:lstStyle/>
          <a:p>
            <a:r>
              <a:rPr lang="en-US" b="1" dirty="0"/>
              <a:t>This is an adjudicated protocol. </a:t>
            </a:r>
            <a:endParaRPr lang="en-US" b="1" dirty="0" smtClean="0"/>
          </a:p>
          <a:p>
            <a:r>
              <a:rPr lang="en-US" b="1" dirty="0" smtClean="0"/>
              <a:t>Trent </a:t>
            </a:r>
            <a:r>
              <a:rPr lang="en-US" b="1" dirty="0"/>
              <a:t>has absolute power and can do whatever he wants.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He can hand </a:t>
            </a:r>
            <a:r>
              <a:rPr lang="en-US" b="1" dirty="0"/>
              <a:t>out gibberish and claim that it is a valid piece of the secret; no one will know it until they try </a:t>
            </a:r>
            <a:r>
              <a:rPr lang="en-US" b="1" dirty="0" smtClean="0"/>
              <a:t>to reconstruct </a:t>
            </a:r>
            <a:r>
              <a:rPr lang="en-US" b="1" dirty="0"/>
              <a:t>the secret. </a:t>
            </a:r>
            <a:endParaRPr lang="en-US" b="1" dirty="0" smtClean="0"/>
          </a:p>
          <a:p>
            <a:r>
              <a:rPr lang="en-US" b="1" dirty="0" smtClean="0"/>
              <a:t>He </a:t>
            </a:r>
            <a:r>
              <a:rPr lang="en-US" b="1" dirty="0"/>
              <a:t>can hand out a piece to Alice, Bob, Carol, and Dave, and later tell </a:t>
            </a:r>
            <a:r>
              <a:rPr lang="en-US" b="1" dirty="0" smtClean="0"/>
              <a:t>everyone that </a:t>
            </a:r>
            <a:r>
              <a:rPr lang="en-US" b="1" dirty="0"/>
              <a:t>only Alice, Carol, and Dave are needed to reconstruct the secret, and then fire Bob.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But </a:t>
            </a:r>
            <a:r>
              <a:rPr lang="en-US" b="1" dirty="0"/>
              <a:t>since </a:t>
            </a:r>
            <a:r>
              <a:rPr lang="en-US" b="1" dirty="0" smtClean="0"/>
              <a:t>this is </a:t>
            </a:r>
            <a:r>
              <a:rPr lang="en-US" b="1" dirty="0"/>
              <a:t>Trent’s secret to divide up, this isn’t a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9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6172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However, this protocol has a problem: If any of the pieces gets lost and Trent isn’t around, so does </a:t>
            </a:r>
            <a:r>
              <a:rPr lang="en-US" b="1" dirty="0" smtClean="0"/>
              <a:t>the message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If </a:t>
            </a:r>
            <a:r>
              <a:rPr lang="en-US" b="1" dirty="0"/>
              <a:t>Carol, who has a piece of the sauce recipe, goes to work for the competition and takes </a:t>
            </a:r>
            <a:r>
              <a:rPr lang="en-US" b="1" dirty="0" smtClean="0"/>
              <a:t>her piece </a:t>
            </a:r>
            <a:r>
              <a:rPr lang="en-US" b="1" dirty="0"/>
              <a:t>with her, the rest of them are out of luck. </a:t>
            </a:r>
            <a:endParaRPr lang="en-US" b="1" dirty="0" smtClean="0"/>
          </a:p>
          <a:p>
            <a:r>
              <a:rPr lang="en-US" b="1" dirty="0" smtClean="0"/>
              <a:t>She </a:t>
            </a:r>
            <a:r>
              <a:rPr lang="en-US" b="1" dirty="0"/>
              <a:t>can’t reproduce the recipe, but neither can Alice,</a:t>
            </a:r>
          </a:p>
          <a:p>
            <a:r>
              <a:rPr lang="en-US" b="1" dirty="0"/>
              <a:t>Bob, and Dave working together. </a:t>
            </a:r>
            <a:endParaRPr lang="en-US" b="1" dirty="0" smtClean="0"/>
          </a:p>
          <a:p>
            <a:r>
              <a:rPr lang="en-US" b="1" dirty="0" smtClean="0"/>
              <a:t>Her </a:t>
            </a:r>
            <a:r>
              <a:rPr lang="en-US" b="1" dirty="0"/>
              <a:t>piece is as critical to the message as every other piece combined.</a:t>
            </a:r>
          </a:p>
          <a:p>
            <a:r>
              <a:rPr lang="en-US" b="1" dirty="0"/>
              <a:t>All Alice, Bob, or Dave know is the length of the message—nothing more. </a:t>
            </a:r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is true because </a:t>
            </a:r>
            <a:r>
              <a:rPr lang="en-US" b="1" i="1" dirty="0"/>
              <a:t>R</a:t>
            </a:r>
            <a:r>
              <a:rPr lang="en-US" b="1" dirty="0"/>
              <a:t>, </a:t>
            </a:r>
            <a:r>
              <a:rPr lang="en-US" b="1" i="1" dirty="0"/>
              <a:t>S</a:t>
            </a:r>
            <a:r>
              <a:rPr lang="en-US" b="1" dirty="0"/>
              <a:t>, </a:t>
            </a:r>
            <a:r>
              <a:rPr lang="en-US" b="1" i="1" dirty="0" smtClean="0"/>
              <a:t>T</a:t>
            </a:r>
            <a:r>
              <a:rPr lang="en-US" b="1" dirty="0" smtClean="0"/>
              <a:t>, </a:t>
            </a:r>
            <a:r>
              <a:rPr lang="en-US" b="1" i="1" dirty="0" smtClean="0"/>
              <a:t>U</a:t>
            </a:r>
            <a:r>
              <a:rPr lang="en-US" b="1" dirty="0"/>
              <a:t>, and </a:t>
            </a:r>
            <a:r>
              <a:rPr lang="en-US" b="1" i="1" dirty="0"/>
              <a:t>M </a:t>
            </a:r>
            <a:r>
              <a:rPr lang="en-US" b="1" dirty="0"/>
              <a:t>all have the same length; seeing anyone of them gives the length of </a:t>
            </a:r>
            <a:r>
              <a:rPr lang="en-US" b="1" i="1" dirty="0"/>
              <a:t>M</a:t>
            </a:r>
            <a:r>
              <a:rPr lang="en-US" b="1" dirty="0"/>
              <a:t>. </a:t>
            </a:r>
            <a:r>
              <a:rPr lang="en-US" b="1" dirty="0" smtClean="0"/>
              <a:t>*Remember</a:t>
            </a:r>
            <a:r>
              <a:rPr lang="en-US" b="1" dirty="0"/>
              <a:t>, </a:t>
            </a:r>
            <a:r>
              <a:rPr lang="en-US" b="1" i="1" dirty="0"/>
              <a:t>M </a:t>
            </a:r>
            <a:r>
              <a:rPr lang="en-US" b="1" dirty="0" smtClean="0"/>
              <a:t>isn’t being </a:t>
            </a:r>
            <a:r>
              <a:rPr lang="en-US" b="1" dirty="0"/>
              <a:t>split in the normal sense of the word; it is being </a:t>
            </a:r>
            <a:r>
              <a:rPr lang="en-US" b="1" dirty="0" err="1"/>
              <a:t>XORed</a:t>
            </a:r>
            <a:r>
              <a:rPr lang="en-US" b="1" dirty="0"/>
              <a:t> with random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4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SECRET SHARING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complicated sharing scheme, called a threshold scheme, can do all of this and more—</a:t>
            </a:r>
          </a:p>
          <a:p>
            <a:r>
              <a:rPr lang="en-US" b="1" dirty="0"/>
              <a:t>mathematically. </a:t>
            </a:r>
            <a:endParaRPr lang="en-US" b="1" dirty="0" smtClean="0"/>
          </a:p>
          <a:p>
            <a:r>
              <a:rPr lang="en-US" b="1" dirty="0" smtClean="0"/>
              <a:t>At </a:t>
            </a:r>
            <a:r>
              <a:rPr lang="en-US" b="1" dirty="0"/>
              <a:t>its simplest level, you can take any message (a secret recipe, launch codes, </a:t>
            </a:r>
            <a:r>
              <a:rPr lang="en-US" b="1" dirty="0" smtClean="0"/>
              <a:t>your laundry </a:t>
            </a:r>
            <a:r>
              <a:rPr lang="en-US" b="1" dirty="0"/>
              <a:t>list, etc.) and divide it into </a:t>
            </a:r>
            <a:r>
              <a:rPr lang="en-US" b="1" i="1" dirty="0"/>
              <a:t>n </a:t>
            </a:r>
            <a:r>
              <a:rPr lang="en-US" b="1" dirty="0"/>
              <a:t>pieces, called shadows or shares, such that any </a:t>
            </a:r>
            <a:r>
              <a:rPr lang="en-US" b="1" i="1" dirty="0"/>
              <a:t>m </a:t>
            </a:r>
            <a:r>
              <a:rPr lang="en-US" b="1" dirty="0"/>
              <a:t>of them can </a:t>
            </a:r>
            <a:r>
              <a:rPr lang="en-US" b="1" dirty="0" smtClean="0"/>
              <a:t>be used </a:t>
            </a:r>
            <a:r>
              <a:rPr lang="en-US" b="1" dirty="0"/>
              <a:t>to reconstruct the message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More precisely, this is called an (</a:t>
            </a:r>
            <a:r>
              <a:rPr lang="en-US" b="1" i="1" dirty="0" err="1"/>
              <a:t>m,n</a:t>
            </a:r>
            <a:r>
              <a:rPr lang="en-US" b="1" dirty="0"/>
              <a:t>)-threshold scheme.</a:t>
            </a:r>
          </a:p>
          <a:p>
            <a:r>
              <a:rPr lang="en-US" b="1" dirty="0"/>
              <a:t>With a (3,4)-threshold scheme, Trent can divide his secret sauce recipe among Alice, Bob, Carol, and</a:t>
            </a:r>
          </a:p>
          <a:p>
            <a:pPr marL="0" indent="0">
              <a:buNone/>
            </a:pPr>
            <a:r>
              <a:rPr lang="en-US" b="1" dirty="0" smtClean="0"/>
              <a:t>     Dave</a:t>
            </a:r>
            <a:r>
              <a:rPr lang="en-US" b="1" dirty="0"/>
              <a:t>, such that any three of them can put their shadows together and reconstruct the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1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096000"/>
          </a:xfrm>
        </p:spPr>
        <p:txBody>
          <a:bodyPr/>
          <a:lstStyle/>
          <a:p>
            <a:r>
              <a:rPr lang="en-US" b="1" dirty="0" smtClean="0"/>
              <a:t>If Carol </a:t>
            </a:r>
            <a:r>
              <a:rPr lang="en-US" b="1" dirty="0"/>
              <a:t>is on vacation, Alice, Bob, and Dave can do it. If Bob gets run over by a bus, Alice, Carol, </a:t>
            </a:r>
            <a:r>
              <a:rPr lang="en-US" b="1" dirty="0" smtClean="0"/>
              <a:t>and Dave </a:t>
            </a:r>
            <a:r>
              <a:rPr lang="en-US" b="1" dirty="0"/>
              <a:t>can do it. </a:t>
            </a:r>
            <a:endParaRPr lang="en-US" b="1" dirty="0" smtClean="0"/>
          </a:p>
          <a:p>
            <a:r>
              <a:rPr lang="en-US" b="1" dirty="0" smtClean="0"/>
              <a:t>However</a:t>
            </a:r>
            <a:r>
              <a:rPr lang="en-US" b="1" dirty="0"/>
              <a:t>, if Bob gets run over by a bus while Carol is on vacation, Alice and </a:t>
            </a:r>
            <a:r>
              <a:rPr lang="en-US" b="1" dirty="0" smtClean="0"/>
              <a:t>Dave can’t </a:t>
            </a:r>
            <a:r>
              <a:rPr lang="en-US" b="1" dirty="0"/>
              <a:t>reconstruct the message by themselves.</a:t>
            </a:r>
          </a:p>
          <a:p>
            <a:r>
              <a:rPr lang="en-US" b="1" dirty="0"/>
              <a:t>General threshold schemes are even more versatile.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Any </a:t>
            </a:r>
            <a:r>
              <a:rPr lang="en-US" b="1" dirty="0"/>
              <a:t>sharing scenario you can imagine can be</a:t>
            </a:r>
          </a:p>
          <a:p>
            <a:pPr marL="0" indent="0">
              <a:buNone/>
            </a:pPr>
            <a:r>
              <a:rPr lang="en-US" b="1" dirty="0" smtClean="0"/>
              <a:t>    modeled</a:t>
            </a:r>
            <a:r>
              <a:rPr lang="en-US" b="1" dirty="0"/>
              <a:t>. You can divide a message among the people in your building so that to reconstruct it,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5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3144</Words>
  <Application>Microsoft Office PowerPoint</Application>
  <PresentationFormat>On-screen Show (4:3)</PresentationFormat>
  <Paragraphs>175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Secret Splitting and Secret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SECRET SHARING</vt:lpstr>
      <vt:lpstr>PowerPoint Presentation</vt:lpstr>
      <vt:lpstr> Secret Sharing with Cheaters </vt:lpstr>
      <vt:lpstr>PowerPoint Presentation</vt:lpstr>
      <vt:lpstr>PowerPoint Presentation</vt:lpstr>
      <vt:lpstr>Block Ciphers and Stream Ciphers</vt:lpstr>
      <vt:lpstr>PowerPoint Presentation</vt:lpstr>
      <vt:lpstr>PowerPoint Presentation</vt:lpstr>
      <vt:lpstr>Electronic Codebook Mode</vt:lpstr>
      <vt:lpstr>PowerPoint Presentation</vt:lpstr>
      <vt:lpstr>PowerPoint Presentation</vt:lpstr>
      <vt:lpstr>PowerPoint Presentation</vt:lpstr>
      <vt:lpstr>Padding</vt:lpstr>
      <vt:lpstr>STREAM CIPHERS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Ciphers versus Stream Ciphers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Splitting and Secret Sharing</dc:title>
  <dc:creator>NSS</dc:creator>
  <cp:lastModifiedBy>Admin</cp:lastModifiedBy>
  <cp:revision>56</cp:revision>
  <dcterms:created xsi:type="dcterms:W3CDTF">2015-07-01T11:37:27Z</dcterms:created>
  <dcterms:modified xsi:type="dcterms:W3CDTF">2016-07-19T13:22:30Z</dcterms:modified>
</cp:coreProperties>
</file>