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79E5-9AA3-40F6-92D3-B3A5C660ECE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DB8C-DBFE-49DF-9CBA-270A9E7B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BLOWFISH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Blowfish is an algorithm of </a:t>
            </a:r>
            <a:r>
              <a:rPr lang="en-US" dirty="0">
                <a:solidFill>
                  <a:schemeClr val="tx1"/>
                </a:solidFill>
              </a:rPr>
              <a:t>Bruce </a:t>
            </a:r>
            <a:r>
              <a:rPr lang="en-US" dirty="0" err="1" smtClean="0">
                <a:solidFill>
                  <a:schemeClr val="tx1"/>
                </a:solidFill>
              </a:rPr>
              <a:t>Schneier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own </a:t>
            </a:r>
            <a:r>
              <a:rPr lang="en-US" b="1" dirty="0">
                <a:solidFill>
                  <a:schemeClr val="tx1"/>
                </a:solidFill>
              </a:rPr>
              <a:t>design, intended </a:t>
            </a:r>
            <a:r>
              <a:rPr lang="en-US" b="1" dirty="0" smtClean="0">
                <a:solidFill>
                  <a:schemeClr val="tx1"/>
                </a:solidFill>
              </a:rPr>
              <a:t>for implementation </a:t>
            </a:r>
            <a:r>
              <a:rPr lang="en-US" b="1" dirty="0">
                <a:solidFill>
                  <a:schemeClr val="tx1"/>
                </a:solidFill>
              </a:rPr>
              <a:t>on large microprocessors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algorithm is unpatented, and the C </a:t>
            </a:r>
            <a:r>
              <a:rPr lang="en-US" b="1" dirty="0" smtClean="0">
                <a:solidFill>
                  <a:schemeClr val="tx1"/>
                </a:solidFill>
              </a:rPr>
              <a:t>code. </a:t>
            </a:r>
            <a:r>
              <a:rPr lang="en-US" dirty="0">
                <a:solidFill>
                  <a:schemeClr val="tx1"/>
                </a:solidFill>
              </a:rPr>
              <a:t>Bruce </a:t>
            </a:r>
            <a:r>
              <a:rPr lang="en-US" dirty="0" err="1">
                <a:solidFill>
                  <a:schemeClr val="tx1"/>
                </a:solidFill>
              </a:rPr>
              <a:t>Schneier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designed Blowfish to meet the following design criteria.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1. Fast. Blowfish encrypts data on 32-bit microprocessors at a rate of 26 clock cycles </a:t>
            </a:r>
            <a:r>
              <a:rPr lang="en-US" b="1" dirty="0" smtClean="0">
                <a:solidFill>
                  <a:schemeClr val="tx1"/>
                </a:solidFill>
              </a:rPr>
              <a:t>per byte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2. Compact. Blowfish can run in less than 5K of memory.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3. Simple. Blowfish uses only simple operations: addition, XORs, and table lookups </a:t>
            </a:r>
            <a:r>
              <a:rPr lang="en-US" b="1" dirty="0" smtClean="0">
                <a:solidFill>
                  <a:schemeClr val="tx1"/>
                </a:solidFill>
              </a:rPr>
              <a:t>on 32-bit </a:t>
            </a:r>
            <a:r>
              <a:rPr lang="en-US" b="1" dirty="0">
                <a:solidFill>
                  <a:schemeClr val="tx1"/>
                </a:solidFill>
              </a:rPr>
              <a:t>operands. Its design is easy to analyze which makes it resistant to implementation </a:t>
            </a:r>
            <a:r>
              <a:rPr lang="en-US" b="1" dirty="0" smtClean="0">
                <a:solidFill>
                  <a:schemeClr val="tx1"/>
                </a:solidFill>
              </a:rPr>
              <a:t>errors.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. Variably Secure. Blowfish’s key length is variable and can be as long as 448 bits.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8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ADVANCED ENCRYPTION STANDARD (AES)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02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7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9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0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25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24800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3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Units in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5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853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3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1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7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to State and State To Block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239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25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Changing </a:t>
            </a:r>
            <a:r>
              <a:rPr lang="en-US" dirty="0" err="1" smtClean="0"/>
              <a:t>Ciphertext</a:t>
            </a:r>
            <a:r>
              <a:rPr lang="en-US" dirty="0" smtClean="0"/>
              <a:t> To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8579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8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Blowfish is optimized for applications where the key does not change often, like a communications</a:t>
            </a:r>
          </a:p>
          <a:p>
            <a:r>
              <a:rPr lang="en-US" b="1" dirty="0"/>
              <a:t>link or an automatic file </a:t>
            </a:r>
            <a:r>
              <a:rPr lang="en-US" b="1" dirty="0" err="1"/>
              <a:t>encryptor</a:t>
            </a:r>
            <a:r>
              <a:rPr lang="en-US" b="1" dirty="0"/>
              <a:t>. It is significantly faster than DES when implemented on 32-bit</a:t>
            </a:r>
          </a:p>
          <a:p>
            <a:r>
              <a:rPr lang="en-US" b="1" dirty="0"/>
              <a:t>microprocessors with large data caches, such as the Pentium and the PowerPC. </a:t>
            </a:r>
            <a:endParaRPr lang="en-US" b="1" dirty="0" smtClean="0"/>
          </a:p>
          <a:p>
            <a:r>
              <a:rPr lang="en-US" b="1" dirty="0" smtClean="0"/>
              <a:t>Blowfish </a:t>
            </a:r>
            <a:r>
              <a:rPr lang="en-US" b="1" dirty="0"/>
              <a:t>is </a:t>
            </a:r>
            <a:r>
              <a:rPr lang="en-US" b="1" dirty="0" smtClean="0"/>
              <a:t>not suitable </a:t>
            </a:r>
            <a:r>
              <a:rPr lang="en-US" b="1" dirty="0"/>
              <a:t>for applications, such as packet switching, with frequent key changes, or as a one-way </a:t>
            </a:r>
            <a:r>
              <a:rPr lang="en-US" b="1" dirty="0" smtClean="0"/>
              <a:t>hash function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Its </a:t>
            </a:r>
            <a:r>
              <a:rPr lang="en-US" b="1" dirty="0"/>
              <a:t>large memory requirement makes it infeasible for smart card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6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6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096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93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 of the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AES </a:t>
            </a:r>
            <a:r>
              <a:rPr lang="en-US" b="1" dirty="0"/>
              <a:t>uses a block length of 128 bits and a key length that can be 128, 192, or 256 bits.</a:t>
            </a:r>
          </a:p>
          <a:p>
            <a:r>
              <a:rPr lang="en-US" b="1" dirty="0"/>
              <a:t>In the description of this section, we assume a key length of 128 bits, which is </a:t>
            </a:r>
            <a:r>
              <a:rPr lang="en-US" b="1" dirty="0" smtClean="0"/>
              <a:t>likely to </a:t>
            </a:r>
            <a:r>
              <a:rPr lang="en-US" b="1" dirty="0"/>
              <a:t>be the one most commonly implemented.</a:t>
            </a:r>
          </a:p>
          <a:p>
            <a:r>
              <a:rPr lang="en-US" b="1" dirty="0"/>
              <a:t>Figure </a:t>
            </a:r>
            <a:r>
              <a:rPr lang="en-US" b="1" dirty="0" smtClean="0"/>
              <a:t>shows </a:t>
            </a:r>
            <a:r>
              <a:rPr lang="en-US" b="1" dirty="0"/>
              <a:t>the overall structure of AES.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input to the </a:t>
            </a:r>
            <a:r>
              <a:rPr lang="en-US" b="1" dirty="0" smtClean="0"/>
              <a:t>encryption and </a:t>
            </a:r>
            <a:r>
              <a:rPr lang="en-US" b="1" dirty="0"/>
              <a:t>decryption algorithms is a single 128-bit block. In FIPS PUB 197, this block </a:t>
            </a:r>
            <a:r>
              <a:rPr lang="en-US" b="1" dirty="0" smtClean="0"/>
              <a:t>is depicted </a:t>
            </a:r>
            <a:r>
              <a:rPr lang="en-US" b="1" dirty="0"/>
              <a:t>as a square matrix of bytes.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block is copied into the State array, </a:t>
            </a:r>
            <a:r>
              <a:rPr lang="en-US" b="1" dirty="0" smtClean="0"/>
              <a:t>which is </a:t>
            </a:r>
            <a:r>
              <a:rPr lang="en-US" b="1" dirty="0"/>
              <a:t>modified at each stage of encryption or decryption. After the final stage, State </a:t>
            </a:r>
            <a:r>
              <a:rPr lang="en-US" b="1" dirty="0" smtClean="0"/>
              <a:t>is copied </a:t>
            </a:r>
            <a:r>
              <a:rPr lang="en-US" b="1" dirty="0"/>
              <a:t>to an output matrix. </a:t>
            </a:r>
            <a:endParaRPr lang="en-US" b="1" dirty="0" smtClean="0"/>
          </a:p>
          <a:p>
            <a:r>
              <a:rPr lang="en-US" b="1" dirty="0" smtClean="0"/>
              <a:t>Similarly</a:t>
            </a:r>
            <a:r>
              <a:rPr lang="en-US" b="1" dirty="0"/>
              <a:t>, the 128-bit key is depicted as a square </a:t>
            </a:r>
            <a:r>
              <a:rPr lang="en-US" b="1" dirty="0" smtClean="0"/>
              <a:t>matrix of </a:t>
            </a:r>
            <a:r>
              <a:rPr lang="en-US" b="1" dirty="0"/>
              <a:t>bytes.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key is then expanded into an array of key schedule words; each </a:t>
            </a:r>
            <a:r>
              <a:rPr lang="en-US" b="1" dirty="0" smtClean="0"/>
              <a:t>word is </a:t>
            </a:r>
            <a:r>
              <a:rPr lang="en-US" b="1" dirty="0"/>
              <a:t>4 bytes and the total key schedule is 44 words for the 128-bit </a:t>
            </a:r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06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6019800"/>
          </a:xfrm>
        </p:spPr>
        <p:txBody>
          <a:bodyPr/>
          <a:lstStyle/>
          <a:p>
            <a:r>
              <a:rPr lang="en-US" b="1" dirty="0"/>
              <a:t>. The ordering of bytes within a matrix is by column. So, for example, the first 4 bytes of a 128-bit plaintext input to the encryption cipher occupy the first column of the in matrix, the second 4 bytes occupy the second column, and so on. </a:t>
            </a:r>
            <a:endParaRPr lang="en-US" b="1" dirty="0" smtClean="0"/>
          </a:p>
          <a:p>
            <a:r>
              <a:rPr lang="en-US" b="1" dirty="0" smtClean="0"/>
              <a:t>Similarly</a:t>
            </a:r>
            <a:r>
              <a:rPr lang="en-US" b="1" dirty="0"/>
              <a:t>, the first 4 bytes of the expanded key, which form a word, occupy the first column of the w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7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following comments give some insight into AES: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One noteworthy feature of this structure is that it is not a </a:t>
            </a:r>
            <a:r>
              <a:rPr lang="en-US" b="1" dirty="0" err="1"/>
              <a:t>Feistel</a:t>
            </a:r>
            <a:r>
              <a:rPr lang="en-US" b="1" dirty="0"/>
              <a:t> structure.</a:t>
            </a:r>
          </a:p>
          <a:p>
            <a:r>
              <a:rPr lang="en-US" b="1" dirty="0"/>
              <a:t>Recall that in the classic </a:t>
            </a:r>
            <a:r>
              <a:rPr lang="en-US" b="1" dirty="0" err="1"/>
              <a:t>Feistel</a:t>
            </a:r>
            <a:r>
              <a:rPr lang="en-US" b="1" dirty="0"/>
              <a:t> structure, half of the data block is used </a:t>
            </a:r>
            <a:r>
              <a:rPr lang="en-US" b="1" dirty="0" smtClean="0"/>
              <a:t>to modify </a:t>
            </a:r>
            <a:r>
              <a:rPr lang="en-US" b="1" dirty="0"/>
              <a:t>the other half of the data block, and then the halves are swapped. </a:t>
            </a:r>
            <a:endParaRPr lang="en-US" b="1" dirty="0" smtClean="0"/>
          </a:p>
          <a:p>
            <a:r>
              <a:rPr lang="en-US" b="1" dirty="0" smtClean="0"/>
              <a:t>AES does </a:t>
            </a:r>
            <a:r>
              <a:rPr lang="en-US" b="1" dirty="0"/>
              <a:t>not use a </a:t>
            </a:r>
            <a:r>
              <a:rPr lang="en-US" b="1" dirty="0" err="1"/>
              <a:t>Feistel</a:t>
            </a:r>
            <a:r>
              <a:rPr lang="en-US" b="1" dirty="0"/>
              <a:t> structure but processes the entire data block in </a:t>
            </a:r>
            <a:r>
              <a:rPr lang="en-US" b="1" dirty="0" smtClean="0"/>
              <a:t>parallel during </a:t>
            </a:r>
            <a:r>
              <a:rPr lang="en-US" b="1" dirty="0"/>
              <a:t>each round using substitutions and permutation.</a:t>
            </a:r>
          </a:p>
          <a:p>
            <a:r>
              <a:rPr lang="en-US" b="1" dirty="0"/>
              <a:t>2. The key that is provided as input is expanded into an array of forty-four </a:t>
            </a:r>
            <a:r>
              <a:rPr lang="en-US" b="1" dirty="0" smtClean="0"/>
              <a:t>32-bit words</a:t>
            </a:r>
            <a:r>
              <a:rPr lang="en-US" b="1" dirty="0"/>
              <a:t>, w [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dirty="0"/>
              <a:t>]. </a:t>
            </a:r>
            <a:endParaRPr lang="en-US" b="1" dirty="0" smtClean="0"/>
          </a:p>
          <a:p>
            <a:r>
              <a:rPr lang="en-US" b="1" dirty="0" smtClean="0"/>
              <a:t>Four </a:t>
            </a:r>
            <a:r>
              <a:rPr lang="en-US" b="1" dirty="0"/>
              <a:t>distinct words (128 bits) serve as a round key for each round.</a:t>
            </a:r>
          </a:p>
        </p:txBody>
      </p:sp>
    </p:spTree>
    <p:extLst>
      <p:ext uri="{BB962C8B-B14F-4D97-AF65-F5344CB8AC3E}">
        <p14:creationId xmlns:p14="http://schemas.microsoft.com/office/powerpoint/2010/main" val="144419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096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3. </a:t>
            </a:r>
            <a:r>
              <a:rPr lang="en-US" dirty="0"/>
              <a:t>Four different stages are used, one of permutation and three of substitution:</a:t>
            </a:r>
          </a:p>
          <a:p>
            <a:r>
              <a:rPr lang="en-US" dirty="0"/>
              <a:t>• </a:t>
            </a:r>
            <a:r>
              <a:rPr lang="en-US" b="1" dirty="0"/>
              <a:t>Substitute Bytes: </a:t>
            </a:r>
            <a:r>
              <a:rPr lang="en-US" dirty="0"/>
              <a:t>Uses a table, referred to as an S-box, 3 to perform a </a:t>
            </a:r>
            <a:r>
              <a:rPr lang="en-US" dirty="0" err="1" smtClean="0"/>
              <a:t>byteby</a:t>
            </a:r>
            <a:r>
              <a:rPr lang="en-US" dirty="0" smtClean="0"/>
              <a:t>- byte </a:t>
            </a:r>
            <a:r>
              <a:rPr lang="en-US" dirty="0"/>
              <a:t>substitution of the block</a:t>
            </a:r>
          </a:p>
          <a:p>
            <a:r>
              <a:rPr lang="en-US" dirty="0"/>
              <a:t>• </a:t>
            </a:r>
            <a:r>
              <a:rPr lang="en-US" b="1" dirty="0"/>
              <a:t>Shift Rows: </a:t>
            </a:r>
            <a:r>
              <a:rPr lang="en-US" dirty="0"/>
              <a:t>A simple permutation that is performed row by </a:t>
            </a:r>
            <a:r>
              <a:rPr lang="en-US" dirty="0" smtClean="0"/>
              <a:t>row</a:t>
            </a:r>
          </a:p>
          <a:p>
            <a:r>
              <a:rPr lang="en-US" dirty="0"/>
              <a:t>• </a:t>
            </a:r>
            <a:r>
              <a:rPr lang="en-US" b="1" dirty="0"/>
              <a:t>Mix Columns: </a:t>
            </a:r>
            <a:r>
              <a:rPr lang="en-US" dirty="0"/>
              <a:t>A substitution that alters each byte in a column as a </a:t>
            </a:r>
            <a:r>
              <a:rPr lang="en-US" dirty="0" smtClean="0"/>
              <a:t>function of </a:t>
            </a:r>
            <a:r>
              <a:rPr lang="en-US" dirty="0"/>
              <a:t>all of the bytes in the column</a:t>
            </a:r>
          </a:p>
          <a:p>
            <a:r>
              <a:rPr lang="en-US" dirty="0"/>
              <a:t>• </a:t>
            </a:r>
            <a:r>
              <a:rPr lang="en-US" b="1" dirty="0"/>
              <a:t>Add Round key: </a:t>
            </a:r>
            <a:r>
              <a:rPr lang="en-US" dirty="0"/>
              <a:t>A simple bitwise XOR of the current block with a </a:t>
            </a:r>
            <a:r>
              <a:rPr lang="en-US" dirty="0" smtClean="0"/>
              <a:t>portion of </a:t>
            </a:r>
            <a:r>
              <a:rPr lang="en-US" dirty="0"/>
              <a:t>the expanded key</a:t>
            </a:r>
          </a:p>
        </p:txBody>
      </p:sp>
    </p:spTree>
    <p:extLst>
      <p:ext uri="{BB962C8B-B14F-4D97-AF65-F5344CB8AC3E}">
        <p14:creationId xmlns:p14="http://schemas.microsoft.com/office/powerpoint/2010/main" val="282298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781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838"/>
            <a:ext cx="7391400" cy="663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04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dirty="0"/>
              <a:t>The structure is quite simple.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both encryption and decryption, the cipher</a:t>
            </a:r>
          </a:p>
          <a:p>
            <a:r>
              <a:rPr lang="en-US" dirty="0"/>
              <a:t>begins with an Add Round Key stage, followed by nine rounds that </a:t>
            </a:r>
            <a:r>
              <a:rPr lang="en-US" dirty="0" err="1" smtClean="0"/>
              <a:t>eachincludes</a:t>
            </a:r>
            <a:r>
              <a:rPr lang="en-US" dirty="0" smtClean="0"/>
              <a:t> </a:t>
            </a:r>
            <a:r>
              <a:rPr lang="en-US" dirty="0"/>
              <a:t>all four stages, followed by a tenth round of three stages. Figure </a:t>
            </a:r>
            <a:r>
              <a:rPr lang="en-US" dirty="0" smtClean="0"/>
              <a:t>depicts </a:t>
            </a:r>
            <a:r>
              <a:rPr lang="en-US" dirty="0"/>
              <a:t>the structure of a full encryption round.</a:t>
            </a:r>
          </a:p>
        </p:txBody>
      </p:sp>
    </p:spTree>
    <p:extLst>
      <p:ext uri="{BB962C8B-B14F-4D97-AF65-F5344CB8AC3E}">
        <p14:creationId xmlns:p14="http://schemas.microsoft.com/office/powerpoint/2010/main" val="166504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6962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2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172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5. Only the Add Round Key stage makes use of the key. For this reason, </a:t>
            </a:r>
            <a:r>
              <a:rPr lang="en-US" b="1" dirty="0" smtClean="0"/>
              <a:t>the cipher </a:t>
            </a:r>
            <a:r>
              <a:rPr lang="en-US" b="1" dirty="0"/>
              <a:t>begins and ends with an Add Round Key stage. </a:t>
            </a:r>
            <a:endParaRPr lang="en-US" b="1" dirty="0" smtClean="0"/>
          </a:p>
          <a:p>
            <a:r>
              <a:rPr lang="en-US" b="1" dirty="0" smtClean="0"/>
              <a:t>Any </a:t>
            </a:r>
            <a:r>
              <a:rPr lang="en-US" b="1" dirty="0"/>
              <a:t>other </a:t>
            </a:r>
            <a:r>
              <a:rPr lang="en-US" b="1" dirty="0" smtClean="0"/>
              <a:t>stage, applied </a:t>
            </a:r>
            <a:r>
              <a:rPr lang="en-US" b="1" dirty="0"/>
              <a:t>at the beginning or end, is reversible without knowledge of the </a:t>
            </a:r>
            <a:r>
              <a:rPr lang="en-US" b="1" dirty="0" smtClean="0"/>
              <a:t>key and </a:t>
            </a:r>
            <a:r>
              <a:rPr lang="en-US" b="1" dirty="0"/>
              <a:t>so would add no security.</a:t>
            </a:r>
          </a:p>
          <a:p>
            <a:r>
              <a:rPr lang="en-US" b="1" dirty="0"/>
              <a:t>6. The Add Round Key stage by itself would not be formidable. The other </a:t>
            </a:r>
            <a:r>
              <a:rPr lang="en-US" b="1" dirty="0" smtClean="0"/>
              <a:t>three stages </a:t>
            </a:r>
            <a:r>
              <a:rPr lang="en-US" b="1" dirty="0"/>
              <a:t>together scramble the bits, but by themselves would provide no security</a:t>
            </a:r>
          </a:p>
          <a:p>
            <a:r>
              <a:rPr lang="en-US" b="1" dirty="0"/>
              <a:t>because they do not use the key. </a:t>
            </a:r>
            <a:endParaRPr lang="en-US" b="1" dirty="0" smtClean="0"/>
          </a:p>
          <a:p>
            <a:r>
              <a:rPr lang="en-US" b="1" dirty="0" smtClean="0"/>
              <a:t>We </a:t>
            </a:r>
            <a:r>
              <a:rPr lang="en-US" b="1" dirty="0"/>
              <a:t>can view the cipher as alternating operations</a:t>
            </a:r>
          </a:p>
          <a:p>
            <a:r>
              <a:rPr lang="en-US" b="1" dirty="0"/>
              <a:t>of XOR encryption (Add Round Key) of a block, followed by </a:t>
            </a:r>
            <a:r>
              <a:rPr lang="en-US" b="1" dirty="0" smtClean="0"/>
              <a:t>scrambling of </a:t>
            </a:r>
            <a:r>
              <a:rPr lang="en-US" b="1" dirty="0"/>
              <a:t>the block (the other three stages), followed by XOR encryption, </a:t>
            </a:r>
            <a:r>
              <a:rPr lang="en-US" b="1" dirty="0" smtClean="0"/>
              <a:t>and so </a:t>
            </a:r>
            <a:r>
              <a:rPr lang="en-US" b="1" dirty="0"/>
              <a:t>on. This scheme is both efficient and highly secure.</a:t>
            </a:r>
          </a:p>
        </p:txBody>
      </p:sp>
    </p:spTree>
    <p:extLst>
      <p:ext uri="{BB962C8B-B14F-4D97-AF65-F5344CB8AC3E}">
        <p14:creationId xmlns:p14="http://schemas.microsoft.com/office/powerpoint/2010/main" val="250697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Description </a:t>
            </a:r>
            <a:r>
              <a:rPr lang="en-US" b="1" i="1" dirty="0"/>
              <a:t>of Blowfish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Blowfish </a:t>
            </a:r>
            <a:r>
              <a:rPr lang="en-US" b="1" dirty="0"/>
              <a:t>is a 64-bit block cipher with a variable-length key.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algorithm consists of two parts: </a:t>
            </a:r>
            <a:r>
              <a:rPr lang="en-US" b="1" dirty="0" smtClean="0"/>
              <a:t>key expansion </a:t>
            </a:r>
            <a:r>
              <a:rPr lang="en-US" b="1" dirty="0"/>
              <a:t>and data encryption. Key expansion converts a key of up to 448 bits into several </a:t>
            </a:r>
            <a:r>
              <a:rPr lang="en-US" b="1" dirty="0" err="1" smtClean="0"/>
              <a:t>subkey</a:t>
            </a:r>
            <a:r>
              <a:rPr lang="en-US" b="1" dirty="0" smtClean="0"/>
              <a:t> arrays </a:t>
            </a:r>
            <a:r>
              <a:rPr lang="en-US" b="1" dirty="0"/>
              <a:t>totaling 4168 bytes.</a:t>
            </a:r>
          </a:p>
          <a:p>
            <a:r>
              <a:rPr lang="en-US" b="1" dirty="0"/>
              <a:t>Data encryption consists of a simple function iterated 16 times. Each round consists of a </a:t>
            </a:r>
            <a:r>
              <a:rPr lang="en-US" b="1" dirty="0" err="1" smtClean="0"/>
              <a:t>keydependent</a:t>
            </a:r>
            <a:r>
              <a:rPr lang="en-US" b="1" dirty="0" smtClean="0"/>
              <a:t> permutation</a:t>
            </a:r>
            <a:r>
              <a:rPr lang="en-US" b="1" dirty="0"/>
              <a:t>, and a key- and data-dependent substitution. </a:t>
            </a:r>
            <a:endParaRPr lang="en-US" b="1" dirty="0" smtClean="0"/>
          </a:p>
          <a:p>
            <a:r>
              <a:rPr lang="en-US" b="1" dirty="0" smtClean="0"/>
              <a:t>All </a:t>
            </a:r>
            <a:r>
              <a:rPr lang="en-US" b="1" dirty="0"/>
              <a:t>operations are additions </a:t>
            </a:r>
            <a:r>
              <a:rPr lang="en-US" b="1" dirty="0" smtClean="0"/>
              <a:t>and XORs </a:t>
            </a:r>
            <a:r>
              <a:rPr lang="en-US" b="1" dirty="0"/>
              <a:t>on 32-bit words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The only additional operations are four indexed array data lookups </a:t>
            </a:r>
            <a:r>
              <a:rPr lang="en-US" b="1" dirty="0" smtClean="0"/>
              <a:t>per round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71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7. Each stage is easily reversible. For the Substitute Byte, Shift Row, and </a:t>
            </a:r>
            <a:r>
              <a:rPr lang="en-US" b="1" dirty="0" smtClean="0"/>
              <a:t>Mix Columns </a:t>
            </a:r>
            <a:r>
              <a:rPr lang="en-US" b="1" dirty="0"/>
              <a:t>stages, an inverse function is used in the decryption algorithm. </a:t>
            </a:r>
            <a:endParaRPr lang="en-US" b="1" dirty="0" smtClean="0"/>
          </a:p>
          <a:p>
            <a:r>
              <a:rPr lang="en-US" b="1" dirty="0" smtClean="0"/>
              <a:t>For the </a:t>
            </a:r>
            <a:r>
              <a:rPr lang="en-US" b="1" dirty="0"/>
              <a:t>Add Round Key stage, the inverse is achieved by </a:t>
            </a:r>
            <a:r>
              <a:rPr lang="en-US" b="1" dirty="0" err="1"/>
              <a:t>XORing</a:t>
            </a:r>
            <a:r>
              <a:rPr lang="en-US" b="1" dirty="0"/>
              <a:t> the same </a:t>
            </a:r>
            <a:r>
              <a:rPr lang="en-US" b="1" dirty="0" smtClean="0"/>
              <a:t>round key </a:t>
            </a:r>
            <a:r>
              <a:rPr lang="en-US" b="1" dirty="0"/>
              <a:t>to the block, using the result that A ⊕ A ⊕ B  </a:t>
            </a:r>
            <a:r>
              <a:rPr lang="en-US" b="1" dirty="0" err="1"/>
              <a:t>B</a:t>
            </a:r>
            <a:r>
              <a:rPr lang="en-US" b="1" dirty="0"/>
              <a:t>.</a:t>
            </a:r>
          </a:p>
          <a:p>
            <a:r>
              <a:rPr lang="en-US" b="1" dirty="0"/>
              <a:t>8. As with most block ciphers, the decryption algorithm makes use of </a:t>
            </a:r>
            <a:r>
              <a:rPr lang="en-US" b="1" dirty="0" smtClean="0"/>
              <a:t>the expanded </a:t>
            </a:r>
            <a:r>
              <a:rPr lang="en-US" b="1" dirty="0"/>
              <a:t>key in reverse order. However, the decryption algorithm is </a:t>
            </a:r>
            <a:r>
              <a:rPr lang="en-US" b="1" dirty="0" smtClean="0"/>
              <a:t>not identical </a:t>
            </a:r>
            <a:r>
              <a:rPr lang="en-US" b="1" dirty="0"/>
              <a:t>to the encryption algorithm. This is a consequence of the </a:t>
            </a:r>
            <a:r>
              <a:rPr lang="en-US" b="1" dirty="0" smtClean="0"/>
              <a:t>particular structure </a:t>
            </a:r>
            <a:r>
              <a:rPr lang="en-US" b="1" dirty="0"/>
              <a:t>of AES.</a:t>
            </a:r>
          </a:p>
        </p:txBody>
      </p:sp>
    </p:spTree>
    <p:extLst>
      <p:ext uri="{BB962C8B-B14F-4D97-AF65-F5344CB8AC3E}">
        <p14:creationId xmlns:p14="http://schemas.microsoft.com/office/powerpoint/2010/main" val="3290424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6324600"/>
          </a:xfrm>
        </p:spPr>
        <p:txBody>
          <a:bodyPr>
            <a:normAutofit/>
          </a:bodyPr>
          <a:lstStyle/>
          <a:p>
            <a:r>
              <a:rPr lang="en-US" b="1" dirty="0"/>
              <a:t>9. Once it is established that all four stages are reversible, it is easy to </a:t>
            </a:r>
            <a:r>
              <a:rPr lang="en-US" b="1" dirty="0" smtClean="0"/>
              <a:t>verify that </a:t>
            </a:r>
            <a:r>
              <a:rPr lang="en-US" b="1" dirty="0"/>
              <a:t>decryption does recover the plaintext. Figure 20.3 lays out </a:t>
            </a:r>
            <a:r>
              <a:rPr lang="en-US" b="1" dirty="0" smtClean="0"/>
              <a:t>encryption and </a:t>
            </a:r>
            <a:r>
              <a:rPr lang="en-US" b="1" dirty="0"/>
              <a:t>decryption going in opposite vertical directions. At each horizontal point</a:t>
            </a:r>
          </a:p>
          <a:p>
            <a:r>
              <a:rPr lang="en-US" b="1" dirty="0"/>
              <a:t>(e.g., the dashed line in the figure), State is the same for both encryption </a:t>
            </a:r>
            <a:r>
              <a:rPr lang="en-US" b="1" dirty="0" smtClean="0"/>
              <a:t>and decryption</a:t>
            </a:r>
            <a:r>
              <a:rPr lang="en-US" b="1" dirty="0"/>
              <a:t>.</a:t>
            </a:r>
          </a:p>
          <a:p>
            <a:r>
              <a:rPr lang="en-US" b="1" dirty="0"/>
              <a:t>10. The final round of both encryption and decryption consists of only </a:t>
            </a:r>
            <a:r>
              <a:rPr lang="en-US" b="1" dirty="0" smtClean="0"/>
              <a:t>three stages</a:t>
            </a:r>
            <a:r>
              <a:rPr lang="en-US" b="1" dirty="0"/>
              <a:t>. Again, this is a consequence of the particular structure of AES and </a:t>
            </a:r>
            <a:r>
              <a:rPr lang="en-US" b="1" dirty="0" smtClean="0"/>
              <a:t>is required </a:t>
            </a:r>
            <a:r>
              <a:rPr lang="en-US" b="1" dirty="0"/>
              <a:t>to make the cipher reversible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79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98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24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248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27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392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01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3439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22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r>
              <a:rPr lang="en-US" b="1" dirty="0"/>
              <a:t>Blowfish uses a large number of </a:t>
            </a:r>
            <a:r>
              <a:rPr lang="en-US" b="1" dirty="0" err="1"/>
              <a:t>subkeys</a:t>
            </a:r>
            <a:r>
              <a:rPr lang="en-US" b="1" dirty="0"/>
              <a:t>. These keys must be </a:t>
            </a:r>
            <a:r>
              <a:rPr lang="en-US" b="1" dirty="0" err="1"/>
              <a:t>precomputed</a:t>
            </a:r>
            <a:r>
              <a:rPr lang="en-US" b="1" dirty="0"/>
              <a:t> before any data</a:t>
            </a:r>
          </a:p>
          <a:p>
            <a:pPr marL="0" indent="0">
              <a:buNone/>
            </a:pPr>
            <a:r>
              <a:rPr lang="en-US" b="1" dirty="0"/>
              <a:t>encryption or decryption.</a:t>
            </a:r>
          </a:p>
          <a:p>
            <a:r>
              <a:rPr lang="en-US" b="1" dirty="0"/>
              <a:t>The P-array consists of 18 32-bit </a:t>
            </a:r>
            <a:r>
              <a:rPr lang="en-US" b="1" dirty="0" err="1"/>
              <a:t>subkeys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i="1" dirty="0"/>
              <a:t>P</a:t>
            </a:r>
            <a:r>
              <a:rPr lang="en-US" b="1" dirty="0"/>
              <a:t>1, </a:t>
            </a:r>
            <a:r>
              <a:rPr lang="en-US" b="1" i="1" dirty="0"/>
              <a:t>P</a:t>
            </a:r>
            <a:r>
              <a:rPr lang="en-US" b="1" dirty="0"/>
              <a:t>2,..., </a:t>
            </a:r>
            <a:r>
              <a:rPr lang="en-US" b="1" i="1" dirty="0"/>
              <a:t>P</a:t>
            </a:r>
            <a:r>
              <a:rPr lang="en-US" b="1" dirty="0"/>
              <a:t>18</a:t>
            </a:r>
          </a:p>
          <a:p>
            <a:r>
              <a:rPr lang="en-US" b="1" dirty="0"/>
              <a:t>Four 32-bit S-boxes have 256 entries each:</a:t>
            </a:r>
          </a:p>
          <a:p>
            <a:r>
              <a:rPr lang="en-US" b="1" i="1" dirty="0"/>
              <a:t>S</a:t>
            </a:r>
            <a:r>
              <a:rPr lang="en-US" b="1" dirty="0"/>
              <a:t>1,0, </a:t>
            </a:r>
            <a:r>
              <a:rPr lang="en-US" b="1" i="1" dirty="0"/>
              <a:t>S</a:t>
            </a:r>
            <a:r>
              <a:rPr lang="en-US" b="1" dirty="0"/>
              <a:t>1,1,..., </a:t>
            </a:r>
            <a:r>
              <a:rPr lang="en-US" b="1" i="1" dirty="0"/>
              <a:t>S</a:t>
            </a:r>
            <a:r>
              <a:rPr lang="en-US" b="1" dirty="0"/>
              <a:t>1,255</a:t>
            </a:r>
          </a:p>
          <a:p>
            <a:r>
              <a:rPr lang="en-US" b="1" i="1" dirty="0" smtClean="0"/>
              <a:t>S</a:t>
            </a:r>
            <a:r>
              <a:rPr lang="en-US" b="1" dirty="0" smtClean="0"/>
              <a:t>2,0</a:t>
            </a:r>
            <a:r>
              <a:rPr lang="en-US" b="1" dirty="0"/>
              <a:t>, </a:t>
            </a:r>
            <a:r>
              <a:rPr lang="en-US" b="1" i="1" dirty="0"/>
              <a:t>S</a:t>
            </a:r>
            <a:r>
              <a:rPr lang="en-US" b="1" dirty="0"/>
              <a:t>2,1,..., </a:t>
            </a:r>
            <a:r>
              <a:rPr lang="en-US" b="1" i="1" dirty="0"/>
              <a:t>S</a:t>
            </a:r>
            <a:r>
              <a:rPr lang="en-US" b="1" dirty="0"/>
              <a:t>2,255</a:t>
            </a:r>
          </a:p>
          <a:p>
            <a:r>
              <a:rPr lang="en-US" b="1" i="1" dirty="0"/>
              <a:t>S</a:t>
            </a:r>
            <a:r>
              <a:rPr lang="en-US" b="1" dirty="0"/>
              <a:t>3,0, </a:t>
            </a:r>
            <a:r>
              <a:rPr lang="en-US" b="1" i="1" dirty="0"/>
              <a:t>S</a:t>
            </a:r>
            <a:r>
              <a:rPr lang="en-US" b="1" dirty="0"/>
              <a:t>3,1,..., </a:t>
            </a:r>
            <a:r>
              <a:rPr lang="en-US" b="1" i="1" dirty="0"/>
              <a:t>S</a:t>
            </a:r>
            <a:r>
              <a:rPr lang="en-US" b="1" dirty="0"/>
              <a:t>3,255</a:t>
            </a:r>
          </a:p>
          <a:p>
            <a:r>
              <a:rPr lang="en-US" b="1" i="1" dirty="0"/>
              <a:t>S</a:t>
            </a:r>
            <a:r>
              <a:rPr lang="en-US" b="1" dirty="0"/>
              <a:t>4,0, </a:t>
            </a:r>
            <a:r>
              <a:rPr lang="en-US" b="1" i="1" dirty="0"/>
              <a:t>S</a:t>
            </a:r>
            <a:r>
              <a:rPr lang="en-US" b="1" dirty="0"/>
              <a:t>4,1,..., </a:t>
            </a:r>
            <a:r>
              <a:rPr lang="en-US" b="1" i="1" dirty="0"/>
              <a:t>S</a:t>
            </a:r>
            <a:r>
              <a:rPr lang="en-US" b="1" dirty="0"/>
              <a:t>4,255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Blowfish.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3733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3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Blowfish is a </a:t>
            </a:r>
            <a:r>
              <a:rPr lang="en-US" b="1" dirty="0" err="1"/>
              <a:t>Feistel</a:t>
            </a:r>
            <a:r>
              <a:rPr lang="en-US" b="1" dirty="0"/>
              <a:t> network </a:t>
            </a:r>
            <a:r>
              <a:rPr lang="en-US" b="1" dirty="0" smtClean="0"/>
              <a:t>consisting </a:t>
            </a:r>
            <a:r>
              <a:rPr lang="en-US" b="1" dirty="0"/>
              <a:t>of 16 rounds. The input is a 64-bit </a:t>
            </a:r>
            <a:r>
              <a:rPr lang="en-US" b="1" dirty="0" smtClean="0"/>
              <a:t>data element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. To encrypt:</a:t>
            </a:r>
          </a:p>
          <a:p>
            <a:r>
              <a:rPr lang="en-US" b="1" dirty="0"/>
              <a:t>Divide </a:t>
            </a:r>
            <a:r>
              <a:rPr lang="en-US" b="1" i="1" dirty="0"/>
              <a:t>x </a:t>
            </a:r>
            <a:r>
              <a:rPr lang="en-US" b="1" dirty="0"/>
              <a:t>into two 32-bit halves: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,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endParaRPr lang="en-US" b="1" dirty="0"/>
          </a:p>
          <a:p>
            <a:r>
              <a:rPr lang="en-US" b="1" dirty="0"/>
              <a:t>For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dirty="0"/>
              <a:t>= 1 to 16:</a:t>
            </a:r>
          </a:p>
          <a:p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=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 </a:t>
            </a:r>
            <a:r>
              <a:rPr lang="en-US" b="1" i="1" dirty="0"/>
              <a:t>P</a:t>
            </a:r>
            <a:r>
              <a:rPr lang="en-US" b="1" dirty="0"/>
              <a:t>i</a:t>
            </a:r>
          </a:p>
          <a:p>
            <a:r>
              <a:rPr lang="en-US" b="1" i="1" dirty="0" err="1"/>
              <a:t>x</a:t>
            </a:r>
            <a:r>
              <a:rPr lang="en-US" b="1" dirty="0" err="1"/>
              <a:t>R</a:t>
            </a:r>
            <a:r>
              <a:rPr lang="en-US" b="1" dirty="0"/>
              <a:t> = F(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) 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endParaRPr lang="en-US" b="1" dirty="0"/>
          </a:p>
          <a:p>
            <a:r>
              <a:rPr lang="en-US" b="1" dirty="0"/>
              <a:t>Swap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and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endParaRPr lang="en-US" b="1" dirty="0"/>
          </a:p>
          <a:p>
            <a:r>
              <a:rPr lang="en-US" b="1" dirty="0"/>
              <a:t>Swap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and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r>
              <a:rPr lang="en-US" b="1" dirty="0"/>
              <a:t> (Undo the last swap.)</a:t>
            </a:r>
          </a:p>
          <a:p>
            <a:r>
              <a:rPr lang="en-US" b="1" i="1" dirty="0" err="1"/>
              <a:t>x</a:t>
            </a:r>
            <a:r>
              <a:rPr lang="en-US" b="1" dirty="0" err="1"/>
              <a:t>R</a:t>
            </a:r>
            <a:r>
              <a:rPr lang="en-US" b="1" dirty="0"/>
              <a:t> =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r>
              <a:rPr lang="en-US" b="1" dirty="0"/>
              <a:t>  </a:t>
            </a:r>
            <a:r>
              <a:rPr lang="en-US" b="1" i="1" dirty="0"/>
              <a:t>P</a:t>
            </a:r>
            <a:r>
              <a:rPr lang="en-US" b="1" dirty="0"/>
              <a:t>17</a:t>
            </a:r>
          </a:p>
          <a:p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=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 </a:t>
            </a:r>
            <a:r>
              <a:rPr lang="en-US" b="1" i="1" dirty="0"/>
              <a:t>P</a:t>
            </a:r>
            <a:r>
              <a:rPr lang="en-US" b="1" dirty="0"/>
              <a:t>18</a:t>
            </a:r>
          </a:p>
          <a:p>
            <a:r>
              <a:rPr lang="en-US" b="1" dirty="0"/>
              <a:t>Recombine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and </a:t>
            </a:r>
            <a:r>
              <a:rPr lang="en-US" b="1" i="1" dirty="0" err="1"/>
              <a:t>x</a:t>
            </a:r>
            <a:r>
              <a:rPr lang="en-US" b="1" dirty="0" err="1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Function F.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r>
              <a:rPr lang="en-US" b="1" dirty="0"/>
              <a:t>Function F is as follows (see </a:t>
            </a:r>
            <a:r>
              <a:rPr lang="en-US" b="1" dirty="0" smtClean="0"/>
              <a:t>Figure):</a:t>
            </a:r>
            <a:endParaRPr lang="en-US" b="1" dirty="0"/>
          </a:p>
          <a:p>
            <a:r>
              <a:rPr lang="en-US" b="1" dirty="0"/>
              <a:t>Divide 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 into four eight-bit quarters:</a:t>
            </a:r>
          </a:p>
          <a:p>
            <a:r>
              <a:rPr lang="en-US" b="1" i="1" dirty="0"/>
              <a:t>a, b, c</a:t>
            </a:r>
            <a:r>
              <a:rPr lang="en-US" b="1" dirty="0"/>
              <a:t>, and </a:t>
            </a:r>
            <a:r>
              <a:rPr lang="en-US" b="1" i="1" dirty="0"/>
              <a:t>d </a:t>
            </a:r>
            <a:r>
              <a:rPr lang="en-US" b="1" dirty="0"/>
              <a:t>F(</a:t>
            </a:r>
            <a:r>
              <a:rPr lang="en-US" b="1" i="1" dirty="0" err="1"/>
              <a:t>x</a:t>
            </a:r>
            <a:r>
              <a:rPr lang="en-US" b="1" dirty="0" err="1"/>
              <a:t>L</a:t>
            </a:r>
            <a:r>
              <a:rPr lang="en-US" b="1" dirty="0"/>
              <a:t>) = ((</a:t>
            </a:r>
            <a:r>
              <a:rPr lang="en-US" b="1" i="1" dirty="0"/>
              <a:t>S</a:t>
            </a:r>
            <a:r>
              <a:rPr lang="en-US" b="1" dirty="0"/>
              <a:t>1,</a:t>
            </a:r>
            <a:r>
              <a:rPr lang="en-US" b="1" i="1" dirty="0"/>
              <a:t>a </a:t>
            </a:r>
            <a:r>
              <a:rPr lang="en-US" b="1" dirty="0"/>
              <a:t>+ </a:t>
            </a:r>
            <a:r>
              <a:rPr lang="en-US" b="1" i="1" dirty="0"/>
              <a:t>S</a:t>
            </a:r>
            <a:r>
              <a:rPr lang="en-US" b="1" dirty="0"/>
              <a:t>2,</a:t>
            </a:r>
            <a:r>
              <a:rPr lang="en-US" b="1" i="1" dirty="0"/>
              <a:t>b </a:t>
            </a:r>
            <a:r>
              <a:rPr lang="en-US" b="1" dirty="0"/>
              <a:t>mod 232)  </a:t>
            </a:r>
            <a:r>
              <a:rPr lang="en-US" b="1" i="1" dirty="0"/>
              <a:t>S</a:t>
            </a:r>
            <a:r>
              <a:rPr lang="en-US" b="1" dirty="0"/>
              <a:t>3,</a:t>
            </a:r>
            <a:r>
              <a:rPr lang="en-US" b="1" i="1" dirty="0"/>
              <a:t>c</a:t>
            </a:r>
            <a:r>
              <a:rPr lang="en-US" b="1" dirty="0"/>
              <a:t>) + </a:t>
            </a:r>
            <a:r>
              <a:rPr lang="en-US" b="1" i="1" dirty="0"/>
              <a:t>S</a:t>
            </a:r>
            <a:r>
              <a:rPr lang="en-US" b="1" dirty="0"/>
              <a:t>4,d mod 232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3124200"/>
            <a:ext cx="441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Decryption is exactly the same as encryption, except that </a:t>
            </a:r>
            <a:r>
              <a:rPr lang="en-US" b="1" i="1" dirty="0"/>
              <a:t>P</a:t>
            </a:r>
            <a:r>
              <a:rPr lang="en-US" b="1" dirty="0"/>
              <a:t>1, </a:t>
            </a:r>
            <a:r>
              <a:rPr lang="en-US" b="1" i="1" dirty="0"/>
              <a:t>P</a:t>
            </a:r>
            <a:r>
              <a:rPr lang="en-US" b="1" dirty="0"/>
              <a:t>2,..., </a:t>
            </a:r>
            <a:r>
              <a:rPr lang="en-US" b="1" i="1" dirty="0"/>
              <a:t>P</a:t>
            </a:r>
            <a:r>
              <a:rPr lang="en-US" b="1" dirty="0"/>
              <a:t>18 are used in the reverse order</a:t>
            </a:r>
            <a:r>
              <a:rPr lang="en-US" b="1" dirty="0" smtClean="0"/>
              <a:t>.</a:t>
            </a:r>
          </a:p>
          <a:p>
            <a:r>
              <a:rPr lang="en-US" b="1" dirty="0"/>
              <a:t>Implementations of Blowfish that require the fastest speeds should unroll the loop and ensure that </a:t>
            </a:r>
            <a:r>
              <a:rPr lang="en-US" b="1" dirty="0" smtClean="0"/>
              <a:t>all  </a:t>
            </a:r>
            <a:r>
              <a:rPr lang="en-US" b="1" dirty="0" err="1"/>
              <a:t>subkeys</a:t>
            </a:r>
            <a:r>
              <a:rPr lang="en-US" b="1" dirty="0"/>
              <a:t> are stored in cache.</a:t>
            </a:r>
            <a:endParaRPr lang="en-US" b="1" dirty="0" smtClean="0"/>
          </a:p>
          <a:p>
            <a:r>
              <a:rPr lang="en-US" b="1" dirty="0"/>
              <a:t>The </a:t>
            </a:r>
            <a:r>
              <a:rPr lang="en-US" b="1" dirty="0" err="1"/>
              <a:t>subkeys</a:t>
            </a:r>
            <a:r>
              <a:rPr lang="en-US" b="1" dirty="0"/>
              <a:t> are calculated using the Blowfish algorithm. The exact method </a:t>
            </a:r>
            <a:r>
              <a:rPr lang="en-US" b="1" dirty="0" smtClean="0"/>
              <a:t>follows. </a:t>
            </a:r>
          </a:p>
          <a:p>
            <a:r>
              <a:rPr lang="en-US" b="1" dirty="0"/>
              <a:t>(1) Initialize first the P-array and then the four S-boxes, in order, with a fixed string. This</a:t>
            </a:r>
          </a:p>
          <a:p>
            <a:r>
              <a:rPr lang="en-US" b="1" dirty="0"/>
              <a:t>string consists of the hexadecimal digits of p.</a:t>
            </a:r>
          </a:p>
          <a:p>
            <a:r>
              <a:rPr lang="en-US" b="1" dirty="0"/>
              <a:t>(2) XOR </a:t>
            </a:r>
            <a:r>
              <a:rPr lang="en-US" b="1" i="1" dirty="0"/>
              <a:t>P</a:t>
            </a:r>
            <a:r>
              <a:rPr lang="en-US" b="1" dirty="0"/>
              <a:t>1 with the first 32 bits of the key, XOR </a:t>
            </a:r>
            <a:r>
              <a:rPr lang="en-US" b="1" i="1" dirty="0"/>
              <a:t>P</a:t>
            </a:r>
            <a:r>
              <a:rPr lang="en-US" b="1" dirty="0"/>
              <a:t>2 with the second 32-bits of the </a:t>
            </a:r>
            <a:r>
              <a:rPr lang="en-US" b="1" dirty="0" smtClean="0"/>
              <a:t>key, and </a:t>
            </a:r>
            <a:r>
              <a:rPr lang="en-US" b="1" dirty="0"/>
              <a:t>so on for all bits of the key (up to </a:t>
            </a:r>
            <a:r>
              <a:rPr lang="en-US" b="1" i="1" dirty="0"/>
              <a:t>P</a:t>
            </a:r>
            <a:r>
              <a:rPr lang="en-US" b="1" dirty="0"/>
              <a:t>18). Repeatedly cycle through the key bits until the </a:t>
            </a:r>
            <a:r>
              <a:rPr lang="en-US" b="1" dirty="0" smtClean="0"/>
              <a:t>entire P-array </a:t>
            </a:r>
            <a:r>
              <a:rPr lang="en-US" b="1" dirty="0"/>
              <a:t>has been </a:t>
            </a:r>
            <a:r>
              <a:rPr lang="en-US" b="1" dirty="0" err="1"/>
              <a:t>XORed</a:t>
            </a:r>
            <a:r>
              <a:rPr lang="en-US" b="1" dirty="0"/>
              <a:t> with key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(3) Encrypt the all-zero string with the Blowfish algorithm, using the </a:t>
            </a:r>
            <a:r>
              <a:rPr lang="en-US" b="1" dirty="0" err="1"/>
              <a:t>subkeys</a:t>
            </a:r>
            <a:r>
              <a:rPr lang="en-US" b="1" dirty="0"/>
              <a:t> </a:t>
            </a:r>
            <a:r>
              <a:rPr lang="en-US" b="1" dirty="0" smtClean="0"/>
              <a:t>described in </a:t>
            </a:r>
            <a:r>
              <a:rPr lang="en-US" b="1" dirty="0"/>
              <a:t>steps (1) and (2).</a:t>
            </a:r>
          </a:p>
          <a:p>
            <a:r>
              <a:rPr lang="en-US" b="1" dirty="0"/>
              <a:t>(4) Replace </a:t>
            </a:r>
            <a:r>
              <a:rPr lang="en-US" b="1" i="1" dirty="0"/>
              <a:t>P</a:t>
            </a:r>
            <a:r>
              <a:rPr lang="en-US" b="1" dirty="0"/>
              <a:t>1 and </a:t>
            </a:r>
            <a:r>
              <a:rPr lang="en-US" b="1" i="1" dirty="0"/>
              <a:t>P</a:t>
            </a:r>
            <a:r>
              <a:rPr lang="en-US" b="1" dirty="0"/>
              <a:t>2 with the output of step (3).</a:t>
            </a:r>
          </a:p>
          <a:p>
            <a:r>
              <a:rPr lang="en-US" b="1" dirty="0"/>
              <a:t>(5) Encrypt the output of step (3) using the Blowfish algorithm with the modified </a:t>
            </a:r>
            <a:r>
              <a:rPr lang="en-US" b="1" dirty="0" err="1"/>
              <a:t>subkeys</a:t>
            </a:r>
            <a:r>
              <a:rPr lang="en-US" b="1" dirty="0"/>
              <a:t>.</a:t>
            </a:r>
          </a:p>
          <a:p>
            <a:r>
              <a:rPr lang="en-US" b="1" dirty="0"/>
              <a:t>(6) Replace </a:t>
            </a:r>
            <a:r>
              <a:rPr lang="en-US" b="1" i="1" dirty="0"/>
              <a:t>P</a:t>
            </a:r>
            <a:r>
              <a:rPr lang="en-US" b="1" dirty="0"/>
              <a:t>3 and </a:t>
            </a:r>
            <a:r>
              <a:rPr lang="en-US" b="1" i="1" dirty="0"/>
              <a:t>P</a:t>
            </a:r>
            <a:r>
              <a:rPr lang="en-US" b="1" dirty="0"/>
              <a:t>4 with the output of step (5).</a:t>
            </a:r>
          </a:p>
          <a:p>
            <a:r>
              <a:rPr lang="en-US" b="1" dirty="0"/>
              <a:t>(7) Continue the process, replacing all elements of the P-array, and then all four </a:t>
            </a:r>
            <a:r>
              <a:rPr lang="en-US" b="1" dirty="0" smtClean="0"/>
              <a:t>S-boxes in </a:t>
            </a:r>
            <a:r>
              <a:rPr lang="en-US" b="1" dirty="0"/>
              <a:t>order, with the output of the continuously changing Blowfish algorithm.</a:t>
            </a:r>
          </a:p>
          <a:p>
            <a:r>
              <a:rPr lang="en-US" b="1" dirty="0"/>
              <a:t>In total, 521 iterations are required to generate all required </a:t>
            </a:r>
            <a:r>
              <a:rPr lang="en-US" b="1" dirty="0" err="1"/>
              <a:t>subkeys</a:t>
            </a:r>
            <a:r>
              <a:rPr lang="en-US" b="1" dirty="0"/>
              <a:t>. Applications can store </a:t>
            </a:r>
            <a:r>
              <a:rPr lang="en-US" b="1" dirty="0" smtClean="0"/>
              <a:t>the </a:t>
            </a:r>
            <a:r>
              <a:rPr lang="en-US" b="1" dirty="0" err="1" smtClean="0"/>
              <a:t>subkeys</a:t>
            </a:r>
            <a:r>
              <a:rPr lang="en-US" b="1" dirty="0" smtClean="0"/>
              <a:t>—there’s </a:t>
            </a:r>
            <a:r>
              <a:rPr lang="en-US" b="1" dirty="0"/>
              <a:t>no need to execute this derivation process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7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1640</Words>
  <Application>Microsoft Office PowerPoint</Application>
  <PresentationFormat>On-screen Show (4:3)</PresentationFormat>
  <Paragraphs>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BLOWFISH</vt:lpstr>
      <vt:lpstr>PowerPoint Presentation</vt:lpstr>
      <vt:lpstr> Description of Blowfish </vt:lpstr>
      <vt:lpstr>PowerPoint Presentation</vt:lpstr>
      <vt:lpstr>Blowfish.</vt:lpstr>
      <vt:lpstr>PowerPoint Presentation</vt:lpstr>
      <vt:lpstr>Function F.</vt:lpstr>
      <vt:lpstr>PowerPoint Presentation</vt:lpstr>
      <vt:lpstr>PowerPoint Presentation</vt:lpstr>
      <vt:lpstr>ADVANCED ENCRYPTION STANDARD (AES)</vt:lpstr>
      <vt:lpstr>PowerPoint Presentation</vt:lpstr>
      <vt:lpstr>PowerPoint Presentation</vt:lpstr>
      <vt:lpstr>PowerPoint Presentation</vt:lpstr>
      <vt:lpstr>PowerPoint Presentation</vt:lpstr>
      <vt:lpstr>Data Units in AES</vt:lpstr>
      <vt:lpstr>PowerPoint Presentation</vt:lpstr>
      <vt:lpstr>PowerPoint Presentation</vt:lpstr>
      <vt:lpstr>Block to State and State To Block Transformation</vt:lpstr>
      <vt:lpstr>Changing Ciphertext To State</vt:lpstr>
      <vt:lpstr>PowerPoint Presentation</vt:lpstr>
      <vt:lpstr>PowerPoint Presentation</vt:lpstr>
      <vt:lpstr>Overview of the Algorithm </vt:lpstr>
      <vt:lpstr>PowerPoint Presentation</vt:lpstr>
      <vt:lpstr> The following comments give some insight into AES: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NSS</dc:creator>
  <cp:lastModifiedBy>NSS</cp:lastModifiedBy>
  <cp:revision>75</cp:revision>
  <dcterms:created xsi:type="dcterms:W3CDTF">2015-07-14T05:19:31Z</dcterms:created>
  <dcterms:modified xsi:type="dcterms:W3CDTF">2015-07-15T08:33:35Z</dcterms:modified>
</cp:coreProperties>
</file>