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5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5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3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2FF2-FD18-4EC6-A914-B3D5AB35D94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45EB-8A71-4B87-AAF3-918448BE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Public Key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686800" cy="58674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concept of public-key cryptography was invented by Whitfield </a:t>
            </a:r>
            <a:r>
              <a:rPr lang="en-US" b="1" dirty="0" err="1">
                <a:solidFill>
                  <a:schemeClr val="tx1"/>
                </a:solidFill>
              </a:rPr>
              <a:t>Diffie</a:t>
            </a:r>
            <a:r>
              <a:rPr lang="en-US" b="1" dirty="0">
                <a:solidFill>
                  <a:schemeClr val="tx1"/>
                </a:solidFill>
              </a:rPr>
              <a:t> and Martin Hellman, </a:t>
            </a:r>
            <a:r>
              <a:rPr lang="en-US" b="1" dirty="0" smtClean="0">
                <a:solidFill>
                  <a:schemeClr val="tx1"/>
                </a:solidFill>
              </a:rPr>
              <a:t>and independently </a:t>
            </a:r>
            <a:r>
              <a:rPr lang="en-US" b="1" dirty="0">
                <a:solidFill>
                  <a:schemeClr val="tx1"/>
                </a:solidFill>
              </a:rPr>
              <a:t>by Ralph </a:t>
            </a:r>
            <a:r>
              <a:rPr lang="en-US" b="1" dirty="0" err="1">
                <a:solidFill>
                  <a:schemeClr val="tx1"/>
                </a:solidFill>
              </a:rPr>
              <a:t>Merkle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Their </a:t>
            </a:r>
            <a:r>
              <a:rPr lang="en-US" b="1" dirty="0">
                <a:solidFill>
                  <a:schemeClr val="tx1"/>
                </a:solidFill>
              </a:rPr>
              <a:t>contribution to cryptography was the notion that keys </a:t>
            </a:r>
            <a:r>
              <a:rPr lang="en-US" b="1" dirty="0" smtClean="0">
                <a:solidFill>
                  <a:schemeClr val="tx1"/>
                </a:solidFill>
              </a:rPr>
              <a:t>could come </a:t>
            </a:r>
            <a:r>
              <a:rPr lang="en-US" b="1" dirty="0">
                <a:solidFill>
                  <a:schemeClr val="tx1"/>
                </a:solidFill>
              </a:rPr>
              <a:t>in pairs—an encryption key and a decryption key—and that it could be infeasible to </a:t>
            </a:r>
            <a:r>
              <a:rPr lang="en-US" b="1" dirty="0" smtClean="0">
                <a:solidFill>
                  <a:schemeClr val="tx1"/>
                </a:solidFill>
              </a:rPr>
              <a:t>generate one </a:t>
            </a:r>
            <a:r>
              <a:rPr lang="en-US" b="1" dirty="0">
                <a:solidFill>
                  <a:schemeClr val="tx1"/>
                </a:solidFill>
              </a:rPr>
              <a:t>key from the </a:t>
            </a:r>
            <a:r>
              <a:rPr lang="en-US" b="1" dirty="0" smtClean="0">
                <a:solidFill>
                  <a:schemeClr val="tx1"/>
                </a:solidFill>
              </a:rPr>
              <a:t>other.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Since 1976, numerous public-key cryptography algorithms have been proposed. Many of these </a:t>
            </a:r>
            <a:r>
              <a:rPr lang="en-US" b="1" dirty="0" smtClean="0">
                <a:solidFill>
                  <a:schemeClr val="tx1"/>
                </a:solidFill>
              </a:rPr>
              <a:t>are insecure</a:t>
            </a:r>
            <a:r>
              <a:rPr lang="en-US" b="1" dirty="0">
                <a:solidFill>
                  <a:schemeClr val="tx1"/>
                </a:solidFill>
              </a:rPr>
              <a:t>. Of those still considered secure, many are impractical.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Either </a:t>
            </a:r>
            <a:r>
              <a:rPr lang="en-US" b="1" dirty="0">
                <a:solidFill>
                  <a:schemeClr val="tx1"/>
                </a:solidFill>
              </a:rPr>
              <a:t>they have too large a key </a:t>
            </a:r>
            <a:r>
              <a:rPr lang="en-US" b="1" dirty="0" smtClean="0">
                <a:solidFill>
                  <a:schemeClr val="tx1"/>
                </a:solidFill>
              </a:rPr>
              <a:t>or the </a:t>
            </a:r>
            <a:r>
              <a:rPr lang="en-US" b="1" dirty="0" err="1">
                <a:solidFill>
                  <a:schemeClr val="tx1"/>
                </a:solidFill>
              </a:rPr>
              <a:t>ciphertext</a:t>
            </a:r>
            <a:r>
              <a:rPr lang="en-US" b="1" dirty="0">
                <a:solidFill>
                  <a:schemeClr val="tx1"/>
                </a:solidFill>
              </a:rPr>
              <a:t> is much larger than the plaintext.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2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65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Security of RSA</a:t>
            </a:r>
          </a:p>
          <a:p>
            <a:r>
              <a:rPr lang="en-US" b="1" dirty="0"/>
              <a:t>The security of RSA depends wholly on the problem of factoring large numbers. </a:t>
            </a:r>
            <a:endParaRPr lang="en-US" b="1" dirty="0" smtClean="0"/>
          </a:p>
          <a:p>
            <a:r>
              <a:rPr lang="en-US" b="1" dirty="0" smtClean="0"/>
              <a:t>Technically</a:t>
            </a:r>
            <a:r>
              <a:rPr lang="en-US" b="1" dirty="0"/>
              <a:t>, that’s </a:t>
            </a:r>
            <a:r>
              <a:rPr lang="en-US" b="1" dirty="0" smtClean="0"/>
              <a:t>a lie</a:t>
            </a:r>
            <a:r>
              <a:rPr lang="en-US" b="1" dirty="0"/>
              <a:t>. It is </a:t>
            </a:r>
            <a:r>
              <a:rPr lang="en-US" b="1" i="1" dirty="0"/>
              <a:t>conjectured </a:t>
            </a:r>
            <a:r>
              <a:rPr lang="en-US" b="1" dirty="0"/>
              <a:t>that the security of RSA depends on the problem of factoring large numbers. It</a:t>
            </a:r>
          </a:p>
          <a:p>
            <a:r>
              <a:rPr lang="en-US" b="1" dirty="0"/>
              <a:t>has never been mathematically proven that you need to factor </a:t>
            </a:r>
            <a:r>
              <a:rPr lang="en-US" b="1" i="1" dirty="0"/>
              <a:t>n </a:t>
            </a:r>
            <a:r>
              <a:rPr lang="en-US" b="1" dirty="0"/>
              <a:t>to calculate </a:t>
            </a:r>
            <a:r>
              <a:rPr lang="en-US" b="1" i="1" dirty="0"/>
              <a:t>m </a:t>
            </a:r>
            <a:r>
              <a:rPr lang="en-US" b="1" dirty="0"/>
              <a:t>from </a:t>
            </a:r>
            <a:r>
              <a:rPr lang="en-US" b="1" i="1" dirty="0"/>
              <a:t>c </a:t>
            </a:r>
            <a:r>
              <a:rPr lang="en-US" b="1" dirty="0"/>
              <a:t>and </a:t>
            </a:r>
            <a:r>
              <a:rPr lang="en-US" b="1" i="1" dirty="0"/>
              <a:t>e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It is conceivable </a:t>
            </a:r>
            <a:r>
              <a:rPr lang="en-US" b="1" dirty="0"/>
              <a:t>that an entirely different way to cryptanalyze RSA might be discovered. </a:t>
            </a:r>
            <a:endParaRPr lang="en-US" b="1" dirty="0" smtClean="0"/>
          </a:p>
          <a:p>
            <a:r>
              <a:rPr lang="en-US" b="1" dirty="0" smtClean="0"/>
              <a:t>However</a:t>
            </a:r>
            <a:r>
              <a:rPr lang="en-US" b="1" dirty="0"/>
              <a:t>, if </a:t>
            </a:r>
            <a:r>
              <a:rPr lang="en-US" b="1" dirty="0" smtClean="0"/>
              <a:t>this new </a:t>
            </a:r>
            <a:r>
              <a:rPr lang="en-US" b="1" dirty="0"/>
              <a:t>way allows the cryptanalyst to deduce </a:t>
            </a:r>
            <a:r>
              <a:rPr lang="en-US" b="1" i="1" dirty="0"/>
              <a:t>d</a:t>
            </a:r>
            <a:r>
              <a:rPr lang="en-US" b="1" dirty="0"/>
              <a:t>, it could also be used as a new way to factor </a:t>
            </a:r>
            <a:r>
              <a:rPr lang="en-US" b="1" dirty="0" smtClean="0"/>
              <a:t>large numbers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is also possible to attack RSA by guessing the value of (</a:t>
            </a:r>
            <a:r>
              <a:rPr lang="en-US" b="1" i="1" dirty="0"/>
              <a:t>p </a:t>
            </a:r>
            <a:r>
              <a:rPr lang="en-US" b="1" dirty="0"/>
              <a:t>- 1)(</a:t>
            </a:r>
            <a:r>
              <a:rPr lang="en-US" b="1" i="1" dirty="0"/>
              <a:t>q </a:t>
            </a:r>
            <a:r>
              <a:rPr lang="en-US" b="1" dirty="0"/>
              <a:t>- 1). This attack is no </a:t>
            </a:r>
            <a:r>
              <a:rPr lang="en-US" b="1"/>
              <a:t>easier </a:t>
            </a:r>
            <a:r>
              <a:rPr lang="en-US" b="1" smtClean="0"/>
              <a:t>than factoring </a:t>
            </a:r>
            <a:r>
              <a:rPr lang="en-US" b="1" i="1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3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610600" cy="5943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1.Calculate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using RSA algorithm. Given data is as follows: Prime numbers P,Q as 13, 17 and plaintext to be sent is 12.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Assume public key as 19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Ans</a:t>
                </a:r>
                <a:r>
                  <a:rPr lang="en-US" dirty="0" smtClean="0"/>
                  <a:t>: Given data:</a:t>
                </a:r>
              </a:p>
              <a:p>
                <a:pPr marL="0" indent="0">
                  <a:buNone/>
                </a:pPr>
                <a:r>
                  <a:rPr lang="en-US" dirty="0" smtClean="0"/>
                  <a:t>P=13             Q=17           e=10              Plaintext=12</a:t>
                </a:r>
              </a:p>
              <a:p>
                <a:pPr marL="0" indent="0">
                  <a:buNone/>
                </a:pPr>
                <a:r>
                  <a:rPr lang="en-US" dirty="0" smtClean="0"/>
                  <a:t>N= P   X   q   =13  X17      =221</a:t>
                </a:r>
              </a:p>
              <a:p>
                <a:pPr marL="0" indent="0">
                  <a:buNone/>
                </a:pPr>
                <a:r>
                  <a:rPr lang="en-US" dirty="0" smtClean="0"/>
                  <a:t>(p-1)(q-1)=(13-1) (17-1)=12   X  16 = 192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Ciphertext</a:t>
                </a:r>
                <a:r>
                  <a:rPr lang="en-US" dirty="0" smtClean="0"/>
                  <a:t> 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 mod 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10 </m:t>
                        </m:r>
                      </m:sup>
                    </m:sSup>
                  </m:oMath>
                </a14:m>
                <a:r>
                  <a:rPr lang="en-US" dirty="0" smtClean="0"/>
                  <a:t>mod 221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c= 196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610600" cy="5943600"/>
              </a:xfrm>
              <a:blipFill rotWithShape="1">
                <a:blip r:embed="rId2"/>
                <a:stretch>
                  <a:fillRect l="-1841" t="-2154"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6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839200" cy="5791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2. Calculate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using RSA algorithm. Given data is as follows: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prime number P , Q as 7,17 resp. and plain text is to be send is 10.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Ans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Given     p=7   , Q=  17, plaintext =10</a:t>
                </a:r>
              </a:p>
              <a:p>
                <a:pPr marL="0" indent="0">
                  <a:buNone/>
                </a:pPr>
                <a:r>
                  <a:rPr lang="en-US" dirty="0" smtClean="0"/>
                  <a:t>N= p x q = 7  X  17  =  119</a:t>
                </a:r>
              </a:p>
              <a:p>
                <a:pPr marL="0" indent="0">
                  <a:buNone/>
                </a:pPr>
                <a:r>
                  <a:rPr lang="en-US" dirty="0" smtClean="0"/>
                  <a:t>(p-1)(q-1)= (7-1)(17-1)= 96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  e= 11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Ciphertext</a:t>
                </a:r>
                <a:r>
                  <a:rPr lang="en-US" dirty="0" smtClean="0"/>
                  <a:t> 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mod </a:t>
                </a:r>
                <a:r>
                  <a:rPr lang="en-US" dirty="0" smtClean="0"/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 smtClean="0"/>
                  <a:t>mod 119 =54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839200" cy="5791200"/>
              </a:xfrm>
              <a:blipFill rotWithShape="1">
                <a:blip r:embed="rId2"/>
                <a:stretch>
                  <a:fillRect l="-1724" t="-1368" r="-1586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05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/>
          <a:lstStyle/>
          <a:p>
            <a:r>
              <a:rPr lang="en-US" dirty="0" smtClean="0"/>
              <a:t>3. In a public key cryptosystem using RSA you intercept the cipher text C=284 sent to user whose public key is  e=223 and n=713. What is the plain text 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096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Only a few algorithms are both secure and practical. These algorithms are generally based on one </a:t>
            </a:r>
            <a:r>
              <a:rPr lang="en-US" b="1" dirty="0" smtClean="0"/>
              <a:t>of the </a:t>
            </a:r>
            <a:r>
              <a:rPr lang="en-US" b="1" dirty="0"/>
              <a:t>hard problems 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Of </a:t>
            </a:r>
            <a:r>
              <a:rPr lang="en-US" b="1" dirty="0"/>
              <a:t>these secure and practical public-key </a:t>
            </a:r>
            <a:r>
              <a:rPr lang="en-US" b="1" dirty="0" smtClean="0"/>
              <a:t>algorithms, some </a:t>
            </a:r>
            <a:r>
              <a:rPr lang="en-US" b="1" dirty="0"/>
              <a:t>are only suitable for key distribution. </a:t>
            </a:r>
            <a:endParaRPr lang="en-US" b="1" dirty="0" smtClean="0"/>
          </a:p>
          <a:p>
            <a:r>
              <a:rPr lang="en-US" b="1" dirty="0" smtClean="0"/>
              <a:t>Others </a:t>
            </a:r>
            <a:r>
              <a:rPr lang="en-US" b="1" dirty="0"/>
              <a:t>are suitable for encryption (and by extension for</a:t>
            </a:r>
          </a:p>
          <a:p>
            <a:r>
              <a:rPr lang="en-US" b="1" dirty="0"/>
              <a:t>key distribution). Still others are only useful for digital signatures. </a:t>
            </a:r>
            <a:endParaRPr lang="en-US" b="1" dirty="0" smtClean="0"/>
          </a:p>
          <a:p>
            <a:r>
              <a:rPr lang="en-US" b="1" dirty="0" smtClean="0"/>
              <a:t>Only </a:t>
            </a:r>
            <a:r>
              <a:rPr lang="en-US" b="1" dirty="0"/>
              <a:t>three algorithms work </a:t>
            </a:r>
            <a:r>
              <a:rPr lang="en-US" b="1" dirty="0" smtClean="0"/>
              <a:t>well for </a:t>
            </a:r>
            <a:r>
              <a:rPr lang="en-US" b="1" dirty="0"/>
              <a:t>both encryption and digital signatures: RSA, </a:t>
            </a:r>
            <a:r>
              <a:rPr lang="en-US" b="1" dirty="0" err="1"/>
              <a:t>ElGamal</a:t>
            </a:r>
            <a:r>
              <a:rPr lang="en-US" b="1" dirty="0"/>
              <a:t>, and Rabin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All of these algorithms </a:t>
            </a:r>
            <a:r>
              <a:rPr lang="en-US" b="1" dirty="0" smtClean="0"/>
              <a:t>are slow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They </a:t>
            </a:r>
            <a:r>
              <a:rPr lang="en-US" b="1" dirty="0"/>
              <a:t>encrypt and decrypt data much more slowly than symmetric algorithms; usually that’s </a:t>
            </a:r>
            <a:r>
              <a:rPr lang="en-US" b="1" dirty="0" smtClean="0"/>
              <a:t>too slow </a:t>
            </a:r>
            <a:r>
              <a:rPr lang="en-US" b="1" dirty="0"/>
              <a:t>to support bulk data 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RSA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Named after the three </a:t>
            </a:r>
            <a:r>
              <a:rPr lang="en-US" b="1" i="1" dirty="0"/>
              <a:t>inventors—Ron </a:t>
            </a:r>
            <a:r>
              <a:rPr lang="en-US" b="1" i="1" dirty="0" err="1"/>
              <a:t>Rivest</a:t>
            </a:r>
            <a:r>
              <a:rPr lang="en-US" b="1" i="1" dirty="0"/>
              <a:t>, </a:t>
            </a:r>
            <a:r>
              <a:rPr lang="en-US" b="1" i="1" dirty="0" err="1" smtClean="0"/>
              <a:t>Adi</a:t>
            </a:r>
            <a:r>
              <a:rPr lang="en-US" b="1" i="1" dirty="0" smtClean="0"/>
              <a:t> Shamir</a:t>
            </a:r>
            <a:r>
              <a:rPr lang="en-US" b="1" i="1" dirty="0"/>
              <a:t>, and Leonard </a:t>
            </a:r>
            <a:r>
              <a:rPr lang="en-US" b="1" i="1" dirty="0" err="1"/>
              <a:t>Adleman</a:t>
            </a:r>
            <a:r>
              <a:rPr lang="en-US" b="1" dirty="0"/>
              <a:t>—it has since withstood years of extensive cryptanalysis. </a:t>
            </a:r>
            <a:endParaRPr lang="en-US" b="1" dirty="0" smtClean="0"/>
          </a:p>
          <a:p>
            <a:r>
              <a:rPr lang="en-US" b="1" dirty="0" smtClean="0"/>
              <a:t>Although the cryptanalysis </a:t>
            </a:r>
            <a:r>
              <a:rPr lang="en-US" b="1" dirty="0"/>
              <a:t>neither proved nor disproved RSA’s security, it does suggest a </a:t>
            </a:r>
            <a:r>
              <a:rPr lang="en-US" b="1" dirty="0" smtClean="0"/>
              <a:t>confidence level in the algorithm.</a:t>
            </a:r>
          </a:p>
          <a:p>
            <a:r>
              <a:rPr lang="en-US" b="1" dirty="0"/>
              <a:t>RSA gets its security from the difficulty of factoring large numbers.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public and private keys </a:t>
            </a:r>
            <a:r>
              <a:rPr lang="en-US" b="1" dirty="0" smtClean="0"/>
              <a:t>are functions </a:t>
            </a:r>
            <a:r>
              <a:rPr lang="en-US" b="1" dirty="0"/>
              <a:t>of a pair of large (100 to 200 digits or even larger) prime numbers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Recovering the </a:t>
            </a:r>
            <a:r>
              <a:rPr lang="en-US" b="1" dirty="0" smtClean="0"/>
              <a:t>plaintext from </a:t>
            </a:r>
            <a:r>
              <a:rPr lang="en-US" b="1" dirty="0"/>
              <a:t>the public key and the </a:t>
            </a:r>
            <a:r>
              <a:rPr lang="en-US" b="1" dirty="0" err="1"/>
              <a:t>ciphertext</a:t>
            </a:r>
            <a:r>
              <a:rPr lang="en-US" b="1" dirty="0"/>
              <a:t> is conjectured to be equivalent to factoring the product of </a:t>
            </a:r>
            <a:r>
              <a:rPr lang="en-US" b="1" dirty="0" smtClean="0"/>
              <a:t>the two </a:t>
            </a:r>
            <a:r>
              <a:rPr lang="en-US" b="1" dirty="0"/>
              <a:t>primes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4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9154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To generate the two keys, choose two random large prime numbers, </a:t>
                </a:r>
                <a:r>
                  <a:rPr lang="en-US" b="1" i="1" dirty="0"/>
                  <a:t>p </a:t>
                </a:r>
                <a:r>
                  <a:rPr lang="en-US" b="1" dirty="0"/>
                  <a:t>and </a:t>
                </a:r>
                <a:r>
                  <a:rPr lang="en-US" b="1" i="1" dirty="0"/>
                  <a:t>q</a:t>
                </a:r>
                <a:r>
                  <a:rPr lang="en-US" b="1" dirty="0"/>
                  <a:t>. For maximum </a:t>
                </a:r>
                <a:r>
                  <a:rPr lang="en-US" b="1" dirty="0" smtClean="0"/>
                  <a:t>security, choose </a:t>
                </a:r>
                <a:r>
                  <a:rPr lang="en-US" b="1" i="1" dirty="0"/>
                  <a:t>p </a:t>
                </a:r>
                <a:r>
                  <a:rPr lang="en-US" b="1" dirty="0"/>
                  <a:t>and </a:t>
                </a:r>
                <a:r>
                  <a:rPr lang="en-US" b="1" i="1" dirty="0"/>
                  <a:t>q </a:t>
                </a:r>
                <a:r>
                  <a:rPr lang="en-US" b="1" dirty="0"/>
                  <a:t>of equal length. Compute the product:</a:t>
                </a:r>
              </a:p>
              <a:p>
                <a:r>
                  <a:rPr lang="en-US" b="1" i="1" dirty="0"/>
                  <a:t>n </a:t>
                </a:r>
                <a:r>
                  <a:rPr lang="en-US" b="1" dirty="0"/>
                  <a:t>= </a:t>
                </a:r>
                <a:r>
                  <a:rPr lang="en-US" b="1" i="1" dirty="0" err="1" smtClean="0"/>
                  <a:t>pq</a:t>
                </a:r>
                <a:endParaRPr lang="en-US" b="1" i="1" dirty="0" smtClean="0"/>
              </a:p>
              <a:p>
                <a:r>
                  <a:rPr lang="en-US" b="1" dirty="0"/>
                  <a:t>Then randomly choose the encryption key, </a:t>
                </a:r>
                <a:r>
                  <a:rPr lang="en-US" b="1" i="1" dirty="0"/>
                  <a:t>e</a:t>
                </a:r>
                <a:r>
                  <a:rPr lang="en-US" b="1" dirty="0"/>
                  <a:t>, such that </a:t>
                </a:r>
                <a:r>
                  <a:rPr lang="en-US" b="1" i="1" dirty="0"/>
                  <a:t>e </a:t>
                </a:r>
                <a:r>
                  <a:rPr lang="en-US" b="1" dirty="0"/>
                  <a:t>and (</a:t>
                </a:r>
                <a:r>
                  <a:rPr lang="en-US" b="1" i="1" dirty="0"/>
                  <a:t>p </a:t>
                </a:r>
                <a:r>
                  <a:rPr lang="en-US" b="1" dirty="0"/>
                  <a:t>- 1)(</a:t>
                </a:r>
                <a:r>
                  <a:rPr lang="en-US" b="1" i="1" dirty="0"/>
                  <a:t>q </a:t>
                </a:r>
                <a:r>
                  <a:rPr lang="en-US" b="1" dirty="0"/>
                  <a:t>- 1) are relatively prime. </a:t>
                </a:r>
                <a:endParaRPr lang="en-US" b="1" dirty="0" smtClean="0"/>
              </a:p>
              <a:p>
                <a:r>
                  <a:rPr lang="en-US" b="1" dirty="0" smtClean="0"/>
                  <a:t>Finally, use </a:t>
                </a:r>
                <a:r>
                  <a:rPr lang="en-US" b="1" dirty="0"/>
                  <a:t>the extended Euclidean algorithm to compute the decryption key, </a:t>
                </a:r>
                <a:r>
                  <a:rPr lang="en-US" b="1" i="1" dirty="0"/>
                  <a:t>d</a:t>
                </a:r>
                <a:r>
                  <a:rPr lang="en-US" b="1" dirty="0"/>
                  <a:t>, such that</a:t>
                </a:r>
              </a:p>
              <a:p>
                <a:r>
                  <a:rPr lang="da-DK" b="1" i="1" dirty="0"/>
                  <a:t>ed </a:t>
                </a:r>
                <a:r>
                  <a:rPr lang="da-DK" b="1" i="1" dirty="0" smtClean="0"/>
                  <a:t>≡ </a:t>
                </a:r>
                <a:r>
                  <a:rPr lang="da-DK" b="1" dirty="0" smtClean="0"/>
                  <a:t>1 </a:t>
                </a:r>
                <a:r>
                  <a:rPr lang="da-DK" b="1" dirty="0"/>
                  <a:t>mod (</a:t>
                </a:r>
                <a:r>
                  <a:rPr lang="da-DK" b="1" i="1" dirty="0"/>
                  <a:t>p </a:t>
                </a:r>
                <a:r>
                  <a:rPr lang="da-DK" b="1" dirty="0"/>
                  <a:t>- 1)(</a:t>
                </a:r>
                <a:r>
                  <a:rPr lang="da-DK" b="1" i="1" dirty="0"/>
                  <a:t>q </a:t>
                </a:r>
                <a:r>
                  <a:rPr lang="da-DK" b="1" dirty="0"/>
                  <a:t>- 1)</a:t>
                </a:r>
              </a:p>
              <a:p>
                <a:r>
                  <a:rPr lang="en-US" b="1" dirty="0"/>
                  <a:t>In other words,</a:t>
                </a:r>
              </a:p>
              <a:p>
                <a:r>
                  <a:rPr lang="da-DK" b="1" i="1" dirty="0"/>
                  <a:t>d </a:t>
                </a:r>
                <a:r>
                  <a:rPr lang="da-DK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da-DK" b="1" dirty="0" smtClean="0"/>
                  <a:t> </a:t>
                </a:r>
                <a:r>
                  <a:rPr lang="da-DK" b="1" dirty="0"/>
                  <a:t>mod ((</a:t>
                </a:r>
                <a:r>
                  <a:rPr lang="da-DK" b="1" i="1" dirty="0"/>
                  <a:t>p </a:t>
                </a:r>
                <a:r>
                  <a:rPr lang="da-DK" b="1" dirty="0"/>
                  <a:t>- 1)(</a:t>
                </a:r>
                <a:r>
                  <a:rPr lang="da-DK" b="1" i="1" dirty="0"/>
                  <a:t>q </a:t>
                </a:r>
                <a:r>
                  <a:rPr lang="da-DK" b="1" dirty="0"/>
                  <a:t>- 1))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915400" cy="5867400"/>
              </a:xfrm>
              <a:blipFill rotWithShape="1">
                <a:blip r:embed="rId2"/>
                <a:stretch>
                  <a:fillRect l="-1367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26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9436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Note that </a:t>
            </a:r>
            <a:r>
              <a:rPr lang="en-US" b="1" i="1" dirty="0"/>
              <a:t>d </a:t>
            </a:r>
            <a:r>
              <a:rPr lang="en-US" b="1" dirty="0"/>
              <a:t>and </a:t>
            </a:r>
            <a:r>
              <a:rPr lang="en-US" b="1" i="1" dirty="0"/>
              <a:t>n </a:t>
            </a:r>
            <a:r>
              <a:rPr lang="en-US" b="1" dirty="0"/>
              <a:t>are also relatively prime. The numbers </a:t>
            </a:r>
            <a:r>
              <a:rPr lang="en-US" b="1" i="1" dirty="0"/>
              <a:t>e </a:t>
            </a:r>
            <a:r>
              <a:rPr lang="en-US" b="1" dirty="0"/>
              <a:t>and </a:t>
            </a:r>
            <a:r>
              <a:rPr lang="en-US" b="1" i="1" dirty="0"/>
              <a:t>n </a:t>
            </a:r>
            <a:r>
              <a:rPr lang="en-US" b="1" dirty="0"/>
              <a:t>are the public key; the number </a:t>
            </a:r>
            <a:r>
              <a:rPr lang="en-US" b="1" i="1" dirty="0"/>
              <a:t>d </a:t>
            </a:r>
            <a:r>
              <a:rPr lang="en-US" b="1" dirty="0" smtClean="0"/>
              <a:t>is the </a:t>
            </a:r>
            <a:r>
              <a:rPr lang="en-US" b="1" dirty="0"/>
              <a:t>private key.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two primes, </a:t>
            </a:r>
            <a:r>
              <a:rPr lang="en-US" b="1" i="1" dirty="0"/>
              <a:t>p </a:t>
            </a:r>
            <a:r>
              <a:rPr lang="en-US" b="1" dirty="0"/>
              <a:t>and </a:t>
            </a:r>
            <a:r>
              <a:rPr lang="en-US" b="1" i="1" dirty="0"/>
              <a:t>q</a:t>
            </a:r>
            <a:r>
              <a:rPr lang="en-US" b="1" dirty="0"/>
              <a:t>, are no longer needed. They should be discarded, but </a:t>
            </a:r>
            <a:r>
              <a:rPr lang="en-US" b="1" dirty="0" smtClean="0"/>
              <a:t>never revealed</a:t>
            </a:r>
            <a:r>
              <a:rPr lang="en-US" b="1" dirty="0"/>
              <a:t>.</a:t>
            </a:r>
          </a:p>
          <a:p>
            <a:r>
              <a:rPr lang="en-US" b="1" dirty="0"/>
              <a:t>To encrypt a message </a:t>
            </a:r>
            <a:r>
              <a:rPr lang="en-US" b="1" i="1" dirty="0"/>
              <a:t>m</a:t>
            </a:r>
            <a:r>
              <a:rPr lang="en-US" b="1" dirty="0"/>
              <a:t>, first divide it into numerical blocks smaller than </a:t>
            </a:r>
            <a:r>
              <a:rPr lang="en-US" b="1" i="1" dirty="0"/>
              <a:t>n </a:t>
            </a:r>
            <a:r>
              <a:rPr lang="en-US" b="1" dirty="0"/>
              <a:t>(with binary data, </a:t>
            </a:r>
            <a:r>
              <a:rPr lang="en-US" b="1" dirty="0" smtClean="0"/>
              <a:t>choose the </a:t>
            </a:r>
            <a:r>
              <a:rPr lang="en-US" b="1" dirty="0"/>
              <a:t>largest power of 2 less than </a:t>
            </a:r>
            <a:r>
              <a:rPr lang="en-US" b="1" i="1" dirty="0"/>
              <a:t>n</a:t>
            </a:r>
            <a:r>
              <a:rPr lang="en-US" b="1" dirty="0"/>
              <a:t>). </a:t>
            </a:r>
            <a:endParaRPr lang="en-US" b="1" dirty="0" smtClean="0"/>
          </a:p>
          <a:p>
            <a:r>
              <a:rPr lang="en-US" b="1" dirty="0" smtClean="0"/>
              <a:t>That </a:t>
            </a:r>
            <a:r>
              <a:rPr lang="en-US" b="1" dirty="0"/>
              <a:t>is, if both </a:t>
            </a:r>
            <a:r>
              <a:rPr lang="en-US" b="1" i="1" dirty="0"/>
              <a:t>p </a:t>
            </a:r>
            <a:r>
              <a:rPr lang="en-US" b="1" dirty="0"/>
              <a:t>and </a:t>
            </a:r>
            <a:r>
              <a:rPr lang="en-US" b="1" i="1" dirty="0"/>
              <a:t>q </a:t>
            </a:r>
            <a:r>
              <a:rPr lang="en-US" b="1" dirty="0"/>
              <a:t>are 100-digit primes, then </a:t>
            </a:r>
            <a:r>
              <a:rPr lang="en-US" b="1" i="1" dirty="0"/>
              <a:t>n </a:t>
            </a:r>
            <a:r>
              <a:rPr lang="en-US" b="1" dirty="0"/>
              <a:t>will have </a:t>
            </a:r>
            <a:r>
              <a:rPr lang="en-US" b="1" dirty="0" smtClean="0"/>
              <a:t>just under </a:t>
            </a:r>
            <a:r>
              <a:rPr lang="en-US" b="1" dirty="0"/>
              <a:t>200 digits and each message block, </a:t>
            </a:r>
            <a:r>
              <a:rPr lang="en-US" b="1" i="1" dirty="0"/>
              <a:t>m</a:t>
            </a:r>
            <a:r>
              <a:rPr lang="en-US" b="1" dirty="0"/>
              <a:t>i , should be just under 200 digits long.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1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96000"/>
          </a:xfrm>
        </p:spPr>
        <p:txBody>
          <a:bodyPr>
            <a:normAutofit/>
          </a:bodyPr>
          <a:lstStyle/>
          <a:p>
            <a:r>
              <a:rPr lang="en-US" sz="2400" b="1" dirty="0"/>
              <a:t>(If you need </a:t>
            </a:r>
            <a:r>
              <a:rPr lang="en-US" sz="2400" b="1" dirty="0" smtClean="0"/>
              <a:t>to encrypt </a:t>
            </a:r>
            <a:r>
              <a:rPr lang="en-US" sz="2400" b="1" dirty="0"/>
              <a:t>a fixed number of blocks, you can pad them with a few zeros on the left to ensure that </a:t>
            </a:r>
            <a:r>
              <a:rPr lang="en-US" sz="2400" b="1" dirty="0" smtClean="0"/>
              <a:t>they will </a:t>
            </a:r>
            <a:r>
              <a:rPr lang="en-US" sz="2400" b="1" dirty="0"/>
              <a:t>always be less than </a:t>
            </a:r>
            <a:r>
              <a:rPr lang="en-US" sz="2400" b="1" i="1" dirty="0"/>
              <a:t>n</a:t>
            </a:r>
            <a:r>
              <a:rPr lang="en-US" sz="2400" b="1" dirty="0"/>
              <a:t>.) </a:t>
            </a:r>
            <a:endParaRPr lang="en-US" sz="2400" b="1" dirty="0" smtClean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encrypted message, </a:t>
            </a:r>
            <a:r>
              <a:rPr lang="en-US" sz="2400" b="1" i="1" dirty="0"/>
              <a:t>c</a:t>
            </a:r>
            <a:r>
              <a:rPr lang="en-US" sz="2400" b="1" dirty="0"/>
              <a:t>, will be made up of similarly sized </a:t>
            </a:r>
            <a:r>
              <a:rPr lang="en-US" sz="2400" b="1" dirty="0" smtClean="0"/>
              <a:t>message blocks</a:t>
            </a:r>
            <a:r>
              <a:rPr lang="en-US" sz="2400" b="1" dirty="0"/>
              <a:t>, </a:t>
            </a:r>
            <a:r>
              <a:rPr lang="en-US" sz="2400" b="1" i="1" dirty="0"/>
              <a:t>c</a:t>
            </a:r>
            <a:r>
              <a:rPr lang="en-US" sz="2400" b="1" dirty="0"/>
              <a:t>i, of about the same length. The encryption formula is </a:t>
            </a:r>
            <a:r>
              <a:rPr lang="en-US" sz="2400" b="1" dirty="0" smtClean="0"/>
              <a:t>simply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79248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86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534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24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/>
          <a:lstStyle/>
          <a:p>
            <a:r>
              <a:rPr lang="en-US" b="1" dirty="0"/>
              <a:t>A short example will probably go a long way to making this clearer. If </a:t>
            </a:r>
            <a:r>
              <a:rPr lang="en-US" b="1" i="1" dirty="0"/>
              <a:t>p </a:t>
            </a:r>
            <a:r>
              <a:rPr lang="en-US" b="1" dirty="0"/>
              <a:t>= 47 and </a:t>
            </a:r>
            <a:r>
              <a:rPr lang="en-US" b="1" i="1" dirty="0"/>
              <a:t>q </a:t>
            </a:r>
            <a:r>
              <a:rPr lang="en-US" b="1" dirty="0"/>
              <a:t>= 71, </a:t>
            </a:r>
            <a:r>
              <a:rPr lang="en-US" b="1" dirty="0" smtClean="0"/>
              <a:t>then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0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This number was calculated using the extended Euclidean algorithm (see Section 11.3). Publish </a:t>
            </a:r>
            <a:r>
              <a:rPr lang="en-US" b="1" i="1" dirty="0"/>
              <a:t>e </a:t>
            </a:r>
            <a:r>
              <a:rPr lang="en-US" b="1" dirty="0" smtClean="0"/>
              <a:t>and </a:t>
            </a:r>
            <a:r>
              <a:rPr lang="en-US" b="1" i="1" dirty="0" smtClean="0"/>
              <a:t>n</a:t>
            </a:r>
            <a:r>
              <a:rPr lang="en-US" b="1" dirty="0"/>
              <a:t>, and keep </a:t>
            </a:r>
            <a:r>
              <a:rPr lang="en-US" b="1" i="1" dirty="0"/>
              <a:t>d </a:t>
            </a:r>
            <a:r>
              <a:rPr lang="en-US" b="1" dirty="0"/>
              <a:t>secret. Discard </a:t>
            </a:r>
            <a:r>
              <a:rPr lang="en-US" b="1" i="1" dirty="0"/>
              <a:t>p </a:t>
            </a:r>
            <a:r>
              <a:rPr lang="en-US" b="1" dirty="0"/>
              <a:t>and </a:t>
            </a:r>
            <a:r>
              <a:rPr lang="en-US" b="1" i="1" dirty="0" smtClean="0"/>
              <a:t>q</a:t>
            </a:r>
            <a:r>
              <a:rPr lang="en-US" b="1" dirty="0" smtClean="0"/>
              <a:t>. To </a:t>
            </a:r>
            <a:r>
              <a:rPr lang="en-US" b="1" dirty="0"/>
              <a:t>encrypt the </a:t>
            </a:r>
            <a:r>
              <a:rPr lang="en-US" b="1" dirty="0" smtClean="0"/>
              <a:t>message</a:t>
            </a:r>
          </a:p>
          <a:p>
            <a:r>
              <a:rPr lang="en-US" b="1" i="1" dirty="0"/>
              <a:t>m </a:t>
            </a:r>
            <a:r>
              <a:rPr lang="en-US" b="1" dirty="0"/>
              <a:t>= 6882326879666683</a:t>
            </a:r>
          </a:p>
          <a:p>
            <a:r>
              <a:rPr lang="en-US" b="1" dirty="0"/>
              <a:t>first break it into small blocks. Three-digit blocks work nicely in this case. The message is split into </a:t>
            </a:r>
            <a:r>
              <a:rPr lang="en-US" b="1" dirty="0" smtClean="0"/>
              <a:t>six blocks</a:t>
            </a:r>
            <a:r>
              <a:rPr lang="en-US" b="1" dirty="0"/>
              <a:t>, </a:t>
            </a:r>
            <a:r>
              <a:rPr lang="en-US" b="1" i="1" dirty="0"/>
              <a:t>m</a:t>
            </a:r>
            <a:r>
              <a:rPr lang="en-US" b="1" dirty="0"/>
              <a:t>i, in which</a:t>
            </a:r>
          </a:p>
          <a:p>
            <a:r>
              <a:rPr lang="en-US" b="1" i="1" dirty="0"/>
              <a:t>m</a:t>
            </a:r>
            <a:r>
              <a:rPr lang="en-US" b="1" dirty="0"/>
              <a:t>1 = 688</a:t>
            </a:r>
          </a:p>
          <a:p>
            <a:r>
              <a:rPr lang="en-US" b="1" i="1" dirty="0"/>
              <a:t>m</a:t>
            </a:r>
            <a:r>
              <a:rPr lang="en-US" b="1" dirty="0"/>
              <a:t>2 = 232</a:t>
            </a:r>
          </a:p>
          <a:p>
            <a:r>
              <a:rPr lang="en-US" b="1" i="1" dirty="0"/>
              <a:t>m</a:t>
            </a:r>
            <a:r>
              <a:rPr lang="en-US" b="1" dirty="0"/>
              <a:t>3 = 687</a:t>
            </a:r>
          </a:p>
          <a:p>
            <a:r>
              <a:rPr lang="en-US" b="1" i="1" dirty="0"/>
              <a:t>m</a:t>
            </a:r>
            <a:r>
              <a:rPr lang="en-US" b="1" dirty="0"/>
              <a:t>4 = 966</a:t>
            </a:r>
          </a:p>
          <a:p>
            <a:r>
              <a:rPr lang="en-US" b="1" i="1" dirty="0"/>
              <a:t>m</a:t>
            </a:r>
            <a:r>
              <a:rPr lang="en-US" b="1" dirty="0"/>
              <a:t>5 = 668</a:t>
            </a:r>
          </a:p>
          <a:p>
            <a:r>
              <a:rPr lang="en-US" b="1" i="1" dirty="0"/>
              <a:t>m</a:t>
            </a:r>
            <a:r>
              <a:rPr lang="en-US" b="1" dirty="0"/>
              <a:t>6 = 003</a:t>
            </a:r>
          </a:p>
          <a:p>
            <a:r>
              <a:rPr lang="en-US" b="1" dirty="0"/>
              <a:t>The first block is encrypted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1062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Public Key Algorithm</vt:lpstr>
      <vt:lpstr>PowerPoint Presentation</vt:lpstr>
      <vt:lpstr>RSA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NSS</dc:creator>
  <cp:lastModifiedBy>Admin</cp:lastModifiedBy>
  <cp:revision>32</cp:revision>
  <dcterms:created xsi:type="dcterms:W3CDTF">2015-07-15T11:07:04Z</dcterms:created>
  <dcterms:modified xsi:type="dcterms:W3CDTF">2016-08-06T08:11:29Z</dcterms:modified>
</cp:coreProperties>
</file>