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72" r:id="rId28"/>
    <p:sldId id="273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9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1007-8AB4-4677-A508-78AF9A8ADDF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D1A-3D20-411D-896D-7EEBA56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Cryptography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102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Encryption techniques are useful to provide the confidentiality to the data.</a:t>
            </a:r>
          </a:p>
          <a:p>
            <a:r>
              <a:rPr lang="en-GB" dirty="0" smtClean="0"/>
              <a:t>Encryption tech. are classified into two types:</a:t>
            </a:r>
          </a:p>
          <a:p>
            <a:pPr marL="0" indent="0">
              <a:buNone/>
            </a:pPr>
            <a:r>
              <a:rPr lang="en-GB" dirty="0" smtClean="0"/>
              <a:t>   - Block encryption tech.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 Stream encryption tech.</a:t>
            </a:r>
          </a:p>
          <a:p>
            <a:pPr marL="0" indent="0">
              <a:buNone/>
            </a:pPr>
            <a:r>
              <a:rPr lang="en-GB" dirty="0" smtClean="0"/>
              <a:t>The Classification is based on number of bits processed at a time.</a:t>
            </a:r>
          </a:p>
          <a:p>
            <a:pPr marL="0" indent="0">
              <a:buNone/>
            </a:pPr>
            <a:r>
              <a:rPr lang="en-GB" dirty="0" smtClean="0"/>
              <a:t>In Block Cipher, a block of fixed number of bits is processed at a time . It is faster than stream cipher </a:t>
            </a:r>
            <a:r>
              <a:rPr lang="en-GB" dirty="0" err="1" smtClean="0"/>
              <a:t>eg</a:t>
            </a:r>
            <a:r>
              <a:rPr lang="en-GB" dirty="0" smtClean="0"/>
              <a:t>. DES</a:t>
            </a:r>
          </a:p>
          <a:p>
            <a:pPr marL="0" indent="0">
              <a:buNone/>
            </a:pPr>
            <a:r>
              <a:rPr lang="en-GB" dirty="0" smtClean="0"/>
              <a:t>In stream Cipher, one bit is processed at a time. Eg.RC4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block cipher , the size of the plaintext block and </a:t>
            </a:r>
            <a:r>
              <a:rPr lang="en-GB" dirty="0" err="1" smtClean="0"/>
              <a:t>ciphertext</a:t>
            </a:r>
            <a:r>
              <a:rPr lang="en-GB" dirty="0" smtClean="0"/>
              <a:t> block is same.</a:t>
            </a:r>
          </a:p>
          <a:p>
            <a:pPr marL="0" indent="0">
              <a:buNone/>
            </a:pPr>
            <a:r>
              <a:rPr lang="en-GB" dirty="0" smtClean="0"/>
              <a:t>When the number of bits in the plain text are not multiple of the size of block size, then the technique is called modes of operation.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58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6" y="1600200"/>
            <a:ext cx="837507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6" y="2743200"/>
            <a:ext cx="837507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1" y="4114800"/>
            <a:ext cx="836121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2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763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286000"/>
            <a:ext cx="889461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6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915399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26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632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915399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07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DES: Data Encryption Standard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410200"/>
          </a:xfrm>
        </p:spPr>
        <p:txBody>
          <a:bodyPr/>
          <a:lstStyle/>
          <a:p>
            <a:r>
              <a:rPr lang="en-US" dirty="0" smtClean="0"/>
              <a:t>The Data </a:t>
            </a:r>
            <a:r>
              <a:rPr lang="en-US" dirty="0"/>
              <a:t>E</a:t>
            </a:r>
            <a:r>
              <a:rPr lang="en-US" dirty="0" smtClean="0"/>
              <a:t>ncryption Standard (DES) is a symmetric-key block cipher published by the National Institute of Standards and Technology(NIST)</a:t>
            </a:r>
          </a:p>
          <a:p>
            <a:r>
              <a:rPr lang="en-US" dirty="0" smtClean="0"/>
              <a:t>DES is a block cipher as shown in figure: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6934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3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7010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At the encryption site, DES takes a 64-bit plaintext and creates a 64-bit cipher text;</a:t>
            </a:r>
          </a:p>
          <a:p>
            <a:r>
              <a:rPr lang="en-US" sz="2400" dirty="0" smtClean="0"/>
              <a:t>At the decryption site, DES takes a 64-bit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and creates a 64-bit block of plaintext.</a:t>
            </a:r>
          </a:p>
          <a:p>
            <a:r>
              <a:rPr lang="en-US" sz="2400" dirty="0" smtClean="0"/>
              <a:t>The same 56-bit cipher key is used for both encryption and decryption.</a:t>
            </a:r>
          </a:p>
          <a:p>
            <a:r>
              <a:rPr lang="en-US" sz="2400" b="1" dirty="0"/>
              <a:t>In the May 15, 1973 </a:t>
            </a:r>
            <a:r>
              <a:rPr lang="en-US" sz="2400" b="1" i="1" dirty="0"/>
              <a:t>Federal Register, </a:t>
            </a:r>
            <a:r>
              <a:rPr lang="en-US" sz="2400" b="1" dirty="0"/>
              <a:t>the NBS issued a public request for proposals for a </a:t>
            </a:r>
            <a:r>
              <a:rPr lang="en-US" sz="2400" b="1" dirty="0" smtClean="0"/>
              <a:t>standard cryptographic </a:t>
            </a:r>
            <a:r>
              <a:rPr lang="en-US" sz="2400" b="1" dirty="0"/>
              <a:t>algorithm. They specified a series of design criteria:</a:t>
            </a:r>
          </a:p>
          <a:p>
            <a:r>
              <a:rPr lang="en-US" sz="2400" b="1" dirty="0"/>
              <a:t>— The algorithm must provide a high level of security.</a:t>
            </a:r>
          </a:p>
          <a:p>
            <a:r>
              <a:rPr lang="en-US" sz="2400" b="1" dirty="0"/>
              <a:t>— The algorithm must be completely specified and easy to understand</a:t>
            </a:r>
            <a:r>
              <a:rPr lang="en-US" sz="2400" b="1" dirty="0" smtClean="0"/>
              <a:t>. — </a:t>
            </a:r>
            <a:r>
              <a:rPr lang="en-US" sz="2400" b="1" dirty="0"/>
              <a:t>The security of the algorithm must reside in the key; the security should not depend </a:t>
            </a:r>
            <a:r>
              <a:rPr lang="en-US" sz="2400" b="1" dirty="0" smtClean="0"/>
              <a:t>on the </a:t>
            </a:r>
            <a:r>
              <a:rPr lang="en-US" sz="2400" b="1" dirty="0"/>
              <a:t>secrecy of the algorithm</a:t>
            </a:r>
            <a:r>
              <a:rPr lang="en-US" sz="2400" b="1" dirty="0" smtClean="0"/>
              <a:t>.— </a:t>
            </a:r>
            <a:r>
              <a:rPr lang="en-US" sz="2400" b="1" dirty="0"/>
              <a:t>The algorithm must be available to all users.</a:t>
            </a:r>
          </a:p>
          <a:p>
            <a:r>
              <a:rPr lang="en-US" sz="2400" b="1" dirty="0"/>
              <a:t>— The algorithm must be adaptable for use in diverse applications</a:t>
            </a:r>
            <a:r>
              <a:rPr lang="en-US" sz="2400" b="1" dirty="0" smtClean="0"/>
              <a:t>.— </a:t>
            </a:r>
            <a:r>
              <a:rPr lang="en-US" sz="2400" b="1" dirty="0"/>
              <a:t>The algorithm must be economically implementable in electronic devices</a:t>
            </a:r>
            <a:r>
              <a:rPr lang="en-US" sz="2400" b="1" dirty="0" smtClean="0"/>
              <a:t>.— </a:t>
            </a:r>
            <a:r>
              <a:rPr lang="en-US" sz="2400" b="1" dirty="0"/>
              <a:t>The algorithm must be efficient to use</a:t>
            </a:r>
            <a:r>
              <a:rPr lang="en-US" sz="2400" b="1" dirty="0" smtClean="0"/>
              <a:t>.— </a:t>
            </a:r>
            <a:r>
              <a:rPr lang="en-US" sz="2400" b="1" dirty="0"/>
              <a:t>The algorithm must be able to be validated.</a:t>
            </a:r>
          </a:p>
          <a:p>
            <a:r>
              <a:rPr lang="en-US" sz="2400" b="1" dirty="0"/>
              <a:t>— The algorithm must be exportable.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72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Description of 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DES is a block cipher; it encrypts data in 64-bit blocks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A 64-bit block of plaintext goes in one end </a:t>
            </a:r>
            <a:r>
              <a:rPr lang="en-US" b="1" dirty="0" smtClean="0"/>
              <a:t>of the </a:t>
            </a:r>
            <a:r>
              <a:rPr lang="en-US" b="1" dirty="0"/>
              <a:t>algorithm and a 64-bit block of </a:t>
            </a:r>
            <a:r>
              <a:rPr lang="en-US" b="1" dirty="0" err="1"/>
              <a:t>ciphertext</a:t>
            </a:r>
            <a:r>
              <a:rPr lang="en-US" b="1" dirty="0"/>
              <a:t> comes out the other end. </a:t>
            </a:r>
            <a:endParaRPr lang="en-US" b="1" dirty="0" smtClean="0"/>
          </a:p>
          <a:p>
            <a:r>
              <a:rPr lang="en-US" b="1" dirty="0" smtClean="0"/>
              <a:t>DES </a:t>
            </a:r>
            <a:r>
              <a:rPr lang="en-US" b="1" dirty="0"/>
              <a:t>is a symmetric algorithm:</a:t>
            </a:r>
          </a:p>
          <a:p>
            <a:r>
              <a:rPr lang="en-US" b="1" dirty="0"/>
              <a:t>The same algorithm and key are used for both encryption and decryption (except for minor</a:t>
            </a:r>
          </a:p>
          <a:p>
            <a:pPr marL="0" indent="0">
              <a:buNone/>
            </a:pPr>
            <a:r>
              <a:rPr lang="en-US" b="1" dirty="0" smtClean="0"/>
              <a:t>     differences </a:t>
            </a:r>
            <a:r>
              <a:rPr lang="en-US" b="1" dirty="0"/>
              <a:t>in the key schedule).</a:t>
            </a:r>
          </a:p>
          <a:p>
            <a:r>
              <a:rPr lang="en-US" b="1" dirty="0"/>
              <a:t>The key length is 56 bits. (The key is usually expressed as a 64-bit number, but every eighth bit is used</a:t>
            </a:r>
          </a:p>
          <a:p>
            <a:r>
              <a:rPr lang="en-US" b="1" dirty="0"/>
              <a:t>for parity checking and is ignored. These parity bits are the least-significant bits of the key bytes</a:t>
            </a:r>
            <a:r>
              <a:rPr lang="en-US" b="1" dirty="0" smtClean="0"/>
              <a:t>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6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key can be any 56-bit number and can be changed at any time. </a:t>
            </a: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handful of numbers </a:t>
            </a:r>
            <a:r>
              <a:rPr lang="en-US" b="1" dirty="0" smtClean="0"/>
              <a:t>are considered </a:t>
            </a:r>
            <a:r>
              <a:rPr lang="en-US" b="1" dirty="0"/>
              <a:t>weak keys, but they can easily be avoided. All security rests within the key.</a:t>
            </a:r>
            <a:endParaRPr lang="en-US" dirty="0"/>
          </a:p>
          <a:p>
            <a:r>
              <a:rPr lang="en-US" b="1" dirty="0"/>
              <a:t>At its simplest level, the algorithm is nothing more than a combination of the two basic techniques of</a:t>
            </a:r>
          </a:p>
          <a:p>
            <a:pPr marL="0" indent="0">
              <a:buNone/>
            </a:pPr>
            <a:r>
              <a:rPr lang="en-US" b="1" dirty="0" smtClean="0"/>
              <a:t>    encryption</a:t>
            </a:r>
            <a:r>
              <a:rPr lang="en-US" b="1" dirty="0"/>
              <a:t>: confusion and diffusion.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fundamental building block of DES is a single </a:t>
            </a:r>
            <a:r>
              <a:rPr lang="en-US" b="1" dirty="0" smtClean="0"/>
              <a:t>combination of </a:t>
            </a:r>
            <a:r>
              <a:rPr lang="en-US" b="1" dirty="0"/>
              <a:t>these techniques (a substitution followed by a permutation) on the text, based on the key. </a:t>
            </a:r>
            <a:endParaRPr lang="en-US" b="1" dirty="0" smtClean="0"/>
          </a:p>
          <a:p>
            <a:r>
              <a:rPr lang="en-US" b="1" dirty="0" smtClean="0"/>
              <a:t>This is known </a:t>
            </a:r>
            <a:r>
              <a:rPr lang="en-US" b="1" dirty="0"/>
              <a:t>as a round. DES has 16 rounds; it applies the same combination of techniques on the </a:t>
            </a:r>
            <a:r>
              <a:rPr lang="en-US" b="1" dirty="0" smtClean="0"/>
              <a:t>plaintext block </a:t>
            </a:r>
            <a:r>
              <a:rPr lang="en-US" b="1" dirty="0"/>
              <a:t>16 </a:t>
            </a:r>
            <a:r>
              <a:rPr lang="en-US" b="1" dirty="0" smtClean="0"/>
              <a:t>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General Structure of 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867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36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199"/>
            <a:ext cx="5029200" cy="579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4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various modes of </a:t>
            </a:r>
            <a:r>
              <a:rPr lang="en-GB" dirty="0" err="1" smtClean="0"/>
              <a:t>operatiopn</a:t>
            </a:r>
            <a:r>
              <a:rPr lang="en-GB" dirty="0" smtClean="0"/>
              <a:t> such as</a:t>
            </a:r>
          </a:p>
          <a:p>
            <a:r>
              <a:rPr lang="en-GB" dirty="0" smtClean="0"/>
              <a:t>ECB( </a:t>
            </a:r>
            <a:r>
              <a:rPr lang="en-GB" dirty="0" err="1" smtClean="0"/>
              <a:t>electrinic</a:t>
            </a:r>
            <a:r>
              <a:rPr lang="en-GB" dirty="0" smtClean="0"/>
              <a:t> code book</a:t>
            </a:r>
          </a:p>
          <a:p>
            <a:r>
              <a:rPr lang="en-GB" dirty="0" smtClean="0"/>
              <a:t>CBC (cipher block chaining)</a:t>
            </a:r>
          </a:p>
          <a:p>
            <a:r>
              <a:rPr lang="en-GB" dirty="0" smtClean="0"/>
              <a:t>Feedback modes</a:t>
            </a:r>
          </a:p>
          <a:p>
            <a:r>
              <a:rPr lang="en-GB" dirty="0" smtClean="0"/>
              <a:t>And COUNTER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65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The algorithm uses only standard arithmetic and logical operations on numbers of 64 bits at most, </a:t>
            </a:r>
            <a:r>
              <a:rPr lang="en-US" b="1" dirty="0" smtClean="0"/>
              <a:t>so it </a:t>
            </a:r>
            <a:r>
              <a:rPr lang="en-US" b="1" dirty="0"/>
              <a:t>was easily implemented in late 1970s hardware technology.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repetitive nature of the </a:t>
            </a:r>
            <a:r>
              <a:rPr lang="en-US" b="1" dirty="0" smtClean="0"/>
              <a:t>algorithm makes </a:t>
            </a:r>
            <a:r>
              <a:rPr lang="en-US" b="1" dirty="0"/>
              <a:t>it ideal for use on a special-purpose chip. Initial software implementations were clumsy, </a:t>
            </a:r>
            <a:r>
              <a:rPr lang="en-US" b="1" dirty="0" smtClean="0"/>
              <a:t>but current </a:t>
            </a:r>
            <a:r>
              <a:rPr lang="en-US" b="1" dirty="0"/>
              <a:t>implementations are better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sz="4600" b="1" i="1" dirty="0"/>
              <a:t>Outline of the </a:t>
            </a:r>
            <a:r>
              <a:rPr lang="en-US" sz="4600" b="1" i="1" dirty="0" smtClean="0"/>
              <a:t>Algorithm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dirty="0"/>
              <a:t>DES operates on a 64-bit block of plaintext. After an initial permutation, the block is broken into </a:t>
            </a:r>
            <a:r>
              <a:rPr lang="en-US" b="1" dirty="0" smtClean="0"/>
              <a:t>a right </a:t>
            </a:r>
            <a:r>
              <a:rPr lang="en-US" b="1" dirty="0"/>
              <a:t>half and a left half, each 32 bits long. </a:t>
            </a:r>
            <a:endParaRPr lang="en-US" b="1" dirty="0" smtClean="0"/>
          </a:p>
          <a:p>
            <a:r>
              <a:rPr lang="en-US" b="1" dirty="0" smtClean="0"/>
              <a:t>Then </a:t>
            </a:r>
            <a:r>
              <a:rPr lang="en-US" b="1" dirty="0"/>
              <a:t>there are 16 rounds of identical operations, called</a:t>
            </a:r>
          </a:p>
          <a:p>
            <a:pPr marL="0" indent="0">
              <a:buNone/>
            </a:pPr>
            <a:r>
              <a:rPr lang="en-US" b="1" dirty="0" smtClean="0"/>
              <a:t>     Function </a:t>
            </a:r>
            <a:r>
              <a:rPr lang="en-US" b="1" dirty="0"/>
              <a:t>f, in which the data are combined with the key.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After </a:t>
            </a:r>
            <a:r>
              <a:rPr lang="en-US" b="1" dirty="0"/>
              <a:t>the sixteenth round, the right and </a:t>
            </a:r>
            <a:r>
              <a:rPr lang="en-US" b="1" dirty="0" smtClean="0"/>
              <a:t>left halves </a:t>
            </a:r>
            <a:r>
              <a:rPr lang="en-US" b="1" dirty="0"/>
              <a:t>are joined</a:t>
            </a:r>
            <a:r>
              <a:rPr lang="en-US" b="1"/>
              <a:t>, </a:t>
            </a:r>
            <a:r>
              <a:rPr lang="en-US" b="1" smtClean="0"/>
              <a:t>	and </a:t>
            </a:r>
            <a:r>
              <a:rPr lang="en-US" b="1" dirty="0"/>
              <a:t>a final permutation (the inverse of the </a:t>
            </a:r>
            <a:r>
              <a:rPr lang="en-US" b="1"/>
              <a:t>initial </a:t>
            </a:r>
            <a:r>
              <a:rPr lang="en-US" b="1" smtClean="0"/>
              <a:t>permutation</a:t>
            </a:r>
            <a:r>
              <a:rPr lang="en-US" b="1" dirty="0"/>
              <a:t>) finishes off </a:t>
            </a:r>
            <a:r>
              <a:rPr lang="en-US" b="1" dirty="0" smtClean="0"/>
              <a:t>the algorithm.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349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Round Of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371600"/>
            <a:ext cx="5638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86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6096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In each round (see </a:t>
            </a:r>
            <a:r>
              <a:rPr lang="en-US" b="1" dirty="0" smtClean="0"/>
              <a:t>Figure), </a:t>
            </a:r>
            <a:r>
              <a:rPr lang="en-US" b="1" dirty="0"/>
              <a:t>the key bits are shifted, and then 48 bits are selected from the 56 </a:t>
            </a:r>
            <a:r>
              <a:rPr lang="en-US" b="1" dirty="0" smtClean="0"/>
              <a:t>bits of </a:t>
            </a:r>
            <a:r>
              <a:rPr lang="en-US" b="1" dirty="0"/>
              <a:t>the key.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right half of the data is expanded to 48 bits via an expansion permutation, </a:t>
            </a:r>
            <a:r>
              <a:rPr lang="en-US" b="1" dirty="0" smtClean="0"/>
              <a:t>combined with </a:t>
            </a:r>
            <a:r>
              <a:rPr lang="en-US" b="1" dirty="0"/>
              <a:t>48 bits of a shifted and permuted key via an XOR, sent through 8 S-boxes producing 32 new </a:t>
            </a:r>
            <a:r>
              <a:rPr lang="en-US" b="1" dirty="0" smtClean="0"/>
              <a:t>bits, and </a:t>
            </a:r>
            <a:r>
              <a:rPr lang="en-US" b="1" dirty="0"/>
              <a:t>permuted again. </a:t>
            </a:r>
            <a:endParaRPr lang="en-US" b="1" dirty="0" smtClean="0"/>
          </a:p>
          <a:p>
            <a:r>
              <a:rPr lang="en-US" b="1" dirty="0" smtClean="0"/>
              <a:t>These </a:t>
            </a:r>
            <a:r>
              <a:rPr lang="en-US" b="1" dirty="0"/>
              <a:t>four operations make up Function f.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output of </a:t>
            </a:r>
            <a:r>
              <a:rPr lang="en-US" sz="3900" b="1" dirty="0"/>
              <a:t>Function f</a:t>
            </a:r>
            <a:r>
              <a:rPr lang="en-US" b="1" dirty="0"/>
              <a:t> is </a:t>
            </a:r>
            <a:r>
              <a:rPr lang="en-US" b="1" dirty="0" smtClean="0"/>
              <a:t>then combined </a:t>
            </a:r>
            <a:r>
              <a:rPr lang="en-US" b="1" dirty="0"/>
              <a:t>with the left half via another XOR.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result of these operations becomes the new right</a:t>
            </a:r>
          </a:p>
          <a:p>
            <a:pPr marL="0" indent="0">
              <a:buNone/>
            </a:pPr>
            <a:r>
              <a:rPr lang="en-US" b="1" dirty="0" smtClean="0"/>
              <a:t>     half</a:t>
            </a:r>
            <a:r>
              <a:rPr lang="en-US" b="1" dirty="0"/>
              <a:t>; the old right half becomes the new left half. </a:t>
            </a:r>
            <a:endParaRPr lang="en-US" b="1" dirty="0" smtClean="0"/>
          </a:p>
          <a:p>
            <a:r>
              <a:rPr lang="en-US" b="1" dirty="0" smtClean="0"/>
              <a:t>These </a:t>
            </a:r>
            <a:r>
              <a:rPr lang="en-US" b="1" dirty="0"/>
              <a:t>operations are repeated 16 times, making </a:t>
            </a:r>
            <a:r>
              <a:rPr lang="en-US" b="1" dirty="0" smtClean="0"/>
              <a:t>16 rounds </a:t>
            </a:r>
            <a:r>
              <a:rPr lang="en-US" b="1" dirty="0"/>
              <a:t>of 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4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534400" cy="6019800"/>
          </a:xfrm>
        </p:spPr>
        <p:txBody>
          <a:bodyPr/>
          <a:lstStyle/>
          <a:p>
            <a:r>
              <a:rPr lang="en-US" b="1" dirty="0"/>
              <a:t>If </a:t>
            </a:r>
            <a:r>
              <a:rPr lang="en-US" b="1" i="1" dirty="0"/>
              <a:t>B</a:t>
            </a:r>
            <a:r>
              <a:rPr lang="en-US" b="1" dirty="0"/>
              <a:t>i is the result of the </a:t>
            </a:r>
            <a:r>
              <a:rPr lang="en-US" b="1" i="1" dirty="0" err="1"/>
              <a:t>i</a:t>
            </a:r>
            <a:r>
              <a:rPr lang="en-US" b="1" dirty="0" err="1"/>
              <a:t>th</a:t>
            </a:r>
            <a:r>
              <a:rPr lang="en-US" b="1" dirty="0"/>
              <a:t> iteration, </a:t>
            </a:r>
            <a:r>
              <a:rPr lang="en-US" b="1" i="1" dirty="0"/>
              <a:t>L</a:t>
            </a:r>
            <a:r>
              <a:rPr lang="en-US" b="1" dirty="0"/>
              <a:t>i and </a:t>
            </a:r>
            <a:r>
              <a:rPr lang="en-US" b="1" i="1" dirty="0" err="1"/>
              <a:t>R</a:t>
            </a:r>
            <a:r>
              <a:rPr lang="en-US" b="1" dirty="0" err="1"/>
              <a:t>i</a:t>
            </a:r>
            <a:r>
              <a:rPr lang="en-US" b="1" dirty="0"/>
              <a:t> are the left and right halves of </a:t>
            </a:r>
            <a:r>
              <a:rPr lang="en-US" b="1" i="1" dirty="0"/>
              <a:t>B</a:t>
            </a:r>
            <a:r>
              <a:rPr lang="en-US" b="1" dirty="0"/>
              <a:t>i, </a:t>
            </a:r>
            <a:r>
              <a:rPr lang="en-US" b="1" i="1" dirty="0"/>
              <a:t>K</a:t>
            </a:r>
            <a:r>
              <a:rPr lang="en-US" b="1" dirty="0"/>
              <a:t>i is the 48-bit key</a:t>
            </a:r>
          </a:p>
          <a:p>
            <a:r>
              <a:rPr lang="en-US" b="1" dirty="0"/>
              <a:t>for round </a:t>
            </a:r>
            <a:r>
              <a:rPr lang="en-US" b="1" i="1" dirty="0" err="1"/>
              <a:t>i</a:t>
            </a:r>
            <a:r>
              <a:rPr lang="en-US" b="1" i="1" dirty="0"/>
              <a:t>, </a:t>
            </a:r>
            <a:r>
              <a:rPr lang="en-US" b="1" dirty="0"/>
              <a:t>and f is the function that does all the substituting and permuting and </a:t>
            </a:r>
            <a:r>
              <a:rPr lang="en-US" b="1" dirty="0" err="1"/>
              <a:t>XORing</a:t>
            </a:r>
            <a:r>
              <a:rPr lang="en-US" b="1" dirty="0"/>
              <a:t> with </a:t>
            </a:r>
            <a:r>
              <a:rPr lang="en-US" b="1" dirty="0" smtClean="0"/>
              <a:t>the key</a:t>
            </a:r>
            <a:r>
              <a:rPr lang="en-US" b="1" dirty="0"/>
              <a:t>, then a round looks like: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91" y="3733800"/>
            <a:ext cx="4495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21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The Initial 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initial permutation occurs before round 1; it transposes the input block as described in Table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/>
              <a:t>This table</a:t>
            </a:r>
            <a:r>
              <a:rPr lang="en-US" b="1" dirty="0" smtClean="0"/>
              <a:t>, </a:t>
            </a:r>
            <a:r>
              <a:rPr lang="en-US" b="1" dirty="0"/>
              <a:t>should be read left to right, top to  </a:t>
            </a:r>
            <a:r>
              <a:rPr lang="en-US" b="1" dirty="0" smtClean="0"/>
              <a:t>  bottom</a:t>
            </a:r>
            <a:r>
              <a:rPr lang="en-US" b="1" dirty="0"/>
              <a:t>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For example</a:t>
            </a:r>
            <a:r>
              <a:rPr lang="en-US" b="1" dirty="0"/>
              <a:t>, the initial permutation moves bit 58 of the plaintext to bit position 1, bit 50 to bit position </a:t>
            </a:r>
            <a:r>
              <a:rPr lang="en-US" b="1" dirty="0" smtClean="0"/>
              <a:t>2, bit</a:t>
            </a:r>
          </a:p>
          <a:p>
            <a:r>
              <a:rPr lang="en-US" b="1" dirty="0"/>
              <a:t>Initial </a:t>
            </a:r>
            <a:r>
              <a:rPr lang="en-US" b="1" dirty="0" smtClean="0"/>
              <a:t>Permutation to </a:t>
            </a:r>
            <a:r>
              <a:rPr lang="en-US" b="1" dirty="0"/>
              <a:t>bit position 3, and so forth.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58, 50, 42, 34, 26, 18, 10, 2, 60, 52, 44, 36, 28, 20, 12, 4,</a:t>
            </a:r>
          </a:p>
          <a:p>
            <a:r>
              <a:rPr lang="en-US" dirty="0"/>
              <a:t>62, 54, 46, 38, 30, 22, 14, 6, 64, 56, 48, 40, 32, 24, 16, 8,</a:t>
            </a:r>
          </a:p>
          <a:p>
            <a:r>
              <a:rPr lang="en-US" dirty="0"/>
              <a:t>57, 49, 41, 33, 25, 17, 9, 1, 59, 51, 43, 35, 27, 19, 11, 3,</a:t>
            </a:r>
          </a:p>
          <a:p>
            <a:r>
              <a:rPr lang="en-US" dirty="0"/>
              <a:t>61, 53, 45, 37, 29, 21, 13, 5, 63, 55, 47, 39, 31, 23, 15, 7</a:t>
            </a: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77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248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256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initial permutation and the corresponding final permutation do not affect DES’s security. </a:t>
            </a:r>
            <a:endParaRPr lang="en-US" b="1" dirty="0" smtClean="0"/>
          </a:p>
          <a:p>
            <a:r>
              <a:rPr lang="en-US" b="1" dirty="0" smtClean="0"/>
              <a:t>(As near </a:t>
            </a:r>
            <a:r>
              <a:rPr lang="en-US" b="1" dirty="0"/>
              <a:t>as anyone can tell, its primary purpose is to make it easier to load plaintext and </a:t>
            </a:r>
            <a:r>
              <a:rPr lang="en-US" b="1" dirty="0" err="1"/>
              <a:t>ciphertext</a:t>
            </a:r>
            <a:r>
              <a:rPr lang="en-US" b="1" dirty="0"/>
              <a:t> data</a:t>
            </a:r>
          </a:p>
          <a:p>
            <a:pPr marL="0" indent="0">
              <a:buNone/>
            </a:pPr>
            <a:r>
              <a:rPr lang="en-US" b="1" dirty="0" smtClean="0"/>
              <a:t>     into </a:t>
            </a:r>
            <a:r>
              <a:rPr lang="en-US" b="1" dirty="0"/>
              <a:t>a DES chip in byte-sized pieces. </a:t>
            </a:r>
            <a:endParaRPr lang="en-US" b="1" dirty="0" smtClean="0"/>
          </a:p>
          <a:p>
            <a:r>
              <a:rPr lang="en-US" b="1" dirty="0" smtClean="0"/>
              <a:t>Remember </a:t>
            </a:r>
            <a:r>
              <a:rPr lang="en-US" b="1" dirty="0"/>
              <a:t>that DES predates 16-bit or 32-bit </a:t>
            </a:r>
            <a:r>
              <a:rPr lang="en-US" b="1" dirty="0" smtClean="0"/>
              <a:t>microprocessor busses</a:t>
            </a:r>
            <a:r>
              <a:rPr lang="en-US" b="1" dirty="0"/>
              <a:t>.) </a:t>
            </a:r>
            <a:endParaRPr lang="en-US" b="1" dirty="0" smtClean="0"/>
          </a:p>
          <a:p>
            <a:r>
              <a:rPr lang="en-US" b="1" dirty="0" smtClean="0"/>
              <a:t>Since </a:t>
            </a:r>
            <a:r>
              <a:rPr lang="en-US" b="1" dirty="0"/>
              <a:t>this bit-wise permutation is difficult in software (although it is trivial in hardware</a:t>
            </a:r>
            <a:r>
              <a:rPr lang="en-US" b="1" dirty="0" smtClean="0"/>
              <a:t>), many </a:t>
            </a:r>
            <a:r>
              <a:rPr lang="en-US" b="1" dirty="0"/>
              <a:t>software implementations of DES leave out both the initial and final permutations. </a:t>
            </a:r>
            <a:endParaRPr lang="en-US" b="1" dirty="0" smtClean="0"/>
          </a:p>
          <a:p>
            <a:r>
              <a:rPr lang="en-US" b="1" dirty="0" smtClean="0"/>
              <a:t>While this new </a:t>
            </a:r>
            <a:r>
              <a:rPr lang="en-US" b="1" dirty="0"/>
              <a:t>algorithm is no less secure than DES, it does not follow the DES standard and should not be</a:t>
            </a:r>
          </a:p>
          <a:p>
            <a:pPr marL="0" indent="0">
              <a:buNone/>
            </a:pPr>
            <a:r>
              <a:rPr lang="en-US" b="1" dirty="0" smtClean="0"/>
              <a:t>     called </a:t>
            </a:r>
            <a:r>
              <a:rPr lang="en-US" b="1" dirty="0"/>
              <a:t>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 and Final Permutation Steps in 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943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33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The </a:t>
            </a:r>
            <a:r>
              <a:rPr lang="en-US" b="1" i="1" dirty="0"/>
              <a:t>Key Transformation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867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Initially</a:t>
            </a:r>
            <a:r>
              <a:rPr lang="en-US" b="1" dirty="0"/>
              <a:t>, the 64-bit DES key is reduced to a 56-bit key by ignoring every eighth bit. </a:t>
            </a:r>
            <a:endParaRPr lang="en-US" b="1" dirty="0" smtClean="0"/>
          </a:p>
          <a:p>
            <a:r>
              <a:rPr lang="en-US" b="1" dirty="0" smtClean="0"/>
              <a:t>These </a:t>
            </a:r>
            <a:r>
              <a:rPr lang="en-US" b="1" dirty="0"/>
              <a:t>bits can be used as parity check to ensure the key is error-free. </a:t>
            </a:r>
            <a:endParaRPr lang="en-US" b="1" dirty="0" smtClean="0"/>
          </a:p>
          <a:p>
            <a:r>
              <a:rPr lang="en-US" b="1" dirty="0" smtClean="0"/>
              <a:t>After </a:t>
            </a:r>
            <a:r>
              <a:rPr lang="en-US" b="1" dirty="0"/>
              <a:t>the </a:t>
            </a:r>
            <a:r>
              <a:rPr lang="en-US" b="1" dirty="0" smtClean="0"/>
              <a:t>56-bit key </a:t>
            </a:r>
            <a:r>
              <a:rPr lang="en-US" b="1" dirty="0"/>
              <a:t>is extracted, a different 48-bit </a:t>
            </a:r>
            <a:r>
              <a:rPr lang="en-US" b="1" dirty="0" err="1"/>
              <a:t>subkey</a:t>
            </a:r>
            <a:r>
              <a:rPr lang="en-US" b="1" dirty="0"/>
              <a:t> is generated for each of the 16 rounds of DES. </a:t>
            </a:r>
            <a:r>
              <a:rPr lang="en-US" b="1" dirty="0" smtClean="0"/>
              <a:t>These </a:t>
            </a:r>
            <a:r>
              <a:rPr lang="en-US" b="1" dirty="0" err="1" smtClean="0"/>
              <a:t>subkeys</a:t>
            </a:r>
            <a:r>
              <a:rPr lang="en-US" b="1" dirty="0"/>
              <a:t>, </a:t>
            </a:r>
            <a:r>
              <a:rPr lang="en-US" b="1" i="1" dirty="0"/>
              <a:t>K</a:t>
            </a:r>
            <a:r>
              <a:rPr lang="en-US" b="1" dirty="0"/>
              <a:t>i are determined in the following manner.</a:t>
            </a:r>
          </a:p>
          <a:p>
            <a:r>
              <a:rPr lang="en-US" b="1" dirty="0"/>
              <a:t>First, the 56-bit key is divided into two 28-bit halves. Then, the halves are circularly shifted left </a:t>
            </a:r>
            <a:r>
              <a:rPr lang="en-US" b="1" dirty="0" smtClean="0"/>
              <a:t>by either </a:t>
            </a:r>
            <a:r>
              <a:rPr lang="en-US" b="1" dirty="0"/>
              <a:t>one or two bits, depending on the round.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63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After being shifted, 48 out of the 56 bits are selected. Because this operation permutes the order of </a:t>
            </a:r>
            <a:r>
              <a:rPr lang="en-US" b="1" dirty="0" smtClean="0"/>
              <a:t>the bits </a:t>
            </a:r>
            <a:r>
              <a:rPr lang="en-US" b="1" dirty="0"/>
              <a:t>as well as selects a subset of bits, it is called a compression permutation.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operation provides </a:t>
            </a:r>
            <a:r>
              <a:rPr lang="en-US" b="1" dirty="0" smtClean="0"/>
              <a:t>a subset </a:t>
            </a:r>
            <a:r>
              <a:rPr lang="en-US" b="1" dirty="0"/>
              <a:t>of 48 bits. </a:t>
            </a:r>
            <a:r>
              <a:rPr lang="en-US" b="1" dirty="0" smtClean="0"/>
              <a:t>For </a:t>
            </a:r>
            <a:r>
              <a:rPr lang="en-US" b="1" dirty="0"/>
              <a:t>example, the bit in position 33 of the shifted key moves to position 35 of the output, and the bit in</a:t>
            </a:r>
          </a:p>
          <a:p>
            <a:pPr marL="0" indent="0">
              <a:buNone/>
            </a:pPr>
            <a:r>
              <a:rPr lang="en-US" b="1" dirty="0" smtClean="0"/>
              <a:t>    position </a:t>
            </a:r>
            <a:r>
              <a:rPr lang="en-US" b="1" dirty="0"/>
              <a:t>18 of the shifted key is ignored.</a:t>
            </a:r>
          </a:p>
          <a:p>
            <a:r>
              <a:rPr lang="en-US" b="1" dirty="0"/>
              <a:t>Because of the shifting, a different subset of key bits is used in each </a:t>
            </a:r>
            <a:r>
              <a:rPr lang="en-US" b="1" dirty="0" err="1"/>
              <a:t>subkey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bit is used </a:t>
            </a:r>
            <a:r>
              <a:rPr lang="en-US" b="1" dirty="0" smtClean="0"/>
              <a:t>in approximately </a:t>
            </a:r>
            <a:r>
              <a:rPr lang="en-US" b="1" dirty="0"/>
              <a:t>14 of the 16 </a:t>
            </a:r>
            <a:r>
              <a:rPr lang="en-US" b="1" dirty="0" err="1"/>
              <a:t>subkeys</a:t>
            </a:r>
            <a:r>
              <a:rPr lang="en-US" b="1" dirty="0"/>
              <a:t>, although not all bits are used exactly the same number of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3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–II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Symmetric Key Algorithm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Diagram shows general idea behind a symmetric key cipher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84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610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The </a:t>
            </a:r>
            <a:r>
              <a:rPr lang="en-US" b="1" i="1" dirty="0"/>
              <a:t>Expansion Permutation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This </a:t>
            </a:r>
            <a:r>
              <a:rPr lang="en-US" b="1" dirty="0"/>
              <a:t>operation expands the right half of the data, </a:t>
            </a:r>
            <a:r>
              <a:rPr lang="en-US" b="1" i="1" dirty="0" err="1"/>
              <a:t>R</a:t>
            </a:r>
            <a:r>
              <a:rPr lang="en-US" b="1" dirty="0" err="1"/>
              <a:t>i</a:t>
            </a:r>
            <a:r>
              <a:rPr lang="en-US" b="1" dirty="0"/>
              <a:t>, from 32 bits to 48 bits. Because this </a:t>
            </a:r>
            <a:r>
              <a:rPr lang="en-US" b="1" dirty="0" smtClean="0"/>
              <a:t>operation changes </a:t>
            </a:r>
            <a:r>
              <a:rPr lang="en-US" b="1" dirty="0"/>
              <a:t>the order of the bits as well as repeating certain bits, it is known as an </a:t>
            </a:r>
            <a:r>
              <a:rPr lang="en-US" b="1" dirty="0" smtClean="0"/>
              <a:t>expansion permutation.</a:t>
            </a:r>
          </a:p>
          <a:p>
            <a:r>
              <a:rPr lang="en-US" b="1" dirty="0" smtClean="0"/>
              <a:t>This </a:t>
            </a:r>
            <a:r>
              <a:rPr lang="en-US" b="1" dirty="0"/>
              <a:t>operation has two purposes: It makes the right half the same size as the key for </a:t>
            </a:r>
            <a:r>
              <a:rPr lang="en-US" b="1" dirty="0" smtClean="0"/>
              <a:t>the XOR </a:t>
            </a:r>
            <a:r>
              <a:rPr lang="en-US" b="1" dirty="0"/>
              <a:t>operation and it provides a longer result that can be compressed during the </a:t>
            </a:r>
            <a:r>
              <a:rPr lang="en-US" b="1" dirty="0" smtClean="0"/>
              <a:t>substitution operation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However</a:t>
            </a:r>
            <a:r>
              <a:rPr lang="en-US" b="1" dirty="0"/>
              <a:t>, neither of those is its main cryptographic purpose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By allowing one bit to </a:t>
            </a:r>
            <a:r>
              <a:rPr lang="en-US" b="1" dirty="0" smtClean="0"/>
              <a:t>affect two </a:t>
            </a:r>
            <a:r>
              <a:rPr lang="en-US" b="1" dirty="0"/>
              <a:t>substitutions, the </a:t>
            </a:r>
            <a:r>
              <a:rPr lang="en-US" b="1" dirty="0" smtClean="0"/>
              <a:t> dependency </a:t>
            </a:r>
            <a:r>
              <a:rPr lang="en-US" b="1" dirty="0"/>
              <a:t>of the output bits on the input bits spreads faster.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is called </a:t>
            </a:r>
            <a:r>
              <a:rPr lang="en-US" b="1" dirty="0" smtClean="0"/>
              <a:t>an avalanche </a:t>
            </a:r>
            <a:r>
              <a:rPr lang="en-US" b="1" dirty="0"/>
              <a:t>effect.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DES </a:t>
            </a:r>
            <a:r>
              <a:rPr lang="en-US" b="1" dirty="0"/>
              <a:t>is designed to reach the condition of having every bit of the </a:t>
            </a:r>
            <a:r>
              <a:rPr lang="en-US" b="1" dirty="0" err="1"/>
              <a:t>ciphertext</a:t>
            </a:r>
            <a:r>
              <a:rPr lang="en-US" b="1" dirty="0"/>
              <a:t> </a:t>
            </a:r>
            <a:r>
              <a:rPr lang="en-US" b="1" dirty="0" smtClean="0"/>
              <a:t>depend on </a:t>
            </a:r>
            <a:r>
              <a:rPr lang="en-US" b="1" dirty="0"/>
              <a:t>every bit of the plaintext and every bit of the key as quickly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8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 </a:t>
            </a:r>
            <a:r>
              <a:rPr lang="en-US" b="1" dirty="0"/>
              <a:t>defines the expansion permutation. This is sometimes called the E-box. </a:t>
            </a:r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each </a:t>
            </a:r>
            <a:r>
              <a:rPr lang="en-US" b="1" dirty="0" smtClean="0"/>
              <a:t>4-bit  input </a:t>
            </a:r>
            <a:r>
              <a:rPr lang="en-US" b="1" dirty="0"/>
              <a:t>block, the first and fourth bits each represent two bits of the output block, while the second </a:t>
            </a:r>
            <a:r>
              <a:rPr lang="en-US" b="1" dirty="0" smtClean="0"/>
              <a:t>and third </a:t>
            </a:r>
            <a:r>
              <a:rPr lang="en-US" b="1" dirty="0"/>
              <a:t>bits each represent one bit of the output block. Table </a:t>
            </a:r>
            <a:r>
              <a:rPr lang="en-US" b="1" dirty="0" smtClean="0"/>
              <a:t>shows </a:t>
            </a:r>
            <a:r>
              <a:rPr lang="en-US" b="1" dirty="0"/>
              <a:t>which output </a:t>
            </a:r>
            <a:r>
              <a:rPr lang="en-US" b="1" dirty="0" smtClean="0"/>
              <a:t>positions correspond </a:t>
            </a:r>
            <a:r>
              <a:rPr lang="en-US" b="1" dirty="0"/>
              <a:t>to which input positions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For example, the bit in position 3 of the input block moves </a:t>
            </a:r>
            <a:r>
              <a:rPr lang="en-US" b="1" dirty="0" smtClean="0"/>
              <a:t>to position </a:t>
            </a:r>
            <a:r>
              <a:rPr lang="en-US" b="1" dirty="0"/>
              <a:t>4 of the output block, and the bit in position 21 of the input block moves to positions 30 </a:t>
            </a:r>
            <a:r>
              <a:rPr lang="en-US" b="1" dirty="0" smtClean="0"/>
              <a:t>and 32 </a:t>
            </a:r>
            <a:r>
              <a:rPr lang="en-US" b="1" dirty="0"/>
              <a:t>of the output block.</a:t>
            </a:r>
          </a:p>
          <a:p>
            <a:r>
              <a:rPr lang="en-US" b="1" dirty="0"/>
              <a:t>Although the output block is larger than the input block, each input block generates a unique output</a:t>
            </a:r>
          </a:p>
          <a:p>
            <a:pPr marL="0" indent="0">
              <a:buNone/>
            </a:pPr>
            <a:r>
              <a:rPr lang="en-US" b="1" dirty="0" smtClean="0"/>
              <a:t>    block.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0130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Expansion </a:t>
            </a:r>
            <a:r>
              <a:rPr lang="en-US" dirty="0" err="1" smtClean="0"/>
              <a:t>Permutaion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89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/>
              <a:t>Expansion Permutation</a:t>
            </a:r>
          </a:p>
          <a:p>
            <a:r>
              <a:rPr lang="en-US" dirty="0"/>
              <a:t>32, 1, 2, 3, 4, 5, 4, 5, 6, 7, 8, 9,</a:t>
            </a:r>
          </a:p>
          <a:p>
            <a:r>
              <a:rPr lang="en-US" dirty="0"/>
              <a:t>8, 9, 10, 11, 12, 13, 12, 13, 14, 15, 16, 17,</a:t>
            </a:r>
          </a:p>
          <a:p>
            <a:r>
              <a:rPr lang="en-US" dirty="0"/>
              <a:t>16, 17, 18, 19, 20, 21, 20, 21, 22, 23, 24, 25,</a:t>
            </a:r>
          </a:p>
          <a:p>
            <a:r>
              <a:rPr lang="en-US" dirty="0"/>
              <a:t>24, 25, 26, 27, 28, 29, 28, 29, 30, 31, 32, 1</a:t>
            </a:r>
          </a:p>
        </p:txBody>
      </p:sp>
    </p:spTree>
    <p:extLst>
      <p:ext uri="{BB962C8B-B14F-4D97-AF65-F5344CB8AC3E}">
        <p14:creationId xmlns:p14="http://schemas.microsoft.com/office/powerpoint/2010/main" val="244930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The </a:t>
            </a:r>
            <a:r>
              <a:rPr lang="en-US" b="1" i="1" dirty="0"/>
              <a:t>S-Box Substitution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After </a:t>
            </a:r>
            <a:r>
              <a:rPr lang="en-US" b="1" dirty="0"/>
              <a:t>the compressed key is </a:t>
            </a:r>
            <a:r>
              <a:rPr lang="en-US" b="1" dirty="0" err="1"/>
              <a:t>XORed</a:t>
            </a:r>
            <a:r>
              <a:rPr lang="en-US" b="1" dirty="0"/>
              <a:t> with the expanded block, the 48-bit result moves to a </a:t>
            </a:r>
            <a:r>
              <a:rPr lang="en-US" b="1" dirty="0" smtClean="0"/>
              <a:t>substitution operation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substitutions are performed by eight substitution boxes, or S-boxes. </a:t>
            </a:r>
            <a:endParaRPr lang="en-US" b="1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S-box has </a:t>
            </a:r>
            <a:r>
              <a:rPr lang="en-US" b="1" dirty="0" smtClean="0"/>
              <a:t>a 6-bit </a:t>
            </a:r>
            <a:r>
              <a:rPr lang="en-US" b="1" dirty="0"/>
              <a:t>input and a 4-bit output, and there are eight different S-boxes. (The total memory </a:t>
            </a:r>
            <a:r>
              <a:rPr lang="en-US" b="1" dirty="0" smtClean="0"/>
              <a:t>requirement for </a:t>
            </a:r>
            <a:r>
              <a:rPr lang="en-US" b="1" dirty="0"/>
              <a:t>the eight DES S-boxes is 256 bytes.) The 48 bits are divided into eight 6-bit sub-blocks. </a:t>
            </a:r>
            <a:endParaRPr lang="en-US" b="1" dirty="0" smtClean="0"/>
          </a:p>
          <a:p>
            <a:r>
              <a:rPr lang="en-US" b="1" dirty="0" smtClean="0"/>
              <a:t>Each separate </a:t>
            </a:r>
            <a:r>
              <a:rPr lang="en-US" b="1" dirty="0"/>
              <a:t>block is operated on by a separate S-box: The first block is operated on by S-box 1, the</a:t>
            </a:r>
          </a:p>
          <a:p>
            <a:pPr marL="0" indent="0">
              <a:buNone/>
            </a:pPr>
            <a:r>
              <a:rPr lang="en-US" b="1" dirty="0" smtClean="0"/>
              <a:t>    second </a:t>
            </a:r>
            <a:r>
              <a:rPr lang="en-US" b="1" dirty="0"/>
              <a:t>block is operated on by S-box 2, and so on. See Figure 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6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48 bit input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32 bit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17219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513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9436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Each S-box is a table of 4 rows and 16 columns. Each entry in the box is a 4-bit number.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6 </a:t>
            </a:r>
            <a:r>
              <a:rPr lang="en-US" b="1" dirty="0" smtClean="0"/>
              <a:t>input bits </a:t>
            </a:r>
            <a:r>
              <a:rPr lang="en-US" b="1" dirty="0"/>
              <a:t>of the S-box specify under which row and column number to look for the output.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input bits specify an entry in the S-box in a very particular manner. Consider an S-box input of </a:t>
            </a:r>
            <a:r>
              <a:rPr lang="en-US" b="1" dirty="0" smtClean="0"/>
              <a:t>6 bits</a:t>
            </a:r>
            <a:r>
              <a:rPr lang="en-US" b="1" dirty="0"/>
              <a:t>, labeled </a:t>
            </a:r>
            <a:r>
              <a:rPr lang="en-US" b="1" i="1" dirty="0"/>
              <a:t>b</a:t>
            </a:r>
            <a:r>
              <a:rPr lang="en-US" b="1" dirty="0"/>
              <a:t>1 </a:t>
            </a:r>
            <a:r>
              <a:rPr lang="en-US" b="1" i="1" dirty="0"/>
              <a:t>b</a:t>
            </a:r>
            <a:r>
              <a:rPr lang="en-US" b="1" dirty="0"/>
              <a:t>2 </a:t>
            </a:r>
            <a:r>
              <a:rPr lang="en-US" b="1" i="1" dirty="0"/>
              <a:t>b</a:t>
            </a:r>
            <a:r>
              <a:rPr lang="en-US" b="1" dirty="0"/>
              <a:t>3 </a:t>
            </a:r>
            <a:r>
              <a:rPr lang="en-US" b="1" i="1" dirty="0"/>
              <a:t>b</a:t>
            </a:r>
            <a:r>
              <a:rPr lang="en-US" b="1" dirty="0"/>
              <a:t>4 </a:t>
            </a:r>
            <a:r>
              <a:rPr lang="en-US" b="1" i="1" dirty="0"/>
              <a:t>b</a:t>
            </a:r>
            <a:r>
              <a:rPr lang="en-US" b="1" dirty="0"/>
              <a:t>5 and </a:t>
            </a:r>
            <a:r>
              <a:rPr lang="en-US" b="1" i="1" dirty="0"/>
              <a:t>b</a:t>
            </a:r>
            <a:r>
              <a:rPr lang="en-US" b="1" dirty="0"/>
              <a:t>6. </a:t>
            </a:r>
            <a:endParaRPr lang="en-US" b="1" dirty="0" smtClean="0"/>
          </a:p>
          <a:p>
            <a:r>
              <a:rPr lang="en-US" b="1" dirty="0" smtClean="0"/>
              <a:t>Bits </a:t>
            </a:r>
            <a:r>
              <a:rPr lang="en-US" b="1" i="1" dirty="0"/>
              <a:t>b</a:t>
            </a:r>
            <a:r>
              <a:rPr lang="en-US" b="1" dirty="0"/>
              <a:t>1 and </a:t>
            </a:r>
            <a:r>
              <a:rPr lang="en-US" b="1" i="1" dirty="0"/>
              <a:t>b</a:t>
            </a:r>
            <a:r>
              <a:rPr lang="en-US" b="1" dirty="0"/>
              <a:t>6 are combined to form a 2-bit number, from 0 to </a:t>
            </a:r>
            <a:r>
              <a:rPr lang="en-US" b="1" dirty="0" smtClean="0"/>
              <a:t>3, which </a:t>
            </a:r>
            <a:r>
              <a:rPr lang="en-US" b="1" dirty="0"/>
              <a:t>corresponds to a row in the table.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middle 4 bits, </a:t>
            </a:r>
            <a:r>
              <a:rPr lang="en-US" b="1" i="1" dirty="0"/>
              <a:t>b</a:t>
            </a:r>
            <a:r>
              <a:rPr lang="en-US" b="1" dirty="0"/>
              <a:t>2 through </a:t>
            </a:r>
            <a:r>
              <a:rPr lang="en-US" b="1" i="1" dirty="0"/>
              <a:t>b</a:t>
            </a:r>
            <a:r>
              <a:rPr lang="en-US" b="1" dirty="0"/>
              <a:t>5 are combined to form a </a:t>
            </a:r>
            <a:r>
              <a:rPr lang="en-US" b="1" dirty="0" smtClean="0"/>
              <a:t>4-bit number</a:t>
            </a:r>
            <a:r>
              <a:rPr lang="en-US" b="1" dirty="0"/>
              <a:t>, from 0 to 15, which corresponds to a column in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12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For example, assume that the input to the sixth S-box (i.e., bits 31 through 36 of the XOR function) is</a:t>
            </a:r>
          </a:p>
          <a:p>
            <a:pPr marL="0" indent="0">
              <a:buNone/>
            </a:pPr>
            <a:r>
              <a:rPr lang="en-US" b="1" dirty="0" smtClean="0"/>
              <a:t>   110011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first and last bits combine to form 11, which corresponds to row 3 of the sixth S-box. </a:t>
            </a:r>
            <a:endParaRPr lang="en-US" b="1" dirty="0" smtClean="0"/>
          </a:p>
          <a:p>
            <a:r>
              <a:rPr lang="en-US" b="1" dirty="0" smtClean="0"/>
              <a:t>The middle </a:t>
            </a:r>
            <a:r>
              <a:rPr lang="en-US" b="1" dirty="0"/>
              <a:t>4 bits combine to form 1001, which corresponds to the column 9 of the same S-box. The </a:t>
            </a:r>
            <a:r>
              <a:rPr lang="en-US" b="1" dirty="0" smtClean="0"/>
              <a:t>entry under </a:t>
            </a:r>
            <a:r>
              <a:rPr lang="en-US" b="1" dirty="0"/>
              <a:t>row 3, column 9 of S-box 6 is 14. (Remember to count rows and columns from 0 and not </a:t>
            </a:r>
            <a:r>
              <a:rPr lang="en-US" b="1" dirty="0" smtClean="0"/>
              <a:t>from 1</a:t>
            </a:r>
            <a:r>
              <a:rPr lang="en-US" b="1" dirty="0"/>
              <a:t>.)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value 1110 is substituted for 110011</a:t>
            </a:r>
            <a:r>
              <a:rPr lang="en-US" b="1" dirty="0" smtClean="0"/>
              <a:t>.</a:t>
            </a:r>
          </a:p>
          <a:p>
            <a:r>
              <a:rPr lang="en-US" b="1" dirty="0"/>
              <a:t>It is, of course, far easier to implement the S-boxes in software as 64-entry arrays. It takes 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2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248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rearranging </a:t>
            </a:r>
            <a:r>
              <a:rPr lang="en-US" b="1" dirty="0"/>
              <a:t>of the entries to do this, but that’s not hard. (Don’t just change the indexing </a:t>
            </a:r>
            <a:r>
              <a:rPr lang="en-US" b="1" dirty="0" smtClean="0"/>
              <a:t>without rearranging </a:t>
            </a:r>
            <a:r>
              <a:rPr lang="en-US" b="1" dirty="0"/>
              <a:t>the entries.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S-boxes are designed very carefully.) However, this way of describing </a:t>
            </a:r>
            <a:r>
              <a:rPr lang="en-US" b="1" dirty="0" smtClean="0"/>
              <a:t>the S-boxes </a:t>
            </a:r>
            <a:r>
              <a:rPr lang="en-US" b="1" dirty="0"/>
              <a:t>helps visualize how they work. </a:t>
            </a:r>
            <a:endParaRPr lang="en-US" b="1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S-box can be viewed as a substitution function on a </a:t>
            </a:r>
            <a:r>
              <a:rPr lang="en-US" b="1" dirty="0" smtClean="0"/>
              <a:t>4-bit entry</a:t>
            </a:r>
            <a:r>
              <a:rPr lang="en-US" b="1" dirty="0"/>
              <a:t>: </a:t>
            </a:r>
            <a:r>
              <a:rPr lang="en-US" b="1" i="1" dirty="0"/>
              <a:t>b</a:t>
            </a:r>
            <a:r>
              <a:rPr lang="en-US" b="1" dirty="0"/>
              <a:t>2 through </a:t>
            </a:r>
            <a:r>
              <a:rPr lang="en-US" b="1" i="1" dirty="0"/>
              <a:t>b</a:t>
            </a:r>
            <a:r>
              <a:rPr lang="en-US" b="1" dirty="0"/>
              <a:t>5 go in, and a 4-bit result comes out. </a:t>
            </a:r>
            <a:endParaRPr lang="en-US" b="1" dirty="0" smtClean="0"/>
          </a:p>
          <a:p>
            <a:r>
              <a:rPr lang="en-US" b="1" dirty="0" smtClean="0"/>
              <a:t>Bits </a:t>
            </a:r>
            <a:r>
              <a:rPr lang="en-US" b="1" i="1" dirty="0"/>
              <a:t>b</a:t>
            </a:r>
            <a:r>
              <a:rPr lang="en-US" b="1" dirty="0"/>
              <a:t>1 and </a:t>
            </a:r>
            <a:r>
              <a:rPr lang="en-US" b="1" i="1" dirty="0"/>
              <a:t>b</a:t>
            </a:r>
            <a:r>
              <a:rPr lang="en-US" b="1" dirty="0"/>
              <a:t>6 come from neighboring blocks</a:t>
            </a:r>
            <a:r>
              <a:rPr lang="en-US" b="1" dirty="0" smtClean="0"/>
              <a:t>; they </a:t>
            </a:r>
            <a:r>
              <a:rPr lang="en-US" b="1" dirty="0"/>
              <a:t>select one out of four substitution functions available in the particular S-box.</a:t>
            </a:r>
          </a:p>
          <a:p>
            <a:r>
              <a:rPr lang="en-US" b="1" dirty="0"/>
              <a:t>The S-box substitution is the critical step in DES.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algorithm’s other operations are linear </a:t>
            </a:r>
            <a:r>
              <a:rPr lang="en-US" b="1" dirty="0" smtClean="0"/>
              <a:t>and easy </a:t>
            </a:r>
            <a:r>
              <a:rPr lang="en-US" b="1" dirty="0"/>
              <a:t>to analyze.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S-boxes are nonlinear and, more than anything else, give DES its security.</a:t>
            </a:r>
          </a:p>
          <a:p>
            <a:r>
              <a:rPr lang="en-US" b="1" dirty="0"/>
              <a:t>The result of this substitution phase is eight 4-bit blocks which are recombined into a single </a:t>
            </a:r>
            <a:r>
              <a:rPr lang="en-US" b="1" dirty="0" smtClean="0"/>
              <a:t>32-bit block</a:t>
            </a:r>
            <a:r>
              <a:rPr lang="en-US" b="1" dirty="0"/>
              <a:t>. This block moves to the next step: the P-box permutation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51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The P-Box Permutation</a:t>
            </a:r>
          </a:p>
          <a:p>
            <a:r>
              <a:rPr lang="en-US" b="1" dirty="0"/>
              <a:t>The 32-bit output of the S-box substitution is permuted according to a P-box.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permutation </a:t>
            </a:r>
            <a:r>
              <a:rPr lang="en-US" b="1" dirty="0" smtClean="0"/>
              <a:t>maps each </a:t>
            </a:r>
            <a:r>
              <a:rPr lang="en-US" b="1" dirty="0"/>
              <a:t>input bit to an output position; no bits are used twice and no bits are ignored. This is called </a:t>
            </a:r>
            <a:r>
              <a:rPr lang="en-US" b="1" dirty="0" smtClean="0"/>
              <a:t>a straight </a:t>
            </a:r>
            <a:r>
              <a:rPr lang="en-US" b="1" dirty="0"/>
              <a:t>permutation or just a permutation. </a:t>
            </a:r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example, bit 21 moves to bit 4, while bit 4 moves to bit 31</a:t>
            </a:r>
            <a:r>
              <a:rPr lang="en-US" b="1" dirty="0" smtClean="0"/>
              <a:t>.</a:t>
            </a:r>
          </a:p>
          <a:p>
            <a:r>
              <a:rPr lang="en-US" b="1" dirty="0"/>
              <a:t>Finally, the result of the P-box permutation is </a:t>
            </a:r>
            <a:r>
              <a:rPr lang="en-US" b="1" dirty="0" err="1"/>
              <a:t>XORed</a:t>
            </a:r>
            <a:r>
              <a:rPr lang="en-US" b="1" dirty="0"/>
              <a:t> with the left half of the initial 64-bit block.</a:t>
            </a:r>
          </a:p>
          <a:p>
            <a:r>
              <a:rPr lang="en-US" b="1" dirty="0"/>
              <a:t>Then the left and right halves are switched and another round begins.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839199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9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The </a:t>
            </a:r>
            <a:r>
              <a:rPr lang="en-US" b="1" i="1" dirty="0"/>
              <a:t>Final Permutation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final permutation is the inverse of the initial permutation 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Note that </a:t>
            </a:r>
            <a:r>
              <a:rPr lang="en-US" b="1" dirty="0"/>
              <a:t>the left and right halves are not exchanged after the last round of DES; instead the </a:t>
            </a:r>
            <a:r>
              <a:rPr lang="en-US" b="1" dirty="0" smtClean="0"/>
              <a:t>concatenated block </a:t>
            </a:r>
            <a:r>
              <a:rPr lang="en-US" b="1" i="1" dirty="0"/>
              <a:t>R</a:t>
            </a:r>
            <a:r>
              <a:rPr lang="en-US" b="1" dirty="0"/>
              <a:t>16</a:t>
            </a:r>
            <a:r>
              <a:rPr lang="en-US" b="1" i="1" dirty="0"/>
              <a:t>L</a:t>
            </a:r>
            <a:r>
              <a:rPr lang="en-US" b="1" dirty="0"/>
              <a:t>16 is used as the input to the final permutation. </a:t>
            </a:r>
            <a:endParaRPr lang="en-US" b="1" dirty="0" smtClean="0"/>
          </a:p>
          <a:p>
            <a:r>
              <a:rPr lang="en-US" b="1" dirty="0" smtClean="0"/>
              <a:t>There’s </a:t>
            </a:r>
            <a:r>
              <a:rPr lang="en-US" b="1" dirty="0"/>
              <a:t>nothing going on here; </a:t>
            </a:r>
            <a:r>
              <a:rPr lang="en-US" b="1" dirty="0" smtClean="0"/>
              <a:t>exchanging the </a:t>
            </a:r>
            <a:r>
              <a:rPr lang="en-US" b="1" dirty="0"/>
              <a:t>halves and shifting around the permutation would yield exactly the same result. This is so that </a:t>
            </a:r>
            <a:r>
              <a:rPr lang="en-US" b="1" dirty="0" smtClean="0"/>
              <a:t>the algorithm </a:t>
            </a:r>
            <a:r>
              <a:rPr lang="en-US" b="1" dirty="0"/>
              <a:t>can be used to both encrypt and decrypt.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70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Decrypting </a:t>
            </a:r>
            <a:r>
              <a:rPr lang="en-US" b="1" i="1" dirty="0"/>
              <a:t>DES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After </a:t>
            </a:r>
            <a:r>
              <a:rPr lang="en-US" b="1" dirty="0"/>
              <a:t>all the substitutions, permutations, XORs, and shifting around, you might think that </a:t>
            </a:r>
            <a:r>
              <a:rPr lang="en-US" b="1" dirty="0" smtClean="0"/>
              <a:t>the decryption </a:t>
            </a:r>
            <a:r>
              <a:rPr lang="en-US" b="1" dirty="0"/>
              <a:t>algorithm is completely different and just as confusing as the encryption algorithm. </a:t>
            </a:r>
            <a:endParaRPr lang="en-US" b="1" dirty="0" smtClean="0"/>
          </a:p>
          <a:p>
            <a:r>
              <a:rPr lang="en-US" b="1" dirty="0" smtClean="0"/>
              <a:t>On the contrary</a:t>
            </a:r>
            <a:r>
              <a:rPr lang="en-US" b="1" dirty="0"/>
              <a:t>, the various operations were chosen to produce a very useful property: The same algorithm</a:t>
            </a:r>
          </a:p>
          <a:p>
            <a:pPr marL="0" indent="0">
              <a:buNone/>
            </a:pPr>
            <a:r>
              <a:rPr lang="en-US" b="1" dirty="0" smtClean="0"/>
              <a:t>    works </a:t>
            </a:r>
            <a:r>
              <a:rPr lang="en-US" b="1" dirty="0"/>
              <a:t>for both encryption and decryption.</a:t>
            </a:r>
          </a:p>
          <a:p>
            <a:r>
              <a:rPr lang="en-US" b="1" dirty="0"/>
              <a:t>With DES it is possible to use the same function to encrypt or decrypt a block.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only difference </a:t>
            </a:r>
            <a:r>
              <a:rPr lang="en-US" b="1" dirty="0" smtClean="0"/>
              <a:t>is that </a:t>
            </a:r>
            <a:r>
              <a:rPr lang="en-US" b="1" dirty="0"/>
              <a:t>the keys must be used in the reverse order. That is, if the encryption keys for each round are </a:t>
            </a:r>
            <a:r>
              <a:rPr lang="en-US" b="1" i="1" dirty="0" smtClean="0"/>
              <a:t>K</a:t>
            </a:r>
            <a:r>
              <a:rPr lang="en-US" b="1" dirty="0" smtClean="0"/>
              <a:t>1 </a:t>
            </a:r>
            <a:r>
              <a:rPr lang="en-US" b="1" i="1" dirty="0" smtClean="0"/>
              <a:t>K</a:t>
            </a:r>
            <a:r>
              <a:rPr lang="en-US" b="1" dirty="0" smtClean="0"/>
              <a:t>2 </a:t>
            </a:r>
            <a:r>
              <a:rPr lang="en-US" b="1" i="1" dirty="0"/>
              <a:t>K</a:t>
            </a:r>
            <a:r>
              <a:rPr lang="en-US" b="1" dirty="0"/>
              <a:t>3,..., </a:t>
            </a:r>
            <a:r>
              <a:rPr lang="en-US" b="1" i="1" dirty="0"/>
              <a:t>K</a:t>
            </a:r>
            <a:r>
              <a:rPr lang="en-US" b="1" dirty="0"/>
              <a:t>16 then the decryption keys are </a:t>
            </a:r>
            <a:r>
              <a:rPr lang="en-US" b="1" i="1" dirty="0"/>
              <a:t>K</a:t>
            </a:r>
            <a:r>
              <a:rPr lang="en-US" b="1" dirty="0"/>
              <a:t>16 </a:t>
            </a:r>
            <a:r>
              <a:rPr lang="en-US" b="1" i="1" dirty="0"/>
              <a:t>K</a:t>
            </a:r>
            <a:r>
              <a:rPr lang="en-US" b="1" dirty="0"/>
              <a:t>15 </a:t>
            </a:r>
            <a:r>
              <a:rPr lang="en-US" b="1" i="1" dirty="0"/>
              <a:t>K</a:t>
            </a:r>
            <a:r>
              <a:rPr lang="en-US" b="1" dirty="0"/>
              <a:t>14, ..., </a:t>
            </a:r>
            <a:r>
              <a:rPr lang="en-US" b="1" i="1" dirty="0"/>
              <a:t>K</a:t>
            </a:r>
            <a:r>
              <a:rPr lang="en-US" b="1" dirty="0"/>
              <a:t>1. The algorithm that generates the key</a:t>
            </a:r>
          </a:p>
          <a:p>
            <a:pPr marL="0" indent="0">
              <a:buNone/>
            </a:pPr>
            <a:r>
              <a:rPr lang="en-US" b="1" dirty="0" smtClean="0"/>
              <a:t>     used </a:t>
            </a:r>
            <a:r>
              <a:rPr lang="en-US" b="1" dirty="0"/>
              <a:t>for each round is circular as well.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The </a:t>
            </a:r>
            <a:r>
              <a:rPr lang="en-US" b="1" dirty="0"/>
              <a:t>key shift is a right shift and the number of </a:t>
            </a:r>
            <a:r>
              <a:rPr lang="en-US" b="1" dirty="0" smtClean="0"/>
              <a:t>positions  shifted </a:t>
            </a:r>
            <a:r>
              <a:rPr lang="en-US" b="1" dirty="0"/>
              <a:t>is 0,1,2,2,2,2,2,2,1,2,2,2,2,2,2,1.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2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Modes </a:t>
            </a:r>
            <a:r>
              <a:rPr lang="en-US" b="1" i="1" dirty="0"/>
              <a:t>of DES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FIPS </a:t>
            </a:r>
            <a:r>
              <a:rPr lang="en-US" b="1" dirty="0"/>
              <a:t>PUB 81 specifies four modes of operation: ECB, CBC, OFB, and CFB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ANSI banking standards specify ECB and CBC for encryption, and CBC and </a:t>
            </a:r>
            <a:r>
              <a:rPr lang="en-US" b="1" i="1" dirty="0"/>
              <a:t>n-</a:t>
            </a:r>
            <a:r>
              <a:rPr lang="en-US" b="1" dirty="0"/>
              <a:t>bit CFB for</a:t>
            </a:r>
          </a:p>
          <a:p>
            <a:pPr marL="0" indent="0">
              <a:buNone/>
            </a:pPr>
            <a:r>
              <a:rPr lang="en-US" b="1" dirty="0" smtClean="0"/>
              <a:t>    authentication</a:t>
            </a:r>
          </a:p>
          <a:p>
            <a:r>
              <a:rPr lang="en-US" b="1" dirty="0"/>
              <a:t>In the software world, certification is usually not an issue. </a:t>
            </a:r>
            <a:endParaRPr lang="en-US" b="1" dirty="0" smtClean="0"/>
          </a:p>
          <a:p>
            <a:r>
              <a:rPr lang="en-US" b="1" dirty="0" smtClean="0"/>
              <a:t>Because </a:t>
            </a:r>
            <a:r>
              <a:rPr lang="en-US" b="1" dirty="0"/>
              <a:t>of its simplicity, ECB is most often</a:t>
            </a:r>
          </a:p>
          <a:p>
            <a:r>
              <a:rPr lang="en-US" b="1" dirty="0"/>
              <a:t>used in off-the-shelf commercial software products, although it is the most vulnerable to attack. </a:t>
            </a:r>
            <a:endParaRPr lang="en-US" b="1" dirty="0" smtClean="0"/>
          </a:p>
          <a:p>
            <a:r>
              <a:rPr lang="en-US" b="1" dirty="0" smtClean="0"/>
              <a:t>CBC is </a:t>
            </a:r>
            <a:r>
              <a:rPr lang="en-US" b="1" dirty="0"/>
              <a:t>used occasionally, even though it is just slightly more complicated than ECB and provides </a:t>
            </a:r>
            <a:r>
              <a:rPr lang="en-US" b="1" dirty="0" smtClean="0"/>
              <a:t>much more </a:t>
            </a:r>
            <a:r>
              <a:rPr lang="en-US" b="1" dirty="0"/>
              <a:t>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11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Security of DES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91600" cy="6324600"/>
          </a:xfrm>
        </p:spPr>
        <p:txBody>
          <a:bodyPr>
            <a:normAutofit/>
          </a:bodyPr>
          <a:lstStyle/>
          <a:p>
            <a:r>
              <a:rPr lang="en-US" b="1" dirty="0" smtClean="0"/>
              <a:t>People </a:t>
            </a:r>
            <a:r>
              <a:rPr lang="en-US" b="1" dirty="0"/>
              <a:t>have long questioned the security </a:t>
            </a:r>
            <a:r>
              <a:rPr lang="en-US" b="1"/>
              <a:t>of </a:t>
            </a:r>
            <a:r>
              <a:rPr lang="en-US" b="1" smtClean="0"/>
              <a:t>DES. </a:t>
            </a:r>
            <a:r>
              <a:rPr lang="en-US" b="1" dirty="0" smtClean="0"/>
              <a:t>There </a:t>
            </a:r>
            <a:r>
              <a:rPr lang="en-US" b="1" dirty="0"/>
              <a:t>has been much speculation on the </a:t>
            </a:r>
            <a:r>
              <a:rPr lang="en-US" b="1" dirty="0" smtClean="0"/>
              <a:t>key length</a:t>
            </a:r>
            <a:r>
              <a:rPr lang="en-US" b="1" dirty="0"/>
              <a:t>, number of iterations, and design of the S-boxes.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S-boxes were particularly mysterious—</a:t>
            </a:r>
          </a:p>
          <a:p>
            <a:pPr marL="0" indent="0">
              <a:buNone/>
            </a:pPr>
            <a:r>
              <a:rPr lang="en-US" b="1" dirty="0" smtClean="0"/>
              <a:t>    all </a:t>
            </a:r>
            <a:r>
              <a:rPr lang="en-US" b="1" dirty="0"/>
              <a:t>those constants, without any apparent reason as to why or what they’re for.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Although IBM claimed </a:t>
            </a:r>
            <a:r>
              <a:rPr lang="en-US" b="1" dirty="0"/>
              <a:t>that the inner workings were the result of 17 man-years of intensive cryptanalysis </a:t>
            </a:r>
            <a:r>
              <a:rPr lang="en-US" b="1" dirty="0" smtClean="0"/>
              <a:t>some people </a:t>
            </a:r>
            <a:r>
              <a:rPr lang="en-US" b="1" dirty="0"/>
              <a:t>feared that the NSA embedded a trapdoor into the algorithm so they would have an </a:t>
            </a:r>
            <a:r>
              <a:rPr lang="en-US" b="1" dirty="0" smtClean="0"/>
              <a:t>easy means </a:t>
            </a:r>
            <a:r>
              <a:rPr lang="en-US" b="1" dirty="0"/>
              <a:t>of decrypting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46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Security </a:t>
            </a:r>
            <a:r>
              <a:rPr lang="en-US" b="1" dirty="0"/>
              <a:t>of </a:t>
            </a:r>
            <a:r>
              <a:rPr lang="en-US" b="1" dirty="0" smtClean="0"/>
              <a:t>DES </a:t>
            </a:r>
            <a:r>
              <a:rPr lang="en-US" b="1" dirty="0" err="1" smtClean="0"/>
              <a:t>conti</a:t>
            </a:r>
            <a:r>
              <a:rPr lang="en-US" b="1" dirty="0" smtClean="0"/>
              <a:t>…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Weak </a:t>
            </a:r>
            <a:r>
              <a:rPr lang="en-US" b="1" i="1" dirty="0" smtClean="0"/>
              <a:t>Keys:</a:t>
            </a:r>
            <a:endParaRPr lang="en-US" b="1" i="1" dirty="0"/>
          </a:p>
          <a:p>
            <a:r>
              <a:rPr lang="en-US" b="1" dirty="0"/>
              <a:t>Because of the way the initial key is modified to get a </a:t>
            </a:r>
            <a:r>
              <a:rPr lang="en-US" b="1" dirty="0" err="1"/>
              <a:t>subkey</a:t>
            </a:r>
            <a:r>
              <a:rPr lang="en-US" b="1" dirty="0"/>
              <a:t> for each round of the algorithm, </a:t>
            </a:r>
            <a:r>
              <a:rPr lang="en-US" b="1" dirty="0" smtClean="0"/>
              <a:t>certain initial </a:t>
            </a:r>
            <a:r>
              <a:rPr lang="en-US" b="1" dirty="0"/>
              <a:t>keys are weak </a:t>
            </a:r>
            <a:r>
              <a:rPr lang="en-US" b="1" dirty="0" smtClean="0"/>
              <a:t>keys. </a:t>
            </a:r>
          </a:p>
          <a:p>
            <a:r>
              <a:rPr lang="en-US" b="1" dirty="0" smtClean="0"/>
              <a:t>Remember </a:t>
            </a:r>
            <a:r>
              <a:rPr lang="en-US" b="1" dirty="0"/>
              <a:t>that the initial value is split into two halves, and </a:t>
            </a:r>
            <a:r>
              <a:rPr lang="en-US" b="1" dirty="0" smtClean="0"/>
              <a:t>each half </a:t>
            </a:r>
            <a:r>
              <a:rPr lang="en-US" b="1" dirty="0"/>
              <a:t>is shifted independently. If all the bits in each half are either 0 or 1, then the key used for </a:t>
            </a:r>
            <a:r>
              <a:rPr lang="en-US" b="1" dirty="0" smtClean="0"/>
              <a:t>any cycle </a:t>
            </a:r>
            <a:r>
              <a:rPr lang="en-US" b="1" dirty="0"/>
              <a:t>of the algorithm is the same for all the cycles of the algorithm. </a:t>
            </a:r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can occur if the key </a:t>
            </a:r>
            <a:r>
              <a:rPr lang="en-US" b="1" dirty="0" smtClean="0"/>
              <a:t>is entirely </a:t>
            </a:r>
            <a:r>
              <a:rPr lang="en-US" b="1" dirty="0"/>
              <a:t>1s, entirely 0s, or if one half of the key is entirely 1s and the other half is entirely 0s. </a:t>
            </a:r>
            <a:endParaRPr lang="en-US" b="1" dirty="0" smtClean="0"/>
          </a:p>
          <a:p>
            <a:r>
              <a:rPr lang="en-US" b="1" dirty="0" smtClean="0"/>
              <a:t>Also</a:t>
            </a:r>
            <a:r>
              <a:rPr lang="en-US" b="1" dirty="0"/>
              <a:t>, </a:t>
            </a:r>
            <a:r>
              <a:rPr lang="en-US" b="1" dirty="0" smtClean="0"/>
              <a:t>two of </a:t>
            </a:r>
            <a:r>
              <a:rPr lang="en-US" b="1" dirty="0"/>
              <a:t>the weak keys have other properties that make them less secure 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98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Security </a:t>
            </a:r>
            <a:r>
              <a:rPr lang="en-US" b="1" dirty="0"/>
              <a:t>of DES </a:t>
            </a:r>
            <a:r>
              <a:rPr lang="en-US" b="1" dirty="0" err="1"/>
              <a:t>conti</a:t>
            </a:r>
            <a:r>
              <a:rPr lang="en-US" b="1" dirty="0"/>
              <a:t>…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6019800"/>
          </a:xfrm>
        </p:spPr>
        <p:txBody>
          <a:bodyPr/>
          <a:lstStyle/>
          <a:p>
            <a:r>
              <a:rPr lang="en-US" b="1" i="1" dirty="0"/>
              <a:t>Algebraic Structure</a:t>
            </a:r>
          </a:p>
          <a:p>
            <a:r>
              <a:rPr lang="en-US" b="1" dirty="0"/>
              <a:t>All possible 64-bit plaintext blocks can be mapped onto all possible 64-bit </a:t>
            </a:r>
            <a:r>
              <a:rPr lang="en-US" b="1" dirty="0" err="1"/>
              <a:t>ciphertext</a:t>
            </a:r>
            <a:r>
              <a:rPr lang="en-US" b="1" dirty="0"/>
              <a:t> blocks in 264!</a:t>
            </a:r>
          </a:p>
          <a:p>
            <a:r>
              <a:rPr lang="en-US" b="1" dirty="0"/>
              <a:t>different ways. The DES algorithm, with its 56-bit key, gives us 256 (approximately 1017) of these</a:t>
            </a:r>
          </a:p>
          <a:p>
            <a:r>
              <a:rPr lang="en-US" b="1" dirty="0"/>
              <a:t>mappings. Using multiple encryption, it seems possible to reach a larger portion of those possible</a:t>
            </a:r>
          </a:p>
          <a:p>
            <a:r>
              <a:rPr lang="en-US" b="1" dirty="0"/>
              <a:t>mappings. However, this is only true if the DES operation does not have certain algebraic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88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Security </a:t>
            </a:r>
            <a:r>
              <a:rPr lang="en-US" b="1" dirty="0"/>
              <a:t>of DES </a:t>
            </a:r>
            <a:r>
              <a:rPr lang="en-US" b="1" dirty="0" err="1"/>
              <a:t>conti</a:t>
            </a:r>
            <a:r>
              <a:rPr lang="en-US" b="1" dirty="0"/>
              <a:t>…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/>
              <a:t>Key Length</a:t>
            </a:r>
          </a:p>
          <a:p>
            <a:r>
              <a:rPr lang="en-US" b="1" dirty="0"/>
              <a:t>IBM’s original submission to NBS had a 112-bit key. By the time the DES became a standard, </a:t>
            </a:r>
            <a:r>
              <a:rPr lang="en-US" b="1" dirty="0" smtClean="0"/>
              <a:t>that was </a:t>
            </a:r>
            <a:r>
              <a:rPr lang="en-US" b="1" dirty="0"/>
              <a:t>reduced to a 56-bit key. Many cryptographers argued for the longer key. </a:t>
            </a:r>
            <a:endParaRPr lang="en-US" b="1" dirty="0" smtClean="0"/>
          </a:p>
          <a:p>
            <a:r>
              <a:rPr lang="en-US" b="1" dirty="0" smtClean="0"/>
              <a:t>Their arguments centered </a:t>
            </a:r>
            <a:r>
              <a:rPr lang="en-US" b="1" dirty="0"/>
              <a:t>on the </a:t>
            </a:r>
            <a:r>
              <a:rPr lang="en-US" b="1" dirty="0" err="1" smtClean="0"/>
              <a:t>posibility</a:t>
            </a:r>
            <a:r>
              <a:rPr lang="en-US" b="1" dirty="0" smtClean="0"/>
              <a:t> </a:t>
            </a:r>
            <a:r>
              <a:rPr lang="en-US" b="1" dirty="0"/>
              <a:t>of a brute-force </a:t>
            </a:r>
            <a:r>
              <a:rPr lang="en-US" b="1" dirty="0" smtClean="0"/>
              <a:t>attack</a:t>
            </a:r>
          </a:p>
          <a:p>
            <a:endParaRPr lang="en-US" b="1" i="1" dirty="0" smtClean="0"/>
          </a:p>
          <a:p>
            <a:r>
              <a:rPr lang="en-US" b="1" i="1" dirty="0" smtClean="0"/>
              <a:t>Number </a:t>
            </a:r>
            <a:r>
              <a:rPr lang="en-US" b="1" i="1" dirty="0"/>
              <a:t>of Rounds</a:t>
            </a:r>
          </a:p>
          <a:p>
            <a:r>
              <a:rPr lang="en-US" b="1" dirty="0"/>
              <a:t>Why 16 rounds? Why not 32? After five rounds every </a:t>
            </a:r>
            <a:r>
              <a:rPr lang="en-US" b="1" dirty="0" err="1"/>
              <a:t>ciphertext</a:t>
            </a:r>
            <a:r>
              <a:rPr lang="en-US" b="1" dirty="0"/>
              <a:t> bit is a function of every plaintext </a:t>
            </a:r>
            <a:r>
              <a:rPr lang="en-US" b="1" dirty="0" smtClean="0"/>
              <a:t>bit and </a:t>
            </a:r>
            <a:r>
              <a:rPr lang="en-US" b="1" dirty="0"/>
              <a:t>every key bit </a:t>
            </a:r>
            <a:r>
              <a:rPr lang="en-US" b="1" dirty="0" smtClean="0"/>
              <a:t>, </a:t>
            </a:r>
            <a:r>
              <a:rPr lang="en-US" b="1" dirty="0"/>
              <a:t>and after eight rounds the </a:t>
            </a:r>
            <a:r>
              <a:rPr lang="en-US" b="1" dirty="0" err="1"/>
              <a:t>ciphertext</a:t>
            </a:r>
            <a:r>
              <a:rPr lang="en-US" b="1" dirty="0"/>
              <a:t> was essentially a random </a:t>
            </a:r>
            <a:r>
              <a:rPr lang="en-US" b="1" dirty="0" smtClean="0"/>
              <a:t>function of </a:t>
            </a:r>
            <a:r>
              <a:rPr lang="en-US" b="1" dirty="0"/>
              <a:t>every plaintext bit and every key bit [880].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This is called the avalanche effect.) So why not </a:t>
            </a:r>
            <a:r>
              <a:rPr lang="en-US" b="1" dirty="0" smtClean="0"/>
              <a:t>stop after </a:t>
            </a:r>
            <a:r>
              <a:rPr lang="en-US" b="1" dirty="0"/>
              <a:t>eight rounds?</a:t>
            </a:r>
          </a:p>
          <a:p>
            <a:r>
              <a:rPr lang="en-US" b="1" dirty="0"/>
              <a:t>Over the years, variants of DES with a reduced number of rounds have been successfully attacked.</a:t>
            </a:r>
          </a:p>
          <a:p>
            <a:r>
              <a:rPr lang="en-US" b="1" dirty="0"/>
              <a:t>DES with three or four rounds was easily broken in 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DES </a:t>
            </a:r>
            <a:r>
              <a:rPr lang="en-US" b="1" dirty="0"/>
              <a:t>with six rounds fell some </a:t>
            </a:r>
            <a:r>
              <a:rPr lang="en-US" b="1" dirty="0" smtClean="0"/>
              <a:t>years later </a:t>
            </a:r>
            <a:r>
              <a:rPr lang="en-US" b="1" dirty="0"/>
              <a:t>[336]. </a:t>
            </a:r>
            <a:r>
              <a:rPr lang="en-US" b="1" dirty="0" err="1"/>
              <a:t>Biham</a:t>
            </a:r>
            <a:r>
              <a:rPr lang="en-US" b="1" dirty="0"/>
              <a:t> and Shamir’s differential cryptanalysis explained this as well: DES with </a:t>
            </a:r>
            <a:r>
              <a:rPr lang="en-US" b="1" dirty="0" smtClean="0"/>
              <a:t>any number </a:t>
            </a:r>
            <a:r>
              <a:rPr lang="en-US" b="1" dirty="0"/>
              <a:t>of rounds fewer than 16 could be broken with a known-plaintext attack more efficiently than</a:t>
            </a:r>
          </a:p>
          <a:p>
            <a:pPr marL="0" indent="0">
              <a:buNone/>
            </a:pPr>
            <a:r>
              <a:rPr lang="en-US" b="1" dirty="0" smtClean="0"/>
              <a:t>       by </a:t>
            </a:r>
            <a:r>
              <a:rPr lang="en-US" b="1" dirty="0"/>
              <a:t>a brute-force attack. </a:t>
            </a:r>
            <a:endParaRPr lang="en-US" b="1" dirty="0" smtClean="0"/>
          </a:p>
          <a:p>
            <a:r>
              <a:rPr lang="en-US" b="1" dirty="0" smtClean="0"/>
              <a:t>Certainly </a:t>
            </a:r>
            <a:r>
              <a:rPr lang="en-US" b="1" dirty="0"/>
              <a:t>brute-force is a much more likely attack, but it is interesting that</a:t>
            </a:r>
          </a:p>
          <a:p>
            <a:r>
              <a:rPr lang="en-US" b="1" dirty="0"/>
              <a:t>the algorithm has exactly 16 rounds.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81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Security </a:t>
            </a:r>
            <a:r>
              <a:rPr lang="en-US" b="1" dirty="0"/>
              <a:t>of DES </a:t>
            </a:r>
            <a:r>
              <a:rPr lang="en-US" b="1" dirty="0" err="1"/>
              <a:t>conti</a:t>
            </a:r>
            <a:r>
              <a:rPr lang="en-US" b="1" dirty="0"/>
              <a:t>…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9436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Design of the S-Boxes</a:t>
            </a:r>
          </a:p>
          <a:p>
            <a:r>
              <a:rPr lang="en-US" b="1" dirty="0"/>
              <a:t>In addition to being accused of reducing the key length, NSA was also accused of modifying the</a:t>
            </a:r>
          </a:p>
          <a:p>
            <a:r>
              <a:rPr lang="en-US" b="1" dirty="0"/>
              <a:t>contents of the S-boxes. </a:t>
            </a:r>
            <a:endParaRPr lang="en-US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pressed for design justification for the S-boxes, the NSA indicated </a:t>
            </a:r>
            <a:r>
              <a:rPr lang="en-US" b="1" dirty="0" smtClean="0"/>
              <a:t>that elements </a:t>
            </a:r>
            <a:r>
              <a:rPr lang="en-US" b="1" dirty="0"/>
              <a:t>of the algorithm’s design were “sensitive” and would not be made public. </a:t>
            </a:r>
            <a:endParaRPr lang="en-US" b="1" dirty="0" smtClean="0"/>
          </a:p>
          <a:p>
            <a:r>
              <a:rPr lang="en-US" b="1" dirty="0" smtClean="0"/>
              <a:t>Many cryptographers </a:t>
            </a:r>
            <a:r>
              <a:rPr lang="en-US" b="1" dirty="0"/>
              <a:t>were concerned that the NSA-designed S-boxes hid a trapdoor, making it possible </a:t>
            </a:r>
            <a:r>
              <a:rPr lang="en-US" b="1" dirty="0" smtClean="0"/>
              <a:t>for them </a:t>
            </a:r>
            <a:r>
              <a:rPr lang="en-US" b="1" dirty="0"/>
              <a:t>to easily cryptanalyze the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5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12.4 Differential and Linear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Cryptography: Second Edition - Bruce </a:t>
            </a:r>
            <a:r>
              <a:rPr lang="en-US" dirty="0" err="1" smtClean="0"/>
              <a:t>Schneier</a:t>
            </a:r>
            <a:r>
              <a:rPr lang="en-US" smtClean="0"/>
              <a:t>(chapter 12)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9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8458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610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8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153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44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8392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019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8686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23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154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610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105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45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8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315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55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3423</Words>
  <Application>Microsoft Office PowerPoint</Application>
  <PresentationFormat>On-screen Show (4:3)</PresentationFormat>
  <Paragraphs>209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Cryptography</vt:lpstr>
      <vt:lpstr>PowerPoint Presentation</vt:lpstr>
      <vt:lpstr>Unit –II Cryptography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DES: Data Encryption Standard</vt:lpstr>
      <vt:lpstr>PowerPoint Presentation</vt:lpstr>
      <vt:lpstr>Description of DES</vt:lpstr>
      <vt:lpstr>PowerPoint Presentation</vt:lpstr>
      <vt:lpstr>General Structure of DES</vt:lpstr>
      <vt:lpstr>DES</vt:lpstr>
      <vt:lpstr>PowerPoint Presentation</vt:lpstr>
      <vt:lpstr>One Round Of DES</vt:lpstr>
      <vt:lpstr>PowerPoint Presentation</vt:lpstr>
      <vt:lpstr>PowerPoint Presentation</vt:lpstr>
      <vt:lpstr>The Initial Permutation</vt:lpstr>
      <vt:lpstr>PowerPoint Presentation</vt:lpstr>
      <vt:lpstr>PowerPoint Presentation</vt:lpstr>
      <vt:lpstr>Initial and Final Permutation Steps in DES</vt:lpstr>
      <vt:lpstr> The Key Transformation </vt:lpstr>
      <vt:lpstr>PowerPoint Presentation</vt:lpstr>
      <vt:lpstr> The Expansion Permutation </vt:lpstr>
      <vt:lpstr>PowerPoint Presentation</vt:lpstr>
      <vt:lpstr>Expansion Permutaion</vt:lpstr>
      <vt:lpstr>PowerPoint Presentation</vt:lpstr>
      <vt:lpstr> The S-Box Substitution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The Final Permutation </vt:lpstr>
      <vt:lpstr> Decrypting DES </vt:lpstr>
      <vt:lpstr> Modes of DES </vt:lpstr>
      <vt:lpstr>Security of DES </vt:lpstr>
      <vt:lpstr> Security of DES conti… </vt:lpstr>
      <vt:lpstr> Security of DES conti… </vt:lpstr>
      <vt:lpstr> Security of DES conti… </vt:lpstr>
      <vt:lpstr> Security of DES conti… </vt:lpstr>
      <vt:lpstr>12.4 Differential and Linear Cryptanalysis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NSS</dc:creator>
  <cp:lastModifiedBy>Admin</cp:lastModifiedBy>
  <cp:revision>109</cp:revision>
  <dcterms:created xsi:type="dcterms:W3CDTF">2015-07-07T09:00:35Z</dcterms:created>
  <dcterms:modified xsi:type="dcterms:W3CDTF">2019-07-10T07:47:45Z</dcterms:modified>
</cp:coreProperties>
</file>