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676E-ED51-4B26-B346-76AE9E6755B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9383-8BB5-4B8A-8B9E-60FB2E159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89154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Cryptographic Hash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686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KEY POINTS</a:t>
            </a:r>
          </a:p>
          <a:p>
            <a:pPr algn="just"/>
            <a:r>
              <a:rPr lang="en-US" dirty="0"/>
              <a:t>◆ </a:t>
            </a:r>
            <a:r>
              <a:rPr lang="en-US" b="1" dirty="0">
                <a:solidFill>
                  <a:schemeClr val="tx1"/>
                </a:solidFill>
              </a:rPr>
              <a:t>A hash function maps a variable-length message into a fixed-length </a:t>
            </a:r>
            <a:r>
              <a:rPr lang="en-US" b="1" dirty="0" smtClean="0">
                <a:solidFill>
                  <a:schemeClr val="tx1"/>
                </a:solidFill>
              </a:rPr>
              <a:t>hash value</a:t>
            </a:r>
            <a:r>
              <a:rPr lang="en-US" b="1" dirty="0">
                <a:solidFill>
                  <a:schemeClr val="tx1"/>
                </a:solidFill>
              </a:rPr>
              <a:t>, or message digest.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◆ Virtually all cryptographic hash functions involve the iterative use of </a:t>
            </a:r>
            <a:r>
              <a:rPr lang="en-US" b="1" dirty="0" smtClean="0">
                <a:solidFill>
                  <a:schemeClr val="tx1"/>
                </a:solidFill>
              </a:rPr>
              <a:t>a compression </a:t>
            </a:r>
            <a:r>
              <a:rPr lang="en-US" b="1" dirty="0">
                <a:solidFill>
                  <a:schemeClr val="tx1"/>
                </a:solidFill>
              </a:rPr>
              <a:t>function.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◆ The compression function used in secure hash algorithms falls into one </a:t>
            </a:r>
            <a:r>
              <a:rPr lang="en-US" b="1" dirty="0" smtClean="0">
                <a:solidFill>
                  <a:schemeClr val="tx1"/>
                </a:solidFill>
              </a:rPr>
              <a:t>of two </a:t>
            </a:r>
            <a:r>
              <a:rPr lang="en-US" b="1" dirty="0">
                <a:solidFill>
                  <a:schemeClr val="tx1"/>
                </a:solidFill>
              </a:rPr>
              <a:t>categories: a function specifically designed for the hash function or an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algorithm based on a symmetric block cipher.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SHA </a:t>
            </a:r>
            <a:r>
              <a:rPr lang="en-US" b="1" dirty="0">
                <a:solidFill>
                  <a:schemeClr val="tx1"/>
                </a:solidFill>
              </a:rPr>
              <a:t>and Whirlpool </a:t>
            </a:r>
            <a:r>
              <a:rPr lang="en-US" b="1" dirty="0" smtClean="0">
                <a:solidFill>
                  <a:schemeClr val="tx1"/>
                </a:solidFill>
              </a:rPr>
              <a:t>are examples </a:t>
            </a:r>
            <a:r>
              <a:rPr lang="en-US" b="1" dirty="0">
                <a:solidFill>
                  <a:schemeClr val="tx1"/>
                </a:solidFill>
              </a:rPr>
              <a:t>of these two approaches, respectively.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6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MD-4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MD4 is a one-way hash function designed by Ron </a:t>
            </a:r>
            <a:r>
              <a:rPr lang="en-US" b="1" dirty="0" err="1" smtClean="0"/>
              <a:t>Rivest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MD </a:t>
            </a:r>
            <a:r>
              <a:rPr lang="en-US" b="1" dirty="0"/>
              <a:t>stands for </a:t>
            </a:r>
            <a:r>
              <a:rPr lang="en-US" b="1" dirty="0" err="1" smtClean="0"/>
              <a:t>MessageDigest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algorithm produces a 128-bit hash, or message digest, of the input message.</a:t>
            </a:r>
          </a:p>
          <a:p>
            <a:r>
              <a:rPr lang="en-US" b="1" dirty="0"/>
              <a:t>In [1319], </a:t>
            </a:r>
            <a:r>
              <a:rPr lang="en-US" b="1" dirty="0" err="1"/>
              <a:t>Rivest</a:t>
            </a:r>
            <a:r>
              <a:rPr lang="en-US" b="1" dirty="0"/>
              <a:t> outlined his design goals for the algorithm:</a:t>
            </a:r>
          </a:p>
          <a:p>
            <a:r>
              <a:rPr lang="en-US" b="1" i="1" dirty="0"/>
              <a:t>Security</a:t>
            </a:r>
            <a:r>
              <a:rPr lang="en-US" b="1" dirty="0"/>
              <a:t>. It is computationally infeasible to find two messages that hashed to the </a:t>
            </a:r>
            <a:r>
              <a:rPr lang="en-US" b="1" dirty="0" smtClean="0"/>
              <a:t>same value</a:t>
            </a:r>
            <a:r>
              <a:rPr lang="en-US" b="1" dirty="0"/>
              <a:t>. No attack is more efficient than brute force.</a:t>
            </a:r>
          </a:p>
          <a:p>
            <a:r>
              <a:rPr lang="en-US" b="1" i="1" dirty="0"/>
              <a:t>Direct Security</a:t>
            </a:r>
            <a:r>
              <a:rPr lang="en-US" b="1" dirty="0"/>
              <a:t>. MD4’s security is not based on any assumption, like the difficulty </a:t>
            </a:r>
            <a:r>
              <a:rPr lang="en-US" b="1" dirty="0" smtClean="0"/>
              <a:t>of factoring.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7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Speed</a:t>
            </a:r>
            <a:r>
              <a:rPr lang="en-US" b="1" dirty="0"/>
              <a:t>. MD4 is suitable for high-speed software implementations. It is based on a simple</a:t>
            </a:r>
          </a:p>
          <a:p>
            <a:r>
              <a:rPr lang="en-US" b="1" dirty="0"/>
              <a:t>set of bit manipulations on 32-bit operands.</a:t>
            </a:r>
          </a:p>
          <a:p>
            <a:r>
              <a:rPr lang="en-US" b="1" i="1" dirty="0"/>
              <a:t>Simplicity and Compactness</a:t>
            </a:r>
            <a:r>
              <a:rPr lang="en-US" b="1" dirty="0"/>
              <a:t>. MD4 is as simple as possible, without large data structures or</a:t>
            </a:r>
          </a:p>
          <a:p>
            <a:r>
              <a:rPr lang="en-US" b="1" dirty="0"/>
              <a:t>a complicated program.</a:t>
            </a:r>
          </a:p>
          <a:p>
            <a:r>
              <a:rPr lang="en-US" b="1" i="1" dirty="0"/>
              <a:t>Favor Little-Endian Architectures</a:t>
            </a:r>
            <a:r>
              <a:rPr lang="en-US" b="1" dirty="0"/>
              <a:t>. MD4 is optimized for microprocessor architectures</a:t>
            </a:r>
          </a:p>
          <a:p>
            <a:r>
              <a:rPr lang="en-US" b="1" dirty="0"/>
              <a:t>(specifically Intel microprocessors); larger and faster computers make any </a:t>
            </a:r>
            <a:r>
              <a:rPr lang="en-US" b="1" dirty="0" smtClean="0"/>
              <a:t>necessary translations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After the algorithm was first introduced, Bert den Boer and </a:t>
            </a:r>
            <a:r>
              <a:rPr lang="en-US" b="1" dirty="0" err="1"/>
              <a:t>Antoon</a:t>
            </a:r>
            <a:r>
              <a:rPr lang="en-US" b="1" dirty="0"/>
              <a:t> </a:t>
            </a:r>
            <a:r>
              <a:rPr lang="en-US" b="1" dirty="0" err="1"/>
              <a:t>Bosselaers</a:t>
            </a:r>
            <a:r>
              <a:rPr lang="en-US" b="1" dirty="0"/>
              <a:t> successfully</a:t>
            </a:r>
          </a:p>
          <a:p>
            <a:r>
              <a:rPr lang="en-US" b="1" dirty="0"/>
              <a:t>cryptanalyzed the last two of the algorithm’s three rounds 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In an unrelated cryptanalytic </a:t>
            </a:r>
            <a:r>
              <a:rPr lang="en-US" b="1" dirty="0" smtClean="0"/>
              <a:t>result, Ralph </a:t>
            </a:r>
            <a:r>
              <a:rPr lang="en-US" b="1" dirty="0" err="1"/>
              <a:t>Merkle</a:t>
            </a:r>
            <a:r>
              <a:rPr lang="en-US" b="1" dirty="0"/>
              <a:t> successfully attacked the first two </a:t>
            </a:r>
            <a:r>
              <a:rPr lang="en-US" b="1" dirty="0" smtClean="0"/>
              <a:t>rounds. </a:t>
            </a:r>
          </a:p>
          <a:p>
            <a:r>
              <a:rPr lang="en-US" b="1" dirty="0" smtClean="0"/>
              <a:t>Eli </a:t>
            </a:r>
            <a:r>
              <a:rPr lang="en-US" b="1" dirty="0" err="1"/>
              <a:t>Biham</a:t>
            </a:r>
            <a:r>
              <a:rPr lang="en-US" b="1" dirty="0"/>
              <a:t> discussed a </a:t>
            </a:r>
            <a:r>
              <a:rPr lang="en-US" b="1" dirty="0" smtClean="0"/>
              <a:t>differential cryptanalysis </a:t>
            </a:r>
            <a:r>
              <a:rPr lang="en-US" b="1" dirty="0"/>
              <a:t>attack against the first two rounds of </a:t>
            </a:r>
            <a:r>
              <a:rPr lang="en-US" b="1" dirty="0" smtClean="0"/>
              <a:t>MD4. </a:t>
            </a:r>
          </a:p>
          <a:p>
            <a:r>
              <a:rPr lang="en-US" b="1" dirty="0" smtClean="0"/>
              <a:t>Even </a:t>
            </a:r>
            <a:r>
              <a:rPr lang="en-US" b="1" dirty="0"/>
              <a:t>though these attacks could </a:t>
            </a:r>
            <a:r>
              <a:rPr lang="en-US" b="1" dirty="0" smtClean="0"/>
              <a:t>not be  extended </a:t>
            </a:r>
            <a:r>
              <a:rPr lang="en-US" b="1" dirty="0"/>
              <a:t>to the full algorithm, </a:t>
            </a:r>
            <a:r>
              <a:rPr lang="en-US" b="1" dirty="0" err="1"/>
              <a:t>Rivest</a:t>
            </a:r>
            <a:r>
              <a:rPr lang="en-US" b="1" dirty="0"/>
              <a:t> strengthened the algorithm. The result is MD5.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MD5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8674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MD5 is an improved version of MD4 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Although </a:t>
            </a:r>
            <a:r>
              <a:rPr lang="en-US" b="1" dirty="0"/>
              <a:t>more complex than MD4, it is similar in</a:t>
            </a:r>
          </a:p>
          <a:p>
            <a:r>
              <a:rPr lang="en-US" b="1" dirty="0"/>
              <a:t>design and also produces a 128-bit hash.</a:t>
            </a:r>
          </a:p>
          <a:p>
            <a:r>
              <a:rPr lang="en-US" b="1" i="1" dirty="0"/>
              <a:t>Description of MD5</a:t>
            </a:r>
          </a:p>
          <a:p>
            <a:r>
              <a:rPr lang="en-US" b="1" dirty="0"/>
              <a:t>After some initial processing, MD5 processes the input text in 512-bit blocks, divided into 16 32-bit</a:t>
            </a:r>
          </a:p>
          <a:p>
            <a:pPr marL="0" indent="0">
              <a:buNone/>
            </a:pPr>
            <a:r>
              <a:rPr lang="en-US" b="1" dirty="0" smtClean="0"/>
              <a:t>    sub-blocks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output of the algorithm is a set of four 32-bit blocks, which concatenate to form </a:t>
            </a:r>
            <a:r>
              <a:rPr lang="en-US" b="1" dirty="0" smtClean="0"/>
              <a:t>a single </a:t>
            </a:r>
            <a:r>
              <a:rPr lang="en-US" b="1" dirty="0"/>
              <a:t>128-bit hash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8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248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First, the message is padded so that its length is just 64 bits short of being a multiple of 512. </a:t>
            </a:r>
            <a:endParaRPr lang="en-US" b="1" dirty="0" smtClean="0"/>
          </a:p>
          <a:p>
            <a:r>
              <a:rPr lang="en-US" b="1" dirty="0" smtClean="0"/>
              <a:t>This padding </a:t>
            </a:r>
            <a:r>
              <a:rPr lang="en-US" b="1" dirty="0"/>
              <a:t>is a single 1-bit added to the end of the message, followed by as many zeros as are required.</a:t>
            </a:r>
          </a:p>
          <a:p>
            <a:r>
              <a:rPr lang="en-US" b="1" dirty="0"/>
              <a:t>Then, a 64-bit representation of the message’s length (before padding bits were added) is appended </a:t>
            </a:r>
            <a:r>
              <a:rPr lang="en-US" b="1" dirty="0" smtClean="0"/>
              <a:t>to the </a:t>
            </a:r>
            <a:r>
              <a:rPr lang="en-US" b="1" dirty="0"/>
              <a:t>result. </a:t>
            </a:r>
            <a:endParaRPr lang="en-US" b="1" dirty="0" smtClean="0"/>
          </a:p>
          <a:p>
            <a:r>
              <a:rPr lang="en-US" b="1" dirty="0" smtClean="0"/>
              <a:t>These </a:t>
            </a:r>
            <a:r>
              <a:rPr lang="en-US" b="1" dirty="0"/>
              <a:t>two steps serve to make the message length an exact multiple of 512 bits in </a:t>
            </a:r>
            <a:r>
              <a:rPr lang="en-US" b="1" dirty="0" smtClean="0"/>
              <a:t>length (required </a:t>
            </a:r>
            <a:r>
              <a:rPr lang="en-US" b="1" dirty="0"/>
              <a:t>for the rest of the algorithm), while ensuring that different messages will not look the </a:t>
            </a:r>
            <a:r>
              <a:rPr lang="en-US" b="1" dirty="0" smtClean="0"/>
              <a:t>same after </a:t>
            </a:r>
            <a:r>
              <a:rPr lang="en-US" b="1" dirty="0"/>
              <a:t>padding.</a:t>
            </a:r>
          </a:p>
          <a:p>
            <a:r>
              <a:rPr lang="en-US" b="1" dirty="0"/>
              <a:t>Four 32-bit variables are initialized:</a:t>
            </a:r>
          </a:p>
          <a:p>
            <a:r>
              <a:rPr lang="en-US" b="1" i="1" dirty="0"/>
              <a:t>A </a:t>
            </a:r>
            <a:r>
              <a:rPr lang="en-US" b="1" dirty="0"/>
              <a:t>= 0x01234567</a:t>
            </a:r>
          </a:p>
          <a:p>
            <a:r>
              <a:rPr lang="en-US" b="1" i="1" dirty="0"/>
              <a:t>B </a:t>
            </a:r>
            <a:r>
              <a:rPr lang="en-US" b="1" dirty="0"/>
              <a:t>= 0x89abcdef</a:t>
            </a:r>
          </a:p>
          <a:p>
            <a:r>
              <a:rPr lang="en-US" b="1" i="1" dirty="0"/>
              <a:t>C </a:t>
            </a:r>
            <a:r>
              <a:rPr lang="en-US" b="1" dirty="0"/>
              <a:t>= 0xfedcba98</a:t>
            </a:r>
          </a:p>
          <a:p>
            <a:r>
              <a:rPr lang="en-US" b="1" i="1" dirty="0"/>
              <a:t>D </a:t>
            </a:r>
            <a:r>
              <a:rPr lang="en-US" b="1" dirty="0"/>
              <a:t>= 0x76543210</a:t>
            </a:r>
          </a:p>
          <a:p>
            <a:r>
              <a:rPr lang="en-US" b="1" dirty="0"/>
              <a:t>These are called chaining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5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Now, the main loop of the algorithm begins. This loop continues for as many 512-bit blocks as are </a:t>
            </a:r>
            <a:r>
              <a:rPr lang="en-US" b="1" dirty="0" smtClean="0"/>
              <a:t>in the </a:t>
            </a:r>
            <a:r>
              <a:rPr lang="en-US" b="1" dirty="0"/>
              <a:t>message.</a:t>
            </a:r>
          </a:p>
          <a:p>
            <a:r>
              <a:rPr lang="en-US" b="1" dirty="0"/>
              <a:t>The four variables are copied into different variables: </a:t>
            </a:r>
            <a:r>
              <a:rPr lang="en-US" b="1" i="1" dirty="0"/>
              <a:t>a </a:t>
            </a:r>
            <a:r>
              <a:rPr lang="en-US" b="1" dirty="0"/>
              <a:t>gets </a:t>
            </a:r>
            <a:r>
              <a:rPr lang="en-US" b="1" i="1" dirty="0"/>
              <a:t>A, b </a:t>
            </a:r>
            <a:r>
              <a:rPr lang="en-US" b="1" dirty="0"/>
              <a:t>gets </a:t>
            </a:r>
            <a:r>
              <a:rPr lang="en-US" b="1" i="1" dirty="0"/>
              <a:t>B, c </a:t>
            </a:r>
            <a:r>
              <a:rPr lang="en-US" b="1" dirty="0"/>
              <a:t>gets </a:t>
            </a:r>
            <a:r>
              <a:rPr lang="en-US" b="1" i="1" dirty="0"/>
              <a:t>C, </a:t>
            </a:r>
            <a:r>
              <a:rPr lang="en-US" b="1" dirty="0"/>
              <a:t>and </a:t>
            </a:r>
            <a:r>
              <a:rPr lang="en-US" b="1" i="1" dirty="0"/>
              <a:t>d </a:t>
            </a:r>
            <a:r>
              <a:rPr lang="en-US" b="1" dirty="0"/>
              <a:t>gets </a:t>
            </a:r>
            <a:r>
              <a:rPr lang="en-US" b="1" i="1" dirty="0"/>
              <a:t>D</a:t>
            </a:r>
            <a:r>
              <a:rPr lang="en-US" b="1" dirty="0"/>
              <a:t>.</a:t>
            </a:r>
          </a:p>
          <a:p>
            <a:r>
              <a:rPr lang="en-US" b="1" dirty="0"/>
              <a:t>The main loop has four rounds (MD4 had only three rounds), all very similar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Each round uses </a:t>
            </a:r>
            <a:r>
              <a:rPr lang="en-US" b="1" dirty="0" smtClean="0"/>
              <a:t>a different </a:t>
            </a:r>
            <a:r>
              <a:rPr lang="en-US" b="1" dirty="0"/>
              <a:t>operation 16 times. Each operation performs a nonlinear function on three of </a:t>
            </a:r>
            <a:r>
              <a:rPr lang="en-US" b="1" i="1" dirty="0"/>
              <a:t>a, b, c, </a:t>
            </a:r>
            <a:r>
              <a:rPr lang="en-US" b="1" dirty="0"/>
              <a:t>and </a:t>
            </a:r>
            <a:r>
              <a:rPr lang="en-US" b="1" i="1" dirty="0"/>
              <a:t>d</a:t>
            </a:r>
            <a:r>
              <a:rPr lang="en-US" b="1" dirty="0"/>
              <a:t>.</a:t>
            </a:r>
          </a:p>
          <a:p>
            <a:r>
              <a:rPr lang="en-US" b="1" dirty="0"/>
              <a:t>Then it adds that result to the fourth variable, a sub-block of the text and a constant. </a:t>
            </a:r>
            <a:endParaRPr lang="en-US" b="1" dirty="0" smtClean="0"/>
          </a:p>
          <a:p>
            <a:r>
              <a:rPr lang="en-US" b="1" dirty="0" smtClean="0"/>
              <a:t>Then </a:t>
            </a:r>
            <a:r>
              <a:rPr lang="en-US" b="1" dirty="0"/>
              <a:t>it </a:t>
            </a:r>
            <a:r>
              <a:rPr lang="en-US" b="1" dirty="0" smtClean="0"/>
              <a:t>rotates that </a:t>
            </a:r>
            <a:r>
              <a:rPr lang="en-US" b="1" dirty="0"/>
              <a:t>result to the right a variable number of bits and adds the result to one of </a:t>
            </a:r>
            <a:r>
              <a:rPr lang="en-US" b="1" i="1" dirty="0"/>
              <a:t>a, b, c, </a:t>
            </a:r>
            <a:r>
              <a:rPr lang="en-US" b="1" dirty="0"/>
              <a:t>or </a:t>
            </a:r>
            <a:r>
              <a:rPr lang="en-US" b="1" i="1" dirty="0"/>
              <a:t>d</a:t>
            </a:r>
            <a:r>
              <a:rPr lang="en-US" b="1" dirty="0"/>
              <a:t>. Finally </a:t>
            </a:r>
            <a:r>
              <a:rPr lang="en-US" b="1" dirty="0" smtClean="0"/>
              <a:t>the result </a:t>
            </a:r>
            <a:r>
              <a:rPr lang="en-US" b="1" dirty="0"/>
              <a:t>replaces one of </a:t>
            </a:r>
            <a:r>
              <a:rPr lang="en-US" b="1" i="1" dirty="0"/>
              <a:t>a, b, c, </a:t>
            </a:r>
            <a:r>
              <a:rPr lang="en-US" b="1" dirty="0"/>
              <a:t>or </a:t>
            </a:r>
            <a:r>
              <a:rPr lang="en-US" b="1" i="1" dirty="0"/>
              <a:t>d</a:t>
            </a:r>
            <a:r>
              <a:rPr lang="en-US" b="1" dirty="0"/>
              <a:t>. See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1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781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74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>
            <a:normAutofit/>
          </a:bodyPr>
          <a:lstStyle/>
          <a:p>
            <a:r>
              <a:rPr lang="en-US" b="1" dirty="0"/>
              <a:t>F(</a:t>
            </a:r>
            <a:r>
              <a:rPr lang="en-US" b="1" i="1" dirty="0"/>
              <a:t>X,Y,Z</a:t>
            </a:r>
            <a:r>
              <a:rPr lang="en-US" b="1" dirty="0"/>
              <a:t>) = (</a:t>
            </a:r>
            <a:r>
              <a:rPr lang="en-US" b="1" i="1" dirty="0"/>
              <a:t>X </a:t>
            </a:r>
            <a:r>
              <a:rPr lang="en-US" b="1" i="1" dirty="0" smtClean="0"/>
              <a:t> AND Y</a:t>
            </a:r>
            <a:r>
              <a:rPr lang="en-US" b="1" dirty="0"/>
              <a:t>) </a:t>
            </a:r>
            <a:r>
              <a:rPr lang="en-US" b="1" dirty="0"/>
              <a:t>V</a:t>
            </a:r>
            <a:r>
              <a:rPr lang="en-US" b="1" dirty="0" smtClean="0"/>
              <a:t>  </a:t>
            </a:r>
            <a:r>
              <a:rPr lang="en-US" b="1" dirty="0"/>
              <a:t>((¬ </a:t>
            </a:r>
            <a:r>
              <a:rPr lang="en-US" b="1" i="1" dirty="0"/>
              <a:t>X</a:t>
            </a:r>
            <a:r>
              <a:rPr lang="en-US" b="1" dirty="0" smtClean="0"/>
              <a:t>) AND </a:t>
            </a:r>
            <a:r>
              <a:rPr lang="en-US" b="1" i="1" dirty="0"/>
              <a:t>Z</a:t>
            </a:r>
            <a:r>
              <a:rPr lang="en-US" b="1" dirty="0"/>
              <a:t>)</a:t>
            </a:r>
          </a:p>
          <a:p>
            <a:r>
              <a:rPr lang="pl-PL" b="1" dirty="0"/>
              <a:t>G(</a:t>
            </a:r>
            <a:r>
              <a:rPr lang="pl-PL" b="1" i="1" dirty="0"/>
              <a:t>X,Y,Z</a:t>
            </a:r>
            <a:r>
              <a:rPr lang="pl-PL" b="1" dirty="0"/>
              <a:t>) = (</a:t>
            </a:r>
            <a:r>
              <a:rPr lang="pl-PL" b="1" i="1" dirty="0"/>
              <a:t>X </a:t>
            </a:r>
            <a:r>
              <a:rPr lang="en-US" b="1" i="1" dirty="0" smtClean="0"/>
              <a:t>AND </a:t>
            </a:r>
            <a:r>
              <a:rPr lang="pl-PL" b="1" i="1" dirty="0" smtClean="0"/>
              <a:t>Z</a:t>
            </a:r>
            <a:r>
              <a:rPr lang="pl-PL" b="1" dirty="0"/>
              <a:t>) </a:t>
            </a:r>
            <a:r>
              <a:rPr lang="en-US" b="1" dirty="0" smtClean="0"/>
              <a:t>V</a:t>
            </a:r>
            <a:r>
              <a:rPr lang="pl-PL" b="1" dirty="0" smtClean="0"/>
              <a:t> </a:t>
            </a:r>
            <a:r>
              <a:rPr lang="pl-PL" b="1" dirty="0"/>
              <a:t>(</a:t>
            </a:r>
            <a:r>
              <a:rPr lang="pl-PL" b="1" i="1" dirty="0" smtClean="0"/>
              <a:t>Y</a:t>
            </a:r>
            <a:r>
              <a:rPr lang="en-US" b="1" i="1" dirty="0" smtClean="0"/>
              <a:t> AND</a:t>
            </a:r>
            <a:r>
              <a:rPr lang="pl-PL" b="1" i="1" dirty="0" smtClean="0"/>
              <a:t> </a:t>
            </a:r>
            <a:r>
              <a:rPr lang="pl-PL" b="1" dirty="0"/>
              <a:t>(¬ </a:t>
            </a:r>
            <a:r>
              <a:rPr lang="pl-PL" b="1" i="1" dirty="0"/>
              <a:t>Z</a:t>
            </a:r>
            <a:r>
              <a:rPr lang="pl-PL" b="1" dirty="0"/>
              <a:t>))</a:t>
            </a:r>
          </a:p>
          <a:p>
            <a:r>
              <a:rPr lang="en-US" b="1" dirty="0"/>
              <a:t>H(</a:t>
            </a:r>
            <a:r>
              <a:rPr lang="en-US" b="1" i="1" dirty="0"/>
              <a:t>X,Y,Z</a:t>
            </a:r>
            <a:r>
              <a:rPr lang="en-US" b="1" dirty="0"/>
              <a:t>) = </a:t>
            </a:r>
            <a:r>
              <a:rPr lang="en-US" b="1" i="1" dirty="0"/>
              <a:t>X </a:t>
            </a:r>
            <a:r>
              <a:rPr lang="en-US" b="1" i="1" dirty="0" smtClean="0"/>
              <a:t> XOR</a:t>
            </a:r>
            <a:r>
              <a:rPr lang="en-US" b="1" dirty="0" smtClean="0"/>
              <a:t> </a:t>
            </a:r>
            <a:r>
              <a:rPr lang="en-US" b="1" i="1" dirty="0"/>
              <a:t>Y </a:t>
            </a:r>
            <a:r>
              <a:rPr lang="en-US" b="1" i="1" dirty="0" smtClean="0"/>
              <a:t>XOR</a:t>
            </a:r>
            <a:r>
              <a:rPr lang="en-US" b="1" dirty="0" smtClean="0"/>
              <a:t> </a:t>
            </a:r>
            <a:r>
              <a:rPr lang="en-US" b="1" i="1" dirty="0"/>
              <a:t>Z</a:t>
            </a:r>
          </a:p>
          <a:p>
            <a:r>
              <a:rPr lang="en-US" b="1" dirty="0"/>
              <a:t>I(</a:t>
            </a:r>
            <a:r>
              <a:rPr lang="en-US" b="1" i="1" dirty="0"/>
              <a:t>X,Y,Z</a:t>
            </a:r>
            <a:r>
              <a:rPr lang="en-US" b="1" dirty="0"/>
              <a:t>) = </a:t>
            </a:r>
            <a:r>
              <a:rPr lang="en-US" b="1" i="1" dirty="0"/>
              <a:t>Y </a:t>
            </a:r>
            <a:r>
              <a:rPr lang="en-US" b="1" i="1" dirty="0" smtClean="0"/>
              <a:t>XOR 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i="1" dirty="0" smtClean="0"/>
              <a:t>X V </a:t>
            </a:r>
            <a:r>
              <a:rPr lang="en-US" b="1" dirty="0" smtClean="0"/>
              <a:t> </a:t>
            </a:r>
            <a:r>
              <a:rPr lang="en-US" b="1" dirty="0"/>
              <a:t>(¬ </a:t>
            </a:r>
            <a:r>
              <a:rPr lang="en-US" b="1" i="1" dirty="0"/>
              <a:t>Z</a:t>
            </a:r>
            <a:r>
              <a:rPr lang="en-US" b="1" dirty="0"/>
              <a:t>))</a:t>
            </a:r>
          </a:p>
          <a:p>
            <a:r>
              <a:rPr lang="en-US" b="1" dirty="0"/>
              <a:t>( is XOR</a:t>
            </a:r>
            <a:r>
              <a:rPr lang="en-US" b="1" dirty="0" smtClean="0"/>
              <a:t>, is </a:t>
            </a:r>
            <a:r>
              <a:rPr lang="en-US" b="1" dirty="0"/>
              <a:t>AND,  is OR, and ¬ is NOT.)</a:t>
            </a:r>
          </a:p>
          <a:p>
            <a:r>
              <a:rPr lang="en-US" b="1" dirty="0"/>
              <a:t>These functions are designed so that if the corresponding bits of </a:t>
            </a:r>
            <a:r>
              <a:rPr lang="en-US" b="1" i="1" dirty="0"/>
              <a:t>X, Y, </a:t>
            </a:r>
            <a:r>
              <a:rPr lang="en-US" b="1" dirty="0"/>
              <a:t>and </a:t>
            </a:r>
            <a:r>
              <a:rPr lang="en-US" b="1" i="1" dirty="0"/>
              <a:t>Z </a:t>
            </a:r>
            <a:r>
              <a:rPr lang="en-US" b="1" dirty="0"/>
              <a:t>are independent </a:t>
            </a:r>
            <a:r>
              <a:rPr lang="en-US" b="1" dirty="0" smtClean="0"/>
              <a:t>and unbiased</a:t>
            </a:r>
            <a:r>
              <a:rPr lang="en-US" b="1" dirty="0"/>
              <a:t>, then each bit of the result will also be independent and unbiased. The function F is the </a:t>
            </a:r>
            <a:r>
              <a:rPr lang="en-US" b="1" dirty="0" smtClean="0"/>
              <a:t>bitwise conditional</a:t>
            </a:r>
            <a:r>
              <a:rPr lang="en-US" b="1" dirty="0"/>
              <a:t>: If </a:t>
            </a:r>
            <a:r>
              <a:rPr lang="en-US" b="1" i="1" dirty="0"/>
              <a:t>X </a:t>
            </a:r>
            <a:r>
              <a:rPr lang="en-US" b="1" dirty="0"/>
              <a:t>then </a:t>
            </a:r>
            <a:r>
              <a:rPr lang="en-US" b="1" i="1" dirty="0"/>
              <a:t>Y </a:t>
            </a:r>
            <a:r>
              <a:rPr lang="en-US" b="1" dirty="0"/>
              <a:t>else </a:t>
            </a:r>
            <a:r>
              <a:rPr lang="en-US" b="1" i="1" dirty="0"/>
              <a:t>Z</a:t>
            </a:r>
            <a:r>
              <a:rPr lang="en-US" b="1" dirty="0"/>
              <a:t>. The function H is the bit-wise parity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b="1" dirty="0"/>
              <a:t>These functions are designed so that if the corresponding bits of </a:t>
            </a:r>
            <a:r>
              <a:rPr lang="en-US" b="1" i="1" dirty="0"/>
              <a:t>X, Y, </a:t>
            </a:r>
            <a:r>
              <a:rPr lang="en-US" b="1" dirty="0"/>
              <a:t>and </a:t>
            </a:r>
            <a:r>
              <a:rPr lang="en-US" b="1" i="1" dirty="0"/>
              <a:t>Z </a:t>
            </a:r>
            <a:r>
              <a:rPr lang="en-US" b="1" dirty="0"/>
              <a:t>are independent </a:t>
            </a:r>
            <a:r>
              <a:rPr lang="en-US" b="1" dirty="0" smtClean="0"/>
              <a:t>and unbiased</a:t>
            </a:r>
            <a:r>
              <a:rPr lang="en-US" b="1" dirty="0"/>
              <a:t>, then each bit of the result will also be independent and unbiased.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function F is the </a:t>
            </a:r>
            <a:r>
              <a:rPr lang="en-US" b="1" dirty="0" smtClean="0"/>
              <a:t>bitwise conditional</a:t>
            </a:r>
            <a:r>
              <a:rPr lang="en-US" b="1" dirty="0"/>
              <a:t>: If </a:t>
            </a:r>
            <a:r>
              <a:rPr lang="en-US" b="1" i="1" dirty="0"/>
              <a:t>X </a:t>
            </a:r>
            <a:r>
              <a:rPr lang="en-US" b="1" dirty="0"/>
              <a:t>then </a:t>
            </a:r>
            <a:r>
              <a:rPr lang="en-US" b="1" i="1" dirty="0"/>
              <a:t>Y </a:t>
            </a:r>
            <a:r>
              <a:rPr lang="en-US" b="1" dirty="0"/>
              <a:t>else </a:t>
            </a:r>
            <a:r>
              <a:rPr lang="en-US" b="1" i="1" dirty="0"/>
              <a:t>Z</a:t>
            </a:r>
            <a:r>
              <a:rPr lang="en-US" b="1" dirty="0"/>
              <a:t>. The function H is the bit-wise parity operator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94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22959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9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839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1"/>
            <a:ext cx="8534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99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486399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07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4953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49557"/>
            <a:ext cx="2838450" cy="844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60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057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39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/>
          <a:lstStyle/>
          <a:p>
            <a:r>
              <a:rPr lang="en-US" dirty="0"/>
              <a:t>Figure </a:t>
            </a:r>
            <a:r>
              <a:rPr lang="en-US" dirty="0" smtClean="0"/>
              <a:t>depicts </a:t>
            </a:r>
            <a:r>
              <a:rPr lang="en-US" dirty="0"/>
              <a:t>the general operation of a cryptographic hash function.</a:t>
            </a:r>
          </a:p>
          <a:p>
            <a:r>
              <a:rPr lang="en-US" dirty="0"/>
              <a:t>Typically, the input is padded out to an integer multiple of some fixed length (e.g., </a:t>
            </a:r>
            <a:r>
              <a:rPr lang="en-US" dirty="0" smtClean="0"/>
              <a:t>1024 bits</a:t>
            </a:r>
            <a:r>
              <a:rPr lang="en-US" dirty="0"/>
              <a:t>), and the padding includes the value of the length of the original message in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length </a:t>
            </a:r>
            <a:r>
              <a:rPr lang="en-US" dirty="0"/>
              <a:t>field is a security measure to increase the difficulty for an attacker to produce </a:t>
            </a:r>
            <a:r>
              <a:rPr lang="en-US" dirty="0" smtClean="0"/>
              <a:t>an alternative </a:t>
            </a:r>
            <a:r>
              <a:rPr lang="en-US" dirty="0"/>
              <a:t>message with the same hash value.</a:t>
            </a:r>
          </a:p>
        </p:txBody>
      </p:sp>
    </p:spTree>
    <p:extLst>
      <p:ext uri="{BB962C8B-B14F-4D97-AF65-F5344CB8AC3E}">
        <p14:creationId xmlns:p14="http://schemas.microsoft.com/office/powerpoint/2010/main" val="31595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46672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45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Perhaps the most versatile cryptographic algorithm is the cryptographic hash function.</a:t>
            </a:r>
          </a:p>
          <a:p>
            <a:r>
              <a:rPr lang="en-US" b="1" dirty="0"/>
              <a:t>It is used in a wide variety of security applications and Internet protocols. To </a:t>
            </a:r>
            <a:r>
              <a:rPr lang="en-US" b="1" dirty="0" smtClean="0"/>
              <a:t>better understand </a:t>
            </a:r>
            <a:r>
              <a:rPr lang="en-US" b="1" dirty="0"/>
              <a:t>some of the requirements and security implications for cryptographic </a:t>
            </a:r>
            <a:r>
              <a:rPr lang="en-US" b="1" dirty="0" smtClean="0"/>
              <a:t>hash functions</a:t>
            </a:r>
            <a:r>
              <a:rPr lang="en-US" b="1" dirty="0"/>
              <a:t>, it is useful to look at the range of applications in which it is employed.</a:t>
            </a:r>
          </a:p>
          <a:p>
            <a:r>
              <a:rPr lang="en-US" sz="4100" b="1" dirty="0"/>
              <a:t>Message Authentication</a:t>
            </a:r>
          </a:p>
          <a:p>
            <a:r>
              <a:rPr lang="en-US" b="1" dirty="0"/>
              <a:t>Message authentication is a mechanism or service used to verify the integrity of </a:t>
            </a:r>
            <a:r>
              <a:rPr lang="en-US" b="1" dirty="0" smtClean="0"/>
              <a:t>a message</a:t>
            </a:r>
            <a:r>
              <a:rPr lang="en-US" b="1" dirty="0"/>
              <a:t>. Message authentication assures that data received are exactly as </a:t>
            </a:r>
            <a:r>
              <a:rPr lang="en-US" b="1" dirty="0" smtClean="0"/>
              <a:t>sent (i.e</a:t>
            </a:r>
            <a:r>
              <a:rPr lang="en-US" b="1" dirty="0"/>
              <a:t>., contain no modification, insertion, deletion, or replay). In many cases, there </a:t>
            </a:r>
            <a:r>
              <a:rPr lang="en-US" b="1" dirty="0" smtClean="0"/>
              <a:t>is a </a:t>
            </a:r>
            <a:r>
              <a:rPr lang="en-US" b="1" dirty="0"/>
              <a:t>requirement that the authentication mechanism assures that purported </a:t>
            </a:r>
            <a:r>
              <a:rPr lang="en-US" b="1" dirty="0" smtClean="0"/>
              <a:t>identity of </a:t>
            </a:r>
            <a:r>
              <a:rPr lang="en-US" b="1" dirty="0"/>
              <a:t>the sender is valid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When </a:t>
            </a:r>
            <a:r>
              <a:rPr lang="en-US" b="1" dirty="0"/>
              <a:t>a hash function is used to provide message authentication,</a:t>
            </a:r>
          </a:p>
          <a:p>
            <a:r>
              <a:rPr lang="en-US" b="1" dirty="0"/>
              <a:t>the hash function value is often referred to as a message digest.</a:t>
            </a:r>
          </a:p>
        </p:txBody>
      </p:sp>
    </p:spTree>
    <p:extLst>
      <p:ext uri="{BB962C8B-B14F-4D97-AF65-F5344CB8AC3E}">
        <p14:creationId xmlns:p14="http://schemas.microsoft.com/office/powerpoint/2010/main" val="274856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More commonly, message authentication is achieved using a </a:t>
            </a:r>
            <a:r>
              <a:rPr lang="en-US" b="1" dirty="0"/>
              <a:t>message </a:t>
            </a:r>
            <a:r>
              <a:rPr lang="en-US" b="1" dirty="0" smtClean="0"/>
              <a:t>authentication code </a:t>
            </a:r>
            <a:r>
              <a:rPr lang="en-US" b="1" dirty="0"/>
              <a:t>(MAC)</a:t>
            </a:r>
            <a:r>
              <a:rPr lang="en-US" dirty="0"/>
              <a:t>, also known as a </a:t>
            </a:r>
            <a:r>
              <a:rPr lang="en-US" b="1" dirty="0"/>
              <a:t>keyed hash function</a:t>
            </a:r>
            <a:r>
              <a:rPr lang="en-US" dirty="0"/>
              <a:t>. Typically, MACs are </a:t>
            </a:r>
            <a:r>
              <a:rPr lang="en-US" dirty="0" smtClean="0"/>
              <a:t>used between </a:t>
            </a:r>
            <a:r>
              <a:rPr lang="en-US" dirty="0"/>
              <a:t>two parties that share a secret key to authenticate information </a:t>
            </a:r>
            <a:r>
              <a:rPr lang="en-US" dirty="0" smtClean="0"/>
              <a:t>exchanged between </a:t>
            </a:r>
            <a:r>
              <a:rPr lang="en-US" dirty="0"/>
              <a:t>those parties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MAC function takes as input a secret key and a data </a:t>
            </a:r>
            <a:r>
              <a:rPr lang="en-US" dirty="0" smtClean="0"/>
              <a:t>block and </a:t>
            </a:r>
            <a:r>
              <a:rPr lang="en-US" dirty="0"/>
              <a:t>produces a hash value, referred to as the MAC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</a:t>
            </a:r>
            <a:r>
              <a:rPr lang="en-US" dirty="0"/>
              <a:t>can then be transmitted </a:t>
            </a:r>
            <a:r>
              <a:rPr lang="en-US" dirty="0" smtClean="0"/>
              <a:t>with or </a:t>
            </a:r>
            <a:r>
              <a:rPr lang="en-US" dirty="0"/>
              <a:t>stored with the protected message. If the integrity of the message needs to </a:t>
            </a:r>
            <a:r>
              <a:rPr lang="en-US" dirty="0" smtClean="0"/>
              <a:t>be checked</a:t>
            </a:r>
            <a:r>
              <a:rPr lang="en-US" dirty="0"/>
              <a:t>, the MAC function can be applied to the message and the result </a:t>
            </a:r>
            <a:r>
              <a:rPr lang="en-US" dirty="0" smtClean="0"/>
              <a:t>compared with </a:t>
            </a:r>
            <a:r>
              <a:rPr lang="en-US" dirty="0"/>
              <a:t>the stored MAC value.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attacker who alters the message will be unable to alter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the </a:t>
            </a:r>
            <a:r>
              <a:rPr lang="en-US" dirty="0"/>
              <a:t>MAC value without knowledge of the secret 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Note that the verifying party </a:t>
            </a:r>
            <a:r>
              <a:rPr lang="en-US" dirty="0" smtClean="0"/>
              <a:t>also knows </a:t>
            </a:r>
            <a:r>
              <a:rPr lang="en-US" dirty="0"/>
              <a:t>who the sending party is because no one else knows the secret key.</a:t>
            </a:r>
          </a:p>
        </p:txBody>
      </p:sp>
    </p:spTree>
    <p:extLst>
      <p:ext uri="{BB962C8B-B14F-4D97-AF65-F5344CB8AC3E}">
        <p14:creationId xmlns:p14="http://schemas.microsoft.com/office/powerpoint/2010/main" val="197560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Digital Signatures</a:t>
            </a:r>
          </a:p>
          <a:p>
            <a:r>
              <a:rPr lang="en-US" dirty="0"/>
              <a:t>Another important application, which is similar to the message </a:t>
            </a:r>
            <a:r>
              <a:rPr lang="en-US" dirty="0" smtClean="0"/>
              <a:t>authentication application</a:t>
            </a:r>
            <a:r>
              <a:rPr lang="en-US" dirty="0"/>
              <a:t>, is the </a:t>
            </a:r>
            <a:r>
              <a:rPr lang="en-US" b="1" dirty="0"/>
              <a:t>digital signature</a:t>
            </a:r>
            <a:r>
              <a:rPr lang="en-US" dirty="0"/>
              <a:t>. The operation of the digital signature is </a:t>
            </a:r>
            <a:r>
              <a:rPr lang="en-US" dirty="0" smtClean="0"/>
              <a:t>similar to </a:t>
            </a:r>
            <a:r>
              <a:rPr lang="en-US" dirty="0"/>
              <a:t>that of the MAC.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of the digital signature, the hash value of a </a:t>
            </a:r>
            <a:r>
              <a:rPr lang="en-US" dirty="0" smtClean="0"/>
              <a:t>message is </a:t>
            </a:r>
            <a:r>
              <a:rPr lang="en-US" dirty="0"/>
              <a:t>encrypted with a user’s private key. Anyone who knows the user’s public key </a:t>
            </a:r>
            <a:r>
              <a:rPr lang="en-US" dirty="0" smtClean="0"/>
              <a:t>can verify </a:t>
            </a:r>
            <a:r>
              <a:rPr lang="en-US" dirty="0"/>
              <a:t>the integrity of the message that is associated with the digital signature. </a:t>
            </a:r>
            <a:endParaRPr lang="en-US" dirty="0" smtClean="0"/>
          </a:p>
          <a:p>
            <a:r>
              <a:rPr lang="en-US" dirty="0" smtClean="0"/>
              <a:t>In this case</a:t>
            </a:r>
            <a:r>
              <a:rPr lang="en-US" dirty="0"/>
              <a:t>, an attacker who wishes to alter the message would need to know the </a:t>
            </a:r>
            <a:r>
              <a:rPr lang="en-US" dirty="0" err="1" smtClean="0"/>
              <a:t>user’sprivate</a:t>
            </a:r>
            <a:r>
              <a:rPr lang="en-US" dirty="0" smtClean="0"/>
              <a:t> </a:t>
            </a:r>
            <a:r>
              <a:rPr lang="en-US" dirty="0"/>
              <a:t>key.</a:t>
            </a:r>
          </a:p>
        </p:txBody>
      </p:sp>
    </p:spTree>
    <p:extLst>
      <p:ext uri="{BB962C8B-B14F-4D97-AF65-F5344CB8AC3E}">
        <p14:creationId xmlns:p14="http://schemas.microsoft.com/office/powerpoint/2010/main" val="61341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simplified fashion, how a hash code is used to</a:t>
            </a:r>
          </a:p>
          <a:p>
            <a:r>
              <a:rPr lang="en-US" dirty="0"/>
              <a:t>provide a digital signature.</a:t>
            </a:r>
          </a:p>
          <a:p>
            <a:r>
              <a:rPr lang="en-US" b="1" dirty="0"/>
              <a:t>a. </a:t>
            </a:r>
            <a:r>
              <a:rPr lang="en-US" dirty="0"/>
              <a:t>The hash code is encrypted, using public-key encryption with the sender’s </a:t>
            </a:r>
            <a:r>
              <a:rPr lang="en-US" dirty="0" smtClean="0"/>
              <a:t>private key</a:t>
            </a:r>
          </a:p>
          <a:p>
            <a:r>
              <a:rPr lang="en-US" dirty="0" smtClean="0"/>
              <a:t>It </a:t>
            </a:r>
            <a:r>
              <a:rPr lang="en-US" dirty="0"/>
              <a:t>also provides </a:t>
            </a:r>
            <a:r>
              <a:rPr lang="en-US" dirty="0" smtClean="0"/>
              <a:t>a digital </a:t>
            </a:r>
            <a:r>
              <a:rPr lang="en-US" dirty="0"/>
              <a:t>signature, because only the sender could have produced the </a:t>
            </a:r>
            <a:r>
              <a:rPr lang="en-US" dirty="0" smtClean="0"/>
              <a:t>encrypted hash </a:t>
            </a:r>
            <a:r>
              <a:rPr lang="en-US" dirty="0"/>
              <a:t>code.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fact, this is the essence of the digital signature technique.</a:t>
            </a:r>
          </a:p>
          <a:p>
            <a:r>
              <a:rPr lang="en-US" b="1" dirty="0"/>
              <a:t>b. </a:t>
            </a:r>
            <a:r>
              <a:rPr lang="en-US" dirty="0"/>
              <a:t>If confidentiality as well as a digital signature is desired, then the message </a:t>
            </a:r>
            <a:r>
              <a:rPr lang="en-US" dirty="0" smtClean="0"/>
              <a:t>plus the </a:t>
            </a:r>
            <a:r>
              <a:rPr lang="en-US" dirty="0"/>
              <a:t>private-key-encrypted hash code can be encrypted using a </a:t>
            </a:r>
            <a:r>
              <a:rPr lang="en-US" dirty="0" smtClean="0"/>
              <a:t>symmetric secret </a:t>
            </a:r>
            <a:r>
              <a:rPr lang="en-US" dirty="0"/>
              <a:t>key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</a:t>
            </a:r>
            <a:r>
              <a:rPr lang="en-US" dirty="0"/>
              <a:t>is a common technique.</a:t>
            </a:r>
          </a:p>
        </p:txBody>
      </p:sp>
    </p:spTree>
    <p:extLst>
      <p:ext uri="{BB962C8B-B14F-4D97-AF65-F5344CB8AC3E}">
        <p14:creationId xmlns:p14="http://schemas.microsoft.com/office/powerpoint/2010/main" val="248060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/>
          <a:lstStyle/>
          <a:p>
            <a:r>
              <a:rPr lang="en-US" dirty="0"/>
              <a:t>Hash functions are commonly used to create a </a:t>
            </a:r>
            <a:r>
              <a:rPr lang="en-US" b="1" dirty="0"/>
              <a:t>one-way password file</a:t>
            </a:r>
            <a:r>
              <a:rPr lang="en-US" dirty="0" smtClean="0"/>
              <a:t>.</a:t>
            </a:r>
          </a:p>
          <a:p>
            <a:r>
              <a:rPr lang="en-US" dirty="0"/>
              <a:t>Hash functions can be used for </a:t>
            </a:r>
            <a:r>
              <a:rPr lang="en-US" b="1" dirty="0"/>
              <a:t>intrusion detection </a:t>
            </a:r>
            <a:r>
              <a:rPr lang="en-US" dirty="0"/>
              <a:t>and </a:t>
            </a:r>
            <a:r>
              <a:rPr lang="en-US" b="1" dirty="0"/>
              <a:t>virus detection</a:t>
            </a:r>
            <a:r>
              <a:rPr lang="en-US" dirty="0" smtClean="0"/>
              <a:t>.</a:t>
            </a:r>
          </a:p>
          <a:p>
            <a:r>
              <a:rPr lang="en-US" dirty="0"/>
              <a:t>A cryptographic hash function can be used to construct a </a:t>
            </a:r>
            <a:r>
              <a:rPr lang="en-US" b="1" dirty="0"/>
              <a:t>pseudorandom </a:t>
            </a:r>
            <a:r>
              <a:rPr lang="en-US" b="1" dirty="0" smtClean="0"/>
              <a:t>function (PRF</a:t>
            </a:r>
            <a:r>
              <a:rPr lang="en-US" b="1" dirty="0"/>
              <a:t>) </a:t>
            </a:r>
            <a:r>
              <a:rPr lang="en-US" dirty="0"/>
              <a:t>or a </a:t>
            </a:r>
            <a:r>
              <a:rPr lang="en-US" b="1" dirty="0"/>
              <a:t>pseudorandom number generator (PRNG)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95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1489</Words>
  <Application>Microsoft Office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Cryptographic Hash Function</vt:lpstr>
      <vt:lpstr>PowerPoint Presentation</vt:lpstr>
      <vt:lpstr>PowerPoint Presentation</vt:lpstr>
      <vt:lpstr>PowerPoint Presentation</vt:lpstr>
      <vt:lpstr>Applications</vt:lpstr>
      <vt:lpstr>PowerPoint Presentation</vt:lpstr>
      <vt:lpstr>PowerPoint Presentation</vt:lpstr>
      <vt:lpstr>PowerPoint Presentation</vt:lpstr>
      <vt:lpstr>Other Applications</vt:lpstr>
      <vt:lpstr>MD-4</vt:lpstr>
      <vt:lpstr>PowerPoint Presentation</vt:lpstr>
      <vt:lpstr>PowerPoint Presentation</vt:lpstr>
      <vt:lpstr>MD5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NSS</dc:creator>
  <cp:lastModifiedBy>NSS</cp:lastModifiedBy>
  <cp:revision>39</cp:revision>
  <dcterms:created xsi:type="dcterms:W3CDTF">2015-07-17T06:31:37Z</dcterms:created>
  <dcterms:modified xsi:type="dcterms:W3CDTF">2015-07-17T08:02:17Z</dcterms:modified>
</cp:coreProperties>
</file>