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7" r:id="rId3"/>
    <p:sldId id="276" r:id="rId4"/>
    <p:sldId id="275" r:id="rId5"/>
    <p:sldId id="274" r:id="rId6"/>
    <p:sldId id="262" r:id="rId7"/>
    <p:sldId id="263" r:id="rId8"/>
    <p:sldId id="264" r:id="rId9"/>
    <p:sldId id="279" r:id="rId10"/>
    <p:sldId id="265" r:id="rId11"/>
    <p:sldId id="256" r:id="rId12"/>
    <p:sldId id="257" r:id="rId13"/>
    <p:sldId id="258" r:id="rId14"/>
    <p:sldId id="266" r:id="rId15"/>
    <p:sldId id="259" r:id="rId16"/>
    <p:sldId id="260" r:id="rId17"/>
    <p:sldId id="261" r:id="rId18"/>
    <p:sldId id="267"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Analytics and Intelligence</a:t>
            </a:r>
            <a:endParaRPr lang="en-US" b="1"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Unit-1</a:t>
            </a:r>
            <a:endParaRPr lang="en-US" sz="4400" b="1" dirty="0">
              <a:solidFill>
                <a:schemeClr val="tx1"/>
              </a:solidFill>
            </a:endParaRPr>
          </a:p>
        </p:txBody>
      </p:sp>
    </p:spTree>
    <p:extLst>
      <p:ext uri="{BB962C8B-B14F-4D97-AF65-F5344CB8AC3E}">
        <p14:creationId xmlns:p14="http://schemas.microsoft.com/office/powerpoint/2010/main" val="100217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382000" cy="670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500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1"/>
            <a:ext cx="7772400" cy="838200"/>
          </a:xfrm>
        </p:spPr>
        <p:txBody>
          <a:bodyPr>
            <a:normAutofit fontScale="90000"/>
          </a:bodyPr>
          <a:lstStyle/>
          <a:p>
            <a:r>
              <a:rPr lang="en-US" dirty="0" smtClean="0"/>
              <a:t>Common Strategies and Approaches of Decision Makers</a:t>
            </a:r>
            <a:endParaRPr lang="en-US" dirty="0"/>
          </a:p>
        </p:txBody>
      </p:sp>
      <p:sp>
        <p:nvSpPr>
          <p:cNvPr id="3" name="Subtitle 2"/>
          <p:cNvSpPr>
            <a:spLocks noGrp="1"/>
          </p:cNvSpPr>
          <p:nvPr>
            <p:ph type="subTitle" idx="1"/>
          </p:nvPr>
        </p:nvSpPr>
        <p:spPr>
          <a:xfrm>
            <a:off x="990600" y="2209800"/>
            <a:ext cx="7239000" cy="4038600"/>
          </a:xfrm>
        </p:spPr>
        <p:txBody>
          <a:bodyPr>
            <a:normAutofit fontScale="92500" lnSpcReduction="10000"/>
          </a:bodyPr>
          <a:lstStyle/>
          <a:p>
            <a:pPr algn="l">
              <a:buFont typeface="Arial" pitchFamily="34" charset="0"/>
              <a:buChar char="•"/>
            </a:pPr>
            <a:r>
              <a:rPr lang="en-US" dirty="0" smtClean="0">
                <a:solidFill>
                  <a:schemeClr val="tx1"/>
                </a:solidFill>
              </a:rPr>
              <a:t> State the situational goal</a:t>
            </a:r>
          </a:p>
          <a:p>
            <a:pPr algn="l">
              <a:buFont typeface="Arial" pitchFamily="34" charset="0"/>
              <a:buChar char="•"/>
            </a:pPr>
            <a:r>
              <a:rPr lang="en-US" dirty="0" smtClean="0">
                <a:solidFill>
                  <a:schemeClr val="tx1"/>
                </a:solidFill>
              </a:rPr>
              <a:t> Identify the problem</a:t>
            </a:r>
          </a:p>
          <a:p>
            <a:pPr algn="l">
              <a:buFont typeface="Arial" pitchFamily="34" charset="0"/>
              <a:buChar char="•"/>
            </a:pPr>
            <a:r>
              <a:rPr lang="en-US" dirty="0" smtClean="0">
                <a:solidFill>
                  <a:schemeClr val="tx1"/>
                </a:solidFill>
              </a:rPr>
              <a:t> Determining decision type</a:t>
            </a:r>
          </a:p>
          <a:p>
            <a:pPr algn="l">
              <a:buFont typeface="Arial" pitchFamily="34" charset="0"/>
              <a:buChar char="•"/>
            </a:pPr>
            <a:r>
              <a:rPr lang="en-US" dirty="0" smtClean="0">
                <a:solidFill>
                  <a:schemeClr val="tx1"/>
                </a:solidFill>
              </a:rPr>
              <a:t> Generate Alternatives</a:t>
            </a:r>
          </a:p>
          <a:p>
            <a:pPr algn="l">
              <a:buFont typeface="Arial" pitchFamily="34" charset="0"/>
              <a:buChar char="•"/>
            </a:pPr>
            <a:r>
              <a:rPr lang="en-US" dirty="0" smtClean="0">
                <a:solidFill>
                  <a:schemeClr val="tx1"/>
                </a:solidFill>
              </a:rPr>
              <a:t> Evaluate Alternatives</a:t>
            </a:r>
          </a:p>
          <a:p>
            <a:pPr algn="l">
              <a:buFont typeface="Arial" pitchFamily="34" charset="0"/>
              <a:buChar char="•"/>
            </a:pPr>
            <a:r>
              <a:rPr lang="en-US" dirty="0" smtClean="0">
                <a:solidFill>
                  <a:schemeClr val="tx1"/>
                </a:solidFill>
              </a:rPr>
              <a:t> Choose an Alternative</a:t>
            </a:r>
          </a:p>
          <a:p>
            <a:pPr algn="l">
              <a:buFont typeface="Arial" pitchFamily="34" charset="0"/>
              <a:buChar char="•"/>
            </a:pPr>
            <a:r>
              <a:rPr lang="en-US" dirty="0" smtClean="0">
                <a:solidFill>
                  <a:schemeClr val="tx1"/>
                </a:solidFill>
              </a:rPr>
              <a:t> Implementing the plan</a:t>
            </a:r>
          </a:p>
          <a:p>
            <a:pPr algn="l">
              <a:buFont typeface="Arial" pitchFamily="34" charset="0"/>
              <a:buChar char="•"/>
            </a:pPr>
            <a:r>
              <a:rPr lang="en-US" dirty="0" smtClean="0">
                <a:solidFill>
                  <a:schemeClr val="tx1"/>
                </a:solidFill>
              </a:rPr>
              <a:t> Control</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 of Decision Support Systems(DSS)</a:t>
            </a:r>
            <a:endParaRPr lang="en-US" dirty="0"/>
          </a:p>
        </p:txBody>
      </p:sp>
      <p:sp>
        <p:nvSpPr>
          <p:cNvPr id="3" name="Content Placeholder 2"/>
          <p:cNvSpPr>
            <a:spLocks noGrp="1"/>
          </p:cNvSpPr>
          <p:nvPr>
            <p:ph idx="1"/>
          </p:nvPr>
        </p:nvSpPr>
        <p:spPr/>
        <p:txBody>
          <a:bodyPr>
            <a:normAutofit/>
          </a:bodyPr>
          <a:lstStyle/>
          <a:p>
            <a:pPr>
              <a:buNone/>
            </a:pPr>
            <a:r>
              <a:rPr lang="en-US" dirty="0" smtClean="0"/>
              <a:t>“Decision support system couple the intellectual resources of individuals with the capabilities of the computer to improve the quality of decisions. It is a computer-based support system for management decision makers who deal with semi structured problems”</a:t>
            </a:r>
          </a:p>
          <a:p>
            <a:pPr>
              <a:buNone/>
            </a:pPr>
            <a:r>
              <a:rPr lang="en-US" dirty="0" smtClean="0"/>
              <a:t>                           -By Keen and Scott-Morton(1978)</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The role of Decision support systems(DSS)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 y="1219200"/>
            <a:ext cx="9144000" cy="5638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7543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78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DSS main Components</a:t>
            </a:r>
            <a:endParaRPr lang="en-US" dirty="0"/>
          </a:p>
        </p:txBody>
      </p:sp>
      <p:sp>
        <p:nvSpPr>
          <p:cNvPr id="3" name="Content Placeholder 2"/>
          <p:cNvSpPr>
            <a:spLocks noGrp="1"/>
          </p:cNvSpPr>
          <p:nvPr>
            <p:ph idx="1"/>
          </p:nvPr>
        </p:nvSpPr>
        <p:spPr>
          <a:xfrm>
            <a:off x="381000" y="1295400"/>
            <a:ext cx="8305800" cy="3505200"/>
          </a:xfrm>
          <a:ln/>
        </p:spPr>
        <p:style>
          <a:lnRef idx="2">
            <a:schemeClr val="accent2"/>
          </a:lnRef>
          <a:fillRef idx="1">
            <a:schemeClr val="lt1"/>
          </a:fillRef>
          <a:effectRef idx="0">
            <a:schemeClr val="accent2"/>
          </a:effectRef>
          <a:fontRef idx="minor">
            <a:schemeClr val="dk1"/>
          </a:fontRef>
        </p:style>
        <p:txBody>
          <a:bodyPr/>
          <a:lstStyle/>
          <a:p>
            <a:pPr>
              <a:buNone/>
            </a:pPr>
            <a:endParaRPr lang="en-US" dirty="0"/>
          </a:p>
        </p:txBody>
      </p:sp>
      <p:sp>
        <p:nvSpPr>
          <p:cNvPr id="4" name="Rounded Rectangle 3"/>
          <p:cNvSpPr/>
          <p:nvPr/>
        </p:nvSpPr>
        <p:spPr>
          <a:xfrm>
            <a:off x="1371600" y="1905000"/>
            <a:ext cx="2286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5" name="Rounded Rectangle 4"/>
          <p:cNvSpPr/>
          <p:nvPr/>
        </p:nvSpPr>
        <p:spPr>
          <a:xfrm>
            <a:off x="5334000" y="19050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Models</a:t>
            </a:r>
            <a:endParaRPr lang="en-US" dirty="0"/>
          </a:p>
        </p:txBody>
      </p:sp>
      <p:sp>
        <p:nvSpPr>
          <p:cNvPr id="6" name="Rounded Rectangle 5"/>
          <p:cNvSpPr/>
          <p:nvPr/>
        </p:nvSpPr>
        <p:spPr>
          <a:xfrm>
            <a:off x="3581400" y="3657600"/>
            <a:ext cx="2133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Graphical user Interface</a:t>
            </a:r>
            <a:endParaRPr lang="en-US" dirty="0"/>
          </a:p>
        </p:txBody>
      </p:sp>
      <p:sp>
        <p:nvSpPr>
          <p:cNvPr id="7" name="Rounded Rectangle 6"/>
          <p:cNvSpPr/>
          <p:nvPr/>
        </p:nvSpPr>
        <p:spPr>
          <a:xfrm>
            <a:off x="3657600" y="5257800"/>
            <a:ext cx="2133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Maker</a:t>
            </a:r>
            <a:endParaRPr lang="en-US" dirty="0"/>
          </a:p>
        </p:txBody>
      </p:sp>
      <p:cxnSp>
        <p:nvCxnSpPr>
          <p:cNvPr id="13" name="Straight Arrow Connector 12"/>
          <p:cNvCxnSpPr>
            <a:stCxn id="4" idx="3"/>
            <a:endCxn id="5" idx="1"/>
          </p:cNvCxnSpPr>
          <p:nvPr/>
        </p:nvCxnSpPr>
        <p:spPr>
          <a:xfrm>
            <a:off x="3657600" y="2362200"/>
            <a:ext cx="1676400" cy="1588"/>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p:cNvCxnSpPr>
          <p:nvPr/>
        </p:nvCxnSpPr>
        <p:spPr>
          <a:xfrm rot="16200000" flipH="1">
            <a:off x="2628900" y="2705100"/>
            <a:ext cx="914400" cy="114300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5715000" y="2819400"/>
            <a:ext cx="1143000" cy="99060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7" idx="0"/>
          </p:cNvCxnSpPr>
          <p:nvPr/>
        </p:nvCxnSpPr>
        <p:spPr>
          <a:xfrm rot="5400000">
            <a:off x="4382294" y="4914106"/>
            <a:ext cx="685800" cy="1588"/>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63731" y="304800"/>
            <a:ext cx="822306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E:\BAI\22-Table1.1-1.png"/>
          <p:cNvPicPr>
            <a:picLocks noChangeAspect="1" noChangeArrowheads="1"/>
          </p:cNvPicPr>
          <p:nvPr/>
        </p:nvPicPr>
        <p:blipFill>
          <a:blip r:embed="rId2"/>
          <a:srcRect/>
          <a:stretch>
            <a:fillRect/>
          </a:stretch>
        </p:blipFill>
        <p:spPr bwMode="auto">
          <a:xfrm>
            <a:off x="152400" y="228600"/>
            <a:ext cx="8686800" cy="657175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How DSS have changed Over Time</a:t>
            </a:r>
            <a:endParaRPr lang="en-US" sz="3600" b="1" dirty="0"/>
          </a:p>
        </p:txBody>
      </p:sp>
      <p:sp>
        <p:nvSpPr>
          <p:cNvPr id="3" name="Content Placeholder 2"/>
          <p:cNvSpPr>
            <a:spLocks noGrp="1"/>
          </p:cNvSpPr>
          <p:nvPr>
            <p:ph idx="1"/>
          </p:nvPr>
        </p:nvSpPr>
        <p:spPr/>
        <p:txBody>
          <a:bodyPr/>
          <a:lstStyle/>
          <a:p>
            <a:r>
              <a:rPr lang="en-US" dirty="0" smtClean="0"/>
              <a:t>Changing DSS features or components over time.</a:t>
            </a:r>
          </a:p>
          <a:p>
            <a:r>
              <a:rPr lang="en-US" dirty="0" smtClean="0"/>
              <a:t>Changing Technology on which the system is used.</a:t>
            </a:r>
          </a:p>
          <a:p>
            <a:r>
              <a:rPr lang="en-US" dirty="0" smtClean="0"/>
              <a:t>Getting more efficient algorithms over time.</a:t>
            </a:r>
          </a:p>
          <a:p>
            <a:r>
              <a:rPr lang="en-US" dirty="0" smtClean="0"/>
              <a:t>Evolving knowledge in the system over time.</a:t>
            </a:r>
          </a:p>
          <a:p>
            <a:r>
              <a:rPr lang="en-US" dirty="0" smtClean="0"/>
              <a:t>Changing users and user preferences over time.</a:t>
            </a:r>
            <a:endParaRPr lang="en-US" dirty="0"/>
          </a:p>
        </p:txBody>
      </p:sp>
    </p:spTree>
    <p:extLst>
      <p:ext uri="{BB962C8B-B14F-4D97-AF65-F5344CB8AC3E}">
        <p14:creationId xmlns:p14="http://schemas.microsoft.com/office/powerpoint/2010/main" val="4256249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485553"/>
            <a:ext cx="8534400" cy="4062651"/>
          </a:xfrm>
          <a:prstGeom prst="rect">
            <a:avLst/>
          </a:prstGeom>
        </p:spPr>
        <p:txBody>
          <a:bodyPr wrap="square">
            <a:spAutoFit/>
          </a:bodyPr>
          <a:lstStyle/>
          <a:p>
            <a:pPr algn="ctr"/>
            <a:r>
              <a:rPr lang="en-US" sz="2400" b="1" dirty="0" smtClean="0"/>
              <a:t>1. Common </a:t>
            </a:r>
            <a:r>
              <a:rPr lang="en-US" sz="2400" b="1" dirty="0"/>
              <a:t>Day-to-Day Decision Support System </a:t>
            </a:r>
            <a:r>
              <a:rPr lang="en-US" sz="2400" b="1" dirty="0" smtClean="0"/>
              <a:t>Examples:</a:t>
            </a:r>
          </a:p>
          <a:p>
            <a:endParaRPr lang="en-US" dirty="0"/>
          </a:p>
          <a:p>
            <a:pPr marL="342900" indent="-342900" algn="just">
              <a:buFont typeface="Arial" pitchFamily="34" charset="0"/>
              <a:buChar char="•"/>
            </a:pPr>
            <a:r>
              <a:rPr lang="en-US" sz="2400" dirty="0" smtClean="0"/>
              <a:t>GPS </a:t>
            </a:r>
            <a:r>
              <a:rPr lang="en-US" sz="2400" dirty="0"/>
              <a:t>route planning determines the fastest and best route between two points by analyzing and comparing multiple possible options. Many GPS systems also include traffic avoidance capabilities that monitor traffic conditions in real time, allowing motorists to avoid congestion. </a:t>
            </a:r>
            <a:endParaRPr lang="en-US" sz="2400" dirty="0" smtClean="0"/>
          </a:p>
          <a:p>
            <a:pPr marL="342900" indent="-342900" algn="just">
              <a:buFont typeface="Arial" pitchFamily="34" charset="0"/>
              <a:buChar char="•"/>
            </a:pPr>
            <a:r>
              <a:rPr lang="en-US" sz="2400" dirty="0" smtClean="0"/>
              <a:t>Farmers </a:t>
            </a:r>
            <a:r>
              <a:rPr lang="en-US" sz="2400" dirty="0"/>
              <a:t>use crop-planning tools to determine the best time to plant, fertilize and reap. </a:t>
            </a:r>
            <a:endParaRPr lang="en-US" sz="2400" dirty="0" smtClean="0"/>
          </a:p>
          <a:p>
            <a:pPr marL="342900" indent="-342900" algn="just">
              <a:buFont typeface="Arial" pitchFamily="34" charset="0"/>
              <a:buChar char="•"/>
            </a:pPr>
            <a:r>
              <a:rPr lang="en-US" sz="2400" dirty="0" smtClean="0"/>
              <a:t>Medical </a:t>
            </a:r>
            <a:r>
              <a:rPr lang="en-US" sz="2400" dirty="0"/>
              <a:t>diagnosis software that allows medical personnel to diagnose illnesses is another example. </a:t>
            </a:r>
          </a:p>
        </p:txBody>
      </p:sp>
    </p:spTree>
    <p:extLst>
      <p:ext uri="{BB962C8B-B14F-4D97-AF65-F5344CB8AC3E}">
        <p14:creationId xmlns:p14="http://schemas.microsoft.com/office/powerpoint/2010/main" val="1290599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66800"/>
            <a:ext cx="7162800" cy="3416320"/>
          </a:xfrm>
          <a:prstGeom prst="rect">
            <a:avLst/>
          </a:prstGeom>
        </p:spPr>
        <p:txBody>
          <a:bodyPr wrap="square">
            <a:spAutoFit/>
          </a:bodyPr>
          <a:lstStyle/>
          <a:p>
            <a:pPr algn="just"/>
            <a:r>
              <a:rPr lang="en-US" sz="2400" dirty="0">
                <a:latin typeface="Arial"/>
              </a:rPr>
              <a:t>• </a:t>
            </a:r>
            <a:r>
              <a:rPr lang="en-US" sz="2400" dirty="0"/>
              <a:t>Business environment is becoming more </a:t>
            </a:r>
            <a:r>
              <a:rPr lang="en-US" sz="2400" dirty="0" smtClean="0"/>
              <a:t>and more </a:t>
            </a:r>
            <a:r>
              <a:rPr lang="en-US" sz="2400" dirty="0"/>
              <a:t>complex and rapidly changing, </a:t>
            </a:r>
            <a:r>
              <a:rPr lang="en-US" sz="2400" dirty="0" smtClean="0"/>
              <a:t>making decision </a:t>
            </a:r>
            <a:r>
              <a:rPr lang="en-US" sz="2400" dirty="0"/>
              <a:t>making more </a:t>
            </a:r>
            <a:r>
              <a:rPr lang="en-US" sz="2400" dirty="0" smtClean="0"/>
              <a:t>difficult.</a:t>
            </a:r>
          </a:p>
          <a:p>
            <a:pPr algn="just"/>
            <a:endParaRPr lang="en-US" sz="2400" dirty="0"/>
          </a:p>
          <a:p>
            <a:pPr algn="just"/>
            <a:r>
              <a:rPr lang="en-US" sz="2400" dirty="0">
                <a:latin typeface="Arial"/>
              </a:rPr>
              <a:t>• </a:t>
            </a:r>
            <a:r>
              <a:rPr lang="en-US" sz="2400" dirty="0"/>
              <a:t>Must respond and adapt by making faster </a:t>
            </a:r>
            <a:r>
              <a:rPr lang="en-US" sz="2400" dirty="0" smtClean="0"/>
              <a:t>and better </a:t>
            </a:r>
            <a:r>
              <a:rPr lang="en-US" sz="2400" dirty="0"/>
              <a:t>decision</a:t>
            </a:r>
            <a:r>
              <a:rPr lang="en-US" sz="2400" dirty="0" smtClean="0"/>
              <a:t>.</a:t>
            </a:r>
          </a:p>
          <a:p>
            <a:pPr algn="just"/>
            <a:endParaRPr lang="en-US" sz="2400" dirty="0"/>
          </a:p>
          <a:p>
            <a:pPr algn="just"/>
            <a:r>
              <a:rPr lang="en-US" sz="2400" dirty="0">
                <a:latin typeface="Arial"/>
              </a:rPr>
              <a:t>• </a:t>
            </a:r>
            <a:r>
              <a:rPr lang="en-US" sz="2400" dirty="0"/>
              <a:t>Intuition may not be enough, </a:t>
            </a:r>
            <a:r>
              <a:rPr lang="en-US" sz="2400" dirty="0" smtClean="0"/>
              <a:t>hence computerized </a:t>
            </a:r>
            <a:r>
              <a:rPr lang="en-US" sz="2400" dirty="0"/>
              <a:t>systems are required.</a:t>
            </a:r>
          </a:p>
        </p:txBody>
      </p:sp>
    </p:spTree>
    <p:extLst>
      <p:ext uri="{BB962C8B-B14F-4D97-AF65-F5344CB8AC3E}">
        <p14:creationId xmlns:p14="http://schemas.microsoft.com/office/powerpoint/2010/main" val="104803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7"/>
            <a:ext cx="8382000" cy="4985980"/>
          </a:xfrm>
          <a:prstGeom prst="rect">
            <a:avLst/>
          </a:prstGeom>
        </p:spPr>
        <p:txBody>
          <a:bodyPr wrap="square">
            <a:spAutoFit/>
          </a:bodyPr>
          <a:lstStyle/>
          <a:p>
            <a:r>
              <a:rPr lang="en-US" sz="2400" b="1" dirty="0" smtClean="0"/>
              <a:t>2. Decision </a:t>
            </a:r>
            <a:r>
              <a:rPr lang="en-US" sz="2400" b="1" dirty="0"/>
              <a:t>Support System Examples That Use Historical </a:t>
            </a:r>
            <a:r>
              <a:rPr lang="en-US" sz="2400" b="1" dirty="0" smtClean="0"/>
              <a:t>Data:</a:t>
            </a:r>
          </a:p>
          <a:p>
            <a:endParaRPr lang="en-US" sz="2400" b="1" dirty="0"/>
          </a:p>
          <a:p>
            <a:r>
              <a:rPr lang="en-US" dirty="0"/>
              <a:t>Historical data analysis, used in every facet of business and life, is well-developed and mature. Although such information is not always directly actionable, it's an important part of DSS because it reports past performance and highlights areas that need attention. Some examples include:</a:t>
            </a:r>
          </a:p>
          <a:p>
            <a:endParaRPr lang="en-US" dirty="0"/>
          </a:p>
          <a:p>
            <a:r>
              <a:rPr lang="en-US" dirty="0"/>
              <a:t>Descriptive analytics: Metrics such as sales results, inventory turnover and revenue growth.</a:t>
            </a:r>
          </a:p>
          <a:p>
            <a:r>
              <a:rPr lang="en-US" dirty="0"/>
              <a:t>Diagnostic analytics: Diagnostic information that digs a bit deeper to reveal results and explains reasons for past performance as measured by descriptive analytics</a:t>
            </a:r>
            <a:r>
              <a:rPr lang="en-US" dirty="0" smtClean="0"/>
              <a:t>.</a:t>
            </a:r>
          </a:p>
          <a:p>
            <a:endParaRPr lang="en-US" dirty="0"/>
          </a:p>
          <a:p>
            <a:r>
              <a:rPr lang="en-US" dirty="0"/>
              <a:t>Business intelligence (BI): Although largely based on historical data, BI solutions allow users to develop and run queries that are used to guide and support decision-making</a:t>
            </a:r>
            <a:r>
              <a:rPr lang="en-US" dirty="0" smtClean="0"/>
              <a:t>.</a:t>
            </a:r>
          </a:p>
          <a:p>
            <a:endParaRPr lang="en-US" dirty="0"/>
          </a:p>
          <a:p>
            <a:r>
              <a:rPr lang="en-US" dirty="0"/>
              <a:t>ERP dashboards: User-configurable dashboards that allow managers to monitor a variety of performance indicators.</a:t>
            </a:r>
          </a:p>
        </p:txBody>
      </p:sp>
    </p:spTree>
    <p:extLst>
      <p:ext uri="{BB962C8B-B14F-4D97-AF65-F5344CB8AC3E}">
        <p14:creationId xmlns:p14="http://schemas.microsoft.com/office/powerpoint/2010/main" val="2204966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8847"/>
            <a:ext cx="7467600" cy="4985980"/>
          </a:xfrm>
          <a:prstGeom prst="rect">
            <a:avLst/>
          </a:prstGeom>
        </p:spPr>
        <p:txBody>
          <a:bodyPr wrap="square">
            <a:spAutoFit/>
          </a:bodyPr>
          <a:lstStyle/>
          <a:p>
            <a:r>
              <a:rPr lang="en-US" sz="2400" b="1" dirty="0"/>
              <a:t> </a:t>
            </a:r>
            <a:r>
              <a:rPr lang="en-US" sz="2400" b="1" dirty="0" smtClean="0"/>
              <a:t>3.Manual </a:t>
            </a:r>
            <a:r>
              <a:rPr lang="en-US" sz="2400" b="1" dirty="0"/>
              <a:t>and Hybrid Decision Support System </a:t>
            </a:r>
            <a:r>
              <a:rPr lang="en-US" sz="2400" b="1" dirty="0" smtClean="0"/>
              <a:t>Examples:</a:t>
            </a:r>
          </a:p>
          <a:p>
            <a:endParaRPr lang="en-US" sz="2400" b="1" dirty="0"/>
          </a:p>
          <a:p>
            <a:r>
              <a:rPr lang="en-US" dirty="0"/>
              <a:t>Numerous manual techniques exist that support decision-making. These include activities such as the SWOT analysis where teams determine their organization's strengths and weaknesses as well as identifying threats facing the organization and potential opportunities for further growth. The outcomes of a SWOT analysis are actionable decisions for moving the organization forward. Other manual tools include decision matrixes, Pareto analyses and cost benefit analyses.</a:t>
            </a:r>
          </a:p>
          <a:p>
            <a:endParaRPr lang="en-US" dirty="0"/>
          </a:p>
          <a:p>
            <a:r>
              <a:rPr lang="en-US" dirty="0"/>
              <a:t>Hybrid DSS solutions include the use of spreadsheet analyses that tap into the capability of Excel to compute, analyze, compare options and evaluate what-if scenarios.</a:t>
            </a:r>
          </a:p>
          <a:p>
            <a:endParaRPr lang="en-US" dirty="0"/>
          </a:p>
          <a:p>
            <a:r>
              <a:rPr lang="en-US" dirty="0"/>
              <a:t>Although manual and hybrid DSS solutions are relatively slow and unwieldy, in the right hands, they are powerful decision support tools and many organizations rely on them.</a:t>
            </a:r>
          </a:p>
        </p:txBody>
      </p:sp>
    </p:spTree>
    <p:extLst>
      <p:ext uri="{BB962C8B-B14F-4D97-AF65-F5344CB8AC3E}">
        <p14:creationId xmlns:p14="http://schemas.microsoft.com/office/powerpoint/2010/main" val="2430176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298" y="609600"/>
            <a:ext cx="8001000" cy="4616648"/>
          </a:xfrm>
          <a:prstGeom prst="rect">
            <a:avLst/>
          </a:prstGeom>
        </p:spPr>
        <p:txBody>
          <a:bodyPr wrap="square">
            <a:spAutoFit/>
          </a:bodyPr>
          <a:lstStyle/>
          <a:p>
            <a:r>
              <a:rPr lang="en-US" sz="2400" b="1" dirty="0" smtClean="0"/>
              <a:t>4.DSS </a:t>
            </a:r>
            <a:r>
              <a:rPr lang="en-US" sz="2400" b="1" dirty="0"/>
              <a:t>Software That Helps Predict Future </a:t>
            </a:r>
            <a:r>
              <a:rPr lang="en-US" sz="2400" b="1" dirty="0" smtClean="0"/>
              <a:t>Trends:</a:t>
            </a:r>
            <a:endParaRPr lang="en-US" sz="2400" b="1" dirty="0"/>
          </a:p>
          <a:p>
            <a:r>
              <a:rPr lang="en-US" dirty="0"/>
              <a:t>While it's essential to understand what happened in the past, and why it happened, this knowledge is of limited use when trying to predict the future, except possibly in very stable and predictable environments. However, this is hardly ever the case. Fortunately, techniques exist that make it possible to predict, with a degree of certainty, future trends and changes which will impact a company or business. For example, these tools can predict, based on past performance, external data and market feedback, figures for future product demand, product obsolescence and returns.</a:t>
            </a:r>
          </a:p>
          <a:p>
            <a:endParaRPr lang="en-US" dirty="0"/>
          </a:p>
          <a:p>
            <a:r>
              <a:rPr lang="en-US" dirty="0"/>
              <a:t>This is called predictive analytics and forms the basis of another type of DSS tool, one that helps predict what will happen in the near future. Predictive analytics use a combination of data mining, statistical tools and machine learning algorithms to determine the likelihood of certain events taking place. Banks use these techniques to detect fraud, insurance companies use them to evaluate risk, and ride-hailing firms to determine ticket prices based on demand.</a:t>
            </a:r>
          </a:p>
        </p:txBody>
      </p:sp>
    </p:spTree>
    <p:extLst>
      <p:ext uri="{BB962C8B-B14F-4D97-AF65-F5344CB8AC3E}">
        <p14:creationId xmlns:p14="http://schemas.microsoft.com/office/powerpoint/2010/main" val="322960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914399"/>
          </a:xfrm>
        </p:spPr>
        <p:txBody>
          <a:bodyPr/>
          <a:lstStyle/>
          <a:p>
            <a:r>
              <a:rPr lang="en-US" b="1" dirty="0"/>
              <a:t>The Business Environment</a:t>
            </a:r>
            <a:endParaRPr lang="en-US" dirty="0"/>
          </a:p>
        </p:txBody>
      </p:sp>
      <p:sp>
        <p:nvSpPr>
          <p:cNvPr id="3" name="Subtitle 2"/>
          <p:cNvSpPr>
            <a:spLocks noGrp="1"/>
          </p:cNvSpPr>
          <p:nvPr>
            <p:ph type="subTitle" idx="1"/>
          </p:nvPr>
        </p:nvSpPr>
        <p:spPr>
          <a:xfrm>
            <a:off x="762000" y="1828800"/>
            <a:ext cx="7772400" cy="990600"/>
          </a:xfrm>
        </p:spPr>
        <p:txBody>
          <a:bodyPr>
            <a:normAutofit/>
          </a:bodyPr>
          <a:lstStyle/>
          <a:p>
            <a:pPr algn="just"/>
            <a:r>
              <a:rPr lang="en-US" sz="1900" dirty="0">
                <a:solidFill>
                  <a:schemeClr val="tx1"/>
                </a:solidFill>
              </a:rPr>
              <a:t>B</a:t>
            </a:r>
            <a:r>
              <a:rPr lang="en-US" sz="1900" dirty="0" smtClean="0">
                <a:solidFill>
                  <a:schemeClr val="tx1"/>
                </a:solidFill>
              </a:rPr>
              <a:t>ecause </a:t>
            </a:r>
            <a:r>
              <a:rPr lang="en-US" sz="1900" dirty="0">
                <a:solidFill>
                  <a:schemeClr val="tx1"/>
                </a:solidFill>
              </a:rPr>
              <a:t>of the modern factors, decision making is become complex requiring knowledge </a:t>
            </a:r>
            <a:r>
              <a:rPr lang="en-US" sz="1900" dirty="0" smtClean="0">
                <a:solidFill>
                  <a:schemeClr val="tx1"/>
                </a:solidFill>
              </a:rPr>
              <a:t>of business</a:t>
            </a:r>
            <a:r>
              <a:rPr lang="en-US" sz="1900" dirty="0">
                <a:solidFill>
                  <a:schemeClr val="tx1"/>
                </a:solidFill>
              </a:rPr>
              <a:t>, data, data representation; hence a computerized system is </a:t>
            </a:r>
            <a:r>
              <a:rPr lang="en-US" sz="1900" dirty="0" smtClean="0">
                <a:solidFill>
                  <a:schemeClr val="tx1"/>
                </a:solidFill>
              </a:rPr>
              <a:t>required.</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7162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82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7696200" cy="4493538"/>
          </a:xfrm>
          <a:prstGeom prst="rect">
            <a:avLst/>
          </a:prstGeom>
        </p:spPr>
        <p:txBody>
          <a:bodyPr wrap="square">
            <a:spAutoFit/>
          </a:bodyPr>
          <a:lstStyle/>
          <a:p>
            <a:r>
              <a:rPr lang="en-US" sz="2400" b="1" dirty="0"/>
              <a:t>Different actions taken by managers to counter</a:t>
            </a:r>
          </a:p>
          <a:p>
            <a:r>
              <a:rPr lang="en-US" sz="2400" b="1" dirty="0"/>
              <a:t>the pressure:</a:t>
            </a:r>
          </a:p>
          <a:p>
            <a:r>
              <a:rPr lang="en-US" sz="2000" dirty="0"/>
              <a:t>• Employee strategic planning</a:t>
            </a:r>
          </a:p>
          <a:p>
            <a:r>
              <a:rPr lang="en-US" sz="2000" dirty="0"/>
              <a:t>• Use new and innovative business models</a:t>
            </a:r>
          </a:p>
          <a:p>
            <a:r>
              <a:rPr lang="en-US" sz="2000" dirty="0"/>
              <a:t>• Restructure business processes</a:t>
            </a:r>
          </a:p>
          <a:p>
            <a:r>
              <a:rPr lang="en-US" sz="2000" dirty="0"/>
              <a:t>• Participate in business alliances</a:t>
            </a:r>
          </a:p>
          <a:p>
            <a:r>
              <a:rPr lang="en-US" sz="2000" dirty="0"/>
              <a:t>• Improve corporate information system</a:t>
            </a:r>
          </a:p>
          <a:p>
            <a:r>
              <a:rPr lang="en-US" sz="2000" dirty="0" smtClean="0"/>
              <a:t>• </a:t>
            </a:r>
            <a:r>
              <a:rPr lang="en-US" sz="2000" dirty="0"/>
              <a:t>Respond quickly to competitor’s </a:t>
            </a:r>
            <a:r>
              <a:rPr lang="en-US" sz="2000" dirty="0" smtClean="0"/>
              <a:t>actions(e.g.in </a:t>
            </a:r>
            <a:r>
              <a:rPr lang="en-US" sz="2000" dirty="0"/>
              <a:t>pricing, promotion, new </a:t>
            </a:r>
            <a:r>
              <a:rPr lang="en-US" sz="2000" dirty="0" smtClean="0"/>
              <a:t>    products and services</a:t>
            </a:r>
            <a:r>
              <a:rPr lang="en-US" sz="2000" dirty="0"/>
              <a:t>)</a:t>
            </a:r>
          </a:p>
          <a:p>
            <a:r>
              <a:rPr lang="en-US" sz="2000" dirty="0"/>
              <a:t>• Automate many tasks of </a:t>
            </a:r>
            <a:r>
              <a:rPr lang="en-US" sz="2000" dirty="0" smtClean="0"/>
              <a:t>white-collar employees</a:t>
            </a:r>
            <a:endParaRPr lang="en-US" sz="2000" dirty="0"/>
          </a:p>
          <a:p>
            <a:r>
              <a:rPr lang="en-US" sz="2000" dirty="0"/>
              <a:t>• Automate certain decision </a:t>
            </a:r>
            <a:r>
              <a:rPr lang="en-US" sz="2000" dirty="0" smtClean="0"/>
              <a:t>processes, especially </a:t>
            </a:r>
            <a:r>
              <a:rPr lang="en-US" sz="2000" dirty="0"/>
              <a:t>those dealing with customers</a:t>
            </a:r>
          </a:p>
          <a:p>
            <a:r>
              <a:rPr lang="en-US" sz="2000" dirty="0"/>
              <a:t>• Improve decision making</a:t>
            </a:r>
            <a:endParaRPr lang="en-US" sz="2000" dirty="0" smtClean="0"/>
          </a:p>
          <a:p>
            <a:endParaRPr lang="en-US" dirty="0"/>
          </a:p>
        </p:txBody>
      </p:sp>
    </p:spTree>
    <p:extLst>
      <p:ext uri="{BB962C8B-B14F-4D97-AF65-F5344CB8AC3E}">
        <p14:creationId xmlns:p14="http://schemas.microsoft.com/office/powerpoint/2010/main" val="59763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US" sz="4000" b="1" dirty="0"/>
              <a:t>Why we use computerized Decision</a:t>
            </a:r>
            <a:br>
              <a:rPr lang="en-US" sz="4000" b="1" dirty="0"/>
            </a:br>
            <a:r>
              <a:rPr lang="en-US" sz="4000" b="1" dirty="0"/>
              <a:t>Support System</a:t>
            </a:r>
            <a:endParaRPr lang="en-US" sz="4000" dirty="0"/>
          </a:p>
        </p:txBody>
      </p:sp>
      <p:sp>
        <p:nvSpPr>
          <p:cNvPr id="3" name="Subtitle 2"/>
          <p:cNvSpPr>
            <a:spLocks noGrp="1"/>
          </p:cNvSpPr>
          <p:nvPr>
            <p:ph type="subTitle" idx="1"/>
          </p:nvPr>
        </p:nvSpPr>
        <p:spPr>
          <a:xfrm>
            <a:off x="1066800" y="1905000"/>
            <a:ext cx="7086600" cy="4114800"/>
          </a:xfrm>
        </p:spPr>
        <p:txBody>
          <a:bodyPr>
            <a:normAutofit fontScale="25000" lnSpcReduction="20000"/>
          </a:bodyPr>
          <a:lstStyle/>
          <a:p>
            <a:pPr algn="l"/>
            <a:r>
              <a:rPr lang="en-US" sz="8000" dirty="0">
                <a:solidFill>
                  <a:schemeClr val="tx1"/>
                </a:solidFill>
              </a:rPr>
              <a:t>• Speedy computations</a:t>
            </a:r>
          </a:p>
          <a:p>
            <a:pPr algn="l"/>
            <a:r>
              <a:rPr lang="en-US" sz="8000" dirty="0">
                <a:solidFill>
                  <a:schemeClr val="tx1"/>
                </a:solidFill>
              </a:rPr>
              <a:t>• Improved communication and collaboration</a:t>
            </a:r>
          </a:p>
          <a:p>
            <a:pPr algn="l"/>
            <a:r>
              <a:rPr lang="en-US" sz="8000" dirty="0">
                <a:solidFill>
                  <a:schemeClr val="tx1"/>
                </a:solidFill>
              </a:rPr>
              <a:t>• Increased productivity of group members</a:t>
            </a:r>
          </a:p>
          <a:p>
            <a:pPr algn="l"/>
            <a:r>
              <a:rPr lang="en-US" sz="8000" dirty="0">
                <a:solidFill>
                  <a:schemeClr val="tx1"/>
                </a:solidFill>
              </a:rPr>
              <a:t>• Improved data management</a:t>
            </a:r>
          </a:p>
          <a:p>
            <a:pPr algn="l"/>
            <a:r>
              <a:rPr lang="en-US" sz="8000" dirty="0">
                <a:solidFill>
                  <a:schemeClr val="tx1"/>
                </a:solidFill>
              </a:rPr>
              <a:t>• Managing giant data warehouses</a:t>
            </a:r>
          </a:p>
          <a:p>
            <a:pPr algn="l"/>
            <a:r>
              <a:rPr lang="en-US" sz="8000" dirty="0">
                <a:solidFill>
                  <a:schemeClr val="tx1"/>
                </a:solidFill>
              </a:rPr>
              <a:t>• Quality support</a:t>
            </a:r>
          </a:p>
          <a:p>
            <a:pPr algn="l"/>
            <a:r>
              <a:rPr lang="en-US" sz="8000" dirty="0">
                <a:solidFill>
                  <a:schemeClr val="tx1"/>
                </a:solidFill>
              </a:rPr>
              <a:t>• Agility support</a:t>
            </a:r>
          </a:p>
          <a:p>
            <a:pPr algn="l"/>
            <a:r>
              <a:rPr lang="en-US" sz="8000" dirty="0" smtClean="0">
                <a:solidFill>
                  <a:schemeClr val="tx1"/>
                </a:solidFill>
              </a:rPr>
              <a:t>• </a:t>
            </a:r>
            <a:r>
              <a:rPr lang="en-US" sz="8000" dirty="0">
                <a:solidFill>
                  <a:schemeClr val="tx1"/>
                </a:solidFill>
              </a:rPr>
              <a:t>Overcoming cognitive limits in processing </a:t>
            </a:r>
            <a:r>
              <a:rPr lang="en-US" sz="8000" dirty="0" smtClean="0">
                <a:solidFill>
                  <a:schemeClr val="tx1"/>
                </a:solidFill>
              </a:rPr>
              <a:t>and storing information</a:t>
            </a:r>
            <a:endParaRPr lang="en-US" sz="8000" dirty="0">
              <a:solidFill>
                <a:schemeClr val="tx1"/>
              </a:solidFill>
            </a:endParaRPr>
          </a:p>
          <a:p>
            <a:pPr algn="l"/>
            <a:r>
              <a:rPr lang="en-US" sz="8000" dirty="0">
                <a:solidFill>
                  <a:schemeClr val="tx1"/>
                </a:solidFill>
              </a:rPr>
              <a:t>• Using the web</a:t>
            </a:r>
          </a:p>
          <a:p>
            <a:pPr algn="l"/>
            <a:r>
              <a:rPr lang="en-US" sz="8000" dirty="0">
                <a:solidFill>
                  <a:schemeClr val="tx1"/>
                </a:solidFill>
              </a:rPr>
              <a:t>• Anywhere, anytime support</a:t>
            </a:r>
          </a:p>
          <a:p>
            <a:endParaRPr lang="en-US" dirty="0" smtClean="0"/>
          </a:p>
          <a:p>
            <a:endParaRPr lang="en-US" dirty="0"/>
          </a:p>
        </p:txBody>
      </p:sp>
    </p:spTree>
    <p:extLst>
      <p:ext uri="{BB962C8B-B14F-4D97-AF65-F5344CB8AC3E}">
        <p14:creationId xmlns:p14="http://schemas.microsoft.com/office/powerpoint/2010/main" val="29657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Decision Support Frameworks(gory</a:t>
            </a:r>
            <a:br>
              <a:rPr lang="en-US" sz="2800" dirty="0"/>
            </a:br>
            <a:r>
              <a:rPr lang="en-US" sz="2800" dirty="0"/>
              <a:t>and </a:t>
            </a:r>
            <a:r>
              <a:rPr lang="en-US" sz="2800" dirty="0" err="1"/>
              <a:t>scott</a:t>
            </a:r>
            <a:r>
              <a:rPr lang="en-US" sz="2800" dirty="0"/>
              <a:t> </a:t>
            </a:r>
            <a:r>
              <a:rPr lang="en-US" sz="2800" dirty="0" err="1"/>
              <a:t>morton</a:t>
            </a:r>
            <a:r>
              <a:rPr lang="en-US" sz="2800" dirty="0"/>
              <a:t>[1971]</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47800"/>
            <a:ext cx="8991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519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DEGREE OF STRUCTUREDNESS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2279970"/>
              </p:ext>
            </p:extLst>
          </p:nvPr>
        </p:nvGraphicFramePr>
        <p:xfrm>
          <a:off x="381000" y="1447800"/>
          <a:ext cx="8305800" cy="4724401"/>
        </p:xfrm>
        <a:graphic>
          <a:graphicData uri="http://schemas.openxmlformats.org/drawingml/2006/table">
            <a:tbl>
              <a:tblPr firstRow="1" bandRow="1">
                <a:tableStyleId>{5940675A-B579-460E-94D1-54222C63F5DA}</a:tableStyleId>
              </a:tblPr>
              <a:tblGrid>
                <a:gridCol w="1768827"/>
                <a:gridCol w="6536973"/>
              </a:tblGrid>
              <a:tr h="1066800">
                <a:tc>
                  <a:txBody>
                    <a:bodyPr/>
                    <a:lstStyle/>
                    <a:p>
                      <a:pPr algn="ctr"/>
                      <a:r>
                        <a:rPr lang="en-US" dirty="0" smtClean="0"/>
                        <a:t>Types of Decision</a:t>
                      </a:r>
                      <a:endParaRPr lang="en-US" dirty="0"/>
                    </a:p>
                  </a:txBody>
                  <a:tcPr/>
                </a:tc>
                <a:tc>
                  <a:txBody>
                    <a:bodyPr/>
                    <a:lstStyle/>
                    <a:p>
                      <a:endParaRPr lang="en-US"/>
                    </a:p>
                  </a:txBody>
                  <a:tcPr/>
                </a:tc>
              </a:tr>
              <a:tr h="1066800">
                <a:tc>
                  <a:txBody>
                    <a:bodyPr/>
                    <a:lstStyle/>
                    <a:p>
                      <a:pPr algn="ctr"/>
                      <a:r>
                        <a:rPr lang="en-US" dirty="0" smtClean="0"/>
                        <a:t>Structured</a:t>
                      </a:r>
                      <a:endParaRPr lang="en-US" dirty="0"/>
                    </a:p>
                  </a:txBody>
                  <a:tcPr/>
                </a:tc>
                <a:tc>
                  <a:txBody>
                    <a:bodyPr/>
                    <a:lstStyle/>
                    <a:p>
                      <a:r>
                        <a:rPr lang="en-US" sz="1800" b="1" i="0" u="none" strike="noStrike" kern="1200" baseline="0" dirty="0" smtClean="0">
                          <a:solidFill>
                            <a:schemeClr val="tx1"/>
                          </a:solidFill>
                          <a:latin typeface="+mn-lt"/>
                          <a:ea typeface="+mn-ea"/>
                          <a:cs typeface="+mn-cs"/>
                        </a:rPr>
                        <a:t>Structured problems </a:t>
                      </a:r>
                      <a:r>
                        <a:rPr lang="en-US" sz="1800" b="0" i="0" u="none" strike="noStrike" kern="1200" baseline="0" dirty="0" smtClean="0">
                          <a:solidFill>
                            <a:schemeClr val="tx1"/>
                          </a:solidFill>
                          <a:latin typeface="+mn-lt"/>
                          <a:ea typeface="+mn-ea"/>
                          <a:cs typeface="+mn-cs"/>
                        </a:rPr>
                        <a:t>are routine and typically repetitive problems for which standard solution methods exist.</a:t>
                      </a:r>
                      <a:endParaRPr lang="en-US" dirty="0"/>
                    </a:p>
                  </a:txBody>
                  <a:tcPr/>
                </a:tc>
              </a:tr>
              <a:tr h="1066800">
                <a:tc>
                  <a:txBody>
                    <a:bodyPr/>
                    <a:lstStyle/>
                    <a:p>
                      <a:pPr algn="ctr"/>
                      <a:r>
                        <a:rPr lang="en-US" dirty="0" err="1" smtClean="0"/>
                        <a:t>Semistructured</a:t>
                      </a:r>
                      <a:endParaRPr lang="en-US" dirty="0"/>
                    </a:p>
                  </a:txBody>
                  <a:tcPr/>
                </a:tc>
                <a:tc>
                  <a:txBody>
                    <a:bodyPr/>
                    <a:lstStyle/>
                    <a:p>
                      <a:r>
                        <a:rPr lang="en-US" sz="1800" b="1" i="0" u="none" strike="noStrike" kern="1200" baseline="0" dirty="0" err="1" smtClean="0">
                          <a:solidFill>
                            <a:schemeClr val="tx1"/>
                          </a:solidFill>
                          <a:latin typeface="+mn-lt"/>
                          <a:ea typeface="+mn-ea"/>
                          <a:cs typeface="+mn-cs"/>
                        </a:rPr>
                        <a:t>Semistructured</a:t>
                      </a:r>
                      <a:r>
                        <a:rPr lang="en-US" sz="1800" b="1" i="0" u="none" strike="noStrike" kern="1200" baseline="0" dirty="0" smtClean="0">
                          <a:solidFill>
                            <a:schemeClr val="tx1"/>
                          </a:solidFill>
                          <a:latin typeface="+mn-lt"/>
                          <a:ea typeface="+mn-ea"/>
                          <a:cs typeface="+mn-cs"/>
                        </a:rPr>
                        <a:t> problems </a:t>
                      </a:r>
                      <a:r>
                        <a:rPr lang="en-US" sz="1800" b="0" i="0" u="none" strike="noStrike" kern="1200" baseline="0" dirty="0" smtClean="0">
                          <a:solidFill>
                            <a:schemeClr val="tx1"/>
                          </a:solidFill>
                          <a:latin typeface="+mn-lt"/>
                          <a:ea typeface="+mn-ea"/>
                          <a:cs typeface="+mn-cs"/>
                        </a:rPr>
                        <a:t>fall between structured and unstructured problems, having some structured elements and some unstructured elements.</a:t>
                      </a:r>
                      <a:endParaRPr lang="en-US" dirty="0"/>
                    </a:p>
                  </a:txBody>
                  <a:tcPr/>
                </a:tc>
              </a:tr>
              <a:tr h="1524001">
                <a:tc>
                  <a:txBody>
                    <a:bodyPr/>
                    <a:lstStyle/>
                    <a:p>
                      <a:pPr algn="ctr"/>
                      <a:r>
                        <a:rPr lang="en-US" dirty="0" smtClean="0"/>
                        <a:t>Unstructured</a:t>
                      </a:r>
                      <a:endParaRPr lang="en-US" dirty="0"/>
                    </a:p>
                  </a:txBody>
                  <a:tcPr/>
                </a:tc>
                <a:tc>
                  <a:txBody>
                    <a:bodyPr/>
                    <a:lstStyle/>
                    <a:p>
                      <a:r>
                        <a:rPr lang="en-US" sz="1800" b="1" i="0" u="none" strike="noStrike" kern="1200" baseline="0" dirty="0" smtClean="0">
                          <a:solidFill>
                            <a:schemeClr val="tx1"/>
                          </a:solidFill>
                          <a:latin typeface="+mn-lt"/>
                          <a:ea typeface="+mn-ea"/>
                          <a:cs typeface="+mn-cs"/>
                        </a:rPr>
                        <a:t>Unstructured problems </a:t>
                      </a:r>
                      <a:r>
                        <a:rPr lang="en-US" sz="1800" b="0" i="0" u="none" strike="noStrike" kern="1200" baseline="0" dirty="0" smtClean="0">
                          <a:solidFill>
                            <a:schemeClr val="tx1"/>
                          </a:solidFill>
                          <a:latin typeface="+mn-lt"/>
                          <a:ea typeface="+mn-ea"/>
                          <a:cs typeface="+mn-cs"/>
                        </a:rPr>
                        <a:t>are fuzzy, complex problems for which</a:t>
                      </a:r>
                    </a:p>
                    <a:p>
                      <a:r>
                        <a:rPr lang="en-US" sz="1800" b="0" i="0" u="none" strike="noStrike" kern="1200" baseline="0" dirty="0" smtClean="0">
                          <a:solidFill>
                            <a:schemeClr val="tx1"/>
                          </a:solidFill>
                          <a:latin typeface="+mn-lt"/>
                          <a:ea typeface="+mn-ea"/>
                          <a:cs typeface="+mn-cs"/>
                        </a:rPr>
                        <a:t>there are no cut-and-dried solution methods.</a:t>
                      </a:r>
                      <a:endParaRPr lang="en-US" dirty="0" smtClean="0"/>
                    </a:p>
                    <a:p>
                      <a:endParaRPr lang="en-US" dirty="0"/>
                    </a:p>
                  </a:txBody>
                  <a:tcPr/>
                </a:tc>
              </a:tr>
            </a:tbl>
          </a:graphicData>
        </a:graphic>
      </p:graphicFrame>
    </p:spTree>
    <p:extLst>
      <p:ext uri="{BB962C8B-B14F-4D97-AF65-F5344CB8AC3E}">
        <p14:creationId xmlns:p14="http://schemas.microsoft.com/office/powerpoint/2010/main" val="1136901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TYPES OF CONTROL</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1616583"/>
              </p:ext>
            </p:extLst>
          </p:nvPr>
        </p:nvGraphicFramePr>
        <p:xfrm>
          <a:off x="457200" y="1600200"/>
          <a:ext cx="8229600" cy="2895600"/>
        </p:xfrm>
        <a:graphic>
          <a:graphicData uri="http://schemas.openxmlformats.org/drawingml/2006/table">
            <a:tbl>
              <a:tblPr firstRow="1" bandRow="1">
                <a:tableStyleId>{5940675A-B579-460E-94D1-54222C63F5DA}</a:tableStyleId>
              </a:tblPr>
              <a:tblGrid>
                <a:gridCol w="2133600"/>
                <a:gridCol w="6096000"/>
              </a:tblGrid>
              <a:tr h="531103">
                <a:tc>
                  <a:txBody>
                    <a:bodyPr/>
                    <a:lstStyle/>
                    <a:p>
                      <a:r>
                        <a:rPr lang="en-US" sz="1800" b="1" i="0" u="none" strike="noStrike" kern="1200" baseline="0" dirty="0" smtClean="0">
                          <a:solidFill>
                            <a:schemeClr val="tx1"/>
                          </a:solidFill>
                          <a:latin typeface="+mn-lt"/>
                          <a:ea typeface="+mn-ea"/>
                          <a:cs typeface="+mn-cs"/>
                        </a:rPr>
                        <a:t>TYPES OF CONTROL</a:t>
                      </a:r>
                      <a:endParaRPr lang="en-US" dirty="0"/>
                    </a:p>
                  </a:txBody>
                  <a:tcPr/>
                </a:tc>
                <a:tc>
                  <a:txBody>
                    <a:bodyPr/>
                    <a:lstStyle/>
                    <a:p>
                      <a:endParaRPr lang="en-US"/>
                    </a:p>
                  </a:txBody>
                  <a:tcPr/>
                </a:tc>
              </a:tr>
              <a:tr h="916697">
                <a:tc>
                  <a:txBody>
                    <a:bodyPr/>
                    <a:lstStyle/>
                    <a:p>
                      <a:r>
                        <a:rPr lang="en-US" sz="1800" b="0" i="1" u="none" strike="noStrike" kern="1200" baseline="0" dirty="0" smtClean="0">
                          <a:solidFill>
                            <a:schemeClr val="tx1"/>
                          </a:solidFill>
                          <a:latin typeface="+mn-lt"/>
                          <a:ea typeface="+mn-ea"/>
                          <a:cs typeface="+mn-cs"/>
                        </a:rPr>
                        <a:t>Strategic planning</a:t>
                      </a:r>
                      <a:endParaRPr lang="en-US" dirty="0"/>
                    </a:p>
                  </a:txBody>
                  <a:tcPr/>
                </a:tc>
                <a:tc>
                  <a:txBody>
                    <a:bodyPr/>
                    <a:lstStyle/>
                    <a:p>
                      <a:r>
                        <a:rPr lang="en-US" sz="1800" b="0" i="0" u="none" strike="noStrike" kern="1200" baseline="0" dirty="0" smtClean="0">
                          <a:solidFill>
                            <a:schemeClr val="tx1"/>
                          </a:solidFill>
                          <a:latin typeface="+mn-lt"/>
                          <a:ea typeface="+mn-ea"/>
                          <a:cs typeface="+mn-cs"/>
                        </a:rPr>
                        <a:t>Which involves defining long-range goals and policies for resource allocation.</a:t>
                      </a:r>
                      <a:endParaRPr lang="en-US" dirty="0"/>
                    </a:p>
                  </a:txBody>
                  <a:tcPr/>
                </a:tc>
              </a:tr>
              <a:tr h="916697">
                <a:tc>
                  <a:txBody>
                    <a:bodyPr/>
                    <a:lstStyle/>
                    <a:p>
                      <a:r>
                        <a:rPr lang="en-US" sz="1800" b="0" i="1" u="none" strike="noStrike" kern="1200" baseline="0" dirty="0" smtClean="0">
                          <a:solidFill>
                            <a:schemeClr val="tx1"/>
                          </a:solidFill>
                          <a:latin typeface="+mn-lt"/>
                          <a:ea typeface="+mn-ea"/>
                          <a:cs typeface="+mn-cs"/>
                        </a:rPr>
                        <a:t>Management</a:t>
                      </a:r>
                    </a:p>
                    <a:p>
                      <a:r>
                        <a:rPr lang="en-US" sz="1800" b="0" i="1" u="none" strike="noStrike" kern="1200" baseline="0" dirty="0" smtClean="0">
                          <a:solidFill>
                            <a:schemeClr val="tx1"/>
                          </a:solidFill>
                          <a:latin typeface="+mn-lt"/>
                          <a:ea typeface="+mn-ea"/>
                          <a:cs typeface="+mn-cs"/>
                        </a:rPr>
                        <a:t>Control</a:t>
                      </a:r>
                      <a:endParaRPr lang="en-US" dirty="0"/>
                    </a:p>
                  </a:txBody>
                  <a:tcPr/>
                </a:tc>
                <a:tc>
                  <a:txBody>
                    <a:bodyPr/>
                    <a:lstStyle/>
                    <a:p>
                      <a:r>
                        <a:rPr lang="en-US" sz="1800" b="0" i="0" u="none" strike="noStrike" kern="1200" baseline="0" dirty="0" smtClean="0">
                          <a:solidFill>
                            <a:schemeClr val="tx1"/>
                          </a:solidFill>
                          <a:latin typeface="+mn-lt"/>
                          <a:ea typeface="+mn-ea"/>
                          <a:cs typeface="+mn-cs"/>
                        </a:rPr>
                        <a:t>The acquisition and efficient use of resources in the accomplishment  of organizational goals</a:t>
                      </a:r>
                      <a:endParaRPr lang="en-US" dirty="0"/>
                    </a:p>
                  </a:txBody>
                  <a:tcPr/>
                </a:tc>
              </a:tr>
              <a:tr h="531103">
                <a:tc>
                  <a:txBody>
                    <a:bodyPr/>
                    <a:lstStyle/>
                    <a:p>
                      <a:r>
                        <a:rPr lang="en-US" sz="1800" b="0" i="1" u="none" strike="noStrike" kern="1200" baseline="0" dirty="0" smtClean="0">
                          <a:solidFill>
                            <a:schemeClr val="tx1"/>
                          </a:solidFill>
                          <a:latin typeface="+mn-lt"/>
                          <a:ea typeface="+mn-ea"/>
                          <a:cs typeface="+mn-cs"/>
                        </a:rPr>
                        <a:t>Operational control</a:t>
                      </a:r>
                      <a:endParaRPr lang="en-US" dirty="0"/>
                    </a:p>
                  </a:txBody>
                  <a:tcPr/>
                </a:tc>
                <a:tc>
                  <a:txBody>
                    <a:bodyPr/>
                    <a:lstStyle/>
                    <a:p>
                      <a:r>
                        <a:rPr lang="en-US" sz="1800" b="0" i="0" u="none" strike="noStrike" kern="1200" baseline="0" dirty="0" smtClean="0">
                          <a:solidFill>
                            <a:schemeClr val="tx1"/>
                          </a:solidFill>
                          <a:latin typeface="+mn-lt"/>
                          <a:ea typeface="+mn-ea"/>
                          <a:cs typeface="+mn-cs"/>
                        </a:rPr>
                        <a:t>The efficient and effective execution of specific tasks.</a:t>
                      </a:r>
                      <a:endParaRPr lang="en-US" dirty="0"/>
                    </a:p>
                  </a:txBody>
                  <a:tcPr/>
                </a:tc>
              </a:tr>
            </a:tbl>
          </a:graphicData>
        </a:graphic>
      </p:graphicFrame>
    </p:spTree>
    <p:extLst>
      <p:ext uri="{BB962C8B-B14F-4D97-AF65-F5344CB8AC3E}">
        <p14:creationId xmlns:p14="http://schemas.microsoft.com/office/powerpoint/2010/main" val="4042038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09800"/>
            <a:ext cx="8229600" cy="1143000"/>
          </a:xfrm>
        </p:spPr>
        <p:txBody>
          <a:bodyPr/>
          <a:lstStyle/>
          <a:p>
            <a:r>
              <a:rPr lang="en-US" dirty="0" smtClean="0"/>
              <a:t>Simon’s decision making phases</a:t>
            </a:r>
            <a:endParaRPr lang="en-US" dirty="0"/>
          </a:p>
        </p:txBody>
      </p:sp>
    </p:spTree>
    <p:extLst>
      <p:ext uri="{BB962C8B-B14F-4D97-AF65-F5344CB8AC3E}">
        <p14:creationId xmlns:p14="http://schemas.microsoft.com/office/powerpoint/2010/main" val="159580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1023</Words>
  <Application>Microsoft Office PowerPoint</Application>
  <PresentationFormat>On-screen Show (4:3)</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Business Analytics and Intelligence</vt:lpstr>
      <vt:lpstr>PowerPoint Presentation</vt:lpstr>
      <vt:lpstr>The Business Environment</vt:lpstr>
      <vt:lpstr>PowerPoint Presentation</vt:lpstr>
      <vt:lpstr>Why we use computerized Decision Support System</vt:lpstr>
      <vt:lpstr>Decision Support Frameworks(gory and scott morton[1971]</vt:lpstr>
      <vt:lpstr>DEGREE OF STRUCTUREDNESS</vt:lpstr>
      <vt:lpstr>TYPES OF CONTROL</vt:lpstr>
      <vt:lpstr>Simon’s decision making phases</vt:lpstr>
      <vt:lpstr>PowerPoint Presentation</vt:lpstr>
      <vt:lpstr>Common Strategies and Approaches of Decision Makers</vt:lpstr>
      <vt:lpstr>The role of Decision Support Systems(DSS)</vt:lpstr>
      <vt:lpstr>The role of Decision support systems(DSS)</vt:lpstr>
      <vt:lpstr>PowerPoint Presentation</vt:lpstr>
      <vt:lpstr>DSS main Components</vt:lpstr>
      <vt:lpstr>PowerPoint Presentation</vt:lpstr>
      <vt:lpstr>PowerPoint Presentation</vt:lpstr>
      <vt:lpstr>How DSS have changed Over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Strategies and Approaches of Decision Makers</dc:title>
  <dc:creator>satish</dc:creator>
  <cp:lastModifiedBy>Admin</cp:lastModifiedBy>
  <cp:revision>48</cp:revision>
  <dcterms:created xsi:type="dcterms:W3CDTF">2006-08-16T00:00:00Z</dcterms:created>
  <dcterms:modified xsi:type="dcterms:W3CDTF">2020-07-12T04:28:15Z</dcterms:modified>
</cp:coreProperties>
</file>