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8" r:id="rId2"/>
    <p:sldId id="267" r:id="rId3"/>
    <p:sldId id="262" r:id="rId4"/>
    <p:sldId id="269" r:id="rId5"/>
    <p:sldId id="270" r:id="rId6"/>
    <p:sldId id="263" r:id="rId7"/>
    <p:sldId id="264" r:id="rId8"/>
    <p:sldId id="265" r:id="rId9"/>
    <p:sldId id="266" r:id="rId10"/>
    <p:sldId id="271" r:id="rId11"/>
    <p:sldId id="272" r:id="rId12"/>
    <p:sldId id="273" r:id="rId13"/>
    <p:sldId id="274" r:id="rId14"/>
    <p:sldId id="275" r:id="rId15"/>
    <p:sldId id="276" r:id="rId16"/>
    <p:sldId id="277" r:id="rId17"/>
    <p:sldId id="278" r:id="rId18"/>
    <p:sldId id="279" r:id="rId19"/>
    <p:sldId id="281" r:id="rId20"/>
    <p:sldId id="283"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C8E9D-61B6-425B-812E-B37043EC0BE1}" type="datetimeFigureOut">
              <a:rPr lang="en-US" smtClean="0"/>
              <a:t>8/5/2020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3D629B-8D9F-439D-972A-DE0DD318B2DE}" type="slidenum">
              <a:rPr lang="en-US" smtClean="0"/>
              <a:t>‹#›</a:t>
            </a:fld>
            <a:endParaRPr lang="en-US"/>
          </a:p>
        </p:txBody>
      </p:sp>
    </p:spTree>
    <p:extLst>
      <p:ext uri="{BB962C8B-B14F-4D97-AF65-F5344CB8AC3E}">
        <p14:creationId xmlns:p14="http://schemas.microsoft.com/office/powerpoint/2010/main" val="29213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47A88DE4-7FF0-4517-9DE1-79CA1A4A838D}" type="slidenum">
              <a:rPr lang="en-US" sz="1200" b="0" smtClean="0">
                <a:solidFill>
                  <a:schemeClr val="tx1"/>
                </a:solidFill>
                <a:latin typeface="Times New Roman" pitchFamily="18" charset="0"/>
              </a:rPr>
              <a:pPr/>
              <a:t>19</a:t>
            </a:fld>
            <a:endParaRPr lang="en-US" sz="1200" b="0" smtClean="0">
              <a:solidFill>
                <a:schemeClr val="tx1"/>
              </a:solidFill>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8C2B97AF-03ED-43C9-85C6-A095790B2435}" type="slidenum">
              <a:rPr lang="en-US" sz="1200" b="0" smtClean="0">
                <a:solidFill>
                  <a:schemeClr val="tx1"/>
                </a:solidFill>
                <a:latin typeface="Times New Roman" pitchFamily="18" charset="0"/>
              </a:rPr>
              <a:pPr/>
              <a:t>20</a:t>
            </a:fld>
            <a:endParaRPr lang="en-US" sz="1200" b="0" smtClean="0">
              <a:solidFill>
                <a:schemeClr val="tx1"/>
              </a:solidFill>
              <a:latin typeface="Times New Roman" pitchFamily="18" charset="0"/>
            </a:endParaRPr>
          </a:p>
        </p:txBody>
      </p:sp>
      <p:sp>
        <p:nvSpPr>
          <p:cNvPr id="63491" name="Rectangle 2"/>
          <p:cNvSpPr>
            <a:spLocks noGrp="1" noRot="1" noChangeAspect="1" noChangeArrowheads="1" noTextEdit="1"/>
          </p:cNvSpPr>
          <p:nvPr>
            <p:ph type="sldImg"/>
          </p:nvPr>
        </p:nvSpPr>
        <p:spPr>
          <a:ln cap="flat"/>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46D530B6-11D5-4E65-A812-21C926A94AB5}" type="slidenum">
              <a:rPr lang="en-US" sz="1200" b="0" smtClean="0">
                <a:solidFill>
                  <a:schemeClr val="tx1"/>
                </a:solidFill>
                <a:latin typeface="Times New Roman" pitchFamily="18" charset="0"/>
              </a:rPr>
              <a:pPr/>
              <a:t>21</a:t>
            </a:fld>
            <a:endParaRPr lang="en-US" sz="1200" b="0" smtClean="0">
              <a:solidFill>
                <a:schemeClr val="tx1"/>
              </a:solidFill>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13B2F389-CD7D-4620-8E0B-95471DF2954C}" type="slidenum">
              <a:rPr lang="en-US" sz="1200" b="0" smtClean="0">
                <a:solidFill>
                  <a:schemeClr val="tx1"/>
                </a:solidFill>
                <a:latin typeface="Times New Roman" pitchFamily="18" charset="0"/>
              </a:rPr>
              <a:pPr/>
              <a:t>22</a:t>
            </a:fld>
            <a:endParaRPr lang="en-US" sz="1200" b="0" smtClean="0">
              <a:solidFill>
                <a:schemeClr val="tx1"/>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877E281C-4827-4375-B80B-5017648292AD}" type="slidenum">
              <a:rPr lang="en-US" sz="1200" b="0" smtClean="0">
                <a:solidFill>
                  <a:schemeClr val="tx1"/>
                </a:solidFill>
                <a:latin typeface="Times New Roman" pitchFamily="18" charset="0"/>
              </a:rPr>
              <a:pPr/>
              <a:t>23</a:t>
            </a:fld>
            <a:endParaRPr lang="en-US" sz="1200" b="0" smtClean="0">
              <a:solidFill>
                <a:schemeClr val="tx1"/>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629B-8D9F-439D-972A-DE0DD318B2DE}" type="slidenum">
              <a:rPr lang="en-US" smtClean="0"/>
              <a:t>48</a:t>
            </a:fld>
            <a:endParaRPr lang="en-US"/>
          </a:p>
        </p:txBody>
      </p:sp>
    </p:spTree>
    <p:extLst>
      <p:ext uri="{BB962C8B-B14F-4D97-AF65-F5344CB8AC3E}">
        <p14:creationId xmlns:p14="http://schemas.microsoft.com/office/powerpoint/2010/main" val="51918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629B-8D9F-439D-972A-DE0DD318B2DE}" type="slidenum">
              <a:rPr lang="en-US" smtClean="0"/>
              <a:t>49</a:t>
            </a:fld>
            <a:endParaRPr lang="en-US"/>
          </a:p>
        </p:txBody>
      </p:sp>
    </p:spTree>
    <p:extLst>
      <p:ext uri="{BB962C8B-B14F-4D97-AF65-F5344CB8AC3E}">
        <p14:creationId xmlns:p14="http://schemas.microsoft.com/office/powerpoint/2010/main" val="147397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Business intelligence (BI)</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114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3"/>
            <a:ext cx="8229600" cy="1143000"/>
          </a:xfrm>
        </p:spPr>
        <p:txBody>
          <a:bodyPr/>
          <a:lstStyle/>
          <a:p>
            <a:r>
              <a:rPr lang="en-US" b="1" dirty="0"/>
              <a:t>The DSS-BI Connection</a:t>
            </a:r>
            <a:endParaRPr lang="en-US" dirty="0"/>
          </a:p>
        </p:txBody>
      </p:sp>
      <p:sp>
        <p:nvSpPr>
          <p:cNvPr id="3" name="Content Placeholder 2"/>
          <p:cNvSpPr>
            <a:spLocks noGrp="1"/>
          </p:cNvSpPr>
          <p:nvPr>
            <p:ph idx="1"/>
          </p:nvPr>
        </p:nvSpPr>
        <p:spPr>
          <a:xfrm>
            <a:off x="228600" y="990600"/>
            <a:ext cx="8686800" cy="5486400"/>
          </a:xfrm>
        </p:spPr>
        <p:txBody>
          <a:bodyPr>
            <a:normAutofit fontScale="70000" lnSpcReduction="20000"/>
          </a:bodyPr>
          <a:lstStyle/>
          <a:p>
            <a:pPr algn="just"/>
            <a:r>
              <a:rPr lang="en-US" sz="3400" dirty="0" smtClean="0"/>
              <a:t>Their </a:t>
            </a:r>
            <a:r>
              <a:rPr lang="en-US" sz="3400" dirty="0"/>
              <a:t>architectures are very similar because </a:t>
            </a:r>
            <a:r>
              <a:rPr lang="en-US" sz="3400" b="1" dirty="0"/>
              <a:t>BI </a:t>
            </a:r>
            <a:r>
              <a:rPr lang="en-US" sz="3400" dirty="0"/>
              <a:t>evolved from </a:t>
            </a:r>
            <a:r>
              <a:rPr lang="en-US" sz="3400" dirty="0" smtClean="0"/>
              <a:t>DSS.</a:t>
            </a:r>
          </a:p>
          <a:p>
            <a:pPr algn="just"/>
            <a:endParaRPr lang="en-US" sz="3400" dirty="0" smtClean="0"/>
          </a:p>
          <a:p>
            <a:pPr algn="just"/>
            <a:r>
              <a:rPr lang="en-US" sz="3400" dirty="0"/>
              <a:t>BI implies the use of a data warehouse, whereas DSS may or may not have such a </a:t>
            </a:r>
            <a:r>
              <a:rPr lang="en-US" sz="3400" dirty="0" smtClean="0"/>
              <a:t>feature.BI </a:t>
            </a:r>
            <a:r>
              <a:rPr lang="en-US" sz="3400" dirty="0"/>
              <a:t>is, therefore, more appropriate for large organizations (because data warehouses </a:t>
            </a:r>
            <a:r>
              <a:rPr lang="en-US" sz="3400" dirty="0" smtClean="0"/>
              <a:t>are expensive </a:t>
            </a:r>
            <a:r>
              <a:rPr lang="en-US" sz="3400" dirty="0"/>
              <a:t>to build and maintain), but DSS can be appropriate to any type of organization</a:t>
            </a:r>
            <a:r>
              <a:rPr lang="en-US" sz="3400" dirty="0" smtClean="0"/>
              <a:t>.</a:t>
            </a:r>
          </a:p>
          <a:p>
            <a:pPr algn="just"/>
            <a:endParaRPr lang="en-US" sz="3400" dirty="0" smtClean="0"/>
          </a:p>
          <a:p>
            <a:pPr algn="just"/>
            <a:r>
              <a:rPr lang="en-US" sz="3400" dirty="0"/>
              <a:t>Second, most DSS are constructed to </a:t>
            </a:r>
            <a:r>
              <a:rPr lang="en-US" sz="3400" i="1" dirty="0"/>
              <a:t>directly </a:t>
            </a:r>
            <a:r>
              <a:rPr lang="en-US" sz="3400" dirty="0"/>
              <a:t>support specific decision making. </a:t>
            </a:r>
            <a:r>
              <a:rPr lang="en-US" sz="3400" dirty="0" smtClean="0"/>
              <a:t>BI systems</a:t>
            </a:r>
            <a:r>
              <a:rPr lang="en-US" sz="3400" dirty="0"/>
              <a:t>, in general, are geared to provide accurate and timely information, and they </a:t>
            </a:r>
            <a:r>
              <a:rPr lang="en-US" sz="3400" dirty="0" smtClean="0"/>
              <a:t>support decision </a:t>
            </a:r>
            <a:r>
              <a:rPr lang="en-US" sz="3400" dirty="0"/>
              <a:t>support </a:t>
            </a:r>
            <a:r>
              <a:rPr lang="en-US" sz="3400" i="1" dirty="0"/>
              <a:t>indirectly</a:t>
            </a:r>
            <a:r>
              <a:rPr lang="en-US" sz="3400" i="1" dirty="0" smtClean="0"/>
              <a:t>.</a:t>
            </a:r>
          </a:p>
          <a:p>
            <a:pPr algn="just"/>
            <a:endParaRPr lang="en-US" sz="3400" i="1" dirty="0" smtClean="0"/>
          </a:p>
          <a:p>
            <a:pPr algn="just"/>
            <a:r>
              <a:rPr lang="en-US" sz="3400" dirty="0"/>
              <a:t>Third, BI has an executive and strategy orientation, especially in its BPM and </a:t>
            </a:r>
            <a:r>
              <a:rPr lang="en-US" sz="3400" dirty="0" smtClean="0"/>
              <a:t>dash board components</a:t>
            </a:r>
            <a:r>
              <a:rPr lang="en-US" sz="3400" dirty="0"/>
              <a:t>. DSS, in contrast, is oriented toward analysts</a:t>
            </a:r>
            <a:r>
              <a:rPr lang="en-US" sz="3400" dirty="0" smtClean="0"/>
              <a:t>.</a:t>
            </a:r>
            <a:r>
              <a:rPr lang="en-US" sz="3400" dirty="0"/>
              <a:t> </a:t>
            </a:r>
            <a:endParaRPr lang="en-US" sz="3400" dirty="0" smtClean="0"/>
          </a:p>
          <a:p>
            <a:endParaRPr lang="en-US" dirty="0"/>
          </a:p>
          <a:p>
            <a:endParaRPr lang="en-US" dirty="0"/>
          </a:p>
        </p:txBody>
      </p:sp>
    </p:spTree>
    <p:extLst>
      <p:ext uri="{BB962C8B-B14F-4D97-AF65-F5344CB8AC3E}">
        <p14:creationId xmlns:p14="http://schemas.microsoft.com/office/powerpoint/2010/main" val="192758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a:t>The DSS-BI Connection</a:t>
            </a:r>
            <a:endParaRPr lang="en-US" dirty="0"/>
          </a:p>
        </p:txBody>
      </p:sp>
      <p:sp>
        <p:nvSpPr>
          <p:cNvPr id="3" name="Content Placeholder 2"/>
          <p:cNvSpPr>
            <a:spLocks noGrp="1"/>
          </p:cNvSpPr>
          <p:nvPr>
            <p:ph idx="1"/>
          </p:nvPr>
        </p:nvSpPr>
        <p:spPr>
          <a:xfrm>
            <a:off x="304800" y="1143000"/>
            <a:ext cx="8534400" cy="4983163"/>
          </a:xfrm>
        </p:spPr>
        <p:txBody>
          <a:bodyPr>
            <a:normAutofit fontScale="77500" lnSpcReduction="20000"/>
          </a:bodyPr>
          <a:lstStyle/>
          <a:p>
            <a:pPr algn="just"/>
            <a:r>
              <a:rPr lang="en-US" dirty="0"/>
              <a:t>Fourth, most BI systems are constructed with commercially available tools and components that are fitted to the needs of organizations. In building DSS, the interest may be in constructing solutions to very unstructured problems. In such situations, more programming (e.g., using tools such as Excel) may be needed to customize the solutions.</a:t>
            </a:r>
          </a:p>
          <a:p>
            <a:pPr algn="just"/>
            <a:endParaRPr lang="en-US" dirty="0" smtClean="0"/>
          </a:p>
          <a:p>
            <a:pPr algn="just"/>
            <a:r>
              <a:rPr lang="en-US" dirty="0" smtClean="0"/>
              <a:t>Fifth</a:t>
            </a:r>
            <a:r>
              <a:rPr lang="en-US" dirty="0"/>
              <a:t>, DSS methodologies and even some tools were developed mostly in the </a:t>
            </a:r>
            <a:r>
              <a:rPr lang="en-US" dirty="0" smtClean="0"/>
              <a:t>academic world</a:t>
            </a:r>
            <a:r>
              <a:rPr lang="en-US" dirty="0"/>
              <a:t>. BI methodologies and tools were developed mostly by software </a:t>
            </a:r>
            <a:r>
              <a:rPr lang="en-US" dirty="0" smtClean="0"/>
              <a:t>companies.</a:t>
            </a:r>
          </a:p>
          <a:p>
            <a:pPr algn="just"/>
            <a:endParaRPr lang="en-US" dirty="0" smtClean="0"/>
          </a:p>
          <a:p>
            <a:pPr algn="just"/>
            <a:r>
              <a:rPr lang="en-US" dirty="0"/>
              <a:t>Sixth, many of the tools that BI uses are also considered DSS tools. For </a:t>
            </a:r>
            <a:r>
              <a:rPr lang="en-US" dirty="0" smtClean="0"/>
              <a:t>example, data </a:t>
            </a:r>
            <a:r>
              <a:rPr lang="en-US" dirty="0"/>
              <a:t>mining and predictive analysis are core tools in both areas.</a:t>
            </a:r>
          </a:p>
        </p:txBody>
      </p:sp>
    </p:spTree>
    <p:extLst>
      <p:ext uri="{BB962C8B-B14F-4D97-AF65-F5344CB8AC3E}">
        <p14:creationId xmlns:p14="http://schemas.microsoft.com/office/powerpoint/2010/main" val="446279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Data Warehouse?</a:t>
            </a:r>
            <a:endParaRPr lang="en-US" dirty="0"/>
          </a:p>
        </p:txBody>
      </p:sp>
      <p:sp>
        <p:nvSpPr>
          <p:cNvPr id="3" name="Content Placeholder 2"/>
          <p:cNvSpPr>
            <a:spLocks noGrp="1"/>
          </p:cNvSpPr>
          <p:nvPr>
            <p:ph idx="1"/>
          </p:nvPr>
        </p:nvSpPr>
        <p:spPr>
          <a:xfrm>
            <a:off x="76200" y="1371600"/>
            <a:ext cx="8915400" cy="5410200"/>
          </a:xfrm>
        </p:spPr>
        <p:txBody>
          <a:bodyPr>
            <a:normAutofit fontScale="85000" lnSpcReduction="20000"/>
          </a:bodyPr>
          <a:lstStyle/>
          <a:p>
            <a:pPr algn="just"/>
            <a:r>
              <a:rPr lang="en-US" dirty="0"/>
              <a:t>In simple terms, a </a:t>
            </a:r>
            <a:r>
              <a:rPr lang="en-US" b="1" dirty="0"/>
              <a:t>data warehouse (DW) </a:t>
            </a:r>
            <a:r>
              <a:rPr lang="en-US" dirty="0"/>
              <a:t>is a pool of data produced to support </a:t>
            </a:r>
            <a:r>
              <a:rPr lang="en-US" dirty="0" smtClean="0"/>
              <a:t>decision making.</a:t>
            </a:r>
          </a:p>
          <a:p>
            <a:pPr algn="just"/>
            <a:endParaRPr lang="en-US" dirty="0" smtClean="0"/>
          </a:p>
          <a:p>
            <a:pPr algn="just"/>
            <a:r>
              <a:rPr lang="en-US" dirty="0" smtClean="0"/>
              <a:t>It </a:t>
            </a:r>
            <a:r>
              <a:rPr lang="en-US" dirty="0"/>
              <a:t>is also a repository of current and historical data of potential interest to </a:t>
            </a:r>
            <a:r>
              <a:rPr lang="en-US" dirty="0" smtClean="0"/>
              <a:t>managers throughout </a:t>
            </a:r>
            <a:r>
              <a:rPr lang="en-US" dirty="0"/>
              <a:t>the organization. </a:t>
            </a:r>
            <a:endParaRPr lang="en-US" dirty="0" smtClean="0"/>
          </a:p>
          <a:p>
            <a:pPr algn="just"/>
            <a:endParaRPr lang="en-US" dirty="0" smtClean="0"/>
          </a:p>
          <a:p>
            <a:pPr algn="just"/>
            <a:r>
              <a:rPr lang="en-US" dirty="0" smtClean="0"/>
              <a:t>Data </a:t>
            </a:r>
            <a:r>
              <a:rPr lang="en-US" dirty="0"/>
              <a:t>are usually structured to be available in a </a:t>
            </a:r>
            <a:r>
              <a:rPr lang="en-US" dirty="0" smtClean="0"/>
              <a:t>form ready </a:t>
            </a:r>
            <a:r>
              <a:rPr lang="en-US" dirty="0"/>
              <a:t>for analytical processing activities (i.e., online analytical processing [OLAP], </a:t>
            </a:r>
            <a:r>
              <a:rPr lang="en-US" dirty="0" smtClean="0"/>
              <a:t>data mining</a:t>
            </a:r>
            <a:r>
              <a:rPr lang="en-US" dirty="0"/>
              <a:t>, querying, reporting, and other decision support </a:t>
            </a:r>
            <a:r>
              <a:rPr lang="en-US" dirty="0" smtClean="0"/>
              <a:t>applications</a:t>
            </a:r>
            <a:r>
              <a:rPr lang="en-US" dirty="0"/>
              <a:t>). </a:t>
            </a:r>
            <a:endParaRPr lang="en-US" dirty="0" smtClean="0"/>
          </a:p>
          <a:p>
            <a:pPr algn="just"/>
            <a:endParaRPr lang="en-US" dirty="0" smtClean="0"/>
          </a:p>
          <a:p>
            <a:pPr algn="just"/>
            <a:r>
              <a:rPr lang="en-US" dirty="0" smtClean="0"/>
              <a:t>A </a:t>
            </a:r>
            <a:r>
              <a:rPr lang="en-US" dirty="0"/>
              <a:t>data </a:t>
            </a:r>
            <a:r>
              <a:rPr lang="en-US" dirty="0" smtClean="0"/>
              <a:t>warehouse is </a:t>
            </a:r>
            <a:r>
              <a:rPr lang="en-US" dirty="0"/>
              <a:t>a subject-oriented, integrated, time-variant, nonvolatile collection of data in support </a:t>
            </a:r>
            <a:r>
              <a:rPr lang="en-US" dirty="0" smtClean="0"/>
              <a:t>of management's </a:t>
            </a:r>
            <a:r>
              <a:rPr lang="en-US" dirty="0"/>
              <a:t>decision-making process.</a:t>
            </a:r>
          </a:p>
        </p:txBody>
      </p:sp>
    </p:spTree>
    <p:extLst>
      <p:ext uri="{BB962C8B-B14F-4D97-AF65-F5344CB8AC3E}">
        <p14:creationId xmlns:p14="http://schemas.microsoft.com/office/powerpoint/2010/main" val="941870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Data Warehousing</a:t>
            </a:r>
            <a:endParaRPr lang="en-US" dirty="0"/>
          </a:p>
        </p:txBody>
      </p:sp>
      <p:sp>
        <p:nvSpPr>
          <p:cNvPr id="3" name="Content Placeholder 2"/>
          <p:cNvSpPr>
            <a:spLocks noGrp="1"/>
          </p:cNvSpPr>
          <p:nvPr>
            <p:ph idx="1"/>
          </p:nvPr>
        </p:nvSpPr>
        <p:spPr>
          <a:xfrm>
            <a:off x="228600" y="1371600"/>
            <a:ext cx="8686800" cy="5334000"/>
          </a:xfrm>
        </p:spPr>
        <p:txBody>
          <a:bodyPr>
            <a:normAutofit fontScale="85000" lnSpcReduction="20000"/>
          </a:bodyPr>
          <a:lstStyle/>
          <a:p>
            <a:pPr algn="just"/>
            <a:r>
              <a:rPr lang="en-US" b="1" i="1" dirty="0"/>
              <a:t>Subject oriented. </a:t>
            </a:r>
            <a:r>
              <a:rPr lang="en-US" dirty="0"/>
              <a:t>Data are organized by detailed subject, such as sales, products, </a:t>
            </a:r>
            <a:r>
              <a:rPr lang="en-US" dirty="0" smtClean="0"/>
              <a:t>or customers</a:t>
            </a:r>
            <a:r>
              <a:rPr lang="en-US" dirty="0"/>
              <a:t>, containing only information relevant for decision support</a:t>
            </a:r>
            <a:r>
              <a:rPr lang="en-US" dirty="0" smtClean="0"/>
              <a:t>.</a:t>
            </a:r>
          </a:p>
          <a:p>
            <a:pPr algn="just"/>
            <a:r>
              <a:rPr lang="en-US" b="1" i="1" dirty="0" smtClean="0"/>
              <a:t> </a:t>
            </a:r>
            <a:r>
              <a:rPr lang="en-US" b="1" i="1" dirty="0"/>
              <a:t>Integrated. </a:t>
            </a:r>
            <a:r>
              <a:rPr lang="en-US" dirty="0"/>
              <a:t>Integration is closely related to subject orientation. Data </a:t>
            </a:r>
            <a:r>
              <a:rPr lang="en-US" dirty="0" smtClean="0"/>
              <a:t>warehouses must </a:t>
            </a:r>
            <a:r>
              <a:rPr lang="en-US" dirty="0"/>
              <a:t>place data from different sources into a consistent format</a:t>
            </a:r>
            <a:r>
              <a:rPr lang="en-US" dirty="0" smtClean="0"/>
              <a:t>.</a:t>
            </a:r>
          </a:p>
          <a:p>
            <a:pPr algn="just"/>
            <a:r>
              <a:rPr lang="en-US" b="1" i="1" dirty="0"/>
              <a:t>Time variant (time series). </a:t>
            </a:r>
            <a:r>
              <a:rPr lang="en-US" dirty="0"/>
              <a:t>A warehouse maintains historical data. The data </a:t>
            </a:r>
            <a:r>
              <a:rPr lang="en-US" dirty="0" smtClean="0"/>
              <a:t>do not </a:t>
            </a:r>
            <a:r>
              <a:rPr lang="en-US" dirty="0"/>
              <a:t>necessarily provide current status (except in real-time systems). They </a:t>
            </a:r>
            <a:r>
              <a:rPr lang="en-US" dirty="0" smtClean="0"/>
              <a:t>detect trends</a:t>
            </a:r>
            <a:r>
              <a:rPr lang="en-US" dirty="0"/>
              <a:t>, deviations, and long-term relationships for forecasting and comparisons, </a:t>
            </a:r>
            <a:r>
              <a:rPr lang="en-US" dirty="0" smtClean="0"/>
              <a:t>leading to </a:t>
            </a:r>
            <a:r>
              <a:rPr lang="en-US" dirty="0"/>
              <a:t>decision making</a:t>
            </a:r>
            <a:r>
              <a:rPr lang="en-US" dirty="0" smtClean="0"/>
              <a:t>.</a:t>
            </a:r>
          </a:p>
          <a:p>
            <a:pPr algn="just"/>
            <a:r>
              <a:rPr lang="en-US" b="1" i="1" dirty="0"/>
              <a:t>Nonvolatile. </a:t>
            </a:r>
            <a:r>
              <a:rPr lang="en-US" dirty="0"/>
              <a:t>After data are entered into a data warehouse, users cannot change or  update the data. Obsolete data are discarded, and changes are recorded as new data.</a:t>
            </a: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3794324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Data Warehousing</a:t>
            </a:r>
            <a:endParaRPr lang="en-US" dirty="0"/>
          </a:p>
        </p:txBody>
      </p:sp>
      <p:sp>
        <p:nvSpPr>
          <p:cNvPr id="3" name="Content Placeholder 2"/>
          <p:cNvSpPr>
            <a:spLocks noGrp="1"/>
          </p:cNvSpPr>
          <p:nvPr>
            <p:ph idx="1"/>
          </p:nvPr>
        </p:nvSpPr>
        <p:spPr>
          <a:xfrm>
            <a:off x="76200" y="1219200"/>
            <a:ext cx="9067800" cy="5486400"/>
          </a:xfrm>
        </p:spPr>
        <p:txBody>
          <a:bodyPr>
            <a:noAutofit/>
          </a:bodyPr>
          <a:lstStyle/>
          <a:p>
            <a:pPr marL="0" indent="0" algn="just">
              <a:buNone/>
            </a:pPr>
            <a:endParaRPr lang="en-US" sz="2000" dirty="0" smtClean="0"/>
          </a:p>
          <a:p>
            <a:pPr algn="just"/>
            <a:r>
              <a:rPr lang="en-US" sz="2000" dirty="0" smtClean="0"/>
              <a:t> </a:t>
            </a:r>
            <a:r>
              <a:rPr lang="en-US" sz="2000" b="1" i="1" dirty="0"/>
              <a:t>Web based. </a:t>
            </a:r>
            <a:r>
              <a:rPr lang="en-US" sz="2000" dirty="0"/>
              <a:t>Data warehouses are typically designed to provide an efficient </a:t>
            </a:r>
            <a:r>
              <a:rPr lang="en-US" sz="2000" dirty="0" smtClean="0"/>
              <a:t>computing environment </a:t>
            </a:r>
            <a:r>
              <a:rPr lang="en-US" sz="2000" dirty="0"/>
              <a:t>for Web-based applications</a:t>
            </a:r>
            <a:r>
              <a:rPr lang="en-US" sz="2000" dirty="0" smtClean="0"/>
              <a:t>.</a:t>
            </a:r>
          </a:p>
          <a:p>
            <a:pPr marL="0" indent="0" algn="just">
              <a:buNone/>
            </a:pPr>
            <a:endParaRPr lang="en-US" sz="2000" dirty="0"/>
          </a:p>
          <a:p>
            <a:pPr algn="just"/>
            <a:r>
              <a:rPr lang="en-US" sz="2000" b="1" i="1" dirty="0" smtClean="0"/>
              <a:t>Relational/multidimensional</a:t>
            </a:r>
            <a:r>
              <a:rPr lang="en-US" sz="2000" b="1" i="1" dirty="0"/>
              <a:t>. </a:t>
            </a:r>
            <a:r>
              <a:rPr lang="en-US" sz="2000" dirty="0"/>
              <a:t>A data warehouse uses either a relational </a:t>
            </a:r>
            <a:r>
              <a:rPr lang="en-US" sz="2000" dirty="0" smtClean="0"/>
              <a:t>structure or </a:t>
            </a:r>
            <a:r>
              <a:rPr lang="en-US" sz="2000" dirty="0"/>
              <a:t>a multidimensional </a:t>
            </a:r>
            <a:r>
              <a:rPr lang="en-US" sz="2000" dirty="0" smtClean="0"/>
              <a:t>structure .</a:t>
            </a:r>
          </a:p>
          <a:p>
            <a:pPr algn="just"/>
            <a:endParaRPr lang="en-US" sz="2000" dirty="0" smtClean="0"/>
          </a:p>
          <a:p>
            <a:pPr algn="just"/>
            <a:r>
              <a:rPr lang="en-US" sz="2000" b="1" i="1" dirty="0" smtClean="0"/>
              <a:t>Client/server</a:t>
            </a:r>
            <a:r>
              <a:rPr lang="en-US" sz="2000" b="1" i="1" dirty="0"/>
              <a:t>. </a:t>
            </a:r>
            <a:r>
              <a:rPr lang="en-US" sz="2000" dirty="0"/>
              <a:t>A data warehouse uses the client/server architecture to </a:t>
            </a:r>
            <a:r>
              <a:rPr lang="en-US" sz="2000" dirty="0" smtClean="0"/>
              <a:t>provide easy </a:t>
            </a:r>
            <a:r>
              <a:rPr lang="en-US" sz="2000" dirty="0"/>
              <a:t>access for end users</a:t>
            </a:r>
            <a:r>
              <a:rPr lang="en-US" sz="2000" dirty="0" smtClean="0"/>
              <a:t>.</a:t>
            </a:r>
          </a:p>
          <a:p>
            <a:pPr marL="0" indent="0" algn="just">
              <a:buNone/>
            </a:pPr>
            <a:endParaRPr lang="en-US" sz="2000" dirty="0"/>
          </a:p>
          <a:p>
            <a:pPr algn="just"/>
            <a:r>
              <a:rPr lang="en-US" sz="2000" b="1" i="1" dirty="0" smtClean="0"/>
              <a:t>Real </a:t>
            </a:r>
            <a:r>
              <a:rPr lang="en-US" sz="2000" b="1" i="1" dirty="0"/>
              <a:t>time. </a:t>
            </a:r>
            <a:r>
              <a:rPr lang="en-US" sz="2000" dirty="0"/>
              <a:t>Newer data warehouses provide real-time, or active, data access </a:t>
            </a:r>
            <a:r>
              <a:rPr lang="en-US" sz="2000" dirty="0" smtClean="0"/>
              <a:t>and analysis capabilities.</a:t>
            </a:r>
          </a:p>
          <a:p>
            <a:pPr marL="0" indent="0" algn="just">
              <a:buNone/>
            </a:pPr>
            <a:r>
              <a:rPr lang="en-US" sz="2000" dirty="0" smtClean="0"/>
              <a:t> </a:t>
            </a:r>
          </a:p>
          <a:p>
            <a:pPr algn="just"/>
            <a:r>
              <a:rPr lang="en-US" sz="2000" b="1" i="1" dirty="0" smtClean="0"/>
              <a:t>Metadata</a:t>
            </a:r>
            <a:r>
              <a:rPr lang="en-US" sz="2000" b="1" i="1" dirty="0"/>
              <a:t>. </a:t>
            </a:r>
            <a:r>
              <a:rPr lang="en-US" sz="2000" dirty="0"/>
              <a:t>A data warehouse contains metadata (data about data) about how </a:t>
            </a:r>
            <a:r>
              <a:rPr lang="en-US" sz="2000" dirty="0" smtClean="0"/>
              <a:t>the data </a:t>
            </a:r>
            <a:r>
              <a:rPr lang="en-US" sz="2000" dirty="0"/>
              <a:t>are organized and how to effectively use them.</a:t>
            </a:r>
          </a:p>
        </p:txBody>
      </p:sp>
    </p:spTree>
    <p:extLst>
      <p:ext uri="{BB962C8B-B14F-4D97-AF65-F5344CB8AC3E}">
        <p14:creationId xmlns:p14="http://schemas.microsoft.com/office/powerpoint/2010/main" val="3785581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Data warehouses</a:t>
            </a:r>
            <a:endParaRPr lang="en-US" dirty="0"/>
          </a:p>
        </p:txBody>
      </p:sp>
      <p:sp>
        <p:nvSpPr>
          <p:cNvPr id="3" name="Content Placeholder 2"/>
          <p:cNvSpPr>
            <a:spLocks noGrp="1"/>
          </p:cNvSpPr>
          <p:nvPr>
            <p:ph idx="1"/>
          </p:nvPr>
        </p:nvSpPr>
        <p:spPr/>
        <p:txBody>
          <a:bodyPr/>
          <a:lstStyle/>
          <a:p>
            <a:r>
              <a:rPr lang="en-US" dirty="0" smtClean="0"/>
              <a:t>Data Mart.</a:t>
            </a:r>
          </a:p>
          <a:p>
            <a:r>
              <a:rPr lang="en-US" dirty="0" smtClean="0"/>
              <a:t>Operational data </a:t>
            </a:r>
            <a:r>
              <a:rPr lang="en-US" dirty="0"/>
              <a:t>stores (ODSs</a:t>
            </a:r>
            <a:r>
              <a:rPr lang="en-US" dirty="0" smtClean="0"/>
              <a:t>).</a:t>
            </a:r>
          </a:p>
          <a:p>
            <a:r>
              <a:rPr lang="en-US" dirty="0" smtClean="0"/>
              <a:t>Enterprise </a:t>
            </a:r>
            <a:r>
              <a:rPr lang="en-US" dirty="0"/>
              <a:t>data warehouses (EDWs).</a:t>
            </a:r>
          </a:p>
        </p:txBody>
      </p:sp>
    </p:spTree>
    <p:extLst>
      <p:ext uri="{BB962C8B-B14F-4D97-AF65-F5344CB8AC3E}">
        <p14:creationId xmlns:p14="http://schemas.microsoft.com/office/powerpoint/2010/main" val="3280392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Mart</a:t>
            </a:r>
          </a:p>
        </p:txBody>
      </p:sp>
      <p:sp>
        <p:nvSpPr>
          <p:cNvPr id="3" name="Content Placeholder 2"/>
          <p:cNvSpPr>
            <a:spLocks noGrp="1"/>
          </p:cNvSpPr>
          <p:nvPr>
            <p:ph idx="1"/>
          </p:nvPr>
        </p:nvSpPr>
        <p:spPr>
          <a:xfrm>
            <a:off x="228600" y="1371600"/>
            <a:ext cx="8610600" cy="5410200"/>
          </a:xfrm>
        </p:spPr>
        <p:txBody>
          <a:bodyPr>
            <a:normAutofit fontScale="92500" lnSpcReduction="10000"/>
          </a:bodyPr>
          <a:lstStyle/>
          <a:p>
            <a:pPr algn="just"/>
            <a:r>
              <a:rPr lang="en-US" dirty="0"/>
              <a:t>A</a:t>
            </a:r>
            <a:r>
              <a:rPr lang="en-US" dirty="0" smtClean="0"/>
              <a:t> </a:t>
            </a:r>
            <a:r>
              <a:rPr lang="en-US" b="1" dirty="0"/>
              <a:t>data </a:t>
            </a:r>
            <a:r>
              <a:rPr lang="en-US" b="1" dirty="0" smtClean="0"/>
              <a:t>mart </a:t>
            </a:r>
            <a:r>
              <a:rPr lang="en-US" dirty="0" smtClean="0"/>
              <a:t>is </a:t>
            </a:r>
            <a:r>
              <a:rPr lang="en-US" dirty="0"/>
              <a:t>usually smaller and focuses on a particular subject or department. </a:t>
            </a:r>
            <a:endParaRPr lang="en-US" dirty="0" smtClean="0"/>
          </a:p>
          <a:p>
            <a:pPr algn="just"/>
            <a:r>
              <a:rPr lang="en-US" dirty="0" smtClean="0"/>
              <a:t>A </a:t>
            </a:r>
            <a:r>
              <a:rPr lang="en-US" dirty="0"/>
              <a:t>data mart is a </a:t>
            </a:r>
            <a:r>
              <a:rPr lang="en-US" dirty="0" smtClean="0"/>
              <a:t>subset of </a:t>
            </a:r>
            <a:r>
              <a:rPr lang="en-US" dirty="0"/>
              <a:t>a data warehouse, typically consisting of a single subject area (e.g., marketing, operations</a:t>
            </a:r>
            <a:r>
              <a:rPr lang="en-US" dirty="0" smtClean="0"/>
              <a:t>).</a:t>
            </a:r>
          </a:p>
          <a:p>
            <a:pPr algn="just"/>
            <a:r>
              <a:rPr lang="en-US" dirty="0"/>
              <a:t>A data mart can be either dependent or independent. </a:t>
            </a:r>
            <a:endParaRPr lang="en-US" dirty="0" smtClean="0"/>
          </a:p>
          <a:p>
            <a:pPr algn="just"/>
            <a:r>
              <a:rPr lang="en-US" dirty="0" smtClean="0"/>
              <a:t>A </a:t>
            </a:r>
            <a:r>
              <a:rPr lang="en-US" b="1" dirty="0"/>
              <a:t>dependent data </a:t>
            </a:r>
            <a:r>
              <a:rPr lang="en-US" b="1" dirty="0" smtClean="0"/>
              <a:t>mart </a:t>
            </a:r>
            <a:r>
              <a:rPr lang="en-US" dirty="0" smtClean="0"/>
              <a:t>is </a:t>
            </a:r>
            <a:r>
              <a:rPr lang="en-US" dirty="0"/>
              <a:t>a subset that is created directly from the data warehouse</a:t>
            </a:r>
            <a:r>
              <a:rPr lang="en-US" dirty="0" smtClean="0"/>
              <a:t>.</a:t>
            </a:r>
          </a:p>
          <a:p>
            <a:pPr algn="just"/>
            <a:r>
              <a:rPr lang="en-US" dirty="0"/>
              <a:t>An </a:t>
            </a:r>
            <a:r>
              <a:rPr lang="en-US" b="1" dirty="0"/>
              <a:t>independent data mart </a:t>
            </a:r>
            <a:r>
              <a:rPr lang="en-US" dirty="0"/>
              <a:t>is a small warehouse designed for a strategic business </a:t>
            </a:r>
            <a:r>
              <a:rPr lang="en-US" dirty="0" smtClean="0"/>
              <a:t>unit or </a:t>
            </a:r>
            <a:r>
              <a:rPr lang="en-US" dirty="0"/>
              <a:t>a department</a:t>
            </a:r>
            <a:endParaRPr lang="en-US" dirty="0" smtClean="0"/>
          </a:p>
          <a:p>
            <a:pPr algn="just"/>
            <a:endParaRPr lang="en-US" dirty="0"/>
          </a:p>
        </p:txBody>
      </p:sp>
    </p:spTree>
    <p:extLst>
      <p:ext uri="{BB962C8B-B14F-4D97-AF65-F5344CB8AC3E}">
        <p14:creationId xmlns:p14="http://schemas.microsoft.com/office/powerpoint/2010/main" val="1564537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 data stores (ODSs).</a:t>
            </a:r>
            <a:br>
              <a:rPr lang="en-US" dirty="0"/>
            </a:br>
            <a:endParaRPr lang="en-US" dirty="0"/>
          </a:p>
        </p:txBody>
      </p:sp>
      <p:sp>
        <p:nvSpPr>
          <p:cNvPr id="3" name="Content Placeholder 2"/>
          <p:cNvSpPr>
            <a:spLocks noGrp="1"/>
          </p:cNvSpPr>
          <p:nvPr>
            <p:ph idx="1"/>
          </p:nvPr>
        </p:nvSpPr>
        <p:spPr/>
        <p:txBody>
          <a:bodyPr/>
          <a:lstStyle/>
          <a:p>
            <a:pPr algn="just"/>
            <a:r>
              <a:rPr lang="en-US" dirty="0"/>
              <a:t>This type of database is often used as an interim staging area for a data warehouse.</a:t>
            </a:r>
          </a:p>
          <a:p>
            <a:pPr algn="just"/>
            <a:r>
              <a:rPr lang="en-US" dirty="0"/>
              <a:t>Unlike the static contents of a </a:t>
            </a:r>
            <a:r>
              <a:rPr lang="en-US" dirty="0" smtClean="0"/>
              <a:t>data warehouse</a:t>
            </a:r>
            <a:r>
              <a:rPr lang="en-US" dirty="0"/>
              <a:t>, the contents of an ODS are </a:t>
            </a:r>
            <a:r>
              <a:rPr lang="en-US" dirty="0" smtClean="0"/>
              <a:t>updated throughout </a:t>
            </a:r>
            <a:r>
              <a:rPr lang="en-US" dirty="0"/>
              <a:t>the course of business operations.</a:t>
            </a:r>
          </a:p>
        </p:txBody>
      </p:sp>
    </p:spTree>
    <p:extLst>
      <p:ext uri="{BB962C8B-B14F-4D97-AF65-F5344CB8AC3E}">
        <p14:creationId xmlns:p14="http://schemas.microsoft.com/office/powerpoint/2010/main" val="360752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data warehouses (EDWs).</a:t>
            </a:r>
            <a:br>
              <a:rPr lang="en-US" dirty="0"/>
            </a:br>
            <a:endParaRPr lang="en-US" dirty="0"/>
          </a:p>
        </p:txBody>
      </p:sp>
      <p:sp>
        <p:nvSpPr>
          <p:cNvPr id="3" name="Content Placeholder 2"/>
          <p:cNvSpPr>
            <a:spLocks noGrp="1"/>
          </p:cNvSpPr>
          <p:nvPr>
            <p:ph idx="1"/>
          </p:nvPr>
        </p:nvSpPr>
        <p:spPr>
          <a:xfrm>
            <a:off x="152400" y="1600200"/>
            <a:ext cx="8763000" cy="4525963"/>
          </a:xfrm>
        </p:spPr>
        <p:txBody>
          <a:bodyPr/>
          <a:lstStyle/>
          <a:p>
            <a:pPr algn="just"/>
            <a:r>
              <a:rPr lang="en-US" dirty="0"/>
              <a:t>An </a:t>
            </a:r>
            <a:r>
              <a:rPr lang="en-US" b="1" dirty="0"/>
              <a:t>enterprise data warehouse (EDW) </a:t>
            </a:r>
            <a:r>
              <a:rPr lang="en-US" dirty="0"/>
              <a:t>is a large-scale data warehouse that is </a:t>
            </a:r>
            <a:r>
              <a:rPr lang="en-US" dirty="0" smtClean="0"/>
              <a:t>used across </a:t>
            </a:r>
            <a:r>
              <a:rPr lang="en-US" dirty="0"/>
              <a:t>the enterprise for decision support</a:t>
            </a:r>
            <a:r>
              <a:rPr lang="en-US" dirty="0" smtClean="0"/>
              <a:t>.</a:t>
            </a:r>
          </a:p>
          <a:p>
            <a:pPr algn="just"/>
            <a:r>
              <a:rPr lang="en-US" dirty="0"/>
              <a:t>The large-scale nature provides </a:t>
            </a:r>
            <a:r>
              <a:rPr lang="en-US" dirty="0" smtClean="0"/>
              <a:t>integration of </a:t>
            </a:r>
            <a:r>
              <a:rPr lang="en-US" dirty="0"/>
              <a:t>data from many sources into a standard format for effective BI and </a:t>
            </a:r>
            <a:r>
              <a:rPr lang="en-US" dirty="0" smtClean="0"/>
              <a:t>decision support </a:t>
            </a:r>
            <a:r>
              <a:rPr lang="en-US" dirty="0"/>
              <a:t>applications.</a:t>
            </a:r>
          </a:p>
        </p:txBody>
      </p:sp>
    </p:spTree>
    <p:extLst>
      <p:ext uri="{BB962C8B-B14F-4D97-AF65-F5344CB8AC3E}">
        <p14:creationId xmlns:p14="http://schemas.microsoft.com/office/powerpoint/2010/main" val="3088846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457200" y="274638"/>
            <a:ext cx="8229600" cy="792162"/>
          </a:xfrm>
        </p:spPr>
        <p:txBody>
          <a:bodyPr/>
          <a:lstStyle/>
          <a:p>
            <a:pPr eaLnBrk="1" hangingPunct="1">
              <a:defRPr/>
            </a:pPr>
            <a:r>
              <a:rPr lang="en-US" dirty="0"/>
              <a:t>DW Framework</a:t>
            </a:r>
          </a:p>
        </p:txBody>
      </p:sp>
      <p:pic>
        <p:nvPicPr>
          <p:cNvPr id="1229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8991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7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05342"/>
            <a:ext cx="9144000" cy="4893647"/>
          </a:xfrm>
          <a:prstGeom prst="rect">
            <a:avLst/>
          </a:prstGeom>
        </p:spPr>
        <p:txBody>
          <a:bodyPr wrap="square">
            <a:spAutoFit/>
          </a:bodyPr>
          <a:lstStyle/>
          <a:p>
            <a:pPr marL="285750" indent="-285750" algn="just">
              <a:buFont typeface="Arial" pitchFamily="34" charset="0"/>
              <a:buChar char="•"/>
            </a:pPr>
            <a:r>
              <a:rPr lang="en-US" sz="2400" dirty="0"/>
              <a:t>Decision support concepts have been implemented incrementally, under </a:t>
            </a:r>
            <a:r>
              <a:rPr lang="en-US" sz="2400" dirty="0" smtClean="0"/>
              <a:t>different names</a:t>
            </a:r>
            <a:r>
              <a:rPr lang="en-US" sz="2400" dirty="0"/>
              <a:t>, by many vendors who have created tools and methodologies for </a:t>
            </a:r>
            <a:r>
              <a:rPr lang="en-US" sz="2400" dirty="0" smtClean="0"/>
              <a:t>decision support</a:t>
            </a:r>
            <a:r>
              <a:rPr lang="en-US" sz="2400" dirty="0"/>
              <a:t>. </a:t>
            </a:r>
            <a:endParaRPr lang="en-US" sz="2400" dirty="0" smtClean="0"/>
          </a:p>
          <a:p>
            <a:pPr algn="just"/>
            <a:endParaRPr lang="en-US" sz="2400" dirty="0" smtClean="0"/>
          </a:p>
          <a:p>
            <a:pPr marL="285750" indent="-285750" algn="just">
              <a:buFont typeface="Arial" pitchFamily="34" charset="0"/>
              <a:buChar char="•"/>
            </a:pPr>
            <a:r>
              <a:rPr lang="en-US" sz="2400" dirty="0" smtClean="0"/>
              <a:t>As </a:t>
            </a:r>
            <a:r>
              <a:rPr lang="en-US" sz="2400" dirty="0"/>
              <a:t>the enterprise-wide systems grew, managers were able to access </a:t>
            </a:r>
            <a:r>
              <a:rPr lang="en-US" sz="2400" dirty="0" smtClean="0"/>
              <a:t>user friendly reports </a:t>
            </a:r>
            <a:r>
              <a:rPr lang="en-US" sz="2400" dirty="0"/>
              <a:t>that enabled them to make decisions quickly. </a:t>
            </a:r>
            <a:endParaRPr lang="en-US" sz="2400" dirty="0" smtClean="0"/>
          </a:p>
          <a:p>
            <a:pPr algn="just"/>
            <a:endParaRPr lang="en-US" sz="2400" dirty="0" smtClean="0"/>
          </a:p>
          <a:p>
            <a:pPr marL="285750" indent="-285750" algn="just">
              <a:buFont typeface="Arial" pitchFamily="34" charset="0"/>
              <a:buChar char="•"/>
            </a:pPr>
            <a:r>
              <a:rPr lang="en-US" sz="2400" dirty="0" smtClean="0"/>
              <a:t>These </a:t>
            </a:r>
            <a:r>
              <a:rPr lang="en-US" sz="2400" dirty="0"/>
              <a:t>systems, </a:t>
            </a:r>
            <a:r>
              <a:rPr lang="en-US" sz="2400" dirty="0" smtClean="0"/>
              <a:t>which were </a:t>
            </a:r>
            <a:r>
              <a:rPr lang="en-US" sz="2400" dirty="0"/>
              <a:t>generally called executive information systems (EIS), then began to offer </a:t>
            </a:r>
            <a:r>
              <a:rPr lang="en-US" sz="2400" dirty="0" smtClean="0"/>
              <a:t>additional visualization</a:t>
            </a:r>
            <a:r>
              <a:rPr lang="en-US" sz="2400" dirty="0"/>
              <a:t>, alerts, and performance measurement capabilities. </a:t>
            </a:r>
            <a:endParaRPr lang="en-US" sz="2400" dirty="0" smtClean="0"/>
          </a:p>
          <a:p>
            <a:pPr algn="just"/>
            <a:endParaRPr lang="en-US" sz="2400" dirty="0" smtClean="0"/>
          </a:p>
          <a:p>
            <a:pPr marL="285750" indent="-285750" algn="just">
              <a:buFont typeface="Arial" pitchFamily="34" charset="0"/>
              <a:buChar char="•"/>
            </a:pPr>
            <a:r>
              <a:rPr lang="en-US" sz="2400" dirty="0" smtClean="0"/>
              <a:t>By </a:t>
            </a:r>
            <a:r>
              <a:rPr lang="en-US" sz="2400" dirty="0"/>
              <a:t>2006, </a:t>
            </a:r>
            <a:r>
              <a:rPr lang="en-US" sz="2400" dirty="0" smtClean="0"/>
              <a:t>the major </a:t>
            </a:r>
            <a:r>
              <a:rPr lang="en-US" sz="2400" dirty="0"/>
              <a:t>commercial products and services appeared under the umbrella term </a:t>
            </a:r>
            <a:r>
              <a:rPr lang="en-US" sz="2400" dirty="0" smtClean="0"/>
              <a:t>business intelligence </a:t>
            </a:r>
            <a:r>
              <a:rPr lang="en-US" sz="2400" dirty="0"/>
              <a:t>(BI).</a:t>
            </a:r>
          </a:p>
        </p:txBody>
      </p:sp>
    </p:spTree>
    <p:extLst>
      <p:ext uri="{BB962C8B-B14F-4D97-AF65-F5344CB8AC3E}">
        <p14:creationId xmlns:p14="http://schemas.microsoft.com/office/powerpoint/2010/main" val="1875371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title"/>
          </p:nvPr>
        </p:nvSpPr>
        <p:spPr/>
        <p:txBody>
          <a:bodyPr/>
          <a:lstStyle/>
          <a:p>
            <a:pPr eaLnBrk="1" hangingPunct="1">
              <a:defRPr/>
            </a:pPr>
            <a:r>
              <a:rPr lang="en-US"/>
              <a:t>DW Architecture</a:t>
            </a:r>
          </a:p>
        </p:txBody>
      </p:sp>
      <p:sp>
        <p:nvSpPr>
          <p:cNvPr id="33798" name="Rectangle 6"/>
          <p:cNvSpPr>
            <a:spLocks noGrp="1" noChangeArrowheads="1"/>
          </p:cNvSpPr>
          <p:nvPr>
            <p:ph type="body" idx="1"/>
          </p:nvPr>
        </p:nvSpPr>
        <p:spPr/>
        <p:txBody>
          <a:bodyPr/>
          <a:lstStyle/>
          <a:p>
            <a:pPr marL="455613" indent="-455613" eaLnBrk="1" hangingPunct="1">
              <a:buSzPct val="70000"/>
              <a:defRPr/>
            </a:pPr>
            <a:r>
              <a:rPr lang="en-US" sz="2800" dirty="0" smtClean="0">
                <a:solidFill>
                  <a:srgbClr val="FF0000"/>
                </a:solidFill>
              </a:rPr>
              <a:t>Three-tier </a:t>
            </a:r>
            <a:r>
              <a:rPr lang="en-US" sz="2800" dirty="0">
                <a:solidFill>
                  <a:srgbClr val="FF0000"/>
                </a:solidFill>
              </a:rPr>
              <a:t>architecture</a:t>
            </a:r>
          </a:p>
          <a:p>
            <a:pPr marL="911225" lvl="1" indent="-334963" eaLnBrk="1" hangingPunct="1">
              <a:buSzPct val="70000"/>
              <a:buFont typeface="Wingdings" pitchFamily="2" charset="2"/>
              <a:buAutoNum type="arabicPeriod"/>
              <a:defRPr/>
            </a:pPr>
            <a:r>
              <a:rPr lang="en-US" sz="2400" dirty="0"/>
              <a:t>Data </a:t>
            </a:r>
            <a:r>
              <a:rPr lang="en-US" sz="2400" dirty="0" smtClean="0"/>
              <a:t>acquisition </a:t>
            </a:r>
            <a:r>
              <a:rPr lang="en-US" sz="2400" dirty="0"/>
              <a:t>software </a:t>
            </a:r>
            <a:r>
              <a:rPr lang="en-US" sz="2400" dirty="0" smtClean="0"/>
              <a:t>(back-end)</a:t>
            </a:r>
            <a:endParaRPr lang="en-US" sz="2400" dirty="0"/>
          </a:p>
          <a:p>
            <a:pPr marL="911225" lvl="1" indent="-334963" eaLnBrk="1" hangingPunct="1">
              <a:buSzPct val="70000"/>
              <a:buFont typeface="Wingdings" pitchFamily="2" charset="2"/>
              <a:buAutoNum type="arabicPeriod"/>
              <a:defRPr/>
            </a:pPr>
            <a:r>
              <a:rPr lang="en-US" sz="2400" dirty="0"/>
              <a:t>The data </a:t>
            </a:r>
            <a:r>
              <a:rPr lang="en-US" sz="2400" dirty="0" smtClean="0"/>
              <a:t>warehouse that contains the data &amp; software</a:t>
            </a:r>
            <a:endParaRPr lang="en-US" sz="2400" dirty="0"/>
          </a:p>
          <a:p>
            <a:pPr marL="911225" lvl="1" indent="-334963" eaLnBrk="1" hangingPunct="1">
              <a:buSzPct val="70000"/>
              <a:buFont typeface="Wingdings" pitchFamily="2" charset="2"/>
              <a:buAutoNum type="arabicPeriod"/>
              <a:defRPr/>
            </a:pPr>
            <a:r>
              <a:rPr lang="en-US" sz="2400" dirty="0"/>
              <a:t>Client </a:t>
            </a:r>
            <a:r>
              <a:rPr lang="en-US" sz="2400" dirty="0" smtClean="0"/>
              <a:t>(front-end) software that allows users to access and analyze data from the warehouse</a:t>
            </a:r>
          </a:p>
          <a:p>
            <a:pPr marL="452437" indent="-334963" eaLnBrk="1" hangingPunct="1">
              <a:buSzPct val="70000"/>
              <a:defRPr/>
            </a:pPr>
            <a:r>
              <a:rPr lang="en-US" sz="2800" dirty="0" smtClean="0">
                <a:solidFill>
                  <a:srgbClr val="FF0000"/>
                </a:solidFill>
              </a:rPr>
              <a:t>Two-tier architecture</a:t>
            </a:r>
          </a:p>
          <a:p>
            <a:pPr marL="911225" lvl="1" indent="-334963" eaLnBrk="1" hangingPunct="1">
              <a:buSzPct val="70000"/>
              <a:buFont typeface="Wingdings" pitchFamily="2" charset="2"/>
              <a:buNone/>
              <a:defRPr/>
            </a:pPr>
            <a:r>
              <a:rPr lang="en-US" sz="2400" dirty="0" smtClean="0"/>
              <a:t>First 2 tiers in three-tier architecture is combined into one</a:t>
            </a:r>
          </a:p>
          <a:p>
            <a:pPr marL="455613" indent="-455613" eaLnBrk="1" hangingPunct="1">
              <a:spcBef>
                <a:spcPts val="1800"/>
              </a:spcBef>
              <a:buSzPct val="70000"/>
              <a:buFont typeface="Wingdings" pitchFamily="2" charset="2"/>
              <a:buNone/>
              <a:defRPr/>
            </a:pPr>
            <a:r>
              <a:rPr lang="en-US" sz="2800" dirty="0"/>
              <a:t>	</a:t>
            </a:r>
            <a:r>
              <a:rPr lang="en-US" sz="2800" dirty="0" smtClean="0">
                <a:solidFill>
                  <a:srgbClr val="990099"/>
                </a:solidFill>
              </a:rPr>
              <a:t>Sometimes </a:t>
            </a:r>
            <a:r>
              <a:rPr lang="en-US" sz="2800" dirty="0">
                <a:solidFill>
                  <a:srgbClr val="990099"/>
                </a:solidFill>
              </a:rPr>
              <a:t>there is only one </a:t>
            </a:r>
            <a:r>
              <a:rPr lang="en-US" sz="2800" dirty="0" smtClean="0">
                <a:solidFill>
                  <a:srgbClr val="990099"/>
                </a:solidFill>
              </a:rPr>
              <a:t>tier</a:t>
            </a:r>
            <a:endParaRPr lang="en-US" sz="2800" dirty="0">
              <a:solidFill>
                <a:srgbClr val="990099"/>
              </a:solidFill>
            </a:endParaRPr>
          </a:p>
          <a:p>
            <a:pPr marL="911225" lvl="1" indent="-334963" eaLnBrk="1" hangingPunct="1">
              <a:buSzPct val="70000"/>
              <a:buFont typeface="Wingdings" pitchFamily="2" charset="2"/>
              <a:buNone/>
              <a:defRPr/>
            </a:pPr>
            <a:endParaRPr lang="en-US" sz="2400" dirty="0"/>
          </a:p>
        </p:txBody>
      </p:sp>
    </p:spTree>
    <p:extLst>
      <p:ext uri="{BB962C8B-B14F-4D97-AF65-F5344CB8AC3E}">
        <p14:creationId xmlns:p14="http://schemas.microsoft.com/office/powerpoint/2010/main" val="2301616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pPr eaLnBrk="1" hangingPunct="1">
              <a:defRPr/>
            </a:pPr>
            <a:r>
              <a:rPr lang="en-US"/>
              <a:t>DW Architectures</a:t>
            </a:r>
          </a:p>
        </p:txBody>
      </p:sp>
      <p:pic>
        <p:nvPicPr>
          <p:cNvPr id="1433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1524000"/>
            <a:ext cx="63134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962400"/>
            <a:ext cx="44196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04800" y="2140803"/>
            <a:ext cx="2286000" cy="83099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spc="50" dirty="0">
                <a:ln w="11430"/>
                <a:solidFill>
                  <a:srgbClr val="F85E08"/>
                </a:solidFill>
                <a:effectLst>
                  <a:outerShdw blurRad="76200" dist="50800" dir="5400000" algn="tl" rotWithShape="0">
                    <a:srgbClr val="000000">
                      <a:alpha val="65000"/>
                    </a:srgbClr>
                  </a:outerShdw>
                </a:effectLst>
                <a:cs typeface="+mn-cs"/>
              </a:rPr>
              <a:t>3-tier </a:t>
            </a:r>
          </a:p>
          <a:p>
            <a:pPr algn="ctr">
              <a:defRPr/>
            </a:pPr>
            <a:r>
              <a:rPr lang="en-US" sz="2400" spc="50" dirty="0">
                <a:ln w="11430"/>
                <a:solidFill>
                  <a:srgbClr val="F85E08"/>
                </a:solidFill>
                <a:effectLst>
                  <a:outerShdw blurRad="76200" dist="50800" dir="5400000" algn="tl" rotWithShape="0">
                    <a:srgbClr val="000000">
                      <a:alpha val="65000"/>
                    </a:srgbClr>
                  </a:outerShdw>
                </a:effectLst>
                <a:cs typeface="+mn-cs"/>
              </a:rPr>
              <a:t>architecture</a:t>
            </a:r>
          </a:p>
        </p:txBody>
      </p:sp>
      <p:sp>
        <p:nvSpPr>
          <p:cNvPr id="10" name="Rectangle 9"/>
          <p:cNvSpPr/>
          <p:nvPr/>
        </p:nvSpPr>
        <p:spPr>
          <a:xfrm>
            <a:off x="304800" y="4572000"/>
            <a:ext cx="2286000" cy="83099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spc="50" dirty="0">
                <a:ln w="11430"/>
                <a:solidFill>
                  <a:srgbClr val="F85E08"/>
                </a:solidFill>
                <a:effectLst>
                  <a:outerShdw blurRad="76200" dist="50800" dir="5400000" algn="tl" rotWithShape="0">
                    <a:srgbClr val="000000">
                      <a:alpha val="65000"/>
                    </a:srgbClr>
                  </a:outerShdw>
                </a:effectLst>
                <a:cs typeface="+mn-cs"/>
              </a:rPr>
              <a:t>2-tier </a:t>
            </a:r>
          </a:p>
          <a:p>
            <a:pPr algn="ctr">
              <a:defRPr/>
            </a:pPr>
            <a:r>
              <a:rPr lang="en-US" sz="2400" spc="50" dirty="0">
                <a:ln w="11430"/>
                <a:solidFill>
                  <a:srgbClr val="F85E08"/>
                </a:solidFill>
                <a:effectLst>
                  <a:outerShdw blurRad="76200" dist="50800" dir="5400000" algn="tl" rotWithShape="0">
                    <a:srgbClr val="000000">
                      <a:alpha val="65000"/>
                    </a:srgbClr>
                  </a:outerShdw>
                </a:effectLst>
                <a:cs typeface="+mn-cs"/>
              </a:rPr>
              <a:t>architecture</a:t>
            </a:r>
          </a:p>
        </p:txBody>
      </p:sp>
      <p:sp>
        <p:nvSpPr>
          <p:cNvPr id="11" name="Rectangle 10"/>
          <p:cNvSpPr/>
          <p:nvPr/>
        </p:nvSpPr>
        <p:spPr>
          <a:xfrm>
            <a:off x="7086600" y="4546937"/>
            <a:ext cx="1981200" cy="707886"/>
          </a:xfrm>
          <a:prstGeom prst="rect">
            <a:avLst/>
          </a:prstGeom>
          <a:solidFill>
            <a:schemeClr val="accent2">
              <a:lumMod val="20000"/>
              <a:lumOff val="80000"/>
            </a:schemeClr>
          </a:solid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000" spc="50" dirty="0">
                <a:ln w="11430"/>
                <a:solidFill>
                  <a:srgbClr val="F85E08"/>
                </a:solidFill>
                <a:effectLst>
                  <a:outerShdw blurRad="76200" dist="50800" dir="5400000" algn="tl" rotWithShape="0">
                    <a:srgbClr val="000000">
                      <a:alpha val="65000"/>
                    </a:srgbClr>
                  </a:outerShdw>
                </a:effectLst>
                <a:cs typeface="+mn-cs"/>
              </a:rPr>
              <a:t>1-tier </a:t>
            </a:r>
          </a:p>
          <a:p>
            <a:pPr algn="ctr">
              <a:defRPr/>
            </a:pPr>
            <a:r>
              <a:rPr lang="en-US" sz="2000" spc="50" dirty="0">
                <a:ln w="11430"/>
                <a:solidFill>
                  <a:srgbClr val="F85E08"/>
                </a:solidFill>
                <a:effectLst>
                  <a:outerShdw blurRad="76200" dist="50800" dir="5400000" algn="tl" rotWithShape="0">
                    <a:srgbClr val="000000">
                      <a:alpha val="65000"/>
                    </a:srgbClr>
                  </a:outerShdw>
                </a:effectLst>
                <a:cs typeface="+mn-cs"/>
              </a:rPr>
              <a:t>Architecture</a:t>
            </a:r>
          </a:p>
        </p:txBody>
      </p:sp>
    </p:spTree>
    <p:extLst>
      <p:ext uri="{BB962C8B-B14F-4D97-AF65-F5344CB8AC3E}">
        <p14:creationId xmlns:p14="http://schemas.microsoft.com/office/powerpoint/2010/main" val="1350917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 Web-based </a:t>
            </a:r>
            <a:r>
              <a:rPr lang="en-US" dirty="0" err="1" smtClean="0"/>
              <a:t>DW</a:t>
            </a:r>
            <a:r>
              <a:rPr lang="en-US" dirty="0" smtClean="0"/>
              <a:t> Architecture</a:t>
            </a:r>
            <a:endParaRPr lang="en-US" dirty="0"/>
          </a:p>
        </p:txBody>
      </p:sp>
      <p:pic>
        <p:nvPicPr>
          <p:cNvPr id="1536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70834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73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143000" y="228600"/>
            <a:ext cx="7696200" cy="1189038"/>
          </a:xfrm>
        </p:spPr>
        <p:txBody>
          <a:bodyPr/>
          <a:lstStyle/>
          <a:p>
            <a:pPr eaLnBrk="1" hangingPunct="1">
              <a:defRPr/>
            </a:pPr>
            <a:r>
              <a:rPr lang="en-US" dirty="0"/>
              <a:t>Data Warehousing Architectures </a:t>
            </a:r>
          </a:p>
        </p:txBody>
      </p:sp>
      <p:sp>
        <p:nvSpPr>
          <p:cNvPr id="16387" name="Rectangle 3"/>
          <p:cNvSpPr>
            <a:spLocks noGrp="1" noChangeArrowheads="1"/>
          </p:cNvSpPr>
          <p:nvPr>
            <p:ph type="body" idx="1"/>
          </p:nvPr>
        </p:nvSpPr>
        <p:spPr>
          <a:xfrm>
            <a:off x="1143000" y="1524000"/>
            <a:ext cx="7772400" cy="4724400"/>
          </a:xfrm>
        </p:spPr>
        <p:txBody>
          <a:bodyPr/>
          <a:lstStyle/>
          <a:p>
            <a:pPr eaLnBrk="1" hangingPunct="1"/>
            <a:r>
              <a:rPr lang="en-US" smtClean="0"/>
              <a:t>Issues to consider when deciding which architecture to use:</a:t>
            </a:r>
          </a:p>
          <a:p>
            <a:pPr lvl="1" eaLnBrk="1" hangingPunct="1"/>
            <a:r>
              <a:rPr lang="en-US" sz="2600" smtClean="0"/>
              <a:t>Which database management system (DBMS) should be used? </a:t>
            </a:r>
          </a:p>
          <a:p>
            <a:pPr lvl="1" eaLnBrk="1" hangingPunct="1"/>
            <a:r>
              <a:rPr lang="en-US" sz="2600" smtClean="0"/>
              <a:t>Will parallel processing and/or partitioning be used? </a:t>
            </a:r>
          </a:p>
          <a:p>
            <a:pPr lvl="1" eaLnBrk="1" hangingPunct="1"/>
            <a:r>
              <a:rPr lang="en-US" sz="2600" smtClean="0"/>
              <a:t>Will data migration tools be used to load the data warehouse?</a:t>
            </a:r>
          </a:p>
          <a:p>
            <a:pPr lvl="1" eaLnBrk="1" hangingPunct="1"/>
            <a:r>
              <a:rPr lang="en-US" sz="2600" smtClean="0"/>
              <a:t>What tools will be used to support data retrieval and analysis? </a:t>
            </a:r>
          </a:p>
        </p:txBody>
      </p:sp>
    </p:spTree>
    <p:extLst>
      <p:ext uri="{BB962C8B-B14F-4D97-AF65-F5344CB8AC3E}">
        <p14:creationId xmlns:p14="http://schemas.microsoft.com/office/powerpoint/2010/main" val="1285028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808605" marR="5080" indent="-1995805">
              <a:lnSpc>
                <a:spcPct val="100000"/>
              </a:lnSpc>
              <a:spcBef>
                <a:spcPts val="105"/>
              </a:spcBef>
            </a:pPr>
            <a:r>
              <a:rPr dirty="0"/>
              <a:t>From </a:t>
            </a:r>
            <a:r>
              <a:rPr spc="-5" dirty="0"/>
              <a:t>Tables and Spreadsheets</a:t>
            </a:r>
            <a:r>
              <a:rPr spc="-90" dirty="0"/>
              <a:t> </a:t>
            </a:r>
            <a:r>
              <a:rPr dirty="0"/>
              <a:t>to  Data</a:t>
            </a:r>
            <a:r>
              <a:rPr spc="-30" dirty="0"/>
              <a:t> </a:t>
            </a:r>
            <a:r>
              <a:rPr spc="-5" dirty="0"/>
              <a:t>Cubes</a:t>
            </a:r>
          </a:p>
        </p:txBody>
      </p:sp>
      <p:sp>
        <p:nvSpPr>
          <p:cNvPr id="4" name="object 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24</a:t>
            </a:fld>
            <a:endParaRPr dirty="0"/>
          </a:p>
        </p:txBody>
      </p:sp>
      <p:sp>
        <p:nvSpPr>
          <p:cNvPr id="3" name="object 3"/>
          <p:cNvSpPr txBox="1"/>
          <p:nvPr/>
        </p:nvSpPr>
        <p:spPr>
          <a:xfrm>
            <a:off x="460349" y="1356842"/>
            <a:ext cx="8069580" cy="5025390"/>
          </a:xfrm>
          <a:prstGeom prst="rect">
            <a:avLst/>
          </a:prstGeom>
        </p:spPr>
        <p:txBody>
          <a:bodyPr vert="horz" wrap="square" lIns="0" tIns="12065" rIns="0" bIns="0" rtlCol="0">
            <a:spAutoFit/>
          </a:bodyPr>
          <a:lstStyle/>
          <a:p>
            <a:pPr marL="355600" marR="568325" indent="-343535">
              <a:lnSpc>
                <a:spcPct val="130100"/>
              </a:lnSpc>
              <a:spcBef>
                <a:spcPts val="95"/>
              </a:spcBef>
              <a:buClr>
                <a:srgbClr val="3333CC"/>
              </a:buClr>
              <a:buSzPct val="60000"/>
              <a:buFont typeface="Wingdings"/>
              <a:buChar char=""/>
              <a:tabLst>
                <a:tab pos="355600" algn="l"/>
                <a:tab pos="356235" algn="l"/>
              </a:tabLst>
            </a:pPr>
            <a:r>
              <a:rPr sz="2000" dirty="0">
                <a:latin typeface="Tahoma"/>
                <a:cs typeface="Tahoma"/>
              </a:rPr>
              <a:t>A </a:t>
            </a:r>
            <a:r>
              <a:rPr sz="2000" b="1" spc="-5" dirty="0">
                <a:latin typeface="Tahoma"/>
                <a:cs typeface="Tahoma"/>
              </a:rPr>
              <a:t>data </a:t>
            </a:r>
            <a:r>
              <a:rPr sz="2000" b="1" dirty="0">
                <a:latin typeface="Tahoma"/>
                <a:cs typeface="Tahoma"/>
              </a:rPr>
              <a:t>warehouse </a:t>
            </a:r>
            <a:r>
              <a:rPr sz="2000" dirty="0">
                <a:latin typeface="Tahoma"/>
                <a:cs typeface="Tahoma"/>
              </a:rPr>
              <a:t>is based on a </a:t>
            </a:r>
            <a:r>
              <a:rPr sz="2000" spc="-5" dirty="0">
                <a:solidFill>
                  <a:srgbClr val="FF0000"/>
                </a:solidFill>
                <a:latin typeface="Tahoma"/>
                <a:cs typeface="Tahoma"/>
              </a:rPr>
              <a:t>multidimensional </a:t>
            </a:r>
            <a:r>
              <a:rPr sz="2000" dirty="0">
                <a:solidFill>
                  <a:srgbClr val="FF0000"/>
                </a:solidFill>
                <a:latin typeface="Tahoma"/>
                <a:cs typeface="Tahoma"/>
              </a:rPr>
              <a:t>data model </a:t>
            </a:r>
            <a:r>
              <a:rPr sz="2000" dirty="0">
                <a:latin typeface="Tahoma"/>
                <a:cs typeface="Tahoma"/>
              </a:rPr>
              <a:t> </a:t>
            </a:r>
            <a:r>
              <a:rPr sz="2000" spc="-5" dirty="0">
                <a:latin typeface="Tahoma"/>
                <a:cs typeface="Tahoma"/>
              </a:rPr>
              <a:t>which views </a:t>
            </a:r>
            <a:r>
              <a:rPr sz="2000" dirty="0">
                <a:latin typeface="Tahoma"/>
                <a:cs typeface="Tahoma"/>
              </a:rPr>
              <a:t>data in the </a:t>
            </a:r>
            <a:r>
              <a:rPr sz="2000" spc="-5" dirty="0">
                <a:latin typeface="Tahoma"/>
                <a:cs typeface="Tahoma"/>
              </a:rPr>
              <a:t>form </a:t>
            </a:r>
            <a:r>
              <a:rPr sz="2000" dirty="0">
                <a:latin typeface="Tahoma"/>
                <a:cs typeface="Tahoma"/>
              </a:rPr>
              <a:t>of a data</a:t>
            </a:r>
            <a:r>
              <a:rPr sz="2000" spc="-45" dirty="0">
                <a:latin typeface="Tahoma"/>
                <a:cs typeface="Tahoma"/>
              </a:rPr>
              <a:t> </a:t>
            </a:r>
            <a:r>
              <a:rPr sz="2000" spc="-5" dirty="0">
                <a:latin typeface="Tahoma"/>
                <a:cs typeface="Tahoma"/>
              </a:rPr>
              <a:t>cube</a:t>
            </a:r>
            <a:endParaRPr sz="2000">
              <a:latin typeface="Tahoma"/>
              <a:cs typeface="Tahoma"/>
            </a:endParaRPr>
          </a:p>
          <a:p>
            <a:pPr marL="355600" marR="5080" indent="-343535">
              <a:lnSpc>
                <a:spcPct val="130000"/>
              </a:lnSpc>
              <a:spcBef>
                <a:spcPts val="480"/>
              </a:spcBef>
              <a:buClr>
                <a:srgbClr val="3333CC"/>
              </a:buClr>
              <a:buSzPct val="60000"/>
              <a:buFont typeface="Wingdings"/>
              <a:buChar char=""/>
              <a:tabLst>
                <a:tab pos="355600" algn="l"/>
                <a:tab pos="356235" algn="l"/>
              </a:tabLst>
            </a:pPr>
            <a:r>
              <a:rPr sz="2000" dirty="0">
                <a:latin typeface="Tahoma"/>
                <a:cs typeface="Tahoma"/>
              </a:rPr>
              <a:t>A </a:t>
            </a:r>
            <a:r>
              <a:rPr sz="2000" spc="-5" dirty="0">
                <a:latin typeface="Tahoma"/>
                <a:cs typeface="Tahoma"/>
              </a:rPr>
              <a:t>data cube, </a:t>
            </a:r>
            <a:r>
              <a:rPr sz="2000" dirty="0">
                <a:latin typeface="Tahoma"/>
                <a:cs typeface="Tahoma"/>
              </a:rPr>
              <a:t>such as </a:t>
            </a:r>
            <a:r>
              <a:rPr sz="2000" dirty="0">
                <a:solidFill>
                  <a:srgbClr val="3333CC"/>
                </a:solidFill>
                <a:latin typeface="Tahoma"/>
                <a:cs typeface="Tahoma"/>
              </a:rPr>
              <a:t>sales</a:t>
            </a:r>
            <a:r>
              <a:rPr sz="2000" dirty="0">
                <a:latin typeface="Tahoma"/>
                <a:cs typeface="Tahoma"/>
              </a:rPr>
              <a:t>, allows data </a:t>
            </a:r>
            <a:r>
              <a:rPr sz="2000" spc="-5" dirty="0">
                <a:latin typeface="Tahoma"/>
                <a:cs typeface="Tahoma"/>
              </a:rPr>
              <a:t>to be </a:t>
            </a:r>
            <a:r>
              <a:rPr sz="2000" dirty="0">
                <a:latin typeface="Tahoma"/>
                <a:cs typeface="Tahoma"/>
              </a:rPr>
              <a:t>modeled and </a:t>
            </a:r>
            <a:r>
              <a:rPr sz="2000" spc="-5" dirty="0">
                <a:latin typeface="Tahoma"/>
                <a:cs typeface="Tahoma"/>
              </a:rPr>
              <a:t>viewed</a:t>
            </a:r>
            <a:r>
              <a:rPr sz="2000" spc="-125" dirty="0">
                <a:latin typeface="Tahoma"/>
                <a:cs typeface="Tahoma"/>
              </a:rPr>
              <a:t> </a:t>
            </a:r>
            <a:r>
              <a:rPr sz="2000" dirty="0">
                <a:latin typeface="Tahoma"/>
                <a:cs typeface="Tahoma"/>
              </a:rPr>
              <a:t>in  </a:t>
            </a:r>
            <a:r>
              <a:rPr sz="2000" spc="-5" dirty="0">
                <a:latin typeface="Tahoma"/>
                <a:cs typeface="Tahoma"/>
              </a:rPr>
              <a:t>multiple </a:t>
            </a:r>
            <a:r>
              <a:rPr sz="2000" dirty="0">
                <a:latin typeface="Tahoma"/>
                <a:cs typeface="Tahoma"/>
              </a:rPr>
              <a:t>dimensions</a:t>
            </a:r>
            <a:endParaRPr sz="2000">
              <a:latin typeface="Tahoma"/>
              <a:cs typeface="Tahoma"/>
            </a:endParaRPr>
          </a:p>
          <a:p>
            <a:pPr marL="756285" lvl="1" indent="-287020">
              <a:lnSpc>
                <a:spcPct val="100000"/>
              </a:lnSpc>
              <a:spcBef>
                <a:spcPts val="1200"/>
              </a:spcBef>
              <a:buClr>
                <a:srgbClr val="FF0000"/>
              </a:buClr>
              <a:buSzPct val="55000"/>
              <a:buFont typeface="Wingdings"/>
              <a:buChar char=""/>
              <a:tabLst>
                <a:tab pos="756285" algn="l"/>
                <a:tab pos="756920" algn="l"/>
              </a:tabLst>
            </a:pPr>
            <a:r>
              <a:rPr sz="2000" b="1" spc="-5" dirty="0">
                <a:latin typeface="Tahoma"/>
                <a:cs typeface="Tahoma"/>
              </a:rPr>
              <a:t>Dimension </a:t>
            </a:r>
            <a:r>
              <a:rPr sz="2000" b="1" dirty="0">
                <a:latin typeface="Tahoma"/>
                <a:cs typeface="Tahoma"/>
              </a:rPr>
              <a:t>tables</a:t>
            </a:r>
            <a:r>
              <a:rPr sz="2000" dirty="0">
                <a:latin typeface="Tahoma"/>
                <a:cs typeface="Tahoma"/>
              </a:rPr>
              <a:t>, </a:t>
            </a:r>
            <a:r>
              <a:rPr sz="2000" spc="-5" dirty="0">
                <a:latin typeface="Tahoma"/>
                <a:cs typeface="Tahoma"/>
              </a:rPr>
              <a:t>such </a:t>
            </a:r>
            <a:r>
              <a:rPr sz="2000" dirty="0">
                <a:latin typeface="Tahoma"/>
                <a:cs typeface="Tahoma"/>
              </a:rPr>
              <a:t>as </a:t>
            </a:r>
            <a:r>
              <a:rPr sz="2000" dirty="0">
                <a:solidFill>
                  <a:srgbClr val="3333CC"/>
                </a:solidFill>
                <a:latin typeface="Tahoma"/>
                <a:cs typeface="Tahoma"/>
              </a:rPr>
              <a:t>item </a:t>
            </a:r>
            <a:r>
              <a:rPr sz="2000" spc="-5" dirty="0">
                <a:solidFill>
                  <a:srgbClr val="3333CC"/>
                </a:solidFill>
                <a:latin typeface="Tahoma"/>
                <a:cs typeface="Tahoma"/>
              </a:rPr>
              <a:t>(item_name, brand, type),</a:t>
            </a:r>
            <a:r>
              <a:rPr sz="2000" spc="-80" dirty="0">
                <a:solidFill>
                  <a:srgbClr val="3333CC"/>
                </a:solidFill>
                <a:latin typeface="Tahoma"/>
                <a:cs typeface="Tahoma"/>
              </a:rPr>
              <a:t> </a:t>
            </a:r>
            <a:r>
              <a:rPr sz="2000" dirty="0">
                <a:latin typeface="Tahoma"/>
                <a:cs typeface="Tahoma"/>
              </a:rPr>
              <a:t>or</a:t>
            </a:r>
            <a:endParaRPr sz="2000">
              <a:latin typeface="Tahoma"/>
              <a:cs typeface="Tahoma"/>
            </a:endParaRPr>
          </a:p>
          <a:p>
            <a:pPr marL="756285">
              <a:lnSpc>
                <a:spcPct val="100000"/>
              </a:lnSpc>
              <a:spcBef>
                <a:spcPts val="725"/>
              </a:spcBef>
            </a:pPr>
            <a:r>
              <a:rPr sz="2000" spc="-5" dirty="0">
                <a:solidFill>
                  <a:srgbClr val="3333CC"/>
                </a:solidFill>
                <a:latin typeface="Tahoma"/>
                <a:cs typeface="Tahoma"/>
              </a:rPr>
              <a:t>time(day, week, </a:t>
            </a:r>
            <a:r>
              <a:rPr sz="2000" dirty="0">
                <a:solidFill>
                  <a:srgbClr val="3333CC"/>
                </a:solidFill>
                <a:latin typeface="Tahoma"/>
                <a:cs typeface="Tahoma"/>
              </a:rPr>
              <a:t>month, quarter,</a:t>
            </a:r>
            <a:r>
              <a:rPr sz="2000" spc="-80" dirty="0">
                <a:solidFill>
                  <a:srgbClr val="3333CC"/>
                </a:solidFill>
                <a:latin typeface="Tahoma"/>
                <a:cs typeface="Tahoma"/>
              </a:rPr>
              <a:t> </a:t>
            </a:r>
            <a:r>
              <a:rPr sz="2000" spc="-5" dirty="0">
                <a:solidFill>
                  <a:srgbClr val="3333CC"/>
                </a:solidFill>
                <a:latin typeface="Tahoma"/>
                <a:cs typeface="Tahoma"/>
              </a:rPr>
              <a:t>year)</a:t>
            </a:r>
            <a:endParaRPr sz="2000">
              <a:latin typeface="Tahoma"/>
              <a:cs typeface="Tahoma"/>
            </a:endParaRPr>
          </a:p>
          <a:p>
            <a:pPr marL="756285" marR="144780" lvl="1" indent="-287020">
              <a:lnSpc>
                <a:spcPct val="130000"/>
              </a:lnSpc>
              <a:spcBef>
                <a:spcPts val="480"/>
              </a:spcBef>
              <a:buClr>
                <a:srgbClr val="FF0000"/>
              </a:buClr>
              <a:buSzPct val="55000"/>
              <a:buFont typeface="Wingdings"/>
              <a:buChar char=""/>
              <a:tabLst>
                <a:tab pos="756285" algn="l"/>
                <a:tab pos="756920" algn="l"/>
              </a:tabLst>
            </a:pPr>
            <a:r>
              <a:rPr sz="2000" b="1" spc="-5" dirty="0">
                <a:latin typeface="Tahoma"/>
                <a:cs typeface="Tahoma"/>
              </a:rPr>
              <a:t>Fact </a:t>
            </a:r>
            <a:r>
              <a:rPr sz="2000" b="1" dirty="0">
                <a:latin typeface="Tahoma"/>
                <a:cs typeface="Tahoma"/>
              </a:rPr>
              <a:t>table </a:t>
            </a:r>
            <a:r>
              <a:rPr sz="2000" spc="-5" dirty="0">
                <a:latin typeface="Tahoma"/>
                <a:cs typeface="Tahoma"/>
              </a:rPr>
              <a:t>contains </a:t>
            </a:r>
            <a:r>
              <a:rPr sz="2000" b="1" spc="-5" dirty="0">
                <a:latin typeface="Tahoma"/>
                <a:cs typeface="Tahoma"/>
              </a:rPr>
              <a:t>measures </a:t>
            </a:r>
            <a:r>
              <a:rPr sz="2000" dirty="0">
                <a:latin typeface="Tahoma"/>
                <a:cs typeface="Tahoma"/>
              </a:rPr>
              <a:t>(such as </a:t>
            </a:r>
            <a:r>
              <a:rPr sz="2000" dirty="0">
                <a:solidFill>
                  <a:srgbClr val="3333CC"/>
                </a:solidFill>
                <a:latin typeface="Tahoma"/>
                <a:cs typeface="Tahoma"/>
              </a:rPr>
              <a:t>dollars_sold</a:t>
            </a:r>
            <a:r>
              <a:rPr sz="2000" dirty="0">
                <a:latin typeface="Tahoma"/>
                <a:cs typeface="Tahoma"/>
              </a:rPr>
              <a:t>) and </a:t>
            </a:r>
            <a:r>
              <a:rPr sz="2000" spc="-5" dirty="0">
                <a:latin typeface="Tahoma"/>
                <a:cs typeface="Tahoma"/>
              </a:rPr>
              <a:t>keys  to each </a:t>
            </a:r>
            <a:r>
              <a:rPr sz="2000" dirty="0">
                <a:latin typeface="Tahoma"/>
                <a:cs typeface="Tahoma"/>
              </a:rPr>
              <a:t>of </a:t>
            </a:r>
            <a:r>
              <a:rPr sz="2000" spc="-5" dirty="0">
                <a:latin typeface="Tahoma"/>
                <a:cs typeface="Tahoma"/>
              </a:rPr>
              <a:t>the related </a:t>
            </a:r>
            <a:r>
              <a:rPr sz="2000" dirty="0">
                <a:latin typeface="Tahoma"/>
                <a:cs typeface="Tahoma"/>
              </a:rPr>
              <a:t>dimension</a:t>
            </a:r>
            <a:r>
              <a:rPr sz="2000" spc="-35" dirty="0">
                <a:latin typeface="Tahoma"/>
                <a:cs typeface="Tahoma"/>
              </a:rPr>
              <a:t> </a:t>
            </a:r>
            <a:r>
              <a:rPr sz="2000" spc="-5" dirty="0">
                <a:latin typeface="Tahoma"/>
                <a:cs typeface="Tahoma"/>
              </a:rPr>
              <a:t>tables</a:t>
            </a:r>
            <a:endParaRPr sz="2000">
              <a:latin typeface="Tahoma"/>
              <a:cs typeface="Tahoma"/>
            </a:endParaRPr>
          </a:p>
          <a:p>
            <a:pPr marL="355600" marR="315595" indent="-343535">
              <a:lnSpc>
                <a:spcPct val="130000"/>
              </a:lnSpc>
              <a:spcBef>
                <a:spcPts val="480"/>
              </a:spcBef>
              <a:buClr>
                <a:srgbClr val="3333CC"/>
              </a:buClr>
              <a:buSzPct val="60000"/>
              <a:buFont typeface="Wingdings"/>
              <a:buChar char=""/>
              <a:tabLst>
                <a:tab pos="355600" algn="l"/>
                <a:tab pos="356235" algn="l"/>
                <a:tab pos="5138420" algn="l"/>
              </a:tabLst>
            </a:pPr>
            <a:r>
              <a:rPr sz="2000" spc="-5" dirty="0">
                <a:latin typeface="Tahoma"/>
                <a:cs typeface="Tahoma"/>
              </a:rPr>
              <a:t>In </a:t>
            </a:r>
            <a:r>
              <a:rPr sz="2000" dirty="0">
                <a:latin typeface="Tahoma"/>
                <a:cs typeface="Tahoma"/>
              </a:rPr>
              <a:t>data </a:t>
            </a:r>
            <a:r>
              <a:rPr sz="2000" spc="-5" dirty="0">
                <a:latin typeface="Tahoma"/>
                <a:cs typeface="Tahoma"/>
              </a:rPr>
              <a:t>warehousing </a:t>
            </a:r>
            <a:r>
              <a:rPr sz="2000" dirty="0">
                <a:latin typeface="Tahoma"/>
                <a:cs typeface="Tahoma"/>
              </a:rPr>
              <a:t>literature, an </a:t>
            </a:r>
            <a:r>
              <a:rPr sz="2000" spc="-5" dirty="0">
                <a:latin typeface="Tahoma"/>
                <a:cs typeface="Tahoma"/>
              </a:rPr>
              <a:t>n-D </a:t>
            </a:r>
            <a:r>
              <a:rPr sz="2000" dirty="0">
                <a:latin typeface="Tahoma"/>
                <a:cs typeface="Tahoma"/>
              </a:rPr>
              <a:t>base </a:t>
            </a:r>
            <a:r>
              <a:rPr sz="2000" spc="-5" dirty="0">
                <a:latin typeface="Tahoma"/>
                <a:cs typeface="Tahoma"/>
              </a:rPr>
              <a:t>cube </a:t>
            </a:r>
            <a:r>
              <a:rPr sz="2000" dirty="0">
                <a:latin typeface="Tahoma"/>
                <a:cs typeface="Tahoma"/>
              </a:rPr>
              <a:t>is </a:t>
            </a:r>
            <a:r>
              <a:rPr sz="2000" spc="-5" dirty="0">
                <a:latin typeface="Tahoma"/>
                <a:cs typeface="Tahoma"/>
              </a:rPr>
              <a:t>called </a:t>
            </a:r>
            <a:r>
              <a:rPr sz="2000" dirty="0">
                <a:latin typeface="Tahoma"/>
                <a:cs typeface="Tahoma"/>
              </a:rPr>
              <a:t>a </a:t>
            </a:r>
            <a:r>
              <a:rPr sz="2000" dirty="0">
                <a:solidFill>
                  <a:srgbClr val="FF0000"/>
                </a:solidFill>
                <a:latin typeface="Tahoma"/>
                <a:cs typeface="Tahoma"/>
              </a:rPr>
              <a:t>base  </a:t>
            </a:r>
            <a:r>
              <a:rPr sz="2000" spc="-5" dirty="0">
                <a:solidFill>
                  <a:srgbClr val="FF0000"/>
                </a:solidFill>
                <a:latin typeface="Tahoma"/>
                <a:cs typeface="Tahoma"/>
              </a:rPr>
              <a:t>cuboid</a:t>
            </a:r>
            <a:r>
              <a:rPr sz="2000" spc="-5" dirty="0">
                <a:latin typeface="Tahoma"/>
                <a:cs typeface="Tahoma"/>
              </a:rPr>
              <a:t>. </a:t>
            </a:r>
            <a:r>
              <a:rPr sz="2000" dirty="0">
                <a:latin typeface="Tahoma"/>
                <a:cs typeface="Tahoma"/>
              </a:rPr>
              <a:t>The top most 0-D </a:t>
            </a:r>
            <a:r>
              <a:rPr sz="2000" spc="-5" dirty="0">
                <a:latin typeface="Tahoma"/>
                <a:cs typeface="Tahoma"/>
              </a:rPr>
              <a:t>cuboid, which holds the </a:t>
            </a:r>
            <a:r>
              <a:rPr sz="2000" dirty="0">
                <a:latin typeface="Tahoma"/>
                <a:cs typeface="Tahoma"/>
              </a:rPr>
              <a:t>highest-level of  summarization, is </a:t>
            </a:r>
            <a:r>
              <a:rPr sz="2000" spc="-5" dirty="0">
                <a:latin typeface="Tahoma"/>
                <a:cs typeface="Tahoma"/>
              </a:rPr>
              <a:t>called the</a:t>
            </a:r>
            <a:r>
              <a:rPr sz="2000" spc="10" dirty="0">
                <a:latin typeface="Tahoma"/>
                <a:cs typeface="Tahoma"/>
              </a:rPr>
              <a:t> </a:t>
            </a:r>
            <a:r>
              <a:rPr sz="2000" dirty="0">
                <a:solidFill>
                  <a:srgbClr val="FF0000"/>
                </a:solidFill>
                <a:latin typeface="Tahoma"/>
                <a:cs typeface="Tahoma"/>
              </a:rPr>
              <a:t>apex</a:t>
            </a:r>
            <a:r>
              <a:rPr sz="2000" spc="-10" dirty="0">
                <a:solidFill>
                  <a:srgbClr val="FF0000"/>
                </a:solidFill>
                <a:latin typeface="Tahoma"/>
                <a:cs typeface="Tahoma"/>
              </a:rPr>
              <a:t> </a:t>
            </a:r>
            <a:r>
              <a:rPr sz="2000" spc="-5" dirty="0">
                <a:solidFill>
                  <a:srgbClr val="FF0000"/>
                </a:solidFill>
                <a:latin typeface="Tahoma"/>
                <a:cs typeface="Tahoma"/>
              </a:rPr>
              <a:t>cuboid</a:t>
            </a:r>
            <a:r>
              <a:rPr sz="2000" spc="-5" dirty="0">
                <a:latin typeface="Tahoma"/>
                <a:cs typeface="Tahoma"/>
              </a:rPr>
              <a:t>.	</a:t>
            </a:r>
            <a:r>
              <a:rPr sz="2000" dirty="0">
                <a:latin typeface="Tahoma"/>
                <a:cs typeface="Tahoma"/>
              </a:rPr>
              <a:t>The lattice of </a:t>
            </a:r>
            <a:r>
              <a:rPr sz="2000" spc="-5" dirty="0">
                <a:latin typeface="Tahoma"/>
                <a:cs typeface="Tahoma"/>
              </a:rPr>
              <a:t>cuboids  forms </a:t>
            </a:r>
            <a:r>
              <a:rPr sz="2000" dirty="0">
                <a:latin typeface="Tahoma"/>
                <a:cs typeface="Tahoma"/>
              </a:rPr>
              <a:t>a </a:t>
            </a:r>
            <a:r>
              <a:rPr sz="2000" dirty="0">
                <a:solidFill>
                  <a:srgbClr val="FF0000"/>
                </a:solidFill>
                <a:latin typeface="Tahoma"/>
                <a:cs typeface="Tahoma"/>
              </a:rPr>
              <a:t>data</a:t>
            </a:r>
            <a:r>
              <a:rPr sz="2000" spc="-30" dirty="0">
                <a:solidFill>
                  <a:srgbClr val="FF0000"/>
                </a:solidFill>
                <a:latin typeface="Tahoma"/>
                <a:cs typeface="Tahoma"/>
              </a:rPr>
              <a:t> </a:t>
            </a:r>
            <a:r>
              <a:rPr sz="2000" spc="-5" dirty="0">
                <a:solidFill>
                  <a:srgbClr val="FF0000"/>
                </a:solidFill>
                <a:latin typeface="Tahoma"/>
                <a:cs typeface="Tahoma"/>
              </a:rPr>
              <a:t>cube.</a:t>
            </a:r>
            <a:endParaRPr sz="2000">
              <a:latin typeface="Tahoma"/>
              <a:cs typeface="Tahoma"/>
            </a:endParaRPr>
          </a:p>
        </p:txBody>
      </p:sp>
    </p:spTree>
    <p:extLst>
      <p:ext uri="{BB962C8B-B14F-4D97-AF65-F5344CB8AC3E}">
        <p14:creationId xmlns:p14="http://schemas.microsoft.com/office/powerpoint/2010/main" val="1891231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7260" y="371602"/>
            <a:ext cx="5467985" cy="574040"/>
          </a:xfrm>
          <a:prstGeom prst="rect">
            <a:avLst/>
          </a:prstGeom>
        </p:spPr>
        <p:txBody>
          <a:bodyPr vert="horz" wrap="square" lIns="0" tIns="12700" rIns="0" bIns="0" rtlCol="0">
            <a:spAutoFit/>
          </a:bodyPr>
          <a:lstStyle/>
          <a:p>
            <a:pPr marL="12700">
              <a:lnSpc>
                <a:spcPct val="100000"/>
              </a:lnSpc>
              <a:spcBef>
                <a:spcPts val="100"/>
              </a:spcBef>
            </a:pPr>
            <a:r>
              <a:rPr sz="3600" dirty="0"/>
              <a:t>Cube: A Lattice </a:t>
            </a:r>
            <a:r>
              <a:rPr sz="3600" spc="-5" dirty="0"/>
              <a:t>of</a:t>
            </a:r>
            <a:r>
              <a:rPr sz="3600" spc="-75" dirty="0"/>
              <a:t> </a:t>
            </a:r>
            <a:r>
              <a:rPr sz="3600" dirty="0"/>
              <a:t>Cuboids</a:t>
            </a:r>
            <a:endParaRPr sz="3600"/>
          </a:p>
        </p:txBody>
      </p:sp>
      <p:sp>
        <p:nvSpPr>
          <p:cNvPr id="3" name="object 3"/>
          <p:cNvSpPr txBox="1"/>
          <p:nvPr/>
        </p:nvSpPr>
        <p:spPr>
          <a:xfrm>
            <a:off x="215290" y="3747261"/>
            <a:ext cx="8401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ti</a:t>
            </a:r>
            <a:r>
              <a:rPr sz="1600" b="1" spc="-30" dirty="0">
                <a:latin typeface="Times New Roman"/>
                <a:cs typeface="Times New Roman"/>
              </a:rPr>
              <a:t>m</a:t>
            </a:r>
            <a:r>
              <a:rPr sz="1600" b="1" spc="-5" dirty="0">
                <a:latin typeface="Times New Roman"/>
                <a:cs typeface="Times New Roman"/>
              </a:rPr>
              <a:t>e,</a:t>
            </a:r>
            <a:r>
              <a:rPr sz="1600" b="1" dirty="0">
                <a:latin typeface="Times New Roman"/>
                <a:cs typeface="Times New Roman"/>
              </a:rPr>
              <a:t>i</a:t>
            </a:r>
            <a:r>
              <a:rPr sz="1600" b="1" spc="-5" dirty="0">
                <a:latin typeface="Times New Roman"/>
                <a:cs typeface="Times New Roman"/>
              </a:rPr>
              <a:t>t</a:t>
            </a:r>
            <a:r>
              <a:rPr sz="1600" b="1" dirty="0">
                <a:latin typeface="Times New Roman"/>
                <a:cs typeface="Times New Roman"/>
              </a:rPr>
              <a:t>e</a:t>
            </a:r>
            <a:r>
              <a:rPr sz="1600" b="1" spc="-5" dirty="0">
                <a:latin typeface="Times New Roman"/>
                <a:cs typeface="Times New Roman"/>
              </a:rPr>
              <a:t>m</a:t>
            </a:r>
            <a:endParaRPr sz="1600">
              <a:latin typeface="Times New Roman"/>
              <a:cs typeface="Times New Roman"/>
            </a:endParaRPr>
          </a:p>
        </p:txBody>
      </p:sp>
      <p:sp>
        <p:nvSpPr>
          <p:cNvPr id="4" name="object 4"/>
          <p:cNvSpPr txBox="1"/>
          <p:nvPr/>
        </p:nvSpPr>
        <p:spPr>
          <a:xfrm>
            <a:off x="215290" y="4966842"/>
            <a:ext cx="15805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time,item,location</a:t>
            </a:r>
            <a:endParaRPr sz="1600">
              <a:latin typeface="Times New Roman"/>
              <a:cs typeface="Times New Roman"/>
            </a:endParaRPr>
          </a:p>
        </p:txBody>
      </p:sp>
      <p:sp>
        <p:nvSpPr>
          <p:cNvPr id="5" name="object 5"/>
          <p:cNvSpPr txBox="1"/>
          <p:nvPr/>
        </p:nvSpPr>
        <p:spPr>
          <a:xfrm>
            <a:off x="2060194" y="5971743"/>
            <a:ext cx="250063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imes New Roman"/>
                <a:cs typeface="Times New Roman"/>
              </a:rPr>
              <a:t>time, item, </a:t>
            </a:r>
            <a:r>
              <a:rPr sz="1600" b="1" spc="-5" dirty="0">
                <a:latin typeface="Times New Roman"/>
                <a:cs typeface="Times New Roman"/>
              </a:rPr>
              <a:t>location,</a:t>
            </a:r>
            <a:r>
              <a:rPr sz="1600" b="1" spc="105" dirty="0">
                <a:latin typeface="Times New Roman"/>
                <a:cs typeface="Times New Roman"/>
              </a:rPr>
              <a:t> </a:t>
            </a:r>
            <a:r>
              <a:rPr sz="1600" b="1" spc="-5" dirty="0">
                <a:latin typeface="Times New Roman"/>
                <a:cs typeface="Times New Roman"/>
              </a:rPr>
              <a:t>supplier</a:t>
            </a:r>
            <a:endParaRPr sz="1600">
              <a:latin typeface="Times New Roman"/>
              <a:cs typeface="Times New Roman"/>
            </a:endParaRPr>
          </a:p>
        </p:txBody>
      </p:sp>
      <p:grpSp>
        <p:nvGrpSpPr>
          <p:cNvPr id="6" name="object 6"/>
          <p:cNvGrpSpPr/>
          <p:nvPr/>
        </p:nvGrpSpPr>
        <p:grpSpPr>
          <a:xfrm>
            <a:off x="605027" y="1886711"/>
            <a:ext cx="5267325" cy="4124325"/>
            <a:chOff x="605027" y="1886711"/>
            <a:chExt cx="5267325" cy="4124325"/>
          </a:xfrm>
        </p:grpSpPr>
        <p:sp>
          <p:nvSpPr>
            <p:cNvPr id="7" name="object 7"/>
            <p:cNvSpPr/>
            <p:nvPr/>
          </p:nvSpPr>
          <p:spPr>
            <a:xfrm>
              <a:off x="2967227" y="1886711"/>
              <a:ext cx="237744"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90827" y="2724911"/>
              <a:ext cx="237744"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433827" y="2724911"/>
              <a:ext cx="237744"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3576827" y="2724911"/>
              <a:ext cx="237744"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567427" y="2801111"/>
              <a:ext cx="237744"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05027" y="3715511"/>
              <a:ext cx="237744" cy="23774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671827" y="3715511"/>
              <a:ext cx="237744" cy="23774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2738627" y="3715511"/>
              <a:ext cx="237744" cy="23774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805427" y="3715511"/>
              <a:ext cx="237744" cy="23774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719827" y="3715511"/>
              <a:ext cx="237744" cy="23774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634227" y="3715511"/>
              <a:ext cx="237744" cy="23774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1290827" y="4782311"/>
              <a:ext cx="237744" cy="237744"/>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2281427" y="4782311"/>
              <a:ext cx="237744" cy="237744"/>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3348227" y="4782311"/>
              <a:ext cx="237744" cy="237744"/>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4415027" y="4782311"/>
              <a:ext cx="237744" cy="237744"/>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3043427" y="5772911"/>
              <a:ext cx="237744" cy="237744"/>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2883535" y="1548130"/>
            <a:ext cx="2794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a:t>
            </a:r>
            <a:r>
              <a:rPr sz="2000" spc="-10" dirty="0">
                <a:latin typeface="Times New Roman"/>
                <a:cs typeface="Times New Roman"/>
              </a:rPr>
              <a:t>l</a:t>
            </a:r>
            <a:r>
              <a:rPr sz="2000" dirty="0">
                <a:latin typeface="Times New Roman"/>
                <a:cs typeface="Times New Roman"/>
              </a:rPr>
              <a:t>l</a:t>
            </a:r>
            <a:endParaRPr sz="2000">
              <a:latin typeface="Times New Roman"/>
              <a:cs typeface="Times New Roman"/>
            </a:endParaRPr>
          </a:p>
        </p:txBody>
      </p:sp>
      <p:sp>
        <p:nvSpPr>
          <p:cNvPr id="24" name="object 24"/>
          <p:cNvSpPr txBox="1"/>
          <p:nvPr/>
        </p:nvSpPr>
        <p:spPr>
          <a:xfrm>
            <a:off x="1282446" y="2386711"/>
            <a:ext cx="473709"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t</a:t>
            </a:r>
            <a:r>
              <a:rPr sz="2000" spc="-10" dirty="0">
                <a:latin typeface="Times New Roman"/>
                <a:cs typeface="Times New Roman"/>
              </a:rPr>
              <a:t>i</a:t>
            </a:r>
            <a:r>
              <a:rPr sz="2000" spc="-25" dirty="0">
                <a:latin typeface="Times New Roman"/>
                <a:cs typeface="Times New Roman"/>
              </a:rPr>
              <a:t>m</a:t>
            </a:r>
            <a:r>
              <a:rPr sz="2000" dirty="0">
                <a:latin typeface="Times New Roman"/>
                <a:cs typeface="Times New Roman"/>
              </a:rPr>
              <a:t>e</a:t>
            </a:r>
            <a:endParaRPr sz="2000">
              <a:latin typeface="Times New Roman"/>
              <a:cs typeface="Times New Roman"/>
            </a:endParaRPr>
          </a:p>
        </p:txBody>
      </p:sp>
      <p:sp>
        <p:nvSpPr>
          <p:cNvPr id="25" name="object 25"/>
          <p:cNvSpPr txBox="1"/>
          <p:nvPr/>
        </p:nvSpPr>
        <p:spPr>
          <a:xfrm>
            <a:off x="2425445" y="2386711"/>
            <a:ext cx="476884"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em</a:t>
            </a:r>
            <a:endParaRPr sz="2000">
              <a:latin typeface="Times New Roman"/>
              <a:cs typeface="Times New Roman"/>
            </a:endParaRPr>
          </a:p>
        </p:txBody>
      </p:sp>
      <p:sp>
        <p:nvSpPr>
          <p:cNvPr id="26" name="object 26"/>
          <p:cNvSpPr txBox="1"/>
          <p:nvPr/>
        </p:nvSpPr>
        <p:spPr>
          <a:xfrm>
            <a:off x="3568700" y="2386711"/>
            <a:ext cx="84455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loca</a:t>
            </a:r>
            <a:r>
              <a:rPr sz="2000" spc="-10" dirty="0">
                <a:latin typeface="Times New Roman"/>
                <a:cs typeface="Times New Roman"/>
              </a:rPr>
              <a:t>t</a:t>
            </a:r>
            <a:r>
              <a:rPr sz="2000" dirty="0">
                <a:latin typeface="Times New Roman"/>
                <a:cs typeface="Times New Roman"/>
              </a:rPr>
              <a:t>ion</a:t>
            </a:r>
            <a:endParaRPr sz="2000">
              <a:latin typeface="Times New Roman"/>
              <a:cs typeface="Times New Roman"/>
            </a:endParaRPr>
          </a:p>
        </p:txBody>
      </p:sp>
      <p:sp>
        <p:nvSpPr>
          <p:cNvPr id="27" name="object 27"/>
          <p:cNvSpPr txBox="1"/>
          <p:nvPr/>
        </p:nvSpPr>
        <p:spPr>
          <a:xfrm>
            <a:off x="4711953" y="2386711"/>
            <a:ext cx="84645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sup</a:t>
            </a:r>
            <a:r>
              <a:rPr sz="2000" spc="10" dirty="0">
                <a:latin typeface="Times New Roman"/>
                <a:cs typeface="Times New Roman"/>
              </a:rPr>
              <a:t>p</a:t>
            </a:r>
            <a:r>
              <a:rPr sz="2000" dirty="0">
                <a:latin typeface="Times New Roman"/>
                <a:cs typeface="Times New Roman"/>
              </a:rPr>
              <a:t>l</a:t>
            </a:r>
            <a:r>
              <a:rPr sz="2000" spc="-10" dirty="0">
                <a:latin typeface="Times New Roman"/>
                <a:cs typeface="Times New Roman"/>
              </a:rPr>
              <a:t>i</a:t>
            </a:r>
            <a:r>
              <a:rPr sz="2000" dirty="0">
                <a:latin typeface="Times New Roman"/>
                <a:cs typeface="Times New Roman"/>
              </a:rPr>
              <a:t>er</a:t>
            </a:r>
            <a:endParaRPr sz="2000">
              <a:latin typeface="Times New Roman"/>
              <a:cs typeface="Times New Roman"/>
            </a:endParaRPr>
          </a:p>
        </p:txBody>
      </p:sp>
      <p:sp>
        <p:nvSpPr>
          <p:cNvPr id="28" name="object 28"/>
          <p:cNvSpPr/>
          <p:nvPr/>
        </p:nvSpPr>
        <p:spPr>
          <a:xfrm>
            <a:off x="685800" y="1967483"/>
            <a:ext cx="5029200" cy="3962400"/>
          </a:xfrm>
          <a:custGeom>
            <a:avLst/>
            <a:gdLst/>
            <a:ahLst/>
            <a:cxnLst/>
            <a:rect l="l" t="t" r="r" b="b"/>
            <a:pathLst>
              <a:path w="5029200" h="3962400">
                <a:moveTo>
                  <a:pt x="2362200" y="0"/>
                </a:moveTo>
                <a:lnTo>
                  <a:pt x="685800" y="838200"/>
                </a:lnTo>
              </a:path>
              <a:path w="5029200" h="3962400">
                <a:moveTo>
                  <a:pt x="2362200" y="0"/>
                </a:moveTo>
                <a:lnTo>
                  <a:pt x="1905000" y="838200"/>
                </a:lnTo>
              </a:path>
              <a:path w="5029200" h="3962400">
                <a:moveTo>
                  <a:pt x="2362200" y="0"/>
                </a:moveTo>
                <a:lnTo>
                  <a:pt x="2971800" y="838200"/>
                </a:lnTo>
              </a:path>
              <a:path w="5029200" h="3962400">
                <a:moveTo>
                  <a:pt x="2362200" y="0"/>
                </a:moveTo>
                <a:lnTo>
                  <a:pt x="4038600" y="914400"/>
                </a:lnTo>
              </a:path>
              <a:path w="5029200" h="3962400">
                <a:moveTo>
                  <a:pt x="685800" y="838200"/>
                </a:moveTo>
                <a:lnTo>
                  <a:pt x="0" y="1828799"/>
                </a:lnTo>
              </a:path>
              <a:path w="5029200" h="3962400">
                <a:moveTo>
                  <a:pt x="685800" y="838200"/>
                </a:moveTo>
                <a:lnTo>
                  <a:pt x="1066800" y="1828799"/>
                </a:lnTo>
              </a:path>
              <a:path w="5029200" h="3962400">
                <a:moveTo>
                  <a:pt x="685800" y="838200"/>
                </a:moveTo>
                <a:lnTo>
                  <a:pt x="2133600" y="1828799"/>
                </a:lnTo>
              </a:path>
              <a:path w="5029200" h="3962400">
                <a:moveTo>
                  <a:pt x="1905000" y="838200"/>
                </a:moveTo>
                <a:lnTo>
                  <a:pt x="0" y="1828799"/>
                </a:lnTo>
              </a:path>
              <a:path w="5029200" h="3962400">
                <a:moveTo>
                  <a:pt x="1905000" y="838200"/>
                </a:moveTo>
                <a:lnTo>
                  <a:pt x="3200400" y="1828799"/>
                </a:lnTo>
              </a:path>
              <a:path w="5029200" h="3962400">
                <a:moveTo>
                  <a:pt x="1905000" y="838200"/>
                </a:moveTo>
                <a:lnTo>
                  <a:pt x="4114800" y="1828799"/>
                </a:lnTo>
              </a:path>
              <a:path w="5029200" h="3962400">
                <a:moveTo>
                  <a:pt x="2971800" y="838200"/>
                </a:moveTo>
                <a:lnTo>
                  <a:pt x="3200400" y="1828799"/>
                </a:lnTo>
              </a:path>
              <a:path w="5029200" h="3962400">
                <a:moveTo>
                  <a:pt x="2971800" y="838200"/>
                </a:moveTo>
                <a:lnTo>
                  <a:pt x="5029200" y="1828799"/>
                </a:lnTo>
              </a:path>
              <a:path w="5029200" h="3962400">
                <a:moveTo>
                  <a:pt x="2971800" y="838200"/>
                </a:moveTo>
                <a:lnTo>
                  <a:pt x="1066800" y="1828799"/>
                </a:lnTo>
              </a:path>
              <a:path w="5029200" h="3962400">
                <a:moveTo>
                  <a:pt x="4038600" y="914400"/>
                </a:moveTo>
                <a:lnTo>
                  <a:pt x="2133600" y="1828799"/>
                </a:lnTo>
              </a:path>
              <a:path w="5029200" h="3962400">
                <a:moveTo>
                  <a:pt x="4038600" y="914400"/>
                </a:moveTo>
                <a:lnTo>
                  <a:pt x="4114800" y="1828799"/>
                </a:lnTo>
              </a:path>
              <a:path w="5029200" h="3962400">
                <a:moveTo>
                  <a:pt x="4038600" y="914400"/>
                </a:moveTo>
                <a:lnTo>
                  <a:pt x="5029200" y="1828799"/>
                </a:lnTo>
              </a:path>
              <a:path w="5029200" h="3962400">
                <a:moveTo>
                  <a:pt x="0" y="1828799"/>
                </a:moveTo>
                <a:lnTo>
                  <a:pt x="685800" y="2895599"/>
                </a:lnTo>
              </a:path>
              <a:path w="5029200" h="3962400">
                <a:moveTo>
                  <a:pt x="0" y="1828799"/>
                </a:moveTo>
                <a:lnTo>
                  <a:pt x="1676400" y="2895599"/>
                </a:lnTo>
              </a:path>
              <a:path w="5029200" h="3962400">
                <a:moveTo>
                  <a:pt x="1066800" y="1828799"/>
                </a:moveTo>
                <a:lnTo>
                  <a:pt x="685800" y="2971799"/>
                </a:lnTo>
              </a:path>
              <a:path w="5029200" h="3962400">
                <a:moveTo>
                  <a:pt x="1066800" y="1828799"/>
                </a:moveTo>
                <a:lnTo>
                  <a:pt x="2743200" y="2895599"/>
                </a:lnTo>
              </a:path>
              <a:path w="5029200" h="3962400">
                <a:moveTo>
                  <a:pt x="2133600" y="1828799"/>
                </a:moveTo>
                <a:lnTo>
                  <a:pt x="1676400" y="2971799"/>
                </a:lnTo>
              </a:path>
              <a:path w="5029200" h="3962400">
                <a:moveTo>
                  <a:pt x="2133600" y="1828799"/>
                </a:moveTo>
                <a:lnTo>
                  <a:pt x="2743200" y="2895599"/>
                </a:lnTo>
              </a:path>
              <a:path w="5029200" h="3962400">
                <a:moveTo>
                  <a:pt x="3200400" y="1828799"/>
                </a:moveTo>
                <a:lnTo>
                  <a:pt x="685800" y="2971799"/>
                </a:lnTo>
              </a:path>
              <a:path w="5029200" h="3962400">
                <a:moveTo>
                  <a:pt x="3200400" y="1828799"/>
                </a:moveTo>
                <a:lnTo>
                  <a:pt x="3810000" y="2895599"/>
                </a:lnTo>
              </a:path>
              <a:path w="5029200" h="3962400">
                <a:moveTo>
                  <a:pt x="4114800" y="1828799"/>
                </a:moveTo>
                <a:lnTo>
                  <a:pt x="1676400" y="2895599"/>
                </a:lnTo>
              </a:path>
              <a:path w="5029200" h="3962400">
                <a:moveTo>
                  <a:pt x="4114800" y="1828799"/>
                </a:moveTo>
                <a:lnTo>
                  <a:pt x="3810000" y="2971799"/>
                </a:lnTo>
              </a:path>
              <a:path w="5029200" h="3962400">
                <a:moveTo>
                  <a:pt x="5029200" y="1828799"/>
                </a:moveTo>
                <a:lnTo>
                  <a:pt x="3810000" y="2971799"/>
                </a:lnTo>
              </a:path>
              <a:path w="5029200" h="3962400">
                <a:moveTo>
                  <a:pt x="5029200" y="1828799"/>
                </a:moveTo>
                <a:lnTo>
                  <a:pt x="2743200" y="2895599"/>
                </a:lnTo>
              </a:path>
              <a:path w="5029200" h="3962400">
                <a:moveTo>
                  <a:pt x="685800" y="2971799"/>
                </a:moveTo>
                <a:lnTo>
                  <a:pt x="2438400" y="3886200"/>
                </a:lnTo>
              </a:path>
              <a:path w="5029200" h="3962400">
                <a:moveTo>
                  <a:pt x="1676400" y="2895599"/>
                </a:moveTo>
                <a:lnTo>
                  <a:pt x="2514600" y="3962400"/>
                </a:lnTo>
              </a:path>
              <a:path w="5029200" h="3962400">
                <a:moveTo>
                  <a:pt x="2743200" y="2895599"/>
                </a:moveTo>
                <a:lnTo>
                  <a:pt x="2514600" y="3886200"/>
                </a:lnTo>
              </a:path>
              <a:path w="5029200" h="3962400">
                <a:moveTo>
                  <a:pt x="3810000" y="2971799"/>
                </a:moveTo>
                <a:lnTo>
                  <a:pt x="2438400" y="3962400"/>
                </a:lnTo>
              </a:path>
            </a:pathLst>
          </a:custGeom>
          <a:ln w="9144">
            <a:solidFill>
              <a:srgbClr val="000000"/>
            </a:solidFill>
          </a:ln>
        </p:spPr>
        <p:txBody>
          <a:bodyPr wrap="square" lIns="0" tIns="0" rIns="0" bIns="0" rtlCol="0"/>
          <a:lstStyle/>
          <a:p>
            <a:endParaRPr/>
          </a:p>
        </p:txBody>
      </p:sp>
      <p:sp>
        <p:nvSpPr>
          <p:cNvPr id="29" name="object 29"/>
          <p:cNvSpPr txBox="1"/>
          <p:nvPr/>
        </p:nvSpPr>
        <p:spPr>
          <a:xfrm>
            <a:off x="2349245" y="3885438"/>
            <a:ext cx="11671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ti</a:t>
            </a:r>
            <a:r>
              <a:rPr sz="1600" b="1" spc="-30" dirty="0">
                <a:latin typeface="Times New Roman"/>
                <a:cs typeface="Times New Roman"/>
              </a:rPr>
              <a:t>m</a:t>
            </a:r>
            <a:r>
              <a:rPr sz="1600" b="1" spc="-5" dirty="0">
                <a:latin typeface="Times New Roman"/>
                <a:cs typeface="Times New Roman"/>
              </a:rPr>
              <a:t>e,suppl</a:t>
            </a:r>
            <a:r>
              <a:rPr sz="1600" b="1" spc="5" dirty="0">
                <a:latin typeface="Times New Roman"/>
                <a:cs typeface="Times New Roman"/>
              </a:rPr>
              <a:t>i</a:t>
            </a:r>
            <a:r>
              <a:rPr sz="1600" b="1" spc="-5" dirty="0">
                <a:latin typeface="Times New Roman"/>
                <a:cs typeface="Times New Roman"/>
              </a:rPr>
              <a:t>er</a:t>
            </a:r>
            <a:endParaRPr sz="1600">
              <a:latin typeface="Times New Roman"/>
              <a:cs typeface="Times New Roman"/>
            </a:endParaRPr>
          </a:p>
        </p:txBody>
      </p:sp>
      <p:sp>
        <p:nvSpPr>
          <p:cNvPr id="41" name="object 41"/>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25</a:t>
            </a:fld>
            <a:endParaRPr dirty="0"/>
          </a:p>
        </p:txBody>
      </p:sp>
      <p:sp>
        <p:nvSpPr>
          <p:cNvPr id="30" name="object 30"/>
          <p:cNvSpPr txBox="1"/>
          <p:nvPr/>
        </p:nvSpPr>
        <p:spPr>
          <a:xfrm>
            <a:off x="1358646" y="3352038"/>
            <a:ext cx="3202305" cy="269240"/>
          </a:xfrm>
          <a:prstGeom prst="rect">
            <a:avLst/>
          </a:prstGeom>
        </p:spPr>
        <p:txBody>
          <a:bodyPr vert="horz" wrap="square" lIns="0" tIns="12065" rIns="0" bIns="0" rtlCol="0">
            <a:spAutoFit/>
          </a:bodyPr>
          <a:lstStyle/>
          <a:p>
            <a:pPr marL="12700">
              <a:lnSpc>
                <a:spcPct val="100000"/>
              </a:lnSpc>
              <a:spcBef>
                <a:spcPts val="95"/>
              </a:spcBef>
              <a:tabLst>
                <a:tab pos="2070100" algn="l"/>
              </a:tabLst>
            </a:pPr>
            <a:r>
              <a:rPr sz="1600" b="1" spc="-5" dirty="0">
                <a:latin typeface="Times New Roman"/>
                <a:cs typeface="Times New Roman"/>
              </a:rPr>
              <a:t>ti</a:t>
            </a:r>
            <a:r>
              <a:rPr sz="1600" b="1" spc="-30" dirty="0">
                <a:latin typeface="Times New Roman"/>
                <a:cs typeface="Times New Roman"/>
              </a:rPr>
              <a:t>m</a:t>
            </a:r>
            <a:r>
              <a:rPr sz="1600" b="1" spc="-5" dirty="0">
                <a:latin typeface="Times New Roman"/>
                <a:cs typeface="Times New Roman"/>
              </a:rPr>
              <a:t>e,loc</a:t>
            </a:r>
            <a:r>
              <a:rPr sz="1600" b="1" dirty="0">
                <a:latin typeface="Times New Roman"/>
                <a:cs typeface="Times New Roman"/>
              </a:rPr>
              <a:t>at</a:t>
            </a:r>
            <a:r>
              <a:rPr sz="1600" b="1" spc="-5" dirty="0">
                <a:latin typeface="Times New Roman"/>
                <a:cs typeface="Times New Roman"/>
              </a:rPr>
              <a:t>ion</a:t>
            </a:r>
            <a:r>
              <a:rPr sz="1600" b="1" dirty="0">
                <a:latin typeface="Times New Roman"/>
                <a:cs typeface="Times New Roman"/>
              </a:rPr>
              <a:t>	</a:t>
            </a:r>
            <a:r>
              <a:rPr sz="1600" b="1" spc="-5" dirty="0">
                <a:latin typeface="Times New Roman"/>
                <a:cs typeface="Times New Roman"/>
              </a:rPr>
              <a:t>ite</a:t>
            </a:r>
            <a:r>
              <a:rPr sz="1600" b="1" spc="-35" dirty="0">
                <a:latin typeface="Times New Roman"/>
                <a:cs typeface="Times New Roman"/>
              </a:rPr>
              <a:t>m</a:t>
            </a:r>
            <a:r>
              <a:rPr sz="1600" b="1" spc="-5" dirty="0">
                <a:latin typeface="Times New Roman"/>
                <a:cs typeface="Times New Roman"/>
              </a:rPr>
              <a:t>,loc</a:t>
            </a:r>
            <a:r>
              <a:rPr sz="1600" b="1" dirty="0">
                <a:latin typeface="Times New Roman"/>
                <a:cs typeface="Times New Roman"/>
              </a:rPr>
              <a:t>at</a:t>
            </a:r>
            <a:r>
              <a:rPr sz="1600" b="1" spc="-5" dirty="0">
                <a:latin typeface="Times New Roman"/>
                <a:cs typeface="Times New Roman"/>
              </a:rPr>
              <a:t>ion</a:t>
            </a:r>
            <a:endParaRPr sz="1600">
              <a:latin typeface="Times New Roman"/>
              <a:cs typeface="Times New Roman"/>
            </a:endParaRPr>
          </a:p>
        </p:txBody>
      </p:sp>
      <p:sp>
        <p:nvSpPr>
          <p:cNvPr id="31" name="object 31"/>
          <p:cNvSpPr txBox="1"/>
          <p:nvPr/>
        </p:nvSpPr>
        <p:spPr>
          <a:xfrm>
            <a:off x="4330700" y="3961638"/>
            <a:ext cx="1169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item,supplier</a:t>
            </a:r>
            <a:endParaRPr sz="1600">
              <a:latin typeface="Times New Roman"/>
              <a:cs typeface="Times New Roman"/>
            </a:endParaRPr>
          </a:p>
        </p:txBody>
      </p:sp>
      <p:sp>
        <p:nvSpPr>
          <p:cNvPr id="32" name="object 32"/>
          <p:cNvSpPr txBox="1"/>
          <p:nvPr/>
        </p:nvSpPr>
        <p:spPr>
          <a:xfrm>
            <a:off x="5473953" y="3352038"/>
            <a:ext cx="14744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location,supplier</a:t>
            </a:r>
            <a:endParaRPr sz="1600">
              <a:latin typeface="Times New Roman"/>
              <a:cs typeface="Times New Roman"/>
            </a:endParaRPr>
          </a:p>
        </p:txBody>
      </p:sp>
      <p:sp>
        <p:nvSpPr>
          <p:cNvPr id="33" name="object 33"/>
          <p:cNvSpPr txBox="1"/>
          <p:nvPr/>
        </p:nvSpPr>
        <p:spPr>
          <a:xfrm>
            <a:off x="1739645" y="5130165"/>
            <a:ext cx="14103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time,item,supplier</a:t>
            </a:r>
            <a:endParaRPr sz="1400">
              <a:latin typeface="Times New Roman"/>
              <a:cs typeface="Times New Roman"/>
            </a:endParaRPr>
          </a:p>
        </p:txBody>
      </p:sp>
      <p:sp>
        <p:nvSpPr>
          <p:cNvPr id="34" name="object 34"/>
          <p:cNvSpPr txBox="1"/>
          <p:nvPr/>
        </p:nvSpPr>
        <p:spPr>
          <a:xfrm>
            <a:off x="2822575" y="4433061"/>
            <a:ext cx="16770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time,location,supplier</a:t>
            </a:r>
            <a:endParaRPr sz="1400">
              <a:latin typeface="Times New Roman"/>
              <a:cs typeface="Times New Roman"/>
            </a:endParaRPr>
          </a:p>
        </p:txBody>
      </p:sp>
      <p:sp>
        <p:nvSpPr>
          <p:cNvPr id="35" name="object 35"/>
          <p:cNvSpPr txBox="1"/>
          <p:nvPr/>
        </p:nvSpPr>
        <p:spPr>
          <a:xfrm>
            <a:off x="4025900" y="5104891"/>
            <a:ext cx="190817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item,location,supplier</a:t>
            </a:r>
            <a:endParaRPr sz="1600">
              <a:latin typeface="Times New Roman"/>
              <a:cs typeface="Times New Roman"/>
            </a:endParaRPr>
          </a:p>
        </p:txBody>
      </p:sp>
      <p:sp>
        <p:nvSpPr>
          <p:cNvPr id="36" name="object 36"/>
          <p:cNvSpPr txBox="1"/>
          <p:nvPr/>
        </p:nvSpPr>
        <p:spPr>
          <a:xfrm>
            <a:off x="6938009" y="1686560"/>
            <a:ext cx="189039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0-D (</a:t>
            </a:r>
            <a:r>
              <a:rPr sz="2000" i="1" dirty="0">
                <a:latin typeface="Times New Roman"/>
                <a:cs typeface="Times New Roman"/>
              </a:rPr>
              <a:t>apex</a:t>
            </a:r>
            <a:r>
              <a:rPr sz="2000" dirty="0">
                <a:latin typeface="Times New Roman"/>
                <a:cs typeface="Times New Roman"/>
              </a:rPr>
              <a:t>)</a:t>
            </a:r>
            <a:r>
              <a:rPr sz="2000" spc="-95" dirty="0">
                <a:latin typeface="Times New Roman"/>
                <a:cs typeface="Times New Roman"/>
              </a:rPr>
              <a:t> </a:t>
            </a:r>
            <a:r>
              <a:rPr sz="2000" dirty="0">
                <a:latin typeface="Times New Roman"/>
                <a:cs typeface="Times New Roman"/>
              </a:rPr>
              <a:t>cuboid</a:t>
            </a:r>
            <a:endParaRPr sz="2000">
              <a:latin typeface="Times New Roman"/>
              <a:cs typeface="Times New Roman"/>
            </a:endParaRPr>
          </a:p>
        </p:txBody>
      </p:sp>
      <p:sp>
        <p:nvSpPr>
          <p:cNvPr id="37" name="object 37"/>
          <p:cNvSpPr txBox="1"/>
          <p:nvPr/>
        </p:nvSpPr>
        <p:spPr>
          <a:xfrm>
            <a:off x="6922134" y="2615311"/>
            <a:ext cx="127762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1-D</a:t>
            </a:r>
            <a:r>
              <a:rPr sz="2000" spc="-75" dirty="0">
                <a:latin typeface="Times New Roman"/>
                <a:cs typeface="Times New Roman"/>
              </a:rPr>
              <a:t> </a:t>
            </a:r>
            <a:r>
              <a:rPr sz="2000" dirty="0">
                <a:latin typeface="Times New Roman"/>
                <a:cs typeface="Times New Roman"/>
              </a:rPr>
              <a:t>cuboids</a:t>
            </a:r>
            <a:endParaRPr sz="2000">
              <a:latin typeface="Times New Roman"/>
              <a:cs typeface="Times New Roman"/>
            </a:endParaRPr>
          </a:p>
        </p:txBody>
      </p:sp>
      <p:sp>
        <p:nvSpPr>
          <p:cNvPr id="38" name="object 38"/>
          <p:cNvSpPr txBox="1"/>
          <p:nvPr/>
        </p:nvSpPr>
        <p:spPr>
          <a:xfrm>
            <a:off x="6922134" y="3682365"/>
            <a:ext cx="127762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2-D</a:t>
            </a:r>
            <a:r>
              <a:rPr sz="2000" spc="-75" dirty="0">
                <a:latin typeface="Times New Roman"/>
                <a:cs typeface="Times New Roman"/>
              </a:rPr>
              <a:t> </a:t>
            </a:r>
            <a:r>
              <a:rPr sz="2000" dirty="0">
                <a:latin typeface="Times New Roman"/>
                <a:cs typeface="Times New Roman"/>
              </a:rPr>
              <a:t>cuboids</a:t>
            </a:r>
            <a:endParaRPr sz="2000">
              <a:latin typeface="Times New Roman"/>
              <a:cs typeface="Times New Roman"/>
            </a:endParaRPr>
          </a:p>
        </p:txBody>
      </p:sp>
      <p:sp>
        <p:nvSpPr>
          <p:cNvPr id="39" name="object 39"/>
          <p:cNvSpPr txBox="1"/>
          <p:nvPr/>
        </p:nvSpPr>
        <p:spPr>
          <a:xfrm>
            <a:off x="6922134" y="4596460"/>
            <a:ext cx="127762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3-D</a:t>
            </a:r>
            <a:r>
              <a:rPr sz="2000" spc="-80" dirty="0">
                <a:latin typeface="Times New Roman"/>
                <a:cs typeface="Times New Roman"/>
              </a:rPr>
              <a:t> </a:t>
            </a:r>
            <a:r>
              <a:rPr sz="2000" dirty="0">
                <a:latin typeface="Times New Roman"/>
                <a:cs typeface="Times New Roman"/>
              </a:rPr>
              <a:t>cuboids</a:t>
            </a:r>
            <a:endParaRPr sz="2000">
              <a:latin typeface="Times New Roman"/>
              <a:cs typeface="Times New Roman"/>
            </a:endParaRPr>
          </a:p>
        </p:txBody>
      </p:sp>
      <p:sp>
        <p:nvSpPr>
          <p:cNvPr id="40" name="object 40"/>
          <p:cNvSpPr txBox="1"/>
          <p:nvPr/>
        </p:nvSpPr>
        <p:spPr>
          <a:xfrm>
            <a:off x="6998334" y="5511495"/>
            <a:ext cx="187515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4-D (</a:t>
            </a:r>
            <a:r>
              <a:rPr sz="2000" i="1" dirty="0">
                <a:latin typeface="Times New Roman"/>
                <a:cs typeface="Times New Roman"/>
              </a:rPr>
              <a:t>base</a:t>
            </a:r>
            <a:r>
              <a:rPr sz="2000" dirty="0">
                <a:latin typeface="Times New Roman"/>
                <a:cs typeface="Times New Roman"/>
              </a:rPr>
              <a:t>)</a:t>
            </a:r>
            <a:r>
              <a:rPr sz="2000" spc="-105" dirty="0">
                <a:latin typeface="Times New Roman"/>
                <a:cs typeface="Times New Roman"/>
              </a:rPr>
              <a:t> </a:t>
            </a:r>
            <a:r>
              <a:rPr sz="2000" dirty="0">
                <a:latin typeface="Times New Roman"/>
                <a:cs typeface="Times New Roman"/>
              </a:rPr>
              <a:t>cuboid</a:t>
            </a:r>
            <a:endParaRPr sz="2000">
              <a:latin typeface="Times New Roman"/>
              <a:cs typeface="Times New Roman"/>
            </a:endParaRPr>
          </a:p>
        </p:txBody>
      </p:sp>
    </p:spTree>
    <p:extLst>
      <p:ext uri="{BB962C8B-B14F-4D97-AF65-F5344CB8AC3E}">
        <p14:creationId xmlns:p14="http://schemas.microsoft.com/office/powerpoint/2010/main" val="304922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842" y="455421"/>
            <a:ext cx="7652384" cy="513715"/>
          </a:xfrm>
          <a:prstGeom prst="rect">
            <a:avLst/>
          </a:prstGeom>
        </p:spPr>
        <p:txBody>
          <a:bodyPr vert="horz" wrap="square" lIns="0" tIns="13335" rIns="0" bIns="0" rtlCol="0">
            <a:spAutoFit/>
          </a:bodyPr>
          <a:lstStyle/>
          <a:p>
            <a:pPr marL="12700">
              <a:lnSpc>
                <a:spcPct val="100000"/>
              </a:lnSpc>
              <a:spcBef>
                <a:spcPts val="105"/>
              </a:spcBef>
            </a:pPr>
            <a:r>
              <a:rPr spc="-5" dirty="0"/>
              <a:t>Conceptual Modeling </a:t>
            </a:r>
            <a:r>
              <a:rPr spc="-10" dirty="0"/>
              <a:t>of </a:t>
            </a:r>
            <a:r>
              <a:rPr spc="-5" dirty="0"/>
              <a:t>Data</a:t>
            </a:r>
            <a:r>
              <a:rPr spc="-40" dirty="0"/>
              <a:t> </a:t>
            </a:r>
            <a:r>
              <a:rPr dirty="0"/>
              <a:t>Warehouses</a:t>
            </a:r>
          </a:p>
        </p:txBody>
      </p:sp>
      <p:sp>
        <p:nvSpPr>
          <p:cNvPr id="4" name="object 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26</a:t>
            </a:fld>
            <a:endParaRPr dirty="0"/>
          </a:p>
        </p:txBody>
      </p:sp>
      <p:sp>
        <p:nvSpPr>
          <p:cNvPr id="3" name="object 3"/>
          <p:cNvSpPr txBox="1"/>
          <p:nvPr/>
        </p:nvSpPr>
        <p:spPr>
          <a:xfrm>
            <a:off x="460349" y="1234313"/>
            <a:ext cx="8157845" cy="4987290"/>
          </a:xfrm>
          <a:prstGeom prst="rect">
            <a:avLst/>
          </a:prstGeom>
        </p:spPr>
        <p:txBody>
          <a:bodyPr vert="horz" wrap="square" lIns="0" tIns="158750" rIns="0" bIns="0" rtlCol="0">
            <a:spAutoFit/>
          </a:bodyPr>
          <a:lstStyle/>
          <a:p>
            <a:pPr marL="355600" indent="-343535">
              <a:lnSpc>
                <a:spcPct val="100000"/>
              </a:lnSpc>
              <a:spcBef>
                <a:spcPts val="1250"/>
              </a:spcBef>
              <a:buClr>
                <a:srgbClr val="3333CC"/>
              </a:buClr>
              <a:buSzPct val="60416"/>
              <a:buFont typeface="Wingdings"/>
              <a:buChar char=""/>
              <a:tabLst>
                <a:tab pos="355600" algn="l"/>
                <a:tab pos="356235" algn="l"/>
              </a:tabLst>
            </a:pPr>
            <a:r>
              <a:rPr sz="2400" spc="-5" dirty="0">
                <a:latin typeface="Tahoma"/>
                <a:cs typeface="Tahoma"/>
              </a:rPr>
              <a:t>Modeling </a:t>
            </a:r>
            <a:r>
              <a:rPr sz="2400" dirty="0">
                <a:latin typeface="Tahoma"/>
                <a:cs typeface="Tahoma"/>
              </a:rPr>
              <a:t>data </a:t>
            </a:r>
            <a:r>
              <a:rPr sz="2400" spc="-5" dirty="0">
                <a:latin typeface="Tahoma"/>
                <a:cs typeface="Tahoma"/>
              </a:rPr>
              <a:t>warehouses: </a:t>
            </a:r>
            <a:r>
              <a:rPr sz="2400" dirty="0">
                <a:latin typeface="Tahoma"/>
                <a:cs typeface="Tahoma"/>
              </a:rPr>
              <a:t>dimensions &amp;</a:t>
            </a:r>
            <a:r>
              <a:rPr sz="2400" spc="-25" dirty="0">
                <a:latin typeface="Tahoma"/>
                <a:cs typeface="Tahoma"/>
              </a:rPr>
              <a:t> </a:t>
            </a:r>
            <a:r>
              <a:rPr sz="2400" spc="-5" dirty="0">
                <a:latin typeface="Tahoma"/>
                <a:cs typeface="Tahoma"/>
              </a:rPr>
              <a:t>measures</a:t>
            </a:r>
            <a:endParaRPr sz="2400">
              <a:latin typeface="Tahoma"/>
              <a:cs typeface="Tahoma"/>
            </a:endParaRPr>
          </a:p>
          <a:p>
            <a:pPr marL="756285" marR="56515" lvl="1" indent="-287020">
              <a:lnSpc>
                <a:spcPct val="130000"/>
              </a:lnSpc>
              <a:spcBef>
                <a:spcPts val="290"/>
              </a:spcBef>
              <a:buSzPct val="54166"/>
              <a:buFont typeface="Wingdings"/>
              <a:buChar char=""/>
              <a:tabLst>
                <a:tab pos="756285" algn="l"/>
                <a:tab pos="756920" algn="l"/>
              </a:tabLst>
            </a:pPr>
            <a:r>
              <a:rPr sz="2400" u="heavy" spc="-5" dirty="0">
                <a:solidFill>
                  <a:srgbClr val="FF0000"/>
                </a:solidFill>
                <a:uFill>
                  <a:solidFill>
                    <a:srgbClr val="FF0000"/>
                  </a:solidFill>
                </a:uFill>
                <a:latin typeface="Tahoma"/>
                <a:cs typeface="Tahoma"/>
              </a:rPr>
              <a:t>Star schema</a:t>
            </a:r>
            <a:r>
              <a:rPr sz="2400" spc="-5" dirty="0">
                <a:latin typeface="Tahoma"/>
                <a:cs typeface="Tahoma"/>
              </a:rPr>
              <a:t>: </a:t>
            </a:r>
            <a:r>
              <a:rPr sz="2400" spc="-5" dirty="0">
                <a:solidFill>
                  <a:srgbClr val="006666"/>
                </a:solidFill>
                <a:latin typeface="Tahoma"/>
                <a:cs typeface="Tahoma"/>
              </a:rPr>
              <a:t>A fact table in the </a:t>
            </a:r>
            <a:r>
              <a:rPr sz="2400" dirty="0">
                <a:solidFill>
                  <a:srgbClr val="006666"/>
                </a:solidFill>
                <a:latin typeface="Tahoma"/>
                <a:cs typeface="Tahoma"/>
              </a:rPr>
              <a:t>middle </a:t>
            </a:r>
            <a:r>
              <a:rPr sz="2400" spc="-5" dirty="0">
                <a:solidFill>
                  <a:srgbClr val="006666"/>
                </a:solidFill>
                <a:latin typeface="Tahoma"/>
                <a:cs typeface="Tahoma"/>
              </a:rPr>
              <a:t>connected to </a:t>
            </a:r>
            <a:r>
              <a:rPr sz="2400" dirty="0">
                <a:solidFill>
                  <a:srgbClr val="006666"/>
                </a:solidFill>
                <a:latin typeface="Tahoma"/>
                <a:cs typeface="Tahoma"/>
              </a:rPr>
              <a:t>a  </a:t>
            </a:r>
            <a:r>
              <a:rPr sz="2400" spc="-5" dirty="0">
                <a:solidFill>
                  <a:srgbClr val="006666"/>
                </a:solidFill>
                <a:latin typeface="Tahoma"/>
                <a:cs typeface="Tahoma"/>
              </a:rPr>
              <a:t>set </a:t>
            </a:r>
            <a:r>
              <a:rPr sz="2400" dirty="0">
                <a:solidFill>
                  <a:srgbClr val="006666"/>
                </a:solidFill>
                <a:latin typeface="Tahoma"/>
                <a:cs typeface="Tahoma"/>
              </a:rPr>
              <a:t>of dimension</a:t>
            </a:r>
            <a:r>
              <a:rPr sz="2400" spc="-25" dirty="0">
                <a:solidFill>
                  <a:srgbClr val="006666"/>
                </a:solidFill>
                <a:latin typeface="Tahoma"/>
                <a:cs typeface="Tahoma"/>
              </a:rPr>
              <a:t> </a:t>
            </a:r>
            <a:r>
              <a:rPr sz="2400" spc="-5" dirty="0">
                <a:solidFill>
                  <a:srgbClr val="006666"/>
                </a:solidFill>
                <a:latin typeface="Tahoma"/>
                <a:cs typeface="Tahoma"/>
              </a:rPr>
              <a:t>tables</a:t>
            </a:r>
            <a:endParaRPr sz="2400">
              <a:latin typeface="Tahoma"/>
              <a:cs typeface="Tahoma"/>
            </a:endParaRPr>
          </a:p>
          <a:p>
            <a:pPr marL="756285" marR="5080" lvl="1" indent="-287020">
              <a:lnSpc>
                <a:spcPct val="130000"/>
              </a:lnSpc>
              <a:spcBef>
                <a:spcPts val="290"/>
              </a:spcBef>
              <a:buSzPct val="54166"/>
              <a:buFont typeface="Wingdings"/>
              <a:buChar char=""/>
              <a:tabLst>
                <a:tab pos="756285" algn="l"/>
                <a:tab pos="756920" algn="l"/>
                <a:tab pos="3545840" algn="l"/>
              </a:tabLst>
            </a:pPr>
            <a:r>
              <a:rPr sz="2400" u="heavy" spc="-5" dirty="0">
                <a:solidFill>
                  <a:srgbClr val="FF0000"/>
                </a:solidFill>
                <a:uFill>
                  <a:solidFill>
                    <a:srgbClr val="FF0000"/>
                  </a:solidFill>
                </a:uFill>
                <a:latin typeface="Tahoma"/>
                <a:cs typeface="Tahoma"/>
              </a:rPr>
              <a:t>Snowflake</a:t>
            </a:r>
            <a:r>
              <a:rPr sz="2400" u="heavy" dirty="0">
                <a:solidFill>
                  <a:srgbClr val="FF0000"/>
                </a:solidFill>
                <a:uFill>
                  <a:solidFill>
                    <a:srgbClr val="FF0000"/>
                  </a:solidFill>
                </a:uFill>
                <a:latin typeface="Tahoma"/>
                <a:cs typeface="Tahoma"/>
              </a:rPr>
              <a:t> </a:t>
            </a:r>
            <a:r>
              <a:rPr sz="2400" u="heavy" spc="-5" dirty="0">
                <a:solidFill>
                  <a:srgbClr val="FF0000"/>
                </a:solidFill>
                <a:uFill>
                  <a:solidFill>
                    <a:srgbClr val="FF0000"/>
                  </a:solidFill>
                </a:uFill>
                <a:latin typeface="Tahoma"/>
                <a:cs typeface="Tahoma"/>
              </a:rPr>
              <a:t>schema</a:t>
            </a:r>
            <a:r>
              <a:rPr sz="2400" spc="-5" dirty="0">
                <a:latin typeface="Tahoma"/>
                <a:cs typeface="Tahoma"/>
              </a:rPr>
              <a:t>:	</a:t>
            </a:r>
            <a:r>
              <a:rPr sz="2400" spc="-5" dirty="0">
                <a:solidFill>
                  <a:srgbClr val="006666"/>
                </a:solidFill>
                <a:latin typeface="Tahoma"/>
                <a:cs typeface="Tahoma"/>
              </a:rPr>
              <a:t>A refinement </a:t>
            </a:r>
            <a:r>
              <a:rPr sz="2400" dirty="0">
                <a:solidFill>
                  <a:srgbClr val="006666"/>
                </a:solidFill>
                <a:latin typeface="Tahoma"/>
                <a:cs typeface="Tahoma"/>
              </a:rPr>
              <a:t>of </a:t>
            </a:r>
            <a:r>
              <a:rPr sz="2400" spc="-5" dirty="0">
                <a:solidFill>
                  <a:srgbClr val="006666"/>
                </a:solidFill>
                <a:latin typeface="Tahoma"/>
                <a:cs typeface="Tahoma"/>
              </a:rPr>
              <a:t>star schema  where some </a:t>
            </a:r>
            <a:r>
              <a:rPr sz="2400" dirty="0">
                <a:solidFill>
                  <a:srgbClr val="006666"/>
                </a:solidFill>
                <a:latin typeface="Tahoma"/>
                <a:cs typeface="Tahoma"/>
              </a:rPr>
              <a:t>dimensional hierarchy is </a:t>
            </a:r>
            <a:r>
              <a:rPr sz="2400" spc="-5" dirty="0">
                <a:solidFill>
                  <a:srgbClr val="3333CC"/>
                </a:solidFill>
                <a:latin typeface="Tahoma"/>
                <a:cs typeface="Tahoma"/>
              </a:rPr>
              <a:t>normalized </a:t>
            </a:r>
            <a:r>
              <a:rPr sz="2400" dirty="0">
                <a:solidFill>
                  <a:srgbClr val="006666"/>
                </a:solidFill>
                <a:latin typeface="Tahoma"/>
                <a:cs typeface="Tahoma"/>
              </a:rPr>
              <a:t>into a  </a:t>
            </a:r>
            <a:r>
              <a:rPr sz="2400" spc="-5" dirty="0">
                <a:solidFill>
                  <a:srgbClr val="006666"/>
                </a:solidFill>
                <a:latin typeface="Tahoma"/>
                <a:cs typeface="Tahoma"/>
              </a:rPr>
              <a:t>set </a:t>
            </a:r>
            <a:r>
              <a:rPr sz="2400" dirty="0">
                <a:solidFill>
                  <a:srgbClr val="006666"/>
                </a:solidFill>
                <a:latin typeface="Tahoma"/>
                <a:cs typeface="Tahoma"/>
              </a:rPr>
              <a:t>of </a:t>
            </a:r>
            <a:r>
              <a:rPr sz="2400" spc="-5" dirty="0">
                <a:solidFill>
                  <a:srgbClr val="006666"/>
                </a:solidFill>
                <a:latin typeface="Tahoma"/>
                <a:cs typeface="Tahoma"/>
              </a:rPr>
              <a:t>smaller </a:t>
            </a:r>
            <a:r>
              <a:rPr sz="2400" dirty="0">
                <a:solidFill>
                  <a:srgbClr val="006666"/>
                </a:solidFill>
                <a:latin typeface="Tahoma"/>
                <a:cs typeface="Tahoma"/>
              </a:rPr>
              <a:t>dimension tables</a:t>
            </a:r>
            <a:r>
              <a:rPr sz="2400" dirty="0">
                <a:latin typeface="Tahoma"/>
                <a:cs typeface="Tahoma"/>
              </a:rPr>
              <a:t>, </a:t>
            </a:r>
            <a:r>
              <a:rPr sz="2400" spc="-5" dirty="0">
                <a:latin typeface="Tahoma"/>
                <a:cs typeface="Tahoma"/>
              </a:rPr>
              <a:t>forming </a:t>
            </a:r>
            <a:r>
              <a:rPr sz="2400" dirty="0">
                <a:latin typeface="Tahoma"/>
                <a:cs typeface="Tahoma"/>
              </a:rPr>
              <a:t>a </a:t>
            </a:r>
            <a:r>
              <a:rPr sz="2400" spc="-5" dirty="0">
                <a:latin typeface="Tahoma"/>
                <a:cs typeface="Tahoma"/>
              </a:rPr>
              <a:t>shape  similar to</a:t>
            </a:r>
            <a:r>
              <a:rPr sz="2400" dirty="0">
                <a:latin typeface="Tahoma"/>
                <a:cs typeface="Tahoma"/>
              </a:rPr>
              <a:t> </a:t>
            </a:r>
            <a:r>
              <a:rPr sz="2400" spc="-5" dirty="0">
                <a:latin typeface="Tahoma"/>
                <a:cs typeface="Tahoma"/>
              </a:rPr>
              <a:t>snowflake</a:t>
            </a:r>
            <a:endParaRPr sz="2400">
              <a:latin typeface="Tahoma"/>
              <a:cs typeface="Tahoma"/>
            </a:endParaRPr>
          </a:p>
          <a:p>
            <a:pPr marL="756285" marR="475615" lvl="1" indent="-287020">
              <a:lnSpc>
                <a:spcPct val="138100"/>
              </a:lnSpc>
              <a:spcBef>
                <a:spcPts val="55"/>
              </a:spcBef>
              <a:buSzPct val="54166"/>
              <a:buFont typeface="Wingdings"/>
              <a:buChar char=""/>
              <a:tabLst>
                <a:tab pos="756285" algn="l"/>
                <a:tab pos="756920" algn="l"/>
                <a:tab pos="3530600" algn="l"/>
              </a:tabLst>
            </a:pPr>
            <a:r>
              <a:rPr sz="2400" u="heavy" spc="-5" dirty="0">
                <a:solidFill>
                  <a:srgbClr val="FF0000"/>
                </a:solidFill>
                <a:uFill>
                  <a:solidFill>
                    <a:srgbClr val="FF0000"/>
                  </a:solidFill>
                </a:uFill>
                <a:latin typeface="Tahoma"/>
                <a:cs typeface="Tahoma"/>
              </a:rPr>
              <a:t>Fact</a:t>
            </a:r>
            <a:r>
              <a:rPr sz="2400" u="heavy" spc="20" dirty="0">
                <a:solidFill>
                  <a:srgbClr val="FF0000"/>
                </a:solidFill>
                <a:uFill>
                  <a:solidFill>
                    <a:srgbClr val="FF0000"/>
                  </a:solidFill>
                </a:uFill>
                <a:latin typeface="Tahoma"/>
                <a:cs typeface="Tahoma"/>
              </a:rPr>
              <a:t> </a:t>
            </a:r>
            <a:r>
              <a:rPr sz="2400" u="heavy" spc="-5" dirty="0">
                <a:solidFill>
                  <a:srgbClr val="FF0000"/>
                </a:solidFill>
                <a:uFill>
                  <a:solidFill>
                    <a:srgbClr val="FF0000"/>
                  </a:solidFill>
                </a:uFill>
                <a:latin typeface="Tahoma"/>
                <a:cs typeface="Tahoma"/>
              </a:rPr>
              <a:t>constellations</a:t>
            </a:r>
            <a:r>
              <a:rPr sz="2400" spc="-5" dirty="0">
                <a:latin typeface="Tahoma"/>
                <a:cs typeface="Tahoma"/>
              </a:rPr>
              <a:t>:	</a:t>
            </a:r>
            <a:r>
              <a:rPr sz="2400" dirty="0">
                <a:solidFill>
                  <a:srgbClr val="006666"/>
                </a:solidFill>
                <a:latin typeface="Tahoma"/>
                <a:cs typeface="Tahoma"/>
              </a:rPr>
              <a:t>Multiple </a:t>
            </a:r>
            <a:r>
              <a:rPr sz="2400" spc="-5" dirty="0">
                <a:solidFill>
                  <a:srgbClr val="006666"/>
                </a:solidFill>
                <a:latin typeface="Tahoma"/>
                <a:cs typeface="Tahoma"/>
              </a:rPr>
              <a:t>fact tables share  </a:t>
            </a:r>
            <a:r>
              <a:rPr sz="2400" dirty="0">
                <a:solidFill>
                  <a:srgbClr val="006666"/>
                </a:solidFill>
                <a:latin typeface="Tahoma"/>
                <a:cs typeface="Tahoma"/>
              </a:rPr>
              <a:t>dimension </a:t>
            </a:r>
            <a:r>
              <a:rPr sz="2400" spc="-5" dirty="0">
                <a:solidFill>
                  <a:srgbClr val="006666"/>
                </a:solidFill>
                <a:latin typeface="Tahoma"/>
                <a:cs typeface="Tahoma"/>
              </a:rPr>
              <a:t>tables</a:t>
            </a:r>
            <a:r>
              <a:rPr sz="2400" spc="-5" dirty="0">
                <a:latin typeface="Tahoma"/>
                <a:cs typeface="Tahoma"/>
              </a:rPr>
              <a:t>, viewed </a:t>
            </a:r>
            <a:r>
              <a:rPr sz="2400" dirty="0">
                <a:latin typeface="Tahoma"/>
                <a:cs typeface="Tahoma"/>
              </a:rPr>
              <a:t>as a </a:t>
            </a:r>
            <a:r>
              <a:rPr sz="2400" spc="-5" dirty="0">
                <a:latin typeface="Tahoma"/>
                <a:cs typeface="Tahoma"/>
              </a:rPr>
              <a:t>collection </a:t>
            </a:r>
            <a:r>
              <a:rPr sz="2400" dirty="0">
                <a:latin typeface="Tahoma"/>
                <a:cs typeface="Tahoma"/>
              </a:rPr>
              <a:t>of </a:t>
            </a:r>
            <a:r>
              <a:rPr sz="2400" spc="-5" dirty="0">
                <a:latin typeface="Tahoma"/>
                <a:cs typeface="Tahoma"/>
              </a:rPr>
              <a:t>stars,  therefore called </a:t>
            </a:r>
            <a:r>
              <a:rPr sz="2400" dirty="0">
                <a:solidFill>
                  <a:srgbClr val="3333CC"/>
                </a:solidFill>
                <a:latin typeface="Tahoma"/>
                <a:cs typeface="Tahoma"/>
              </a:rPr>
              <a:t>galaxy </a:t>
            </a:r>
            <a:r>
              <a:rPr sz="2400" spc="-5" dirty="0">
                <a:solidFill>
                  <a:srgbClr val="3333CC"/>
                </a:solidFill>
                <a:latin typeface="Tahoma"/>
                <a:cs typeface="Tahoma"/>
              </a:rPr>
              <a:t>schema </a:t>
            </a:r>
            <a:r>
              <a:rPr sz="2400" dirty="0">
                <a:latin typeface="Tahoma"/>
                <a:cs typeface="Tahoma"/>
              </a:rPr>
              <a:t>or </a:t>
            </a:r>
            <a:r>
              <a:rPr sz="2400" spc="-5" dirty="0">
                <a:latin typeface="Tahoma"/>
                <a:cs typeface="Tahoma"/>
              </a:rPr>
              <a:t>fact</a:t>
            </a:r>
            <a:r>
              <a:rPr sz="2400" spc="10" dirty="0">
                <a:latin typeface="Tahoma"/>
                <a:cs typeface="Tahoma"/>
              </a:rPr>
              <a:t> </a:t>
            </a:r>
            <a:r>
              <a:rPr sz="2400" spc="-5" dirty="0">
                <a:latin typeface="Tahoma"/>
                <a:cs typeface="Tahoma"/>
              </a:rPr>
              <a:t>constellation</a:t>
            </a:r>
            <a:endParaRPr sz="2400">
              <a:latin typeface="Tahoma"/>
              <a:cs typeface="Tahoma"/>
            </a:endParaRPr>
          </a:p>
        </p:txBody>
      </p:sp>
    </p:spTree>
    <p:extLst>
      <p:ext uri="{BB962C8B-B14F-4D97-AF65-F5344CB8AC3E}">
        <p14:creationId xmlns:p14="http://schemas.microsoft.com/office/powerpoint/2010/main" val="2806266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364" y="293319"/>
            <a:ext cx="5208905" cy="574675"/>
          </a:xfrm>
          <a:prstGeom prst="rect">
            <a:avLst/>
          </a:prstGeom>
        </p:spPr>
        <p:txBody>
          <a:bodyPr vert="horz" wrap="square" lIns="0" tIns="12700" rIns="0" bIns="0" rtlCol="0">
            <a:spAutoFit/>
          </a:bodyPr>
          <a:lstStyle/>
          <a:p>
            <a:pPr marL="12700">
              <a:lnSpc>
                <a:spcPct val="100000"/>
              </a:lnSpc>
              <a:spcBef>
                <a:spcPts val="100"/>
              </a:spcBef>
            </a:pPr>
            <a:r>
              <a:rPr sz="3600" dirty="0"/>
              <a:t>Example of </a:t>
            </a:r>
            <a:r>
              <a:rPr sz="3600" b="1" dirty="0">
                <a:latin typeface="Arial"/>
                <a:cs typeface="Arial"/>
              </a:rPr>
              <a:t>Star</a:t>
            </a:r>
            <a:r>
              <a:rPr sz="3600" b="1" spc="-85" dirty="0">
                <a:latin typeface="Arial"/>
                <a:cs typeface="Arial"/>
              </a:rPr>
              <a:t> </a:t>
            </a:r>
            <a:r>
              <a:rPr sz="3600" b="1" spc="-5" dirty="0">
                <a:latin typeface="Arial"/>
                <a:cs typeface="Arial"/>
              </a:rPr>
              <a:t>Schema</a:t>
            </a:r>
            <a:endParaRPr sz="3600">
              <a:latin typeface="Arial"/>
              <a:cs typeface="Arial"/>
            </a:endParaRPr>
          </a:p>
        </p:txBody>
      </p:sp>
      <p:sp>
        <p:nvSpPr>
          <p:cNvPr id="3" name="object 3"/>
          <p:cNvSpPr/>
          <p:nvPr/>
        </p:nvSpPr>
        <p:spPr>
          <a:xfrm>
            <a:off x="304800" y="1709927"/>
            <a:ext cx="1819910" cy="1750060"/>
          </a:xfrm>
          <a:custGeom>
            <a:avLst/>
            <a:gdLst/>
            <a:ahLst/>
            <a:cxnLst/>
            <a:rect l="l" t="t" r="r" b="b"/>
            <a:pathLst>
              <a:path w="1819910" h="1750060">
                <a:moveTo>
                  <a:pt x="0" y="1749552"/>
                </a:moveTo>
                <a:lnTo>
                  <a:pt x="1819656" y="1749552"/>
                </a:lnTo>
                <a:lnTo>
                  <a:pt x="1819656" y="0"/>
                </a:lnTo>
                <a:lnTo>
                  <a:pt x="0" y="0"/>
                </a:lnTo>
                <a:lnTo>
                  <a:pt x="0" y="1749552"/>
                </a:lnTo>
                <a:close/>
              </a:path>
            </a:pathLst>
          </a:custGeom>
          <a:ln w="9144">
            <a:solidFill>
              <a:srgbClr val="000000"/>
            </a:solidFill>
          </a:ln>
        </p:spPr>
        <p:txBody>
          <a:bodyPr wrap="square" lIns="0" tIns="0" rIns="0" bIns="0" rtlCol="0"/>
          <a:lstStyle/>
          <a:p>
            <a:endParaRPr/>
          </a:p>
        </p:txBody>
      </p:sp>
      <p:sp>
        <p:nvSpPr>
          <p:cNvPr id="4" name="object 4"/>
          <p:cNvSpPr txBox="1"/>
          <p:nvPr/>
        </p:nvSpPr>
        <p:spPr>
          <a:xfrm>
            <a:off x="309372" y="1718310"/>
            <a:ext cx="1811020" cy="1736725"/>
          </a:xfrm>
          <a:prstGeom prst="rect">
            <a:avLst/>
          </a:prstGeom>
          <a:solidFill>
            <a:srgbClr val="00FF99"/>
          </a:solidFill>
        </p:spPr>
        <p:txBody>
          <a:bodyPr vert="horz" wrap="square" lIns="0" tIns="30480" rIns="0" bIns="0" rtlCol="0">
            <a:spAutoFit/>
          </a:bodyPr>
          <a:lstStyle/>
          <a:p>
            <a:pPr marL="86995" marR="863600">
              <a:lnSpc>
                <a:spcPct val="100000"/>
              </a:lnSpc>
              <a:spcBef>
                <a:spcPts val="240"/>
              </a:spcBef>
            </a:pPr>
            <a:r>
              <a:rPr sz="1800" dirty="0">
                <a:latin typeface="Times New Roman"/>
                <a:cs typeface="Times New Roman"/>
              </a:rPr>
              <a:t>t</a:t>
            </a:r>
            <a:r>
              <a:rPr sz="1800" spc="5" dirty="0">
                <a:latin typeface="Times New Roman"/>
                <a:cs typeface="Times New Roman"/>
              </a:rPr>
              <a:t>i</a:t>
            </a:r>
            <a:r>
              <a:rPr sz="1800" spc="-10" dirty="0">
                <a:latin typeface="Times New Roman"/>
                <a:cs typeface="Times New Roman"/>
              </a:rPr>
              <a:t>m</a:t>
            </a:r>
            <a:r>
              <a:rPr sz="1800" dirty="0">
                <a:latin typeface="Times New Roman"/>
                <a:cs typeface="Times New Roman"/>
              </a:rPr>
              <a:t>e_k</a:t>
            </a:r>
            <a:r>
              <a:rPr sz="1800" spc="5" dirty="0">
                <a:latin typeface="Times New Roman"/>
                <a:cs typeface="Times New Roman"/>
              </a:rPr>
              <a:t>e</a:t>
            </a:r>
            <a:r>
              <a:rPr sz="1800" dirty="0">
                <a:latin typeface="Times New Roman"/>
                <a:cs typeface="Times New Roman"/>
              </a:rPr>
              <a:t>y  day</a:t>
            </a:r>
            <a:endParaRPr sz="1800">
              <a:latin typeface="Times New Roman"/>
              <a:cs typeface="Times New Roman"/>
            </a:endParaRPr>
          </a:p>
          <a:p>
            <a:pPr marL="86995">
              <a:lnSpc>
                <a:spcPct val="100000"/>
              </a:lnSpc>
            </a:pPr>
            <a:r>
              <a:rPr sz="1800" dirty="0">
                <a:latin typeface="Times New Roman"/>
                <a:cs typeface="Times New Roman"/>
              </a:rPr>
              <a:t>day_of_the_week</a:t>
            </a:r>
            <a:endParaRPr sz="1800">
              <a:latin typeface="Times New Roman"/>
              <a:cs typeface="Times New Roman"/>
            </a:endParaRPr>
          </a:p>
          <a:p>
            <a:pPr marL="86995" marR="1066165" algn="just">
              <a:lnSpc>
                <a:spcPct val="100000"/>
              </a:lnSpc>
              <a:spcBef>
                <a:spcPts val="5"/>
              </a:spcBef>
            </a:pPr>
            <a:r>
              <a:rPr sz="1800" spc="-5" dirty="0">
                <a:latin typeface="Times New Roman"/>
                <a:cs typeface="Times New Roman"/>
              </a:rPr>
              <a:t>month  </a:t>
            </a:r>
            <a:r>
              <a:rPr sz="1800" dirty="0">
                <a:latin typeface="Times New Roman"/>
                <a:cs typeface="Times New Roman"/>
              </a:rPr>
              <a:t>quart</a:t>
            </a:r>
            <a:r>
              <a:rPr sz="1800" spc="5" dirty="0">
                <a:latin typeface="Times New Roman"/>
                <a:cs typeface="Times New Roman"/>
              </a:rPr>
              <a:t>e</a:t>
            </a:r>
            <a:r>
              <a:rPr sz="1800" dirty="0">
                <a:latin typeface="Times New Roman"/>
                <a:cs typeface="Times New Roman"/>
              </a:rPr>
              <a:t>r  </a:t>
            </a:r>
            <a:r>
              <a:rPr sz="1800" spc="5" dirty="0">
                <a:latin typeface="Times New Roman"/>
                <a:cs typeface="Times New Roman"/>
              </a:rPr>
              <a:t>year</a:t>
            </a:r>
            <a:endParaRPr sz="1800">
              <a:latin typeface="Times New Roman"/>
              <a:cs typeface="Times New Roman"/>
            </a:endParaRPr>
          </a:p>
        </p:txBody>
      </p:sp>
      <p:sp>
        <p:nvSpPr>
          <p:cNvPr id="5" name="object 5"/>
          <p:cNvSpPr/>
          <p:nvPr/>
        </p:nvSpPr>
        <p:spPr>
          <a:xfrm>
            <a:off x="304800" y="1295400"/>
            <a:ext cx="645160" cy="407034"/>
          </a:xfrm>
          <a:custGeom>
            <a:avLst/>
            <a:gdLst/>
            <a:ahLst/>
            <a:cxnLst/>
            <a:rect l="l" t="t" r="r" b="b"/>
            <a:pathLst>
              <a:path w="645160" h="407035">
                <a:moveTo>
                  <a:pt x="0" y="406908"/>
                </a:moveTo>
                <a:lnTo>
                  <a:pt x="644651" y="406908"/>
                </a:lnTo>
                <a:lnTo>
                  <a:pt x="644651" y="0"/>
                </a:lnTo>
                <a:lnTo>
                  <a:pt x="0" y="0"/>
                </a:lnTo>
                <a:lnTo>
                  <a:pt x="0" y="406908"/>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309372" y="1299972"/>
            <a:ext cx="635635" cy="401955"/>
          </a:xfrm>
          <a:prstGeom prst="rect">
            <a:avLst/>
          </a:prstGeom>
          <a:solidFill>
            <a:srgbClr val="00FF99"/>
          </a:solidFill>
        </p:spPr>
        <p:txBody>
          <a:bodyPr vert="horz" wrap="square" lIns="0" tIns="33020" rIns="0" bIns="0" rtlCol="0">
            <a:spAutoFit/>
          </a:bodyPr>
          <a:lstStyle/>
          <a:p>
            <a:pPr marL="86995">
              <a:lnSpc>
                <a:spcPct val="100000"/>
              </a:lnSpc>
              <a:spcBef>
                <a:spcPts val="260"/>
              </a:spcBef>
            </a:pPr>
            <a:r>
              <a:rPr sz="2000" spc="-10" dirty="0">
                <a:latin typeface="Times New Roman"/>
                <a:cs typeface="Times New Roman"/>
              </a:rPr>
              <a:t>time</a:t>
            </a:r>
            <a:endParaRPr sz="2000">
              <a:latin typeface="Times New Roman"/>
              <a:cs typeface="Times New Roman"/>
            </a:endParaRPr>
          </a:p>
        </p:txBody>
      </p:sp>
      <p:sp>
        <p:nvSpPr>
          <p:cNvPr id="7" name="object 7"/>
          <p:cNvSpPr/>
          <p:nvPr/>
        </p:nvSpPr>
        <p:spPr>
          <a:xfrm>
            <a:off x="6603492" y="4276344"/>
            <a:ext cx="1831975" cy="1475740"/>
          </a:xfrm>
          <a:custGeom>
            <a:avLst/>
            <a:gdLst/>
            <a:ahLst/>
            <a:cxnLst/>
            <a:rect l="l" t="t" r="r" b="b"/>
            <a:pathLst>
              <a:path w="1831975" h="1475739">
                <a:moveTo>
                  <a:pt x="0" y="1475231"/>
                </a:moveTo>
                <a:lnTo>
                  <a:pt x="1831848" y="1475231"/>
                </a:lnTo>
                <a:lnTo>
                  <a:pt x="1831848" y="0"/>
                </a:lnTo>
                <a:lnTo>
                  <a:pt x="0" y="0"/>
                </a:lnTo>
                <a:lnTo>
                  <a:pt x="0" y="1475231"/>
                </a:lnTo>
                <a:close/>
              </a:path>
            </a:pathLst>
          </a:custGeom>
          <a:ln w="9144">
            <a:solidFill>
              <a:srgbClr val="000000"/>
            </a:solidFill>
          </a:ln>
        </p:spPr>
        <p:txBody>
          <a:bodyPr wrap="square" lIns="0" tIns="0" rIns="0" bIns="0" rtlCol="0"/>
          <a:lstStyle/>
          <a:p>
            <a:endParaRPr/>
          </a:p>
        </p:txBody>
      </p:sp>
      <p:sp>
        <p:nvSpPr>
          <p:cNvPr id="8" name="object 8"/>
          <p:cNvSpPr txBox="1"/>
          <p:nvPr/>
        </p:nvSpPr>
        <p:spPr>
          <a:xfrm>
            <a:off x="6608064" y="4282440"/>
            <a:ext cx="1823085" cy="1464945"/>
          </a:xfrm>
          <a:prstGeom prst="rect">
            <a:avLst/>
          </a:prstGeom>
          <a:solidFill>
            <a:srgbClr val="FFFF99"/>
          </a:solidFill>
        </p:spPr>
        <p:txBody>
          <a:bodyPr vert="horz" wrap="square" lIns="0" tIns="33655" rIns="0" bIns="0" rtlCol="0">
            <a:spAutoFit/>
          </a:bodyPr>
          <a:lstStyle/>
          <a:p>
            <a:pPr marL="88900">
              <a:lnSpc>
                <a:spcPct val="100000"/>
              </a:lnSpc>
              <a:spcBef>
                <a:spcPts val="265"/>
              </a:spcBef>
            </a:pPr>
            <a:r>
              <a:rPr sz="1800" dirty="0">
                <a:latin typeface="Times New Roman"/>
                <a:cs typeface="Times New Roman"/>
              </a:rPr>
              <a:t>location_key</a:t>
            </a:r>
            <a:endParaRPr sz="1800">
              <a:latin typeface="Times New Roman"/>
              <a:cs typeface="Times New Roman"/>
            </a:endParaRPr>
          </a:p>
          <a:p>
            <a:pPr marL="88900">
              <a:lnSpc>
                <a:spcPct val="100000"/>
              </a:lnSpc>
            </a:pPr>
            <a:r>
              <a:rPr sz="1800" dirty="0">
                <a:latin typeface="Times New Roman"/>
                <a:cs typeface="Times New Roman"/>
              </a:rPr>
              <a:t>street</a:t>
            </a:r>
            <a:endParaRPr sz="1800">
              <a:latin typeface="Times New Roman"/>
              <a:cs typeface="Times New Roman"/>
            </a:endParaRPr>
          </a:p>
          <a:p>
            <a:pPr marL="88900" marR="85725">
              <a:lnSpc>
                <a:spcPct val="100000"/>
              </a:lnSpc>
            </a:pPr>
            <a:r>
              <a:rPr sz="1800" dirty="0">
                <a:latin typeface="Times New Roman"/>
                <a:cs typeface="Times New Roman"/>
              </a:rPr>
              <a:t>city  </a:t>
            </a:r>
            <a:r>
              <a:rPr sz="1800" spc="-5" dirty="0">
                <a:latin typeface="Times New Roman"/>
                <a:cs typeface="Times New Roman"/>
              </a:rPr>
              <a:t>sta</a:t>
            </a:r>
            <a:r>
              <a:rPr sz="1800" dirty="0">
                <a:latin typeface="Times New Roman"/>
                <a:cs typeface="Times New Roman"/>
              </a:rPr>
              <a:t>te_or_provin</a:t>
            </a:r>
            <a:r>
              <a:rPr sz="1800" spc="5" dirty="0">
                <a:latin typeface="Times New Roman"/>
                <a:cs typeface="Times New Roman"/>
              </a:rPr>
              <a:t>c</a:t>
            </a:r>
            <a:r>
              <a:rPr sz="1800" dirty="0">
                <a:latin typeface="Times New Roman"/>
                <a:cs typeface="Times New Roman"/>
              </a:rPr>
              <a:t>e  country</a:t>
            </a:r>
            <a:endParaRPr sz="1800">
              <a:latin typeface="Times New Roman"/>
              <a:cs typeface="Times New Roman"/>
            </a:endParaRPr>
          </a:p>
        </p:txBody>
      </p:sp>
      <p:sp>
        <p:nvSpPr>
          <p:cNvPr id="9" name="object 9"/>
          <p:cNvSpPr/>
          <p:nvPr/>
        </p:nvSpPr>
        <p:spPr>
          <a:xfrm>
            <a:off x="6603492" y="3867911"/>
            <a:ext cx="1013460" cy="405765"/>
          </a:xfrm>
          <a:custGeom>
            <a:avLst/>
            <a:gdLst/>
            <a:ahLst/>
            <a:cxnLst/>
            <a:rect l="l" t="t" r="r" b="b"/>
            <a:pathLst>
              <a:path w="1013459" h="405764">
                <a:moveTo>
                  <a:pt x="0" y="405383"/>
                </a:moveTo>
                <a:lnTo>
                  <a:pt x="1013459" y="405383"/>
                </a:lnTo>
                <a:lnTo>
                  <a:pt x="1013459" y="0"/>
                </a:lnTo>
                <a:lnTo>
                  <a:pt x="0" y="0"/>
                </a:lnTo>
                <a:lnTo>
                  <a:pt x="0" y="405383"/>
                </a:lnTo>
                <a:close/>
              </a:path>
            </a:pathLst>
          </a:custGeom>
          <a:ln w="9144">
            <a:solidFill>
              <a:srgbClr val="000000"/>
            </a:solidFill>
          </a:ln>
        </p:spPr>
        <p:txBody>
          <a:bodyPr wrap="square" lIns="0" tIns="0" rIns="0" bIns="0" rtlCol="0"/>
          <a:lstStyle/>
          <a:p>
            <a:endParaRPr/>
          </a:p>
        </p:txBody>
      </p:sp>
      <p:sp>
        <p:nvSpPr>
          <p:cNvPr id="10" name="object 10"/>
          <p:cNvSpPr txBox="1"/>
          <p:nvPr/>
        </p:nvSpPr>
        <p:spPr>
          <a:xfrm>
            <a:off x="6608064" y="3872484"/>
            <a:ext cx="1004569" cy="398145"/>
          </a:xfrm>
          <a:prstGeom prst="rect">
            <a:avLst/>
          </a:prstGeom>
          <a:solidFill>
            <a:srgbClr val="FFFF99"/>
          </a:solidFill>
        </p:spPr>
        <p:txBody>
          <a:bodyPr vert="horz" wrap="square" lIns="0" tIns="32384" rIns="0" bIns="0" rtlCol="0">
            <a:spAutoFit/>
          </a:bodyPr>
          <a:lstStyle/>
          <a:p>
            <a:pPr marL="88900">
              <a:lnSpc>
                <a:spcPct val="100000"/>
              </a:lnSpc>
              <a:spcBef>
                <a:spcPts val="254"/>
              </a:spcBef>
            </a:pPr>
            <a:r>
              <a:rPr sz="2000" spc="-5" dirty="0">
                <a:latin typeface="Times New Roman"/>
                <a:cs typeface="Times New Roman"/>
              </a:rPr>
              <a:t>location</a:t>
            </a:r>
            <a:endParaRPr sz="2000">
              <a:latin typeface="Times New Roman"/>
              <a:cs typeface="Times New Roman"/>
            </a:endParaRPr>
          </a:p>
        </p:txBody>
      </p:sp>
      <p:sp>
        <p:nvSpPr>
          <p:cNvPr id="11" name="object 11"/>
          <p:cNvSpPr txBox="1"/>
          <p:nvPr/>
        </p:nvSpPr>
        <p:spPr>
          <a:xfrm>
            <a:off x="3531234" y="2304414"/>
            <a:ext cx="168148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Sales </a:t>
            </a:r>
            <a:r>
              <a:rPr sz="2000" dirty="0">
                <a:latin typeface="Times New Roman"/>
                <a:cs typeface="Times New Roman"/>
              </a:rPr>
              <a:t>Fact</a:t>
            </a:r>
            <a:r>
              <a:rPr sz="2000" spc="-110" dirty="0">
                <a:latin typeface="Times New Roman"/>
                <a:cs typeface="Times New Roman"/>
              </a:rPr>
              <a:t> </a:t>
            </a:r>
            <a:r>
              <a:rPr sz="2000" spc="-30" dirty="0">
                <a:latin typeface="Times New Roman"/>
                <a:cs typeface="Times New Roman"/>
              </a:rPr>
              <a:t>Table</a:t>
            </a:r>
            <a:endParaRPr sz="2000">
              <a:latin typeface="Times New Roman"/>
              <a:cs typeface="Times New Roman"/>
            </a:endParaRPr>
          </a:p>
        </p:txBody>
      </p:sp>
      <p:graphicFrame>
        <p:nvGraphicFramePr>
          <p:cNvPr id="12" name="object 12"/>
          <p:cNvGraphicFramePr>
            <a:graphicFrameLocks noGrp="1"/>
          </p:cNvGraphicFramePr>
          <p:nvPr/>
        </p:nvGraphicFramePr>
        <p:xfrm>
          <a:off x="3541776" y="2691383"/>
          <a:ext cx="2065020" cy="3217158"/>
        </p:xfrm>
        <a:graphic>
          <a:graphicData uri="http://schemas.openxmlformats.org/drawingml/2006/table">
            <a:tbl>
              <a:tblPr firstRow="1" bandRow="1">
                <a:tableStyleId>{2D5ABB26-0587-4C30-8999-92F81FD0307C}</a:tableStyleId>
              </a:tblPr>
              <a:tblGrid>
                <a:gridCol w="2065020"/>
              </a:tblGrid>
              <a:tr h="435863">
                <a:tc>
                  <a:txBody>
                    <a:bodyPr/>
                    <a:lstStyle/>
                    <a:p>
                      <a:pPr marL="939800">
                        <a:lnSpc>
                          <a:spcPct val="100000"/>
                        </a:lnSpc>
                        <a:spcBef>
                          <a:spcPts val="475"/>
                        </a:spcBef>
                      </a:pPr>
                      <a:r>
                        <a:rPr sz="2000" spc="-5" dirty="0">
                          <a:latin typeface="Times New Roman"/>
                          <a:cs typeface="Times New Roman"/>
                        </a:rPr>
                        <a:t>time_key</a:t>
                      </a:r>
                      <a:endParaRPr sz="2000">
                        <a:latin typeface="Times New Roman"/>
                        <a:cs typeface="Times New Roman"/>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00FF99"/>
                    </a:solidFill>
                  </a:tcPr>
                </a:tc>
              </a:tr>
              <a:tr h="464820">
                <a:tc>
                  <a:txBody>
                    <a:bodyPr/>
                    <a:lstStyle/>
                    <a:p>
                      <a:pPr marR="96520" algn="r">
                        <a:lnSpc>
                          <a:spcPct val="100000"/>
                        </a:lnSpc>
                        <a:spcBef>
                          <a:spcPts val="585"/>
                        </a:spcBef>
                      </a:pPr>
                      <a:r>
                        <a:rPr sz="2000" dirty="0">
                          <a:latin typeface="Times New Roman"/>
                          <a:cs typeface="Times New Roman"/>
                        </a:rPr>
                        <a:t>i</a:t>
                      </a:r>
                      <a:r>
                        <a:rPr sz="2000" spc="-15" dirty="0">
                          <a:latin typeface="Times New Roman"/>
                          <a:cs typeface="Times New Roman"/>
                        </a:rPr>
                        <a:t>t</a:t>
                      </a:r>
                      <a:r>
                        <a:rPr sz="2000" dirty="0">
                          <a:latin typeface="Times New Roman"/>
                          <a:cs typeface="Times New Roman"/>
                        </a:rPr>
                        <a:t>e</a:t>
                      </a:r>
                      <a:r>
                        <a:rPr sz="2000" spc="-30" dirty="0">
                          <a:latin typeface="Times New Roman"/>
                          <a:cs typeface="Times New Roman"/>
                        </a:rPr>
                        <a:t>m</a:t>
                      </a:r>
                      <a:r>
                        <a:rPr sz="2000" dirty="0">
                          <a:latin typeface="Times New Roman"/>
                          <a:cs typeface="Times New Roman"/>
                        </a:rPr>
                        <a:t>_</a:t>
                      </a:r>
                      <a:r>
                        <a:rPr sz="2000" spc="5" dirty="0">
                          <a:latin typeface="Times New Roman"/>
                          <a:cs typeface="Times New Roman"/>
                        </a:rPr>
                        <a:t>k</a:t>
                      </a:r>
                      <a:r>
                        <a:rPr sz="2000" dirty="0">
                          <a:latin typeface="Times New Roman"/>
                          <a:cs typeface="Times New Roman"/>
                        </a:rPr>
                        <a:t>ey</a:t>
                      </a:r>
                      <a:endParaRPr sz="2000">
                        <a:latin typeface="Times New Roman"/>
                        <a:cs typeface="Times New Roman"/>
                      </a:endParaRPr>
                    </a:p>
                  </a:txBody>
                  <a:tcPr marL="0" marR="0" marT="74295"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CC99"/>
                    </a:solidFill>
                  </a:tcPr>
                </a:tc>
              </a:tr>
              <a:tr h="463295">
                <a:tc>
                  <a:txBody>
                    <a:bodyPr/>
                    <a:lstStyle/>
                    <a:p>
                      <a:pPr marR="41910" algn="r">
                        <a:lnSpc>
                          <a:spcPct val="100000"/>
                        </a:lnSpc>
                        <a:spcBef>
                          <a:spcPts val="434"/>
                        </a:spcBef>
                      </a:pPr>
                      <a:r>
                        <a:rPr sz="2000" dirty="0">
                          <a:latin typeface="Times New Roman"/>
                          <a:cs typeface="Times New Roman"/>
                        </a:rPr>
                        <a:t>b</a:t>
                      </a:r>
                      <a:r>
                        <a:rPr sz="2000" spc="5" dirty="0">
                          <a:latin typeface="Times New Roman"/>
                          <a:cs typeface="Times New Roman"/>
                        </a:rPr>
                        <a:t>r</a:t>
                      </a:r>
                      <a:r>
                        <a:rPr sz="2000" dirty="0">
                          <a:latin typeface="Times New Roman"/>
                          <a:cs typeface="Times New Roman"/>
                        </a:rPr>
                        <a:t>anc</a:t>
                      </a:r>
                      <a:r>
                        <a:rPr sz="2000" spc="5" dirty="0">
                          <a:latin typeface="Times New Roman"/>
                          <a:cs typeface="Times New Roman"/>
                        </a:rPr>
                        <a:t>h</a:t>
                      </a:r>
                      <a:r>
                        <a:rPr sz="2000" dirty="0">
                          <a:latin typeface="Times New Roman"/>
                          <a:cs typeface="Times New Roman"/>
                        </a:rPr>
                        <a:t>_key</a:t>
                      </a:r>
                      <a:endParaRPr sz="2000">
                        <a:latin typeface="Times New Roman"/>
                        <a:cs typeface="Times New Roman"/>
                      </a:endParaRPr>
                    </a:p>
                  </a:txBody>
                  <a:tcPr marL="0" marR="0" marT="55244"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CCEBFF"/>
                    </a:solidFill>
                  </a:tcPr>
                </a:tc>
              </a:tr>
              <a:tr h="465581">
                <a:tc>
                  <a:txBody>
                    <a:bodyPr/>
                    <a:lstStyle/>
                    <a:p>
                      <a:pPr marR="45085" algn="r">
                        <a:lnSpc>
                          <a:spcPct val="100000"/>
                        </a:lnSpc>
                        <a:spcBef>
                          <a:spcPts val="540"/>
                        </a:spcBef>
                      </a:pPr>
                      <a:r>
                        <a:rPr sz="2000" dirty="0">
                          <a:latin typeface="Times New Roman"/>
                          <a:cs typeface="Times New Roman"/>
                        </a:rPr>
                        <a:t>loca</a:t>
                      </a:r>
                      <a:r>
                        <a:rPr sz="2000" spc="-10" dirty="0">
                          <a:latin typeface="Times New Roman"/>
                          <a:cs typeface="Times New Roman"/>
                        </a:rPr>
                        <a:t>t</a:t>
                      </a:r>
                      <a:r>
                        <a:rPr sz="2000" dirty="0">
                          <a:latin typeface="Times New Roman"/>
                          <a:cs typeface="Times New Roman"/>
                        </a:rPr>
                        <a:t>ion_key</a:t>
                      </a:r>
                      <a:endParaRPr sz="2000">
                        <a:latin typeface="Times New Roman"/>
                        <a:cs typeface="Times New Roman"/>
                      </a:endParaRPr>
                    </a:p>
                  </a:txBody>
                  <a:tcPr marL="0" marR="0" marT="6858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99"/>
                    </a:solidFill>
                  </a:tcPr>
                </a:tc>
              </a:tr>
              <a:tr h="57150">
                <a:tc>
                  <a:txBody>
                    <a:bodyPr/>
                    <a:lstStyle/>
                    <a:p>
                      <a:pPr>
                        <a:lnSpc>
                          <a:spcPct val="100000"/>
                        </a:lnSpc>
                      </a:pPr>
                      <a:endParaRPr sz="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F99CC"/>
                    </a:solidFill>
                  </a:tcPr>
                </a:tc>
              </a:tr>
              <a:tr h="407669">
                <a:tc>
                  <a:txBody>
                    <a:bodyPr/>
                    <a:lstStyle/>
                    <a:p>
                      <a:pPr marR="121285" algn="r">
                        <a:lnSpc>
                          <a:spcPct val="100000"/>
                        </a:lnSpc>
                        <a:spcBef>
                          <a:spcPts val="300"/>
                        </a:spcBef>
                      </a:pPr>
                      <a:r>
                        <a:rPr sz="2000" dirty="0">
                          <a:latin typeface="Times New Roman"/>
                          <a:cs typeface="Times New Roman"/>
                        </a:rPr>
                        <a:t>u</a:t>
                      </a:r>
                      <a:r>
                        <a:rPr sz="2000" spc="10" dirty="0">
                          <a:latin typeface="Times New Roman"/>
                          <a:cs typeface="Times New Roman"/>
                        </a:rPr>
                        <a:t>n</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s_so</a:t>
                      </a:r>
                      <a:r>
                        <a:rPr sz="2000" spc="-10" dirty="0">
                          <a:latin typeface="Times New Roman"/>
                          <a:cs typeface="Times New Roman"/>
                        </a:rPr>
                        <a:t>l</a:t>
                      </a:r>
                      <a:r>
                        <a:rPr sz="2000" dirty="0">
                          <a:latin typeface="Times New Roman"/>
                          <a:cs typeface="Times New Roman"/>
                        </a:rPr>
                        <a:t>d</a:t>
                      </a:r>
                      <a:endParaRPr sz="2000">
                        <a:latin typeface="Times New Roman"/>
                        <a:cs typeface="Times New Roman"/>
                      </a:endParaRPr>
                    </a:p>
                  </a:txBody>
                  <a:tcPr marL="0" marR="0" marT="38100" marB="0">
                    <a:lnL w="12700">
                      <a:solidFill>
                        <a:srgbClr val="000000"/>
                      </a:solidFill>
                      <a:prstDash val="solid"/>
                    </a:lnL>
                    <a:lnR w="12700">
                      <a:solidFill>
                        <a:srgbClr val="000000"/>
                      </a:solidFill>
                      <a:prstDash val="solid"/>
                    </a:lnR>
                    <a:lnB w="12700">
                      <a:solidFill>
                        <a:srgbClr val="000000"/>
                      </a:solidFill>
                      <a:prstDash val="solid"/>
                    </a:lnB>
                    <a:solidFill>
                      <a:srgbClr val="FF99CC"/>
                    </a:solidFill>
                  </a:tcPr>
                </a:tc>
              </a:tr>
              <a:tr h="464819">
                <a:tc>
                  <a:txBody>
                    <a:bodyPr/>
                    <a:lstStyle/>
                    <a:p>
                      <a:pPr marR="114300" algn="r">
                        <a:lnSpc>
                          <a:spcPct val="100000"/>
                        </a:lnSpc>
                        <a:spcBef>
                          <a:spcPts val="590"/>
                        </a:spcBef>
                      </a:pPr>
                      <a:r>
                        <a:rPr sz="2000" dirty="0">
                          <a:latin typeface="Times New Roman"/>
                          <a:cs typeface="Times New Roman"/>
                        </a:rPr>
                        <a:t>d</a:t>
                      </a:r>
                      <a:r>
                        <a:rPr sz="2000" spc="10" dirty="0">
                          <a:latin typeface="Times New Roman"/>
                          <a:cs typeface="Times New Roman"/>
                        </a:rPr>
                        <a:t>o</a:t>
                      </a:r>
                      <a:r>
                        <a:rPr sz="2000" dirty="0">
                          <a:latin typeface="Times New Roman"/>
                          <a:cs typeface="Times New Roman"/>
                        </a:rPr>
                        <a:t>l</a:t>
                      </a:r>
                      <a:r>
                        <a:rPr sz="2000" spc="-10" dirty="0">
                          <a:latin typeface="Times New Roman"/>
                          <a:cs typeface="Times New Roman"/>
                        </a:rPr>
                        <a:t>l</a:t>
                      </a:r>
                      <a:r>
                        <a:rPr sz="2000" dirty="0">
                          <a:latin typeface="Times New Roman"/>
                          <a:cs typeface="Times New Roman"/>
                        </a:rPr>
                        <a:t>ars_s</a:t>
                      </a:r>
                      <a:r>
                        <a:rPr sz="2000" spc="-10" dirty="0">
                          <a:latin typeface="Times New Roman"/>
                          <a:cs typeface="Times New Roman"/>
                        </a:rPr>
                        <a:t>o</a:t>
                      </a:r>
                      <a:r>
                        <a:rPr sz="2000" dirty="0">
                          <a:latin typeface="Times New Roman"/>
                          <a:cs typeface="Times New Roman"/>
                        </a:rPr>
                        <a:t>ld</a:t>
                      </a:r>
                      <a:endParaRPr sz="2000">
                        <a:latin typeface="Times New Roman"/>
                        <a:cs typeface="Times New Roman"/>
                      </a:endParaRPr>
                    </a:p>
                  </a:txBody>
                  <a:tcPr marL="0" marR="0" marT="749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r>
              <a:tr h="457961">
                <a:tc>
                  <a:txBody>
                    <a:bodyPr/>
                    <a:lstStyle/>
                    <a:p>
                      <a:pPr marR="132080" algn="r">
                        <a:lnSpc>
                          <a:spcPct val="100000"/>
                        </a:lnSpc>
                        <a:spcBef>
                          <a:spcPts val="445"/>
                        </a:spcBef>
                      </a:pPr>
                      <a:r>
                        <a:rPr sz="2000" dirty="0">
                          <a:latin typeface="Times New Roman"/>
                          <a:cs typeface="Times New Roman"/>
                        </a:rPr>
                        <a:t>av</a:t>
                      </a:r>
                      <a:r>
                        <a:rPr sz="2000" spc="5" dirty="0">
                          <a:latin typeface="Times New Roman"/>
                          <a:cs typeface="Times New Roman"/>
                        </a:rPr>
                        <a:t>g</a:t>
                      </a:r>
                      <a:r>
                        <a:rPr sz="2000" dirty="0">
                          <a:latin typeface="Times New Roman"/>
                          <a:cs typeface="Times New Roman"/>
                        </a:rPr>
                        <a:t>_sa</a:t>
                      </a:r>
                      <a:r>
                        <a:rPr sz="2000" spc="-10" dirty="0">
                          <a:latin typeface="Times New Roman"/>
                          <a:cs typeface="Times New Roman"/>
                        </a:rPr>
                        <a:t>l</a:t>
                      </a:r>
                      <a:r>
                        <a:rPr sz="2000" dirty="0">
                          <a:latin typeface="Times New Roman"/>
                          <a:cs typeface="Times New Roman"/>
                        </a:rPr>
                        <a:t>es</a:t>
                      </a:r>
                      <a:endParaRPr sz="2000">
                        <a:latin typeface="Times New Roman"/>
                        <a:cs typeface="Times New Roman"/>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CC"/>
                    </a:solidFill>
                  </a:tcPr>
                </a:tc>
              </a:tr>
            </a:tbl>
          </a:graphicData>
        </a:graphic>
      </p:graphicFrame>
      <p:sp>
        <p:nvSpPr>
          <p:cNvPr id="13" name="object 13"/>
          <p:cNvSpPr txBox="1"/>
          <p:nvPr/>
        </p:nvSpPr>
        <p:spPr>
          <a:xfrm>
            <a:off x="2057400" y="5905500"/>
            <a:ext cx="1219200" cy="407034"/>
          </a:xfrm>
          <a:prstGeom prst="rect">
            <a:avLst/>
          </a:prstGeom>
          <a:solidFill>
            <a:srgbClr val="FF99CC"/>
          </a:solidFill>
          <a:ln w="9144">
            <a:solidFill>
              <a:srgbClr val="000000"/>
            </a:solidFill>
          </a:ln>
        </p:spPr>
        <p:txBody>
          <a:bodyPr vert="horz" wrap="square" lIns="0" tIns="38735" rIns="0" bIns="0" rtlCol="0">
            <a:spAutoFit/>
          </a:bodyPr>
          <a:lstStyle/>
          <a:p>
            <a:pPr marL="92075">
              <a:lnSpc>
                <a:spcPct val="100000"/>
              </a:lnSpc>
              <a:spcBef>
                <a:spcPts val="305"/>
              </a:spcBef>
            </a:pPr>
            <a:r>
              <a:rPr sz="2000" dirty="0">
                <a:latin typeface="Times New Roman"/>
                <a:cs typeface="Times New Roman"/>
              </a:rPr>
              <a:t>Measures</a:t>
            </a:r>
            <a:endParaRPr sz="2000">
              <a:latin typeface="Times New Roman"/>
              <a:cs typeface="Times New Roman"/>
            </a:endParaRPr>
          </a:p>
        </p:txBody>
      </p:sp>
      <p:sp>
        <p:nvSpPr>
          <p:cNvPr id="14" name="object 14"/>
          <p:cNvSpPr/>
          <p:nvPr/>
        </p:nvSpPr>
        <p:spPr>
          <a:xfrm>
            <a:off x="2752344" y="4782311"/>
            <a:ext cx="905510" cy="1143000"/>
          </a:xfrm>
          <a:custGeom>
            <a:avLst/>
            <a:gdLst/>
            <a:ahLst/>
            <a:cxnLst/>
            <a:rect l="l" t="t" r="r" b="b"/>
            <a:pathLst>
              <a:path w="905510" h="1143000">
                <a:moveTo>
                  <a:pt x="19812" y="1143000"/>
                </a:moveTo>
                <a:lnTo>
                  <a:pt x="789432" y="0"/>
                </a:lnTo>
              </a:path>
              <a:path w="905510" h="1143000">
                <a:moveTo>
                  <a:pt x="0" y="1104900"/>
                </a:moveTo>
                <a:lnTo>
                  <a:pt x="789432" y="542544"/>
                </a:lnTo>
              </a:path>
              <a:path w="905510" h="1143000">
                <a:moveTo>
                  <a:pt x="0" y="1104900"/>
                </a:moveTo>
                <a:lnTo>
                  <a:pt x="905256" y="909828"/>
                </a:lnTo>
              </a:path>
            </a:pathLst>
          </a:custGeom>
          <a:ln w="12192">
            <a:solidFill>
              <a:srgbClr val="000000"/>
            </a:solidFill>
          </a:ln>
        </p:spPr>
        <p:txBody>
          <a:bodyPr wrap="square" lIns="0" tIns="0" rIns="0" bIns="0" rtlCol="0"/>
          <a:lstStyle/>
          <a:p>
            <a:endParaRPr/>
          </a:p>
        </p:txBody>
      </p:sp>
      <p:sp>
        <p:nvSpPr>
          <p:cNvPr id="15" name="object 15"/>
          <p:cNvSpPr/>
          <p:nvPr/>
        </p:nvSpPr>
        <p:spPr>
          <a:xfrm>
            <a:off x="2329433" y="3929507"/>
            <a:ext cx="1206500" cy="756285"/>
          </a:xfrm>
          <a:custGeom>
            <a:avLst/>
            <a:gdLst/>
            <a:ahLst/>
            <a:cxnLst/>
            <a:rect l="l" t="t" r="r" b="b"/>
            <a:pathLst>
              <a:path w="1206500" h="756285">
                <a:moveTo>
                  <a:pt x="1180083" y="0"/>
                </a:moveTo>
                <a:lnTo>
                  <a:pt x="1137285" y="26416"/>
                </a:lnTo>
                <a:lnTo>
                  <a:pt x="1163701" y="69215"/>
                </a:lnTo>
                <a:lnTo>
                  <a:pt x="1206500" y="42926"/>
                </a:lnTo>
                <a:lnTo>
                  <a:pt x="1180083" y="0"/>
                </a:lnTo>
                <a:close/>
              </a:path>
              <a:path w="1206500" h="756285">
                <a:moveTo>
                  <a:pt x="1094486" y="52832"/>
                </a:moveTo>
                <a:lnTo>
                  <a:pt x="1051687" y="79121"/>
                </a:lnTo>
                <a:lnTo>
                  <a:pt x="1077976" y="121920"/>
                </a:lnTo>
                <a:lnTo>
                  <a:pt x="1120775" y="95631"/>
                </a:lnTo>
                <a:lnTo>
                  <a:pt x="1094486" y="52832"/>
                </a:lnTo>
                <a:close/>
              </a:path>
              <a:path w="1206500" h="756285">
                <a:moveTo>
                  <a:pt x="1008761" y="105537"/>
                </a:moveTo>
                <a:lnTo>
                  <a:pt x="965962" y="131826"/>
                </a:lnTo>
                <a:lnTo>
                  <a:pt x="992378" y="174752"/>
                </a:lnTo>
                <a:lnTo>
                  <a:pt x="1035177" y="148336"/>
                </a:lnTo>
                <a:lnTo>
                  <a:pt x="1008761" y="105537"/>
                </a:lnTo>
                <a:close/>
              </a:path>
              <a:path w="1206500" h="756285">
                <a:moveTo>
                  <a:pt x="923163" y="158242"/>
                </a:moveTo>
                <a:lnTo>
                  <a:pt x="880364" y="184658"/>
                </a:lnTo>
                <a:lnTo>
                  <a:pt x="906653" y="227457"/>
                </a:lnTo>
                <a:lnTo>
                  <a:pt x="949452" y="201041"/>
                </a:lnTo>
                <a:lnTo>
                  <a:pt x="923163" y="158242"/>
                </a:lnTo>
                <a:close/>
              </a:path>
              <a:path w="1206500" h="756285">
                <a:moveTo>
                  <a:pt x="837438" y="210947"/>
                </a:moveTo>
                <a:lnTo>
                  <a:pt x="794639" y="237363"/>
                </a:lnTo>
                <a:lnTo>
                  <a:pt x="821055" y="280162"/>
                </a:lnTo>
                <a:lnTo>
                  <a:pt x="863854" y="253746"/>
                </a:lnTo>
                <a:lnTo>
                  <a:pt x="837438" y="210947"/>
                </a:lnTo>
                <a:close/>
              </a:path>
              <a:path w="1206500" h="756285">
                <a:moveTo>
                  <a:pt x="751840" y="263652"/>
                </a:moveTo>
                <a:lnTo>
                  <a:pt x="709041" y="290068"/>
                </a:lnTo>
                <a:lnTo>
                  <a:pt x="735330" y="332867"/>
                </a:lnTo>
                <a:lnTo>
                  <a:pt x="778256" y="306451"/>
                </a:lnTo>
                <a:lnTo>
                  <a:pt x="751840" y="263652"/>
                </a:lnTo>
                <a:close/>
              </a:path>
              <a:path w="1206500" h="756285">
                <a:moveTo>
                  <a:pt x="666115" y="316357"/>
                </a:moveTo>
                <a:lnTo>
                  <a:pt x="623316" y="342773"/>
                </a:lnTo>
                <a:lnTo>
                  <a:pt x="649732" y="385572"/>
                </a:lnTo>
                <a:lnTo>
                  <a:pt x="692531" y="359283"/>
                </a:lnTo>
                <a:lnTo>
                  <a:pt x="666115" y="316357"/>
                </a:lnTo>
                <a:close/>
              </a:path>
              <a:path w="1206500" h="756285">
                <a:moveTo>
                  <a:pt x="580517" y="369189"/>
                </a:moveTo>
                <a:lnTo>
                  <a:pt x="537718" y="395478"/>
                </a:lnTo>
                <a:lnTo>
                  <a:pt x="564007" y="438277"/>
                </a:lnTo>
                <a:lnTo>
                  <a:pt x="606933" y="411988"/>
                </a:lnTo>
                <a:lnTo>
                  <a:pt x="580517" y="369189"/>
                </a:lnTo>
                <a:close/>
              </a:path>
              <a:path w="1206500" h="756285">
                <a:moveTo>
                  <a:pt x="494919" y="421894"/>
                </a:moveTo>
                <a:lnTo>
                  <a:pt x="451993" y="448183"/>
                </a:lnTo>
                <a:lnTo>
                  <a:pt x="478409" y="491109"/>
                </a:lnTo>
                <a:lnTo>
                  <a:pt x="521208" y="464693"/>
                </a:lnTo>
                <a:lnTo>
                  <a:pt x="494919" y="421894"/>
                </a:lnTo>
                <a:close/>
              </a:path>
              <a:path w="1206500" h="756285">
                <a:moveTo>
                  <a:pt x="409194" y="474599"/>
                </a:moveTo>
                <a:lnTo>
                  <a:pt x="366395" y="501015"/>
                </a:lnTo>
                <a:lnTo>
                  <a:pt x="392684" y="543814"/>
                </a:lnTo>
                <a:lnTo>
                  <a:pt x="435610" y="517398"/>
                </a:lnTo>
                <a:lnTo>
                  <a:pt x="409194" y="474599"/>
                </a:lnTo>
                <a:close/>
              </a:path>
              <a:path w="1206500" h="756285">
                <a:moveTo>
                  <a:pt x="323596" y="527304"/>
                </a:moveTo>
                <a:lnTo>
                  <a:pt x="280670" y="553720"/>
                </a:lnTo>
                <a:lnTo>
                  <a:pt x="307086" y="596519"/>
                </a:lnTo>
                <a:lnTo>
                  <a:pt x="349885" y="570103"/>
                </a:lnTo>
                <a:lnTo>
                  <a:pt x="323596" y="527304"/>
                </a:lnTo>
                <a:close/>
              </a:path>
              <a:path w="1206500" h="756285">
                <a:moveTo>
                  <a:pt x="237871" y="580009"/>
                </a:moveTo>
                <a:lnTo>
                  <a:pt x="195072" y="606425"/>
                </a:lnTo>
                <a:lnTo>
                  <a:pt x="221488" y="649224"/>
                </a:lnTo>
                <a:lnTo>
                  <a:pt x="264287" y="622935"/>
                </a:lnTo>
                <a:lnTo>
                  <a:pt x="237871" y="580009"/>
                </a:lnTo>
                <a:close/>
              </a:path>
              <a:path w="1206500" h="756285">
                <a:moveTo>
                  <a:pt x="88900" y="612648"/>
                </a:moveTo>
                <a:lnTo>
                  <a:pt x="0" y="756031"/>
                </a:lnTo>
                <a:lnTo>
                  <a:pt x="168021" y="741172"/>
                </a:lnTo>
                <a:lnTo>
                  <a:pt x="143862" y="701929"/>
                </a:lnTo>
                <a:lnTo>
                  <a:pt x="135763" y="701929"/>
                </a:lnTo>
                <a:lnTo>
                  <a:pt x="109474" y="659130"/>
                </a:lnTo>
                <a:lnTo>
                  <a:pt x="115308" y="655546"/>
                </a:lnTo>
                <a:lnTo>
                  <a:pt x="88900" y="612648"/>
                </a:lnTo>
                <a:close/>
              </a:path>
              <a:path w="1206500" h="756285">
                <a:moveTo>
                  <a:pt x="115308" y="655546"/>
                </a:moveTo>
                <a:lnTo>
                  <a:pt x="109474" y="659130"/>
                </a:lnTo>
                <a:lnTo>
                  <a:pt x="135763" y="701929"/>
                </a:lnTo>
                <a:lnTo>
                  <a:pt x="141640" y="698318"/>
                </a:lnTo>
                <a:lnTo>
                  <a:pt x="115308" y="655546"/>
                </a:lnTo>
                <a:close/>
              </a:path>
              <a:path w="1206500" h="756285">
                <a:moveTo>
                  <a:pt x="141640" y="698318"/>
                </a:moveTo>
                <a:lnTo>
                  <a:pt x="135763" y="701929"/>
                </a:lnTo>
                <a:lnTo>
                  <a:pt x="143862" y="701929"/>
                </a:lnTo>
                <a:lnTo>
                  <a:pt x="141640" y="698318"/>
                </a:lnTo>
                <a:close/>
              </a:path>
              <a:path w="1206500" h="756285">
                <a:moveTo>
                  <a:pt x="152273" y="632841"/>
                </a:moveTo>
                <a:lnTo>
                  <a:pt x="115308" y="655546"/>
                </a:lnTo>
                <a:lnTo>
                  <a:pt x="141640" y="698318"/>
                </a:lnTo>
                <a:lnTo>
                  <a:pt x="178562" y="675640"/>
                </a:lnTo>
                <a:lnTo>
                  <a:pt x="152273" y="632841"/>
                </a:lnTo>
                <a:close/>
              </a:path>
            </a:pathLst>
          </a:custGeom>
          <a:solidFill>
            <a:srgbClr val="000000"/>
          </a:solidFill>
        </p:spPr>
        <p:txBody>
          <a:bodyPr wrap="square" lIns="0" tIns="0" rIns="0" bIns="0" rtlCol="0"/>
          <a:lstStyle/>
          <a:p>
            <a:endParaRPr/>
          </a:p>
        </p:txBody>
      </p:sp>
      <p:sp>
        <p:nvSpPr>
          <p:cNvPr id="16" name="object 16"/>
          <p:cNvSpPr/>
          <p:nvPr/>
        </p:nvSpPr>
        <p:spPr>
          <a:xfrm>
            <a:off x="2134361" y="2499741"/>
            <a:ext cx="1454785" cy="525780"/>
          </a:xfrm>
          <a:custGeom>
            <a:avLst/>
            <a:gdLst/>
            <a:ahLst/>
            <a:cxnLst/>
            <a:rect l="l" t="t" r="r" b="b"/>
            <a:pathLst>
              <a:path w="1454785" h="525780">
                <a:moveTo>
                  <a:pt x="1406652" y="461899"/>
                </a:moveTo>
                <a:lnTo>
                  <a:pt x="1390650" y="509650"/>
                </a:lnTo>
                <a:lnTo>
                  <a:pt x="1438275" y="525653"/>
                </a:lnTo>
                <a:lnTo>
                  <a:pt x="1454277" y="477900"/>
                </a:lnTo>
                <a:lnTo>
                  <a:pt x="1406652" y="461899"/>
                </a:lnTo>
                <a:close/>
              </a:path>
              <a:path w="1454785" h="525780">
                <a:moveTo>
                  <a:pt x="1311275" y="429895"/>
                </a:moveTo>
                <a:lnTo>
                  <a:pt x="1295273" y="477520"/>
                </a:lnTo>
                <a:lnTo>
                  <a:pt x="1342898" y="493522"/>
                </a:lnTo>
                <a:lnTo>
                  <a:pt x="1358900" y="445897"/>
                </a:lnTo>
                <a:lnTo>
                  <a:pt x="1311275" y="429895"/>
                </a:lnTo>
                <a:close/>
              </a:path>
              <a:path w="1454785" h="525780">
                <a:moveTo>
                  <a:pt x="1215898" y="397763"/>
                </a:moveTo>
                <a:lnTo>
                  <a:pt x="1199896" y="445516"/>
                </a:lnTo>
                <a:lnTo>
                  <a:pt x="1247521" y="461518"/>
                </a:lnTo>
                <a:lnTo>
                  <a:pt x="1263650" y="413893"/>
                </a:lnTo>
                <a:lnTo>
                  <a:pt x="1215898" y="397763"/>
                </a:lnTo>
                <a:close/>
              </a:path>
              <a:path w="1454785" h="525780">
                <a:moveTo>
                  <a:pt x="1120648" y="365760"/>
                </a:moveTo>
                <a:lnTo>
                  <a:pt x="1104519" y="413385"/>
                </a:lnTo>
                <a:lnTo>
                  <a:pt x="1152271" y="429513"/>
                </a:lnTo>
                <a:lnTo>
                  <a:pt x="1168273" y="381762"/>
                </a:lnTo>
                <a:lnTo>
                  <a:pt x="1120648" y="365760"/>
                </a:lnTo>
                <a:close/>
              </a:path>
              <a:path w="1454785" h="525780">
                <a:moveTo>
                  <a:pt x="1025270" y="333756"/>
                </a:moveTo>
                <a:lnTo>
                  <a:pt x="1009269" y="381381"/>
                </a:lnTo>
                <a:lnTo>
                  <a:pt x="1056894" y="397383"/>
                </a:lnTo>
                <a:lnTo>
                  <a:pt x="1072895" y="349758"/>
                </a:lnTo>
                <a:lnTo>
                  <a:pt x="1025270" y="333756"/>
                </a:lnTo>
                <a:close/>
              </a:path>
              <a:path w="1454785" h="525780">
                <a:moveTo>
                  <a:pt x="929894" y="301625"/>
                </a:moveTo>
                <a:lnTo>
                  <a:pt x="913892" y="349376"/>
                </a:lnTo>
                <a:lnTo>
                  <a:pt x="961517" y="365379"/>
                </a:lnTo>
                <a:lnTo>
                  <a:pt x="977519" y="317754"/>
                </a:lnTo>
                <a:lnTo>
                  <a:pt x="929894" y="301625"/>
                </a:lnTo>
                <a:close/>
              </a:path>
              <a:path w="1454785" h="525780">
                <a:moveTo>
                  <a:pt x="834517" y="269621"/>
                </a:moveTo>
                <a:lnTo>
                  <a:pt x="818514" y="317246"/>
                </a:lnTo>
                <a:lnTo>
                  <a:pt x="866267" y="333375"/>
                </a:lnTo>
                <a:lnTo>
                  <a:pt x="882269" y="285623"/>
                </a:lnTo>
                <a:lnTo>
                  <a:pt x="834517" y="269621"/>
                </a:lnTo>
                <a:close/>
              </a:path>
              <a:path w="1454785" h="525780">
                <a:moveTo>
                  <a:pt x="739267" y="237617"/>
                </a:moveTo>
                <a:lnTo>
                  <a:pt x="723138" y="285242"/>
                </a:lnTo>
                <a:lnTo>
                  <a:pt x="770889" y="301244"/>
                </a:lnTo>
                <a:lnTo>
                  <a:pt x="786892" y="253619"/>
                </a:lnTo>
                <a:lnTo>
                  <a:pt x="739267" y="237617"/>
                </a:lnTo>
                <a:close/>
              </a:path>
              <a:path w="1454785" h="525780">
                <a:moveTo>
                  <a:pt x="643889" y="205486"/>
                </a:moveTo>
                <a:lnTo>
                  <a:pt x="627888" y="253237"/>
                </a:lnTo>
                <a:lnTo>
                  <a:pt x="675513" y="269239"/>
                </a:lnTo>
                <a:lnTo>
                  <a:pt x="691514" y="221614"/>
                </a:lnTo>
                <a:lnTo>
                  <a:pt x="643889" y="205486"/>
                </a:lnTo>
                <a:close/>
              </a:path>
              <a:path w="1454785" h="525780">
                <a:moveTo>
                  <a:pt x="548513" y="173482"/>
                </a:moveTo>
                <a:lnTo>
                  <a:pt x="532511" y="221107"/>
                </a:lnTo>
                <a:lnTo>
                  <a:pt x="580136" y="237236"/>
                </a:lnTo>
                <a:lnTo>
                  <a:pt x="596264" y="189484"/>
                </a:lnTo>
                <a:lnTo>
                  <a:pt x="548513" y="173482"/>
                </a:lnTo>
                <a:close/>
              </a:path>
              <a:path w="1454785" h="525780">
                <a:moveTo>
                  <a:pt x="453263" y="141478"/>
                </a:moveTo>
                <a:lnTo>
                  <a:pt x="437133" y="189103"/>
                </a:lnTo>
                <a:lnTo>
                  <a:pt x="484886" y="205105"/>
                </a:lnTo>
                <a:lnTo>
                  <a:pt x="500888" y="157480"/>
                </a:lnTo>
                <a:lnTo>
                  <a:pt x="453263" y="141478"/>
                </a:lnTo>
                <a:close/>
              </a:path>
              <a:path w="1454785" h="525780">
                <a:moveTo>
                  <a:pt x="357886" y="109347"/>
                </a:moveTo>
                <a:lnTo>
                  <a:pt x="341883" y="157099"/>
                </a:lnTo>
                <a:lnTo>
                  <a:pt x="389508" y="173100"/>
                </a:lnTo>
                <a:lnTo>
                  <a:pt x="405511" y="125349"/>
                </a:lnTo>
                <a:lnTo>
                  <a:pt x="357886" y="109347"/>
                </a:lnTo>
                <a:close/>
              </a:path>
              <a:path w="1454785" h="525780">
                <a:moveTo>
                  <a:pt x="262508" y="77343"/>
                </a:moveTo>
                <a:lnTo>
                  <a:pt x="246506" y="124968"/>
                </a:lnTo>
                <a:lnTo>
                  <a:pt x="294131" y="140970"/>
                </a:lnTo>
                <a:lnTo>
                  <a:pt x="310133" y="93345"/>
                </a:lnTo>
                <a:lnTo>
                  <a:pt x="262508" y="77343"/>
                </a:lnTo>
                <a:close/>
              </a:path>
              <a:path w="1454785" h="525780">
                <a:moveTo>
                  <a:pt x="167131" y="45338"/>
                </a:moveTo>
                <a:lnTo>
                  <a:pt x="151130" y="92963"/>
                </a:lnTo>
                <a:lnTo>
                  <a:pt x="198881" y="108966"/>
                </a:lnTo>
                <a:lnTo>
                  <a:pt x="214883" y="61341"/>
                </a:lnTo>
                <a:lnTo>
                  <a:pt x="167131" y="45338"/>
                </a:lnTo>
                <a:close/>
              </a:path>
              <a:path w="1454785" h="525780">
                <a:moveTo>
                  <a:pt x="111379" y="0"/>
                </a:moveTo>
                <a:lnTo>
                  <a:pt x="0" y="15621"/>
                </a:lnTo>
                <a:lnTo>
                  <a:pt x="79375" y="95376"/>
                </a:lnTo>
                <a:lnTo>
                  <a:pt x="87375" y="71534"/>
                </a:lnTo>
                <a:lnTo>
                  <a:pt x="63500" y="63500"/>
                </a:lnTo>
                <a:lnTo>
                  <a:pt x="79501" y="15875"/>
                </a:lnTo>
                <a:lnTo>
                  <a:pt x="106052" y="15875"/>
                </a:lnTo>
                <a:lnTo>
                  <a:pt x="111379" y="0"/>
                </a:lnTo>
                <a:close/>
              </a:path>
              <a:path w="1454785" h="525780">
                <a:moveTo>
                  <a:pt x="103381" y="23834"/>
                </a:moveTo>
                <a:lnTo>
                  <a:pt x="87375" y="71534"/>
                </a:lnTo>
                <a:lnTo>
                  <a:pt x="103505" y="76962"/>
                </a:lnTo>
                <a:lnTo>
                  <a:pt x="119506" y="29210"/>
                </a:lnTo>
                <a:lnTo>
                  <a:pt x="103381" y="23834"/>
                </a:lnTo>
                <a:close/>
              </a:path>
              <a:path w="1454785" h="525780">
                <a:moveTo>
                  <a:pt x="79501" y="15875"/>
                </a:moveTo>
                <a:lnTo>
                  <a:pt x="63500" y="63500"/>
                </a:lnTo>
                <a:lnTo>
                  <a:pt x="87375" y="71534"/>
                </a:lnTo>
                <a:lnTo>
                  <a:pt x="103381" y="23834"/>
                </a:lnTo>
                <a:lnTo>
                  <a:pt x="79501" y="15875"/>
                </a:lnTo>
                <a:close/>
              </a:path>
              <a:path w="1454785" h="525780">
                <a:moveTo>
                  <a:pt x="106052" y="15875"/>
                </a:moveTo>
                <a:lnTo>
                  <a:pt x="79501" y="15875"/>
                </a:lnTo>
                <a:lnTo>
                  <a:pt x="103381" y="23834"/>
                </a:lnTo>
                <a:lnTo>
                  <a:pt x="106052" y="15875"/>
                </a:lnTo>
                <a:close/>
              </a:path>
            </a:pathLst>
          </a:custGeom>
          <a:solidFill>
            <a:srgbClr val="000000"/>
          </a:solidFill>
        </p:spPr>
        <p:txBody>
          <a:bodyPr wrap="square" lIns="0" tIns="0" rIns="0" bIns="0" rtlCol="0"/>
          <a:lstStyle/>
          <a:p>
            <a:endParaRPr/>
          </a:p>
        </p:txBody>
      </p:sp>
      <p:sp>
        <p:nvSpPr>
          <p:cNvPr id="17" name="object 17"/>
          <p:cNvSpPr/>
          <p:nvPr/>
        </p:nvSpPr>
        <p:spPr>
          <a:xfrm>
            <a:off x="5571363" y="4332732"/>
            <a:ext cx="1049655" cy="430530"/>
          </a:xfrm>
          <a:custGeom>
            <a:avLst/>
            <a:gdLst/>
            <a:ahLst/>
            <a:cxnLst/>
            <a:rect l="l" t="t" r="r" b="b"/>
            <a:pathLst>
              <a:path w="1049654" h="430529">
                <a:moveTo>
                  <a:pt x="17525" y="0"/>
                </a:moveTo>
                <a:lnTo>
                  <a:pt x="0" y="47117"/>
                </a:lnTo>
                <a:lnTo>
                  <a:pt x="47116" y="64770"/>
                </a:lnTo>
                <a:lnTo>
                  <a:pt x="64642" y="17653"/>
                </a:lnTo>
                <a:lnTo>
                  <a:pt x="17525" y="0"/>
                </a:lnTo>
                <a:close/>
              </a:path>
              <a:path w="1049654" h="430529">
                <a:moveTo>
                  <a:pt x="111760" y="35306"/>
                </a:moveTo>
                <a:lnTo>
                  <a:pt x="94234" y="82296"/>
                </a:lnTo>
                <a:lnTo>
                  <a:pt x="141350" y="99949"/>
                </a:lnTo>
                <a:lnTo>
                  <a:pt x="158876" y="52832"/>
                </a:lnTo>
                <a:lnTo>
                  <a:pt x="111760" y="35306"/>
                </a:lnTo>
                <a:close/>
              </a:path>
              <a:path w="1049654" h="430529">
                <a:moveTo>
                  <a:pt x="205994" y="70485"/>
                </a:moveTo>
                <a:lnTo>
                  <a:pt x="188467" y="117602"/>
                </a:lnTo>
                <a:lnTo>
                  <a:pt x="235585" y="135128"/>
                </a:lnTo>
                <a:lnTo>
                  <a:pt x="253111" y="88011"/>
                </a:lnTo>
                <a:lnTo>
                  <a:pt x="205994" y="70485"/>
                </a:lnTo>
                <a:close/>
              </a:path>
              <a:path w="1049654" h="430529">
                <a:moveTo>
                  <a:pt x="300227" y="105664"/>
                </a:moveTo>
                <a:lnTo>
                  <a:pt x="282701" y="152781"/>
                </a:lnTo>
                <a:lnTo>
                  <a:pt x="329819" y="170307"/>
                </a:lnTo>
                <a:lnTo>
                  <a:pt x="347345" y="123190"/>
                </a:lnTo>
                <a:lnTo>
                  <a:pt x="300227" y="105664"/>
                </a:lnTo>
                <a:close/>
              </a:path>
              <a:path w="1049654" h="430529">
                <a:moveTo>
                  <a:pt x="394462" y="140843"/>
                </a:moveTo>
                <a:lnTo>
                  <a:pt x="376936" y="187960"/>
                </a:lnTo>
                <a:lnTo>
                  <a:pt x="424052" y="205486"/>
                </a:lnTo>
                <a:lnTo>
                  <a:pt x="441578" y="158369"/>
                </a:lnTo>
                <a:lnTo>
                  <a:pt x="394462" y="140843"/>
                </a:lnTo>
                <a:close/>
              </a:path>
              <a:path w="1049654" h="430529">
                <a:moveTo>
                  <a:pt x="488696" y="176022"/>
                </a:moveTo>
                <a:lnTo>
                  <a:pt x="471170" y="223139"/>
                </a:lnTo>
                <a:lnTo>
                  <a:pt x="518287" y="240665"/>
                </a:lnTo>
                <a:lnTo>
                  <a:pt x="535813" y="193548"/>
                </a:lnTo>
                <a:lnTo>
                  <a:pt x="488696" y="176022"/>
                </a:lnTo>
                <a:close/>
              </a:path>
              <a:path w="1049654" h="430529">
                <a:moveTo>
                  <a:pt x="582929" y="211201"/>
                </a:moveTo>
                <a:lnTo>
                  <a:pt x="565403" y="258318"/>
                </a:lnTo>
                <a:lnTo>
                  <a:pt x="612521" y="275844"/>
                </a:lnTo>
                <a:lnTo>
                  <a:pt x="630047" y="228727"/>
                </a:lnTo>
                <a:lnTo>
                  <a:pt x="582929" y="211201"/>
                </a:lnTo>
                <a:close/>
              </a:path>
              <a:path w="1049654" h="430529">
                <a:moveTo>
                  <a:pt x="677163" y="246380"/>
                </a:moveTo>
                <a:lnTo>
                  <a:pt x="659638" y="293497"/>
                </a:lnTo>
                <a:lnTo>
                  <a:pt x="706754" y="311023"/>
                </a:lnTo>
                <a:lnTo>
                  <a:pt x="724281" y="263906"/>
                </a:lnTo>
                <a:lnTo>
                  <a:pt x="677163" y="246380"/>
                </a:lnTo>
                <a:close/>
              </a:path>
              <a:path w="1049654" h="430529">
                <a:moveTo>
                  <a:pt x="771398" y="281559"/>
                </a:moveTo>
                <a:lnTo>
                  <a:pt x="753872" y="328676"/>
                </a:lnTo>
                <a:lnTo>
                  <a:pt x="800988" y="346202"/>
                </a:lnTo>
                <a:lnTo>
                  <a:pt x="818514" y="299085"/>
                </a:lnTo>
                <a:lnTo>
                  <a:pt x="771398" y="281559"/>
                </a:lnTo>
                <a:close/>
              </a:path>
              <a:path w="1049654" h="430529">
                <a:moveTo>
                  <a:pt x="934719" y="288798"/>
                </a:moveTo>
                <a:lnTo>
                  <a:pt x="881888" y="430149"/>
                </a:lnTo>
                <a:lnTo>
                  <a:pt x="1049655" y="412242"/>
                </a:lnTo>
                <a:lnTo>
                  <a:pt x="934719" y="288798"/>
                </a:lnTo>
                <a:close/>
              </a:path>
              <a:path w="1049654" h="430529">
                <a:moveTo>
                  <a:pt x="865632" y="316738"/>
                </a:moveTo>
                <a:lnTo>
                  <a:pt x="847978" y="363855"/>
                </a:lnTo>
                <a:lnTo>
                  <a:pt x="895096" y="381381"/>
                </a:lnTo>
                <a:lnTo>
                  <a:pt x="912749" y="334264"/>
                </a:lnTo>
                <a:lnTo>
                  <a:pt x="865632" y="316738"/>
                </a:lnTo>
                <a:close/>
              </a:path>
            </a:pathLst>
          </a:custGeom>
          <a:solidFill>
            <a:srgbClr val="000000"/>
          </a:solidFill>
        </p:spPr>
        <p:txBody>
          <a:bodyPr wrap="square" lIns="0" tIns="0" rIns="0" bIns="0" rtlCol="0"/>
          <a:lstStyle/>
          <a:p>
            <a:endParaRPr/>
          </a:p>
        </p:txBody>
      </p:sp>
      <p:grpSp>
        <p:nvGrpSpPr>
          <p:cNvPr id="18" name="object 18"/>
          <p:cNvGrpSpPr/>
          <p:nvPr/>
        </p:nvGrpSpPr>
        <p:grpSpPr>
          <a:xfrm>
            <a:off x="5566790" y="2049779"/>
            <a:ext cx="2481580" cy="1477010"/>
            <a:chOff x="5566790" y="2049779"/>
            <a:chExt cx="2481580" cy="1477010"/>
          </a:xfrm>
        </p:grpSpPr>
        <p:sp>
          <p:nvSpPr>
            <p:cNvPr id="19" name="object 19"/>
            <p:cNvSpPr/>
            <p:nvPr/>
          </p:nvSpPr>
          <p:spPr>
            <a:xfrm>
              <a:off x="5566790" y="2710433"/>
              <a:ext cx="1092835" cy="699770"/>
            </a:xfrm>
            <a:custGeom>
              <a:avLst/>
              <a:gdLst/>
              <a:ahLst/>
              <a:cxnLst/>
              <a:rect l="l" t="t" r="r" b="b"/>
              <a:pathLst>
                <a:path w="1092834" h="699770">
                  <a:moveTo>
                    <a:pt x="42545" y="630174"/>
                  </a:moveTo>
                  <a:lnTo>
                    <a:pt x="0" y="656843"/>
                  </a:lnTo>
                  <a:lnTo>
                    <a:pt x="26670" y="699515"/>
                  </a:lnTo>
                  <a:lnTo>
                    <a:pt x="69342" y="672718"/>
                  </a:lnTo>
                  <a:lnTo>
                    <a:pt x="42545" y="630174"/>
                  </a:lnTo>
                  <a:close/>
                </a:path>
                <a:path w="1092834" h="699770">
                  <a:moveTo>
                    <a:pt x="127635" y="576579"/>
                  </a:moveTo>
                  <a:lnTo>
                    <a:pt x="85089" y="603376"/>
                  </a:lnTo>
                  <a:lnTo>
                    <a:pt x="111887" y="645921"/>
                  </a:lnTo>
                  <a:lnTo>
                    <a:pt x="154432" y="619125"/>
                  </a:lnTo>
                  <a:lnTo>
                    <a:pt x="127635" y="576579"/>
                  </a:lnTo>
                  <a:close/>
                </a:path>
                <a:path w="1092834" h="699770">
                  <a:moveTo>
                    <a:pt x="212851" y="523113"/>
                  </a:moveTo>
                  <a:lnTo>
                    <a:pt x="170307" y="549782"/>
                  </a:lnTo>
                  <a:lnTo>
                    <a:pt x="196976" y="592454"/>
                  </a:lnTo>
                  <a:lnTo>
                    <a:pt x="239649" y="565657"/>
                  </a:lnTo>
                  <a:lnTo>
                    <a:pt x="212851" y="523113"/>
                  </a:lnTo>
                  <a:close/>
                </a:path>
                <a:path w="1092834" h="699770">
                  <a:moveTo>
                    <a:pt x="298069" y="469518"/>
                  </a:moveTo>
                  <a:lnTo>
                    <a:pt x="255397" y="496315"/>
                  </a:lnTo>
                  <a:lnTo>
                    <a:pt x="282194" y="538861"/>
                  </a:lnTo>
                  <a:lnTo>
                    <a:pt x="324738" y="512190"/>
                  </a:lnTo>
                  <a:lnTo>
                    <a:pt x="298069" y="469518"/>
                  </a:lnTo>
                  <a:close/>
                </a:path>
                <a:path w="1092834" h="699770">
                  <a:moveTo>
                    <a:pt x="383159" y="416051"/>
                  </a:moveTo>
                  <a:lnTo>
                    <a:pt x="340613" y="442849"/>
                  </a:lnTo>
                  <a:lnTo>
                    <a:pt x="367411" y="485393"/>
                  </a:lnTo>
                  <a:lnTo>
                    <a:pt x="409956" y="458596"/>
                  </a:lnTo>
                  <a:lnTo>
                    <a:pt x="383159" y="416051"/>
                  </a:lnTo>
                  <a:close/>
                </a:path>
                <a:path w="1092834" h="699770">
                  <a:moveTo>
                    <a:pt x="468375" y="362457"/>
                  </a:moveTo>
                  <a:lnTo>
                    <a:pt x="425704" y="389254"/>
                  </a:lnTo>
                  <a:lnTo>
                    <a:pt x="452500" y="431800"/>
                  </a:lnTo>
                  <a:lnTo>
                    <a:pt x="495046" y="405129"/>
                  </a:lnTo>
                  <a:lnTo>
                    <a:pt x="468375" y="362457"/>
                  </a:lnTo>
                  <a:close/>
                </a:path>
                <a:path w="1092834" h="699770">
                  <a:moveTo>
                    <a:pt x="553466" y="308990"/>
                  </a:moveTo>
                  <a:lnTo>
                    <a:pt x="510921" y="335788"/>
                  </a:lnTo>
                  <a:lnTo>
                    <a:pt x="537718" y="378332"/>
                  </a:lnTo>
                  <a:lnTo>
                    <a:pt x="580263" y="351536"/>
                  </a:lnTo>
                  <a:lnTo>
                    <a:pt x="553466" y="308990"/>
                  </a:lnTo>
                  <a:close/>
                </a:path>
                <a:path w="1092834" h="699770">
                  <a:moveTo>
                    <a:pt x="638683" y="255396"/>
                  </a:moveTo>
                  <a:lnTo>
                    <a:pt x="596011" y="282193"/>
                  </a:lnTo>
                  <a:lnTo>
                    <a:pt x="622808" y="324738"/>
                  </a:lnTo>
                  <a:lnTo>
                    <a:pt x="665353" y="298068"/>
                  </a:lnTo>
                  <a:lnTo>
                    <a:pt x="638683" y="255396"/>
                  </a:lnTo>
                  <a:close/>
                </a:path>
                <a:path w="1092834" h="699770">
                  <a:moveTo>
                    <a:pt x="723773" y="201929"/>
                  </a:moveTo>
                  <a:lnTo>
                    <a:pt x="681228" y="228726"/>
                  </a:lnTo>
                  <a:lnTo>
                    <a:pt x="708025" y="271271"/>
                  </a:lnTo>
                  <a:lnTo>
                    <a:pt x="750570" y="244475"/>
                  </a:lnTo>
                  <a:lnTo>
                    <a:pt x="723773" y="201929"/>
                  </a:lnTo>
                  <a:close/>
                </a:path>
                <a:path w="1092834" h="699770">
                  <a:moveTo>
                    <a:pt x="808989" y="148336"/>
                  </a:moveTo>
                  <a:lnTo>
                    <a:pt x="766445" y="175132"/>
                  </a:lnTo>
                  <a:lnTo>
                    <a:pt x="793114" y="217677"/>
                  </a:lnTo>
                  <a:lnTo>
                    <a:pt x="835787" y="191007"/>
                  </a:lnTo>
                  <a:lnTo>
                    <a:pt x="808989" y="148336"/>
                  </a:lnTo>
                  <a:close/>
                </a:path>
                <a:path w="1092834" h="699770">
                  <a:moveTo>
                    <a:pt x="894080" y="94868"/>
                  </a:moveTo>
                  <a:lnTo>
                    <a:pt x="851535" y="121665"/>
                  </a:lnTo>
                  <a:lnTo>
                    <a:pt x="878332" y="164211"/>
                  </a:lnTo>
                  <a:lnTo>
                    <a:pt x="920876" y="137413"/>
                  </a:lnTo>
                  <a:lnTo>
                    <a:pt x="894080" y="94868"/>
                  </a:lnTo>
                  <a:close/>
                </a:path>
                <a:path w="1092834" h="699770">
                  <a:moveTo>
                    <a:pt x="1064609" y="45592"/>
                  </a:moveTo>
                  <a:lnTo>
                    <a:pt x="972438" y="45592"/>
                  </a:lnTo>
                  <a:lnTo>
                    <a:pt x="999236" y="88137"/>
                  </a:lnTo>
                  <a:lnTo>
                    <a:pt x="977951" y="101572"/>
                  </a:lnTo>
                  <a:lnTo>
                    <a:pt x="1004697" y="144144"/>
                  </a:lnTo>
                  <a:lnTo>
                    <a:pt x="1064609" y="45592"/>
                  </a:lnTo>
                  <a:close/>
                </a:path>
                <a:path w="1092834" h="699770">
                  <a:moveTo>
                    <a:pt x="951191" y="58976"/>
                  </a:moveTo>
                  <a:lnTo>
                    <a:pt x="936752" y="68071"/>
                  </a:lnTo>
                  <a:lnTo>
                    <a:pt x="963422" y="110743"/>
                  </a:lnTo>
                  <a:lnTo>
                    <a:pt x="977951" y="101572"/>
                  </a:lnTo>
                  <a:lnTo>
                    <a:pt x="951191" y="58976"/>
                  </a:lnTo>
                  <a:close/>
                </a:path>
                <a:path w="1092834" h="699770">
                  <a:moveTo>
                    <a:pt x="972438" y="45592"/>
                  </a:moveTo>
                  <a:lnTo>
                    <a:pt x="951191" y="58976"/>
                  </a:lnTo>
                  <a:lnTo>
                    <a:pt x="977951" y="101572"/>
                  </a:lnTo>
                  <a:lnTo>
                    <a:pt x="999236" y="88137"/>
                  </a:lnTo>
                  <a:lnTo>
                    <a:pt x="972438" y="45592"/>
                  </a:lnTo>
                  <a:close/>
                </a:path>
                <a:path w="1092834" h="699770">
                  <a:moveTo>
                    <a:pt x="1092327" y="0"/>
                  </a:moveTo>
                  <a:lnTo>
                    <a:pt x="924433" y="16382"/>
                  </a:lnTo>
                  <a:lnTo>
                    <a:pt x="951191" y="58976"/>
                  </a:lnTo>
                  <a:lnTo>
                    <a:pt x="972438" y="45592"/>
                  </a:lnTo>
                  <a:lnTo>
                    <a:pt x="1064609" y="45592"/>
                  </a:lnTo>
                  <a:lnTo>
                    <a:pt x="1092327" y="0"/>
                  </a:lnTo>
                  <a:close/>
                </a:path>
              </a:pathLst>
            </a:custGeom>
            <a:solidFill>
              <a:srgbClr val="000000"/>
            </a:solidFill>
          </p:spPr>
          <p:txBody>
            <a:bodyPr wrap="square" lIns="0" tIns="0" rIns="0" bIns="0" rtlCol="0"/>
            <a:lstStyle/>
            <a:p>
              <a:endParaRPr/>
            </a:p>
          </p:txBody>
        </p:sp>
        <p:sp>
          <p:nvSpPr>
            <p:cNvPr id="20" name="object 20"/>
            <p:cNvSpPr/>
            <p:nvPr/>
          </p:nvSpPr>
          <p:spPr>
            <a:xfrm>
              <a:off x="6611111" y="2049779"/>
              <a:ext cx="1437640" cy="1477010"/>
            </a:xfrm>
            <a:custGeom>
              <a:avLst/>
              <a:gdLst/>
              <a:ahLst/>
              <a:cxnLst/>
              <a:rect l="l" t="t" r="r" b="b"/>
              <a:pathLst>
                <a:path w="1437640" h="1477010">
                  <a:moveTo>
                    <a:pt x="1437131" y="0"/>
                  </a:moveTo>
                  <a:lnTo>
                    <a:pt x="0" y="0"/>
                  </a:lnTo>
                  <a:lnTo>
                    <a:pt x="0" y="1476756"/>
                  </a:lnTo>
                  <a:lnTo>
                    <a:pt x="1437131" y="1476756"/>
                  </a:lnTo>
                  <a:lnTo>
                    <a:pt x="1437131" y="0"/>
                  </a:lnTo>
                  <a:close/>
                </a:path>
              </a:pathLst>
            </a:custGeom>
            <a:solidFill>
              <a:srgbClr val="FFCC99"/>
            </a:solidFill>
          </p:spPr>
          <p:txBody>
            <a:bodyPr wrap="square" lIns="0" tIns="0" rIns="0" bIns="0" rtlCol="0"/>
            <a:lstStyle/>
            <a:p>
              <a:endParaRPr/>
            </a:p>
          </p:txBody>
        </p:sp>
      </p:grpSp>
      <p:sp>
        <p:nvSpPr>
          <p:cNvPr id="21" name="object 21"/>
          <p:cNvSpPr txBox="1"/>
          <p:nvPr/>
        </p:nvSpPr>
        <p:spPr>
          <a:xfrm>
            <a:off x="6611111" y="2049779"/>
            <a:ext cx="1437640" cy="1477010"/>
          </a:xfrm>
          <a:prstGeom prst="rect">
            <a:avLst/>
          </a:prstGeom>
          <a:ln w="9144">
            <a:solidFill>
              <a:srgbClr val="000000"/>
            </a:solidFill>
          </a:ln>
        </p:spPr>
        <p:txBody>
          <a:bodyPr vert="horz" wrap="square" lIns="0" tIns="39370" rIns="0" bIns="0" rtlCol="0">
            <a:spAutoFit/>
          </a:bodyPr>
          <a:lstStyle/>
          <a:p>
            <a:pPr marL="92075" marR="319405">
              <a:lnSpc>
                <a:spcPct val="100000"/>
              </a:lnSpc>
              <a:spcBef>
                <a:spcPts val="310"/>
              </a:spcBef>
            </a:pPr>
            <a:r>
              <a:rPr sz="1800" dirty="0">
                <a:latin typeface="Times New Roman"/>
                <a:cs typeface="Times New Roman"/>
              </a:rPr>
              <a:t>item_key  it</a:t>
            </a:r>
            <a:r>
              <a:rPr sz="1800" spc="5" dirty="0">
                <a:latin typeface="Times New Roman"/>
                <a:cs typeface="Times New Roman"/>
              </a:rPr>
              <a:t>e</a:t>
            </a:r>
            <a:r>
              <a:rPr sz="1800" spc="-10" dirty="0">
                <a:latin typeface="Times New Roman"/>
                <a:cs typeface="Times New Roman"/>
              </a:rPr>
              <a:t>m</a:t>
            </a:r>
            <a:r>
              <a:rPr sz="1800" dirty="0">
                <a:latin typeface="Times New Roman"/>
                <a:cs typeface="Times New Roman"/>
              </a:rPr>
              <a:t>_n</a:t>
            </a:r>
            <a:r>
              <a:rPr sz="1800" spc="10" dirty="0">
                <a:latin typeface="Times New Roman"/>
                <a:cs typeface="Times New Roman"/>
              </a:rPr>
              <a:t>a</a:t>
            </a:r>
            <a:r>
              <a:rPr sz="1800" spc="-10" dirty="0">
                <a:latin typeface="Times New Roman"/>
                <a:cs typeface="Times New Roman"/>
              </a:rPr>
              <a:t>m</a:t>
            </a:r>
            <a:r>
              <a:rPr sz="1800" dirty="0">
                <a:latin typeface="Times New Roman"/>
                <a:cs typeface="Times New Roman"/>
              </a:rPr>
              <a:t>e  brand</a:t>
            </a:r>
            <a:endParaRPr sz="1800">
              <a:latin typeface="Times New Roman"/>
              <a:cs typeface="Times New Roman"/>
            </a:endParaRPr>
          </a:p>
          <a:p>
            <a:pPr marL="92075">
              <a:lnSpc>
                <a:spcPct val="100000"/>
              </a:lnSpc>
            </a:pPr>
            <a:r>
              <a:rPr sz="1800" spc="5" dirty="0">
                <a:latin typeface="Times New Roman"/>
                <a:cs typeface="Times New Roman"/>
              </a:rPr>
              <a:t>type</a:t>
            </a:r>
            <a:endParaRPr sz="1800">
              <a:latin typeface="Times New Roman"/>
              <a:cs typeface="Times New Roman"/>
            </a:endParaRPr>
          </a:p>
          <a:p>
            <a:pPr marL="92075">
              <a:lnSpc>
                <a:spcPct val="100000"/>
              </a:lnSpc>
            </a:pPr>
            <a:r>
              <a:rPr sz="1800" dirty="0">
                <a:latin typeface="Times New Roman"/>
                <a:cs typeface="Times New Roman"/>
              </a:rPr>
              <a:t>supplier_type</a:t>
            </a:r>
            <a:endParaRPr sz="1800">
              <a:latin typeface="Times New Roman"/>
              <a:cs typeface="Times New Roman"/>
            </a:endParaRPr>
          </a:p>
        </p:txBody>
      </p:sp>
      <p:sp>
        <p:nvSpPr>
          <p:cNvPr id="25" name="object 25"/>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27</a:t>
            </a:fld>
            <a:endParaRPr dirty="0"/>
          </a:p>
        </p:txBody>
      </p:sp>
      <p:sp>
        <p:nvSpPr>
          <p:cNvPr id="22" name="object 22"/>
          <p:cNvSpPr txBox="1"/>
          <p:nvPr/>
        </p:nvSpPr>
        <p:spPr>
          <a:xfrm>
            <a:off x="6818376" y="1600200"/>
            <a:ext cx="734695" cy="449580"/>
          </a:xfrm>
          <a:prstGeom prst="rect">
            <a:avLst/>
          </a:prstGeom>
          <a:solidFill>
            <a:srgbClr val="FFCC99"/>
          </a:solidFill>
          <a:ln w="9143">
            <a:solidFill>
              <a:srgbClr val="000000"/>
            </a:solidFill>
          </a:ln>
        </p:spPr>
        <p:txBody>
          <a:bodyPr vert="horz" wrap="square" lIns="0" tIns="40005" rIns="0" bIns="0" rtlCol="0">
            <a:spAutoFit/>
          </a:bodyPr>
          <a:lstStyle/>
          <a:p>
            <a:pPr marL="97155">
              <a:lnSpc>
                <a:spcPct val="100000"/>
              </a:lnSpc>
              <a:spcBef>
                <a:spcPts val="315"/>
              </a:spcBef>
            </a:pPr>
            <a:r>
              <a:rPr sz="2400" dirty="0">
                <a:latin typeface="Times New Roman"/>
                <a:cs typeface="Times New Roman"/>
              </a:rPr>
              <a:t>item</a:t>
            </a:r>
            <a:endParaRPr sz="2400">
              <a:latin typeface="Times New Roman"/>
              <a:cs typeface="Times New Roman"/>
            </a:endParaRPr>
          </a:p>
        </p:txBody>
      </p:sp>
      <p:sp>
        <p:nvSpPr>
          <p:cNvPr id="23" name="object 23"/>
          <p:cNvSpPr txBox="1"/>
          <p:nvPr/>
        </p:nvSpPr>
        <p:spPr>
          <a:xfrm>
            <a:off x="922019" y="4353305"/>
            <a:ext cx="1426845" cy="927735"/>
          </a:xfrm>
          <a:prstGeom prst="rect">
            <a:avLst/>
          </a:prstGeom>
          <a:solidFill>
            <a:srgbClr val="CCEBFF"/>
          </a:solidFill>
          <a:ln w="9144">
            <a:solidFill>
              <a:srgbClr val="000000"/>
            </a:solidFill>
          </a:ln>
        </p:spPr>
        <p:txBody>
          <a:bodyPr vert="horz" wrap="square" lIns="0" tIns="40005" rIns="0" bIns="0" rtlCol="0">
            <a:spAutoFit/>
          </a:bodyPr>
          <a:lstStyle/>
          <a:p>
            <a:pPr marL="91440" marR="93345">
              <a:lnSpc>
                <a:spcPct val="100000"/>
              </a:lnSpc>
              <a:spcBef>
                <a:spcPts val="315"/>
              </a:spcBef>
            </a:pPr>
            <a:r>
              <a:rPr sz="1800" dirty="0">
                <a:latin typeface="Times New Roman"/>
                <a:cs typeface="Times New Roman"/>
              </a:rPr>
              <a:t>branch_key  branch_name  branch_type</a:t>
            </a:r>
            <a:endParaRPr sz="1800">
              <a:latin typeface="Times New Roman"/>
              <a:cs typeface="Times New Roman"/>
            </a:endParaRPr>
          </a:p>
        </p:txBody>
      </p:sp>
      <p:sp>
        <p:nvSpPr>
          <p:cNvPr id="24" name="object 24"/>
          <p:cNvSpPr txBox="1"/>
          <p:nvPr/>
        </p:nvSpPr>
        <p:spPr>
          <a:xfrm>
            <a:off x="838200" y="3886200"/>
            <a:ext cx="1024255" cy="467359"/>
          </a:xfrm>
          <a:prstGeom prst="rect">
            <a:avLst/>
          </a:prstGeom>
          <a:solidFill>
            <a:srgbClr val="CCEBFF"/>
          </a:solidFill>
          <a:ln w="9144">
            <a:solidFill>
              <a:srgbClr val="000000"/>
            </a:solidFill>
          </a:ln>
        </p:spPr>
        <p:txBody>
          <a:bodyPr vert="horz" wrap="square" lIns="0" tIns="35560" rIns="0" bIns="0" rtlCol="0">
            <a:spAutoFit/>
          </a:bodyPr>
          <a:lstStyle/>
          <a:p>
            <a:pPr marL="96520">
              <a:lnSpc>
                <a:spcPct val="100000"/>
              </a:lnSpc>
              <a:spcBef>
                <a:spcPts val="280"/>
              </a:spcBef>
            </a:pPr>
            <a:r>
              <a:rPr sz="2400" dirty="0">
                <a:latin typeface="Times New Roman"/>
                <a:cs typeface="Times New Roman"/>
              </a:rPr>
              <a:t>branch</a:t>
            </a:r>
            <a:endParaRPr sz="2400">
              <a:latin typeface="Times New Roman"/>
              <a:cs typeface="Times New Roman"/>
            </a:endParaRPr>
          </a:p>
        </p:txBody>
      </p:sp>
    </p:spTree>
    <p:extLst>
      <p:ext uri="{BB962C8B-B14F-4D97-AF65-F5344CB8AC3E}">
        <p14:creationId xmlns:p14="http://schemas.microsoft.com/office/powerpoint/2010/main" val="45779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590" y="293319"/>
            <a:ext cx="6579870" cy="574675"/>
          </a:xfrm>
          <a:prstGeom prst="rect">
            <a:avLst/>
          </a:prstGeom>
        </p:spPr>
        <p:txBody>
          <a:bodyPr vert="horz" wrap="square" lIns="0" tIns="12700" rIns="0" bIns="0" rtlCol="0">
            <a:spAutoFit/>
          </a:bodyPr>
          <a:lstStyle/>
          <a:p>
            <a:pPr marL="12700">
              <a:lnSpc>
                <a:spcPct val="100000"/>
              </a:lnSpc>
              <a:spcBef>
                <a:spcPts val="100"/>
              </a:spcBef>
            </a:pPr>
            <a:r>
              <a:rPr sz="3600" dirty="0"/>
              <a:t>Example of </a:t>
            </a:r>
            <a:r>
              <a:rPr sz="3600" b="1" spc="-5" dirty="0">
                <a:latin typeface="Arial"/>
                <a:cs typeface="Arial"/>
              </a:rPr>
              <a:t>Snowflake</a:t>
            </a:r>
            <a:r>
              <a:rPr sz="3600" b="1" spc="-85" dirty="0">
                <a:latin typeface="Arial"/>
                <a:cs typeface="Arial"/>
              </a:rPr>
              <a:t> </a:t>
            </a:r>
            <a:r>
              <a:rPr sz="3600" b="1" dirty="0">
                <a:latin typeface="Arial"/>
                <a:cs typeface="Arial"/>
              </a:rPr>
              <a:t>Schema</a:t>
            </a:r>
            <a:endParaRPr sz="3600">
              <a:latin typeface="Arial"/>
              <a:cs typeface="Arial"/>
            </a:endParaRPr>
          </a:p>
        </p:txBody>
      </p:sp>
      <p:grpSp>
        <p:nvGrpSpPr>
          <p:cNvPr id="3" name="object 3"/>
          <p:cNvGrpSpPr/>
          <p:nvPr/>
        </p:nvGrpSpPr>
        <p:grpSpPr>
          <a:xfrm>
            <a:off x="300037" y="1705165"/>
            <a:ext cx="5089525" cy="1858645"/>
            <a:chOff x="300037" y="1705165"/>
            <a:chExt cx="5089525" cy="1858645"/>
          </a:xfrm>
        </p:grpSpPr>
        <p:sp>
          <p:nvSpPr>
            <p:cNvPr id="4" name="object 4"/>
            <p:cNvSpPr/>
            <p:nvPr/>
          </p:nvSpPr>
          <p:spPr>
            <a:xfrm>
              <a:off x="3317748" y="3105911"/>
              <a:ext cx="2065020" cy="451484"/>
            </a:xfrm>
            <a:custGeom>
              <a:avLst/>
              <a:gdLst/>
              <a:ahLst/>
              <a:cxnLst/>
              <a:rect l="l" t="t" r="r" b="b"/>
              <a:pathLst>
                <a:path w="2065020" h="451485">
                  <a:moveTo>
                    <a:pt x="0" y="451103"/>
                  </a:moveTo>
                  <a:lnTo>
                    <a:pt x="2065020" y="451103"/>
                  </a:lnTo>
                  <a:lnTo>
                    <a:pt x="2065020" y="0"/>
                  </a:lnTo>
                  <a:lnTo>
                    <a:pt x="0" y="0"/>
                  </a:lnTo>
                  <a:lnTo>
                    <a:pt x="0" y="451103"/>
                  </a:lnTo>
                  <a:close/>
                </a:path>
              </a:pathLst>
            </a:custGeom>
            <a:ln w="12192">
              <a:solidFill>
                <a:srgbClr val="000000"/>
              </a:solidFill>
            </a:ln>
          </p:spPr>
          <p:txBody>
            <a:bodyPr wrap="square" lIns="0" tIns="0" rIns="0" bIns="0" rtlCol="0"/>
            <a:lstStyle/>
            <a:p>
              <a:endParaRPr/>
            </a:p>
          </p:txBody>
        </p:sp>
        <p:sp>
          <p:nvSpPr>
            <p:cNvPr id="5" name="object 5"/>
            <p:cNvSpPr/>
            <p:nvPr/>
          </p:nvSpPr>
          <p:spPr>
            <a:xfrm>
              <a:off x="304800" y="1709927"/>
              <a:ext cx="1819910" cy="1750060"/>
            </a:xfrm>
            <a:custGeom>
              <a:avLst/>
              <a:gdLst/>
              <a:ahLst/>
              <a:cxnLst/>
              <a:rect l="l" t="t" r="r" b="b"/>
              <a:pathLst>
                <a:path w="1819910" h="1750060">
                  <a:moveTo>
                    <a:pt x="1819656" y="0"/>
                  </a:moveTo>
                  <a:lnTo>
                    <a:pt x="0" y="0"/>
                  </a:lnTo>
                  <a:lnTo>
                    <a:pt x="0" y="1749552"/>
                  </a:lnTo>
                  <a:lnTo>
                    <a:pt x="1819656" y="1749552"/>
                  </a:lnTo>
                  <a:lnTo>
                    <a:pt x="1819656" y="0"/>
                  </a:lnTo>
                  <a:close/>
                </a:path>
              </a:pathLst>
            </a:custGeom>
            <a:solidFill>
              <a:srgbClr val="00FF99"/>
            </a:solidFill>
          </p:spPr>
          <p:txBody>
            <a:bodyPr wrap="square" lIns="0" tIns="0" rIns="0" bIns="0" rtlCol="0"/>
            <a:lstStyle/>
            <a:p>
              <a:endParaRPr/>
            </a:p>
          </p:txBody>
        </p:sp>
        <p:sp>
          <p:nvSpPr>
            <p:cNvPr id="6" name="object 6"/>
            <p:cNvSpPr/>
            <p:nvPr/>
          </p:nvSpPr>
          <p:spPr>
            <a:xfrm>
              <a:off x="304800" y="1709927"/>
              <a:ext cx="1819910" cy="1750060"/>
            </a:xfrm>
            <a:custGeom>
              <a:avLst/>
              <a:gdLst/>
              <a:ahLst/>
              <a:cxnLst/>
              <a:rect l="l" t="t" r="r" b="b"/>
              <a:pathLst>
                <a:path w="1819910" h="1750060">
                  <a:moveTo>
                    <a:pt x="0" y="1749552"/>
                  </a:moveTo>
                  <a:lnTo>
                    <a:pt x="1819656" y="1749552"/>
                  </a:lnTo>
                  <a:lnTo>
                    <a:pt x="1819656" y="0"/>
                  </a:lnTo>
                  <a:lnTo>
                    <a:pt x="0" y="0"/>
                  </a:lnTo>
                  <a:lnTo>
                    <a:pt x="0" y="1749552"/>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309372" y="1736216"/>
            <a:ext cx="1811020" cy="1671955"/>
          </a:xfrm>
          <a:prstGeom prst="rect">
            <a:avLst/>
          </a:prstGeom>
        </p:spPr>
        <p:txBody>
          <a:bodyPr vert="horz" wrap="square" lIns="0" tIns="12700" rIns="0" bIns="0" rtlCol="0">
            <a:spAutoFit/>
          </a:bodyPr>
          <a:lstStyle/>
          <a:p>
            <a:pPr marL="86995" marR="863600">
              <a:lnSpc>
                <a:spcPct val="100000"/>
              </a:lnSpc>
              <a:spcBef>
                <a:spcPts val="100"/>
              </a:spcBef>
            </a:pPr>
            <a:r>
              <a:rPr sz="1800" dirty="0">
                <a:latin typeface="Times New Roman"/>
                <a:cs typeface="Times New Roman"/>
              </a:rPr>
              <a:t>t</a:t>
            </a:r>
            <a:r>
              <a:rPr sz="1800" spc="5" dirty="0">
                <a:latin typeface="Times New Roman"/>
                <a:cs typeface="Times New Roman"/>
              </a:rPr>
              <a:t>i</a:t>
            </a:r>
            <a:r>
              <a:rPr sz="1800" spc="-10" dirty="0">
                <a:latin typeface="Times New Roman"/>
                <a:cs typeface="Times New Roman"/>
              </a:rPr>
              <a:t>m</a:t>
            </a:r>
            <a:r>
              <a:rPr sz="1800" dirty="0">
                <a:latin typeface="Times New Roman"/>
                <a:cs typeface="Times New Roman"/>
              </a:rPr>
              <a:t>e_k</a:t>
            </a:r>
            <a:r>
              <a:rPr sz="1800" spc="5" dirty="0">
                <a:latin typeface="Times New Roman"/>
                <a:cs typeface="Times New Roman"/>
              </a:rPr>
              <a:t>e</a:t>
            </a:r>
            <a:r>
              <a:rPr sz="1800" dirty="0">
                <a:latin typeface="Times New Roman"/>
                <a:cs typeface="Times New Roman"/>
              </a:rPr>
              <a:t>y  day</a:t>
            </a:r>
            <a:endParaRPr sz="1800">
              <a:latin typeface="Times New Roman"/>
              <a:cs typeface="Times New Roman"/>
            </a:endParaRPr>
          </a:p>
          <a:p>
            <a:pPr marL="86995">
              <a:lnSpc>
                <a:spcPct val="100000"/>
              </a:lnSpc>
            </a:pPr>
            <a:r>
              <a:rPr sz="1800" dirty="0">
                <a:latin typeface="Times New Roman"/>
                <a:cs typeface="Times New Roman"/>
              </a:rPr>
              <a:t>day_of_the_week</a:t>
            </a:r>
            <a:endParaRPr sz="1800">
              <a:latin typeface="Times New Roman"/>
              <a:cs typeface="Times New Roman"/>
            </a:endParaRPr>
          </a:p>
          <a:p>
            <a:pPr marL="86995" marR="1066165" algn="just">
              <a:lnSpc>
                <a:spcPct val="100000"/>
              </a:lnSpc>
            </a:pPr>
            <a:r>
              <a:rPr sz="1800" spc="-5" dirty="0">
                <a:latin typeface="Times New Roman"/>
                <a:cs typeface="Times New Roman"/>
              </a:rPr>
              <a:t>month  </a:t>
            </a:r>
            <a:r>
              <a:rPr sz="1800" dirty="0">
                <a:latin typeface="Times New Roman"/>
                <a:cs typeface="Times New Roman"/>
              </a:rPr>
              <a:t>quart</a:t>
            </a:r>
            <a:r>
              <a:rPr sz="1800" spc="5" dirty="0">
                <a:latin typeface="Times New Roman"/>
                <a:cs typeface="Times New Roman"/>
              </a:rPr>
              <a:t>e</a:t>
            </a:r>
            <a:r>
              <a:rPr sz="1800" dirty="0">
                <a:latin typeface="Times New Roman"/>
                <a:cs typeface="Times New Roman"/>
              </a:rPr>
              <a:t>r  </a:t>
            </a:r>
            <a:r>
              <a:rPr sz="1800" spc="5" dirty="0">
                <a:latin typeface="Times New Roman"/>
                <a:cs typeface="Times New Roman"/>
              </a:rPr>
              <a:t>year</a:t>
            </a:r>
            <a:endParaRPr sz="1800">
              <a:latin typeface="Times New Roman"/>
              <a:cs typeface="Times New Roman"/>
            </a:endParaRPr>
          </a:p>
        </p:txBody>
      </p:sp>
      <p:sp>
        <p:nvSpPr>
          <p:cNvPr id="8" name="object 8"/>
          <p:cNvSpPr/>
          <p:nvPr/>
        </p:nvSpPr>
        <p:spPr>
          <a:xfrm>
            <a:off x="304800" y="1295400"/>
            <a:ext cx="645160" cy="407034"/>
          </a:xfrm>
          <a:custGeom>
            <a:avLst/>
            <a:gdLst/>
            <a:ahLst/>
            <a:cxnLst/>
            <a:rect l="l" t="t" r="r" b="b"/>
            <a:pathLst>
              <a:path w="645160" h="407035">
                <a:moveTo>
                  <a:pt x="0" y="406908"/>
                </a:moveTo>
                <a:lnTo>
                  <a:pt x="644651" y="406908"/>
                </a:lnTo>
                <a:lnTo>
                  <a:pt x="644651" y="0"/>
                </a:lnTo>
                <a:lnTo>
                  <a:pt x="0" y="0"/>
                </a:lnTo>
                <a:lnTo>
                  <a:pt x="0" y="406908"/>
                </a:lnTo>
                <a:close/>
              </a:path>
            </a:pathLst>
          </a:custGeom>
          <a:ln w="9144">
            <a:solidFill>
              <a:srgbClr val="000000"/>
            </a:solidFill>
          </a:ln>
        </p:spPr>
        <p:txBody>
          <a:bodyPr wrap="square" lIns="0" tIns="0" rIns="0" bIns="0" rtlCol="0"/>
          <a:lstStyle/>
          <a:p>
            <a:endParaRPr/>
          </a:p>
        </p:txBody>
      </p:sp>
      <p:sp>
        <p:nvSpPr>
          <p:cNvPr id="9" name="object 9"/>
          <p:cNvSpPr txBox="1"/>
          <p:nvPr/>
        </p:nvSpPr>
        <p:spPr>
          <a:xfrm>
            <a:off x="309372" y="1299972"/>
            <a:ext cx="635635" cy="401955"/>
          </a:xfrm>
          <a:prstGeom prst="rect">
            <a:avLst/>
          </a:prstGeom>
          <a:solidFill>
            <a:srgbClr val="00FF99"/>
          </a:solidFill>
        </p:spPr>
        <p:txBody>
          <a:bodyPr vert="horz" wrap="square" lIns="0" tIns="33020" rIns="0" bIns="0" rtlCol="0">
            <a:spAutoFit/>
          </a:bodyPr>
          <a:lstStyle/>
          <a:p>
            <a:pPr marL="86995">
              <a:lnSpc>
                <a:spcPct val="100000"/>
              </a:lnSpc>
              <a:spcBef>
                <a:spcPts val="260"/>
              </a:spcBef>
            </a:pPr>
            <a:r>
              <a:rPr sz="2000" spc="-10" dirty="0">
                <a:latin typeface="Times New Roman"/>
                <a:cs typeface="Times New Roman"/>
              </a:rPr>
              <a:t>time</a:t>
            </a:r>
            <a:endParaRPr sz="2000">
              <a:latin typeface="Times New Roman"/>
              <a:cs typeface="Times New Roman"/>
            </a:endParaRPr>
          </a:p>
        </p:txBody>
      </p:sp>
      <p:sp>
        <p:nvSpPr>
          <p:cNvPr id="10" name="object 10"/>
          <p:cNvSpPr/>
          <p:nvPr/>
        </p:nvSpPr>
        <p:spPr>
          <a:xfrm>
            <a:off x="5943600" y="4215384"/>
            <a:ext cx="1374775" cy="927100"/>
          </a:xfrm>
          <a:custGeom>
            <a:avLst/>
            <a:gdLst/>
            <a:ahLst/>
            <a:cxnLst/>
            <a:rect l="l" t="t" r="r" b="b"/>
            <a:pathLst>
              <a:path w="1374775" h="927100">
                <a:moveTo>
                  <a:pt x="1374648" y="0"/>
                </a:moveTo>
                <a:lnTo>
                  <a:pt x="0" y="0"/>
                </a:lnTo>
                <a:lnTo>
                  <a:pt x="0" y="926591"/>
                </a:lnTo>
                <a:lnTo>
                  <a:pt x="1374648" y="926591"/>
                </a:lnTo>
                <a:lnTo>
                  <a:pt x="1374648" y="0"/>
                </a:lnTo>
                <a:close/>
              </a:path>
            </a:pathLst>
          </a:custGeom>
          <a:solidFill>
            <a:srgbClr val="FFFF99"/>
          </a:solidFill>
        </p:spPr>
        <p:txBody>
          <a:bodyPr wrap="square" lIns="0" tIns="0" rIns="0" bIns="0" rtlCol="0"/>
          <a:lstStyle/>
          <a:p>
            <a:endParaRPr/>
          </a:p>
        </p:txBody>
      </p:sp>
      <p:sp>
        <p:nvSpPr>
          <p:cNvPr id="11" name="object 11"/>
          <p:cNvSpPr txBox="1"/>
          <p:nvPr/>
        </p:nvSpPr>
        <p:spPr>
          <a:xfrm>
            <a:off x="5943600" y="4215384"/>
            <a:ext cx="1374775" cy="927100"/>
          </a:xfrm>
          <a:prstGeom prst="rect">
            <a:avLst/>
          </a:prstGeom>
          <a:ln w="9144">
            <a:solidFill>
              <a:srgbClr val="000000"/>
            </a:solidFill>
          </a:ln>
        </p:spPr>
        <p:txBody>
          <a:bodyPr vert="horz" wrap="square" lIns="0" tIns="39370" rIns="0" bIns="0" rtlCol="0">
            <a:spAutoFit/>
          </a:bodyPr>
          <a:lstStyle/>
          <a:p>
            <a:pPr marL="92710" marR="89535">
              <a:lnSpc>
                <a:spcPct val="100000"/>
              </a:lnSpc>
              <a:spcBef>
                <a:spcPts val="310"/>
              </a:spcBef>
            </a:pPr>
            <a:r>
              <a:rPr sz="1800" dirty="0">
                <a:latin typeface="Times New Roman"/>
                <a:cs typeface="Times New Roman"/>
              </a:rPr>
              <a:t>lo</a:t>
            </a:r>
            <a:r>
              <a:rPr sz="1800" spc="5" dirty="0">
                <a:latin typeface="Times New Roman"/>
                <a:cs typeface="Times New Roman"/>
              </a:rPr>
              <a:t>c</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ion_k</a:t>
            </a:r>
            <a:r>
              <a:rPr sz="1800" spc="5" dirty="0">
                <a:latin typeface="Times New Roman"/>
                <a:cs typeface="Times New Roman"/>
              </a:rPr>
              <a:t>e</a:t>
            </a:r>
            <a:r>
              <a:rPr sz="1800" dirty="0">
                <a:latin typeface="Times New Roman"/>
                <a:cs typeface="Times New Roman"/>
              </a:rPr>
              <a:t>y  street  city_key</a:t>
            </a:r>
            <a:endParaRPr sz="1800">
              <a:latin typeface="Times New Roman"/>
              <a:cs typeface="Times New Roman"/>
            </a:endParaRPr>
          </a:p>
        </p:txBody>
      </p:sp>
      <p:sp>
        <p:nvSpPr>
          <p:cNvPr id="12" name="object 12"/>
          <p:cNvSpPr txBox="1"/>
          <p:nvPr/>
        </p:nvSpPr>
        <p:spPr>
          <a:xfrm>
            <a:off x="5943600" y="3810000"/>
            <a:ext cx="1009015" cy="405765"/>
          </a:xfrm>
          <a:prstGeom prst="rect">
            <a:avLst/>
          </a:prstGeom>
          <a:solidFill>
            <a:srgbClr val="FFFF99"/>
          </a:solidFill>
          <a:ln w="9144">
            <a:solidFill>
              <a:srgbClr val="000000"/>
            </a:solidFill>
          </a:ln>
        </p:spPr>
        <p:txBody>
          <a:bodyPr vert="horz" wrap="square" lIns="0" tIns="38100" rIns="0" bIns="0" rtlCol="0">
            <a:spAutoFit/>
          </a:bodyPr>
          <a:lstStyle/>
          <a:p>
            <a:pPr marL="92710">
              <a:lnSpc>
                <a:spcPct val="100000"/>
              </a:lnSpc>
              <a:spcBef>
                <a:spcPts val="300"/>
              </a:spcBef>
            </a:pPr>
            <a:r>
              <a:rPr sz="2000" dirty="0">
                <a:latin typeface="Times New Roman"/>
                <a:cs typeface="Times New Roman"/>
              </a:rPr>
              <a:t>location</a:t>
            </a:r>
            <a:endParaRPr sz="2000">
              <a:latin typeface="Times New Roman"/>
              <a:cs typeface="Times New Roman"/>
            </a:endParaRPr>
          </a:p>
        </p:txBody>
      </p:sp>
      <p:sp>
        <p:nvSpPr>
          <p:cNvPr id="13" name="object 13"/>
          <p:cNvSpPr txBox="1"/>
          <p:nvPr/>
        </p:nvSpPr>
        <p:spPr>
          <a:xfrm>
            <a:off x="3355085" y="2177288"/>
            <a:ext cx="168148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Sales </a:t>
            </a:r>
            <a:r>
              <a:rPr sz="2000" dirty="0">
                <a:latin typeface="Times New Roman"/>
                <a:cs typeface="Times New Roman"/>
              </a:rPr>
              <a:t>Fact</a:t>
            </a:r>
            <a:r>
              <a:rPr sz="2000" spc="-110" dirty="0">
                <a:latin typeface="Times New Roman"/>
                <a:cs typeface="Times New Roman"/>
              </a:rPr>
              <a:t> </a:t>
            </a:r>
            <a:r>
              <a:rPr sz="2000" spc="-30" dirty="0">
                <a:latin typeface="Times New Roman"/>
                <a:cs typeface="Times New Roman"/>
              </a:rPr>
              <a:t>Table</a:t>
            </a:r>
            <a:endParaRPr sz="2000">
              <a:latin typeface="Times New Roman"/>
              <a:cs typeface="Times New Roman"/>
            </a:endParaRPr>
          </a:p>
        </p:txBody>
      </p:sp>
      <p:grpSp>
        <p:nvGrpSpPr>
          <p:cNvPr id="14" name="object 14"/>
          <p:cNvGrpSpPr/>
          <p:nvPr/>
        </p:nvGrpSpPr>
        <p:grpSpPr>
          <a:xfrm>
            <a:off x="3311397" y="2633217"/>
            <a:ext cx="2097405" cy="465455"/>
            <a:chOff x="3311397" y="2633217"/>
            <a:chExt cx="2097405" cy="465455"/>
          </a:xfrm>
        </p:grpSpPr>
        <p:sp>
          <p:nvSpPr>
            <p:cNvPr id="15" name="object 15"/>
            <p:cNvSpPr/>
            <p:nvPr/>
          </p:nvSpPr>
          <p:spPr>
            <a:xfrm>
              <a:off x="3317747" y="2639567"/>
              <a:ext cx="2065020" cy="452755"/>
            </a:xfrm>
            <a:custGeom>
              <a:avLst/>
              <a:gdLst/>
              <a:ahLst/>
              <a:cxnLst/>
              <a:rect l="l" t="t" r="r" b="b"/>
              <a:pathLst>
                <a:path w="2065020" h="452755">
                  <a:moveTo>
                    <a:pt x="0" y="452627"/>
                  </a:moveTo>
                  <a:lnTo>
                    <a:pt x="2065020" y="452627"/>
                  </a:lnTo>
                  <a:lnTo>
                    <a:pt x="2065020" y="0"/>
                  </a:lnTo>
                  <a:lnTo>
                    <a:pt x="0" y="0"/>
                  </a:lnTo>
                  <a:lnTo>
                    <a:pt x="0" y="452627"/>
                  </a:lnTo>
                  <a:close/>
                </a:path>
              </a:pathLst>
            </a:custGeom>
            <a:ln w="12192">
              <a:solidFill>
                <a:srgbClr val="000000"/>
              </a:solidFill>
            </a:ln>
          </p:spPr>
          <p:txBody>
            <a:bodyPr wrap="square" lIns="0" tIns="0" rIns="0" bIns="0" rtlCol="0"/>
            <a:lstStyle/>
            <a:p>
              <a:endParaRPr/>
            </a:p>
          </p:txBody>
        </p:sp>
        <p:sp>
          <p:nvSpPr>
            <p:cNvPr id="16" name="object 16"/>
            <p:cNvSpPr/>
            <p:nvPr/>
          </p:nvSpPr>
          <p:spPr>
            <a:xfrm>
              <a:off x="3351275" y="2686811"/>
              <a:ext cx="2057400" cy="396240"/>
            </a:xfrm>
            <a:custGeom>
              <a:avLst/>
              <a:gdLst/>
              <a:ahLst/>
              <a:cxnLst/>
              <a:rect l="l" t="t" r="r" b="b"/>
              <a:pathLst>
                <a:path w="2057400" h="396239">
                  <a:moveTo>
                    <a:pt x="2057400" y="0"/>
                  </a:moveTo>
                  <a:lnTo>
                    <a:pt x="0" y="0"/>
                  </a:lnTo>
                  <a:lnTo>
                    <a:pt x="0" y="396239"/>
                  </a:lnTo>
                  <a:lnTo>
                    <a:pt x="2057400" y="396239"/>
                  </a:lnTo>
                  <a:lnTo>
                    <a:pt x="2057400" y="0"/>
                  </a:lnTo>
                  <a:close/>
                </a:path>
              </a:pathLst>
            </a:custGeom>
            <a:solidFill>
              <a:srgbClr val="00FF99"/>
            </a:solidFill>
          </p:spPr>
          <p:txBody>
            <a:bodyPr wrap="square" lIns="0" tIns="0" rIns="0" bIns="0" rtlCol="0"/>
            <a:lstStyle/>
            <a:p>
              <a:endParaRPr/>
            </a:p>
          </p:txBody>
        </p:sp>
      </p:grpSp>
      <p:sp>
        <p:nvSpPr>
          <p:cNvPr id="17" name="object 17"/>
          <p:cNvSpPr txBox="1"/>
          <p:nvPr/>
        </p:nvSpPr>
        <p:spPr>
          <a:xfrm>
            <a:off x="3323844" y="2710942"/>
            <a:ext cx="2059305" cy="330835"/>
          </a:xfrm>
          <a:prstGeom prst="rect">
            <a:avLst/>
          </a:prstGeom>
        </p:spPr>
        <p:txBody>
          <a:bodyPr vert="horz" wrap="square" lIns="0" tIns="13335" rIns="0" bIns="0" rtlCol="0">
            <a:spAutoFit/>
          </a:bodyPr>
          <a:lstStyle/>
          <a:p>
            <a:pPr marL="933450">
              <a:lnSpc>
                <a:spcPct val="100000"/>
              </a:lnSpc>
              <a:spcBef>
                <a:spcPts val="105"/>
              </a:spcBef>
            </a:pPr>
            <a:r>
              <a:rPr sz="2000" spc="-5" dirty="0">
                <a:latin typeface="Times New Roman"/>
                <a:cs typeface="Times New Roman"/>
              </a:rPr>
              <a:t>time_key</a:t>
            </a:r>
            <a:endParaRPr sz="2000">
              <a:latin typeface="Times New Roman"/>
              <a:cs typeface="Times New Roman"/>
            </a:endParaRPr>
          </a:p>
        </p:txBody>
      </p:sp>
      <p:sp>
        <p:nvSpPr>
          <p:cNvPr id="18" name="object 18"/>
          <p:cNvSpPr/>
          <p:nvPr/>
        </p:nvSpPr>
        <p:spPr>
          <a:xfrm>
            <a:off x="3352800" y="3134867"/>
            <a:ext cx="2016760" cy="398145"/>
          </a:xfrm>
          <a:custGeom>
            <a:avLst/>
            <a:gdLst/>
            <a:ahLst/>
            <a:cxnLst/>
            <a:rect l="l" t="t" r="r" b="b"/>
            <a:pathLst>
              <a:path w="2016760" h="398145">
                <a:moveTo>
                  <a:pt x="2016252" y="0"/>
                </a:moveTo>
                <a:lnTo>
                  <a:pt x="0" y="0"/>
                </a:lnTo>
                <a:lnTo>
                  <a:pt x="0" y="397763"/>
                </a:lnTo>
                <a:lnTo>
                  <a:pt x="2016252" y="397763"/>
                </a:lnTo>
                <a:lnTo>
                  <a:pt x="2016252" y="0"/>
                </a:lnTo>
                <a:close/>
              </a:path>
            </a:pathLst>
          </a:custGeom>
          <a:solidFill>
            <a:srgbClr val="FFCC99"/>
          </a:solidFill>
        </p:spPr>
        <p:txBody>
          <a:bodyPr wrap="square" lIns="0" tIns="0" rIns="0" bIns="0" rtlCol="0"/>
          <a:lstStyle/>
          <a:p>
            <a:endParaRPr/>
          </a:p>
        </p:txBody>
      </p:sp>
      <p:sp>
        <p:nvSpPr>
          <p:cNvPr id="19" name="object 19"/>
          <p:cNvSpPr txBox="1"/>
          <p:nvPr/>
        </p:nvSpPr>
        <p:spPr>
          <a:xfrm>
            <a:off x="3323844" y="3160268"/>
            <a:ext cx="2052955" cy="330835"/>
          </a:xfrm>
          <a:prstGeom prst="rect">
            <a:avLst/>
          </a:prstGeom>
        </p:spPr>
        <p:txBody>
          <a:bodyPr vert="horz" wrap="square" lIns="0" tIns="13335" rIns="0" bIns="0" rtlCol="0">
            <a:spAutoFit/>
          </a:bodyPr>
          <a:lstStyle/>
          <a:p>
            <a:pPr marL="1010285">
              <a:lnSpc>
                <a:spcPct val="100000"/>
              </a:lnSpc>
              <a:spcBef>
                <a:spcPts val="105"/>
              </a:spcBef>
            </a:pPr>
            <a:r>
              <a:rPr sz="2000" spc="-5" dirty="0">
                <a:latin typeface="Times New Roman"/>
                <a:cs typeface="Times New Roman"/>
              </a:rPr>
              <a:t>item_key</a:t>
            </a:r>
            <a:endParaRPr sz="2000">
              <a:latin typeface="Times New Roman"/>
              <a:cs typeface="Times New Roman"/>
            </a:endParaRPr>
          </a:p>
        </p:txBody>
      </p:sp>
      <p:sp>
        <p:nvSpPr>
          <p:cNvPr id="20" name="object 20"/>
          <p:cNvSpPr/>
          <p:nvPr/>
        </p:nvSpPr>
        <p:spPr>
          <a:xfrm>
            <a:off x="3317747" y="3570732"/>
            <a:ext cx="2065020" cy="451484"/>
          </a:xfrm>
          <a:custGeom>
            <a:avLst/>
            <a:gdLst/>
            <a:ahLst/>
            <a:cxnLst/>
            <a:rect l="l" t="t" r="r" b="b"/>
            <a:pathLst>
              <a:path w="2065020" h="451485">
                <a:moveTo>
                  <a:pt x="0" y="451103"/>
                </a:moveTo>
                <a:lnTo>
                  <a:pt x="2065020" y="451103"/>
                </a:lnTo>
                <a:lnTo>
                  <a:pt x="2065020" y="0"/>
                </a:lnTo>
                <a:lnTo>
                  <a:pt x="0" y="0"/>
                </a:lnTo>
                <a:lnTo>
                  <a:pt x="0" y="451103"/>
                </a:lnTo>
                <a:close/>
              </a:path>
            </a:pathLst>
          </a:custGeom>
          <a:ln w="12192">
            <a:solidFill>
              <a:srgbClr val="000000"/>
            </a:solidFill>
          </a:ln>
        </p:spPr>
        <p:txBody>
          <a:bodyPr wrap="square" lIns="0" tIns="0" rIns="0" bIns="0" rtlCol="0"/>
          <a:lstStyle/>
          <a:p>
            <a:endParaRPr/>
          </a:p>
        </p:txBody>
      </p:sp>
      <p:sp>
        <p:nvSpPr>
          <p:cNvPr id="21" name="object 21"/>
          <p:cNvSpPr txBox="1"/>
          <p:nvPr/>
        </p:nvSpPr>
        <p:spPr>
          <a:xfrm>
            <a:off x="3323844" y="3569970"/>
            <a:ext cx="2052955" cy="445770"/>
          </a:xfrm>
          <a:prstGeom prst="rect">
            <a:avLst/>
          </a:prstGeom>
          <a:solidFill>
            <a:srgbClr val="CCEBFF"/>
          </a:solidFill>
        </p:spPr>
        <p:txBody>
          <a:bodyPr vert="horz" wrap="square" lIns="0" tIns="49530" rIns="0" bIns="0" rtlCol="0">
            <a:spAutoFit/>
          </a:bodyPr>
          <a:lstStyle/>
          <a:p>
            <a:pPr marL="819785">
              <a:lnSpc>
                <a:spcPct val="100000"/>
              </a:lnSpc>
              <a:spcBef>
                <a:spcPts val="390"/>
              </a:spcBef>
            </a:pPr>
            <a:r>
              <a:rPr sz="2000" dirty="0">
                <a:latin typeface="Times New Roman"/>
                <a:cs typeface="Times New Roman"/>
              </a:rPr>
              <a:t>branch_key</a:t>
            </a:r>
            <a:endParaRPr sz="2000">
              <a:latin typeface="Times New Roman"/>
              <a:cs typeface="Times New Roman"/>
            </a:endParaRPr>
          </a:p>
        </p:txBody>
      </p:sp>
      <p:grpSp>
        <p:nvGrpSpPr>
          <p:cNvPr id="22" name="object 22"/>
          <p:cNvGrpSpPr/>
          <p:nvPr/>
        </p:nvGrpSpPr>
        <p:grpSpPr>
          <a:xfrm>
            <a:off x="3311397" y="4027678"/>
            <a:ext cx="2105025" cy="465455"/>
            <a:chOff x="3311397" y="4027678"/>
            <a:chExt cx="2105025" cy="465455"/>
          </a:xfrm>
        </p:grpSpPr>
        <p:sp>
          <p:nvSpPr>
            <p:cNvPr id="23" name="object 23"/>
            <p:cNvSpPr/>
            <p:nvPr/>
          </p:nvSpPr>
          <p:spPr>
            <a:xfrm>
              <a:off x="3317747" y="4034028"/>
              <a:ext cx="2065020" cy="452755"/>
            </a:xfrm>
            <a:custGeom>
              <a:avLst/>
              <a:gdLst/>
              <a:ahLst/>
              <a:cxnLst/>
              <a:rect l="l" t="t" r="r" b="b"/>
              <a:pathLst>
                <a:path w="2065020" h="452754">
                  <a:moveTo>
                    <a:pt x="0" y="452628"/>
                  </a:moveTo>
                  <a:lnTo>
                    <a:pt x="2065020" y="452628"/>
                  </a:lnTo>
                  <a:lnTo>
                    <a:pt x="2065020" y="0"/>
                  </a:lnTo>
                  <a:lnTo>
                    <a:pt x="0" y="0"/>
                  </a:lnTo>
                  <a:lnTo>
                    <a:pt x="0" y="452628"/>
                  </a:lnTo>
                  <a:close/>
                </a:path>
              </a:pathLst>
            </a:custGeom>
            <a:ln w="12191">
              <a:solidFill>
                <a:srgbClr val="000000"/>
              </a:solidFill>
            </a:ln>
          </p:spPr>
          <p:txBody>
            <a:bodyPr wrap="square" lIns="0" tIns="0" rIns="0" bIns="0" rtlCol="0"/>
            <a:lstStyle/>
            <a:p>
              <a:endParaRPr/>
            </a:p>
          </p:txBody>
        </p:sp>
        <p:sp>
          <p:nvSpPr>
            <p:cNvPr id="24" name="object 24"/>
            <p:cNvSpPr/>
            <p:nvPr/>
          </p:nvSpPr>
          <p:spPr>
            <a:xfrm>
              <a:off x="3351275" y="4058412"/>
              <a:ext cx="2065020" cy="396240"/>
            </a:xfrm>
            <a:custGeom>
              <a:avLst/>
              <a:gdLst/>
              <a:ahLst/>
              <a:cxnLst/>
              <a:rect l="l" t="t" r="r" b="b"/>
              <a:pathLst>
                <a:path w="2065020" h="396239">
                  <a:moveTo>
                    <a:pt x="2065020" y="0"/>
                  </a:moveTo>
                  <a:lnTo>
                    <a:pt x="0" y="0"/>
                  </a:lnTo>
                  <a:lnTo>
                    <a:pt x="0" y="396239"/>
                  </a:lnTo>
                  <a:lnTo>
                    <a:pt x="2065020" y="396239"/>
                  </a:lnTo>
                  <a:lnTo>
                    <a:pt x="2065020" y="0"/>
                  </a:lnTo>
                  <a:close/>
                </a:path>
              </a:pathLst>
            </a:custGeom>
            <a:solidFill>
              <a:srgbClr val="FFFF99"/>
            </a:solidFill>
          </p:spPr>
          <p:txBody>
            <a:bodyPr wrap="square" lIns="0" tIns="0" rIns="0" bIns="0" rtlCol="0"/>
            <a:lstStyle/>
            <a:p>
              <a:endParaRPr/>
            </a:p>
          </p:txBody>
        </p:sp>
      </p:grpSp>
      <p:sp>
        <p:nvSpPr>
          <p:cNvPr id="25" name="object 25"/>
          <p:cNvSpPr txBox="1"/>
          <p:nvPr/>
        </p:nvSpPr>
        <p:spPr>
          <a:xfrm>
            <a:off x="3317747" y="4082922"/>
            <a:ext cx="2059305" cy="330835"/>
          </a:xfrm>
          <a:prstGeom prst="rect">
            <a:avLst/>
          </a:prstGeom>
        </p:spPr>
        <p:txBody>
          <a:bodyPr vert="horz" wrap="square" lIns="0" tIns="12700" rIns="0" bIns="0" rtlCol="0">
            <a:spAutoFit/>
          </a:bodyPr>
          <a:lstStyle/>
          <a:p>
            <a:pPr marL="697230">
              <a:lnSpc>
                <a:spcPct val="100000"/>
              </a:lnSpc>
              <a:spcBef>
                <a:spcPts val="100"/>
              </a:spcBef>
            </a:pPr>
            <a:r>
              <a:rPr sz="2000" dirty="0">
                <a:latin typeface="Times New Roman"/>
                <a:cs typeface="Times New Roman"/>
              </a:rPr>
              <a:t>location_key</a:t>
            </a:r>
            <a:endParaRPr sz="2000">
              <a:latin typeface="Times New Roman"/>
              <a:cs typeface="Times New Roman"/>
            </a:endParaRPr>
          </a:p>
        </p:txBody>
      </p:sp>
      <p:grpSp>
        <p:nvGrpSpPr>
          <p:cNvPr id="26" name="object 26"/>
          <p:cNvGrpSpPr/>
          <p:nvPr/>
        </p:nvGrpSpPr>
        <p:grpSpPr>
          <a:xfrm>
            <a:off x="3311397" y="4492497"/>
            <a:ext cx="2077720" cy="465455"/>
            <a:chOff x="3311397" y="4492497"/>
            <a:chExt cx="2077720" cy="465455"/>
          </a:xfrm>
        </p:grpSpPr>
        <p:sp>
          <p:nvSpPr>
            <p:cNvPr id="27" name="object 27"/>
            <p:cNvSpPr/>
            <p:nvPr/>
          </p:nvSpPr>
          <p:spPr>
            <a:xfrm>
              <a:off x="3317747" y="4498847"/>
              <a:ext cx="2065020" cy="452755"/>
            </a:xfrm>
            <a:custGeom>
              <a:avLst/>
              <a:gdLst/>
              <a:ahLst/>
              <a:cxnLst/>
              <a:rect l="l" t="t" r="r" b="b"/>
              <a:pathLst>
                <a:path w="2065020" h="452754">
                  <a:moveTo>
                    <a:pt x="0" y="452627"/>
                  </a:moveTo>
                  <a:lnTo>
                    <a:pt x="2065020" y="452627"/>
                  </a:lnTo>
                  <a:lnTo>
                    <a:pt x="2065020" y="0"/>
                  </a:lnTo>
                  <a:lnTo>
                    <a:pt x="0" y="0"/>
                  </a:lnTo>
                  <a:lnTo>
                    <a:pt x="0" y="452627"/>
                  </a:lnTo>
                  <a:close/>
                </a:path>
              </a:pathLst>
            </a:custGeom>
            <a:ln w="12192">
              <a:solidFill>
                <a:srgbClr val="000000"/>
              </a:solidFill>
            </a:ln>
          </p:spPr>
          <p:txBody>
            <a:bodyPr wrap="square" lIns="0" tIns="0" rIns="0" bIns="0" rtlCol="0"/>
            <a:lstStyle/>
            <a:p>
              <a:endParaRPr/>
            </a:p>
          </p:txBody>
        </p:sp>
        <p:sp>
          <p:nvSpPr>
            <p:cNvPr id="28" name="object 28"/>
            <p:cNvSpPr/>
            <p:nvPr/>
          </p:nvSpPr>
          <p:spPr>
            <a:xfrm>
              <a:off x="3352799" y="4549139"/>
              <a:ext cx="1987550" cy="398145"/>
            </a:xfrm>
            <a:custGeom>
              <a:avLst/>
              <a:gdLst/>
              <a:ahLst/>
              <a:cxnLst/>
              <a:rect l="l" t="t" r="r" b="b"/>
              <a:pathLst>
                <a:path w="1987550" h="398145">
                  <a:moveTo>
                    <a:pt x="1987296" y="0"/>
                  </a:moveTo>
                  <a:lnTo>
                    <a:pt x="0" y="0"/>
                  </a:lnTo>
                  <a:lnTo>
                    <a:pt x="0" y="397763"/>
                  </a:lnTo>
                  <a:lnTo>
                    <a:pt x="1987296" y="397763"/>
                  </a:lnTo>
                  <a:lnTo>
                    <a:pt x="1987296" y="0"/>
                  </a:lnTo>
                  <a:close/>
                </a:path>
              </a:pathLst>
            </a:custGeom>
            <a:solidFill>
              <a:srgbClr val="FF99CC"/>
            </a:solidFill>
          </p:spPr>
          <p:txBody>
            <a:bodyPr wrap="square" lIns="0" tIns="0" rIns="0" bIns="0" rtlCol="0"/>
            <a:lstStyle/>
            <a:p>
              <a:endParaRPr/>
            </a:p>
          </p:txBody>
        </p:sp>
      </p:grpSp>
      <p:sp>
        <p:nvSpPr>
          <p:cNvPr id="29" name="object 29"/>
          <p:cNvSpPr txBox="1"/>
          <p:nvPr/>
        </p:nvSpPr>
        <p:spPr>
          <a:xfrm>
            <a:off x="3323844" y="4574488"/>
            <a:ext cx="2052955" cy="331470"/>
          </a:xfrm>
          <a:prstGeom prst="rect">
            <a:avLst/>
          </a:prstGeom>
        </p:spPr>
        <p:txBody>
          <a:bodyPr vert="horz" wrap="square" lIns="0" tIns="13335" rIns="0" bIns="0" rtlCol="0">
            <a:spAutoFit/>
          </a:bodyPr>
          <a:lstStyle/>
          <a:p>
            <a:pPr marL="883285">
              <a:lnSpc>
                <a:spcPct val="100000"/>
              </a:lnSpc>
              <a:spcBef>
                <a:spcPts val="105"/>
              </a:spcBef>
            </a:pPr>
            <a:r>
              <a:rPr sz="2000" dirty="0">
                <a:latin typeface="Times New Roman"/>
                <a:cs typeface="Times New Roman"/>
              </a:rPr>
              <a:t>units_sold</a:t>
            </a:r>
            <a:endParaRPr sz="2000">
              <a:latin typeface="Times New Roman"/>
              <a:cs typeface="Times New Roman"/>
            </a:endParaRPr>
          </a:p>
        </p:txBody>
      </p:sp>
      <p:grpSp>
        <p:nvGrpSpPr>
          <p:cNvPr id="30" name="object 30"/>
          <p:cNvGrpSpPr/>
          <p:nvPr/>
        </p:nvGrpSpPr>
        <p:grpSpPr>
          <a:xfrm>
            <a:off x="3311397" y="4957317"/>
            <a:ext cx="2077720" cy="464184"/>
            <a:chOff x="3311397" y="4957317"/>
            <a:chExt cx="2077720" cy="464184"/>
          </a:xfrm>
        </p:grpSpPr>
        <p:sp>
          <p:nvSpPr>
            <p:cNvPr id="31" name="object 31"/>
            <p:cNvSpPr/>
            <p:nvPr/>
          </p:nvSpPr>
          <p:spPr>
            <a:xfrm>
              <a:off x="3317747" y="4963667"/>
              <a:ext cx="2065020" cy="451484"/>
            </a:xfrm>
            <a:custGeom>
              <a:avLst/>
              <a:gdLst/>
              <a:ahLst/>
              <a:cxnLst/>
              <a:rect l="l" t="t" r="r" b="b"/>
              <a:pathLst>
                <a:path w="2065020" h="451485">
                  <a:moveTo>
                    <a:pt x="0" y="451103"/>
                  </a:moveTo>
                  <a:lnTo>
                    <a:pt x="2065020" y="451103"/>
                  </a:lnTo>
                  <a:lnTo>
                    <a:pt x="2065020" y="0"/>
                  </a:lnTo>
                  <a:lnTo>
                    <a:pt x="0" y="0"/>
                  </a:lnTo>
                  <a:lnTo>
                    <a:pt x="0" y="451103"/>
                  </a:lnTo>
                  <a:close/>
                </a:path>
              </a:pathLst>
            </a:custGeom>
            <a:ln w="12192">
              <a:solidFill>
                <a:srgbClr val="000000"/>
              </a:solidFill>
            </a:ln>
          </p:spPr>
          <p:txBody>
            <a:bodyPr wrap="square" lIns="0" tIns="0" rIns="0" bIns="0" rtlCol="0"/>
            <a:lstStyle/>
            <a:p>
              <a:endParaRPr/>
            </a:p>
          </p:txBody>
        </p:sp>
        <p:sp>
          <p:nvSpPr>
            <p:cNvPr id="32" name="object 32"/>
            <p:cNvSpPr/>
            <p:nvPr/>
          </p:nvSpPr>
          <p:spPr>
            <a:xfrm>
              <a:off x="3352799" y="4994147"/>
              <a:ext cx="1993900" cy="398145"/>
            </a:xfrm>
            <a:custGeom>
              <a:avLst/>
              <a:gdLst/>
              <a:ahLst/>
              <a:cxnLst/>
              <a:rect l="l" t="t" r="r" b="b"/>
              <a:pathLst>
                <a:path w="1993900" h="398145">
                  <a:moveTo>
                    <a:pt x="1993392" y="0"/>
                  </a:moveTo>
                  <a:lnTo>
                    <a:pt x="0" y="0"/>
                  </a:lnTo>
                  <a:lnTo>
                    <a:pt x="0" y="397763"/>
                  </a:lnTo>
                  <a:lnTo>
                    <a:pt x="1993392" y="397763"/>
                  </a:lnTo>
                  <a:lnTo>
                    <a:pt x="1993392" y="0"/>
                  </a:lnTo>
                  <a:close/>
                </a:path>
              </a:pathLst>
            </a:custGeom>
            <a:solidFill>
              <a:srgbClr val="FF99CC"/>
            </a:solidFill>
          </p:spPr>
          <p:txBody>
            <a:bodyPr wrap="square" lIns="0" tIns="0" rIns="0" bIns="0" rtlCol="0"/>
            <a:lstStyle/>
            <a:p>
              <a:endParaRPr/>
            </a:p>
          </p:txBody>
        </p:sp>
      </p:grpSp>
      <p:sp>
        <p:nvSpPr>
          <p:cNvPr id="33" name="object 33"/>
          <p:cNvSpPr txBox="1"/>
          <p:nvPr/>
        </p:nvSpPr>
        <p:spPr>
          <a:xfrm>
            <a:off x="3323844" y="5019547"/>
            <a:ext cx="2052955" cy="330835"/>
          </a:xfrm>
          <a:prstGeom prst="rect">
            <a:avLst/>
          </a:prstGeom>
        </p:spPr>
        <p:txBody>
          <a:bodyPr vert="horz" wrap="square" lIns="0" tIns="12700" rIns="0" bIns="0" rtlCol="0">
            <a:spAutoFit/>
          </a:bodyPr>
          <a:lstStyle/>
          <a:p>
            <a:pPr marL="692785">
              <a:lnSpc>
                <a:spcPct val="100000"/>
              </a:lnSpc>
              <a:spcBef>
                <a:spcPts val="100"/>
              </a:spcBef>
            </a:pPr>
            <a:r>
              <a:rPr sz="2000" dirty="0">
                <a:latin typeface="Times New Roman"/>
                <a:cs typeface="Times New Roman"/>
              </a:rPr>
              <a:t>dollars_sold</a:t>
            </a:r>
            <a:endParaRPr sz="2000">
              <a:latin typeface="Times New Roman"/>
              <a:cs typeface="Times New Roman"/>
            </a:endParaRPr>
          </a:p>
        </p:txBody>
      </p:sp>
      <p:grpSp>
        <p:nvGrpSpPr>
          <p:cNvPr id="34" name="object 34"/>
          <p:cNvGrpSpPr/>
          <p:nvPr/>
        </p:nvGrpSpPr>
        <p:grpSpPr>
          <a:xfrm>
            <a:off x="3311397" y="5423661"/>
            <a:ext cx="2077720" cy="462280"/>
            <a:chOff x="3311397" y="5423661"/>
            <a:chExt cx="2077720" cy="462280"/>
          </a:xfrm>
        </p:grpSpPr>
        <p:sp>
          <p:nvSpPr>
            <p:cNvPr id="35" name="object 35"/>
            <p:cNvSpPr/>
            <p:nvPr/>
          </p:nvSpPr>
          <p:spPr>
            <a:xfrm>
              <a:off x="3317747" y="5430011"/>
              <a:ext cx="2065020" cy="449580"/>
            </a:xfrm>
            <a:custGeom>
              <a:avLst/>
              <a:gdLst/>
              <a:ahLst/>
              <a:cxnLst/>
              <a:rect l="l" t="t" r="r" b="b"/>
              <a:pathLst>
                <a:path w="2065020" h="449579">
                  <a:moveTo>
                    <a:pt x="0" y="449579"/>
                  </a:moveTo>
                  <a:lnTo>
                    <a:pt x="2065020" y="449579"/>
                  </a:lnTo>
                  <a:lnTo>
                    <a:pt x="2065020" y="0"/>
                  </a:lnTo>
                  <a:lnTo>
                    <a:pt x="0" y="0"/>
                  </a:lnTo>
                  <a:lnTo>
                    <a:pt x="0" y="449579"/>
                  </a:lnTo>
                  <a:close/>
                </a:path>
              </a:pathLst>
            </a:custGeom>
            <a:ln w="12192">
              <a:solidFill>
                <a:srgbClr val="000000"/>
              </a:solidFill>
            </a:ln>
          </p:spPr>
          <p:txBody>
            <a:bodyPr wrap="square" lIns="0" tIns="0" rIns="0" bIns="0" rtlCol="0"/>
            <a:lstStyle/>
            <a:p>
              <a:endParaRPr/>
            </a:p>
          </p:txBody>
        </p:sp>
        <p:sp>
          <p:nvSpPr>
            <p:cNvPr id="36" name="object 36"/>
            <p:cNvSpPr/>
            <p:nvPr/>
          </p:nvSpPr>
          <p:spPr>
            <a:xfrm>
              <a:off x="3334511" y="5440679"/>
              <a:ext cx="1995170" cy="396240"/>
            </a:xfrm>
            <a:custGeom>
              <a:avLst/>
              <a:gdLst/>
              <a:ahLst/>
              <a:cxnLst/>
              <a:rect l="l" t="t" r="r" b="b"/>
              <a:pathLst>
                <a:path w="1995170" h="396239">
                  <a:moveTo>
                    <a:pt x="1994915" y="0"/>
                  </a:moveTo>
                  <a:lnTo>
                    <a:pt x="0" y="0"/>
                  </a:lnTo>
                  <a:lnTo>
                    <a:pt x="0" y="396240"/>
                  </a:lnTo>
                  <a:lnTo>
                    <a:pt x="1994915" y="396240"/>
                  </a:lnTo>
                  <a:lnTo>
                    <a:pt x="1994915" y="0"/>
                  </a:lnTo>
                  <a:close/>
                </a:path>
              </a:pathLst>
            </a:custGeom>
            <a:solidFill>
              <a:srgbClr val="FF99CC"/>
            </a:solidFill>
          </p:spPr>
          <p:txBody>
            <a:bodyPr wrap="square" lIns="0" tIns="0" rIns="0" bIns="0" rtlCol="0"/>
            <a:lstStyle/>
            <a:p>
              <a:endParaRPr/>
            </a:p>
          </p:txBody>
        </p:sp>
      </p:grpSp>
      <p:sp>
        <p:nvSpPr>
          <p:cNvPr id="37" name="object 37"/>
          <p:cNvSpPr txBox="1"/>
          <p:nvPr/>
        </p:nvSpPr>
        <p:spPr>
          <a:xfrm>
            <a:off x="3323844" y="5465775"/>
            <a:ext cx="2052955" cy="330835"/>
          </a:xfrm>
          <a:prstGeom prst="rect">
            <a:avLst/>
          </a:prstGeom>
        </p:spPr>
        <p:txBody>
          <a:bodyPr vert="horz" wrap="square" lIns="0" tIns="12700" rIns="0" bIns="0" rtlCol="0">
            <a:spAutoFit/>
          </a:bodyPr>
          <a:lstStyle/>
          <a:p>
            <a:pPr marL="928369">
              <a:lnSpc>
                <a:spcPct val="100000"/>
              </a:lnSpc>
              <a:spcBef>
                <a:spcPts val="100"/>
              </a:spcBef>
            </a:pPr>
            <a:r>
              <a:rPr sz="2000" dirty="0">
                <a:latin typeface="Times New Roman"/>
                <a:cs typeface="Times New Roman"/>
              </a:rPr>
              <a:t>avg_sales</a:t>
            </a:r>
            <a:endParaRPr sz="2000">
              <a:latin typeface="Times New Roman"/>
              <a:cs typeface="Times New Roman"/>
            </a:endParaRPr>
          </a:p>
        </p:txBody>
      </p:sp>
      <p:sp>
        <p:nvSpPr>
          <p:cNvPr id="38" name="object 38"/>
          <p:cNvSpPr txBox="1"/>
          <p:nvPr/>
        </p:nvSpPr>
        <p:spPr>
          <a:xfrm>
            <a:off x="1676400" y="5867400"/>
            <a:ext cx="1219200" cy="407034"/>
          </a:xfrm>
          <a:prstGeom prst="rect">
            <a:avLst/>
          </a:prstGeom>
          <a:solidFill>
            <a:srgbClr val="FF99CC"/>
          </a:solidFill>
          <a:ln w="9144">
            <a:solidFill>
              <a:srgbClr val="000000"/>
            </a:solidFill>
          </a:ln>
        </p:spPr>
        <p:txBody>
          <a:bodyPr vert="horz" wrap="square" lIns="0" tIns="38735" rIns="0" bIns="0" rtlCol="0">
            <a:spAutoFit/>
          </a:bodyPr>
          <a:lstStyle/>
          <a:p>
            <a:pPr marL="92075">
              <a:lnSpc>
                <a:spcPct val="100000"/>
              </a:lnSpc>
              <a:spcBef>
                <a:spcPts val="305"/>
              </a:spcBef>
            </a:pPr>
            <a:r>
              <a:rPr sz="2000" dirty="0">
                <a:latin typeface="Times New Roman"/>
                <a:cs typeface="Times New Roman"/>
              </a:rPr>
              <a:t>Measures</a:t>
            </a:r>
            <a:endParaRPr sz="2000">
              <a:latin typeface="Times New Roman"/>
              <a:cs typeface="Times New Roman"/>
            </a:endParaRPr>
          </a:p>
        </p:txBody>
      </p:sp>
      <p:grpSp>
        <p:nvGrpSpPr>
          <p:cNvPr id="39" name="object 39"/>
          <p:cNvGrpSpPr/>
          <p:nvPr/>
        </p:nvGrpSpPr>
        <p:grpSpPr>
          <a:xfrm>
            <a:off x="1981961" y="1973579"/>
            <a:ext cx="5336540" cy="3900170"/>
            <a:chOff x="1981961" y="1973579"/>
            <a:chExt cx="5336540" cy="3900170"/>
          </a:xfrm>
        </p:grpSpPr>
        <p:sp>
          <p:nvSpPr>
            <p:cNvPr id="40" name="object 40"/>
            <p:cNvSpPr/>
            <p:nvPr/>
          </p:nvSpPr>
          <p:spPr>
            <a:xfrm>
              <a:off x="2572511" y="4724400"/>
              <a:ext cx="904240" cy="1143000"/>
            </a:xfrm>
            <a:custGeom>
              <a:avLst/>
              <a:gdLst/>
              <a:ahLst/>
              <a:cxnLst/>
              <a:rect l="l" t="t" r="r" b="b"/>
              <a:pathLst>
                <a:path w="904239" h="1143000">
                  <a:moveTo>
                    <a:pt x="18287" y="1143000"/>
                  </a:moveTo>
                  <a:lnTo>
                    <a:pt x="787908" y="0"/>
                  </a:lnTo>
                </a:path>
                <a:path w="904239" h="1143000">
                  <a:moveTo>
                    <a:pt x="0" y="1104900"/>
                  </a:moveTo>
                  <a:lnTo>
                    <a:pt x="787908" y="542544"/>
                  </a:lnTo>
                </a:path>
                <a:path w="904239" h="1143000">
                  <a:moveTo>
                    <a:pt x="0" y="1104900"/>
                  </a:moveTo>
                  <a:lnTo>
                    <a:pt x="903732" y="911352"/>
                  </a:lnTo>
                </a:path>
              </a:pathLst>
            </a:custGeom>
            <a:ln w="12192">
              <a:solidFill>
                <a:srgbClr val="000000"/>
              </a:solidFill>
            </a:ln>
          </p:spPr>
          <p:txBody>
            <a:bodyPr wrap="square" lIns="0" tIns="0" rIns="0" bIns="0" rtlCol="0"/>
            <a:lstStyle/>
            <a:p>
              <a:endParaRPr/>
            </a:p>
          </p:txBody>
        </p:sp>
        <p:sp>
          <p:nvSpPr>
            <p:cNvPr id="41" name="object 41"/>
            <p:cNvSpPr/>
            <p:nvPr/>
          </p:nvSpPr>
          <p:spPr>
            <a:xfrm>
              <a:off x="1981962" y="1981961"/>
              <a:ext cx="3962400" cy="2590800"/>
            </a:xfrm>
            <a:custGeom>
              <a:avLst/>
              <a:gdLst/>
              <a:ahLst/>
              <a:cxnLst/>
              <a:rect l="l" t="t" r="r" b="b"/>
              <a:pathLst>
                <a:path w="3962400" h="2590800">
                  <a:moveTo>
                    <a:pt x="136525" y="48768"/>
                  </a:moveTo>
                  <a:lnTo>
                    <a:pt x="99847" y="27876"/>
                  </a:lnTo>
                  <a:lnTo>
                    <a:pt x="102133" y="23876"/>
                  </a:lnTo>
                  <a:lnTo>
                    <a:pt x="112268" y="6096"/>
                  </a:lnTo>
                  <a:lnTo>
                    <a:pt x="0" y="0"/>
                  </a:lnTo>
                  <a:lnTo>
                    <a:pt x="62484" y="93472"/>
                  </a:lnTo>
                  <a:lnTo>
                    <a:pt x="74955" y="71564"/>
                  </a:lnTo>
                  <a:lnTo>
                    <a:pt x="111633" y="92456"/>
                  </a:lnTo>
                  <a:lnTo>
                    <a:pt x="136525" y="48768"/>
                  </a:lnTo>
                  <a:close/>
                </a:path>
                <a:path w="3962400" h="2590800">
                  <a:moveTo>
                    <a:pt x="168656" y="2589530"/>
                  </a:moveTo>
                  <a:lnTo>
                    <a:pt x="100203" y="2455037"/>
                  </a:lnTo>
                  <a:lnTo>
                    <a:pt x="0" y="2590800"/>
                  </a:lnTo>
                  <a:lnTo>
                    <a:pt x="168656" y="2589530"/>
                  </a:lnTo>
                  <a:close/>
                </a:path>
                <a:path w="3962400" h="2590800">
                  <a:moveTo>
                    <a:pt x="192024" y="2521077"/>
                  </a:moveTo>
                  <a:lnTo>
                    <a:pt x="169291" y="2476373"/>
                  </a:lnTo>
                  <a:lnTo>
                    <a:pt x="124460" y="2499106"/>
                  </a:lnTo>
                  <a:lnTo>
                    <a:pt x="147320" y="2543937"/>
                  </a:lnTo>
                  <a:lnTo>
                    <a:pt x="192024" y="2521077"/>
                  </a:lnTo>
                  <a:close/>
                </a:path>
                <a:path w="3962400" h="2590800">
                  <a:moveTo>
                    <a:pt x="223901" y="98552"/>
                  </a:moveTo>
                  <a:lnTo>
                    <a:pt x="180213" y="73660"/>
                  </a:lnTo>
                  <a:lnTo>
                    <a:pt x="155321" y="117348"/>
                  </a:lnTo>
                  <a:lnTo>
                    <a:pt x="199009" y="142240"/>
                  </a:lnTo>
                  <a:lnTo>
                    <a:pt x="223901" y="98552"/>
                  </a:lnTo>
                  <a:close/>
                </a:path>
                <a:path w="3962400" h="2590800">
                  <a:moveTo>
                    <a:pt x="281686" y="2475484"/>
                  </a:moveTo>
                  <a:lnTo>
                    <a:pt x="258826" y="2430653"/>
                  </a:lnTo>
                  <a:lnTo>
                    <a:pt x="213995" y="2453513"/>
                  </a:lnTo>
                  <a:lnTo>
                    <a:pt x="236855" y="2498344"/>
                  </a:lnTo>
                  <a:lnTo>
                    <a:pt x="281686" y="2475484"/>
                  </a:lnTo>
                  <a:close/>
                </a:path>
                <a:path w="3962400" h="2590800">
                  <a:moveTo>
                    <a:pt x="311277" y="148336"/>
                  </a:moveTo>
                  <a:lnTo>
                    <a:pt x="267589" y="123444"/>
                  </a:lnTo>
                  <a:lnTo>
                    <a:pt x="242697" y="167132"/>
                  </a:lnTo>
                  <a:lnTo>
                    <a:pt x="286385" y="192024"/>
                  </a:lnTo>
                  <a:lnTo>
                    <a:pt x="311277" y="148336"/>
                  </a:lnTo>
                  <a:close/>
                </a:path>
                <a:path w="3962400" h="2590800">
                  <a:moveTo>
                    <a:pt x="371348" y="2429764"/>
                  </a:moveTo>
                  <a:lnTo>
                    <a:pt x="348488" y="2384933"/>
                  </a:lnTo>
                  <a:lnTo>
                    <a:pt x="303657" y="2407793"/>
                  </a:lnTo>
                  <a:lnTo>
                    <a:pt x="326517" y="2452624"/>
                  </a:lnTo>
                  <a:lnTo>
                    <a:pt x="371348" y="2429764"/>
                  </a:lnTo>
                  <a:close/>
                </a:path>
                <a:path w="3962400" h="2590800">
                  <a:moveTo>
                    <a:pt x="398653" y="198120"/>
                  </a:moveTo>
                  <a:lnTo>
                    <a:pt x="354965" y="173228"/>
                  </a:lnTo>
                  <a:lnTo>
                    <a:pt x="330073" y="216916"/>
                  </a:lnTo>
                  <a:lnTo>
                    <a:pt x="373761" y="241808"/>
                  </a:lnTo>
                  <a:lnTo>
                    <a:pt x="398653" y="198120"/>
                  </a:lnTo>
                  <a:close/>
                </a:path>
                <a:path w="3962400" h="2590800">
                  <a:moveTo>
                    <a:pt x="460883" y="2384171"/>
                  </a:moveTo>
                  <a:lnTo>
                    <a:pt x="438150" y="2339340"/>
                  </a:lnTo>
                  <a:lnTo>
                    <a:pt x="393319" y="2362200"/>
                  </a:lnTo>
                  <a:lnTo>
                    <a:pt x="416179" y="2406904"/>
                  </a:lnTo>
                  <a:lnTo>
                    <a:pt x="460883" y="2384171"/>
                  </a:lnTo>
                  <a:close/>
                </a:path>
                <a:path w="3962400" h="2590800">
                  <a:moveTo>
                    <a:pt x="486156" y="247904"/>
                  </a:moveTo>
                  <a:lnTo>
                    <a:pt x="442468" y="223012"/>
                  </a:lnTo>
                  <a:lnTo>
                    <a:pt x="417576" y="266700"/>
                  </a:lnTo>
                  <a:lnTo>
                    <a:pt x="461264" y="291592"/>
                  </a:lnTo>
                  <a:lnTo>
                    <a:pt x="486156" y="247904"/>
                  </a:lnTo>
                  <a:close/>
                </a:path>
                <a:path w="3962400" h="2590800">
                  <a:moveTo>
                    <a:pt x="550545" y="2338451"/>
                  </a:moveTo>
                  <a:lnTo>
                    <a:pt x="527685" y="2293620"/>
                  </a:lnTo>
                  <a:lnTo>
                    <a:pt x="482854" y="2316480"/>
                  </a:lnTo>
                  <a:lnTo>
                    <a:pt x="505714" y="2361311"/>
                  </a:lnTo>
                  <a:lnTo>
                    <a:pt x="550545" y="2338451"/>
                  </a:lnTo>
                  <a:close/>
                </a:path>
                <a:path w="3962400" h="2590800">
                  <a:moveTo>
                    <a:pt x="573532" y="297688"/>
                  </a:moveTo>
                  <a:lnTo>
                    <a:pt x="529844" y="272796"/>
                  </a:lnTo>
                  <a:lnTo>
                    <a:pt x="504952" y="316484"/>
                  </a:lnTo>
                  <a:lnTo>
                    <a:pt x="548640" y="341376"/>
                  </a:lnTo>
                  <a:lnTo>
                    <a:pt x="573532" y="297688"/>
                  </a:lnTo>
                  <a:close/>
                </a:path>
                <a:path w="3962400" h="2590800">
                  <a:moveTo>
                    <a:pt x="640207" y="2292731"/>
                  </a:moveTo>
                  <a:lnTo>
                    <a:pt x="617347" y="2247900"/>
                  </a:lnTo>
                  <a:lnTo>
                    <a:pt x="572516" y="2270760"/>
                  </a:lnTo>
                  <a:lnTo>
                    <a:pt x="595376" y="2315591"/>
                  </a:lnTo>
                  <a:lnTo>
                    <a:pt x="640207" y="2292731"/>
                  </a:lnTo>
                  <a:close/>
                </a:path>
                <a:path w="3962400" h="2590800">
                  <a:moveTo>
                    <a:pt x="660908" y="347472"/>
                  </a:moveTo>
                  <a:lnTo>
                    <a:pt x="617220" y="322580"/>
                  </a:lnTo>
                  <a:lnTo>
                    <a:pt x="592328" y="366268"/>
                  </a:lnTo>
                  <a:lnTo>
                    <a:pt x="636016" y="391160"/>
                  </a:lnTo>
                  <a:lnTo>
                    <a:pt x="660908" y="347472"/>
                  </a:lnTo>
                  <a:close/>
                </a:path>
                <a:path w="3962400" h="2590800">
                  <a:moveTo>
                    <a:pt x="729742" y="2247138"/>
                  </a:moveTo>
                  <a:lnTo>
                    <a:pt x="707009" y="2202307"/>
                  </a:lnTo>
                  <a:lnTo>
                    <a:pt x="662178" y="2225167"/>
                  </a:lnTo>
                  <a:lnTo>
                    <a:pt x="685038" y="2269998"/>
                  </a:lnTo>
                  <a:lnTo>
                    <a:pt x="729742" y="2247138"/>
                  </a:lnTo>
                  <a:close/>
                </a:path>
                <a:path w="3962400" h="2590800">
                  <a:moveTo>
                    <a:pt x="748284" y="397256"/>
                  </a:moveTo>
                  <a:lnTo>
                    <a:pt x="704596" y="372364"/>
                  </a:lnTo>
                  <a:lnTo>
                    <a:pt x="679704" y="416052"/>
                  </a:lnTo>
                  <a:lnTo>
                    <a:pt x="723392" y="440944"/>
                  </a:lnTo>
                  <a:lnTo>
                    <a:pt x="748284" y="397256"/>
                  </a:lnTo>
                  <a:close/>
                </a:path>
                <a:path w="3962400" h="2590800">
                  <a:moveTo>
                    <a:pt x="819404" y="2201418"/>
                  </a:moveTo>
                  <a:lnTo>
                    <a:pt x="796544" y="2156587"/>
                  </a:lnTo>
                  <a:lnTo>
                    <a:pt x="751713" y="2179447"/>
                  </a:lnTo>
                  <a:lnTo>
                    <a:pt x="774573" y="2224278"/>
                  </a:lnTo>
                  <a:lnTo>
                    <a:pt x="819404" y="2201418"/>
                  </a:lnTo>
                  <a:close/>
                </a:path>
                <a:path w="3962400" h="2590800">
                  <a:moveTo>
                    <a:pt x="835660" y="447040"/>
                  </a:moveTo>
                  <a:lnTo>
                    <a:pt x="791972" y="422148"/>
                  </a:lnTo>
                  <a:lnTo>
                    <a:pt x="767080" y="465836"/>
                  </a:lnTo>
                  <a:lnTo>
                    <a:pt x="810768" y="490728"/>
                  </a:lnTo>
                  <a:lnTo>
                    <a:pt x="835660" y="447040"/>
                  </a:lnTo>
                  <a:close/>
                </a:path>
                <a:path w="3962400" h="2590800">
                  <a:moveTo>
                    <a:pt x="909066" y="2155698"/>
                  </a:moveTo>
                  <a:lnTo>
                    <a:pt x="886206" y="2110994"/>
                  </a:lnTo>
                  <a:lnTo>
                    <a:pt x="841375" y="2133727"/>
                  </a:lnTo>
                  <a:lnTo>
                    <a:pt x="864235" y="2178558"/>
                  </a:lnTo>
                  <a:lnTo>
                    <a:pt x="909066" y="2155698"/>
                  </a:lnTo>
                  <a:close/>
                </a:path>
                <a:path w="3962400" h="2590800">
                  <a:moveTo>
                    <a:pt x="923163" y="496824"/>
                  </a:moveTo>
                  <a:lnTo>
                    <a:pt x="879475" y="471932"/>
                  </a:lnTo>
                  <a:lnTo>
                    <a:pt x="854583" y="515620"/>
                  </a:lnTo>
                  <a:lnTo>
                    <a:pt x="898271" y="540512"/>
                  </a:lnTo>
                  <a:lnTo>
                    <a:pt x="923163" y="496824"/>
                  </a:lnTo>
                  <a:close/>
                </a:path>
                <a:path w="3962400" h="2590800">
                  <a:moveTo>
                    <a:pt x="998601" y="2110105"/>
                  </a:moveTo>
                  <a:lnTo>
                    <a:pt x="975868" y="2065274"/>
                  </a:lnTo>
                  <a:lnTo>
                    <a:pt x="931037" y="2088134"/>
                  </a:lnTo>
                  <a:lnTo>
                    <a:pt x="953770" y="2132965"/>
                  </a:lnTo>
                  <a:lnTo>
                    <a:pt x="998601" y="2110105"/>
                  </a:lnTo>
                  <a:close/>
                </a:path>
                <a:path w="3962400" h="2590800">
                  <a:moveTo>
                    <a:pt x="1010539" y="546608"/>
                  </a:moveTo>
                  <a:lnTo>
                    <a:pt x="966851" y="521716"/>
                  </a:lnTo>
                  <a:lnTo>
                    <a:pt x="941959" y="565404"/>
                  </a:lnTo>
                  <a:lnTo>
                    <a:pt x="985647" y="590296"/>
                  </a:lnTo>
                  <a:lnTo>
                    <a:pt x="1010539" y="546608"/>
                  </a:lnTo>
                  <a:close/>
                </a:path>
                <a:path w="3962400" h="2590800">
                  <a:moveTo>
                    <a:pt x="1088263" y="2064385"/>
                  </a:moveTo>
                  <a:lnTo>
                    <a:pt x="1065403" y="2019554"/>
                  </a:lnTo>
                  <a:lnTo>
                    <a:pt x="1020572" y="2042414"/>
                  </a:lnTo>
                  <a:lnTo>
                    <a:pt x="1043432" y="2087245"/>
                  </a:lnTo>
                  <a:lnTo>
                    <a:pt x="1088263" y="2064385"/>
                  </a:lnTo>
                  <a:close/>
                </a:path>
                <a:path w="3962400" h="2590800">
                  <a:moveTo>
                    <a:pt x="1097915" y="596392"/>
                  </a:moveTo>
                  <a:lnTo>
                    <a:pt x="1054227" y="571500"/>
                  </a:lnTo>
                  <a:lnTo>
                    <a:pt x="1029335" y="615188"/>
                  </a:lnTo>
                  <a:lnTo>
                    <a:pt x="1073023" y="640080"/>
                  </a:lnTo>
                  <a:lnTo>
                    <a:pt x="1097915" y="596392"/>
                  </a:lnTo>
                  <a:close/>
                </a:path>
                <a:path w="3962400" h="2590800">
                  <a:moveTo>
                    <a:pt x="1177925" y="2018792"/>
                  </a:moveTo>
                  <a:lnTo>
                    <a:pt x="1155065" y="1973961"/>
                  </a:lnTo>
                  <a:lnTo>
                    <a:pt x="1110234" y="1996821"/>
                  </a:lnTo>
                  <a:lnTo>
                    <a:pt x="1133094" y="2041525"/>
                  </a:lnTo>
                  <a:lnTo>
                    <a:pt x="1177925" y="2018792"/>
                  </a:lnTo>
                  <a:close/>
                </a:path>
                <a:path w="3962400" h="2590800">
                  <a:moveTo>
                    <a:pt x="1185291" y="646176"/>
                  </a:moveTo>
                  <a:lnTo>
                    <a:pt x="1141603" y="621284"/>
                  </a:lnTo>
                  <a:lnTo>
                    <a:pt x="1116711" y="664972"/>
                  </a:lnTo>
                  <a:lnTo>
                    <a:pt x="1160399" y="689864"/>
                  </a:lnTo>
                  <a:lnTo>
                    <a:pt x="1185291" y="646176"/>
                  </a:lnTo>
                  <a:close/>
                </a:path>
                <a:path w="3962400" h="2590800">
                  <a:moveTo>
                    <a:pt x="1267460" y="1973072"/>
                  </a:moveTo>
                  <a:lnTo>
                    <a:pt x="1244600" y="1928241"/>
                  </a:lnTo>
                  <a:lnTo>
                    <a:pt x="1199896" y="1951101"/>
                  </a:lnTo>
                  <a:lnTo>
                    <a:pt x="1222629" y="1995932"/>
                  </a:lnTo>
                  <a:lnTo>
                    <a:pt x="1267460" y="1973072"/>
                  </a:lnTo>
                  <a:close/>
                </a:path>
                <a:path w="3962400" h="2590800">
                  <a:moveTo>
                    <a:pt x="1272654" y="695960"/>
                  </a:moveTo>
                  <a:lnTo>
                    <a:pt x="1228979" y="671068"/>
                  </a:lnTo>
                  <a:lnTo>
                    <a:pt x="1204087" y="714756"/>
                  </a:lnTo>
                  <a:lnTo>
                    <a:pt x="1247775" y="739648"/>
                  </a:lnTo>
                  <a:lnTo>
                    <a:pt x="1272654" y="695960"/>
                  </a:lnTo>
                  <a:close/>
                </a:path>
                <a:path w="3962400" h="2590800">
                  <a:moveTo>
                    <a:pt x="1357122" y="1927352"/>
                  </a:moveTo>
                  <a:lnTo>
                    <a:pt x="1334262" y="1882648"/>
                  </a:lnTo>
                  <a:lnTo>
                    <a:pt x="1289418" y="1905381"/>
                  </a:lnTo>
                  <a:lnTo>
                    <a:pt x="1312291" y="1950212"/>
                  </a:lnTo>
                  <a:lnTo>
                    <a:pt x="1357122" y="1927352"/>
                  </a:lnTo>
                  <a:close/>
                </a:path>
                <a:path w="3962400" h="2590800">
                  <a:moveTo>
                    <a:pt x="1360170" y="745744"/>
                  </a:moveTo>
                  <a:lnTo>
                    <a:pt x="1316342" y="720852"/>
                  </a:lnTo>
                  <a:lnTo>
                    <a:pt x="1291590" y="764540"/>
                  </a:lnTo>
                  <a:lnTo>
                    <a:pt x="1335278" y="789432"/>
                  </a:lnTo>
                  <a:lnTo>
                    <a:pt x="1360170" y="745744"/>
                  </a:lnTo>
                  <a:close/>
                </a:path>
                <a:path w="3962400" h="2590800">
                  <a:moveTo>
                    <a:pt x="1447546" y="795528"/>
                  </a:moveTo>
                  <a:lnTo>
                    <a:pt x="1403858" y="770636"/>
                  </a:lnTo>
                  <a:lnTo>
                    <a:pt x="1378966" y="814324"/>
                  </a:lnTo>
                  <a:lnTo>
                    <a:pt x="1422654" y="839216"/>
                  </a:lnTo>
                  <a:lnTo>
                    <a:pt x="1447546" y="795528"/>
                  </a:lnTo>
                  <a:close/>
                </a:path>
                <a:path w="3962400" h="2590800">
                  <a:moveTo>
                    <a:pt x="1534922" y="845312"/>
                  </a:moveTo>
                  <a:lnTo>
                    <a:pt x="1491234" y="820420"/>
                  </a:lnTo>
                  <a:lnTo>
                    <a:pt x="1466342" y="864108"/>
                  </a:lnTo>
                  <a:lnTo>
                    <a:pt x="1510030" y="889000"/>
                  </a:lnTo>
                  <a:lnTo>
                    <a:pt x="1534922" y="845312"/>
                  </a:lnTo>
                  <a:close/>
                </a:path>
                <a:path w="3962400" h="2590800">
                  <a:moveTo>
                    <a:pt x="3402711" y="1117092"/>
                  </a:moveTo>
                  <a:lnTo>
                    <a:pt x="3362071" y="1087501"/>
                  </a:lnTo>
                  <a:lnTo>
                    <a:pt x="3332480" y="1128268"/>
                  </a:lnTo>
                  <a:lnTo>
                    <a:pt x="3373120" y="1157732"/>
                  </a:lnTo>
                  <a:lnTo>
                    <a:pt x="3402711" y="1117092"/>
                  </a:lnTo>
                  <a:close/>
                </a:path>
                <a:path w="3962400" h="2590800">
                  <a:moveTo>
                    <a:pt x="3407664" y="2273808"/>
                  </a:moveTo>
                  <a:lnTo>
                    <a:pt x="3358896" y="2261616"/>
                  </a:lnTo>
                  <a:lnTo>
                    <a:pt x="3346704" y="2310384"/>
                  </a:lnTo>
                  <a:lnTo>
                    <a:pt x="3395472" y="2322576"/>
                  </a:lnTo>
                  <a:lnTo>
                    <a:pt x="3407664" y="2273808"/>
                  </a:lnTo>
                  <a:close/>
                </a:path>
                <a:path w="3962400" h="2590800">
                  <a:moveTo>
                    <a:pt x="3461893" y="1035812"/>
                  </a:moveTo>
                  <a:lnTo>
                    <a:pt x="3421253" y="1006221"/>
                  </a:lnTo>
                  <a:lnTo>
                    <a:pt x="3391662" y="1046861"/>
                  </a:lnTo>
                  <a:lnTo>
                    <a:pt x="3432302" y="1076452"/>
                  </a:lnTo>
                  <a:lnTo>
                    <a:pt x="3461893" y="1035812"/>
                  </a:lnTo>
                  <a:close/>
                </a:path>
                <a:path w="3962400" h="2590800">
                  <a:moveTo>
                    <a:pt x="3505327" y="2298192"/>
                  </a:moveTo>
                  <a:lnTo>
                    <a:pt x="3456432" y="2286000"/>
                  </a:lnTo>
                  <a:lnTo>
                    <a:pt x="3444240" y="2334768"/>
                  </a:lnTo>
                  <a:lnTo>
                    <a:pt x="3493008" y="2346960"/>
                  </a:lnTo>
                  <a:lnTo>
                    <a:pt x="3505327" y="2298192"/>
                  </a:lnTo>
                  <a:close/>
                </a:path>
                <a:path w="3962400" h="2590800">
                  <a:moveTo>
                    <a:pt x="3521075" y="954405"/>
                  </a:moveTo>
                  <a:lnTo>
                    <a:pt x="3480308" y="924814"/>
                  </a:lnTo>
                  <a:lnTo>
                    <a:pt x="3450844" y="965581"/>
                  </a:lnTo>
                  <a:lnTo>
                    <a:pt x="3491484" y="995045"/>
                  </a:lnTo>
                  <a:lnTo>
                    <a:pt x="3521075" y="954405"/>
                  </a:lnTo>
                  <a:close/>
                </a:path>
                <a:path w="3962400" h="2590800">
                  <a:moveTo>
                    <a:pt x="3580257" y="873125"/>
                  </a:moveTo>
                  <a:lnTo>
                    <a:pt x="3539490" y="843534"/>
                  </a:lnTo>
                  <a:lnTo>
                    <a:pt x="3509899" y="884174"/>
                  </a:lnTo>
                  <a:lnTo>
                    <a:pt x="3550666" y="913765"/>
                  </a:lnTo>
                  <a:lnTo>
                    <a:pt x="3580257" y="873125"/>
                  </a:lnTo>
                  <a:close/>
                </a:path>
                <a:path w="3962400" h="2590800">
                  <a:moveTo>
                    <a:pt x="3602863" y="2322576"/>
                  </a:moveTo>
                  <a:lnTo>
                    <a:pt x="3554095" y="2310384"/>
                  </a:lnTo>
                  <a:lnTo>
                    <a:pt x="3541903" y="2359152"/>
                  </a:lnTo>
                  <a:lnTo>
                    <a:pt x="3590671" y="2371344"/>
                  </a:lnTo>
                  <a:lnTo>
                    <a:pt x="3602863" y="2322576"/>
                  </a:lnTo>
                  <a:close/>
                </a:path>
                <a:path w="3962400" h="2590800">
                  <a:moveTo>
                    <a:pt x="3639312" y="791718"/>
                  </a:moveTo>
                  <a:lnTo>
                    <a:pt x="3598672" y="762127"/>
                  </a:lnTo>
                  <a:lnTo>
                    <a:pt x="3569081" y="802767"/>
                  </a:lnTo>
                  <a:lnTo>
                    <a:pt x="3609721" y="832358"/>
                  </a:lnTo>
                  <a:lnTo>
                    <a:pt x="3639312" y="791718"/>
                  </a:lnTo>
                  <a:close/>
                </a:path>
                <a:path w="3962400" h="2590800">
                  <a:moveTo>
                    <a:pt x="3698494" y="710438"/>
                  </a:moveTo>
                  <a:lnTo>
                    <a:pt x="3657854" y="680847"/>
                  </a:lnTo>
                  <a:lnTo>
                    <a:pt x="3628263" y="721487"/>
                  </a:lnTo>
                  <a:lnTo>
                    <a:pt x="3668903" y="751078"/>
                  </a:lnTo>
                  <a:lnTo>
                    <a:pt x="3698494" y="710438"/>
                  </a:lnTo>
                  <a:close/>
                </a:path>
                <a:path w="3962400" h="2590800">
                  <a:moveTo>
                    <a:pt x="3700399" y="2346960"/>
                  </a:moveTo>
                  <a:lnTo>
                    <a:pt x="3651631" y="2334768"/>
                  </a:lnTo>
                  <a:lnTo>
                    <a:pt x="3639439" y="2383536"/>
                  </a:lnTo>
                  <a:lnTo>
                    <a:pt x="3688207" y="2395728"/>
                  </a:lnTo>
                  <a:lnTo>
                    <a:pt x="3700399" y="2346960"/>
                  </a:lnTo>
                  <a:close/>
                </a:path>
                <a:path w="3962400" h="2590800">
                  <a:moveTo>
                    <a:pt x="3757676" y="629031"/>
                  </a:moveTo>
                  <a:lnTo>
                    <a:pt x="3717036" y="599440"/>
                  </a:lnTo>
                  <a:lnTo>
                    <a:pt x="3687445" y="640080"/>
                  </a:lnTo>
                  <a:lnTo>
                    <a:pt x="3728085" y="669671"/>
                  </a:lnTo>
                  <a:lnTo>
                    <a:pt x="3757676" y="629031"/>
                  </a:lnTo>
                  <a:close/>
                </a:path>
                <a:path w="3962400" h="2590800">
                  <a:moveTo>
                    <a:pt x="3798062" y="2371344"/>
                  </a:moveTo>
                  <a:lnTo>
                    <a:pt x="3749167" y="2359152"/>
                  </a:lnTo>
                  <a:lnTo>
                    <a:pt x="3736975" y="2407920"/>
                  </a:lnTo>
                  <a:lnTo>
                    <a:pt x="3785870" y="2420112"/>
                  </a:lnTo>
                  <a:lnTo>
                    <a:pt x="3798062" y="2371344"/>
                  </a:lnTo>
                  <a:close/>
                </a:path>
                <a:path w="3962400" h="2590800">
                  <a:moveTo>
                    <a:pt x="3816858" y="547751"/>
                  </a:moveTo>
                  <a:lnTo>
                    <a:pt x="3776218" y="518160"/>
                  </a:lnTo>
                  <a:lnTo>
                    <a:pt x="3746627" y="558800"/>
                  </a:lnTo>
                  <a:lnTo>
                    <a:pt x="3787267" y="588391"/>
                  </a:lnTo>
                  <a:lnTo>
                    <a:pt x="3816858" y="547751"/>
                  </a:lnTo>
                  <a:close/>
                </a:path>
                <a:path w="3962400" h="2590800">
                  <a:moveTo>
                    <a:pt x="3876040" y="466344"/>
                  </a:moveTo>
                  <a:lnTo>
                    <a:pt x="3835273" y="436753"/>
                  </a:lnTo>
                  <a:lnTo>
                    <a:pt x="3805682" y="477393"/>
                  </a:lnTo>
                  <a:lnTo>
                    <a:pt x="3846449" y="506984"/>
                  </a:lnTo>
                  <a:lnTo>
                    <a:pt x="3876040" y="466344"/>
                  </a:lnTo>
                  <a:close/>
                </a:path>
                <a:path w="3962400" h="2590800">
                  <a:moveTo>
                    <a:pt x="3962400" y="2438400"/>
                  </a:moveTo>
                  <a:lnTo>
                    <a:pt x="3834384" y="2328672"/>
                  </a:lnTo>
                  <a:lnTo>
                    <a:pt x="3797681" y="2474976"/>
                  </a:lnTo>
                  <a:lnTo>
                    <a:pt x="3962400" y="2438400"/>
                  </a:lnTo>
                  <a:close/>
                </a:path>
                <a:path w="3962400" h="2590800">
                  <a:moveTo>
                    <a:pt x="3962400" y="304800"/>
                  </a:moveTo>
                  <a:lnTo>
                    <a:pt x="3812667" y="382397"/>
                  </a:lnTo>
                  <a:lnTo>
                    <a:pt x="3934714" y="471170"/>
                  </a:lnTo>
                  <a:lnTo>
                    <a:pt x="3942270" y="425704"/>
                  </a:lnTo>
                  <a:lnTo>
                    <a:pt x="3947934" y="391668"/>
                  </a:lnTo>
                  <a:lnTo>
                    <a:pt x="3962400" y="304800"/>
                  </a:lnTo>
                  <a:close/>
                </a:path>
              </a:pathLst>
            </a:custGeom>
            <a:solidFill>
              <a:srgbClr val="000000"/>
            </a:solidFill>
          </p:spPr>
          <p:txBody>
            <a:bodyPr wrap="square" lIns="0" tIns="0" rIns="0" bIns="0" rtlCol="0"/>
            <a:lstStyle/>
            <a:p>
              <a:endParaRPr/>
            </a:p>
          </p:txBody>
        </p:sp>
        <p:sp>
          <p:nvSpPr>
            <p:cNvPr id="42" name="object 42"/>
            <p:cNvSpPr/>
            <p:nvPr/>
          </p:nvSpPr>
          <p:spPr>
            <a:xfrm>
              <a:off x="5943600" y="1973579"/>
              <a:ext cx="1374775" cy="1475740"/>
            </a:xfrm>
            <a:custGeom>
              <a:avLst/>
              <a:gdLst/>
              <a:ahLst/>
              <a:cxnLst/>
              <a:rect l="l" t="t" r="r" b="b"/>
              <a:pathLst>
                <a:path w="1374775" h="1475739">
                  <a:moveTo>
                    <a:pt x="1374648" y="0"/>
                  </a:moveTo>
                  <a:lnTo>
                    <a:pt x="0" y="0"/>
                  </a:lnTo>
                  <a:lnTo>
                    <a:pt x="0" y="1475232"/>
                  </a:lnTo>
                  <a:lnTo>
                    <a:pt x="1374648" y="1475232"/>
                  </a:lnTo>
                  <a:lnTo>
                    <a:pt x="1374648" y="0"/>
                  </a:lnTo>
                  <a:close/>
                </a:path>
              </a:pathLst>
            </a:custGeom>
            <a:solidFill>
              <a:srgbClr val="FFCC99"/>
            </a:solidFill>
          </p:spPr>
          <p:txBody>
            <a:bodyPr wrap="square" lIns="0" tIns="0" rIns="0" bIns="0" rtlCol="0"/>
            <a:lstStyle/>
            <a:p>
              <a:endParaRPr/>
            </a:p>
          </p:txBody>
        </p:sp>
      </p:grpSp>
      <p:sp>
        <p:nvSpPr>
          <p:cNvPr id="43" name="object 43"/>
          <p:cNvSpPr txBox="1"/>
          <p:nvPr/>
        </p:nvSpPr>
        <p:spPr>
          <a:xfrm>
            <a:off x="5943600" y="1973579"/>
            <a:ext cx="1374775" cy="1475740"/>
          </a:xfrm>
          <a:prstGeom prst="rect">
            <a:avLst/>
          </a:prstGeom>
          <a:ln w="9144">
            <a:solidFill>
              <a:srgbClr val="000000"/>
            </a:solidFill>
          </a:ln>
        </p:spPr>
        <p:txBody>
          <a:bodyPr vert="horz" wrap="square" lIns="0" tIns="39370" rIns="0" bIns="0" rtlCol="0">
            <a:spAutoFit/>
          </a:bodyPr>
          <a:lstStyle/>
          <a:p>
            <a:pPr marL="92710" marR="257810">
              <a:lnSpc>
                <a:spcPct val="100000"/>
              </a:lnSpc>
              <a:spcBef>
                <a:spcPts val="310"/>
              </a:spcBef>
            </a:pPr>
            <a:r>
              <a:rPr sz="1800" dirty="0">
                <a:latin typeface="Times New Roman"/>
                <a:cs typeface="Times New Roman"/>
              </a:rPr>
              <a:t>item_key  i</a:t>
            </a:r>
            <a:r>
              <a:rPr sz="1800" spc="5" dirty="0">
                <a:latin typeface="Times New Roman"/>
                <a:cs typeface="Times New Roman"/>
              </a:rPr>
              <a:t>t</a:t>
            </a:r>
            <a:r>
              <a:rPr sz="1800" dirty="0">
                <a:latin typeface="Times New Roman"/>
                <a:cs typeface="Times New Roman"/>
              </a:rPr>
              <a:t>em_na</a:t>
            </a:r>
            <a:r>
              <a:rPr sz="1800" spc="-10" dirty="0">
                <a:latin typeface="Times New Roman"/>
                <a:cs typeface="Times New Roman"/>
              </a:rPr>
              <a:t>m</a:t>
            </a:r>
            <a:r>
              <a:rPr sz="1800" dirty="0">
                <a:latin typeface="Times New Roman"/>
                <a:cs typeface="Times New Roman"/>
              </a:rPr>
              <a:t>e  brand</a:t>
            </a:r>
            <a:endParaRPr sz="1800">
              <a:latin typeface="Times New Roman"/>
              <a:cs typeface="Times New Roman"/>
            </a:endParaRPr>
          </a:p>
          <a:p>
            <a:pPr marL="92710">
              <a:lnSpc>
                <a:spcPct val="100000"/>
              </a:lnSpc>
            </a:pPr>
            <a:r>
              <a:rPr sz="1800" spc="5" dirty="0">
                <a:latin typeface="Times New Roman"/>
                <a:cs typeface="Times New Roman"/>
              </a:rPr>
              <a:t>type</a:t>
            </a:r>
            <a:endParaRPr sz="1800">
              <a:latin typeface="Times New Roman"/>
              <a:cs typeface="Times New Roman"/>
            </a:endParaRPr>
          </a:p>
          <a:p>
            <a:pPr marL="92710">
              <a:lnSpc>
                <a:spcPct val="100000"/>
              </a:lnSpc>
            </a:pPr>
            <a:r>
              <a:rPr sz="1800" dirty="0">
                <a:latin typeface="Times New Roman"/>
                <a:cs typeface="Times New Roman"/>
              </a:rPr>
              <a:t>supplier_key</a:t>
            </a:r>
            <a:endParaRPr sz="1800">
              <a:latin typeface="Times New Roman"/>
              <a:cs typeface="Times New Roman"/>
            </a:endParaRPr>
          </a:p>
        </p:txBody>
      </p:sp>
      <p:sp>
        <p:nvSpPr>
          <p:cNvPr id="44" name="object 44"/>
          <p:cNvSpPr txBox="1"/>
          <p:nvPr/>
        </p:nvSpPr>
        <p:spPr>
          <a:xfrm>
            <a:off x="6152388" y="1524000"/>
            <a:ext cx="733425" cy="449580"/>
          </a:xfrm>
          <a:prstGeom prst="rect">
            <a:avLst/>
          </a:prstGeom>
          <a:solidFill>
            <a:srgbClr val="FFCC99"/>
          </a:solidFill>
          <a:ln w="9144">
            <a:solidFill>
              <a:srgbClr val="000000"/>
            </a:solidFill>
          </a:ln>
        </p:spPr>
        <p:txBody>
          <a:bodyPr vert="horz" wrap="square" lIns="0" tIns="40005" rIns="0" bIns="0" rtlCol="0">
            <a:spAutoFit/>
          </a:bodyPr>
          <a:lstStyle/>
          <a:p>
            <a:pPr marL="95250">
              <a:lnSpc>
                <a:spcPct val="100000"/>
              </a:lnSpc>
              <a:spcBef>
                <a:spcPts val="315"/>
              </a:spcBef>
            </a:pPr>
            <a:r>
              <a:rPr sz="2400" dirty="0">
                <a:latin typeface="Times New Roman"/>
                <a:cs typeface="Times New Roman"/>
              </a:rPr>
              <a:t>item</a:t>
            </a:r>
            <a:endParaRPr sz="2400">
              <a:latin typeface="Times New Roman"/>
              <a:cs typeface="Times New Roman"/>
            </a:endParaRPr>
          </a:p>
        </p:txBody>
      </p:sp>
      <p:sp>
        <p:nvSpPr>
          <p:cNvPr id="45" name="object 45"/>
          <p:cNvSpPr/>
          <p:nvPr/>
        </p:nvSpPr>
        <p:spPr>
          <a:xfrm>
            <a:off x="693419" y="4354067"/>
            <a:ext cx="1426845" cy="927100"/>
          </a:xfrm>
          <a:custGeom>
            <a:avLst/>
            <a:gdLst/>
            <a:ahLst/>
            <a:cxnLst/>
            <a:rect l="l" t="t" r="r" b="b"/>
            <a:pathLst>
              <a:path w="1426845" h="927100">
                <a:moveTo>
                  <a:pt x="1426464" y="0"/>
                </a:moveTo>
                <a:lnTo>
                  <a:pt x="0" y="0"/>
                </a:lnTo>
                <a:lnTo>
                  <a:pt x="0" y="926591"/>
                </a:lnTo>
                <a:lnTo>
                  <a:pt x="1426464" y="926591"/>
                </a:lnTo>
                <a:lnTo>
                  <a:pt x="1426464" y="0"/>
                </a:lnTo>
                <a:close/>
              </a:path>
            </a:pathLst>
          </a:custGeom>
          <a:solidFill>
            <a:srgbClr val="CCEBFF"/>
          </a:solidFill>
        </p:spPr>
        <p:txBody>
          <a:bodyPr wrap="square" lIns="0" tIns="0" rIns="0" bIns="0" rtlCol="0"/>
          <a:lstStyle/>
          <a:p>
            <a:endParaRPr/>
          </a:p>
        </p:txBody>
      </p:sp>
      <p:sp>
        <p:nvSpPr>
          <p:cNvPr id="46" name="object 46"/>
          <p:cNvSpPr txBox="1"/>
          <p:nvPr/>
        </p:nvSpPr>
        <p:spPr>
          <a:xfrm>
            <a:off x="693419" y="4353305"/>
            <a:ext cx="1426845" cy="927735"/>
          </a:xfrm>
          <a:prstGeom prst="rect">
            <a:avLst/>
          </a:prstGeom>
          <a:ln w="9144">
            <a:solidFill>
              <a:srgbClr val="000000"/>
            </a:solidFill>
          </a:ln>
        </p:spPr>
        <p:txBody>
          <a:bodyPr vert="horz" wrap="square" lIns="0" tIns="40005" rIns="0" bIns="0" rtlCol="0">
            <a:spAutoFit/>
          </a:bodyPr>
          <a:lstStyle/>
          <a:p>
            <a:pPr marL="91440" marR="93345">
              <a:lnSpc>
                <a:spcPct val="100000"/>
              </a:lnSpc>
              <a:spcBef>
                <a:spcPts val="315"/>
              </a:spcBef>
            </a:pPr>
            <a:r>
              <a:rPr sz="1800" dirty="0">
                <a:latin typeface="Times New Roman"/>
                <a:cs typeface="Times New Roman"/>
              </a:rPr>
              <a:t>branch_key  branch_name  branch_type</a:t>
            </a:r>
            <a:endParaRPr sz="1800">
              <a:latin typeface="Times New Roman"/>
              <a:cs typeface="Times New Roman"/>
            </a:endParaRPr>
          </a:p>
        </p:txBody>
      </p:sp>
      <p:sp>
        <p:nvSpPr>
          <p:cNvPr id="47" name="object 47"/>
          <p:cNvSpPr txBox="1"/>
          <p:nvPr/>
        </p:nvSpPr>
        <p:spPr>
          <a:xfrm>
            <a:off x="609600" y="3886200"/>
            <a:ext cx="1024255" cy="467359"/>
          </a:xfrm>
          <a:prstGeom prst="rect">
            <a:avLst/>
          </a:prstGeom>
          <a:solidFill>
            <a:srgbClr val="CCEBFF"/>
          </a:solidFill>
          <a:ln w="9144">
            <a:solidFill>
              <a:srgbClr val="000000"/>
            </a:solidFill>
          </a:ln>
        </p:spPr>
        <p:txBody>
          <a:bodyPr vert="horz" wrap="square" lIns="0" tIns="35560" rIns="0" bIns="0" rtlCol="0">
            <a:spAutoFit/>
          </a:bodyPr>
          <a:lstStyle/>
          <a:p>
            <a:pPr marL="96520">
              <a:lnSpc>
                <a:spcPct val="100000"/>
              </a:lnSpc>
              <a:spcBef>
                <a:spcPts val="280"/>
              </a:spcBef>
            </a:pPr>
            <a:r>
              <a:rPr sz="2400" dirty="0">
                <a:latin typeface="Times New Roman"/>
                <a:cs typeface="Times New Roman"/>
              </a:rPr>
              <a:t>branch</a:t>
            </a:r>
            <a:endParaRPr sz="2400">
              <a:latin typeface="Times New Roman"/>
              <a:cs typeface="Times New Roman"/>
            </a:endParaRPr>
          </a:p>
        </p:txBody>
      </p:sp>
      <p:graphicFrame>
        <p:nvGraphicFramePr>
          <p:cNvPr id="48" name="object 48"/>
          <p:cNvGraphicFramePr>
            <a:graphicFrameLocks noGrp="1"/>
          </p:cNvGraphicFramePr>
          <p:nvPr/>
        </p:nvGraphicFramePr>
        <p:xfrm>
          <a:off x="7695438" y="1976627"/>
          <a:ext cx="1443989" cy="998220"/>
        </p:xfrm>
        <a:graphic>
          <a:graphicData uri="http://schemas.openxmlformats.org/drawingml/2006/table">
            <a:tbl>
              <a:tblPr firstRow="1" bandRow="1">
                <a:tableStyleId>{2D5ABB26-0587-4C30-8999-92F81FD0307C}</a:tableStyleId>
              </a:tblPr>
              <a:tblGrid>
                <a:gridCol w="1169670"/>
                <a:gridCol w="274319"/>
              </a:tblGrid>
              <a:tr h="347472">
                <a:tc>
                  <a:txBody>
                    <a:bodyPr/>
                    <a:lstStyle/>
                    <a:p>
                      <a:pPr marL="90805">
                        <a:lnSpc>
                          <a:spcPts val="2315"/>
                        </a:lnSpc>
                        <a:spcBef>
                          <a:spcPts val="320"/>
                        </a:spcBef>
                      </a:pPr>
                      <a:r>
                        <a:rPr sz="2400" spc="-5" dirty="0">
                          <a:latin typeface="Times New Roman"/>
                          <a:cs typeface="Times New Roman"/>
                        </a:rPr>
                        <a:t>supplier</a:t>
                      </a:r>
                      <a:endParaRPr sz="2400">
                        <a:latin typeface="Times New Roman"/>
                        <a:cs typeface="Times New Roman"/>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99"/>
                    </a:solidFill>
                  </a:tcPr>
                </a:tc>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B w="9525">
                      <a:solidFill>
                        <a:srgbClr val="000000"/>
                      </a:solidFill>
                      <a:prstDash val="solid"/>
                    </a:lnB>
                  </a:tcPr>
                </a:tc>
              </a:tr>
              <a:tr h="118872">
                <a:tc>
                  <a:txBody>
                    <a:bodyPr/>
                    <a:lstStyle/>
                    <a:p>
                      <a:pPr>
                        <a:lnSpc>
                          <a:spcPct val="100000"/>
                        </a:lnSpc>
                      </a:pPr>
                      <a:endParaRPr sz="6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99"/>
                    </a:solidFill>
                  </a:tcPr>
                </a:tc>
                <a:tc>
                  <a:txBody>
                    <a:bodyPr/>
                    <a:lstStyle/>
                    <a:p>
                      <a:pPr>
                        <a:lnSpc>
                          <a:spcPct val="100000"/>
                        </a:lnSpc>
                      </a:pPr>
                      <a:endParaRPr sz="6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99"/>
                    </a:solidFill>
                  </a:tcPr>
                </a:tc>
              </a:tr>
              <a:tr h="531876">
                <a:tc gridSpan="2">
                  <a:txBody>
                    <a:bodyPr/>
                    <a:lstStyle/>
                    <a:p>
                      <a:pPr marL="99060">
                        <a:lnSpc>
                          <a:spcPts val="1530"/>
                        </a:lnSpc>
                      </a:pPr>
                      <a:r>
                        <a:rPr sz="1800" dirty="0">
                          <a:latin typeface="Times New Roman"/>
                          <a:cs typeface="Times New Roman"/>
                        </a:rPr>
                        <a:t>supplier_key</a:t>
                      </a:r>
                      <a:endParaRPr sz="1800">
                        <a:latin typeface="Times New Roman"/>
                        <a:cs typeface="Times New Roman"/>
                      </a:endParaRPr>
                    </a:p>
                    <a:p>
                      <a:pPr marL="99060">
                        <a:lnSpc>
                          <a:spcPct val="100000"/>
                        </a:lnSpc>
                      </a:pPr>
                      <a:r>
                        <a:rPr sz="1800" dirty="0">
                          <a:latin typeface="Times New Roman"/>
                          <a:cs typeface="Times New Roman"/>
                        </a:rPr>
                        <a:t>supplier_type</a:t>
                      </a: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solidFill>
                      <a:srgbClr val="FFCC99"/>
                    </a:solidFill>
                  </a:tcPr>
                </a:tc>
                <a:tc hMerge="1">
                  <a:txBody>
                    <a:bodyPr/>
                    <a:lstStyle/>
                    <a:p>
                      <a:endParaRPr/>
                    </a:p>
                  </a:txBody>
                  <a:tcPr marL="0" marR="0" marT="0" marB="0"/>
                </a:tc>
              </a:tr>
            </a:tbl>
          </a:graphicData>
        </a:graphic>
      </p:graphicFrame>
      <p:grpSp>
        <p:nvGrpSpPr>
          <p:cNvPr id="49" name="object 49"/>
          <p:cNvGrpSpPr/>
          <p:nvPr/>
        </p:nvGrpSpPr>
        <p:grpSpPr>
          <a:xfrm>
            <a:off x="7145781" y="2667761"/>
            <a:ext cx="2003425" cy="3709035"/>
            <a:chOff x="7145781" y="2667761"/>
            <a:chExt cx="2003425" cy="3709035"/>
          </a:xfrm>
        </p:grpSpPr>
        <p:sp>
          <p:nvSpPr>
            <p:cNvPr id="50" name="object 50"/>
            <p:cNvSpPr/>
            <p:nvPr/>
          </p:nvSpPr>
          <p:spPr>
            <a:xfrm>
              <a:off x="7145781" y="2667761"/>
              <a:ext cx="551180" cy="551180"/>
            </a:xfrm>
            <a:custGeom>
              <a:avLst/>
              <a:gdLst/>
              <a:ahLst/>
              <a:cxnLst/>
              <a:rect l="l" t="t" r="r" b="b"/>
              <a:pathLst>
                <a:path w="551179" h="551180">
                  <a:moveTo>
                    <a:pt x="35560" y="480060"/>
                  </a:moveTo>
                  <a:lnTo>
                    <a:pt x="0" y="515620"/>
                  </a:lnTo>
                  <a:lnTo>
                    <a:pt x="35560" y="551179"/>
                  </a:lnTo>
                  <a:lnTo>
                    <a:pt x="71120" y="515620"/>
                  </a:lnTo>
                  <a:lnTo>
                    <a:pt x="35560" y="480060"/>
                  </a:lnTo>
                  <a:close/>
                </a:path>
                <a:path w="551179" h="551180">
                  <a:moveTo>
                    <a:pt x="106679" y="408939"/>
                  </a:moveTo>
                  <a:lnTo>
                    <a:pt x="71120" y="444500"/>
                  </a:lnTo>
                  <a:lnTo>
                    <a:pt x="106679" y="480060"/>
                  </a:lnTo>
                  <a:lnTo>
                    <a:pt x="142240" y="444500"/>
                  </a:lnTo>
                  <a:lnTo>
                    <a:pt x="106679" y="408939"/>
                  </a:lnTo>
                  <a:close/>
                </a:path>
                <a:path w="551179" h="551180">
                  <a:moveTo>
                    <a:pt x="177800" y="337820"/>
                  </a:moveTo>
                  <a:lnTo>
                    <a:pt x="142240" y="373379"/>
                  </a:lnTo>
                  <a:lnTo>
                    <a:pt x="177800" y="408939"/>
                  </a:lnTo>
                  <a:lnTo>
                    <a:pt x="213360" y="373379"/>
                  </a:lnTo>
                  <a:lnTo>
                    <a:pt x="177800" y="337820"/>
                  </a:lnTo>
                  <a:close/>
                </a:path>
                <a:path w="551179" h="551180">
                  <a:moveTo>
                    <a:pt x="248920" y="266700"/>
                  </a:moveTo>
                  <a:lnTo>
                    <a:pt x="213360" y="302260"/>
                  </a:lnTo>
                  <a:lnTo>
                    <a:pt x="248920" y="337820"/>
                  </a:lnTo>
                  <a:lnTo>
                    <a:pt x="284479" y="302260"/>
                  </a:lnTo>
                  <a:lnTo>
                    <a:pt x="248920" y="266700"/>
                  </a:lnTo>
                  <a:close/>
                </a:path>
                <a:path w="551179" h="551180">
                  <a:moveTo>
                    <a:pt x="320040" y="195579"/>
                  </a:moveTo>
                  <a:lnTo>
                    <a:pt x="284479" y="231139"/>
                  </a:lnTo>
                  <a:lnTo>
                    <a:pt x="320040" y="266700"/>
                  </a:lnTo>
                  <a:lnTo>
                    <a:pt x="355600" y="231139"/>
                  </a:lnTo>
                  <a:lnTo>
                    <a:pt x="320040" y="195579"/>
                  </a:lnTo>
                  <a:close/>
                </a:path>
                <a:path w="551179" h="551180">
                  <a:moveTo>
                    <a:pt x="391160" y="124460"/>
                  </a:moveTo>
                  <a:lnTo>
                    <a:pt x="355600" y="160020"/>
                  </a:lnTo>
                  <a:lnTo>
                    <a:pt x="391160" y="195579"/>
                  </a:lnTo>
                  <a:lnTo>
                    <a:pt x="426720" y="160020"/>
                  </a:lnTo>
                  <a:lnTo>
                    <a:pt x="391160" y="124460"/>
                  </a:lnTo>
                  <a:close/>
                </a:path>
                <a:path w="551179" h="551180">
                  <a:moveTo>
                    <a:pt x="527473" y="71120"/>
                  </a:moveTo>
                  <a:lnTo>
                    <a:pt x="444500" y="71120"/>
                  </a:lnTo>
                  <a:lnTo>
                    <a:pt x="480060" y="106679"/>
                  </a:lnTo>
                  <a:lnTo>
                    <a:pt x="462279" y="124460"/>
                  </a:lnTo>
                  <a:lnTo>
                    <a:pt x="497840" y="160020"/>
                  </a:lnTo>
                  <a:lnTo>
                    <a:pt x="527473" y="71120"/>
                  </a:lnTo>
                  <a:close/>
                </a:path>
                <a:path w="551179" h="551180">
                  <a:moveTo>
                    <a:pt x="444500" y="71120"/>
                  </a:moveTo>
                  <a:lnTo>
                    <a:pt x="426720" y="88900"/>
                  </a:lnTo>
                  <a:lnTo>
                    <a:pt x="462280" y="124460"/>
                  </a:lnTo>
                  <a:lnTo>
                    <a:pt x="480060" y="106679"/>
                  </a:lnTo>
                  <a:lnTo>
                    <a:pt x="444500" y="71120"/>
                  </a:lnTo>
                  <a:close/>
                </a:path>
                <a:path w="551179" h="551180">
                  <a:moveTo>
                    <a:pt x="551179" y="0"/>
                  </a:moveTo>
                  <a:lnTo>
                    <a:pt x="391160" y="53339"/>
                  </a:lnTo>
                  <a:lnTo>
                    <a:pt x="426720" y="88900"/>
                  </a:lnTo>
                  <a:lnTo>
                    <a:pt x="444500" y="71120"/>
                  </a:lnTo>
                  <a:lnTo>
                    <a:pt x="527473" y="71120"/>
                  </a:lnTo>
                  <a:lnTo>
                    <a:pt x="551179" y="0"/>
                  </a:lnTo>
                  <a:close/>
                </a:path>
              </a:pathLst>
            </a:custGeom>
            <a:solidFill>
              <a:srgbClr val="000000"/>
            </a:solidFill>
          </p:spPr>
          <p:txBody>
            <a:bodyPr wrap="square" lIns="0" tIns="0" rIns="0" bIns="0" rtlCol="0"/>
            <a:lstStyle/>
            <a:p>
              <a:endParaRPr/>
            </a:p>
          </p:txBody>
        </p:sp>
        <p:sp>
          <p:nvSpPr>
            <p:cNvPr id="51" name="object 51"/>
            <p:cNvSpPr/>
            <p:nvPr/>
          </p:nvSpPr>
          <p:spPr>
            <a:xfrm>
              <a:off x="7490459" y="5292851"/>
              <a:ext cx="1653539" cy="1079500"/>
            </a:xfrm>
            <a:custGeom>
              <a:avLst/>
              <a:gdLst/>
              <a:ahLst/>
              <a:cxnLst/>
              <a:rect l="l" t="t" r="r" b="b"/>
              <a:pathLst>
                <a:path w="1653540" h="1079500">
                  <a:moveTo>
                    <a:pt x="1653540" y="0"/>
                  </a:moveTo>
                  <a:lnTo>
                    <a:pt x="0" y="0"/>
                  </a:lnTo>
                  <a:lnTo>
                    <a:pt x="0" y="1078992"/>
                  </a:lnTo>
                  <a:lnTo>
                    <a:pt x="1653540" y="1078992"/>
                  </a:lnTo>
                  <a:lnTo>
                    <a:pt x="1653540" y="0"/>
                  </a:lnTo>
                  <a:close/>
                </a:path>
              </a:pathLst>
            </a:custGeom>
            <a:solidFill>
              <a:srgbClr val="FFFF99"/>
            </a:solidFill>
          </p:spPr>
          <p:txBody>
            <a:bodyPr wrap="square" lIns="0" tIns="0" rIns="0" bIns="0" rtlCol="0"/>
            <a:lstStyle/>
            <a:p>
              <a:endParaRPr/>
            </a:p>
          </p:txBody>
        </p:sp>
        <p:sp>
          <p:nvSpPr>
            <p:cNvPr id="52" name="object 52"/>
            <p:cNvSpPr/>
            <p:nvPr/>
          </p:nvSpPr>
          <p:spPr>
            <a:xfrm>
              <a:off x="7490459" y="5292851"/>
              <a:ext cx="1653539" cy="1079500"/>
            </a:xfrm>
            <a:custGeom>
              <a:avLst/>
              <a:gdLst/>
              <a:ahLst/>
              <a:cxnLst/>
              <a:rect l="l" t="t" r="r" b="b"/>
              <a:pathLst>
                <a:path w="1653540" h="1079500">
                  <a:moveTo>
                    <a:pt x="0" y="1078992"/>
                  </a:moveTo>
                  <a:lnTo>
                    <a:pt x="1653540" y="1078992"/>
                  </a:lnTo>
                  <a:lnTo>
                    <a:pt x="1653540" y="0"/>
                  </a:lnTo>
                  <a:lnTo>
                    <a:pt x="0" y="0"/>
                  </a:lnTo>
                  <a:lnTo>
                    <a:pt x="0" y="1078992"/>
                  </a:lnTo>
                  <a:close/>
                </a:path>
              </a:pathLst>
            </a:custGeom>
            <a:ln w="9144">
              <a:solidFill>
                <a:srgbClr val="000000"/>
              </a:solidFill>
            </a:ln>
          </p:spPr>
          <p:txBody>
            <a:bodyPr wrap="square" lIns="0" tIns="0" rIns="0" bIns="0" rtlCol="0"/>
            <a:lstStyle/>
            <a:p>
              <a:endParaRPr/>
            </a:p>
          </p:txBody>
        </p:sp>
      </p:grpSp>
      <p:sp>
        <p:nvSpPr>
          <p:cNvPr id="53" name="object 53"/>
          <p:cNvSpPr txBox="1"/>
          <p:nvPr/>
        </p:nvSpPr>
        <p:spPr>
          <a:xfrm>
            <a:off x="7495031" y="5321300"/>
            <a:ext cx="1649095" cy="1000760"/>
          </a:xfrm>
          <a:prstGeom prst="rect">
            <a:avLst/>
          </a:prstGeom>
        </p:spPr>
        <p:txBody>
          <a:bodyPr vert="horz" wrap="square" lIns="0" tIns="12065" rIns="0" bIns="0" rtlCol="0">
            <a:spAutoFit/>
          </a:bodyPr>
          <a:lstStyle/>
          <a:p>
            <a:pPr marL="87630" marR="854710">
              <a:lnSpc>
                <a:spcPct val="100000"/>
              </a:lnSpc>
              <a:spcBef>
                <a:spcPts val="95"/>
              </a:spcBef>
            </a:pPr>
            <a:r>
              <a:rPr sz="1600" spc="-5" dirty="0">
                <a:latin typeface="Times New Roman"/>
                <a:cs typeface="Times New Roman"/>
              </a:rPr>
              <a:t>cit</a:t>
            </a:r>
            <a:r>
              <a:rPr sz="1600" spc="-15" dirty="0">
                <a:latin typeface="Times New Roman"/>
                <a:cs typeface="Times New Roman"/>
              </a:rPr>
              <a:t>y</a:t>
            </a:r>
            <a:r>
              <a:rPr sz="1600" spc="-5" dirty="0">
                <a:latin typeface="Times New Roman"/>
                <a:cs typeface="Times New Roman"/>
              </a:rPr>
              <a:t>_key  </a:t>
            </a:r>
            <a:r>
              <a:rPr sz="1600" spc="-10" dirty="0">
                <a:latin typeface="Times New Roman"/>
                <a:cs typeface="Times New Roman"/>
              </a:rPr>
              <a:t>city</a:t>
            </a:r>
            <a:endParaRPr sz="1600">
              <a:latin typeface="Times New Roman"/>
              <a:cs typeface="Times New Roman"/>
            </a:endParaRPr>
          </a:p>
          <a:p>
            <a:pPr marL="87630" marR="97155">
              <a:lnSpc>
                <a:spcPct val="100000"/>
              </a:lnSpc>
            </a:pPr>
            <a:r>
              <a:rPr sz="1600" spc="-5" dirty="0">
                <a:latin typeface="Times New Roman"/>
                <a:cs typeface="Times New Roman"/>
              </a:rPr>
              <a:t>state</a:t>
            </a:r>
            <a:r>
              <a:rPr sz="1600" dirty="0">
                <a:latin typeface="Times New Roman"/>
                <a:cs typeface="Times New Roman"/>
              </a:rPr>
              <a:t>_</a:t>
            </a:r>
            <a:r>
              <a:rPr sz="1600" spc="-5" dirty="0">
                <a:latin typeface="Times New Roman"/>
                <a:cs typeface="Times New Roman"/>
              </a:rPr>
              <a:t>or_</a:t>
            </a:r>
            <a:r>
              <a:rPr sz="1600" dirty="0">
                <a:latin typeface="Times New Roman"/>
                <a:cs typeface="Times New Roman"/>
              </a:rPr>
              <a:t>p</a:t>
            </a:r>
            <a:r>
              <a:rPr sz="1600" spc="-5" dirty="0">
                <a:latin typeface="Times New Roman"/>
                <a:cs typeface="Times New Roman"/>
              </a:rPr>
              <a:t>ro</a:t>
            </a:r>
            <a:r>
              <a:rPr sz="1600" dirty="0">
                <a:latin typeface="Times New Roman"/>
                <a:cs typeface="Times New Roman"/>
              </a:rPr>
              <a:t>v</a:t>
            </a:r>
            <a:r>
              <a:rPr sz="1600" spc="-5" dirty="0">
                <a:latin typeface="Times New Roman"/>
                <a:cs typeface="Times New Roman"/>
              </a:rPr>
              <a:t>ince  country</a:t>
            </a:r>
            <a:endParaRPr sz="1600">
              <a:latin typeface="Times New Roman"/>
              <a:cs typeface="Times New Roman"/>
            </a:endParaRPr>
          </a:p>
        </p:txBody>
      </p:sp>
      <p:grpSp>
        <p:nvGrpSpPr>
          <p:cNvPr id="54" name="object 54"/>
          <p:cNvGrpSpPr/>
          <p:nvPr/>
        </p:nvGrpSpPr>
        <p:grpSpPr>
          <a:xfrm>
            <a:off x="7485697" y="4872037"/>
            <a:ext cx="581025" cy="416559"/>
            <a:chOff x="7485697" y="4872037"/>
            <a:chExt cx="581025" cy="416559"/>
          </a:xfrm>
        </p:grpSpPr>
        <p:sp>
          <p:nvSpPr>
            <p:cNvPr id="55" name="object 55"/>
            <p:cNvSpPr/>
            <p:nvPr/>
          </p:nvSpPr>
          <p:spPr>
            <a:xfrm>
              <a:off x="7490459" y="4876800"/>
              <a:ext cx="571500" cy="407034"/>
            </a:xfrm>
            <a:custGeom>
              <a:avLst/>
              <a:gdLst/>
              <a:ahLst/>
              <a:cxnLst/>
              <a:rect l="l" t="t" r="r" b="b"/>
              <a:pathLst>
                <a:path w="571500" h="407035">
                  <a:moveTo>
                    <a:pt x="571500" y="0"/>
                  </a:moveTo>
                  <a:lnTo>
                    <a:pt x="0" y="0"/>
                  </a:lnTo>
                  <a:lnTo>
                    <a:pt x="0" y="406908"/>
                  </a:lnTo>
                  <a:lnTo>
                    <a:pt x="571500" y="406908"/>
                  </a:lnTo>
                  <a:lnTo>
                    <a:pt x="571500" y="0"/>
                  </a:lnTo>
                  <a:close/>
                </a:path>
              </a:pathLst>
            </a:custGeom>
            <a:solidFill>
              <a:srgbClr val="FFFF99"/>
            </a:solidFill>
          </p:spPr>
          <p:txBody>
            <a:bodyPr wrap="square" lIns="0" tIns="0" rIns="0" bIns="0" rtlCol="0"/>
            <a:lstStyle/>
            <a:p>
              <a:endParaRPr/>
            </a:p>
          </p:txBody>
        </p:sp>
        <p:sp>
          <p:nvSpPr>
            <p:cNvPr id="56" name="object 56"/>
            <p:cNvSpPr/>
            <p:nvPr/>
          </p:nvSpPr>
          <p:spPr>
            <a:xfrm>
              <a:off x="7490459" y="4876800"/>
              <a:ext cx="571500" cy="407034"/>
            </a:xfrm>
            <a:custGeom>
              <a:avLst/>
              <a:gdLst/>
              <a:ahLst/>
              <a:cxnLst/>
              <a:rect l="l" t="t" r="r" b="b"/>
              <a:pathLst>
                <a:path w="571500" h="407035">
                  <a:moveTo>
                    <a:pt x="0" y="406908"/>
                  </a:moveTo>
                  <a:lnTo>
                    <a:pt x="571500" y="406908"/>
                  </a:lnTo>
                  <a:lnTo>
                    <a:pt x="571500" y="0"/>
                  </a:lnTo>
                  <a:lnTo>
                    <a:pt x="0" y="0"/>
                  </a:lnTo>
                  <a:lnTo>
                    <a:pt x="0" y="406908"/>
                  </a:lnTo>
                  <a:close/>
                </a:path>
              </a:pathLst>
            </a:custGeom>
            <a:ln w="9144">
              <a:solidFill>
                <a:srgbClr val="000000"/>
              </a:solidFill>
            </a:ln>
          </p:spPr>
          <p:txBody>
            <a:bodyPr wrap="square" lIns="0" tIns="0" rIns="0" bIns="0" rtlCol="0"/>
            <a:lstStyle/>
            <a:p>
              <a:endParaRPr/>
            </a:p>
          </p:txBody>
        </p:sp>
      </p:grpSp>
      <p:sp>
        <p:nvSpPr>
          <p:cNvPr id="57" name="object 57"/>
          <p:cNvSpPr txBox="1"/>
          <p:nvPr/>
        </p:nvSpPr>
        <p:spPr>
          <a:xfrm>
            <a:off x="7495031" y="4902200"/>
            <a:ext cx="562610" cy="330835"/>
          </a:xfrm>
          <a:prstGeom prst="rect">
            <a:avLst/>
          </a:prstGeom>
        </p:spPr>
        <p:txBody>
          <a:bodyPr vert="horz" wrap="square" lIns="0" tIns="12700" rIns="0" bIns="0" rtlCol="0">
            <a:spAutoFit/>
          </a:bodyPr>
          <a:lstStyle/>
          <a:p>
            <a:pPr marL="87630">
              <a:lnSpc>
                <a:spcPct val="100000"/>
              </a:lnSpc>
              <a:spcBef>
                <a:spcPts val="100"/>
              </a:spcBef>
            </a:pPr>
            <a:r>
              <a:rPr sz="2000" spc="-5" dirty="0">
                <a:latin typeface="Times New Roman"/>
                <a:cs typeface="Times New Roman"/>
              </a:rPr>
              <a:t>city</a:t>
            </a:r>
            <a:endParaRPr sz="2000">
              <a:latin typeface="Times New Roman"/>
              <a:cs typeface="Times New Roman"/>
            </a:endParaRPr>
          </a:p>
        </p:txBody>
      </p:sp>
      <p:sp>
        <p:nvSpPr>
          <p:cNvPr id="58" name="object 58"/>
          <p:cNvSpPr/>
          <p:nvPr/>
        </p:nvSpPr>
        <p:spPr>
          <a:xfrm>
            <a:off x="6844792" y="5009007"/>
            <a:ext cx="699770" cy="478155"/>
          </a:xfrm>
          <a:custGeom>
            <a:avLst/>
            <a:gdLst/>
            <a:ahLst/>
            <a:cxnLst/>
            <a:rect l="l" t="t" r="r" b="b"/>
            <a:pathLst>
              <a:path w="699770" h="478154">
                <a:moveTo>
                  <a:pt x="27939" y="0"/>
                </a:moveTo>
                <a:lnTo>
                  <a:pt x="0" y="41910"/>
                </a:lnTo>
                <a:lnTo>
                  <a:pt x="41909" y="69723"/>
                </a:lnTo>
                <a:lnTo>
                  <a:pt x="69723" y="27940"/>
                </a:lnTo>
                <a:lnTo>
                  <a:pt x="27939" y="0"/>
                </a:lnTo>
                <a:close/>
              </a:path>
              <a:path w="699770" h="478154">
                <a:moveTo>
                  <a:pt x="111632" y="55880"/>
                </a:moveTo>
                <a:lnTo>
                  <a:pt x="83692" y="97663"/>
                </a:lnTo>
                <a:lnTo>
                  <a:pt x="125602" y="125603"/>
                </a:lnTo>
                <a:lnTo>
                  <a:pt x="153415" y="83693"/>
                </a:lnTo>
                <a:lnTo>
                  <a:pt x="111632" y="55880"/>
                </a:lnTo>
                <a:close/>
              </a:path>
              <a:path w="699770" h="478154">
                <a:moveTo>
                  <a:pt x="195325" y="111633"/>
                </a:moveTo>
                <a:lnTo>
                  <a:pt x="167385" y="153416"/>
                </a:lnTo>
                <a:lnTo>
                  <a:pt x="209296" y="181356"/>
                </a:lnTo>
                <a:lnTo>
                  <a:pt x="237108" y="139573"/>
                </a:lnTo>
                <a:lnTo>
                  <a:pt x="195325" y="111633"/>
                </a:lnTo>
                <a:close/>
              </a:path>
              <a:path w="699770" h="478154">
                <a:moveTo>
                  <a:pt x="279018" y="167386"/>
                </a:moveTo>
                <a:lnTo>
                  <a:pt x="251078" y="209296"/>
                </a:lnTo>
                <a:lnTo>
                  <a:pt x="292988" y="237109"/>
                </a:lnTo>
                <a:lnTo>
                  <a:pt x="320801" y="195326"/>
                </a:lnTo>
                <a:lnTo>
                  <a:pt x="279018" y="167386"/>
                </a:lnTo>
                <a:close/>
              </a:path>
              <a:path w="699770" h="478154">
                <a:moveTo>
                  <a:pt x="362711" y="223266"/>
                </a:moveTo>
                <a:lnTo>
                  <a:pt x="334772" y="265049"/>
                </a:lnTo>
                <a:lnTo>
                  <a:pt x="376681" y="292989"/>
                </a:lnTo>
                <a:lnTo>
                  <a:pt x="404494" y="251079"/>
                </a:lnTo>
                <a:lnTo>
                  <a:pt x="362711" y="223266"/>
                </a:lnTo>
                <a:close/>
              </a:path>
              <a:path w="699770" h="478154">
                <a:moveTo>
                  <a:pt x="446404" y="279019"/>
                </a:moveTo>
                <a:lnTo>
                  <a:pt x="418464" y="320802"/>
                </a:lnTo>
                <a:lnTo>
                  <a:pt x="460375" y="348742"/>
                </a:lnTo>
                <a:lnTo>
                  <a:pt x="488187" y="306959"/>
                </a:lnTo>
                <a:lnTo>
                  <a:pt x="446404" y="279019"/>
                </a:lnTo>
                <a:close/>
              </a:path>
              <a:path w="699770" h="478154">
                <a:moveTo>
                  <a:pt x="616076" y="331724"/>
                </a:moveTo>
                <a:lnTo>
                  <a:pt x="532383" y="457200"/>
                </a:lnTo>
                <a:lnTo>
                  <a:pt x="699769" y="478155"/>
                </a:lnTo>
                <a:lnTo>
                  <a:pt x="616076" y="331724"/>
                </a:lnTo>
                <a:close/>
              </a:path>
              <a:path w="699770" h="478154">
                <a:moveTo>
                  <a:pt x="530098" y="334772"/>
                </a:moveTo>
                <a:lnTo>
                  <a:pt x="502157" y="376682"/>
                </a:lnTo>
                <a:lnTo>
                  <a:pt x="544067" y="404495"/>
                </a:lnTo>
                <a:lnTo>
                  <a:pt x="571880" y="362712"/>
                </a:lnTo>
                <a:lnTo>
                  <a:pt x="530098" y="334772"/>
                </a:lnTo>
                <a:close/>
              </a:path>
            </a:pathLst>
          </a:custGeom>
          <a:solidFill>
            <a:srgbClr val="000000"/>
          </a:solidFill>
        </p:spPr>
        <p:txBody>
          <a:bodyPr wrap="square" lIns="0" tIns="0" rIns="0" bIns="0" rtlCol="0"/>
          <a:lstStyle/>
          <a:p>
            <a:endParaRPr/>
          </a:p>
        </p:txBody>
      </p:sp>
      <p:sp>
        <p:nvSpPr>
          <p:cNvPr id="59" name="object 59"/>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28</a:t>
            </a:fld>
            <a:endParaRPr dirty="0"/>
          </a:p>
        </p:txBody>
      </p:sp>
    </p:spTree>
    <p:extLst>
      <p:ext uri="{BB962C8B-B14F-4D97-AF65-F5344CB8AC3E}">
        <p14:creationId xmlns:p14="http://schemas.microsoft.com/office/powerpoint/2010/main" val="1584918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4919" y="6629325"/>
            <a:ext cx="83820" cy="184150"/>
          </a:xfrm>
          <a:prstGeom prst="rect">
            <a:avLst/>
          </a:prstGeom>
        </p:spPr>
        <p:txBody>
          <a:bodyPr vert="horz" wrap="square" lIns="0" tIns="0" rIns="0" bIns="0" rtlCol="0">
            <a:spAutoFit/>
          </a:bodyPr>
          <a:lstStyle/>
          <a:p>
            <a:pPr>
              <a:lnSpc>
                <a:spcPct val="100000"/>
              </a:lnSpc>
            </a:pPr>
            <a:r>
              <a:rPr sz="1200" dirty="0">
                <a:latin typeface="Tahoma"/>
                <a:cs typeface="Tahoma"/>
              </a:rPr>
              <a:t>2</a:t>
            </a:r>
            <a:endParaRPr sz="1200">
              <a:latin typeface="Tahoma"/>
              <a:cs typeface="Tahoma"/>
            </a:endParaRPr>
          </a:p>
        </p:txBody>
      </p:sp>
      <p:sp>
        <p:nvSpPr>
          <p:cNvPr id="3" name="object 3"/>
          <p:cNvSpPr txBox="1">
            <a:spLocks noGrp="1"/>
          </p:cNvSpPr>
          <p:nvPr>
            <p:ph type="title"/>
          </p:nvPr>
        </p:nvSpPr>
        <p:spPr>
          <a:xfrm>
            <a:off x="1403096" y="371602"/>
            <a:ext cx="639953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 </a:t>
            </a:r>
            <a:r>
              <a:rPr sz="3600" dirty="0"/>
              <a:t>of </a:t>
            </a:r>
            <a:r>
              <a:rPr sz="3600" b="1" spc="-5" dirty="0">
                <a:latin typeface="Arial"/>
                <a:cs typeface="Arial"/>
              </a:rPr>
              <a:t>Fact</a:t>
            </a:r>
            <a:r>
              <a:rPr sz="3600" b="1" spc="-15" dirty="0">
                <a:latin typeface="Arial"/>
                <a:cs typeface="Arial"/>
              </a:rPr>
              <a:t> </a:t>
            </a:r>
            <a:r>
              <a:rPr sz="3600" b="1" spc="-5" dirty="0">
                <a:latin typeface="Arial"/>
                <a:cs typeface="Arial"/>
              </a:rPr>
              <a:t>Constellation</a:t>
            </a:r>
            <a:endParaRPr sz="3600">
              <a:latin typeface="Arial"/>
              <a:cs typeface="Arial"/>
            </a:endParaRPr>
          </a:p>
        </p:txBody>
      </p:sp>
      <p:sp>
        <p:nvSpPr>
          <p:cNvPr id="4" name="object 4"/>
          <p:cNvSpPr txBox="1"/>
          <p:nvPr/>
        </p:nvSpPr>
        <p:spPr>
          <a:xfrm>
            <a:off x="228600" y="1633727"/>
            <a:ext cx="1640205" cy="1568450"/>
          </a:xfrm>
          <a:prstGeom prst="rect">
            <a:avLst/>
          </a:prstGeom>
          <a:solidFill>
            <a:srgbClr val="00FF99"/>
          </a:solidFill>
          <a:ln w="9144">
            <a:solidFill>
              <a:srgbClr val="000000"/>
            </a:solidFill>
          </a:ln>
        </p:spPr>
        <p:txBody>
          <a:bodyPr vert="horz" wrap="square" lIns="0" tIns="40005" rIns="0" bIns="0" rtlCol="0">
            <a:spAutoFit/>
          </a:bodyPr>
          <a:lstStyle/>
          <a:p>
            <a:pPr marL="91440" marR="788035">
              <a:lnSpc>
                <a:spcPct val="100000"/>
              </a:lnSpc>
              <a:spcBef>
                <a:spcPts val="315"/>
              </a:spcBef>
            </a:pPr>
            <a:r>
              <a:rPr sz="1600" spc="-5" dirty="0">
                <a:latin typeface="Times New Roman"/>
                <a:cs typeface="Times New Roman"/>
              </a:rPr>
              <a:t>ti</a:t>
            </a:r>
            <a:r>
              <a:rPr sz="1600" spc="-35" dirty="0">
                <a:latin typeface="Times New Roman"/>
                <a:cs typeface="Times New Roman"/>
              </a:rPr>
              <a:t>m</a:t>
            </a:r>
            <a:r>
              <a:rPr sz="1600" spc="-5" dirty="0">
                <a:latin typeface="Times New Roman"/>
                <a:cs typeface="Times New Roman"/>
              </a:rPr>
              <a:t>e_key  day</a:t>
            </a:r>
            <a:endParaRPr sz="1600">
              <a:latin typeface="Times New Roman"/>
              <a:cs typeface="Times New Roman"/>
            </a:endParaRPr>
          </a:p>
          <a:p>
            <a:pPr marL="91440" marR="95250">
              <a:lnSpc>
                <a:spcPct val="100000"/>
              </a:lnSpc>
            </a:pPr>
            <a:r>
              <a:rPr sz="1600" spc="-5" dirty="0">
                <a:latin typeface="Times New Roman"/>
                <a:cs typeface="Times New Roman"/>
              </a:rPr>
              <a:t>da</a:t>
            </a:r>
            <a:r>
              <a:rPr sz="1600" spc="-15" dirty="0">
                <a:latin typeface="Times New Roman"/>
                <a:cs typeface="Times New Roman"/>
              </a:rPr>
              <a:t>y</a:t>
            </a:r>
            <a:r>
              <a:rPr sz="1600" spc="-5" dirty="0">
                <a:latin typeface="Times New Roman"/>
                <a:cs typeface="Times New Roman"/>
              </a:rPr>
              <a:t>_o</a:t>
            </a:r>
            <a:r>
              <a:rPr sz="1600" dirty="0">
                <a:latin typeface="Times New Roman"/>
                <a:cs typeface="Times New Roman"/>
              </a:rPr>
              <a:t>f</a:t>
            </a:r>
            <a:r>
              <a:rPr sz="1600" spc="-5" dirty="0">
                <a:latin typeface="Times New Roman"/>
                <a:cs typeface="Times New Roman"/>
              </a:rPr>
              <a:t>_the_week  </a:t>
            </a:r>
            <a:r>
              <a:rPr sz="1600" spc="-10" dirty="0">
                <a:latin typeface="Times New Roman"/>
                <a:cs typeface="Times New Roman"/>
              </a:rPr>
              <a:t>month</a:t>
            </a:r>
            <a:endParaRPr sz="1600">
              <a:latin typeface="Times New Roman"/>
              <a:cs typeface="Times New Roman"/>
            </a:endParaRPr>
          </a:p>
          <a:p>
            <a:pPr marL="91440" marR="964565">
              <a:lnSpc>
                <a:spcPct val="100000"/>
              </a:lnSpc>
            </a:pPr>
            <a:r>
              <a:rPr sz="1600" spc="-5" dirty="0">
                <a:latin typeface="Times New Roman"/>
                <a:cs typeface="Times New Roman"/>
              </a:rPr>
              <a:t>quarter  year</a:t>
            </a:r>
            <a:endParaRPr sz="1600">
              <a:latin typeface="Times New Roman"/>
              <a:cs typeface="Times New Roman"/>
            </a:endParaRPr>
          </a:p>
        </p:txBody>
      </p:sp>
      <p:sp>
        <p:nvSpPr>
          <p:cNvPr id="5" name="object 5"/>
          <p:cNvSpPr txBox="1"/>
          <p:nvPr/>
        </p:nvSpPr>
        <p:spPr>
          <a:xfrm>
            <a:off x="228600" y="1219200"/>
            <a:ext cx="600710" cy="414655"/>
          </a:xfrm>
          <a:prstGeom prst="rect">
            <a:avLst/>
          </a:prstGeom>
          <a:solidFill>
            <a:srgbClr val="00FF99"/>
          </a:solidFill>
          <a:ln w="9143">
            <a:solidFill>
              <a:srgbClr val="000000"/>
            </a:solidFill>
          </a:ln>
        </p:spPr>
        <p:txBody>
          <a:bodyPr vert="horz" wrap="square" lIns="0" tIns="38735" rIns="0" bIns="0" rtlCol="0">
            <a:spAutoFit/>
          </a:bodyPr>
          <a:lstStyle/>
          <a:p>
            <a:pPr marL="91440">
              <a:lnSpc>
                <a:spcPct val="100000"/>
              </a:lnSpc>
              <a:spcBef>
                <a:spcPts val="305"/>
              </a:spcBef>
            </a:pPr>
            <a:r>
              <a:rPr sz="1800" spc="-5" dirty="0">
                <a:latin typeface="Times New Roman"/>
                <a:cs typeface="Times New Roman"/>
              </a:rPr>
              <a:t>time</a:t>
            </a:r>
            <a:endParaRPr sz="1800">
              <a:latin typeface="Times New Roman"/>
              <a:cs typeface="Times New Roman"/>
            </a:endParaRPr>
          </a:p>
        </p:txBody>
      </p:sp>
      <p:sp>
        <p:nvSpPr>
          <p:cNvPr id="6" name="object 6"/>
          <p:cNvSpPr txBox="1"/>
          <p:nvPr/>
        </p:nvSpPr>
        <p:spPr>
          <a:xfrm>
            <a:off x="5105400" y="4448555"/>
            <a:ext cx="1653539" cy="1324610"/>
          </a:xfrm>
          <a:prstGeom prst="rect">
            <a:avLst/>
          </a:prstGeom>
          <a:solidFill>
            <a:srgbClr val="FFFF99"/>
          </a:solidFill>
          <a:ln w="9144">
            <a:solidFill>
              <a:srgbClr val="000000"/>
            </a:solidFill>
          </a:ln>
        </p:spPr>
        <p:txBody>
          <a:bodyPr vert="horz" wrap="square" lIns="0" tIns="40005" rIns="0" bIns="0" rtlCol="0">
            <a:spAutoFit/>
          </a:bodyPr>
          <a:lstStyle/>
          <a:p>
            <a:pPr marL="92710" marR="502920">
              <a:lnSpc>
                <a:spcPct val="100000"/>
              </a:lnSpc>
              <a:spcBef>
                <a:spcPts val="315"/>
              </a:spcBef>
            </a:pPr>
            <a:r>
              <a:rPr sz="1600" spc="-5" dirty="0">
                <a:latin typeface="Times New Roman"/>
                <a:cs typeface="Times New Roman"/>
              </a:rPr>
              <a:t>location_key  street</a:t>
            </a:r>
            <a:endParaRPr sz="1600">
              <a:latin typeface="Times New Roman"/>
              <a:cs typeface="Times New Roman"/>
            </a:endParaRPr>
          </a:p>
          <a:p>
            <a:pPr marL="92710" marR="96520">
              <a:lnSpc>
                <a:spcPct val="100000"/>
              </a:lnSpc>
            </a:pPr>
            <a:r>
              <a:rPr sz="1600" spc="-5" dirty="0">
                <a:latin typeface="Times New Roman"/>
                <a:cs typeface="Times New Roman"/>
              </a:rPr>
              <a:t>city  pro</a:t>
            </a:r>
            <a:r>
              <a:rPr sz="1600" dirty="0">
                <a:latin typeface="Times New Roman"/>
                <a:cs typeface="Times New Roman"/>
              </a:rPr>
              <a:t>v</a:t>
            </a:r>
            <a:r>
              <a:rPr sz="1600" spc="-5" dirty="0">
                <a:latin typeface="Times New Roman"/>
                <a:cs typeface="Times New Roman"/>
              </a:rPr>
              <a:t>ince_</a:t>
            </a:r>
            <a:r>
              <a:rPr sz="1600" dirty="0">
                <a:latin typeface="Times New Roman"/>
                <a:cs typeface="Times New Roman"/>
              </a:rPr>
              <a:t>o</a:t>
            </a:r>
            <a:r>
              <a:rPr sz="1600" spc="-5" dirty="0">
                <a:latin typeface="Times New Roman"/>
                <a:cs typeface="Times New Roman"/>
              </a:rPr>
              <a:t>r_state  country</a:t>
            </a:r>
            <a:endParaRPr sz="1600">
              <a:latin typeface="Times New Roman"/>
              <a:cs typeface="Times New Roman"/>
            </a:endParaRPr>
          </a:p>
        </p:txBody>
      </p:sp>
      <p:sp>
        <p:nvSpPr>
          <p:cNvPr id="7" name="object 7"/>
          <p:cNvSpPr txBox="1"/>
          <p:nvPr/>
        </p:nvSpPr>
        <p:spPr>
          <a:xfrm>
            <a:off x="5105400" y="4038600"/>
            <a:ext cx="931544" cy="410209"/>
          </a:xfrm>
          <a:prstGeom prst="rect">
            <a:avLst/>
          </a:prstGeom>
          <a:solidFill>
            <a:srgbClr val="FFFF99"/>
          </a:solidFill>
          <a:ln w="9144">
            <a:solidFill>
              <a:srgbClr val="000000"/>
            </a:solidFill>
          </a:ln>
        </p:spPr>
        <p:txBody>
          <a:bodyPr vert="horz" wrap="square" lIns="0" tIns="39370" rIns="0" bIns="0" rtlCol="0">
            <a:spAutoFit/>
          </a:bodyPr>
          <a:lstStyle/>
          <a:p>
            <a:pPr marL="92710">
              <a:lnSpc>
                <a:spcPct val="100000"/>
              </a:lnSpc>
              <a:spcBef>
                <a:spcPts val="310"/>
              </a:spcBef>
            </a:pPr>
            <a:r>
              <a:rPr sz="1800" dirty="0">
                <a:latin typeface="Times New Roman"/>
                <a:cs typeface="Times New Roman"/>
              </a:rPr>
              <a:t>location</a:t>
            </a:r>
            <a:endParaRPr sz="1800">
              <a:latin typeface="Times New Roman"/>
              <a:cs typeface="Times New Roman"/>
            </a:endParaRPr>
          </a:p>
        </p:txBody>
      </p:sp>
      <p:sp>
        <p:nvSpPr>
          <p:cNvPr id="8" name="object 8"/>
          <p:cNvSpPr txBox="1"/>
          <p:nvPr/>
        </p:nvSpPr>
        <p:spPr>
          <a:xfrm>
            <a:off x="2823210" y="2159889"/>
            <a:ext cx="15176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Sales Fact</a:t>
            </a:r>
            <a:r>
              <a:rPr sz="1800" spc="-130" dirty="0">
                <a:latin typeface="Times New Roman"/>
                <a:cs typeface="Times New Roman"/>
              </a:rPr>
              <a:t> </a:t>
            </a:r>
            <a:r>
              <a:rPr sz="1800" spc="-25" dirty="0">
                <a:latin typeface="Times New Roman"/>
                <a:cs typeface="Times New Roman"/>
              </a:rPr>
              <a:t>Table</a:t>
            </a:r>
            <a:endParaRPr sz="1800">
              <a:latin typeface="Times New Roman"/>
              <a:cs typeface="Times New Roman"/>
            </a:endParaRPr>
          </a:p>
        </p:txBody>
      </p:sp>
      <p:graphicFrame>
        <p:nvGraphicFramePr>
          <p:cNvPr id="9" name="object 9"/>
          <p:cNvGraphicFramePr>
            <a:graphicFrameLocks noGrp="1"/>
          </p:cNvGraphicFramePr>
          <p:nvPr/>
        </p:nvGraphicFramePr>
        <p:xfrm>
          <a:off x="2871977" y="2584704"/>
          <a:ext cx="1621790" cy="3212586"/>
        </p:xfrm>
        <a:graphic>
          <a:graphicData uri="http://schemas.openxmlformats.org/drawingml/2006/table">
            <a:tbl>
              <a:tblPr firstRow="1" bandRow="1">
                <a:tableStyleId>{2D5ABB26-0587-4C30-8999-92F81FD0307C}</a:tableStyleId>
              </a:tblPr>
              <a:tblGrid>
                <a:gridCol w="1621790"/>
              </a:tblGrid>
              <a:tr h="76200">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r>
              <a:tr h="378713">
                <a:tc>
                  <a:txBody>
                    <a:bodyPr/>
                    <a:lstStyle/>
                    <a:p>
                      <a:pPr marL="390525">
                        <a:lnSpc>
                          <a:spcPct val="100000"/>
                        </a:lnSpc>
                        <a:spcBef>
                          <a:spcPts val="305"/>
                        </a:spcBef>
                      </a:pPr>
                      <a:r>
                        <a:rPr sz="1800" dirty="0">
                          <a:latin typeface="Times New Roman"/>
                          <a:cs typeface="Times New Roman"/>
                        </a:rPr>
                        <a:t>time_key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B w="19050">
                      <a:solidFill>
                        <a:srgbClr val="000000"/>
                      </a:solidFill>
                      <a:prstDash val="solid"/>
                    </a:lnB>
                    <a:solidFill>
                      <a:srgbClr val="00FF99"/>
                    </a:solidFill>
                  </a:tcPr>
                </a:tc>
              </a:tr>
              <a:tr h="78486">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tcPr>
                </a:tc>
              </a:tr>
              <a:tr h="381000">
                <a:tc>
                  <a:txBody>
                    <a:bodyPr/>
                    <a:lstStyle/>
                    <a:p>
                      <a:pPr marR="138430" algn="r">
                        <a:lnSpc>
                          <a:spcPct val="100000"/>
                        </a:lnSpc>
                        <a:spcBef>
                          <a:spcPts val="305"/>
                        </a:spcBef>
                      </a:pPr>
                      <a:r>
                        <a:rPr sz="1800" dirty="0">
                          <a:latin typeface="Times New Roman"/>
                          <a:cs typeface="Times New Roman"/>
                        </a:rPr>
                        <a:t>ite</a:t>
                      </a:r>
                      <a:r>
                        <a:rPr sz="1800" spc="-10" dirty="0">
                          <a:latin typeface="Times New Roman"/>
                          <a:cs typeface="Times New Roman"/>
                        </a:rPr>
                        <a:t>m</a:t>
                      </a:r>
                      <a:r>
                        <a:rPr sz="1800" dirty="0">
                          <a:latin typeface="Times New Roman"/>
                          <a:cs typeface="Times New Roman"/>
                        </a:rPr>
                        <a:t>_key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B w="12700">
                      <a:solidFill>
                        <a:srgbClr val="000000"/>
                      </a:solidFill>
                      <a:prstDash val="solid"/>
                    </a:lnB>
                    <a:solidFill>
                      <a:srgbClr val="FFCC99"/>
                    </a:solidFill>
                  </a:tcPr>
                </a:tc>
              </a:tr>
              <a:tr h="367283">
                <a:tc>
                  <a:txBody>
                    <a:bodyPr/>
                    <a:lstStyle/>
                    <a:p>
                      <a:pPr marR="92710" algn="r">
                        <a:lnSpc>
                          <a:spcPct val="100000"/>
                        </a:lnSpc>
                        <a:spcBef>
                          <a:spcPts val="310"/>
                        </a:spcBef>
                      </a:pPr>
                      <a:r>
                        <a:rPr sz="1800" dirty="0">
                          <a:latin typeface="Times New Roman"/>
                          <a:cs typeface="Times New Roman"/>
                        </a:rPr>
                        <a:t>branch_k</a:t>
                      </a:r>
                      <a:r>
                        <a:rPr sz="1800" spc="5" dirty="0">
                          <a:latin typeface="Times New Roman"/>
                          <a:cs typeface="Times New Roman"/>
                        </a:rPr>
                        <a:t>e</a:t>
                      </a:r>
                      <a:r>
                        <a:rPr sz="1800" dirty="0">
                          <a:latin typeface="Times New Roman"/>
                          <a:cs typeface="Times New Roman"/>
                        </a:rPr>
                        <a:t>y</a:t>
                      </a:r>
                      <a:endParaRPr sz="1800">
                        <a:latin typeface="Times New Roman"/>
                        <a:cs typeface="Times New Roman"/>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solidFill>
                      <a:srgbClr val="CCEBFF"/>
                    </a:solidFill>
                  </a:tcPr>
                </a:tc>
              </a:tr>
              <a:tr h="86868">
                <a:tc>
                  <a:txBody>
                    <a:bodyPr/>
                    <a:lstStyle/>
                    <a:p>
                      <a:pPr>
                        <a:lnSpc>
                          <a:spcPct val="100000"/>
                        </a:lnSpc>
                      </a:pPr>
                      <a:endParaRPr sz="400">
                        <a:latin typeface="Times New Roman"/>
                        <a:cs typeface="Times New Roman"/>
                      </a:endParaRPr>
                    </a:p>
                  </a:txBody>
                  <a:tcPr marL="0" marR="0" marT="0" marB="0">
                    <a:lnL w="12700">
                      <a:solidFill>
                        <a:srgbClr val="000000"/>
                      </a:solidFill>
                      <a:prstDash val="solid"/>
                    </a:lnL>
                    <a:lnR w="12700">
                      <a:solidFill>
                        <a:srgbClr val="000000"/>
                      </a:solidFill>
                      <a:prstDash val="solid"/>
                    </a:lnR>
                    <a:lnB w="19050">
                      <a:solidFill>
                        <a:srgbClr val="000000"/>
                      </a:solidFill>
                      <a:prstDash val="solid"/>
                    </a:lnB>
                  </a:tcPr>
                </a:tc>
              </a:tr>
              <a:tr h="388620">
                <a:tc>
                  <a:txBody>
                    <a:bodyPr/>
                    <a:lstStyle/>
                    <a:p>
                      <a:pPr marR="92710" algn="r">
                        <a:lnSpc>
                          <a:spcPct val="100000"/>
                        </a:lnSpc>
                        <a:spcBef>
                          <a:spcPts val="480"/>
                        </a:spcBef>
                      </a:pPr>
                      <a:r>
                        <a:rPr sz="1800" dirty="0">
                          <a:latin typeface="Times New Roman"/>
                          <a:cs typeface="Times New Roman"/>
                        </a:rPr>
                        <a:t>loca</a:t>
                      </a:r>
                      <a:r>
                        <a:rPr sz="1800" spc="5" dirty="0">
                          <a:latin typeface="Times New Roman"/>
                          <a:cs typeface="Times New Roman"/>
                        </a:rPr>
                        <a:t>t</a:t>
                      </a:r>
                      <a:r>
                        <a:rPr sz="1800" dirty="0">
                          <a:latin typeface="Times New Roman"/>
                          <a:cs typeface="Times New Roman"/>
                        </a:rPr>
                        <a:t>ion_key</a:t>
                      </a:r>
                      <a:endParaRPr sz="18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9050">
                      <a:solidFill>
                        <a:srgbClr val="000000"/>
                      </a:solidFill>
                      <a:prstDash val="solid"/>
                    </a:lnT>
                    <a:solidFill>
                      <a:srgbClr val="FFFF99"/>
                    </a:solidFill>
                  </a:tcPr>
                </a:tc>
              </a:tr>
              <a:tr h="69341">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r>
              <a:tr h="55625">
                <a:tc>
                  <a:txBody>
                    <a:bodyPr/>
                    <a:lstStyle/>
                    <a:p>
                      <a:pPr>
                        <a:lnSpc>
                          <a:spcPct val="100000"/>
                        </a:lnSpc>
                      </a:pPr>
                      <a:endParaRPr sz="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F99CC"/>
                    </a:solidFill>
                  </a:tcPr>
                </a:tc>
              </a:tr>
              <a:tr h="403098">
                <a:tc>
                  <a:txBody>
                    <a:bodyPr/>
                    <a:lstStyle/>
                    <a:p>
                      <a:pPr marR="106045" algn="r">
                        <a:lnSpc>
                          <a:spcPct val="100000"/>
                        </a:lnSpc>
                        <a:spcBef>
                          <a:spcPts val="310"/>
                        </a:spcBef>
                      </a:pPr>
                      <a:r>
                        <a:rPr sz="1800" dirty="0">
                          <a:latin typeface="Times New Roman"/>
                          <a:cs typeface="Times New Roman"/>
                        </a:rPr>
                        <a:t>units_</a:t>
                      </a:r>
                      <a:r>
                        <a:rPr sz="1800" spc="-10" dirty="0">
                          <a:latin typeface="Times New Roman"/>
                          <a:cs typeface="Times New Roman"/>
                        </a:rPr>
                        <a:t>s</a:t>
                      </a:r>
                      <a:r>
                        <a:rPr sz="1800" dirty="0">
                          <a:latin typeface="Times New Roman"/>
                          <a:cs typeface="Times New Roman"/>
                        </a:rPr>
                        <a:t>old</a:t>
                      </a:r>
                      <a:endParaRPr sz="1800">
                        <a:latin typeface="Times New Roman"/>
                        <a:cs typeface="Times New Roman"/>
                      </a:endParaRPr>
                    </a:p>
                  </a:txBody>
                  <a:tcPr marL="0" marR="0" marT="39370" marB="0">
                    <a:lnL w="12700">
                      <a:solidFill>
                        <a:srgbClr val="000000"/>
                      </a:solidFill>
                      <a:prstDash val="solid"/>
                    </a:lnL>
                    <a:lnR w="12700">
                      <a:solidFill>
                        <a:srgbClr val="000000"/>
                      </a:solidFill>
                      <a:prstDash val="solid"/>
                    </a:lnR>
                    <a:lnB w="12700">
                      <a:solidFill>
                        <a:srgbClr val="000000"/>
                      </a:solidFill>
                      <a:prstDash val="solid"/>
                    </a:lnB>
                    <a:solidFill>
                      <a:srgbClr val="FF99CC"/>
                    </a:solidFill>
                  </a:tcPr>
                </a:tc>
              </a:tr>
              <a:tr h="409193">
                <a:tc>
                  <a:txBody>
                    <a:bodyPr/>
                    <a:lstStyle/>
                    <a:p>
                      <a:pPr marR="100330" algn="r">
                        <a:lnSpc>
                          <a:spcPct val="100000"/>
                        </a:lnSpc>
                        <a:spcBef>
                          <a:spcPts val="640"/>
                        </a:spcBef>
                      </a:pPr>
                      <a:r>
                        <a:rPr sz="1800" dirty="0">
                          <a:latin typeface="Times New Roman"/>
                          <a:cs typeface="Times New Roman"/>
                        </a:rPr>
                        <a:t>dol</a:t>
                      </a:r>
                      <a:r>
                        <a:rPr sz="1800" spc="5" dirty="0">
                          <a:latin typeface="Times New Roman"/>
                          <a:cs typeface="Times New Roman"/>
                        </a:rPr>
                        <a:t>l</a:t>
                      </a:r>
                      <a:r>
                        <a:rPr sz="1800" dirty="0">
                          <a:latin typeface="Times New Roman"/>
                          <a:cs typeface="Times New Roman"/>
                        </a:rPr>
                        <a:t>ars_sold</a:t>
                      </a:r>
                      <a:endParaRPr sz="1800">
                        <a:latin typeface="Times New Roman"/>
                        <a:cs typeface="Times New Roman"/>
                      </a:endParaRPr>
                    </a:p>
                  </a:txBody>
                  <a:tcPr marL="0" marR="0" marT="81280" marB="0">
                    <a:lnL w="12700">
                      <a:solidFill>
                        <a:srgbClr val="000000"/>
                      </a:solidFill>
                      <a:prstDash val="solid"/>
                    </a:lnL>
                    <a:lnR w="12700">
                      <a:solidFill>
                        <a:srgbClr val="000000"/>
                      </a:solidFill>
                      <a:prstDash val="solid"/>
                    </a:lnR>
                    <a:lnT w="12700">
                      <a:solidFill>
                        <a:srgbClr val="000000"/>
                      </a:solidFill>
                      <a:prstDash val="solid"/>
                    </a:lnT>
                    <a:solidFill>
                      <a:srgbClr val="FF99CC"/>
                    </a:solidFill>
                  </a:tcPr>
                </a:tc>
              </a:tr>
              <a:tr h="51054">
                <a:tc>
                  <a:txBody>
                    <a:bodyPr/>
                    <a:lstStyle/>
                    <a:p>
                      <a:pPr>
                        <a:lnSpc>
                          <a:spcPct val="100000"/>
                        </a:lnSpc>
                      </a:pPr>
                      <a:endParaRPr sz="1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F99CC"/>
                    </a:solidFill>
                  </a:tcPr>
                </a:tc>
              </a:tr>
              <a:tr h="393954">
                <a:tc>
                  <a:txBody>
                    <a:bodyPr/>
                    <a:lstStyle/>
                    <a:p>
                      <a:pPr marR="118745" algn="r">
                        <a:lnSpc>
                          <a:spcPct val="100000"/>
                        </a:lnSpc>
                        <a:spcBef>
                          <a:spcPts val="530"/>
                        </a:spcBef>
                      </a:pPr>
                      <a:r>
                        <a:rPr sz="1800" dirty="0">
                          <a:latin typeface="Times New Roman"/>
                          <a:cs typeface="Times New Roman"/>
                        </a:rPr>
                        <a:t>avg_sal</a:t>
                      </a:r>
                      <a:r>
                        <a:rPr sz="1800" spc="5" dirty="0">
                          <a:latin typeface="Times New Roman"/>
                          <a:cs typeface="Times New Roman"/>
                        </a:rPr>
                        <a:t>e</a:t>
                      </a:r>
                      <a:r>
                        <a:rPr sz="1800" dirty="0">
                          <a:latin typeface="Times New Roman"/>
                          <a:cs typeface="Times New Roman"/>
                        </a:rPr>
                        <a:t>s</a:t>
                      </a:r>
                      <a:endParaRPr sz="1800">
                        <a:latin typeface="Times New Roman"/>
                        <a:cs typeface="Times New Roman"/>
                      </a:endParaRPr>
                    </a:p>
                  </a:txBody>
                  <a:tcPr marL="0" marR="0" marT="67310" marB="0">
                    <a:lnL w="12700">
                      <a:solidFill>
                        <a:srgbClr val="000000"/>
                      </a:solidFill>
                      <a:prstDash val="solid"/>
                    </a:lnL>
                    <a:lnR w="12700">
                      <a:solidFill>
                        <a:srgbClr val="000000"/>
                      </a:solidFill>
                      <a:prstDash val="solid"/>
                    </a:lnR>
                    <a:lnT w="12700">
                      <a:solidFill>
                        <a:srgbClr val="000000"/>
                      </a:solidFill>
                      <a:prstDash val="solid"/>
                    </a:lnT>
                    <a:solidFill>
                      <a:srgbClr val="FF99CC"/>
                    </a:solidFill>
                  </a:tcPr>
                </a:tc>
              </a:tr>
              <a:tr h="73151">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r>
            </a:tbl>
          </a:graphicData>
        </a:graphic>
      </p:graphicFrame>
      <p:grpSp>
        <p:nvGrpSpPr>
          <p:cNvPr id="10" name="object 10"/>
          <p:cNvGrpSpPr/>
          <p:nvPr/>
        </p:nvGrpSpPr>
        <p:grpSpPr>
          <a:xfrm>
            <a:off x="1290637" y="5710237"/>
            <a:ext cx="1228725" cy="386080"/>
            <a:chOff x="1290637" y="5710237"/>
            <a:chExt cx="1228725" cy="386080"/>
          </a:xfrm>
        </p:grpSpPr>
        <p:sp>
          <p:nvSpPr>
            <p:cNvPr id="11" name="object 11"/>
            <p:cNvSpPr/>
            <p:nvPr/>
          </p:nvSpPr>
          <p:spPr>
            <a:xfrm>
              <a:off x="1295400" y="5715000"/>
              <a:ext cx="1219200" cy="376555"/>
            </a:xfrm>
            <a:custGeom>
              <a:avLst/>
              <a:gdLst/>
              <a:ahLst/>
              <a:cxnLst/>
              <a:rect l="l" t="t" r="r" b="b"/>
              <a:pathLst>
                <a:path w="1219200" h="376554">
                  <a:moveTo>
                    <a:pt x="1219200" y="0"/>
                  </a:moveTo>
                  <a:lnTo>
                    <a:pt x="0" y="0"/>
                  </a:lnTo>
                  <a:lnTo>
                    <a:pt x="0" y="376428"/>
                  </a:lnTo>
                  <a:lnTo>
                    <a:pt x="1219200" y="376428"/>
                  </a:lnTo>
                  <a:lnTo>
                    <a:pt x="1219200" y="0"/>
                  </a:lnTo>
                  <a:close/>
                </a:path>
              </a:pathLst>
            </a:custGeom>
            <a:solidFill>
              <a:srgbClr val="FF99CC"/>
            </a:solidFill>
          </p:spPr>
          <p:txBody>
            <a:bodyPr wrap="square" lIns="0" tIns="0" rIns="0" bIns="0" rtlCol="0"/>
            <a:lstStyle/>
            <a:p>
              <a:endParaRPr/>
            </a:p>
          </p:txBody>
        </p:sp>
        <p:sp>
          <p:nvSpPr>
            <p:cNvPr id="12" name="object 12"/>
            <p:cNvSpPr/>
            <p:nvPr/>
          </p:nvSpPr>
          <p:spPr>
            <a:xfrm>
              <a:off x="1295400" y="5715000"/>
              <a:ext cx="1219200" cy="376555"/>
            </a:xfrm>
            <a:custGeom>
              <a:avLst/>
              <a:gdLst/>
              <a:ahLst/>
              <a:cxnLst/>
              <a:rect l="l" t="t" r="r" b="b"/>
              <a:pathLst>
                <a:path w="1219200" h="376554">
                  <a:moveTo>
                    <a:pt x="0" y="376428"/>
                  </a:moveTo>
                  <a:lnTo>
                    <a:pt x="1219200" y="376428"/>
                  </a:lnTo>
                  <a:lnTo>
                    <a:pt x="1219200" y="0"/>
                  </a:lnTo>
                  <a:lnTo>
                    <a:pt x="0" y="0"/>
                  </a:lnTo>
                  <a:lnTo>
                    <a:pt x="0" y="376428"/>
                  </a:lnTo>
                  <a:close/>
                </a:path>
              </a:pathLst>
            </a:custGeom>
            <a:ln w="9144">
              <a:solidFill>
                <a:srgbClr val="000000"/>
              </a:solidFill>
            </a:ln>
          </p:spPr>
          <p:txBody>
            <a:bodyPr wrap="square" lIns="0" tIns="0" rIns="0" bIns="0" rtlCol="0"/>
            <a:lstStyle/>
            <a:p>
              <a:endParaRPr/>
            </a:p>
          </p:txBody>
        </p:sp>
      </p:grpSp>
      <p:sp>
        <p:nvSpPr>
          <p:cNvPr id="13" name="object 13"/>
          <p:cNvSpPr txBox="1"/>
          <p:nvPr/>
        </p:nvSpPr>
        <p:spPr>
          <a:xfrm>
            <a:off x="1375028" y="5741923"/>
            <a:ext cx="9023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Measures</a:t>
            </a:r>
            <a:endParaRPr sz="1800">
              <a:latin typeface="Times New Roman"/>
              <a:cs typeface="Times New Roman"/>
            </a:endParaRPr>
          </a:p>
        </p:txBody>
      </p:sp>
      <p:sp>
        <p:nvSpPr>
          <p:cNvPr id="14" name="object 14"/>
          <p:cNvSpPr/>
          <p:nvPr/>
        </p:nvSpPr>
        <p:spPr>
          <a:xfrm>
            <a:off x="1905761" y="2355214"/>
            <a:ext cx="924560" cy="412115"/>
          </a:xfrm>
          <a:custGeom>
            <a:avLst/>
            <a:gdLst/>
            <a:ahLst/>
            <a:cxnLst/>
            <a:rect l="l" t="t" r="r" b="b"/>
            <a:pathLst>
              <a:path w="924560" h="412114">
                <a:moveTo>
                  <a:pt x="877696" y="346201"/>
                </a:moveTo>
                <a:lnTo>
                  <a:pt x="858265" y="392557"/>
                </a:lnTo>
                <a:lnTo>
                  <a:pt x="904748" y="411988"/>
                </a:lnTo>
                <a:lnTo>
                  <a:pt x="924051" y="365506"/>
                </a:lnTo>
                <a:lnTo>
                  <a:pt x="877696" y="346201"/>
                </a:lnTo>
                <a:close/>
              </a:path>
              <a:path w="924560" h="412114">
                <a:moveTo>
                  <a:pt x="784860" y="307467"/>
                </a:moveTo>
                <a:lnTo>
                  <a:pt x="765429" y="353949"/>
                </a:lnTo>
                <a:lnTo>
                  <a:pt x="811911" y="373252"/>
                </a:lnTo>
                <a:lnTo>
                  <a:pt x="831214" y="326898"/>
                </a:lnTo>
                <a:lnTo>
                  <a:pt x="784860" y="307467"/>
                </a:lnTo>
                <a:close/>
              </a:path>
              <a:path w="924560" h="412114">
                <a:moveTo>
                  <a:pt x="691895" y="268859"/>
                </a:moveTo>
                <a:lnTo>
                  <a:pt x="672592" y="315213"/>
                </a:lnTo>
                <a:lnTo>
                  <a:pt x="719074" y="334645"/>
                </a:lnTo>
                <a:lnTo>
                  <a:pt x="738377" y="288163"/>
                </a:lnTo>
                <a:lnTo>
                  <a:pt x="691895" y="268859"/>
                </a:lnTo>
                <a:close/>
              </a:path>
              <a:path w="924560" h="412114">
                <a:moveTo>
                  <a:pt x="599058" y="230124"/>
                </a:moveTo>
                <a:lnTo>
                  <a:pt x="579755" y="276606"/>
                </a:lnTo>
                <a:lnTo>
                  <a:pt x="626237" y="295910"/>
                </a:lnTo>
                <a:lnTo>
                  <a:pt x="645540" y="249427"/>
                </a:lnTo>
                <a:lnTo>
                  <a:pt x="599058" y="230124"/>
                </a:lnTo>
                <a:close/>
              </a:path>
              <a:path w="924560" h="412114">
                <a:moveTo>
                  <a:pt x="506221" y="191388"/>
                </a:moveTo>
                <a:lnTo>
                  <a:pt x="486918" y="237871"/>
                </a:lnTo>
                <a:lnTo>
                  <a:pt x="533400" y="257175"/>
                </a:lnTo>
                <a:lnTo>
                  <a:pt x="552704" y="210820"/>
                </a:lnTo>
                <a:lnTo>
                  <a:pt x="506221" y="191388"/>
                </a:lnTo>
                <a:close/>
              </a:path>
              <a:path w="924560" h="412114">
                <a:moveTo>
                  <a:pt x="413385" y="152781"/>
                </a:moveTo>
                <a:lnTo>
                  <a:pt x="394081" y="199136"/>
                </a:lnTo>
                <a:lnTo>
                  <a:pt x="440436" y="218567"/>
                </a:lnTo>
                <a:lnTo>
                  <a:pt x="459867" y="172085"/>
                </a:lnTo>
                <a:lnTo>
                  <a:pt x="413385" y="152781"/>
                </a:lnTo>
                <a:close/>
              </a:path>
              <a:path w="924560" h="412114">
                <a:moveTo>
                  <a:pt x="320548" y="114046"/>
                </a:moveTo>
                <a:lnTo>
                  <a:pt x="301244" y="160527"/>
                </a:lnTo>
                <a:lnTo>
                  <a:pt x="347599" y="179832"/>
                </a:lnTo>
                <a:lnTo>
                  <a:pt x="367030" y="133476"/>
                </a:lnTo>
                <a:lnTo>
                  <a:pt x="320548" y="114046"/>
                </a:lnTo>
                <a:close/>
              </a:path>
              <a:path w="924560" h="412114">
                <a:moveTo>
                  <a:pt x="227711" y="75437"/>
                </a:moveTo>
                <a:lnTo>
                  <a:pt x="208406" y="121793"/>
                </a:lnTo>
                <a:lnTo>
                  <a:pt x="254762" y="141097"/>
                </a:lnTo>
                <a:lnTo>
                  <a:pt x="274193" y="94742"/>
                </a:lnTo>
                <a:lnTo>
                  <a:pt x="227711" y="75437"/>
                </a:lnTo>
                <a:close/>
              </a:path>
              <a:path w="924560" h="412114">
                <a:moveTo>
                  <a:pt x="134874" y="36702"/>
                </a:moveTo>
                <a:lnTo>
                  <a:pt x="115569" y="83185"/>
                </a:lnTo>
                <a:lnTo>
                  <a:pt x="161925" y="102488"/>
                </a:lnTo>
                <a:lnTo>
                  <a:pt x="181356" y="56007"/>
                </a:lnTo>
                <a:lnTo>
                  <a:pt x="134874" y="36702"/>
                </a:lnTo>
                <a:close/>
              </a:path>
              <a:path w="924560" h="412114">
                <a:moveTo>
                  <a:pt x="112140" y="0"/>
                </a:moveTo>
                <a:lnTo>
                  <a:pt x="0" y="7747"/>
                </a:lnTo>
                <a:lnTo>
                  <a:pt x="73532" y="92837"/>
                </a:lnTo>
                <a:lnTo>
                  <a:pt x="85627" y="63754"/>
                </a:lnTo>
                <a:lnTo>
                  <a:pt x="69087" y="63754"/>
                </a:lnTo>
                <a:lnTo>
                  <a:pt x="59943" y="59944"/>
                </a:lnTo>
                <a:lnTo>
                  <a:pt x="79248" y="13588"/>
                </a:lnTo>
                <a:lnTo>
                  <a:pt x="106489" y="13588"/>
                </a:lnTo>
                <a:lnTo>
                  <a:pt x="112140" y="0"/>
                </a:lnTo>
                <a:close/>
              </a:path>
              <a:path w="924560" h="412114">
                <a:moveTo>
                  <a:pt x="79248" y="13588"/>
                </a:moveTo>
                <a:lnTo>
                  <a:pt x="59943" y="59944"/>
                </a:lnTo>
                <a:lnTo>
                  <a:pt x="69087" y="63754"/>
                </a:lnTo>
                <a:lnTo>
                  <a:pt x="88392" y="17399"/>
                </a:lnTo>
                <a:lnTo>
                  <a:pt x="79248" y="13588"/>
                </a:lnTo>
                <a:close/>
              </a:path>
              <a:path w="924560" h="412114">
                <a:moveTo>
                  <a:pt x="106489" y="13588"/>
                </a:moveTo>
                <a:lnTo>
                  <a:pt x="79248" y="13588"/>
                </a:lnTo>
                <a:lnTo>
                  <a:pt x="88392" y="17399"/>
                </a:lnTo>
                <a:lnTo>
                  <a:pt x="69087" y="63754"/>
                </a:lnTo>
                <a:lnTo>
                  <a:pt x="85627" y="63754"/>
                </a:lnTo>
                <a:lnTo>
                  <a:pt x="106489" y="13588"/>
                </a:lnTo>
                <a:close/>
              </a:path>
            </a:pathLst>
          </a:custGeom>
          <a:solidFill>
            <a:srgbClr val="000000"/>
          </a:solidFill>
        </p:spPr>
        <p:txBody>
          <a:bodyPr wrap="square" lIns="0" tIns="0" rIns="0" bIns="0" rtlCol="0"/>
          <a:lstStyle/>
          <a:p>
            <a:endParaRPr/>
          </a:p>
        </p:txBody>
      </p:sp>
      <p:sp>
        <p:nvSpPr>
          <p:cNvPr id="15" name="object 15"/>
          <p:cNvSpPr/>
          <p:nvPr/>
        </p:nvSpPr>
        <p:spPr>
          <a:xfrm>
            <a:off x="4558157" y="4247515"/>
            <a:ext cx="548005" cy="401955"/>
          </a:xfrm>
          <a:custGeom>
            <a:avLst/>
            <a:gdLst/>
            <a:ahLst/>
            <a:cxnLst/>
            <a:rect l="l" t="t" r="r" b="b"/>
            <a:pathLst>
              <a:path w="548004" h="401954">
                <a:moveTo>
                  <a:pt x="29209" y="0"/>
                </a:moveTo>
                <a:lnTo>
                  <a:pt x="0" y="40893"/>
                </a:lnTo>
                <a:lnTo>
                  <a:pt x="40893" y="70104"/>
                </a:lnTo>
                <a:lnTo>
                  <a:pt x="70103" y="29210"/>
                </a:lnTo>
                <a:lnTo>
                  <a:pt x="29209" y="0"/>
                </a:lnTo>
                <a:close/>
              </a:path>
              <a:path w="548004" h="401954">
                <a:moveTo>
                  <a:pt x="111125" y="58420"/>
                </a:moveTo>
                <a:lnTo>
                  <a:pt x="81787" y="99314"/>
                </a:lnTo>
                <a:lnTo>
                  <a:pt x="122808" y="128651"/>
                </a:lnTo>
                <a:lnTo>
                  <a:pt x="152018" y="87630"/>
                </a:lnTo>
                <a:lnTo>
                  <a:pt x="111125" y="58420"/>
                </a:lnTo>
                <a:close/>
              </a:path>
              <a:path w="548004" h="401954">
                <a:moveTo>
                  <a:pt x="192912" y="116967"/>
                </a:moveTo>
                <a:lnTo>
                  <a:pt x="163702" y="157861"/>
                </a:lnTo>
                <a:lnTo>
                  <a:pt x="204596" y="187071"/>
                </a:lnTo>
                <a:lnTo>
                  <a:pt x="233806" y="146177"/>
                </a:lnTo>
                <a:lnTo>
                  <a:pt x="192912" y="116967"/>
                </a:lnTo>
                <a:close/>
              </a:path>
              <a:path w="548004" h="401954">
                <a:moveTo>
                  <a:pt x="274700" y="175387"/>
                </a:moveTo>
                <a:lnTo>
                  <a:pt x="245490" y="216281"/>
                </a:lnTo>
                <a:lnTo>
                  <a:pt x="286512" y="245491"/>
                </a:lnTo>
                <a:lnTo>
                  <a:pt x="315721" y="204597"/>
                </a:lnTo>
                <a:lnTo>
                  <a:pt x="274700" y="175387"/>
                </a:lnTo>
                <a:close/>
              </a:path>
              <a:path w="548004" h="401954">
                <a:moveTo>
                  <a:pt x="410607" y="334258"/>
                </a:moveTo>
                <a:lnTo>
                  <a:pt x="381380" y="375158"/>
                </a:lnTo>
                <a:lnTo>
                  <a:pt x="548004" y="401447"/>
                </a:lnTo>
                <a:lnTo>
                  <a:pt x="520193" y="348869"/>
                </a:lnTo>
                <a:lnTo>
                  <a:pt x="431038" y="348869"/>
                </a:lnTo>
                <a:lnTo>
                  <a:pt x="410607" y="334258"/>
                </a:lnTo>
                <a:close/>
              </a:path>
              <a:path w="548004" h="401954">
                <a:moveTo>
                  <a:pt x="439828" y="293364"/>
                </a:moveTo>
                <a:lnTo>
                  <a:pt x="410607" y="334258"/>
                </a:lnTo>
                <a:lnTo>
                  <a:pt x="431038" y="348869"/>
                </a:lnTo>
                <a:lnTo>
                  <a:pt x="460247" y="307848"/>
                </a:lnTo>
                <a:lnTo>
                  <a:pt x="439828" y="293364"/>
                </a:lnTo>
                <a:close/>
              </a:path>
              <a:path w="548004" h="401954">
                <a:moveTo>
                  <a:pt x="469138" y="252349"/>
                </a:moveTo>
                <a:lnTo>
                  <a:pt x="439828" y="293364"/>
                </a:lnTo>
                <a:lnTo>
                  <a:pt x="460247" y="307848"/>
                </a:lnTo>
                <a:lnTo>
                  <a:pt x="431038" y="348869"/>
                </a:lnTo>
                <a:lnTo>
                  <a:pt x="520193" y="348869"/>
                </a:lnTo>
                <a:lnTo>
                  <a:pt x="469138" y="252349"/>
                </a:lnTo>
                <a:close/>
              </a:path>
              <a:path w="548004" h="401954">
                <a:moveTo>
                  <a:pt x="438403" y="292354"/>
                </a:moveTo>
                <a:lnTo>
                  <a:pt x="409193" y="333248"/>
                </a:lnTo>
                <a:lnTo>
                  <a:pt x="410607" y="334258"/>
                </a:lnTo>
                <a:lnTo>
                  <a:pt x="439828" y="293364"/>
                </a:lnTo>
                <a:lnTo>
                  <a:pt x="438403" y="292354"/>
                </a:lnTo>
                <a:close/>
              </a:path>
              <a:path w="548004" h="401954">
                <a:moveTo>
                  <a:pt x="356615" y="233807"/>
                </a:moveTo>
                <a:lnTo>
                  <a:pt x="327405" y="274701"/>
                </a:lnTo>
                <a:lnTo>
                  <a:pt x="368300" y="304038"/>
                </a:lnTo>
                <a:lnTo>
                  <a:pt x="397509" y="263017"/>
                </a:lnTo>
                <a:lnTo>
                  <a:pt x="356615" y="233807"/>
                </a:lnTo>
                <a:close/>
              </a:path>
            </a:pathLst>
          </a:custGeom>
          <a:solidFill>
            <a:srgbClr val="000000"/>
          </a:solidFill>
        </p:spPr>
        <p:txBody>
          <a:bodyPr wrap="square" lIns="0" tIns="0" rIns="0" bIns="0" rtlCol="0"/>
          <a:lstStyle/>
          <a:p>
            <a:endParaRPr/>
          </a:p>
        </p:txBody>
      </p:sp>
      <p:grpSp>
        <p:nvGrpSpPr>
          <p:cNvPr id="16" name="object 16"/>
          <p:cNvGrpSpPr/>
          <p:nvPr/>
        </p:nvGrpSpPr>
        <p:grpSpPr>
          <a:xfrm>
            <a:off x="4482338" y="1938337"/>
            <a:ext cx="2007235" cy="1352550"/>
            <a:chOff x="4482338" y="1938337"/>
            <a:chExt cx="2007235" cy="1352550"/>
          </a:xfrm>
        </p:grpSpPr>
        <p:sp>
          <p:nvSpPr>
            <p:cNvPr id="17" name="object 17"/>
            <p:cNvSpPr/>
            <p:nvPr/>
          </p:nvSpPr>
          <p:spPr>
            <a:xfrm>
              <a:off x="4482338" y="2743962"/>
              <a:ext cx="776605" cy="546735"/>
            </a:xfrm>
            <a:custGeom>
              <a:avLst/>
              <a:gdLst/>
              <a:ahLst/>
              <a:cxnLst/>
              <a:rect l="l" t="t" r="r" b="b"/>
              <a:pathLst>
                <a:path w="776604" h="546735">
                  <a:moveTo>
                    <a:pt x="41275" y="476503"/>
                  </a:moveTo>
                  <a:lnTo>
                    <a:pt x="0" y="505078"/>
                  </a:lnTo>
                  <a:lnTo>
                    <a:pt x="28448" y="546480"/>
                  </a:lnTo>
                  <a:lnTo>
                    <a:pt x="69850" y="517905"/>
                  </a:lnTo>
                  <a:lnTo>
                    <a:pt x="41275" y="476503"/>
                  </a:lnTo>
                  <a:close/>
                </a:path>
                <a:path w="776604" h="546735">
                  <a:moveTo>
                    <a:pt x="124078" y="419353"/>
                  </a:moveTo>
                  <a:lnTo>
                    <a:pt x="82676" y="447928"/>
                  </a:lnTo>
                  <a:lnTo>
                    <a:pt x="111251" y="489330"/>
                  </a:lnTo>
                  <a:lnTo>
                    <a:pt x="152653" y="460755"/>
                  </a:lnTo>
                  <a:lnTo>
                    <a:pt x="124078" y="419353"/>
                  </a:lnTo>
                  <a:close/>
                </a:path>
                <a:path w="776604" h="546735">
                  <a:moveTo>
                    <a:pt x="206883" y="362330"/>
                  </a:moveTo>
                  <a:lnTo>
                    <a:pt x="165481" y="390778"/>
                  </a:lnTo>
                  <a:lnTo>
                    <a:pt x="194056" y="432180"/>
                  </a:lnTo>
                  <a:lnTo>
                    <a:pt x="235458" y="403605"/>
                  </a:lnTo>
                  <a:lnTo>
                    <a:pt x="206883" y="362330"/>
                  </a:lnTo>
                  <a:close/>
                </a:path>
                <a:path w="776604" h="546735">
                  <a:moveTo>
                    <a:pt x="289687" y="305180"/>
                  </a:moveTo>
                  <a:lnTo>
                    <a:pt x="248285" y="333755"/>
                  </a:lnTo>
                  <a:lnTo>
                    <a:pt x="276860" y="375158"/>
                  </a:lnTo>
                  <a:lnTo>
                    <a:pt x="318262" y="346583"/>
                  </a:lnTo>
                  <a:lnTo>
                    <a:pt x="289687" y="305180"/>
                  </a:lnTo>
                  <a:close/>
                </a:path>
                <a:path w="776604" h="546735">
                  <a:moveTo>
                    <a:pt x="372490" y="248030"/>
                  </a:moveTo>
                  <a:lnTo>
                    <a:pt x="331088" y="276605"/>
                  </a:lnTo>
                  <a:lnTo>
                    <a:pt x="359663" y="318008"/>
                  </a:lnTo>
                  <a:lnTo>
                    <a:pt x="401065" y="289433"/>
                  </a:lnTo>
                  <a:lnTo>
                    <a:pt x="372490" y="248030"/>
                  </a:lnTo>
                  <a:close/>
                </a:path>
                <a:path w="776604" h="546735">
                  <a:moveTo>
                    <a:pt x="455295" y="190880"/>
                  </a:moveTo>
                  <a:lnTo>
                    <a:pt x="413892" y="219455"/>
                  </a:lnTo>
                  <a:lnTo>
                    <a:pt x="442467" y="260858"/>
                  </a:lnTo>
                  <a:lnTo>
                    <a:pt x="483870" y="232283"/>
                  </a:lnTo>
                  <a:lnTo>
                    <a:pt x="455295" y="190880"/>
                  </a:lnTo>
                  <a:close/>
                </a:path>
                <a:path w="776604" h="546735">
                  <a:moveTo>
                    <a:pt x="538099" y="133730"/>
                  </a:moveTo>
                  <a:lnTo>
                    <a:pt x="496697" y="162305"/>
                  </a:lnTo>
                  <a:lnTo>
                    <a:pt x="525272" y="203708"/>
                  </a:lnTo>
                  <a:lnTo>
                    <a:pt x="566674" y="175133"/>
                  </a:lnTo>
                  <a:lnTo>
                    <a:pt x="538099" y="133730"/>
                  </a:lnTo>
                  <a:close/>
                </a:path>
                <a:path w="776604" h="546735">
                  <a:moveTo>
                    <a:pt x="776224" y="0"/>
                  </a:moveTo>
                  <a:lnTo>
                    <a:pt x="609219" y="23622"/>
                  </a:lnTo>
                  <a:lnTo>
                    <a:pt x="694944" y="147827"/>
                  </a:lnTo>
                  <a:lnTo>
                    <a:pt x="776224" y="0"/>
                  </a:lnTo>
                  <a:close/>
                </a:path>
                <a:path w="776604" h="546735">
                  <a:moveTo>
                    <a:pt x="620902" y="76708"/>
                  </a:moveTo>
                  <a:lnTo>
                    <a:pt x="579501" y="105155"/>
                  </a:lnTo>
                  <a:lnTo>
                    <a:pt x="608076" y="146558"/>
                  </a:lnTo>
                  <a:lnTo>
                    <a:pt x="649477" y="117983"/>
                  </a:lnTo>
                  <a:lnTo>
                    <a:pt x="620902" y="76708"/>
                  </a:lnTo>
                  <a:close/>
                </a:path>
              </a:pathLst>
            </a:custGeom>
            <a:solidFill>
              <a:srgbClr val="000000"/>
            </a:solidFill>
          </p:spPr>
          <p:txBody>
            <a:bodyPr wrap="square" lIns="0" tIns="0" rIns="0" bIns="0" rtlCol="0"/>
            <a:lstStyle/>
            <a:p>
              <a:endParaRPr/>
            </a:p>
          </p:txBody>
        </p:sp>
        <p:sp>
          <p:nvSpPr>
            <p:cNvPr id="18" name="object 18"/>
            <p:cNvSpPr/>
            <p:nvPr/>
          </p:nvSpPr>
          <p:spPr>
            <a:xfrm>
              <a:off x="5181600" y="1943100"/>
              <a:ext cx="1303020" cy="1325880"/>
            </a:xfrm>
            <a:custGeom>
              <a:avLst/>
              <a:gdLst/>
              <a:ahLst/>
              <a:cxnLst/>
              <a:rect l="l" t="t" r="r" b="b"/>
              <a:pathLst>
                <a:path w="1303020" h="1325879">
                  <a:moveTo>
                    <a:pt x="1303020" y="0"/>
                  </a:moveTo>
                  <a:lnTo>
                    <a:pt x="0" y="0"/>
                  </a:lnTo>
                  <a:lnTo>
                    <a:pt x="0" y="1325879"/>
                  </a:lnTo>
                  <a:lnTo>
                    <a:pt x="1303020" y="1325879"/>
                  </a:lnTo>
                  <a:lnTo>
                    <a:pt x="1303020" y="0"/>
                  </a:lnTo>
                  <a:close/>
                </a:path>
              </a:pathLst>
            </a:custGeom>
            <a:solidFill>
              <a:srgbClr val="FFCC99"/>
            </a:solidFill>
          </p:spPr>
          <p:txBody>
            <a:bodyPr wrap="square" lIns="0" tIns="0" rIns="0" bIns="0" rtlCol="0"/>
            <a:lstStyle/>
            <a:p>
              <a:endParaRPr/>
            </a:p>
          </p:txBody>
        </p:sp>
        <p:sp>
          <p:nvSpPr>
            <p:cNvPr id="19" name="object 19"/>
            <p:cNvSpPr/>
            <p:nvPr/>
          </p:nvSpPr>
          <p:spPr>
            <a:xfrm>
              <a:off x="5181600" y="1943100"/>
              <a:ext cx="1303020" cy="1325880"/>
            </a:xfrm>
            <a:custGeom>
              <a:avLst/>
              <a:gdLst/>
              <a:ahLst/>
              <a:cxnLst/>
              <a:rect l="l" t="t" r="r" b="b"/>
              <a:pathLst>
                <a:path w="1303020" h="1325879">
                  <a:moveTo>
                    <a:pt x="0" y="1325879"/>
                  </a:moveTo>
                  <a:lnTo>
                    <a:pt x="1303020" y="1325879"/>
                  </a:lnTo>
                  <a:lnTo>
                    <a:pt x="1303020" y="0"/>
                  </a:lnTo>
                  <a:lnTo>
                    <a:pt x="0" y="0"/>
                  </a:lnTo>
                  <a:lnTo>
                    <a:pt x="0" y="1325879"/>
                  </a:lnTo>
                  <a:close/>
                </a:path>
              </a:pathLst>
            </a:custGeom>
            <a:ln w="9144">
              <a:solidFill>
                <a:srgbClr val="000000"/>
              </a:solidFill>
            </a:ln>
          </p:spPr>
          <p:txBody>
            <a:bodyPr wrap="square" lIns="0" tIns="0" rIns="0" bIns="0" rtlCol="0"/>
            <a:lstStyle/>
            <a:p>
              <a:endParaRPr/>
            </a:p>
          </p:txBody>
        </p:sp>
      </p:grpSp>
      <p:grpSp>
        <p:nvGrpSpPr>
          <p:cNvPr id="20" name="object 20"/>
          <p:cNvGrpSpPr/>
          <p:nvPr/>
        </p:nvGrpSpPr>
        <p:grpSpPr>
          <a:xfrm>
            <a:off x="300037" y="3795395"/>
            <a:ext cx="2677160" cy="2002155"/>
            <a:chOff x="300037" y="3795395"/>
            <a:chExt cx="2677160" cy="2002155"/>
          </a:xfrm>
        </p:grpSpPr>
        <p:sp>
          <p:nvSpPr>
            <p:cNvPr id="21" name="object 21"/>
            <p:cNvSpPr/>
            <p:nvPr/>
          </p:nvSpPr>
          <p:spPr>
            <a:xfrm>
              <a:off x="2065020" y="4648200"/>
              <a:ext cx="905510" cy="1143000"/>
            </a:xfrm>
            <a:custGeom>
              <a:avLst/>
              <a:gdLst/>
              <a:ahLst/>
              <a:cxnLst/>
              <a:rect l="l" t="t" r="r" b="b"/>
              <a:pathLst>
                <a:path w="905510" h="1143000">
                  <a:moveTo>
                    <a:pt x="19812" y="1143000"/>
                  </a:moveTo>
                  <a:lnTo>
                    <a:pt x="789432" y="0"/>
                  </a:lnTo>
                </a:path>
                <a:path w="905510" h="1143000">
                  <a:moveTo>
                    <a:pt x="0" y="1104900"/>
                  </a:moveTo>
                  <a:lnTo>
                    <a:pt x="789432" y="542544"/>
                  </a:lnTo>
                </a:path>
                <a:path w="905510" h="1143000">
                  <a:moveTo>
                    <a:pt x="0" y="1104900"/>
                  </a:moveTo>
                  <a:lnTo>
                    <a:pt x="905256" y="911352"/>
                  </a:lnTo>
                </a:path>
              </a:pathLst>
            </a:custGeom>
            <a:ln w="12192">
              <a:solidFill>
                <a:srgbClr val="000000"/>
              </a:solidFill>
            </a:ln>
          </p:spPr>
          <p:txBody>
            <a:bodyPr wrap="square" lIns="0" tIns="0" rIns="0" bIns="0" rtlCol="0"/>
            <a:lstStyle/>
            <a:p>
              <a:endParaRPr/>
            </a:p>
          </p:txBody>
        </p:sp>
        <p:sp>
          <p:nvSpPr>
            <p:cNvPr id="22" name="object 22"/>
            <p:cNvSpPr/>
            <p:nvPr/>
          </p:nvSpPr>
          <p:spPr>
            <a:xfrm>
              <a:off x="1642110" y="3795395"/>
              <a:ext cx="1206500" cy="756285"/>
            </a:xfrm>
            <a:custGeom>
              <a:avLst/>
              <a:gdLst/>
              <a:ahLst/>
              <a:cxnLst/>
              <a:rect l="l" t="t" r="r" b="b"/>
              <a:pathLst>
                <a:path w="1206500" h="756285">
                  <a:moveTo>
                    <a:pt x="1180083" y="0"/>
                  </a:moveTo>
                  <a:lnTo>
                    <a:pt x="1137284" y="26415"/>
                  </a:lnTo>
                  <a:lnTo>
                    <a:pt x="1163701" y="69214"/>
                  </a:lnTo>
                  <a:lnTo>
                    <a:pt x="1206500" y="42925"/>
                  </a:lnTo>
                  <a:lnTo>
                    <a:pt x="1180083" y="0"/>
                  </a:lnTo>
                  <a:close/>
                </a:path>
                <a:path w="1206500" h="756285">
                  <a:moveTo>
                    <a:pt x="1094485" y="52831"/>
                  </a:moveTo>
                  <a:lnTo>
                    <a:pt x="1051687" y="79120"/>
                  </a:lnTo>
                  <a:lnTo>
                    <a:pt x="1077976" y="121919"/>
                  </a:lnTo>
                  <a:lnTo>
                    <a:pt x="1120775" y="95630"/>
                  </a:lnTo>
                  <a:lnTo>
                    <a:pt x="1094485" y="52831"/>
                  </a:lnTo>
                  <a:close/>
                </a:path>
                <a:path w="1206500" h="756285">
                  <a:moveTo>
                    <a:pt x="1008760" y="105536"/>
                  </a:moveTo>
                  <a:lnTo>
                    <a:pt x="965962" y="131825"/>
                  </a:lnTo>
                  <a:lnTo>
                    <a:pt x="992377" y="174751"/>
                  </a:lnTo>
                  <a:lnTo>
                    <a:pt x="1035176" y="148335"/>
                  </a:lnTo>
                  <a:lnTo>
                    <a:pt x="1008760" y="105536"/>
                  </a:lnTo>
                  <a:close/>
                </a:path>
                <a:path w="1206500" h="756285">
                  <a:moveTo>
                    <a:pt x="923163" y="158241"/>
                  </a:moveTo>
                  <a:lnTo>
                    <a:pt x="880363" y="184657"/>
                  </a:lnTo>
                  <a:lnTo>
                    <a:pt x="906652" y="227456"/>
                  </a:lnTo>
                  <a:lnTo>
                    <a:pt x="949451" y="201040"/>
                  </a:lnTo>
                  <a:lnTo>
                    <a:pt x="923163" y="158241"/>
                  </a:lnTo>
                  <a:close/>
                </a:path>
                <a:path w="1206500" h="756285">
                  <a:moveTo>
                    <a:pt x="837438" y="210946"/>
                  </a:moveTo>
                  <a:lnTo>
                    <a:pt x="794638" y="237362"/>
                  </a:lnTo>
                  <a:lnTo>
                    <a:pt x="821054" y="280161"/>
                  </a:lnTo>
                  <a:lnTo>
                    <a:pt x="863853" y="253745"/>
                  </a:lnTo>
                  <a:lnTo>
                    <a:pt x="837438" y="210946"/>
                  </a:lnTo>
                  <a:close/>
                </a:path>
                <a:path w="1206500" h="756285">
                  <a:moveTo>
                    <a:pt x="751839" y="263651"/>
                  </a:moveTo>
                  <a:lnTo>
                    <a:pt x="709040" y="290067"/>
                  </a:lnTo>
                  <a:lnTo>
                    <a:pt x="735329" y="332866"/>
                  </a:lnTo>
                  <a:lnTo>
                    <a:pt x="778256" y="306577"/>
                  </a:lnTo>
                  <a:lnTo>
                    <a:pt x="751839" y="263651"/>
                  </a:lnTo>
                  <a:close/>
                </a:path>
                <a:path w="1206500" h="756285">
                  <a:moveTo>
                    <a:pt x="666114" y="316356"/>
                  </a:moveTo>
                  <a:lnTo>
                    <a:pt x="623315" y="342772"/>
                  </a:lnTo>
                  <a:lnTo>
                    <a:pt x="649732" y="385571"/>
                  </a:lnTo>
                  <a:lnTo>
                    <a:pt x="692531" y="359282"/>
                  </a:lnTo>
                  <a:lnTo>
                    <a:pt x="666114" y="316356"/>
                  </a:lnTo>
                  <a:close/>
                </a:path>
                <a:path w="1206500" h="756285">
                  <a:moveTo>
                    <a:pt x="580516" y="369188"/>
                  </a:moveTo>
                  <a:lnTo>
                    <a:pt x="537717" y="395477"/>
                  </a:lnTo>
                  <a:lnTo>
                    <a:pt x="564007" y="438276"/>
                  </a:lnTo>
                  <a:lnTo>
                    <a:pt x="606932" y="411987"/>
                  </a:lnTo>
                  <a:lnTo>
                    <a:pt x="580516" y="369188"/>
                  </a:lnTo>
                  <a:close/>
                </a:path>
                <a:path w="1206500" h="756285">
                  <a:moveTo>
                    <a:pt x="494919" y="421893"/>
                  </a:moveTo>
                  <a:lnTo>
                    <a:pt x="451992" y="448182"/>
                  </a:lnTo>
                  <a:lnTo>
                    <a:pt x="478408" y="491108"/>
                  </a:lnTo>
                  <a:lnTo>
                    <a:pt x="521207" y="464692"/>
                  </a:lnTo>
                  <a:lnTo>
                    <a:pt x="494919" y="421893"/>
                  </a:lnTo>
                  <a:close/>
                </a:path>
                <a:path w="1206500" h="756285">
                  <a:moveTo>
                    <a:pt x="409194" y="474598"/>
                  </a:moveTo>
                  <a:lnTo>
                    <a:pt x="366394" y="501014"/>
                  </a:lnTo>
                  <a:lnTo>
                    <a:pt x="392683" y="543813"/>
                  </a:lnTo>
                  <a:lnTo>
                    <a:pt x="435609" y="517397"/>
                  </a:lnTo>
                  <a:lnTo>
                    <a:pt x="409194" y="474598"/>
                  </a:lnTo>
                  <a:close/>
                </a:path>
                <a:path w="1206500" h="756285">
                  <a:moveTo>
                    <a:pt x="323595" y="527303"/>
                  </a:moveTo>
                  <a:lnTo>
                    <a:pt x="280669" y="553719"/>
                  </a:lnTo>
                  <a:lnTo>
                    <a:pt x="307085" y="596518"/>
                  </a:lnTo>
                  <a:lnTo>
                    <a:pt x="349884" y="570102"/>
                  </a:lnTo>
                  <a:lnTo>
                    <a:pt x="323595" y="527303"/>
                  </a:lnTo>
                  <a:close/>
                </a:path>
                <a:path w="1206500" h="756285">
                  <a:moveTo>
                    <a:pt x="237870" y="580008"/>
                  </a:moveTo>
                  <a:lnTo>
                    <a:pt x="195071" y="606424"/>
                  </a:lnTo>
                  <a:lnTo>
                    <a:pt x="221487" y="649223"/>
                  </a:lnTo>
                  <a:lnTo>
                    <a:pt x="264287" y="622934"/>
                  </a:lnTo>
                  <a:lnTo>
                    <a:pt x="237870" y="580008"/>
                  </a:lnTo>
                  <a:close/>
                </a:path>
                <a:path w="1206500" h="756285">
                  <a:moveTo>
                    <a:pt x="88900" y="612647"/>
                  </a:moveTo>
                  <a:lnTo>
                    <a:pt x="0" y="756030"/>
                  </a:lnTo>
                  <a:lnTo>
                    <a:pt x="168020" y="741171"/>
                  </a:lnTo>
                  <a:lnTo>
                    <a:pt x="143862" y="701928"/>
                  </a:lnTo>
                  <a:lnTo>
                    <a:pt x="135762" y="701928"/>
                  </a:lnTo>
                  <a:lnTo>
                    <a:pt x="109473" y="659129"/>
                  </a:lnTo>
                  <a:lnTo>
                    <a:pt x="115308" y="655546"/>
                  </a:lnTo>
                  <a:lnTo>
                    <a:pt x="88900" y="612647"/>
                  </a:lnTo>
                  <a:close/>
                </a:path>
                <a:path w="1206500" h="756285">
                  <a:moveTo>
                    <a:pt x="115308" y="655546"/>
                  </a:moveTo>
                  <a:lnTo>
                    <a:pt x="109473" y="659129"/>
                  </a:lnTo>
                  <a:lnTo>
                    <a:pt x="135762" y="701928"/>
                  </a:lnTo>
                  <a:lnTo>
                    <a:pt x="141640" y="698318"/>
                  </a:lnTo>
                  <a:lnTo>
                    <a:pt x="115308" y="655546"/>
                  </a:lnTo>
                  <a:close/>
                </a:path>
                <a:path w="1206500" h="756285">
                  <a:moveTo>
                    <a:pt x="141640" y="698318"/>
                  </a:moveTo>
                  <a:lnTo>
                    <a:pt x="135762" y="701928"/>
                  </a:lnTo>
                  <a:lnTo>
                    <a:pt x="143862" y="701928"/>
                  </a:lnTo>
                  <a:lnTo>
                    <a:pt x="141640" y="698318"/>
                  </a:lnTo>
                  <a:close/>
                </a:path>
                <a:path w="1206500" h="756285">
                  <a:moveTo>
                    <a:pt x="152272" y="632840"/>
                  </a:moveTo>
                  <a:lnTo>
                    <a:pt x="115308" y="655546"/>
                  </a:lnTo>
                  <a:lnTo>
                    <a:pt x="141640" y="698318"/>
                  </a:lnTo>
                  <a:lnTo>
                    <a:pt x="178562" y="675639"/>
                  </a:lnTo>
                  <a:lnTo>
                    <a:pt x="152272" y="632840"/>
                  </a:lnTo>
                  <a:close/>
                </a:path>
              </a:pathLst>
            </a:custGeom>
            <a:solidFill>
              <a:srgbClr val="000000"/>
            </a:solidFill>
          </p:spPr>
          <p:txBody>
            <a:bodyPr wrap="square" lIns="0" tIns="0" rIns="0" bIns="0" rtlCol="0"/>
            <a:lstStyle/>
            <a:p>
              <a:endParaRPr/>
            </a:p>
          </p:txBody>
        </p:sp>
        <p:sp>
          <p:nvSpPr>
            <p:cNvPr id="23" name="object 23"/>
            <p:cNvSpPr/>
            <p:nvPr/>
          </p:nvSpPr>
          <p:spPr>
            <a:xfrm>
              <a:off x="304800" y="4357116"/>
              <a:ext cx="1290955" cy="835660"/>
            </a:xfrm>
            <a:custGeom>
              <a:avLst/>
              <a:gdLst/>
              <a:ahLst/>
              <a:cxnLst/>
              <a:rect l="l" t="t" r="r" b="b"/>
              <a:pathLst>
                <a:path w="1290955" h="835660">
                  <a:moveTo>
                    <a:pt x="0" y="835152"/>
                  </a:moveTo>
                  <a:lnTo>
                    <a:pt x="1290828" y="835152"/>
                  </a:lnTo>
                  <a:lnTo>
                    <a:pt x="1290828" y="0"/>
                  </a:lnTo>
                  <a:lnTo>
                    <a:pt x="0" y="0"/>
                  </a:lnTo>
                  <a:lnTo>
                    <a:pt x="0" y="835152"/>
                  </a:lnTo>
                  <a:close/>
                </a:path>
              </a:pathLst>
            </a:custGeom>
            <a:ln w="9144">
              <a:solidFill>
                <a:srgbClr val="000000"/>
              </a:solidFill>
            </a:ln>
          </p:spPr>
          <p:txBody>
            <a:bodyPr wrap="square" lIns="0" tIns="0" rIns="0" bIns="0" rtlCol="0"/>
            <a:lstStyle/>
            <a:p>
              <a:endParaRPr/>
            </a:p>
          </p:txBody>
        </p:sp>
      </p:grpSp>
      <p:sp>
        <p:nvSpPr>
          <p:cNvPr id="24" name="object 24"/>
          <p:cNvSpPr txBox="1"/>
          <p:nvPr/>
        </p:nvSpPr>
        <p:spPr>
          <a:xfrm>
            <a:off x="5186171" y="1971293"/>
            <a:ext cx="1294130" cy="1244600"/>
          </a:xfrm>
          <a:prstGeom prst="rect">
            <a:avLst/>
          </a:prstGeom>
        </p:spPr>
        <p:txBody>
          <a:bodyPr vert="horz" wrap="square" lIns="0" tIns="12065" rIns="0" bIns="0" rtlCol="0">
            <a:spAutoFit/>
          </a:bodyPr>
          <a:lstStyle/>
          <a:p>
            <a:pPr marL="88265" marR="299085">
              <a:lnSpc>
                <a:spcPct val="100000"/>
              </a:lnSpc>
              <a:spcBef>
                <a:spcPts val="95"/>
              </a:spcBef>
            </a:pPr>
            <a:r>
              <a:rPr sz="1600" spc="-10" dirty="0">
                <a:latin typeface="Times New Roman"/>
                <a:cs typeface="Times New Roman"/>
              </a:rPr>
              <a:t>item_key  </a:t>
            </a:r>
            <a:r>
              <a:rPr sz="1600" spc="-5" dirty="0">
                <a:latin typeface="Times New Roman"/>
                <a:cs typeface="Times New Roman"/>
              </a:rPr>
              <a:t>ite</a:t>
            </a:r>
            <a:r>
              <a:rPr sz="1600" spc="-40" dirty="0">
                <a:latin typeface="Times New Roman"/>
                <a:cs typeface="Times New Roman"/>
              </a:rPr>
              <a:t>m</a:t>
            </a:r>
            <a:r>
              <a:rPr sz="1600" spc="-5" dirty="0">
                <a:latin typeface="Times New Roman"/>
                <a:cs typeface="Times New Roman"/>
              </a:rPr>
              <a:t>_n</a:t>
            </a:r>
            <a:r>
              <a:rPr sz="1600" dirty="0">
                <a:latin typeface="Times New Roman"/>
                <a:cs typeface="Times New Roman"/>
              </a:rPr>
              <a:t>a</a:t>
            </a:r>
            <a:r>
              <a:rPr sz="1600" spc="-15" dirty="0">
                <a:latin typeface="Times New Roman"/>
                <a:cs typeface="Times New Roman"/>
              </a:rPr>
              <a:t>m</a:t>
            </a:r>
            <a:r>
              <a:rPr sz="1600" spc="-5" dirty="0">
                <a:latin typeface="Times New Roman"/>
                <a:cs typeface="Times New Roman"/>
              </a:rPr>
              <a:t>e  brand</a:t>
            </a:r>
            <a:endParaRPr sz="1600">
              <a:latin typeface="Times New Roman"/>
              <a:cs typeface="Times New Roman"/>
            </a:endParaRPr>
          </a:p>
          <a:p>
            <a:pPr marL="88265" marR="92075">
              <a:lnSpc>
                <a:spcPct val="100000"/>
              </a:lnSpc>
            </a:pPr>
            <a:r>
              <a:rPr sz="1600" spc="-5" dirty="0">
                <a:latin typeface="Times New Roman"/>
                <a:cs typeface="Times New Roman"/>
              </a:rPr>
              <a:t>type  s</a:t>
            </a:r>
            <a:r>
              <a:rPr sz="1600" dirty="0">
                <a:latin typeface="Times New Roman"/>
                <a:cs typeface="Times New Roman"/>
              </a:rPr>
              <a:t>u</a:t>
            </a:r>
            <a:r>
              <a:rPr sz="1600" spc="-5" dirty="0">
                <a:latin typeface="Times New Roman"/>
                <a:cs typeface="Times New Roman"/>
              </a:rPr>
              <a:t>pplier_type</a:t>
            </a:r>
            <a:endParaRPr sz="1600">
              <a:latin typeface="Times New Roman"/>
              <a:cs typeface="Times New Roman"/>
            </a:endParaRPr>
          </a:p>
        </p:txBody>
      </p:sp>
      <p:sp>
        <p:nvSpPr>
          <p:cNvPr id="25" name="object 25"/>
          <p:cNvSpPr/>
          <p:nvPr/>
        </p:nvSpPr>
        <p:spPr>
          <a:xfrm>
            <a:off x="5433059" y="1524000"/>
            <a:ext cx="645160" cy="407034"/>
          </a:xfrm>
          <a:custGeom>
            <a:avLst/>
            <a:gdLst/>
            <a:ahLst/>
            <a:cxnLst/>
            <a:rect l="l" t="t" r="r" b="b"/>
            <a:pathLst>
              <a:path w="645160" h="407035">
                <a:moveTo>
                  <a:pt x="0" y="406908"/>
                </a:moveTo>
                <a:lnTo>
                  <a:pt x="644651" y="406908"/>
                </a:lnTo>
                <a:lnTo>
                  <a:pt x="644651" y="0"/>
                </a:lnTo>
                <a:lnTo>
                  <a:pt x="0" y="0"/>
                </a:lnTo>
                <a:lnTo>
                  <a:pt x="0" y="406908"/>
                </a:lnTo>
                <a:close/>
              </a:path>
            </a:pathLst>
          </a:custGeom>
          <a:ln w="9144">
            <a:solidFill>
              <a:srgbClr val="000000"/>
            </a:solidFill>
          </a:ln>
        </p:spPr>
        <p:txBody>
          <a:bodyPr wrap="square" lIns="0" tIns="0" rIns="0" bIns="0" rtlCol="0"/>
          <a:lstStyle/>
          <a:p>
            <a:endParaRPr/>
          </a:p>
        </p:txBody>
      </p:sp>
      <p:sp>
        <p:nvSpPr>
          <p:cNvPr id="26" name="object 26"/>
          <p:cNvSpPr txBox="1"/>
          <p:nvPr/>
        </p:nvSpPr>
        <p:spPr>
          <a:xfrm>
            <a:off x="5437632" y="1539239"/>
            <a:ext cx="635635" cy="399415"/>
          </a:xfrm>
          <a:prstGeom prst="rect">
            <a:avLst/>
          </a:prstGeom>
          <a:solidFill>
            <a:srgbClr val="FFCC99"/>
          </a:solidFill>
        </p:spPr>
        <p:txBody>
          <a:bodyPr vert="horz" wrap="square" lIns="0" tIns="27305" rIns="0" bIns="0" rtlCol="0">
            <a:spAutoFit/>
          </a:bodyPr>
          <a:lstStyle/>
          <a:p>
            <a:pPr marL="94615">
              <a:lnSpc>
                <a:spcPct val="100000"/>
              </a:lnSpc>
              <a:spcBef>
                <a:spcPts val="215"/>
              </a:spcBef>
            </a:pPr>
            <a:r>
              <a:rPr sz="2000" spc="-5" dirty="0">
                <a:latin typeface="Times New Roman"/>
                <a:cs typeface="Times New Roman"/>
              </a:rPr>
              <a:t>item</a:t>
            </a:r>
            <a:endParaRPr sz="2000">
              <a:latin typeface="Times New Roman"/>
              <a:cs typeface="Times New Roman"/>
            </a:endParaRPr>
          </a:p>
        </p:txBody>
      </p:sp>
      <p:sp>
        <p:nvSpPr>
          <p:cNvPr id="27" name="object 27"/>
          <p:cNvSpPr txBox="1"/>
          <p:nvPr/>
        </p:nvSpPr>
        <p:spPr>
          <a:xfrm>
            <a:off x="309372" y="4352544"/>
            <a:ext cx="1282065" cy="835660"/>
          </a:xfrm>
          <a:prstGeom prst="rect">
            <a:avLst/>
          </a:prstGeom>
          <a:solidFill>
            <a:srgbClr val="CCEBFF"/>
          </a:solidFill>
        </p:spPr>
        <p:txBody>
          <a:bodyPr vert="horz" wrap="square" lIns="0" tIns="44450" rIns="0" bIns="0" rtlCol="0">
            <a:spAutoFit/>
          </a:bodyPr>
          <a:lstStyle/>
          <a:p>
            <a:pPr marL="86995" marR="95885">
              <a:lnSpc>
                <a:spcPct val="100000"/>
              </a:lnSpc>
              <a:spcBef>
                <a:spcPts val="350"/>
              </a:spcBef>
            </a:pPr>
            <a:r>
              <a:rPr sz="1600" spc="-5" dirty="0">
                <a:latin typeface="Times New Roman"/>
                <a:cs typeface="Times New Roman"/>
              </a:rPr>
              <a:t>branch_key  branc</a:t>
            </a:r>
            <a:r>
              <a:rPr sz="1600" dirty="0">
                <a:latin typeface="Times New Roman"/>
                <a:cs typeface="Times New Roman"/>
              </a:rPr>
              <a:t>h</a:t>
            </a:r>
            <a:r>
              <a:rPr sz="1600" spc="-5" dirty="0">
                <a:latin typeface="Times New Roman"/>
                <a:cs typeface="Times New Roman"/>
              </a:rPr>
              <a:t>_na</a:t>
            </a:r>
            <a:r>
              <a:rPr sz="1600" spc="-40" dirty="0">
                <a:latin typeface="Times New Roman"/>
                <a:cs typeface="Times New Roman"/>
              </a:rPr>
              <a:t>m</a:t>
            </a:r>
            <a:r>
              <a:rPr sz="1600" spc="-5" dirty="0">
                <a:latin typeface="Times New Roman"/>
                <a:cs typeface="Times New Roman"/>
              </a:rPr>
              <a:t>e  branch_type</a:t>
            </a:r>
            <a:endParaRPr sz="1600">
              <a:latin typeface="Times New Roman"/>
              <a:cs typeface="Times New Roman"/>
            </a:endParaRPr>
          </a:p>
        </p:txBody>
      </p:sp>
      <p:sp>
        <p:nvSpPr>
          <p:cNvPr id="28" name="object 28"/>
          <p:cNvSpPr/>
          <p:nvPr/>
        </p:nvSpPr>
        <p:spPr>
          <a:xfrm>
            <a:off x="323088" y="3962400"/>
            <a:ext cx="814069" cy="376555"/>
          </a:xfrm>
          <a:custGeom>
            <a:avLst/>
            <a:gdLst/>
            <a:ahLst/>
            <a:cxnLst/>
            <a:rect l="l" t="t" r="r" b="b"/>
            <a:pathLst>
              <a:path w="814069" h="376554">
                <a:moveTo>
                  <a:pt x="0" y="376427"/>
                </a:moveTo>
                <a:lnTo>
                  <a:pt x="813816" y="376427"/>
                </a:lnTo>
                <a:lnTo>
                  <a:pt x="813816" y="0"/>
                </a:lnTo>
                <a:lnTo>
                  <a:pt x="0" y="0"/>
                </a:lnTo>
                <a:lnTo>
                  <a:pt x="0" y="376427"/>
                </a:lnTo>
                <a:close/>
              </a:path>
            </a:pathLst>
          </a:custGeom>
          <a:ln w="9144">
            <a:solidFill>
              <a:srgbClr val="000000"/>
            </a:solidFill>
          </a:ln>
        </p:spPr>
        <p:txBody>
          <a:bodyPr wrap="square" lIns="0" tIns="0" rIns="0" bIns="0" rtlCol="0"/>
          <a:lstStyle/>
          <a:p>
            <a:endParaRPr/>
          </a:p>
        </p:txBody>
      </p:sp>
      <p:sp>
        <p:nvSpPr>
          <p:cNvPr id="29" name="object 29"/>
          <p:cNvSpPr txBox="1"/>
          <p:nvPr/>
        </p:nvSpPr>
        <p:spPr>
          <a:xfrm>
            <a:off x="309372" y="3966971"/>
            <a:ext cx="822960" cy="376555"/>
          </a:xfrm>
          <a:prstGeom prst="rect">
            <a:avLst/>
          </a:prstGeom>
          <a:solidFill>
            <a:srgbClr val="CCEBFF"/>
          </a:solidFill>
        </p:spPr>
        <p:txBody>
          <a:bodyPr vert="horz" wrap="square" lIns="0" tIns="34290" rIns="0" bIns="0" rtlCol="0">
            <a:spAutoFit/>
          </a:bodyPr>
          <a:lstStyle/>
          <a:p>
            <a:pPr marL="109220">
              <a:lnSpc>
                <a:spcPct val="100000"/>
              </a:lnSpc>
              <a:spcBef>
                <a:spcPts val="270"/>
              </a:spcBef>
            </a:pPr>
            <a:r>
              <a:rPr sz="1800" dirty="0">
                <a:latin typeface="Times New Roman"/>
                <a:cs typeface="Times New Roman"/>
              </a:rPr>
              <a:t>branch</a:t>
            </a:r>
            <a:endParaRPr sz="1800">
              <a:latin typeface="Times New Roman"/>
              <a:cs typeface="Times New Roman"/>
            </a:endParaRPr>
          </a:p>
        </p:txBody>
      </p:sp>
      <p:sp>
        <p:nvSpPr>
          <p:cNvPr id="30" name="object 30"/>
          <p:cNvSpPr/>
          <p:nvPr/>
        </p:nvSpPr>
        <p:spPr>
          <a:xfrm>
            <a:off x="7011923" y="2496311"/>
            <a:ext cx="1607820" cy="457200"/>
          </a:xfrm>
          <a:custGeom>
            <a:avLst/>
            <a:gdLst/>
            <a:ahLst/>
            <a:cxnLst/>
            <a:rect l="l" t="t" r="r" b="b"/>
            <a:pathLst>
              <a:path w="1607820" h="457200">
                <a:moveTo>
                  <a:pt x="0" y="457200"/>
                </a:moveTo>
                <a:lnTo>
                  <a:pt x="1607820" y="457200"/>
                </a:lnTo>
                <a:lnTo>
                  <a:pt x="1607820" y="0"/>
                </a:lnTo>
                <a:lnTo>
                  <a:pt x="0" y="0"/>
                </a:lnTo>
                <a:lnTo>
                  <a:pt x="0" y="457200"/>
                </a:lnTo>
                <a:close/>
              </a:path>
            </a:pathLst>
          </a:custGeom>
          <a:ln w="12192">
            <a:solidFill>
              <a:srgbClr val="000000"/>
            </a:solidFill>
          </a:ln>
        </p:spPr>
        <p:txBody>
          <a:bodyPr wrap="square" lIns="0" tIns="0" rIns="0" bIns="0" rtlCol="0"/>
          <a:lstStyle/>
          <a:p>
            <a:endParaRPr/>
          </a:p>
        </p:txBody>
      </p:sp>
      <p:sp>
        <p:nvSpPr>
          <p:cNvPr id="31" name="object 31"/>
          <p:cNvSpPr txBox="1"/>
          <p:nvPr/>
        </p:nvSpPr>
        <p:spPr>
          <a:xfrm>
            <a:off x="6940042" y="1607311"/>
            <a:ext cx="18611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Shipping </a:t>
            </a:r>
            <a:r>
              <a:rPr sz="1800" spc="-5" dirty="0">
                <a:latin typeface="Times New Roman"/>
                <a:cs typeface="Times New Roman"/>
              </a:rPr>
              <a:t>Fact</a:t>
            </a:r>
            <a:r>
              <a:rPr sz="1800" spc="-110" dirty="0">
                <a:latin typeface="Times New Roman"/>
                <a:cs typeface="Times New Roman"/>
              </a:rPr>
              <a:t> </a:t>
            </a:r>
            <a:r>
              <a:rPr sz="1800" spc="-25" dirty="0">
                <a:latin typeface="Times New Roman"/>
                <a:cs typeface="Times New Roman"/>
              </a:rPr>
              <a:t>Table</a:t>
            </a:r>
            <a:endParaRPr sz="1800">
              <a:latin typeface="Times New Roman"/>
              <a:cs typeface="Times New Roman"/>
            </a:endParaRPr>
          </a:p>
        </p:txBody>
      </p:sp>
      <p:sp>
        <p:nvSpPr>
          <p:cNvPr id="32" name="object 32"/>
          <p:cNvSpPr/>
          <p:nvPr/>
        </p:nvSpPr>
        <p:spPr>
          <a:xfrm>
            <a:off x="7011923" y="2039111"/>
            <a:ext cx="1600200" cy="451484"/>
          </a:xfrm>
          <a:custGeom>
            <a:avLst/>
            <a:gdLst/>
            <a:ahLst/>
            <a:cxnLst/>
            <a:rect l="l" t="t" r="r" b="b"/>
            <a:pathLst>
              <a:path w="1600200" h="451485">
                <a:moveTo>
                  <a:pt x="0" y="451103"/>
                </a:moveTo>
                <a:lnTo>
                  <a:pt x="1600200" y="451103"/>
                </a:lnTo>
                <a:lnTo>
                  <a:pt x="1600200" y="0"/>
                </a:lnTo>
                <a:lnTo>
                  <a:pt x="0" y="0"/>
                </a:lnTo>
                <a:lnTo>
                  <a:pt x="0" y="451103"/>
                </a:lnTo>
                <a:close/>
              </a:path>
            </a:pathLst>
          </a:custGeom>
          <a:ln w="12192">
            <a:solidFill>
              <a:srgbClr val="000000"/>
            </a:solidFill>
          </a:ln>
        </p:spPr>
        <p:txBody>
          <a:bodyPr wrap="square" lIns="0" tIns="0" rIns="0" bIns="0" rtlCol="0"/>
          <a:lstStyle/>
          <a:p>
            <a:endParaRPr/>
          </a:p>
        </p:txBody>
      </p:sp>
      <p:sp>
        <p:nvSpPr>
          <p:cNvPr id="33" name="object 33"/>
          <p:cNvSpPr txBox="1"/>
          <p:nvPr/>
        </p:nvSpPr>
        <p:spPr>
          <a:xfrm>
            <a:off x="7000493" y="2115311"/>
            <a:ext cx="1609725" cy="368935"/>
          </a:xfrm>
          <a:prstGeom prst="rect">
            <a:avLst/>
          </a:prstGeom>
          <a:solidFill>
            <a:srgbClr val="00FF99"/>
          </a:solidFill>
        </p:spPr>
        <p:txBody>
          <a:bodyPr vert="horz" wrap="square" lIns="0" tIns="38100" rIns="0" bIns="0" rtlCol="0">
            <a:spAutoFit/>
          </a:bodyPr>
          <a:lstStyle/>
          <a:p>
            <a:pPr marL="385445">
              <a:lnSpc>
                <a:spcPct val="100000"/>
              </a:lnSpc>
              <a:spcBef>
                <a:spcPts val="300"/>
              </a:spcBef>
            </a:pPr>
            <a:r>
              <a:rPr sz="1800" dirty="0">
                <a:latin typeface="Times New Roman"/>
                <a:cs typeface="Times New Roman"/>
              </a:rPr>
              <a:t>time_key</a:t>
            </a:r>
            <a:endParaRPr sz="1800">
              <a:latin typeface="Times New Roman"/>
              <a:cs typeface="Times New Roman"/>
            </a:endParaRPr>
          </a:p>
        </p:txBody>
      </p:sp>
      <p:sp>
        <p:nvSpPr>
          <p:cNvPr id="34" name="object 34"/>
          <p:cNvSpPr txBox="1"/>
          <p:nvPr/>
        </p:nvSpPr>
        <p:spPr>
          <a:xfrm>
            <a:off x="7000493" y="2572511"/>
            <a:ext cx="1609725" cy="375285"/>
          </a:xfrm>
          <a:prstGeom prst="rect">
            <a:avLst/>
          </a:prstGeom>
          <a:solidFill>
            <a:srgbClr val="FFCC99"/>
          </a:solidFill>
        </p:spPr>
        <p:txBody>
          <a:bodyPr vert="horz" wrap="square" lIns="0" tIns="38100" rIns="0" bIns="0" rtlCol="0">
            <a:spAutoFit/>
          </a:bodyPr>
          <a:lstStyle/>
          <a:p>
            <a:pPr marL="618490">
              <a:lnSpc>
                <a:spcPct val="100000"/>
              </a:lnSpc>
              <a:spcBef>
                <a:spcPts val="300"/>
              </a:spcBef>
            </a:pPr>
            <a:r>
              <a:rPr sz="1800" dirty="0">
                <a:latin typeface="Times New Roman"/>
                <a:cs typeface="Times New Roman"/>
              </a:rPr>
              <a:t>item_key</a:t>
            </a:r>
            <a:endParaRPr sz="1800">
              <a:latin typeface="Times New Roman"/>
              <a:cs typeface="Times New Roman"/>
            </a:endParaRPr>
          </a:p>
        </p:txBody>
      </p:sp>
      <p:sp>
        <p:nvSpPr>
          <p:cNvPr id="35" name="object 35"/>
          <p:cNvSpPr/>
          <p:nvPr/>
        </p:nvSpPr>
        <p:spPr>
          <a:xfrm>
            <a:off x="7011923" y="2953511"/>
            <a:ext cx="1600200" cy="449580"/>
          </a:xfrm>
          <a:custGeom>
            <a:avLst/>
            <a:gdLst/>
            <a:ahLst/>
            <a:cxnLst/>
            <a:rect l="l" t="t" r="r" b="b"/>
            <a:pathLst>
              <a:path w="1600200" h="449579">
                <a:moveTo>
                  <a:pt x="0" y="449579"/>
                </a:moveTo>
                <a:lnTo>
                  <a:pt x="1600200" y="449579"/>
                </a:lnTo>
                <a:lnTo>
                  <a:pt x="1600200" y="0"/>
                </a:lnTo>
                <a:lnTo>
                  <a:pt x="0" y="0"/>
                </a:lnTo>
                <a:lnTo>
                  <a:pt x="0" y="449579"/>
                </a:lnTo>
                <a:close/>
              </a:path>
            </a:pathLst>
          </a:custGeom>
          <a:ln w="12192">
            <a:solidFill>
              <a:srgbClr val="000000"/>
            </a:solidFill>
          </a:ln>
        </p:spPr>
        <p:txBody>
          <a:bodyPr wrap="square" lIns="0" tIns="0" rIns="0" bIns="0" rtlCol="0"/>
          <a:lstStyle/>
          <a:p>
            <a:endParaRPr/>
          </a:p>
        </p:txBody>
      </p:sp>
      <p:sp>
        <p:nvSpPr>
          <p:cNvPr id="36" name="object 36"/>
          <p:cNvSpPr txBox="1"/>
          <p:nvPr/>
        </p:nvSpPr>
        <p:spPr>
          <a:xfrm>
            <a:off x="7000493" y="2959607"/>
            <a:ext cx="1609725" cy="360045"/>
          </a:xfrm>
          <a:prstGeom prst="rect">
            <a:avLst/>
          </a:prstGeom>
          <a:solidFill>
            <a:srgbClr val="CCEBFF"/>
          </a:solidFill>
        </p:spPr>
        <p:txBody>
          <a:bodyPr vert="horz" wrap="square" lIns="0" tIns="31750" rIns="0" bIns="0" rtlCol="0">
            <a:spAutoFit/>
          </a:bodyPr>
          <a:lstStyle/>
          <a:p>
            <a:pPr marL="389890">
              <a:lnSpc>
                <a:spcPct val="100000"/>
              </a:lnSpc>
              <a:spcBef>
                <a:spcPts val="250"/>
              </a:spcBef>
            </a:pPr>
            <a:r>
              <a:rPr sz="1800" dirty="0">
                <a:latin typeface="Times New Roman"/>
                <a:cs typeface="Times New Roman"/>
              </a:rPr>
              <a:t>shipper_key</a:t>
            </a:r>
            <a:endParaRPr sz="1800">
              <a:latin typeface="Times New Roman"/>
              <a:cs typeface="Times New Roman"/>
            </a:endParaRPr>
          </a:p>
        </p:txBody>
      </p:sp>
      <p:sp>
        <p:nvSpPr>
          <p:cNvPr id="37" name="object 37"/>
          <p:cNvSpPr/>
          <p:nvPr/>
        </p:nvSpPr>
        <p:spPr>
          <a:xfrm>
            <a:off x="7011923" y="3410711"/>
            <a:ext cx="1600200" cy="451484"/>
          </a:xfrm>
          <a:custGeom>
            <a:avLst/>
            <a:gdLst/>
            <a:ahLst/>
            <a:cxnLst/>
            <a:rect l="l" t="t" r="r" b="b"/>
            <a:pathLst>
              <a:path w="1600200" h="451485">
                <a:moveTo>
                  <a:pt x="0" y="451104"/>
                </a:moveTo>
                <a:lnTo>
                  <a:pt x="1600200" y="451104"/>
                </a:lnTo>
                <a:lnTo>
                  <a:pt x="1600200" y="0"/>
                </a:lnTo>
                <a:lnTo>
                  <a:pt x="0" y="0"/>
                </a:lnTo>
                <a:lnTo>
                  <a:pt x="0" y="451104"/>
                </a:lnTo>
                <a:close/>
              </a:path>
            </a:pathLst>
          </a:custGeom>
          <a:ln w="12192">
            <a:solidFill>
              <a:srgbClr val="000000"/>
            </a:solidFill>
          </a:ln>
        </p:spPr>
        <p:txBody>
          <a:bodyPr wrap="square" lIns="0" tIns="0" rIns="0" bIns="0" rtlCol="0"/>
          <a:lstStyle/>
          <a:p>
            <a:endParaRPr/>
          </a:p>
        </p:txBody>
      </p:sp>
      <p:sp>
        <p:nvSpPr>
          <p:cNvPr id="38" name="object 38"/>
          <p:cNvSpPr txBox="1"/>
          <p:nvPr/>
        </p:nvSpPr>
        <p:spPr>
          <a:xfrm>
            <a:off x="7000493" y="3416808"/>
            <a:ext cx="1609725" cy="379730"/>
          </a:xfrm>
          <a:prstGeom prst="rect">
            <a:avLst/>
          </a:prstGeom>
          <a:solidFill>
            <a:srgbClr val="FFFF99"/>
          </a:solidFill>
        </p:spPr>
        <p:txBody>
          <a:bodyPr vert="horz" wrap="square" lIns="0" tIns="51435" rIns="0" bIns="0" rtlCol="0">
            <a:spAutoFit/>
          </a:bodyPr>
          <a:lstStyle/>
          <a:p>
            <a:pPr marL="217170">
              <a:lnSpc>
                <a:spcPct val="100000"/>
              </a:lnSpc>
              <a:spcBef>
                <a:spcPts val="405"/>
              </a:spcBef>
            </a:pPr>
            <a:r>
              <a:rPr sz="1800" dirty="0">
                <a:latin typeface="Times New Roman"/>
                <a:cs typeface="Times New Roman"/>
              </a:rPr>
              <a:t>from_location</a:t>
            </a:r>
            <a:endParaRPr sz="1800">
              <a:latin typeface="Times New Roman"/>
              <a:cs typeface="Times New Roman"/>
            </a:endParaRPr>
          </a:p>
        </p:txBody>
      </p:sp>
      <p:sp>
        <p:nvSpPr>
          <p:cNvPr id="39" name="object 39"/>
          <p:cNvSpPr/>
          <p:nvPr/>
        </p:nvSpPr>
        <p:spPr>
          <a:xfrm>
            <a:off x="6976871" y="3867911"/>
            <a:ext cx="1635760" cy="454659"/>
          </a:xfrm>
          <a:custGeom>
            <a:avLst/>
            <a:gdLst/>
            <a:ahLst/>
            <a:cxnLst/>
            <a:rect l="l" t="t" r="r" b="b"/>
            <a:pathLst>
              <a:path w="1635759" h="454660">
                <a:moveTo>
                  <a:pt x="0" y="454151"/>
                </a:moveTo>
                <a:lnTo>
                  <a:pt x="1635252" y="454151"/>
                </a:lnTo>
                <a:lnTo>
                  <a:pt x="1635252" y="0"/>
                </a:lnTo>
                <a:lnTo>
                  <a:pt x="0" y="0"/>
                </a:lnTo>
                <a:lnTo>
                  <a:pt x="0" y="454151"/>
                </a:lnTo>
                <a:close/>
              </a:path>
            </a:pathLst>
          </a:custGeom>
          <a:ln w="12192">
            <a:solidFill>
              <a:srgbClr val="000000"/>
            </a:solidFill>
          </a:ln>
        </p:spPr>
        <p:txBody>
          <a:bodyPr wrap="square" lIns="0" tIns="0" rIns="0" bIns="0" rtlCol="0"/>
          <a:lstStyle/>
          <a:p>
            <a:endParaRPr/>
          </a:p>
        </p:txBody>
      </p:sp>
      <p:sp>
        <p:nvSpPr>
          <p:cNvPr id="40" name="object 40"/>
          <p:cNvSpPr txBox="1"/>
          <p:nvPr/>
        </p:nvSpPr>
        <p:spPr>
          <a:xfrm>
            <a:off x="7000493" y="3944111"/>
            <a:ext cx="1609725" cy="373380"/>
          </a:xfrm>
          <a:prstGeom prst="rect">
            <a:avLst/>
          </a:prstGeom>
          <a:solidFill>
            <a:srgbClr val="FFFF99"/>
          </a:solidFill>
        </p:spPr>
        <p:txBody>
          <a:bodyPr vert="horz" wrap="square" lIns="0" tIns="38100" rIns="0" bIns="0" rtlCol="0">
            <a:spAutoFit/>
          </a:bodyPr>
          <a:lstStyle/>
          <a:p>
            <a:pPr marL="447675">
              <a:lnSpc>
                <a:spcPct val="100000"/>
              </a:lnSpc>
              <a:spcBef>
                <a:spcPts val="300"/>
              </a:spcBef>
            </a:pPr>
            <a:r>
              <a:rPr sz="1800" dirty="0">
                <a:latin typeface="Times New Roman"/>
                <a:cs typeface="Times New Roman"/>
              </a:rPr>
              <a:t>to_location</a:t>
            </a:r>
            <a:endParaRPr sz="1800">
              <a:latin typeface="Times New Roman"/>
              <a:cs typeface="Times New Roman"/>
            </a:endParaRPr>
          </a:p>
        </p:txBody>
      </p:sp>
      <p:sp>
        <p:nvSpPr>
          <p:cNvPr id="41" name="object 41"/>
          <p:cNvSpPr/>
          <p:nvPr/>
        </p:nvSpPr>
        <p:spPr>
          <a:xfrm>
            <a:off x="6976871" y="4325111"/>
            <a:ext cx="1635760" cy="462280"/>
          </a:xfrm>
          <a:custGeom>
            <a:avLst/>
            <a:gdLst/>
            <a:ahLst/>
            <a:cxnLst/>
            <a:rect l="l" t="t" r="r" b="b"/>
            <a:pathLst>
              <a:path w="1635759" h="462279">
                <a:moveTo>
                  <a:pt x="0" y="461771"/>
                </a:moveTo>
                <a:lnTo>
                  <a:pt x="1635252" y="461771"/>
                </a:lnTo>
                <a:lnTo>
                  <a:pt x="1635252" y="0"/>
                </a:lnTo>
                <a:lnTo>
                  <a:pt x="0" y="0"/>
                </a:lnTo>
                <a:lnTo>
                  <a:pt x="0" y="461771"/>
                </a:lnTo>
                <a:close/>
              </a:path>
            </a:pathLst>
          </a:custGeom>
          <a:ln w="12192">
            <a:solidFill>
              <a:srgbClr val="000000"/>
            </a:solidFill>
          </a:ln>
        </p:spPr>
        <p:txBody>
          <a:bodyPr wrap="square" lIns="0" tIns="0" rIns="0" bIns="0" rtlCol="0"/>
          <a:lstStyle/>
          <a:p>
            <a:endParaRPr/>
          </a:p>
        </p:txBody>
      </p:sp>
      <p:sp>
        <p:nvSpPr>
          <p:cNvPr id="42" name="object 42"/>
          <p:cNvSpPr txBox="1"/>
          <p:nvPr/>
        </p:nvSpPr>
        <p:spPr>
          <a:xfrm>
            <a:off x="7000493" y="4329684"/>
            <a:ext cx="1609725" cy="402590"/>
          </a:xfrm>
          <a:prstGeom prst="rect">
            <a:avLst/>
          </a:prstGeom>
          <a:solidFill>
            <a:srgbClr val="FF99CC"/>
          </a:solidFill>
        </p:spPr>
        <p:txBody>
          <a:bodyPr vert="horz" wrap="square" lIns="0" tIns="74930" rIns="0" bIns="0" rtlCol="0">
            <a:spAutoFit/>
          </a:bodyPr>
          <a:lstStyle/>
          <a:p>
            <a:pPr marL="389890">
              <a:lnSpc>
                <a:spcPct val="100000"/>
              </a:lnSpc>
              <a:spcBef>
                <a:spcPts val="590"/>
              </a:spcBef>
            </a:pPr>
            <a:r>
              <a:rPr sz="1800" dirty="0">
                <a:latin typeface="Times New Roman"/>
                <a:cs typeface="Times New Roman"/>
              </a:rPr>
              <a:t>dollars_cost</a:t>
            </a:r>
            <a:endParaRPr sz="1800">
              <a:latin typeface="Times New Roman"/>
              <a:cs typeface="Times New Roman"/>
            </a:endParaRPr>
          </a:p>
        </p:txBody>
      </p:sp>
      <p:sp>
        <p:nvSpPr>
          <p:cNvPr id="43" name="object 43"/>
          <p:cNvSpPr/>
          <p:nvPr/>
        </p:nvSpPr>
        <p:spPr>
          <a:xfrm>
            <a:off x="6976871" y="4782311"/>
            <a:ext cx="1635760" cy="469900"/>
          </a:xfrm>
          <a:custGeom>
            <a:avLst/>
            <a:gdLst/>
            <a:ahLst/>
            <a:cxnLst/>
            <a:rect l="l" t="t" r="r" b="b"/>
            <a:pathLst>
              <a:path w="1635759" h="469900">
                <a:moveTo>
                  <a:pt x="0" y="469391"/>
                </a:moveTo>
                <a:lnTo>
                  <a:pt x="1635252" y="469391"/>
                </a:lnTo>
                <a:lnTo>
                  <a:pt x="1635252" y="0"/>
                </a:lnTo>
                <a:lnTo>
                  <a:pt x="0" y="0"/>
                </a:lnTo>
                <a:lnTo>
                  <a:pt x="0" y="469391"/>
                </a:lnTo>
                <a:close/>
              </a:path>
            </a:pathLst>
          </a:custGeom>
          <a:ln w="12191">
            <a:solidFill>
              <a:srgbClr val="000000"/>
            </a:solidFill>
          </a:ln>
        </p:spPr>
        <p:txBody>
          <a:bodyPr wrap="square" lIns="0" tIns="0" rIns="0" bIns="0" rtlCol="0"/>
          <a:lstStyle/>
          <a:p>
            <a:endParaRPr/>
          </a:p>
        </p:txBody>
      </p:sp>
      <p:sp>
        <p:nvSpPr>
          <p:cNvPr id="44" name="object 44"/>
          <p:cNvSpPr txBox="1"/>
          <p:nvPr/>
        </p:nvSpPr>
        <p:spPr>
          <a:xfrm>
            <a:off x="7000493" y="4790694"/>
            <a:ext cx="1609725" cy="387985"/>
          </a:xfrm>
          <a:prstGeom prst="rect">
            <a:avLst/>
          </a:prstGeom>
          <a:solidFill>
            <a:srgbClr val="FF99CC"/>
          </a:solidFill>
        </p:spPr>
        <p:txBody>
          <a:bodyPr vert="horz" wrap="square" lIns="0" tIns="60325" rIns="0" bIns="0" rtlCol="0">
            <a:spAutoFit/>
          </a:bodyPr>
          <a:lstStyle/>
          <a:p>
            <a:pPr marL="255904">
              <a:lnSpc>
                <a:spcPct val="100000"/>
              </a:lnSpc>
              <a:spcBef>
                <a:spcPts val="475"/>
              </a:spcBef>
            </a:pPr>
            <a:r>
              <a:rPr sz="1800" dirty="0">
                <a:latin typeface="Times New Roman"/>
                <a:cs typeface="Times New Roman"/>
              </a:rPr>
              <a:t>units_shipped</a:t>
            </a:r>
            <a:endParaRPr sz="1800">
              <a:latin typeface="Times New Roman"/>
              <a:cs typeface="Times New Roman"/>
            </a:endParaRPr>
          </a:p>
        </p:txBody>
      </p:sp>
      <p:grpSp>
        <p:nvGrpSpPr>
          <p:cNvPr id="45" name="object 45"/>
          <p:cNvGrpSpPr/>
          <p:nvPr/>
        </p:nvGrpSpPr>
        <p:grpSpPr>
          <a:xfrm>
            <a:off x="1905761" y="1510157"/>
            <a:ext cx="7101205" cy="5353050"/>
            <a:chOff x="1905761" y="1510157"/>
            <a:chExt cx="7101205" cy="5353050"/>
          </a:xfrm>
        </p:grpSpPr>
        <p:sp>
          <p:nvSpPr>
            <p:cNvPr id="46" name="object 46"/>
            <p:cNvSpPr/>
            <p:nvPr/>
          </p:nvSpPr>
          <p:spPr>
            <a:xfrm>
              <a:off x="2743961" y="1524762"/>
              <a:ext cx="4267200" cy="685800"/>
            </a:xfrm>
            <a:custGeom>
              <a:avLst/>
              <a:gdLst/>
              <a:ahLst/>
              <a:cxnLst/>
              <a:rect l="l" t="t" r="r" b="b"/>
              <a:pathLst>
                <a:path w="4267200" h="685800">
                  <a:moveTo>
                    <a:pt x="4267199" y="685800"/>
                  </a:moveTo>
                  <a:lnTo>
                    <a:pt x="3886199" y="0"/>
                  </a:lnTo>
                </a:path>
                <a:path w="4267200" h="685800">
                  <a:moveTo>
                    <a:pt x="3886199" y="0"/>
                  </a:moveTo>
                  <a:lnTo>
                    <a:pt x="0" y="0"/>
                  </a:lnTo>
                </a:path>
              </a:pathLst>
            </a:custGeom>
            <a:ln w="28956">
              <a:solidFill>
                <a:srgbClr val="000000"/>
              </a:solidFill>
              <a:prstDash val="dash"/>
            </a:ln>
          </p:spPr>
          <p:txBody>
            <a:bodyPr wrap="square" lIns="0" tIns="0" rIns="0" bIns="0" rtlCol="0"/>
            <a:lstStyle/>
            <a:p>
              <a:endParaRPr/>
            </a:p>
          </p:txBody>
        </p:sp>
        <p:sp>
          <p:nvSpPr>
            <p:cNvPr id="47" name="object 47"/>
            <p:cNvSpPr/>
            <p:nvPr/>
          </p:nvSpPr>
          <p:spPr>
            <a:xfrm>
              <a:off x="1905762" y="1511807"/>
              <a:ext cx="5114925" cy="2908935"/>
            </a:xfrm>
            <a:custGeom>
              <a:avLst/>
              <a:gdLst/>
              <a:ahLst/>
              <a:cxnLst/>
              <a:rect l="l" t="t" r="r" b="b"/>
              <a:pathLst>
                <a:path w="5114925" h="2908935">
                  <a:moveTo>
                    <a:pt x="97155" y="470154"/>
                  </a:moveTo>
                  <a:lnTo>
                    <a:pt x="87439" y="450723"/>
                  </a:lnTo>
                  <a:lnTo>
                    <a:pt x="84201" y="444246"/>
                  </a:lnTo>
                  <a:lnTo>
                    <a:pt x="92075" y="440309"/>
                  </a:lnTo>
                  <a:lnTo>
                    <a:pt x="79121" y="414401"/>
                  </a:lnTo>
                  <a:lnTo>
                    <a:pt x="71247" y="418338"/>
                  </a:lnTo>
                  <a:lnTo>
                    <a:pt x="58293" y="392430"/>
                  </a:lnTo>
                  <a:lnTo>
                    <a:pt x="0" y="470154"/>
                  </a:lnTo>
                  <a:lnTo>
                    <a:pt x="97155" y="470154"/>
                  </a:lnTo>
                  <a:close/>
                </a:path>
                <a:path w="5114925" h="2908935">
                  <a:moveTo>
                    <a:pt x="143891" y="414401"/>
                  </a:moveTo>
                  <a:lnTo>
                    <a:pt x="130937" y="388493"/>
                  </a:lnTo>
                  <a:lnTo>
                    <a:pt x="105029" y="401447"/>
                  </a:lnTo>
                  <a:lnTo>
                    <a:pt x="117983" y="427355"/>
                  </a:lnTo>
                  <a:lnTo>
                    <a:pt x="143891" y="414401"/>
                  </a:lnTo>
                  <a:close/>
                </a:path>
                <a:path w="5114925" h="2908935">
                  <a:moveTo>
                    <a:pt x="195707" y="388493"/>
                  </a:moveTo>
                  <a:lnTo>
                    <a:pt x="182753" y="362585"/>
                  </a:lnTo>
                  <a:lnTo>
                    <a:pt x="156845" y="375539"/>
                  </a:lnTo>
                  <a:lnTo>
                    <a:pt x="169799" y="401447"/>
                  </a:lnTo>
                  <a:lnTo>
                    <a:pt x="195707" y="388493"/>
                  </a:lnTo>
                  <a:close/>
                </a:path>
                <a:path w="5114925" h="2908935">
                  <a:moveTo>
                    <a:pt x="247523" y="362585"/>
                  </a:moveTo>
                  <a:lnTo>
                    <a:pt x="234569" y="336677"/>
                  </a:lnTo>
                  <a:lnTo>
                    <a:pt x="208661" y="349631"/>
                  </a:lnTo>
                  <a:lnTo>
                    <a:pt x="221615" y="375539"/>
                  </a:lnTo>
                  <a:lnTo>
                    <a:pt x="247523" y="362585"/>
                  </a:lnTo>
                  <a:close/>
                </a:path>
                <a:path w="5114925" h="2908935">
                  <a:moveTo>
                    <a:pt x="299339" y="336677"/>
                  </a:moveTo>
                  <a:lnTo>
                    <a:pt x="286385" y="310769"/>
                  </a:lnTo>
                  <a:lnTo>
                    <a:pt x="260477" y="323723"/>
                  </a:lnTo>
                  <a:lnTo>
                    <a:pt x="273431" y="349631"/>
                  </a:lnTo>
                  <a:lnTo>
                    <a:pt x="299339" y="336677"/>
                  </a:lnTo>
                  <a:close/>
                </a:path>
                <a:path w="5114925" h="2908935">
                  <a:moveTo>
                    <a:pt x="351155" y="310769"/>
                  </a:moveTo>
                  <a:lnTo>
                    <a:pt x="338201" y="284861"/>
                  </a:lnTo>
                  <a:lnTo>
                    <a:pt x="312293" y="297815"/>
                  </a:lnTo>
                  <a:lnTo>
                    <a:pt x="325247" y="323723"/>
                  </a:lnTo>
                  <a:lnTo>
                    <a:pt x="351155" y="310769"/>
                  </a:lnTo>
                  <a:close/>
                </a:path>
                <a:path w="5114925" h="2908935">
                  <a:moveTo>
                    <a:pt x="402844" y="284861"/>
                  </a:moveTo>
                  <a:lnTo>
                    <a:pt x="389890" y="258953"/>
                  </a:lnTo>
                  <a:lnTo>
                    <a:pt x="364109" y="271907"/>
                  </a:lnTo>
                  <a:lnTo>
                    <a:pt x="376936" y="297815"/>
                  </a:lnTo>
                  <a:lnTo>
                    <a:pt x="402844" y="284861"/>
                  </a:lnTo>
                  <a:close/>
                </a:path>
                <a:path w="5114925" h="2908935">
                  <a:moveTo>
                    <a:pt x="454660" y="258953"/>
                  </a:moveTo>
                  <a:lnTo>
                    <a:pt x="441706" y="233045"/>
                  </a:lnTo>
                  <a:lnTo>
                    <a:pt x="415798" y="245999"/>
                  </a:lnTo>
                  <a:lnTo>
                    <a:pt x="428752" y="271907"/>
                  </a:lnTo>
                  <a:lnTo>
                    <a:pt x="454660" y="258953"/>
                  </a:lnTo>
                  <a:close/>
                </a:path>
                <a:path w="5114925" h="2908935">
                  <a:moveTo>
                    <a:pt x="506476" y="233045"/>
                  </a:moveTo>
                  <a:lnTo>
                    <a:pt x="493522" y="207137"/>
                  </a:lnTo>
                  <a:lnTo>
                    <a:pt x="467614" y="220091"/>
                  </a:lnTo>
                  <a:lnTo>
                    <a:pt x="480568" y="245999"/>
                  </a:lnTo>
                  <a:lnTo>
                    <a:pt x="506476" y="233045"/>
                  </a:lnTo>
                  <a:close/>
                </a:path>
                <a:path w="5114925" h="2908935">
                  <a:moveTo>
                    <a:pt x="558292" y="207137"/>
                  </a:moveTo>
                  <a:lnTo>
                    <a:pt x="545338" y="181356"/>
                  </a:lnTo>
                  <a:lnTo>
                    <a:pt x="519430" y="194183"/>
                  </a:lnTo>
                  <a:lnTo>
                    <a:pt x="532384" y="220091"/>
                  </a:lnTo>
                  <a:lnTo>
                    <a:pt x="558292" y="207137"/>
                  </a:lnTo>
                  <a:close/>
                </a:path>
                <a:path w="5114925" h="2908935">
                  <a:moveTo>
                    <a:pt x="610108" y="181356"/>
                  </a:moveTo>
                  <a:lnTo>
                    <a:pt x="597154" y="155448"/>
                  </a:lnTo>
                  <a:lnTo>
                    <a:pt x="571246" y="168402"/>
                  </a:lnTo>
                  <a:lnTo>
                    <a:pt x="584200" y="194183"/>
                  </a:lnTo>
                  <a:lnTo>
                    <a:pt x="610108" y="181356"/>
                  </a:lnTo>
                  <a:close/>
                </a:path>
                <a:path w="5114925" h="2908935">
                  <a:moveTo>
                    <a:pt x="661924" y="155448"/>
                  </a:moveTo>
                  <a:lnTo>
                    <a:pt x="648970" y="129540"/>
                  </a:lnTo>
                  <a:lnTo>
                    <a:pt x="623062" y="142494"/>
                  </a:lnTo>
                  <a:lnTo>
                    <a:pt x="636016" y="168402"/>
                  </a:lnTo>
                  <a:lnTo>
                    <a:pt x="661924" y="155448"/>
                  </a:lnTo>
                  <a:close/>
                </a:path>
                <a:path w="5114925" h="2908935">
                  <a:moveTo>
                    <a:pt x="713740" y="129540"/>
                  </a:moveTo>
                  <a:lnTo>
                    <a:pt x="700786" y="103632"/>
                  </a:lnTo>
                  <a:lnTo>
                    <a:pt x="674878" y="116586"/>
                  </a:lnTo>
                  <a:lnTo>
                    <a:pt x="687832" y="142494"/>
                  </a:lnTo>
                  <a:lnTo>
                    <a:pt x="713740" y="129540"/>
                  </a:lnTo>
                  <a:close/>
                </a:path>
                <a:path w="5114925" h="2908935">
                  <a:moveTo>
                    <a:pt x="765429" y="103632"/>
                  </a:moveTo>
                  <a:lnTo>
                    <a:pt x="752475" y="77724"/>
                  </a:lnTo>
                  <a:lnTo>
                    <a:pt x="726694" y="90678"/>
                  </a:lnTo>
                  <a:lnTo>
                    <a:pt x="739521" y="116586"/>
                  </a:lnTo>
                  <a:lnTo>
                    <a:pt x="765429" y="103632"/>
                  </a:lnTo>
                  <a:close/>
                </a:path>
                <a:path w="5114925" h="2908935">
                  <a:moveTo>
                    <a:pt x="817245" y="77724"/>
                  </a:moveTo>
                  <a:lnTo>
                    <a:pt x="804291" y="51816"/>
                  </a:lnTo>
                  <a:lnTo>
                    <a:pt x="778383" y="64770"/>
                  </a:lnTo>
                  <a:lnTo>
                    <a:pt x="791337" y="90678"/>
                  </a:lnTo>
                  <a:lnTo>
                    <a:pt x="817245" y="77724"/>
                  </a:lnTo>
                  <a:close/>
                </a:path>
                <a:path w="5114925" h="2908935">
                  <a:moveTo>
                    <a:pt x="869061" y="51816"/>
                  </a:moveTo>
                  <a:lnTo>
                    <a:pt x="856107" y="25908"/>
                  </a:lnTo>
                  <a:lnTo>
                    <a:pt x="830199" y="38862"/>
                  </a:lnTo>
                  <a:lnTo>
                    <a:pt x="843153" y="64770"/>
                  </a:lnTo>
                  <a:lnTo>
                    <a:pt x="869061" y="51816"/>
                  </a:lnTo>
                  <a:close/>
                </a:path>
                <a:path w="5114925" h="2908935">
                  <a:moveTo>
                    <a:pt x="920877" y="25908"/>
                  </a:moveTo>
                  <a:lnTo>
                    <a:pt x="907923" y="0"/>
                  </a:lnTo>
                  <a:lnTo>
                    <a:pt x="882015" y="12954"/>
                  </a:lnTo>
                  <a:lnTo>
                    <a:pt x="894969" y="38862"/>
                  </a:lnTo>
                  <a:lnTo>
                    <a:pt x="920877" y="25908"/>
                  </a:lnTo>
                  <a:close/>
                </a:path>
                <a:path w="5114925" h="2908935">
                  <a:moveTo>
                    <a:pt x="4433824" y="2872994"/>
                  </a:moveTo>
                  <a:lnTo>
                    <a:pt x="4424337" y="2864485"/>
                  </a:lnTo>
                  <a:lnTo>
                    <a:pt x="4412285" y="2853664"/>
                  </a:lnTo>
                  <a:lnTo>
                    <a:pt x="4420108" y="2844927"/>
                  </a:lnTo>
                  <a:lnTo>
                    <a:pt x="4398518" y="2825623"/>
                  </a:lnTo>
                  <a:lnTo>
                    <a:pt x="4390733" y="2834322"/>
                  </a:lnTo>
                  <a:lnTo>
                    <a:pt x="4369181" y="2814955"/>
                  </a:lnTo>
                  <a:lnTo>
                    <a:pt x="4343400" y="2908554"/>
                  </a:lnTo>
                  <a:lnTo>
                    <a:pt x="4433824" y="2872994"/>
                  </a:lnTo>
                  <a:close/>
                </a:path>
                <a:path w="5114925" h="2908935">
                  <a:moveTo>
                    <a:pt x="4458843" y="2801874"/>
                  </a:moveTo>
                  <a:lnTo>
                    <a:pt x="4437380" y="2782570"/>
                  </a:lnTo>
                  <a:lnTo>
                    <a:pt x="4417949" y="2804033"/>
                  </a:lnTo>
                  <a:lnTo>
                    <a:pt x="4439412" y="2823464"/>
                  </a:lnTo>
                  <a:lnTo>
                    <a:pt x="4458843" y="2801874"/>
                  </a:lnTo>
                  <a:close/>
                </a:path>
                <a:path w="5114925" h="2908935">
                  <a:moveTo>
                    <a:pt x="4497578" y="2758821"/>
                  </a:moveTo>
                  <a:lnTo>
                    <a:pt x="4476115" y="2739517"/>
                  </a:lnTo>
                  <a:lnTo>
                    <a:pt x="4456684" y="2760980"/>
                  </a:lnTo>
                  <a:lnTo>
                    <a:pt x="4478274" y="2780411"/>
                  </a:lnTo>
                  <a:lnTo>
                    <a:pt x="4497578" y="2758821"/>
                  </a:lnTo>
                  <a:close/>
                </a:path>
                <a:path w="5114925" h="2908935">
                  <a:moveTo>
                    <a:pt x="4536313" y="2715768"/>
                  </a:moveTo>
                  <a:lnTo>
                    <a:pt x="4514850" y="2696464"/>
                  </a:lnTo>
                  <a:lnTo>
                    <a:pt x="4495419" y="2717927"/>
                  </a:lnTo>
                  <a:lnTo>
                    <a:pt x="4517009" y="2737358"/>
                  </a:lnTo>
                  <a:lnTo>
                    <a:pt x="4536313" y="2715768"/>
                  </a:lnTo>
                  <a:close/>
                </a:path>
                <a:path w="5114925" h="2908935">
                  <a:moveTo>
                    <a:pt x="4575048" y="2672842"/>
                  </a:moveTo>
                  <a:lnTo>
                    <a:pt x="4553585" y="2653411"/>
                  </a:lnTo>
                  <a:lnTo>
                    <a:pt x="4534154" y="2674874"/>
                  </a:lnTo>
                  <a:lnTo>
                    <a:pt x="4555744" y="2694305"/>
                  </a:lnTo>
                  <a:lnTo>
                    <a:pt x="4575048" y="2672842"/>
                  </a:lnTo>
                  <a:close/>
                </a:path>
                <a:path w="5114925" h="2908935">
                  <a:moveTo>
                    <a:pt x="4613783" y="2629789"/>
                  </a:moveTo>
                  <a:lnTo>
                    <a:pt x="4592320" y="2610358"/>
                  </a:lnTo>
                  <a:lnTo>
                    <a:pt x="4572889" y="2631948"/>
                  </a:lnTo>
                  <a:lnTo>
                    <a:pt x="4594479" y="2651252"/>
                  </a:lnTo>
                  <a:lnTo>
                    <a:pt x="4613783" y="2629789"/>
                  </a:lnTo>
                  <a:close/>
                </a:path>
                <a:path w="5114925" h="2908935">
                  <a:moveTo>
                    <a:pt x="4652518" y="2586736"/>
                  </a:moveTo>
                  <a:lnTo>
                    <a:pt x="4631055" y="2567305"/>
                  </a:lnTo>
                  <a:lnTo>
                    <a:pt x="4611611" y="2588895"/>
                  </a:lnTo>
                  <a:lnTo>
                    <a:pt x="4633214" y="2608199"/>
                  </a:lnTo>
                  <a:lnTo>
                    <a:pt x="4652518" y="2586736"/>
                  </a:lnTo>
                  <a:close/>
                </a:path>
                <a:path w="5114925" h="2908935">
                  <a:moveTo>
                    <a:pt x="4666234" y="798449"/>
                  </a:moveTo>
                  <a:lnTo>
                    <a:pt x="4572000" y="774954"/>
                  </a:lnTo>
                  <a:lnTo>
                    <a:pt x="4609719" y="864489"/>
                  </a:lnTo>
                  <a:lnTo>
                    <a:pt x="4666234" y="798449"/>
                  </a:lnTo>
                  <a:close/>
                </a:path>
                <a:path w="5114925" h="2908935">
                  <a:moveTo>
                    <a:pt x="4673092" y="2874137"/>
                  </a:moveTo>
                  <a:lnTo>
                    <a:pt x="4660138" y="2848356"/>
                  </a:lnTo>
                  <a:lnTo>
                    <a:pt x="4643234" y="2856725"/>
                  </a:lnTo>
                  <a:lnTo>
                    <a:pt x="4630293" y="2830830"/>
                  </a:lnTo>
                  <a:lnTo>
                    <a:pt x="4572000" y="2908554"/>
                  </a:lnTo>
                  <a:lnTo>
                    <a:pt x="4669155" y="2908554"/>
                  </a:lnTo>
                  <a:lnTo>
                    <a:pt x="4658423" y="2887091"/>
                  </a:lnTo>
                  <a:lnTo>
                    <a:pt x="4656175" y="2882595"/>
                  </a:lnTo>
                  <a:lnTo>
                    <a:pt x="4673092" y="2874137"/>
                  </a:lnTo>
                  <a:close/>
                </a:path>
                <a:path w="5114925" h="2908935">
                  <a:moveTo>
                    <a:pt x="4675111" y="844296"/>
                  </a:moveTo>
                  <a:lnTo>
                    <a:pt x="4653153" y="825373"/>
                  </a:lnTo>
                  <a:lnTo>
                    <a:pt x="4634230" y="847471"/>
                  </a:lnTo>
                  <a:lnTo>
                    <a:pt x="4656328" y="866267"/>
                  </a:lnTo>
                  <a:lnTo>
                    <a:pt x="4675111" y="844296"/>
                  </a:lnTo>
                  <a:close/>
                </a:path>
                <a:path w="5114925" h="2908935">
                  <a:moveTo>
                    <a:pt x="4691253" y="2543683"/>
                  </a:moveTo>
                  <a:lnTo>
                    <a:pt x="4669790" y="2524252"/>
                  </a:lnTo>
                  <a:lnTo>
                    <a:pt x="4650359" y="2545842"/>
                  </a:lnTo>
                  <a:lnTo>
                    <a:pt x="4671936" y="2565146"/>
                  </a:lnTo>
                  <a:lnTo>
                    <a:pt x="4691253" y="2543683"/>
                  </a:lnTo>
                  <a:close/>
                </a:path>
                <a:path w="5114925" h="2908935">
                  <a:moveTo>
                    <a:pt x="4719066" y="882015"/>
                  </a:moveTo>
                  <a:lnTo>
                    <a:pt x="4697082" y="863092"/>
                  </a:lnTo>
                  <a:lnTo>
                    <a:pt x="4678286" y="885063"/>
                  </a:lnTo>
                  <a:lnTo>
                    <a:pt x="4700257" y="903986"/>
                  </a:lnTo>
                  <a:lnTo>
                    <a:pt x="4719066" y="882015"/>
                  </a:lnTo>
                  <a:close/>
                </a:path>
                <a:path w="5114925" h="2908935">
                  <a:moveTo>
                    <a:pt x="4724908" y="2848356"/>
                  </a:moveTo>
                  <a:lnTo>
                    <a:pt x="4711954" y="2822448"/>
                  </a:lnTo>
                  <a:lnTo>
                    <a:pt x="4686033" y="2835402"/>
                  </a:lnTo>
                  <a:lnTo>
                    <a:pt x="4698987" y="2861183"/>
                  </a:lnTo>
                  <a:lnTo>
                    <a:pt x="4724908" y="2848356"/>
                  </a:lnTo>
                  <a:close/>
                </a:path>
                <a:path w="5114925" h="2908935">
                  <a:moveTo>
                    <a:pt x="4729988" y="2500630"/>
                  </a:moveTo>
                  <a:lnTo>
                    <a:pt x="4708512" y="2481199"/>
                  </a:lnTo>
                  <a:lnTo>
                    <a:pt x="4689094" y="2502789"/>
                  </a:lnTo>
                  <a:lnTo>
                    <a:pt x="4710684" y="2522093"/>
                  </a:lnTo>
                  <a:lnTo>
                    <a:pt x="4729988" y="2500630"/>
                  </a:lnTo>
                  <a:close/>
                </a:path>
                <a:path w="5114925" h="2908935">
                  <a:moveTo>
                    <a:pt x="4763008" y="919607"/>
                  </a:moveTo>
                  <a:lnTo>
                    <a:pt x="4741037" y="900811"/>
                  </a:lnTo>
                  <a:lnTo>
                    <a:pt x="4722241" y="922782"/>
                  </a:lnTo>
                  <a:lnTo>
                    <a:pt x="4744212" y="941578"/>
                  </a:lnTo>
                  <a:lnTo>
                    <a:pt x="4763008" y="919607"/>
                  </a:lnTo>
                  <a:close/>
                </a:path>
                <a:path w="5114925" h="2908935">
                  <a:moveTo>
                    <a:pt x="4768723" y="2457577"/>
                  </a:moveTo>
                  <a:lnTo>
                    <a:pt x="4747260" y="2438146"/>
                  </a:lnTo>
                  <a:lnTo>
                    <a:pt x="4727829" y="2459736"/>
                  </a:lnTo>
                  <a:lnTo>
                    <a:pt x="4749419" y="2479040"/>
                  </a:lnTo>
                  <a:lnTo>
                    <a:pt x="4768723" y="2457577"/>
                  </a:lnTo>
                  <a:close/>
                </a:path>
                <a:path w="5114925" h="2908935">
                  <a:moveTo>
                    <a:pt x="4776724" y="2822448"/>
                  </a:moveTo>
                  <a:lnTo>
                    <a:pt x="4763770" y="2796540"/>
                  </a:lnTo>
                  <a:lnTo>
                    <a:pt x="4737862" y="2809494"/>
                  </a:lnTo>
                  <a:lnTo>
                    <a:pt x="4750816" y="2835402"/>
                  </a:lnTo>
                  <a:lnTo>
                    <a:pt x="4776724" y="2822448"/>
                  </a:lnTo>
                  <a:close/>
                </a:path>
                <a:path w="5114925" h="2908935">
                  <a:moveTo>
                    <a:pt x="4807077" y="957326"/>
                  </a:moveTo>
                  <a:lnTo>
                    <a:pt x="4785106" y="938530"/>
                  </a:lnTo>
                  <a:lnTo>
                    <a:pt x="4766183" y="960501"/>
                  </a:lnTo>
                  <a:lnTo>
                    <a:pt x="4788154" y="979297"/>
                  </a:lnTo>
                  <a:lnTo>
                    <a:pt x="4807077" y="957326"/>
                  </a:lnTo>
                  <a:close/>
                </a:path>
                <a:path w="5114925" h="2908935">
                  <a:moveTo>
                    <a:pt x="4807458" y="2414524"/>
                  </a:moveTo>
                  <a:lnTo>
                    <a:pt x="4785995" y="2395093"/>
                  </a:lnTo>
                  <a:lnTo>
                    <a:pt x="4766564" y="2416683"/>
                  </a:lnTo>
                  <a:lnTo>
                    <a:pt x="4788154" y="2435987"/>
                  </a:lnTo>
                  <a:lnTo>
                    <a:pt x="4807458" y="2414524"/>
                  </a:lnTo>
                  <a:close/>
                </a:path>
                <a:path w="5114925" h="2908935">
                  <a:moveTo>
                    <a:pt x="4828540" y="2796540"/>
                  </a:moveTo>
                  <a:lnTo>
                    <a:pt x="4815586" y="2770632"/>
                  </a:lnTo>
                  <a:lnTo>
                    <a:pt x="4789678" y="2783586"/>
                  </a:lnTo>
                  <a:lnTo>
                    <a:pt x="4802632" y="2809494"/>
                  </a:lnTo>
                  <a:lnTo>
                    <a:pt x="4828540" y="2796540"/>
                  </a:lnTo>
                  <a:close/>
                </a:path>
                <a:path w="5114925" h="2908935">
                  <a:moveTo>
                    <a:pt x="4846193" y="2371471"/>
                  </a:moveTo>
                  <a:lnTo>
                    <a:pt x="4824730" y="2352040"/>
                  </a:lnTo>
                  <a:lnTo>
                    <a:pt x="4805426" y="2373630"/>
                  </a:lnTo>
                  <a:lnTo>
                    <a:pt x="4826889" y="2392934"/>
                  </a:lnTo>
                  <a:lnTo>
                    <a:pt x="4846193" y="2371471"/>
                  </a:lnTo>
                  <a:close/>
                </a:path>
                <a:path w="5114925" h="2908935">
                  <a:moveTo>
                    <a:pt x="4851019" y="995045"/>
                  </a:moveTo>
                  <a:lnTo>
                    <a:pt x="4829048" y="976122"/>
                  </a:lnTo>
                  <a:lnTo>
                    <a:pt x="4810125" y="998220"/>
                  </a:lnTo>
                  <a:lnTo>
                    <a:pt x="4832096" y="1017016"/>
                  </a:lnTo>
                  <a:lnTo>
                    <a:pt x="4851019" y="995045"/>
                  </a:lnTo>
                  <a:close/>
                </a:path>
                <a:path w="5114925" h="2908935">
                  <a:moveTo>
                    <a:pt x="4880229" y="2770632"/>
                  </a:moveTo>
                  <a:lnTo>
                    <a:pt x="4867275" y="2744724"/>
                  </a:lnTo>
                  <a:lnTo>
                    <a:pt x="4841494" y="2757678"/>
                  </a:lnTo>
                  <a:lnTo>
                    <a:pt x="4854321" y="2783586"/>
                  </a:lnTo>
                  <a:lnTo>
                    <a:pt x="4880229" y="2770632"/>
                  </a:lnTo>
                  <a:close/>
                </a:path>
                <a:path w="5114925" h="2908935">
                  <a:moveTo>
                    <a:pt x="4885055" y="2328418"/>
                  </a:moveTo>
                  <a:lnTo>
                    <a:pt x="4863465" y="2308987"/>
                  </a:lnTo>
                  <a:lnTo>
                    <a:pt x="4844161" y="2330577"/>
                  </a:lnTo>
                  <a:lnTo>
                    <a:pt x="4865624" y="2349881"/>
                  </a:lnTo>
                  <a:lnTo>
                    <a:pt x="4885055" y="2328418"/>
                  </a:lnTo>
                  <a:close/>
                </a:path>
                <a:path w="5114925" h="2908935">
                  <a:moveTo>
                    <a:pt x="4894961" y="1032764"/>
                  </a:moveTo>
                  <a:lnTo>
                    <a:pt x="4872990" y="1013841"/>
                  </a:lnTo>
                  <a:lnTo>
                    <a:pt x="4854194" y="1035812"/>
                  </a:lnTo>
                  <a:lnTo>
                    <a:pt x="4876165" y="1054735"/>
                  </a:lnTo>
                  <a:lnTo>
                    <a:pt x="4894961" y="1032764"/>
                  </a:lnTo>
                  <a:close/>
                </a:path>
                <a:path w="5114925" h="2908935">
                  <a:moveTo>
                    <a:pt x="4923790" y="2285365"/>
                  </a:moveTo>
                  <a:lnTo>
                    <a:pt x="4902200" y="2266061"/>
                  </a:lnTo>
                  <a:lnTo>
                    <a:pt x="4882896" y="2287524"/>
                  </a:lnTo>
                  <a:lnTo>
                    <a:pt x="4904359" y="2306955"/>
                  </a:lnTo>
                  <a:lnTo>
                    <a:pt x="4923790" y="2285365"/>
                  </a:lnTo>
                  <a:close/>
                </a:path>
                <a:path w="5114925" h="2908935">
                  <a:moveTo>
                    <a:pt x="4932045" y="2744724"/>
                  </a:moveTo>
                  <a:lnTo>
                    <a:pt x="4919091" y="2718816"/>
                  </a:lnTo>
                  <a:lnTo>
                    <a:pt x="4893183" y="2731770"/>
                  </a:lnTo>
                  <a:lnTo>
                    <a:pt x="4906137" y="2757678"/>
                  </a:lnTo>
                  <a:lnTo>
                    <a:pt x="4932045" y="2744724"/>
                  </a:lnTo>
                  <a:close/>
                </a:path>
                <a:path w="5114925" h="2908935">
                  <a:moveTo>
                    <a:pt x="4938903" y="1070356"/>
                  </a:moveTo>
                  <a:lnTo>
                    <a:pt x="4916932" y="1051560"/>
                  </a:lnTo>
                  <a:lnTo>
                    <a:pt x="4898136" y="1073531"/>
                  </a:lnTo>
                  <a:lnTo>
                    <a:pt x="4920107" y="1092454"/>
                  </a:lnTo>
                  <a:lnTo>
                    <a:pt x="4938903" y="1070356"/>
                  </a:lnTo>
                  <a:close/>
                </a:path>
                <a:path w="5114925" h="2908935">
                  <a:moveTo>
                    <a:pt x="4962525" y="2242312"/>
                  </a:moveTo>
                  <a:lnTo>
                    <a:pt x="4940935" y="2223008"/>
                  </a:lnTo>
                  <a:lnTo>
                    <a:pt x="4921631" y="2244471"/>
                  </a:lnTo>
                  <a:lnTo>
                    <a:pt x="4943094" y="2263902"/>
                  </a:lnTo>
                  <a:lnTo>
                    <a:pt x="4962525" y="2242312"/>
                  </a:lnTo>
                  <a:close/>
                </a:path>
                <a:path w="5114925" h="2908935">
                  <a:moveTo>
                    <a:pt x="4982972" y="1108075"/>
                  </a:moveTo>
                  <a:lnTo>
                    <a:pt x="4960874" y="1089279"/>
                  </a:lnTo>
                  <a:lnTo>
                    <a:pt x="4942078" y="1111250"/>
                  </a:lnTo>
                  <a:lnTo>
                    <a:pt x="4964049" y="1130046"/>
                  </a:lnTo>
                  <a:lnTo>
                    <a:pt x="4982972" y="1108075"/>
                  </a:lnTo>
                  <a:close/>
                </a:path>
                <a:path w="5114925" h="2908935">
                  <a:moveTo>
                    <a:pt x="4983861" y="2718816"/>
                  </a:moveTo>
                  <a:lnTo>
                    <a:pt x="4970907" y="2692908"/>
                  </a:lnTo>
                  <a:lnTo>
                    <a:pt x="4944999" y="2705862"/>
                  </a:lnTo>
                  <a:lnTo>
                    <a:pt x="4957953" y="2731770"/>
                  </a:lnTo>
                  <a:lnTo>
                    <a:pt x="4983861" y="2718816"/>
                  </a:lnTo>
                  <a:close/>
                </a:path>
                <a:path w="5114925" h="2908935">
                  <a:moveTo>
                    <a:pt x="5001260" y="2199259"/>
                  </a:moveTo>
                  <a:lnTo>
                    <a:pt x="4979670" y="2179955"/>
                  </a:lnTo>
                  <a:lnTo>
                    <a:pt x="4960366" y="2201418"/>
                  </a:lnTo>
                  <a:lnTo>
                    <a:pt x="4981829" y="2220849"/>
                  </a:lnTo>
                  <a:lnTo>
                    <a:pt x="5001260" y="2199259"/>
                  </a:lnTo>
                  <a:close/>
                </a:path>
                <a:path w="5114925" h="2908935">
                  <a:moveTo>
                    <a:pt x="5026914" y="1145794"/>
                  </a:moveTo>
                  <a:lnTo>
                    <a:pt x="5004943" y="1126998"/>
                  </a:lnTo>
                  <a:lnTo>
                    <a:pt x="4986020" y="1148969"/>
                  </a:lnTo>
                  <a:lnTo>
                    <a:pt x="5007991" y="1167765"/>
                  </a:lnTo>
                  <a:lnTo>
                    <a:pt x="5026914" y="1145794"/>
                  </a:lnTo>
                  <a:close/>
                </a:path>
                <a:path w="5114925" h="2908935">
                  <a:moveTo>
                    <a:pt x="5035677" y="2692908"/>
                  </a:moveTo>
                  <a:lnTo>
                    <a:pt x="5022723" y="2667000"/>
                  </a:lnTo>
                  <a:lnTo>
                    <a:pt x="4996815" y="2679954"/>
                  </a:lnTo>
                  <a:lnTo>
                    <a:pt x="5009769" y="2705862"/>
                  </a:lnTo>
                  <a:lnTo>
                    <a:pt x="5035677" y="2692908"/>
                  </a:lnTo>
                  <a:close/>
                </a:path>
                <a:path w="5114925" h="2908935">
                  <a:moveTo>
                    <a:pt x="5039995" y="2156206"/>
                  </a:moveTo>
                  <a:lnTo>
                    <a:pt x="5018405" y="2136902"/>
                  </a:lnTo>
                  <a:lnTo>
                    <a:pt x="4999101" y="2158365"/>
                  </a:lnTo>
                  <a:lnTo>
                    <a:pt x="5020564" y="2177796"/>
                  </a:lnTo>
                  <a:lnTo>
                    <a:pt x="5039995" y="2156206"/>
                  </a:lnTo>
                  <a:close/>
                </a:path>
                <a:path w="5114925" h="2908935">
                  <a:moveTo>
                    <a:pt x="5070856" y="1183513"/>
                  </a:moveTo>
                  <a:lnTo>
                    <a:pt x="5048885" y="1164590"/>
                  </a:lnTo>
                  <a:lnTo>
                    <a:pt x="5029962" y="1186561"/>
                  </a:lnTo>
                  <a:lnTo>
                    <a:pt x="5052060" y="1205484"/>
                  </a:lnTo>
                  <a:lnTo>
                    <a:pt x="5070856" y="1183513"/>
                  </a:lnTo>
                  <a:close/>
                </a:path>
                <a:path w="5114925" h="2908935">
                  <a:moveTo>
                    <a:pt x="5114798" y="1221105"/>
                  </a:moveTo>
                  <a:lnTo>
                    <a:pt x="5092827" y="1202309"/>
                  </a:lnTo>
                  <a:lnTo>
                    <a:pt x="5074031" y="1224280"/>
                  </a:lnTo>
                  <a:lnTo>
                    <a:pt x="5096002" y="1243203"/>
                  </a:lnTo>
                  <a:lnTo>
                    <a:pt x="5114798" y="1221105"/>
                  </a:lnTo>
                  <a:close/>
                </a:path>
              </a:pathLst>
            </a:custGeom>
            <a:solidFill>
              <a:srgbClr val="000000"/>
            </a:solidFill>
          </p:spPr>
          <p:txBody>
            <a:bodyPr wrap="square" lIns="0" tIns="0" rIns="0" bIns="0" rtlCol="0"/>
            <a:lstStyle/>
            <a:p>
              <a:endParaRPr/>
            </a:p>
          </p:txBody>
        </p:sp>
        <p:sp>
          <p:nvSpPr>
            <p:cNvPr id="48" name="object 48"/>
            <p:cNvSpPr/>
            <p:nvPr/>
          </p:nvSpPr>
          <p:spPr>
            <a:xfrm>
              <a:off x="8992361" y="3201161"/>
              <a:ext cx="0" cy="1676400"/>
            </a:xfrm>
            <a:custGeom>
              <a:avLst/>
              <a:gdLst/>
              <a:ahLst/>
              <a:cxnLst/>
              <a:rect l="l" t="t" r="r" b="b"/>
              <a:pathLst>
                <a:path h="1676400">
                  <a:moveTo>
                    <a:pt x="0" y="0"/>
                  </a:moveTo>
                  <a:lnTo>
                    <a:pt x="0" y="1676400"/>
                  </a:lnTo>
                </a:path>
              </a:pathLst>
            </a:custGeom>
            <a:ln w="28956">
              <a:solidFill>
                <a:srgbClr val="000000"/>
              </a:solidFill>
              <a:prstDash val="dash"/>
            </a:ln>
          </p:spPr>
          <p:txBody>
            <a:bodyPr wrap="square" lIns="0" tIns="0" rIns="0" bIns="0" rtlCol="0"/>
            <a:lstStyle/>
            <a:p>
              <a:endParaRPr/>
            </a:p>
          </p:txBody>
        </p:sp>
        <p:sp>
          <p:nvSpPr>
            <p:cNvPr id="49" name="object 49"/>
            <p:cNvSpPr/>
            <p:nvPr/>
          </p:nvSpPr>
          <p:spPr>
            <a:xfrm>
              <a:off x="7620000" y="5803391"/>
              <a:ext cx="1336675" cy="1054735"/>
            </a:xfrm>
            <a:custGeom>
              <a:avLst/>
              <a:gdLst/>
              <a:ahLst/>
              <a:cxnLst/>
              <a:rect l="l" t="t" r="r" b="b"/>
              <a:pathLst>
                <a:path w="1336675" h="1054734">
                  <a:moveTo>
                    <a:pt x="1336548" y="0"/>
                  </a:moveTo>
                  <a:lnTo>
                    <a:pt x="0" y="0"/>
                  </a:lnTo>
                  <a:lnTo>
                    <a:pt x="0" y="1054604"/>
                  </a:lnTo>
                  <a:lnTo>
                    <a:pt x="1336548" y="1054604"/>
                  </a:lnTo>
                  <a:lnTo>
                    <a:pt x="1336548" y="0"/>
                  </a:lnTo>
                  <a:close/>
                </a:path>
              </a:pathLst>
            </a:custGeom>
            <a:solidFill>
              <a:srgbClr val="CCEBFF"/>
            </a:solidFill>
          </p:spPr>
          <p:txBody>
            <a:bodyPr wrap="square" lIns="0" tIns="0" rIns="0" bIns="0" rtlCol="0"/>
            <a:lstStyle/>
            <a:p>
              <a:endParaRPr/>
            </a:p>
          </p:txBody>
        </p:sp>
        <p:sp>
          <p:nvSpPr>
            <p:cNvPr id="50" name="object 50"/>
            <p:cNvSpPr/>
            <p:nvPr/>
          </p:nvSpPr>
          <p:spPr>
            <a:xfrm>
              <a:off x="7620000" y="5803391"/>
              <a:ext cx="1336675" cy="1054735"/>
            </a:xfrm>
            <a:custGeom>
              <a:avLst/>
              <a:gdLst/>
              <a:ahLst/>
              <a:cxnLst/>
              <a:rect l="l" t="t" r="r" b="b"/>
              <a:pathLst>
                <a:path w="1336675" h="1054734">
                  <a:moveTo>
                    <a:pt x="1336548" y="1054604"/>
                  </a:moveTo>
                  <a:lnTo>
                    <a:pt x="1336548" y="0"/>
                  </a:lnTo>
                  <a:lnTo>
                    <a:pt x="0" y="0"/>
                  </a:lnTo>
                  <a:lnTo>
                    <a:pt x="0" y="1054604"/>
                  </a:lnTo>
                </a:path>
              </a:pathLst>
            </a:custGeom>
            <a:ln w="9144">
              <a:solidFill>
                <a:srgbClr val="000000"/>
              </a:solidFill>
            </a:ln>
          </p:spPr>
          <p:txBody>
            <a:bodyPr wrap="square" lIns="0" tIns="0" rIns="0" bIns="0" rtlCol="0"/>
            <a:lstStyle/>
            <a:p>
              <a:endParaRPr/>
            </a:p>
          </p:txBody>
        </p:sp>
      </p:grpSp>
      <p:sp>
        <p:nvSpPr>
          <p:cNvPr id="51" name="object 51"/>
          <p:cNvSpPr txBox="1"/>
          <p:nvPr/>
        </p:nvSpPr>
        <p:spPr>
          <a:xfrm>
            <a:off x="7624571" y="5831230"/>
            <a:ext cx="1440815" cy="1003935"/>
          </a:xfrm>
          <a:prstGeom prst="rect">
            <a:avLst/>
          </a:prstGeom>
        </p:spPr>
        <p:txBody>
          <a:bodyPr vert="horz" wrap="square" lIns="0" tIns="10795" rIns="0" bIns="0" rtlCol="0">
            <a:spAutoFit/>
          </a:bodyPr>
          <a:lstStyle/>
          <a:p>
            <a:pPr marL="88900" marR="5080">
              <a:lnSpc>
                <a:spcPct val="100499"/>
              </a:lnSpc>
              <a:spcBef>
                <a:spcPts val="85"/>
              </a:spcBef>
              <a:tabLst>
                <a:tab pos="1343660" algn="l"/>
              </a:tabLst>
            </a:pPr>
            <a:r>
              <a:rPr sz="1600" spc="-5" dirty="0">
                <a:latin typeface="Times New Roman"/>
                <a:cs typeface="Times New Roman"/>
              </a:rPr>
              <a:t>shipper_key  shipper_name  location_key  s</a:t>
            </a:r>
            <a:r>
              <a:rPr sz="1600" dirty="0">
                <a:latin typeface="Times New Roman"/>
                <a:cs typeface="Times New Roman"/>
              </a:rPr>
              <a:t>h</a:t>
            </a:r>
            <a:r>
              <a:rPr sz="1600" spc="-5" dirty="0">
                <a:latin typeface="Times New Roman"/>
                <a:cs typeface="Times New Roman"/>
              </a:rPr>
              <a:t>ipper_type</a:t>
            </a:r>
            <a:r>
              <a:rPr sz="1600" dirty="0">
                <a:latin typeface="Times New Roman"/>
                <a:cs typeface="Times New Roman"/>
              </a:rPr>
              <a:t>	</a:t>
            </a:r>
            <a:r>
              <a:rPr sz="1200" dirty="0">
                <a:latin typeface="Tahoma"/>
                <a:cs typeface="Tahoma"/>
              </a:rPr>
              <a:t>1</a:t>
            </a:r>
            <a:endParaRPr sz="1200">
              <a:latin typeface="Tahoma"/>
              <a:cs typeface="Tahoma"/>
            </a:endParaRPr>
          </a:p>
        </p:txBody>
      </p:sp>
      <p:sp>
        <p:nvSpPr>
          <p:cNvPr id="52" name="object 52"/>
          <p:cNvSpPr/>
          <p:nvPr/>
        </p:nvSpPr>
        <p:spPr>
          <a:xfrm>
            <a:off x="7612380" y="5410200"/>
            <a:ext cx="867410" cy="376555"/>
          </a:xfrm>
          <a:custGeom>
            <a:avLst/>
            <a:gdLst/>
            <a:ahLst/>
            <a:cxnLst/>
            <a:rect l="l" t="t" r="r" b="b"/>
            <a:pathLst>
              <a:path w="867409" h="376554">
                <a:moveTo>
                  <a:pt x="0" y="376428"/>
                </a:moveTo>
                <a:lnTo>
                  <a:pt x="867155" y="376428"/>
                </a:lnTo>
                <a:lnTo>
                  <a:pt x="867155" y="0"/>
                </a:lnTo>
                <a:lnTo>
                  <a:pt x="0" y="0"/>
                </a:lnTo>
                <a:lnTo>
                  <a:pt x="0" y="376428"/>
                </a:lnTo>
                <a:close/>
              </a:path>
            </a:pathLst>
          </a:custGeom>
          <a:ln w="9144">
            <a:solidFill>
              <a:srgbClr val="000000"/>
            </a:solidFill>
          </a:ln>
        </p:spPr>
        <p:txBody>
          <a:bodyPr wrap="square" lIns="0" tIns="0" rIns="0" bIns="0" rtlCol="0"/>
          <a:lstStyle/>
          <a:p>
            <a:endParaRPr/>
          </a:p>
        </p:txBody>
      </p:sp>
      <p:sp>
        <p:nvSpPr>
          <p:cNvPr id="53" name="object 53"/>
          <p:cNvSpPr txBox="1"/>
          <p:nvPr/>
        </p:nvSpPr>
        <p:spPr>
          <a:xfrm>
            <a:off x="7624571" y="5414771"/>
            <a:ext cx="850900" cy="375920"/>
          </a:xfrm>
          <a:prstGeom prst="rect">
            <a:avLst/>
          </a:prstGeom>
          <a:solidFill>
            <a:srgbClr val="CCEBFF"/>
          </a:solidFill>
        </p:spPr>
        <p:txBody>
          <a:bodyPr vert="horz" wrap="square" lIns="0" tIns="34290" rIns="0" bIns="0" rtlCol="0">
            <a:spAutoFit/>
          </a:bodyPr>
          <a:lstStyle/>
          <a:p>
            <a:pPr marL="85090">
              <a:lnSpc>
                <a:spcPct val="100000"/>
              </a:lnSpc>
              <a:spcBef>
                <a:spcPts val="270"/>
              </a:spcBef>
            </a:pPr>
            <a:r>
              <a:rPr sz="1800" dirty="0">
                <a:latin typeface="Times New Roman"/>
                <a:cs typeface="Times New Roman"/>
              </a:rPr>
              <a:t>shipper</a:t>
            </a:r>
            <a:endParaRPr sz="1800">
              <a:latin typeface="Times New Roman"/>
              <a:cs typeface="Times New Roman"/>
            </a:endParaRPr>
          </a:p>
        </p:txBody>
      </p:sp>
      <p:grpSp>
        <p:nvGrpSpPr>
          <p:cNvPr id="54" name="object 54"/>
          <p:cNvGrpSpPr/>
          <p:nvPr/>
        </p:nvGrpSpPr>
        <p:grpSpPr>
          <a:xfrm>
            <a:off x="5868161" y="3186683"/>
            <a:ext cx="3138170" cy="3305175"/>
            <a:chOff x="5868161" y="3186683"/>
            <a:chExt cx="3138170" cy="3305175"/>
          </a:xfrm>
        </p:grpSpPr>
        <p:sp>
          <p:nvSpPr>
            <p:cNvPr id="55" name="object 55"/>
            <p:cNvSpPr/>
            <p:nvPr/>
          </p:nvSpPr>
          <p:spPr>
            <a:xfrm>
              <a:off x="8599677" y="4796536"/>
              <a:ext cx="406400" cy="1071880"/>
            </a:xfrm>
            <a:custGeom>
              <a:avLst/>
              <a:gdLst/>
              <a:ahLst/>
              <a:cxnLst/>
              <a:rect l="l" t="t" r="r" b="b"/>
              <a:pathLst>
                <a:path w="406400" h="1071879">
                  <a:moveTo>
                    <a:pt x="379095" y="0"/>
                  </a:moveTo>
                  <a:lnTo>
                    <a:pt x="369316" y="27177"/>
                  </a:lnTo>
                  <a:lnTo>
                    <a:pt x="396621" y="36956"/>
                  </a:lnTo>
                  <a:lnTo>
                    <a:pt x="406273" y="9651"/>
                  </a:lnTo>
                  <a:lnTo>
                    <a:pt x="379095" y="0"/>
                  </a:lnTo>
                  <a:close/>
                </a:path>
                <a:path w="406400" h="1071879">
                  <a:moveTo>
                    <a:pt x="359537" y="54482"/>
                  </a:moveTo>
                  <a:lnTo>
                    <a:pt x="349885" y="81787"/>
                  </a:lnTo>
                  <a:lnTo>
                    <a:pt x="377063" y="91439"/>
                  </a:lnTo>
                  <a:lnTo>
                    <a:pt x="386842" y="64262"/>
                  </a:lnTo>
                  <a:lnTo>
                    <a:pt x="359537" y="54482"/>
                  </a:lnTo>
                  <a:close/>
                </a:path>
                <a:path w="406400" h="1071879">
                  <a:moveTo>
                    <a:pt x="340105" y="109093"/>
                  </a:moveTo>
                  <a:lnTo>
                    <a:pt x="330326" y="136270"/>
                  </a:lnTo>
                  <a:lnTo>
                    <a:pt x="357631" y="146050"/>
                  </a:lnTo>
                  <a:lnTo>
                    <a:pt x="367411" y="118744"/>
                  </a:lnTo>
                  <a:lnTo>
                    <a:pt x="340105" y="109093"/>
                  </a:lnTo>
                  <a:close/>
                </a:path>
                <a:path w="406400" h="1071879">
                  <a:moveTo>
                    <a:pt x="320675" y="163575"/>
                  </a:moveTo>
                  <a:lnTo>
                    <a:pt x="310896" y="190881"/>
                  </a:lnTo>
                  <a:lnTo>
                    <a:pt x="338200" y="200532"/>
                  </a:lnTo>
                  <a:lnTo>
                    <a:pt x="347852" y="173355"/>
                  </a:lnTo>
                  <a:lnTo>
                    <a:pt x="320675" y="163575"/>
                  </a:lnTo>
                  <a:close/>
                </a:path>
                <a:path w="406400" h="1071879">
                  <a:moveTo>
                    <a:pt x="301117" y="218058"/>
                  </a:moveTo>
                  <a:lnTo>
                    <a:pt x="291338" y="245363"/>
                  </a:lnTo>
                  <a:lnTo>
                    <a:pt x="318643" y="255143"/>
                  </a:lnTo>
                  <a:lnTo>
                    <a:pt x="328422" y="227837"/>
                  </a:lnTo>
                  <a:lnTo>
                    <a:pt x="301117" y="218058"/>
                  </a:lnTo>
                  <a:close/>
                </a:path>
                <a:path w="406400" h="1071879">
                  <a:moveTo>
                    <a:pt x="281686" y="272669"/>
                  </a:moveTo>
                  <a:lnTo>
                    <a:pt x="271906" y="299974"/>
                  </a:lnTo>
                  <a:lnTo>
                    <a:pt x="299212" y="309625"/>
                  </a:lnTo>
                  <a:lnTo>
                    <a:pt x="308991" y="282320"/>
                  </a:lnTo>
                  <a:lnTo>
                    <a:pt x="281686" y="272669"/>
                  </a:lnTo>
                  <a:close/>
                </a:path>
                <a:path w="406400" h="1071879">
                  <a:moveTo>
                    <a:pt x="262127" y="327151"/>
                  </a:moveTo>
                  <a:lnTo>
                    <a:pt x="252475" y="354456"/>
                  </a:lnTo>
                  <a:lnTo>
                    <a:pt x="279653" y="364236"/>
                  </a:lnTo>
                  <a:lnTo>
                    <a:pt x="289432" y="336931"/>
                  </a:lnTo>
                  <a:lnTo>
                    <a:pt x="262127" y="327151"/>
                  </a:lnTo>
                  <a:close/>
                </a:path>
                <a:path w="406400" h="1071879">
                  <a:moveTo>
                    <a:pt x="242697" y="381762"/>
                  </a:moveTo>
                  <a:lnTo>
                    <a:pt x="232918" y="408939"/>
                  </a:lnTo>
                  <a:lnTo>
                    <a:pt x="260223" y="418719"/>
                  </a:lnTo>
                  <a:lnTo>
                    <a:pt x="270001" y="391413"/>
                  </a:lnTo>
                  <a:lnTo>
                    <a:pt x="242697" y="381762"/>
                  </a:lnTo>
                  <a:close/>
                </a:path>
                <a:path w="406400" h="1071879">
                  <a:moveTo>
                    <a:pt x="223266" y="436244"/>
                  </a:moveTo>
                  <a:lnTo>
                    <a:pt x="213487" y="463550"/>
                  </a:lnTo>
                  <a:lnTo>
                    <a:pt x="240792" y="473328"/>
                  </a:lnTo>
                  <a:lnTo>
                    <a:pt x="250444" y="446023"/>
                  </a:lnTo>
                  <a:lnTo>
                    <a:pt x="223266" y="436244"/>
                  </a:lnTo>
                  <a:close/>
                </a:path>
                <a:path w="406400" h="1071879">
                  <a:moveTo>
                    <a:pt x="203707" y="490854"/>
                  </a:moveTo>
                  <a:lnTo>
                    <a:pt x="194055" y="518032"/>
                  </a:lnTo>
                  <a:lnTo>
                    <a:pt x="221233" y="527811"/>
                  </a:lnTo>
                  <a:lnTo>
                    <a:pt x="231013" y="500506"/>
                  </a:lnTo>
                  <a:lnTo>
                    <a:pt x="203707" y="490854"/>
                  </a:lnTo>
                  <a:close/>
                </a:path>
                <a:path w="406400" h="1071879">
                  <a:moveTo>
                    <a:pt x="184276" y="545338"/>
                  </a:moveTo>
                  <a:lnTo>
                    <a:pt x="174498" y="572642"/>
                  </a:lnTo>
                  <a:lnTo>
                    <a:pt x="201802" y="582294"/>
                  </a:lnTo>
                  <a:lnTo>
                    <a:pt x="211581" y="555116"/>
                  </a:lnTo>
                  <a:lnTo>
                    <a:pt x="184276" y="545338"/>
                  </a:lnTo>
                  <a:close/>
                </a:path>
                <a:path w="406400" h="1071879">
                  <a:moveTo>
                    <a:pt x="164846" y="599820"/>
                  </a:moveTo>
                  <a:lnTo>
                    <a:pt x="155067" y="627126"/>
                  </a:lnTo>
                  <a:lnTo>
                    <a:pt x="182372" y="636904"/>
                  </a:lnTo>
                  <a:lnTo>
                    <a:pt x="192024" y="609600"/>
                  </a:lnTo>
                  <a:lnTo>
                    <a:pt x="164846" y="599820"/>
                  </a:lnTo>
                  <a:close/>
                </a:path>
                <a:path w="406400" h="1071879">
                  <a:moveTo>
                    <a:pt x="145288" y="654430"/>
                  </a:moveTo>
                  <a:lnTo>
                    <a:pt x="135636" y="681735"/>
                  </a:lnTo>
                  <a:lnTo>
                    <a:pt x="162814" y="691388"/>
                  </a:lnTo>
                  <a:lnTo>
                    <a:pt x="172593" y="664210"/>
                  </a:lnTo>
                  <a:lnTo>
                    <a:pt x="145288" y="654430"/>
                  </a:lnTo>
                  <a:close/>
                </a:path>
                <a:path w="406400" h="1071879">
                  <a:moveTo>
                    <a:pt x="125856" y="708913"/>
                  </a:moveTo>
                  <a:lnTo>
                    <a:pt x="116077" y="736219"/>
                  </a:lnTo>
                  <a:lnTo>
                    <a:pt x="143382" y="745997"/>
                  </a:lnTo>
                  <a:lnTo>
                    <a:pt x="153162" y="718692"/>
                  </a:lnTo>
                  <a:lnTo>
                    <a:pt x="125856" y="708913"/>
                  </a:lnTo>
                  <a:close/>
                </a:path>
                <a:path w="406400" h="1071879">
                  <a:moveTo>
                    <a:pt x="106299" y="763523"/>
                  </a:moveTo>
                  <a:lnTo>
                    <a:pt x="96647" y="790701"/>
                  </a:lnTo>
                  <a:lnTo>
                    <a:pt x="123951" y="800493"/>
                  </a:lnTo>
                  <a:lnTo>
                    <a:pt x="133603" y="773176"/>
                  </a:lnTo>
                  <a:lnTo>
                    <a:pt x="106299" y="763523"/>
                  </a:lnTo>
                  <a:close/>
                </a:path>
                <a:path w="406400" h="1071879">
                  <a:moveTo>
                    <a:pt x="86868" y="818032"/>
                  </a:moveTo>
                  <a:lnTo>
                    <a:pt x="77089" y="845299"/>
                  </a:lnTo>
                  <a:lnTo>
                    <a:pt x="104394" y="855040"/>
                  </a:lnTo>
                  <a:lnTo>
                    <a:pt x="114173" y="827760"/>
                  </a:lnTo>
                  <a:lnTo>
                    <a:pt x="86868" y="818032"/>
                  </a:lnTo>
                  <a:close/>
                </a:path>
                <a:path w="406400" h="1071879">
                  <a:moveTo>
                    <a:pt x="67437" y="872566"/>
                  </a:moveTo>
                  <a:lnTo>
                    <a:pt x="57657" y="899833"/>
                  </a:lnTo>
                  <a:lnTo>
                    <a:pt x="84963" y="909573"/>
                  </a:lnTo>
                  <a:lnTo>
                    <a:pt x="94615" y="882307"/>
                  </a:lnTo>
                  <a:lnTo>
                    <a:pt x="67437" y="872566"/>
                  </a:lnTo>
                  <a:close/>
                </a:path>
                <a:path w="406400" h="1071879">
                  <a:moveTo>
                    <a:pt x="47878" y="927100"/>
                  </a:moveTo>
                  <a:lnTo>
                    <a:pt x="38226" y="954366"/>
                  </a:lnTo>
                  <a:lnTo>
                    <a:pt x="65404" y="964107"/>
                  </a:lnTo>
                  <a:lnTo>
                    <a:pt x="75183" y="936840"/>
                  </a:lnTo>
                  <a:lnTo>
                    <a:pt x="47878" y="927100"/>
                  </a:lnTo>
                  <a:close/>
                </a:path>
                <a:path w="406400" h="1071879">
                  <a:moveTo>
                    <a:pt x="0" y="975207"/>
                  </a:moveTo>
                  <a:lnTo>
                    <a:pt x="11683" y="1071626"/>
                  </a:lnTo>
                  <a:lnTo>
                    <a:pt x="77733" y="1008316"/>
                  </a:lnTo>
                  <a:lnTo>
                    <a:pt x="49656" y="1008316"/>
                  </a:lnTo>
                  <a:lnTo>
                    <a:pt x="22351" y="998575"/>
                  </a:lnTo>
                  <a:lnTo>
                    <a:pt x="27259" y="984947"/>
                  </a:lnTo>
                  <a:lnTo>
                    <a:pt x="0" y="975207"/>
                  </a:lnTo>
                  <a:close/>
                </a:path>
                <a:path w="406400" h="1071879">
                  <a:moveTo>
                    <a:pt x="27259" y="984947"/>
                  </a:moveTo>
                  <a:lnTo>
                    <a:pt x="22351" y="998575"/>
                  </a:lnTo>
                  <a:lnTo>
                    <a:pt x="49656" y="1008316"/>
                  </a:lnTo>
                  <a:lnTo>
                    <a:pt x="54556" y="994700"/>
                  </a:lnTo>
                  <a:lnTo>
                    <a:pt x="27259" y="984947"/>
                  </a:lnTo>
                  <a:close/>
                </a:path>
                <a:path w="406400" h="1071879">
                  <a:moveTo>
                    <a:pt x="54556" y="994700"/>
                  </a:moveTo>
                  <a:lnTo>
                    <a:pt x="49656" y="1008316"/>
                  </a:lnTo>
                  <a:lnTo>
                    <a:pt x="77733" y="1008316"/>
                  </a:lnTo>
                  <a:lnTo>
                    <a:pt x="81788" y="1004430"/>
                  </a:lnTo>
                  <a:lnTo>
                    <a:pt x="54556" y="994700"/>
                  </a:lnTo>
                  <a:close/>
                </a:path>
                <a:path w="406400" h="1071879">
                  <a:moveTo>
                    <a:pt x="28448" y="981646"/>
                  </a:moveTo>
                  <a:lnTo>
                    <a:pt x="27259" y="984947"/>
                  </a:lnTo>
                  <a:lnTo>
                    <a:pt x="54556" y="994700"/>
                  </a:lnTo>
                  <a:lnTo>
                    <a:pt x="55752" y="991374"/>
                  </a:lnTo>
                  <a:lnTo>
                    <a:pt x="28448" y="981646"/>
                  </a:lnTo>
                  <a:close/>
                </a:path>
              </a:pathLst>
            </a:custGeom>
            <a:solidFill>
              <a:srgbClr val="000000"/>
            </a:solidFill>
          </p:spPr>
          <p:txBody>
            <a:bodyPr wrap="square" lIns="0" tIns="0" rIns="0" bIns="0" rtlCol="0"/>
            <a:lstStyle/>
            <a:p>
              <a:endParaRPr/>
            </a:p>
          </p:txBody>
        </p:sp>
        <p:sp>
          <p:nvSpPr>
            <p:cNvPr id="56" name="object 56"/>
            <p:cNvSpPr/>
            <p:nvPr/>
          </p:nvSpPr>
          <p:spPr>
            <a:xfrm>
              <a:off x="8611361" y="3201161"/>
              <a:ext cx="381000" cy="0"/>
            </a:xfrm>
            <a:custGeom>
              <a:avLst/>
              <a:gdLst/>
              <a:ahLst/>
              <a:cxnLst/>
              <a:rect l="l" t="t" r="r" b="b"/>
              <a:pathLst>
                <a:path w="381000">
                  <a:moveTo>
                    <a:pt x="0" y="0"/>
                  </a:moveTo>
                  <a:lnTo>
                    <a:pt x="381000" y="0"/>
                  </a:lnTo>
                </a:path>
              </a:pathLst>
            </a:custGeom>
            <a:ln w="28956">
              <a:solidFill>
                <a:srgbClr val="000000"/>
              </a:solidFill>
              <a:prstDash val="dash"/>
            </a:ln>
          </p:spPr>
          <p:txBody>
            <a:bodyPr wrap="square" lIns="0" tIns="0" rIns="0" bIns="0" rtlCol="0"/>
            <a:lstStyle/>
            <a:p>
              <a:endParaRPr/>
            </a:p>
          </p:txBody>
        </p:sp>
        <p:sp>
          <p:nvSpPr>
            <p:cNvPr id="57" name="object 57"/>
            <p:cNvSpPr/>
            <p:nvPr/>
          </p:nvSpPr>
          <p:spPr>
            <a:xfrm>
              <a:off x="5868161" y="5783173"/>
              <a:ext cx="1758314" cy="708660"/>
            </a:xfrm>
            <a:custGeom>
              <a:avLst/>
              <a:gdLst/>
              <a:ahLst/>
              <a:cxnLst/>
              <a:rect l="l" t="t" r="r" b="b"/>
              <a:pathLst>
                <a:path w="1758315" h="708660">
                  <a:moveTo>
                    <a:pt x="1730883" y="670560"/>
                  </a:moveTo>
                  <a:lnTo>
                    <a:pt x="1720341" y="697522"/>
                  </a:lnTo>
                  <a:lnTo>
                    <a:pt x="1747265" y="708075"/>
                  </a:lnTo>
                  <a:lnTo>
                    <a:pt x="1757934" y="681101"/>
                  </a:lnTo>
                  <a:lnTo>
                    <a:pt x="1730883" y="670560"/>
                  </a:lnTo>
                  <a:close/>
                </a:path>
                <a:path w="1758315" h="708660">
                  <a:moveTo>
                    <a:pt x="1677035" y="649452"/>
                  </a:moveTo>
                  <a:lnTo>
                    <a:pt x="1666366" y="676414"/>
                  </a:lnTo>
                  <a:lnTo>
                    <a:pt x="1693417" y="686968"/>
                  </a:lnTo>
                  <a:lnTo>
                    <a:pt x="1703959" y="660006"/>
                  </a:lnTo>
                  <a:lnTo>
                    <a:pt x="1677035" y="649452"/>
                  </a:lnTo>
                  <a:close/>
                </a:path>
                <a:path w="1758315" h="708660">
                  <a:moveTo>
                    <a:pt x="1623060" y="628345"/>
                  </a:moveTo>
                  <a:lnTo>
                    <a:pt x="1612518" y="655307"/>
                  </a:lnTo>
                  <a:lnTo>
                    <a:pt x="1639442" y="665861"/>
                  </a:lnTo>
                  <a:lnTo>
                    <a:pt x="1649984" y="638898"/>
                  </a:lnTo>
                  <a:lnTo>
                    <a:pt x="1623060" y="628345"/>
                  </a:lnTo>
                  <a:close/>
                </a:path>
                <a:path w="1758315" h="708660">
                  <a:moveTo>
                    <a:pt x="1569085" y="607250"/>
                  </a:moveTo>
                  <a:lnTo>
                    <a:pt x="1558543" y="634212"/>
                  </a:lnTo>
                  <a:lnTo>
                    <a:pt x="1585594" y="644766"/>
                  </a:lnTo>
                  <a:lnTo>
                    <a:pt x="1596136" y="617791"/>
                  </a:lnTo>
                  <a:lnTo>
                    <a:pt x="1569085" y="607250"/>
                  </a:lnTo>
                  <a:close/>
                </a:path>
                <a:path w="1758315" h="708660">
                  <a:moveTo>
                    <a:pt x="1515237" y="586143"/>
                  </a:moveTo>
                  <a:lnTo>
                    <a:pt x="1504695" y="613105"/>
                  </a:lnTo>
                  <a:lnTo>
                    <a:pt x="1531619" y="623658"/>
                  </a:lnTo>
                  <a:lnTo>
                    <a:pt x="1542161" y="596696"/>
                  </a:lnTo>
                  <a:lnTo>
                    <a:pt x="1515237" y="586143"/>
                  </a:lnTo>
                  <a:close/>
                </a:path>
                <a:path w="1758315" h="708660">
                  <a:moveTo>
                    <a:pt x="1461262" y="565035"/>
                  </a:moveTo>
                  <a:lnTo>
                    <a:pt x="1450720" y="591997"/>
                  </a:lnTo>
                  <a:lnTo>
                    <a:pt x="1477644" y="602551"/>
                  </a:lnTo>
                  <a:lnTo>
                    <a:pt x="1488186" y="575589"/>
                  </a:lnTo>
                  <a:lnTo>
                    <a:pt x="1461262" y="565035"/>
                  </a:lnTo>
                  <a:close/>
                </a:path>
                <a:path w="1758315" h="708660">
                  <a:moveTo>
                    <a:pt x="1407287" y="543941"/>
                  </a:moveTo>
                  <a:lnTo>
                    <a:pt x="1396745" y="570903"/>
                  </a:lnTo>
                  <a:lnTo>
                    <a:pt x="1423796" y="581456"/>
                  </a:lnTo>
                  <a:lnTo>
                    <a:pt x="1434338" y="554482"/>
                  </a:lnTo>
                  <a:lnTo>
                    <a:pt x="1407287" y="543941"/>
                  </a:lnTo>
                  <a:close/>
                </a:path>
                <a:path w="1758315" h="708660">
                  <a:moveTo>
                    <a:pt x="1353439" y="522833"/>
                  </a:moveTo>
                  <a:lnTo>
                    <a:pt x="1342897" y="549795"/>
                  </a:lnTo>
                  <a:lnTo>
                    <a:pt x="1369821" y="560349"/>
                  </a:lnTo>
                  <a:lnTo>
                    <a:pt x="1380363" y="533387"/>
                  </a:lnTo>
                  <a:lnTo>
                    <a:pt x="1353439" y="522833"/>
                  </a:lnTo>
                  <a:close/>
                </a:path>
                <a:path w="1758315" h="708660">
                  <a:moveTo>
                    <a:pt x="1299464" y="501726"/>
                  </a:moveTo>
                  <a:lnTo>
                    <a:pt x="1288922" y="528688"/>
                  </a:lnTo>
                  <a:lnTo>
                    <a:pt x="1315846" y="539242"/>
                  </a:lnTo>
                  <a:lnTo>
                    <a:pt x="1326388" y="512279"/>
                  </a:lnTo>
                  <a:lnTo>
                    <a:pt x="1299464" y="501726"/>
                  </a:lnTo>
                  <a:close/>
                </a:path>
                <a:path w="1758315" h="708660">
                  <a:moveTo>
                    <a:pt x="1245489" y="480631"/>
                  </a:moveTo>
                  <a:lnTo>
                    <a:pt x="1234947" y="507593"/>
                  </a:lnTo>
                  <a:lnTo>
                    <a:pt x="1261998" y="518147"/>
                  </a:lnTo>
                  <a:lnTo>
                    <a:pt x="1272539" y="491172"/>
                  </a:lnTo>
                  <a:lnTo>
                    <a:pt x="1245489" y="480631"/>
                  </a:lnTo>
                  <a:close/>
                </a:path>
                <a:path w="1758315" h="708660">
                  <a:moveTo>
                    <a:pt x="1191640" y="459524"/>
                  </a:moveTo>
                  <a:lnTo>
                    <a:pt x="1181099" y="486486"/>
                  </a:lnTo>
                  <a:lnTo>
                    <a:pt x="1208023" y="497039"/>
                  </a:lnTo>
                  <a:lnTo>
                    <a:pt x="1218564" y="470077"/>
                  </a:lnTo>
                  <a:lnTo>
                    <a:pt x="1191640" y="459524"/>
                  </a:lnTo>
                  <a:close/>
                </a:path>
                <a:path w="1758315" h="708660">
                  <a:moveTo>
                    <a:pt x="1137665" y="438416"/>
                  </a:moveTo>
                  <a:lnTo>
                    <a:pt x="1127124" y="465391"/>
                  </a:lnTo>
                  <a:lnTo>
                    <a:pt x="1154048" y="475932"/>
                  </a:lnTo>
                  <a:lnTo>
                    <a:pt x="1164589" y="448970"/>
                  </a:lnTo>
                  <a:lnTo>
                    <a:pt x="1137665" y="438416"/>
                  </a:lnTo>
                  <a:close/>
                </a:path>
                <a:path w="1758315" h="708660">
                  <a:moveTo>
                    <a:pt x="1083690" y="417322"/>
                  </a:moveTo>
                  <a:lnTo>
                    <a:pt x="1073149" y="444284"/>
                  </a:lnTo>
                  <a:lnTo>
                    <a:pt x="1100201" y="454837"/>
                  </a:lnTo>
                  <a:lnTo>
                    <a:pt x="1110741" y="427863"/>
                  </a:lnTo>
                  <a:lnTo>
                    <a:pt x="1083690" y="417322"/>
                  </a:lnTo>
                  <a:close/>
                </a:path>
                <a:path w="1758315" h="708660">
                  <a:moveTo>
                    <a:pt x="1029842" y="396214"/>
                  </a:moveTo>
                  <a:lnTo>
                    <a:pt x="1019302" y="423176"/>
                  </a:lnTo>
                  <a:lnTo>
                    <a:pt x="1046226" y="433730"/>
                  </a:lnTo>
                  <a:lnTo>
                    <a:pt x="1056766" y="406768"/>
                  </a:lnTo>
                  <a:lnTo>
                    <a:pt x="1029842" y="396214"/>
                  </a:lnTo>
                  <a:close/>
                </a:path>
                <a:path w="1758315" h="708660">
                  <a:moveTo>
                    <a:pt x="975867" y="375107"/>
                  </a:moveTo>
                  <a:lnTo>
                    <a:pt x="965327" y="402082"/>
                  </a:lnTo>
                  <a:lnTo>
                    <a:pt x="992251" y="412623"/>
                  </a:lnTo>
                  <a:lnTo>
                    <a:pt x="1002791" y="385660"/>
                  </a:lnTo>
                  <a:lnTo>
                    <a:pt x="975867" y="375107"/>
                  </a:lnTo>
                  <a:close/>
                </a:path>
                <a:path w="1758315" h="708660">
                  <a:moveTo>
                    <a:pt x="922019" y="354012"/>
                  </a:moveTo>
                  <a:lnTo>
                    <a:pt x="911352" y="380974"/>
                  </a:lnTo>
                  <a:lnTo>
                    <a:pt x="938403" y="391528"/>
                  </a:lnTo>
                  <a:lnTo>
                    <a:pt x="948943" y="364553"/>
                  </a:lnTo>
                  <a:lnTo>
                    <a:pt x="922019" y="354012"/>
                  </a:lnTo>
                  <a:close/>
                </a:path>
                <a:path w="1758315" h="708660">
                  <a:moveTo>
                    <a:pt x="868044" y="332905"/>
                  </a:moveTo>
                  <a:lnTo>
                    <a:pt x="857504" y="359867"/>
                  </a:lnTo>
                  <a:lnTo>
                    <a:pt x="884428" y="370420"/>
                  </a:lnTo>
                  <a:lnTo>
                    <a:pt x="894968" y="343458"/>
                  </a:lnTo>
                  <a:lnTo>
                    <a:pt x="868044" y="332905"/>
                  </a:lnTo>
                  <a:close/>
                </a:path>
                <a:path w="1758315" h="708660">
                  <a:moveTo>
                    <a:pt x="814069" y="311797"/>
                  </a:moveTo>
                  <a:lnTo>
                    <a:pt x="803529" y="338772"/>
                  </a:lnTo>
                  <a:lnTo>
                    <a:pt x="830453" y="349313"/>
                  </a:lnTo>
                  <a:lnTo>
                    <a:pt x="841120" y="322351"/>
                  </a:lnTo>
                  <a:lnTo>
                    <a:pt x="814069" y="311797"/>
                  </a:lnTo>
                  <a:close/>
                </a:path>
                <a:path w="1758315" h="708660">
                  <a:moveTo>
                    <a:pt x="760221" y="290703"/>
                  </a:moveTo>
                  <a:lnTo>
                    <a:pt x="749554" y="317665"/>
                  </a:lnTo>
                  <a:lnTo>
                    <a:pt x="776605" y="328218"/>
                  </a:lnTo>
                  <a:lnTo>
                    <a:pt x="787145" y="301256"/>
                  </a:lnTo>
                  <a:lnTo>
                    <a:pt x="760221" y="290703"/>
                  </a:lnTo>
                  <a:close/>
                </a:path>
                <a:path w="1758315" h="708660">
                  <a:moveTo>
                    <a:pt x="706246" y="269595"/>
                  </a:moveTo>
                  <a:lnTo>
                    <a:pt x="695706" y="296557"/>
                  </a:lnTo>
                  <a:lnTo>
                    <a:pt x="722630" y="307111"/>
                  </a:lnTo>
                  <a:lnTo>
                    <a:pt x="733170" y="280149"/>
                  </a:lnTo>
                  <a:lnTo>
                    <a:pt x="706246" y="269595"/>
                  </a:lnTo>
                  <a:close/>
                </a:path>
                <a:path w="1758315" h="708660">
                  <a:moveTo>
                    <a:pt x="652271" y="248488"/>
                  </a:moveTo>
                  <a:lnTo>
                    <a:pt x="641731" y="275463"/>
                  </a:lnTo>
                  <a:lnTo>
                    <a:pt x="668782" y="286004"/>
                  </a:lnTo>
                  <a:lnTo>
                    <a:pt x="679322" y="259041"/>
                  </a:lnTo>
                  <a:lnTo>
                    <a:pt x="652271" y="248488"/>
                  </a:lnTo>
                  <a:close/>
                </a:path>
                <a:path w="1758315" h="708660">
                  <a:moveTo>
                    <a:pt x="598424" y="227393"/>
                  </a:moveTo>
                  <a:lnTo>
                    <a:pt x="587883" y="254355"/>
                  </a:lnTo>
                  <a:lnTo>
                    <a:pt x="614807" y="264909"/>
                  </a:lnTo>
                  <a:lnTo>
                    <a:pt x="625348" y="237947"/>
                  </a:lnTo>
                  <a:lnTo>
                    <a:pt x="598424" y="227393"/>
                  </a:lnTo>
                  <a:close/>
                </a:path>
                <a:path w="1758315" h="708660">
                  <a:moveTo>
                    <a:pt x="544449" y="206286"/>
                  </a:moveTo>
                  <a:lnTo>
                    <a:pt x="533908" y="233248"/>
                  </a:lnTo>
                  <a:lnTo>
                    <a:pt x="560832" y="243801"/>
                  </a:lnTo>
                  <a:lnTo>
                    <a:pt x="571373" y="216839"/>
                  </a:lnTo>
                  <a:lnTo>
                    <a:pt x="544449" y="206286"/>
                  </a:lnTo>
                  <a:close/>
                </a:path>
                <a:path w="1758315" h="708660">
                  <a:moveTo>
                    <a:pt x="490474" y="185178"/>
                  </a:moveTo>
                  <a:lnTo>
                    <a:pt x="479933" y="212153"/>
                  </a:lnTo>
                  <a:lnTo>
                    <a:pt x="506984" y="222694"/>
                  </a:lnTo>
                  <a:lnTo>
                    <a:pt x="517525" y="195732"/>
                  </a:lnTo>
                  <a:lnTo>
                    <a:pt x="490474" y="185178"/>
                  </a:lnTo>
                  <a:close/>
                </a:path>
                <a:path w="1758315" h="708660">
                  <a:moveTo>
                    <a:pt x="436625" y="164084"/>
                  </a:moveTo>
                  <a:lnTo>
                    <a:pt x="426085" y="191046"/>
                  </a:lnTo>
                  <a:lnTo>
                    <a:pt x="453009" y="201599"/>
                  </a:lnTo>
                  <a:lnTo>
                    <a:pt x="463550" y="174637"/>
                  </a:lnTo>
                  <a:lnTo>
                    <a:pt x="436625" y="164084"/>
                  </a:lnTo>
                  <a:close/>
                </a:path>
                <a:path w="1758315" h="708660">
                  <a:moveTo>
                    <a:pt x="382650" y="142976"/>
                  </a:moveTo>
                  <a:lnTo>
                    <a:pt x="372110" y="169938"/>
                  </a:lnTo>
                  <a:lnTo>
                    <a:pt x="399034" y="180492"/>
                  </a:lnTo>
                  <a:lnTo>
                    <a:pt x="409575" y="153530"/>
                  </a:lnTo>
                  <a:lnTo>
                    <a:pt x="382650" y="142976"/>
                  </a:lnTo>
                  <a:close/>
                </a:path>
                <a:path w="1758315" h="708660">
                  <a:moveTo>
                    <a:pt x="328675" y="121869"/>
                  </a:moveTo>
                  <a:lnTo>
                    <a:pt x="318135" y="148844"/>
                  </a:lnTo>
                  <a:lnTo>
                    <a:pt x="345186" y="159385"/>
                  </a:lnTo>
                  <a:lnTo>
                    <a:pt x="355726" y="132422"/>
                  </a:lnTo>
                  <a:lnTo>
                    <a:pt x="328675" y="121869"/>
                  </a:lnTo>
                  <a:close/>
                </a:path>
                <a:path w="1758315" h="708660">
                  <a:moveTo>
                    <a:pt x="274827" y="100774"/>
                  </a:moveTo>
                  <a:lnTo>
                    <a:pt x="264287" y="127736"/>
                  </a:lnTo>
                  <a:lnTo>
                    <a:pt x="291211" y="138290"/>
                  </a:lnTo>
                  <a:lnTo>
                    <a:pt x="301751" y="111328"/>
                  </a:lnTo>
                  <a:lnTo>
                    <a:pt x="274827" y="100774"/>
                  </a:lnTo>
                  <a:close/>
                </a:path>
                <a:path w="1758315" h="708660">
                  <a:moveTo>
                    <a:pt x="220852" y="79667"/>
                  </a:moveTo>
                  <a:lnTo>
                    <a:pt x="210312" y="106629"/>
                  </a:lnTo>
                  <a:lnTo>
                    <a:pt x="237236" y="117182"/>
                  </a:lnTo>
                  <a:lnTo>
                    <a:pt x="247776" y="90220"/>
                  </a:lnTo>
                  <a:lnTo>
                    <a:pt x="220852" y="79667"/>
                  </a:lnTo>
                  <a:close/>
                </a:path>
                <a:path w="1758315" h="708660">
                  <a:moveTo>
                    <a:pt x="166877" y="58559"/>
                  </a:moveTo>
                  <a:lnTo>
                    <a:pt x="156337" y="85534"/>
                  </a:lnTo>
                  <a:lnTo>
                    <a:pt x="183387" y="96075"/>
                  </a:lnTo>
                  <a:lnTo>
                    <a:pt x="193928" y="69113"/>
                  </a:lnTo>
                  <a:lnTo>
                    <a:pt x="166877" y="58559"/>
                  </a:lnTo>
                  <a:close/>
                </a:path>
                <a:path w="1758315" h="708660">
                  <a:moveTo>
                    <a:pt x="113029" y="37465"/>
                  </a:moveTo>
                  <a:lnTo>
                    <a:pt x="102488" y="64427"/>
                  </a:lnTo>
                  <a:lnTo>
                    <a:pt x="129412" y="74980"/>
                  </a:lnTo>
                  <a:lnTo>
                    <a:pt x="139953" y="48018"/>
                  </a:lnTo>
                  <a:lnTo>
                    <a:pt x="113029" y="37465"/>
                  </a:lnTo>
                  <a:close/>
                </a:path>
                <a:path w="1758315" h="708660">
                  <a:moveTo>
                    <a:pt x="96774" y="0"/>
                  </a:moveTo>
                  <a:lnTo>
                    <a:pt x="0" y="8788"/>
                  </a:lnTo>
                  <a:lnTo>
                    <a:pt x="65024" y="80886"/>
                  </a:lnTo>
                  <a:lnTo>
                    <a:pt x="75627" y="53873"/>
                  </a:lnTo>
                  <a:lnTo>
                    <a:pt x="75437" y="53873"/>
                  </a:lnTo>
                  <a:lnTo>
                    <a:pt x="62102" y="48653"/>
                  </a:lnTo>
                  <a:lnTo>
                    <a:pt x="72643" y="21678"/>
                  </a:lnTo>
                  <a:lnTo>
                    <a:pt x="88264" y="21678"/>
                  </a:lnTo>
                  <a:lnTo>
                    <a:pt x="96774" y="0"/>
                  </a:lnTo>
                  <a:close/>
                </a:path>
                <a:path w="1758315" h="708660">
                  <a:moveTo>
                    <a:pt x="72643" y="21678"/>
                  </a:moveTo>
                  <a:lnTo>
                    <a:pt x="62102" y="48653"/>
                  </a:lnTo>
                  <a:lnTo>
                    <a:pt x="75437" y="53873"/>
                  </a:lnTo>
                  <a:lnTo>
                    <a:pt x="85978" y="26911"/>
                  </a:lnTo>
                  <a:lnTo>
                    <a:pt x="72643" y="21678"/>
                  </a:lnTo>
                  <a:close/>
                </a:path>
                <a:path w="1758315" h="708660">
                  <a:moveTo>
                    <a:pt x="88264" y="21678"/>
                  </a:moveTo>
                  <a:lnTo>
                    <a:pt x="72643" y="21678"/>
                  </a:lnTo>
                  <a:lnTo>
                    <a:pt x="85978" y="26911"/>
                  </a:lnTo>
                  <a:lnTo>
                    <a:pt x="75437" y="53873"/>
                  </a:lnTo>
                  <a:lnTo>
                    <a:pt x="75627" y="53873"/>
                  </a:lnTo>
                  <a:lnTo>
                    <a:pt x="88264" y="21678"/>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853930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33375" y="252845"/>
            <a:ext cx="8477250" cy="605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238" y="96723"/>
            <a:ext cx="3887470" cy="1002030"/>
          </a:xfrm>
          <a:prstGeom prst="rect">
            <a:avLst/>
          </a:prstGeom>
        </p:spPr>
        <p:txBody>
          <a:bodyPr vert="horz" wrap="square" lIns="0" tIns="13335" rIns="0" bIns="0" rtlCol="0">
            <a:spAutoFit/>
          </a:bodyPr>
          <a:lstStyle/>
          <a:p>
            <a:pPr marL="12700">
              <a:lnSpc>
                <a:spcPct val="100000"/>
              </a:lnSpc>
              <a:spcBef>
                <a:spcPts val="105"/>
              </a:spcBef>
            </a:pPr>
            <a:r>
              <a:rPr dirty="0"/>
              <a:t>A </a:t>
            </a:r>
            <a:r>
              <a:rPr spc="-5" dirty="0"/>
              <a:t>Concept</a:t>
            </a:r>
            <a:r>
              <a:rPr spc="-90" dirty="0"/>
              <a:t> </a:t>
            </a:r>
            <a:r>
              <a:rPr dirty="0"/>
              <a:t>Hierarchy:</a:t>
            </a:r>
          </a:p>
          <a:p>
            <a:pPr marL="15240">
              <a:lnSpc>
                <a:spcPct val="100000"/>
              </a:lnSpc>
            </a:pPr>
            <a:r>
              <a:rPr b="1" spc="-5" dirty="0">
                <a:latin typeface="Arial"/>
                <a:cs typeface="Arial"/>
              </a:rPr>
              <a:t>Dimension</a:t>
            </a:r>
            <a:r>
              <a:rPr b="1" spc="-50" dirty="0">
                <a:latin typeface="Arial"/>
                <a:cs typeface="Arial"/>
              </a:rPr>
              <a:t> </a:t>
            </a:r>
            <a:r>
              <a:rPr spc="-5" dirty="0"/>
              <a:t>(location)</a:t>
            </a:r>
          </a:p>
        </p:txBody>
      </p:sp>
      <p:sp>
        <p:nvSpPr>
          <p:cNvPr id="3" name="object 3"/>
          <p:cNvSpPr txBox="1"/>
          <p:nvPr/>
        </p:nvSpPr>
        <p:spPr>
          <a:xfrm>
            <a:off x="4956428" y="1470405"/>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all</a:t>
            </a:r>
            <a:endParaRPr sz="2400">
              <a:latin typeface="Times New Roman"/>
              <a:cs typeface="Times New Roman"/>
            </a:endParaRPr>
          </a:p>
        </p:txBody>
      </p:sp>
      <p:sp>
        <p:nvSpPr>
          <p:cNvPr id="4" name="object 4"/>
          <p:cNvSpPr txBox="1"/>
          <p:nvPr/>
        </p:nvSpPr>
        <p:spPr>
          <a:xfrm>
            <a:off x="3432175" y="2461386"/>
            <a:ext cx="90614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Europe</a:t>
            </a:r>
            <a:endParaRPr sz="2400">
              <a:latin typeface="Times New Roman"/>
              <a:cs typeface="Times New Roman"/>
            </a:endParaRPr>
          </a:p>
        </p:txBody>
      </p:sp>
      <p:sp>
        <p:nvSpPr>
          <p:cNvPr id="5" name="object 5"/>
          <p:cNvSpPr txBox="1"/>
          <p:nvPr/>
        </p:nvSpPr>
        <p:spPr>
          <a:xfrm>
            <a:off x="6480809" y="2461386"/>
            <a:ext cx="19373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North_America</a:t>
            </a:r>
            <a:endParaRPr sz="2400">
              <a:latin typeface="Times New Roman"/>
              <a:cs typeface="Times New Roman"/>
            </a:endParaRPr>
          </a:p>
        </p:txBody>
      </p:sp>
      <p:sp>
        <p:nvSpPr>
          <p:cNvPr id="6" name="object 6"/>
          <p:cNvSpPr txBox="1"/>
          <p:nvPr/>
        </p:nvSpPr>
        <p:spPr>
          <a:xfrm>
            <a:off x="6023609" y="3528441"/>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Canada</a:t>
            </a:r>
            <a:endParaRPr sz="2400">
              <a:latin typeface="Times New Roman"/>
              <a:cs typeface="Times New Roman"/>
            </a:endParaRPr>
          </a:p>
        </p:txBody>
      </p:sp>
      <p:sp>
        <p:nvSpPr>
          <p:cNvPr id="7" name="object 7"/>
          <p:cNvSpPr txBox="1"/>
          <p:nvPr/>
        </p:nvSpPr>
        <p:spPr>
          <a:xfrm>
            <a:off x="2288794" y="3528441"/>
            <a:ext cx="11576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Ger</a:t>
            </a:r>
            <a:r>
              <a:rPr sz="2400" spc="-25" dirty="0">
                <a:latin typeface="Times New Roman"/>
                <a:cs typeface="Times New Roman"/>
              </a:rPr>
              <a:t>m</a:t>
            </a:r>
            <a:r>
              <a:rPr sz="2400" spc="-5" dirty="0">
                <a:latin typeface="Times New Roman"/>
                <a:cs typeface="Times New Roman"/>
              </a:rPr>
              <a:t>any</a:t>
            </a:r>
            <a:endParaRPr sz="2400">
              <a:latin typeface="Times New Roman"/>
              <a:cs typeface="Times New Roman"/>
            </a:endParaRPr>
          </a:p>
        </p:txBody>
      </p:sp>
      <p:sp>
        <p:nvSpPr>
          <p:cNvPr id="8" name="object 8"/>
          <p:cNvSpPr txBox="1"/>
          <p:nvPr/>
        </p:nvSpPr>
        <p:spPr>
          <a:xfrm>
            <a:off x="5413628" y="2461386"/>
            <a:ext cx="254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9" name="object 9"/>
          <p:cNvSpPr txBox="1"/>
          <p:nvPr/>
        </p:nvSpPr>
        <p:spPr>
          <a:xfrm>
            <a:off x="7471409" y="3528441"/>
            <a:ext cx="1597025" cy="391160"/>
          </a:xfrm>
          <a:prstGeom prst="rect">
            <a:avLst/>
          </a:prstGeom>
        </p:spPr>
        <p:txBody>
          <a:bodyPr vert="horz" wrap="square" lIns="0" tIns="12700" rIns="0" bIns="0" rtlCol="0">
            <a:spAutoFit/>
          </a:bodyPr>
          <a:lstStyle/>
          <a:p>
            <a:pPr marL="12700">
              <a:lnSpc>
                <a:spcPct val="100000"/>
              </a:lnSpc>
              <a:spcBef>
                <a:spcPts val="100"/>
              </a:spcBef>
              <a:tabLst>
                <a:tab pos="650240" algn="l"/>
              </a:tabLst>
            </a:pPr>
            <a:r>
              <a:rPr sz="2400" dirty="0">
                <a:latin typeface="Times New Roman"/>
                <a:cs typeface="Times New Roman"/>
              </a:rPr>
              <a:t>...	</a:t>
            </a:r>
            <a:r>
              <a:rPr sz="2400" spc="-5" dirty="0">
                <a:latin typeface="Times New Roman"/>
                <a:cs typeface="Times New Roman"/>
              </a:rPr>
              <a:t>M</a:t>
            </a:r>
            <a:r>
              <a:rPr sz="2400" dirty="0">
                <a:latin typeface="Times New Roman"/>
                <a:cs typeface="Times New Roman"/>
              </a:rPr>
              <a:t>ex</a:t>
            </a:r>
            <a:r>
              <a:rPr sz="2400" spc="5" dirty="0">
                <a:latin typeface="Times New Roman"/>
                <a:cs typeface="Times New Roman"/>
              </a:rPr>
              <a:t>i</a:t>
            </a:r>
            <a:r>
              <a:rPr sz="2400" dirty="0">
                <a:latin typeface="Times New Roman"/>
                <a:cs typeface="Times New Roman"/>
              </a:rPr>
              <a:t>co</a:t>
            </a:r>
            <a:endParaRPr sz="2400">
              <a:latin typeface="Times New Roman"/>
              <a:cs typeface="Times New Roman"/>
            </a:endParaRPr>
          </a:p>
        </p:txBody>
      </p:sp>
      <p:sp>
        <p:nvSpPr>
          <p:cNvPr id="10" name="object 10"/>
          <p:cNvSpPr txBox="1"/>
          <p:nvPr/>
        </p:nvSpPr>
        <p:spPr>
          <a:xfrm>
            <a:off x="3736975" y="3528441"/>
            <a:ext cx="1289685" cy="391160"/>
          </a:xfrm>
          <a:prstGeom prst="rect">
            <a:avLst/>
          </a:prstGeom>
        </p:spPr>
        <p:txBody>
          <a:bodyPr vert="horz" wrap="square" lIns="0" tIns="12700" rIns="0" bIns="0" rtlCol="0">
            <a:spAutoFit/>
          </a:bodyPr>
          <a:lstStyle/>
          <a:p>
            <a:pPr marL="12700">
              <a:lnSpc>
                <a:spcPct val="100000"/>
              </a:lnSpc>
              <a:spcBef>
                <a:spcPts val="100"/>
              </a:spcBef>
              <a:tabLst>
                <a:tab pos="582295" algn="l"/>
              </a:tabLst>
            </a:pPr>
            <a:r>
              <a:rPr sz="2400" dirty="0">
                <a:latin typeface="Times New Roman"/>
                <a:cs typeface="Times New Roman"/>
              </a:rPr>
              <a:t>...	Spain</a:t>
            </a:r>
            <a:endParaRPr sz="2400">
              <a:latin typeface="Times New Roman"/>
              <a:cs typeface="Times New Roman"/>
            </a:endParaRPr>
          </a:p>
        </p:txBody>
      </p:sp>
      <p:sp>
        <p:nvSpPr>
          <p:cNvPr id="11" name="object 11"/>
          <p:cNvSpPr txBox="1"/>
          <p:nvPr/>
        </p:nvSpPr>
        <p:spPr>
          <a:xfrm>
            <a:off x="4956428" y="4594936"/>
            <a:ext cx="1854835" cy="391795"/>
          </a:xfrm>
          <a:prstGeom prst="rect">
            <a:avLst/>
          </a:prstGeom>
        </p:spPr>
        <p:txBody>
          <a:bodyPr vert="horz" wrap="square" lIns="0" tIns="12700" rIns="0" bIns="0" rtlCol="0">
            <a:spAutoFit/>
          </a:bodyPr>
          <a:lstStyle/>
          <a:p>
            <a:pPr marL="12700">
              <a:lnSpc>
                <a:spcPct val="100000"/>
              </a:lnSpc>
              <a:spcBef>
                <a:spcPts val="100"/>
              </a:spcBef>
              <a:tabLst>
                <a:tab pos="1612900" algn="l"/>
              </a:tabLst>
            </a:pPr>
            <a:r>
              <a:rPr sz="2400" spc="-275" dirty="0">
                <a:latin typeface="Times New Roman"/>
                <a:cs typeface="Times New Roman"/>
              </a:rPr>
              <a:t>V</a:t>
            </a:r>
            <a:r>
              <a:rPr sz="2400" dirty="0">
                <a:latin typeface="Times New Roman"/>
                <a:cs typeface="Times New Roman"/>
              </a:rPr>
              <a:t>ancouver	</a:t>
            </a:r>
            <a:r>
              <a:rPr sz="2400" spc="-5" dirty="0">
                <a:latin typeface="Times New Roman"/>
                <a:cs typeface="Times New Roman"/>
              </a:rPr>
              <a:t>...</a:t>
            </a:r>
            <a:endParaRPr sz="2400">
              <a:latin typeface="Times New Roman"/>
              <a:cs typeface="Times New Roman"/>
            </a:endParaRPr>
          </a:p>
        </p:txBody>
      </p:sp>
      <p:sp>
        <p:nvSpPr>
          <p:cNvPr id="12" name="object 12"/>
          <p:cNvSpPr txBox="1"/>
          <p:nvPr/>
        </p:nvSpPr>
        <p:spPr>
          <a:xfrm>
            <a:off x="4270628" y="5586171"/>
            <a:ext cx="2934970" cy="391160"/>
          </a:xfrm>
          <a:prstGeom prst="rect">
            <a:avLst/>
          </a:prstGeom>
        </p:spPr>
        <p:txBody>
          <a:bodyPr vert="horz" wrap="square" lIns="0" tIns="12700" rIns="0" bIns="0" rtlCol="0">
            <a:spAutoFit/>
          </a:bodyPr>
          <a:lstStyle/>
          <a:p>
            <a:pPr marL="12700">
              <a:lnSpc>
                <a:spcPct val="100000"/>
              </a:lnSpc>
              <a:spcBef>
                <a:spcPts val="100"/>
              </a:spcBef>
              <a:tabLst>
                <a:tab pos="1307465" algn="l"/>
                <a:tab pos="1841500" algn="l"/>
              </a:tabLst>
            </a:pPr>
            <a:r>
              <a:rPr sz="2400" dirty="0">
                <a:latin typeface="Times New Roman"/>
                <a:cs typeface="Times New Roman"/>
              </a:rPr>
              <a:t>L. </a:t>
            </a:r>
            <a:r>
              <a:rPr sz="2400" spc="-5" dirty="0">
                <a:latin typeface="Times New Roman"/>
                <a:cs typeface="Times New Roman"/>
              </a:rPr>
              <a:t>Chan	</a:t>
            </a:r>
            <a:r>
              <a:rPr sz="2400" dirty="0">
                <a:latin typeface="Times New Roman"/>
                <a:cs typeface="Times New Roman"/>
              </a:rPr>
              <a:t>...	</a:t>
            </a:r>
            <a:r>
              <a:rPr sz="2400" spc="-5" dirty="0">
                <a:latin typeface="Times New Roman"/>
                <a:cs typeface="Times New Roman"/>
              </a:rPr>
              <a:t>M.</a:t>
            </a:r>
            <a:r>
              <a:rPr sz="2400" spc="-125" dirty="0">
                <a:latin typeface="Times New Roman"/>
                <a:cs typeface="Times New Roman"/>
              </a:rPr>
              <a:t> </a:t>
            </a:r>
            <a:r>
              <a:rPr sz="2400" spc="-30" dirty="0">
                <a:latin typeface="Times New Roman"/>
                <a:cs typeface="Times New Roman"/>
              </a:rPr>
              <a:t>Wind</a:t>
            </a:r>
            <a:endParaRPr sz="2400">
              <a:latin typeface="Times New Roman"/>
              <a:cs typeface="Times New Roman"/>
            </a:endParaRPr>
          </a:p>
        </p:txBody>
      </p:sp>
      <p:sp>
        <p:nvSpPr>
          <p:cNvPr id="13" name="object 13"/>
          <p:cNvSpPr/>
          <p:nvPr/>
        </p:nvSpPr>
        <p:spPr>
          <a:xfrm>
            <a:off x="3886200" y="1828800"/>
            <a:ext cx="3429000" cy="762000"/>
          </a:xfrm>
          <a:custGeom>
            <a:avLst/>
            <a:gdLst/>
            <a:ahLst/>
            <a:cxnLst/>
            <a:rect l="l" t="t" r="r" b="b"/>
            <a:pathLst>
              <a:path w="3429000" h="762000">
                <a:moveTo>
                  <a:pt x="1219200" y="0"/>
                </a:moveTo>
                <a:lnTo>
                  <a:pt x="0" y="762000"/>
                </a:lnTo>
              </a:path>
              <a:path w="3429000" h="762000">
                <a:moveTo>
                  <a:pt x="1219200" y="0"/>
                </a:moveTo>
                <a:lnTo>
                  <a:pt x="3429000" y="762000"/>
                </a:lnTo>
              </a:path>
            </a:pathLst>
          </a:custGeom>
          <a:ln w="9144">
            <a:solidFill>
              <a:srgbClr val="000000"/>
            </a:solidFill>
          </a:ln>
        </p:spPr>
        <p:txBody>
          <a:bodyPr wrap="square" lIns="0" tIns="0" rIns="0" bIns="0" rtlCol="0"/>
          <a:lstStyle/>
          <a:p>
            <a:endParaRPr/>
          </a:p>
        </p:txBody>
      </p:sp>
      <p:sp>
        <p:nvSpPr>
          <p:cNvPr id="14" name="object 14"/>
          <p:cNvSpPr/>
          <p:nvPr/>
        </p:nvSpPr>
        <p:spPr>
          <a:xfrm>
            <a:off x="2819400" y="2819400"/>
            <a:ext cx="1828800" cy="838200"/>
          </a:xfrm>
          <a:custGeom>
            <a:avLst/>
            <a:gdLst/>
            <a:ahLst/>
            <a:cxnLst/>
            <a:rect l="l" t="t" r="r" b="b"/>
            <a:pathLst>
              <a:path w="1828800" h="838200">
                <a:moveTo>
                  <a:pt x="990600" y="0"/>
                </a:moveTo>
                <a:lnTo>
                  <a:pt x="0" y="838200"/>
                </a:lnTo>
              </a:path>
              <a:path w="1828800" h="838200">
                <a:moveTo>
                  <a:pt x="990600" y="0"/>
                </a:moveTo>
                <a:lnTo>
                  <a:pt x="1828800" y="838200"/>
                </a:lnTo>
              </a:path>
            </a:pathLst>
          </a:custGeom>
          <a:ln w="9144">
            <a:solidFill>
              <a:srgbClr val="000000"/>
            </a:solidFill>
          </a:ln>
        </p:spPr>
        <p:txBody>
          <a:bodyPr wrap="square" lIns="0" tIns="0" rIns="0" bIns="0" rtlCol="0"/>
          <a:lstStyle/>
          <a:p>
            <a:endParaRPr/>
          </a:p>
        </p:txBody>
      </p:sp>
      <p:sp>
        <p:nvSpPr>
          <p:cNvPr id="15" name="object 15"/>
          <p:cNvSpPr/>
          <p:nvPr/>
        </p:nvSpPr>
        <p:spPr>
          <a:xfrm>
            <a:off x="6477000" y="2819400"/>
            <a:ext cx="2133600" cy="838200"/>
          </a:xfrm>
          <a:custGeom>
            <a:avLst/>
            <a:gdLst/>
            <a:ahLst/>
            <a:cxnLst/>
            <a:rect l="l" t="t" r="r" b="b"/>
            <a:pathLst>
              <a:path w="2133600" h="838200">
                <a:moveTo>
                  <a:pt x="990600" y="0"/>
                </a:moveTo>
                <a:lnTo>
                  <a:pt x="0" y="838200"/>
                </a:lnTo>
              </a:path>
              <a:path w="2133600" h="838200">
                <a:moveTo>
                  <a:pt x="990600" y="0"/>
                </a:moveTo>
                <a:lnTo>
                  <a:pt x="2133600" y="838200"/>
                </a:lnTo>
              </a:path>
            </a:pathLst>
          </a:custGeom>
          <a:ln w="9144">
            <a:solidFill>
              <a:srgbClr val="000000"/>
            </a:solidFill>
          </a:ln>
        </p:spPr>
        <p:txBody>
          <a:bodyPr wrap="square" lIns="0" tIns="0" rIns="0" bIns="0" rtlCol="0"/>
          <a:lstStyle/>
          <a:p>
            <a:endParaRPr/>
          </a:p>
        </p:txBody>
      </p:sp>
      <p:sp>
        <p:nvSpPr>
          <p:cNvPr id="16" name="object 16"/>
          <p:cNvSpPr/>
          <p:nvPr/>
        </p:nvSpPr>
        <p:spPr>
          <a:xfrm>
            <a:off x="2362200" y="3886200"/>
            <a:ext cx="1143000" cy="838200"/>
          </a:xfrm>
          <a:custGeom>
            <a:avLst/>
            <a:gdLst/>
            <a:ahLst/>
            <a:cxnLst/>
            <a:rect l="l" t="t" r="r" b="b"/>
            <a:pathLst>
              <a:path w="1143000" h="838200">
                <a:moveTo>
                  <a:pt x="533400" y="0"/>
                </a:moveTo>
                <a:lnTo>
                  <a:pt x="0" y="762000"/>
                </a:lnTo>
              </a:path>
              <a:path w="1143000" h="838200">
                <a:moveTo>
                  <a:pt x="533400" y="0"/>
                </a:moveTo>
                <a:lnTo>
                  <a:pt x="1143000" y="838200"/>
                </a:lnTo>
              </a:path>
            </a:pathLst>
          </a:custGeom>
          <a:ln w="9144">
            <a:solidFill>
              <a:srgbClr val="000000"/>
            </a:solidFill>
          </a:ln>
        </p:spPr>
        <p:txBody>
          <a:bodyPr wrap="square" lIns="0" tIns="0" rIns="0" bIns="0" rtlCol="0"/>
          <a:lstStyle/>
          <a:p>
            <a:endParaRPr/>
          </a:p>
        </p:txBody>
      </p:sp>
      <p:sp>
        <p:nvSpPr>
          <p:cNvPr id="17" name="object 17"/>
          <p:cNvSpPr/>
          <p:nvPr/>
        </p:nvSpPr>
        <p:spPr>
          <a:xfrm>
            <a:off x="4191000" y="3886200"/>
            <a:ext cx="762000" cy="304800"/>
          </a:xfrm>
          <a:custGeom>
            <a:avLst/>
            <a:gdLst/>
            <a:ahLst/>
            <a:cxnLst/>
            <a:rect l="l" t="t" r="r" b="b"/>
            <a:pathLst>
              <a:path w="762000" h="304800">
                <a:moveTo>
                  <a:pt x="381000" y="0"/>
                </a:moveTo>
                <a:lnTo>
                  <a:pt x="0" y="304800"/>
                </a:lnTo>
              </a:path>
              <a:path w="762000" h="304800">
                <a:moveTo>
                  <a:pt x="381000" y="0"/>
                </a:moveTo>
                <a:lnTo>
                  <a:pt x="762000" y="304800"/>
                </a:lnTo>
              </a:path>
            </a:pathLst>
          </a:custGeom>
          <a:ln w="9144">
            <a:solidFill>
              <a:srgbClr val="000000"/>
            </a:solidFill>
          </a:ln>
        </p:spPr>
        <p:txBody>
          <a:bodyPr wrap="square" lIns="0" tIns="0" rIns="0" bIns="0" rtlCol="0"/>
          <a:lstStyle/>
          <a:p>
            <a:endParaRPr/>
          </a:p>
        </p:txBody>
      </p:sp>
      <p:sp>
        <p:nvSpPr>
          <p:cNvPr id="18" name="object 18"/>
          <p:cNvSpPr/>
          <p:nvPr/>
        </p:nvSpPr>
        <p:spPr>
          <a:xfrm>
            <a:off x="8229600" y="3886200"/>
            <a:ext cx="762000" cy="304800"/>
          </a:xfrm>
          <a:custGeom>
            <a:avLst/>
            <a:gdLst/>
            <a:ahLst/>
            <a:cxnLst/>
            <a:rect l="l" t="t" r="r" b="b"/>
            <a:pathLst>
              <a:path w="762000" h="304800">
                <a:moveTo>
                  <a:pt x="381000" y="0"/>
                </a:moveTo>
                <a:lnTo>
                  <a:pt x="0" y="304800"/>
                </a:lnTo>
              </a:path>
              <a:path w="762000" h="304800">
                <a:moveTo>
                  <a:pt x="381000" y="0"/>
                </a:moveTo>
                <a:lnTo>
                  <a:pt x="762000" y="304800"/>
                </a:lnTo>
              </a:path>
            </a:pathLst>
          </a:custGeom>
          <a:ln w="9144">
            <a:solidFill>
              <a:srgbClr val="000000"/>
            </a:solidFill>
          </a:ln>
        </p:spPr>
        <p:txBody>
          <a:bodyPr wrap="square" lIns="0" tIns="0" rIns="0" bIns="0" rtlCol="0"/>
          <a:lstStyle/>
          <a:p>
            <a:endParaRPr/>
          </a:p>
        </p:txBody>
      </p:sp>
      <p:sp>
        <p:nvSpPr>
          <p:cNvPr id="19" name="object 19"/>
          <p:cNvSpPr/>
          <p:nvPr/>
        </p:nvSpPr>
        <p:spPr>
          <a:xfrm>
            <a:off x="2057400" y="5105400"/>
            <a:ext cx="762000" cy="304800"/>
          </a:xfrm>
          <a:custGeom>
            <a:avLst/>
            <a:gdLst/>
            <a:ahLst/>
            <a:cxnLst/>
            <a:rect l="l" t="t" r="r" b="b"/>
            <a:pathLst>
              <a:path w="762000" h="304800">
                <a:moveTo>
                  <a:pt x="381000" y="0"/>
                </a:moveTo>
                <a:lnTo>
                  <a:pt x="0" y="304800"/>
                </a:lnTo>
              </a:path>
              <a:path w="762000" h="304800">
                <a:moveTo>
                  <a:pt x="381000" y="0"/>
                </a:moveTo>
                <a:lnTo>
                  <a:pt x="762000" y="304800"/>
                </a:lnTo>
              </a:path>
            </a:pathLst>
          </a:custGeom>
          <a:ln w="9144">
            <a:solidFill>
              <a:srgbClr val="000000"/>
            </a:solidFill>
          </a:ln>
        </p:spPr>
        <p:txBody>
          <a:bodyPr wrap="square" lIns="0" tIns="0" rIns="0" bIns="0" rtlCol="0"/>
          <a:lstStyle/>
          <a:p>
            <a:endParaRPr/>
          </a:p>
        </p:txBody>
      </p:sp>
      <p:sp>
        <p:nvSpPr>
          <p:cNvPr id="20" name="object 20"/>
          <p:cNvSpPr/>
          <p:nvPr/>
        </p:nvSpPr>
        <p:spPr>
          <a:xfrm>
            <a:off x="4876800" y="4953000"/>
            <a:ext cx="1676400" cy="762000"/>
          </a:xfrm>
          <a:custGeom>
            <a:avLst/>
            <a:gdLst/>
            <a:ahLst/>
            <a:cxnLst/>
            <a:rect l="l" t="t" r="r" b="b"/>
            <a:pathLst>
              <a:path w="1676400" h="762000">
                <a:moveTo>
                  <a:pt x="685800" y="0"/>
                </a:moveTo>
                <a:lnTo>
                  <a:pt x="0" y="762000"/>
                </a:lnTo>
              </a:path>
              <a:path w="1676400" h="762000">
                <a:moveTo>
                  <a:pt x="685800" y="0"/>
                </a:moveTo>
                <a:lnTo>
                  <a:pt x="1676400" y="685800"/>
                </a:lnTo>
              </a:path>
            </a:pathLst>
          </a:custGeom>
          <a:ln w="9144">
            <a:solidFill>
              <a:srgbClr val="000000"/>
            </a:solidFill>
          </a:ln>
        </p:spPr>
        <p:txBody>
          <a:bodyPr wrap="square" lIns="0" tIns="0" rIns="0" bIns="0" rtlCol="0"/>
          <a:lstStyle/>
          <a:p>
            <a:endParaRPr/>
          </a:p>
        </p:txBody>
      </p:sp>
      <p:sp>
        <p:nvSpPr>
          <p:cNvPr id="21" name="object 21"/>
          <p:cNvSpPr txBox="1"/>
          <p:nvPr/>
        </p:nvSpPr>
        <p:spPr>
          <a:xfrm>
            <a:off x="383540" y="1546301"/>
            <a:ext cx="33083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all</a:t>
            </a:r>
            <a:endParaRPr sz="2400">
              <a:latin typeface="Times New Roman"/>
              <a:cs typeface="Times New Roman"/>
            </a:endParaRPr>
          </a:p>
        </p:txBody>
      </p:sp>
      <p:sp>
        <p:nvSpPr>
          <p:cNvPr id="22" name="object 22"/>
          <p:cNvSpPr txBox="1"/>
          <p:nvPr/>
        </p:nvSpPr>
        <p:spPr>
          <a:xfrm>
            <a:off x="307340" y="2537586"/>
            <a:ext cx="8051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region</a:t>
            </a:r>
            <a:endParaRPr sz="2400">
              <a:latin typeface="Times New Roman"/>
              <a:cs typeface="Times New Roman"/>
            </a:endParaRPr>
          </a:p>
        </p:txBody>
      </p:sp>
      <p:sp>
        <p:nvSpPr>
          <p:cNvPr id="23" name="object 23"/>
          <p:cNvSpPr txBox="1"/>
          <p:nvPr/>
        </p:nvSpPr>
        <p:spPr>
          <a:xfrm>
            <a:off x="383540" y="5662371"/>
            <a:ext cx="7296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o</a:t>
            </a:r>
            <a:r>
              <a:rPr sz="2400" spc="-60" dirty="0">
                <a:solidFill>
                  <a:srgbClr val="FF0000"/>
                </a:solidFill>
                <a:latin typeface="Times New Roman"/>
                <a:cs typeface="Times New Roman"/>
              </a:rPr>
              <a:t>f</a:t>
            </a:r>
            <a:r>
              <a:rPr sz="2400" dirty="0">
                <a:solidFill>
                  <a:srgbClr val="FF0000"/>
                </a:solidFill>
                <a:latin typeface="Times New Roman"/>
                <a:cs typeface="Times New Roman"/>
              </a:rPr>
              <a:t>fice</a:t>
            </a:r>
            <a:endParaRPr sz="2400">
              <a:latin typeface="Times New Roman"/>
              <a:cs typeface="Times New Roman"/>
            </a:endParaRPr>
          </a:p>
        </p:txBody>
      </p:sp>
      <p:sp>
        <p:nvSpPr>
          <p:cNvPr id="24" name="object 24"/>
          <p:cNvSpPr/>
          <p:nvPr/>
        </p:nvSpPr>
        <p:spPr>
          <a:xfrm>
            <a:off x="7315200" y="5029200"/>
            <a:ext cx="762000" cy="304800"/>
          </a:xfrm>
          <a:custGeom>
            <a:avLst/>
            <a:gdLst/>
            <a:ahLst/>
            <a:cxnLst/>
            <a:rect l="l" t="t" r="r" b="b"/>
            <a:pathLst>
              <a:path w="762000" h="304800">
                <a:moveTo>
                  <a:pt x="381000" y="0"/>
                </a:moveTo>
                <a:lnTo>
                  <a:pt x="0" y="304800"/>
                </a:lnTo>
              </a:path>
              <a:path w="762000" h="304800">
                <a:moveTo>
                  <a:pt x="381000" y="0"/>
                </a:moveTo>
                <a:lnTo>
                  <a:pt x="762000" y="304800"/>
                </a:lnTo>
              </a:path>
            </a:pathLst>
          </a:custGeom>
          <a:ln w="9144">
            <a:solidFill>
              <a:srgbClr val="000000"/>
            </a:solidFill>
          </a:ln>
        </p:spPr>
        <p:txBody>
          <a:bodyPr wrap="square" lIns="0" tIns="0" rIns="0" bIns="0" rtlCol="0"/>
          <a:lstStyle/>
          <a:p>
            <a:endParaRPr/>
          </a:p>
        </p:txBody>
      </p:sp>
      <p:sp>
        <p:nvSpPr>
          <p:cNvPr id="25" name="object 25"/>
          <p:cNvSpPr/>
          <p:nvPr/>
        </p:nvSpPr>
        <p:spPr>
          <a:xfrm>
            <a:off x="5638800" y="3886200"/>
            <a:ext cx="1828800" cy="838200"/>
          </a:xfrm>
          <a:custGeom>
            <a:avLst/>
            <a:gdLst/>
            <a:ahLst/>
            <a:cxnLst/>
            <a:rect l="l" t="t" r="r" b="b"/>
            <a:pathLst>
              <a:path w="1828800" h="838200">
                <a:moveTo>
                  <a:pt x="762000" y="0"/>
                </a:moveTo>
                <a:lnTo>
                  <a:pt x="0" y="838200"/>
                </a:lnTo>
              </a:path>
              <a:path w="1828800" h="838200">
                <a:moveTo>
                  <a:pt x="762000" y="0"/>
                </a:moveTo>
                <a:lnTo>
                  <a:pt x="1828800" y="838200"/>
                </a:lnTo>
              </a:path>
            </a:pathLst>
          </a:custGeom>
          <a:ln w="9144">
            <a:solidFill>
              <a:srgbClr val="000000"/>
            </a:solidFill>
          </a:ln>
        </p:spPr>
        <p:txBody>
          <a:bodyPr wrap="square" lIns="0" tIns="0" rIns="0" bIns="0" rtlCol="0"/>
          <a:lstStyle/>
          <a:p>
            <a:endParaRPr/>
          </a:p>
        </p:txBody>
      </p:sp>
      <p:sp>
        <p:nvSpPr>
          <p:cNvPr id="26" name="object 26"/>
          <p:cNvSpPr txBox="1"/>
          <p:nvPr/>
        </p:nvSpPr>
        <p:spPr>
          <a:xfrm>
            <a:off x="307340" y="3604641"/>
            <a:ext cx="9582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count</a:t>
            </a:r>
            <a:r>
              <a:rPr sz="2400" spc="5" dirty="0">
                <a:solidFill>
                  <a:srgbClr val="FF0000"/>
                </a:solidFill>
                <a:latin typeface="Times New Roman"/>
                <a:cs typeface="Times New Roman"/>
              </a:rPr>
              <a:t>r</a:t>
            </a:r>
            <a:r>
              <a:rPr sz="2400" dirty="0">
                <a:solidFill>
                  <a:srgbClr val="FF0000"/>
                </a:solidFill>
                <a:latin typeface="Times New Roman"/>
                <a:cs typeface="Times New Roman"/>
              </a:rPr>
              <a:t>y</a:t>
            </a:r>
            <a:endParaRPr sz="2400">
              <a:latin typeface="Times New Roman"/>
              <a:cs typeface="Times New Roman"/>
            </a:endParaRPr>
          </a:p>
        </p:txBody>
      </p:sp>
      <p:sp>
        <p:nvSpPr>
          <p:cNvPr id="27" name="object 27"/>
          <p:cNvSpPr/>
          <p:nvPr/>
        </p:nvSpPr>
        <p:spPr>
          <a:xfrm>
            <a:off x="609600" y="1905000"/>
            <a:ext cx="0" cy="762000"/>
          </a:xfrm>
          <a:custGeom>
            <a:avLst/>
            <a:gdLst/>
            <a:ahLst/>
            <a:cxnLst/>
            <a:rect l="l" t="t" r="r" b="b"/>
            <a:pathLst>
              <a:path h="762000">
                <a:moveTo>
                  <a:pt x="0" y="0"/>
                </a:moveTo>
                <a:lnTo>
                  <a:pt x="0" y="762000"/>
                </a:lnTo>
              </a:path>
            </a:pathLst>
          </a:custGeom>
          <a:ln w="9144">
            <a:solidFill>
              <a:srgbClr val="000000"/>
            </a:solidFill>
            <a:prstDash val="sysDot"/>
          </a:ln>
        </p:spPr>
        <p:txBody>
          <a:bodyPr wrap="square" lIns="0" tIns="0" rIns="0" bIns="0" rtlCol="0"/>
          <a:lstStyle/>
          <a:p>
            <a:endParaRPr/>
          </a:p>
        </p:txBody>
      </p:sp>
      <p:sp>
        <p:nvSpPr>
          <p:cNvPr id="28" name="object 28"/>
          <p:cNvSpPr/>
          <p:nvPr/>
        </p:nvSpPr>
        <p:spPr>
          <a:xfrm>
            <a:off x="609600" y="2971800"/>
            <a:ext cx="0" cy="762000"/>
          </a:xfrm>
          <a:custGeom>
            <a:avLst/>
            <a:gdLst/>
            <a:ahLst/>
            <a:cxnLst/>
            <a:rect l="l" t="t" r="r" b="b"/>
            <a:pathLst>
              <a:path h="762000">
                <a:moveTo>
                  <a:pt x="0" y="0"/>
                </a:moveTo>
                <a:lnTo>
                  <a:pt x="0" y="762000"/>
                </a:lnTo>
              </a:path>
            </a:pathLst>
          </a:custGeom>
          <a:ln w="9144">
            <a:solidFill>
              <a:srgbClr val="000000"/>
            </a:solidFill>
            <a:prstDash val="sysDot"/>
          </a:ln>
        </p:spPr>
        <p:txBody>
          <a:bodyPr wrap="square" lIns="0" tIns="0" rIns="0" bIns="0" rtlCol="0"/>
          <a:lstStyle/>
          <a:p>
            <a:endParaRPr/>
          </a:p>
        </p:txBody>
      </p:sp>
      <p:sp>
        <p:nvSpPr>
          <p:cNvPr id="29" name="object 29"/>
          <p:cNvSpPr/>
          <p:nvPr/>
        </p:nvSpPr>
        <p:spPr>
          <a:xfrm>
            <a:off x="609600" y="3962400"/>
            <a:ext cx="0" cy="762000"/>
          </a:xfrm>
          <a:custGeom>
            <a:avLst/>
            <a:gdLst/>
            <a:ahLst/>
            <a:cxnLst/>
            <a:rect l="l" t="t" r="r" b="b"/>
            <a:pathLst>
              <a:path h="762000">
                <a:moveTo>
                  <a:pt x="0" y="0"/>
                </a:moveTo>
                <a:lnTo>
                  <a:pt x="0" y="762000"/>
                </a:lnTo>
              </a:path>
            </a:pathLst>
          </a:custGeom>
          <a:ln w="9144">
            <a:solidFill>
              <a:srgbClr val="000000"/>
            </a:solidFill>
            <a:prstDash val="sysDot"/>
          </a:ln>
        </p:spPr>
        <p:txBody>
          <a:bodyPr wrap="square" lIns="0" tIns="0" rIns="0" bIns="0" rtlCol="0"/>
          <a:lstStyle/>
          <a:p>
            <a:endParaRPr/>
          </a:p>
        </p:txBody>
      </p:sp>
      <p:sp>
        <p:nvSpPr>
          <p:cNvPr id="30" name="object 30"/>
          <p:cNvSpPr/>
          <p:nvPr/>
        </p:nvSpPr>
        <p:spPr>
          <a:xfrm>
            <a:off x="609600" y="5029200"/>
            <a:ext cx="0" cy="685800"/>
          </a:xfrm>
          <a:custGeom>
            <a:avLst/>
            <a:gdLst/>
            <a:ahLst/>
            <a:cxnLst/>
            <a:rect l="l" t="t" r="r" b="b"/>
            <a:pathLst>
              <a:path h="685800">
                <a:moveTo>
                  <a:pt x="0" y="0"/>
                </a:moveTo>
                <a:lnTo>
                  <a:pt x="0" y="685800"/>
                </a:lnTo>
              </a:path>
            </a:pathLst>
          </a:custGeom>
          <a:ln w="9144">
            <a:solidFill>
              <a:srgbClr val="000000"/>
            </a:solidFill>
            <a:prstDash val="sysDot"/>
          </a:ln>
        </p:spPr>
        <p:txBody>
          <a:bodyPr wrap="square" lIns="0" tIns="0" rIns="0" bIns="0" rtlCol="0"/>
          <a:lstStyle/>
          <a:p>
            <a:endParaRPr/>
          </a:p>
        </p:txBody>
      </p:sp>
      <p:sp>
        <p:nvSpPr>
          <p:cNvPr id="31" name="object 31"/>
          <p:cNvSpPr txBox="1"/>
          <p:nvPr/>
        </p:nvSpPr>
        <p:spPr>
          <a:xfrm>
            <a:off x="7166609" y="4671136"/>
            <a:ext cx="986790" cy="391795"/>
          </a:xfrm>
          <a:prstGeom prst="rect">
            <a:avLst/>
          </a:prstGeom>
        </p:spPr>
        <p:txBody>
          <a:bodyPr vert="horz" wrap="square" lIns="0" tIns="12700" rIns="0" bIns="0" rtlCol="0">
            <a:spAutoFit/>
          </a:bodyPr>
          <a:lstStyle/>
          <a:p>
            <a:pPr marL="12700">
              <a:lnSpc>
                <a:spcPct val="100000"/>
              </a:lnSpc>
              <a:spcBef>
                <a:spcPts val="100"/>
              </a:spcBef>
            </a:pPr>
            <a:r>
              <a:rPr sz="2400" spc="-175" dirty="0">
                <a:latin typeface="Times New Roman"/>
                <a:cs typeface="Times New Roman"/>
              </a:rPr>
              <a:t>T</a:t>
            </a:r>
            <a:r>
              <a:rPr sz="2400" dirty="0">
                <a:latin typeface="Times New Roman"/>
                <a:cs typeface="Times New Roman"/>
              </a:rPr>
              <a:t>oronto</a:t>
            </a:r>
            <a:endParaRPr sz="2400">
              <a:latin typeface="Times New Roman"/>
              <a:cs typeface="Times New Roman"/>
            </a:endParaRPr>
          </a:p>
        </p:txBody>
      </p:sp>
      <p:sp>
        <p:nvSpPr>
          <p:cNvPr id="34" name="object 3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30</a:t>
            </a:fld>
            <a:endParaRPr dirty="0"/>
          </a:p>
        </p:txBody>
      </p:sp>
      <p:sp>
        <p:nvSpPr>
          <p:cNvPr id="32" name="object 32"/>
          <p:cNvSpPr txBox="1"/>
          <p:nvPr/>
        </p:nvSpPr>
        <p:spPr>
          <a:xfrm>
            <a:off x="1907794" y="4671136"/>
            <a:ext cx="1854835" cy="391795"/>
          </a:xfrm>
          <a:prstGeom prst="rect">
            <a:avLst/>
          </a:prstGeom>
        </p:spPr>
        <p:txBody>
          <a:bodyPr vert="horz" wrap="square" lIns="0" tIns="12700" rIns="0" bIns="0" rtlCol="0">
            <a:spAutoFit/>
          </a:bodyPr>
          <a:lstStyle/>
          <a:p>
            <a:pPr marL="12700">
              <a:lnSpc>
                <a:spcPct val="100000"/>
              </a:lnSpc>
              <a:spcBef>
                <a:spcPts val="100"/>
              </a:spcBef>
              <a:tabLst>
                <a:tab pos="1612900" algn="l"/>
              </a:tabLst>
            </a:pPr>
            <a:r>
              <a:rPr sz="2400" dirty="0">
                <a:latin typeface="Times New Roman"/>
                <a:cs typeface="Times New Roman"/>
              </a:rPr>
              <a:t>Frank</a:t>
            </a:r>
            <a:r>
              <a:rPr sz="2400" spc="-10" dirty="0">
                <a:latin typeface="Times New Roman"/>
                <a:cs typeface="Times New Roman"/>
              </a:rPr>
              <a:t>f</a:t>
            </a:r>
            <a:r>
              <a:rPr sz="2400" dirty="0">
                <a:latin typeface="Times New Roman"/>
                <a:cs typeface="Times New Roman"/>
              </a:rPr>
              <a:t>urt	</a:t>
            </a:r>
            <a:r>
              <a:rPr sz="2400" spc="-5" dirty="0">
                <a:latin typeface="Times New Roman"/>
                <a:cs typeface="Times New Roman"/>
              </a:rPr>
              <a:t>...</a:t>
            </a:r>
            <a:endParaRPr sz="2400">
              <a:latin typeface="Times New Roman"/>
              <a:cs typeface="Times New Roman"/>
            </a:endParaRPr>
          </a:p>
        </p:txBody>
      </p:sp>
      <p:sp>
        <p:nvSpPr>
          <p:cNvPr id="33" name="object 33"/>
          <p:cNvSpPr txBox="1"/>
          <p:nvPr/>
        </p:nvSpPr>
        <p:spPr>
          <a:xfrm>
            <a:off x="383540" y="4671136"/>
            <a:ext cx="48450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ci</a:t>
            </a:r>
            <a:r>
              <a:rPr sz="2400" spc="5" dirty="0">
                <a:solidFill>
                  <a:srgbClr val="FF0000"/>
                </a:solidFill>
                <a:latin typeface="Times New Roman"/>
                <a:cs typeface="Times New Roman"/>
              </a:rPr>
              <a:t>t</a:t>
            </a:r>
            <a:r>
              <a:rPr sz="2400" dirty="0">
                <a:solidFill>
                  <a:srgbClr val="FF0000"/>
                </a:solidFill>
                <a:latin typeface="Times New Roman"/>
                <a:cs typeface="Times New Roman"/>
              </a:rPr>
              <a:t>y</a:t>
            </a:r>
            <a:endParaRPr sz="2400">
              <a:latin typeface="Times New Roman"/>
              <a:cs typeface="Times New Roman"/>
            </a:endParaRPr>
          </a:p>
        </p:txBody>
      </p:sp>
    </p:spTree>
    <p:extLst>
      <p:ext uri="{BB962C8B-B14F-4D97-AF65-F5344CB8AC3E}">
        <p14:creationId xmlns:p14="http://schemas.microsoft.com/office/powerpoint/2010/main" val="2153669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902" y="452704"/>
            <a:ext cx="7377430" cy="514350"/>
          </a:xfrm>
          <a:prstGeom prst="rect">
            <a:avLst/>
          </a:prstGeom>
        </p:spPr>
        <p:txBody>
          <a:bodyPr vert="horz" wrap="square" lIns="0" tIns="13335" rIns="0" bIns="0" rtlCol="0">
            <a:spAutoFit/>
          </a:bodyPr>
          <a:lstStyle/>
          <a:p>
            <a:pPr marL="12700">
              <a:lnSpc>
                <a:spcPct val="100000"/>
              </a:lnSpc>
              <a:spcBef>
                <a:spcPts val="105"/>
              </a:spcBef>
            </a:pPr>
            <a:r>
              <a:rPr b="1" dirty="0">
                <a:latin typeface="Arial"/>
                <a:cs typeface="Arial"/>
              </a:rPr>
              <a:t>Data Cube </a:t>
            </a:r>
            <a:r>
              <a:rPr b="1" spc="-5" dirty="0">
                <a:latin typeface="Arial"/>
                <a:cs typeface="Arial"/>
              </a:rPr>
              <a:t>Measures</a:t>
            </a:r>
            <a:r>
              <a:rPr spc="-5" dirty="0"/>
              <a:t>: </a:t>
            </a:r>
            <a:r>
              <a:rPr dirty="0"/>
              <a:t>Three</a:t>
            </a:r>
            <a:r>
              <a:rPr spc="-120" dirty="0"/>
              <a:t> </a:t>
            </a:r>
            <a:r>
              <a:rPr spc="-5" dirty="0"/>
              <a:t>Categories</a:t>
            </a:r>
          </a:p>
        </p:txBody>
      </p:sp>
      <p:sp>
        <p:nvSpPr>
          <p:cNvPr id="4" name="object 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31</a:t>
            </a:fld>
            <a:endParaRPr dirty="0"/>
          </a:p>
        </p:txBody>
      </p:sp>
      <p:sp>
        <p:nvSpPr>
          <p:cNvPr id="3" name="object 3"/>
          <p:cNvSpPr txBox="1"/>
          <p:nvPr/>
        </p:nvSpPr>
        <p:spPr>
          <a:xfrm>
            <a:off x="383540" y="1458603"/>
            <a:ext cx="8316595" cy="4972050"/>
          </a:xfrm>
          <a:prstGeom prst="rect">
            <a:avLst/>
          </a:prstGeom>
        </p:spPr>
        <p:txBody>
          <a:bodyPr vert="horz" wrap="square" lIns="0" tIns="3175" rIns="0" bIns="0" rtlCol="0">
            <a:spAutoFit/>
          </a:bodyPr>
          <a:lstStyle/>
          <a:p>
            <a:pPr marL="355600" marR="269240" indent="-342900">
              <a:lnSpc>
                <a:spcPct val="107800"/>
              </a:lnSpc>
              <a:spcBef>
                <a:spcPts val="25"/>
              </a:spcBef>
              <a:buClr>
                <a:srgbClr val="3333CC"/>
              </a:buClr>
              <a:buSzPct val="60416"/>
              <a:buFont typeface="Wingdings"/>
              <a:buChar char=""/>
              <a:tabLst>
                <a:tab pos="354965" algn="l"/>
                <a:tab pos="355600" algn="l"/>
              </a:tabLst>
            </a:pPr>
            <a:r>
              <a:rPr sz="2400" u="heavy" spc="-5" dirty="0">
                <a:solidFill>
                  <a:srgbClr val="FF0000"/>
                </a:solidFill>
                <a:uFill>
                  <a:solidFill>
                    <a:srgbClr val="FF0000"/>
                  </a:solidFill>
                </a:uFill>
                <a:latin typeface="Tahoma"/>
                <a:cs typeface="Tahoma"/>
              </a:rPr>
              <a:t>Distributive</a:t>
            </a:r>
            <a:r>
              <a:rPr sz="2400" spc="-5" dirty="0">
                <a:latin typeface="Tahoma"/>
                <a:cs typeface="Tahoma"/>
              </a:rPr>
              <a:t>: </a:t>
            </a:r>
            <a:r>
              <a:rPr sz="2400" dirty="0">
                <a:latin typeface="Tahoma"/>
                <a:cs typeface="Tahoma"/>
              </a:rPr>
              <a:t>if </a:t>
            </a:r>
            <a:r>
              <a:rPr sz="2400" spc="-5" dirty="0">
                <a:latin typeface="Tahoma"/>
                <a:cs typeface="Tahoma"/>
              </a:rPr>
              <a:t>the result </a:t>
            </a:r>
            <a:r>
              <a:rPr sz="2400" dirty="0">
                <a:latin typeface="Tahoma"/>
                <a:cs typeface="Tahoma"/>
              </a:rPr>
              <a:t>derived </a:t>
            </a:r>
            <a:r>
              <a:rPr sz="2400" spc="-5" dirty="0">
                <a:latin typeface="Tahoma"/>
                <a:cs typeface="Tahoma"/>
              </a:rPr>
              <a:t>by applying the function  to </a:t>
            </a:r>
            <a:r>
              <a:rPr sz="2500" i="1" spc="-60" dirty="0">
                <a:latin typeface="Tahoma"/>
                <a:cs typeface="Tahoma"/>
              </a:rPr>
              <a:t>n </a:t>
            </a:r>
            <a:r>
              <a:rPr sz="2400" spc="-5" dirty="0">
                <a:latin typeface="Tahoma"/>
                <a:cs typeface="Tahoma"/>
              </a:rPr>
              <a:t>aggregate values </a:t>
            </a:r>
            <a:r>
              <a:rPr sz="2400" dirty="0">
                <a:latin typeface="Tahoma"/>
                <a:cs typeface="Tahoma"/>
              </a:rPr>
              <a:t>is </a:t>
            </a:r>
            <a:r>
              <a:rPr sz="2400" spc="-5" dirty="0">
                <a:latin typeface="Tahoma"/>
                <a:cs typeface="Tahoma"/>
              </a:rPr>
              <a:t>the same </a:t>
            </a:r>
            <a:r>
              <a:rPr sz="2400" dirty="0">
                <a:latin typeface="Tahoma"/>
                <a:cs typeface="Tahoma"/>
              </a:rPr>
              <a:t>as </a:t>
            </a:r>
            <a:r>
              <a:rPr sz="2400" spc="-5" dirty="0">
                <a:latin typeface="Tahoma"/>
                <a:cs typeface="Tahoma"/>
              </a:rPr>
              <a:t>that </a:t>
            </a:r>
            <a:r>
              <a:rPr sz="2400" dirty="0">
                <a:latin typeface="Tahoma"/>
                <a:cs typeface="Tahoma"/>
              </a:rPr>
              <a:t>derived </a:t>
            </a:r>
            <a:r>
              <a:rPr sz="2400" spc="-5" dirty="0">
                <a:latin typeface="Tahoma"/>
                <a:cs typeface="Tahoma"/>
              </a:rPr>
              <a:t>by  </a:t>
            </a:r>
            <a:r>
              <a:rPr sz="2400" dirty="0">
                <a:latin typeface="Tahoma"/>
                <a:cs typeface="Tahoma"/>
              </a:rPr>
              <a:t>applying the </a:t>
            </a:r>
            <a:r>
              <a:rPr sz="2400" spc="-5" dirty="0">
                <a:latin typeface="Tahoma"/>
                <a:cs typeface="Tahoma"/>
              </a:rPr>
              <a:t>function on </a:t>
            </a:r>
            <a:r>
              <a:rPr sz="2400" dirty="0">
                <a:latin typeface="Tahoma"/>
                <a:cs typeface="Tahoma"/>
              </a:rPr>
              <a:t>all the data </a:t>
            </a:r>
            <a:r>
              <a:rPr sz="2400" spc="-5" dirty="0">
                <a:latin typeface="Tahoma"/>
                <a:cs typeface="Tahoma"/>
              </a:rPr>
              <a:t>without</a:t>
            </a:r>
            <a:r>
              <a:rPr sz="2400" spc="-35" dirty="0">
                <a:latin typeface="Tahoma"/>
                <a:cs typeface="Tahoma"/>
              </a:rPr>
              <a:t> </a:t>
            </a:r>
            <a:r>
              <a:rPr sz="2400" dirty="0">
                <a:latin typeface="Tahoma"/>
                <a:cs typeface="Tahoma"/>
              </a:rPr>
              <a:t>partitioning</a:t>
            </a:r>
            <a:endParaRPr sz="2400">
              <a:latin typeface="Tahoma"/>
              <a:cs typeface="Tahoma"/>
            </a:endParaRPr>
          </a:p>
          <a:p>
            <a:pPr marL="1155700" lvl="1" indent="-229235">
              <a:lnSpc>
                <a:spcPct val="100000"/>
              </a:lnSpc>
              <a:spcBef>
                <a:spcPts val="775"/>
              </a:spcBef>
              <a:buClr>
                <a:srgbClr val="3333CC"/>
              </a:buClr>
              <a:buSzPct val="50000"/>
              <a:buFont typeface="Wingdings"/>
              <a:buChar char=""/>
              <a:tabLst>
                <a:tab pos="1155700" algn="l"/>
                <a:tab pos="1156335" algn="l"/>
              </a:tabLst>
            </a:pPr>
            <a:r>
              <a:rPr sz="2000" dirty="0">
                <a:latin typeface="Tahoma"/>
                <a:cs typeface="Tahoma"/>
              </a:rPr>
              <a:t>E.g., </a:t>
            </a:r>
            <a:r>
              <a:rPr sz="2000" spc="-5" dirty="0">
                <a:latin typeface="Tahoma"/>
                <a:cs typeface="Tahoma"/>
              </a:rPr>
              <a:t>count(), </a:t>
            </a:r>
            <a:r>
              <a:rPr sz="2000" dirty="0">
                <a:latin typeface="Tahoma"/>
                <a:cs typeface="Tahoma"/>
              </a:rPr>
              <a:t>sum(), </a:t>
            </a:r>
            <a:r>
              <a:rPr sz="2000" spc="-5" dirty="0">
                <a:latin typeface="Tahoma"/>
                <a:cs typeface="Tahoma"/>
              </a:rPr>
              <a:t>min(),</a:t>
            </a:r>
            <a:r>
              <a:rPr sz="2000" spc="-135" dirty="0">
                <a:latin typeface="Tahoma"/>
                <a:cs typeface="Tahoma"/>
              </a:rPr>
              <a:t> </a:t>
            </a:r>
            <a:r>
              <a:rPr sz="2000" dirty="0">
                <a:latin typeface="Tahoma"/>
                <a:cs typeface="Tahoma"/>
              </a:rPr>
              <a:t>max()</a:t>
            </a:r>
            <a:endParaRPr sz="2000">
              <a:latin typeface="Tahoma"/>
              <a:cs typeface="Tahoma"/>
            </a:endParaRPr>
          </a:p>
          <a:p>
            <a:pPr marL="355600" marR="5080" indent="-342900">
              <a:lnSpc>
                <a:spcPct val="108500"/>
              </a:lnSpc>
              <a:spcBef>
                <a:spcPts val="565"/>
              </a:spcBef>
              <a:buClr>
                <a:srgbClr val="3333CC"/>
              </a:buClr>
              <a:buSzPct val="60416"/>
              <a:buFont typeface="Wingdings"/>
              <a:buChar char=""/>
              <a:tabLst>
                <a:tab pos="354965" algn="l"/>
                <a:tab pos="355600" algn="l"/>
              </a:tabLst>
            </a:pPr>
            <a:r>
              <a:rPr sz="2400" u="heavy" spc="-5" dirty="0">
                <a:solidFill>
                  <a:srgbClr val="FF0000"/>
                </a:solidFill>
                <a:uFill>
                  <a:solidFill>
                    <a:srgbClr val="FF0000"/>
                  </a:solidFill>
                </a:uFill>
                <a:latin typeface="Tahoma"/>
                <a:cs typeface="Tahoma"/>
              </a:rPr>
              <a:t>Algebraic</a:t>
            </a:r>
            <a:r>
              <a:rPr sz="2400" spc="-5" dirty="0">
                <a:solidFill>
                  <a:srgbClr val="121228"/>
                </a:solidFill>
                <a:latin typeface="Tahoma"/>
                <a:cs typeface="Tahoma"/>
              </a:rPr>
              <a:t>: </a:t>
            </a:r>
            <a:r>
              <a:rPr sz="2400" dirty="0">
                <a:latin typeface="Tahoma"/>
                <a:cs typeface="Tahoma"/>
              </a:rPr>
              <a:t>if it </a:t>
            </a:r>
            <a:r>
              <a:rPr sz="2400" spc="-5" dirty="0">
                <a:latin typeface="Tahoma"/>
                <a:cs typeface="Tahoma"/>
              </a:rPr>
              <a:t>can </a:t>
            </a:r>
            <a:r>
              <a:rPr sz="2400" dirty="0">
                <a:latin typeface="Tahoma"/>
                <a:cs typeface="Tahoma"/>
              </a:rPr>
              <a:t>be </a:t>
            </a:r>
            <a:r>
              <a:rPr sz="2400" spc="-5" dirty="0">
                <a:latin typeface="Tahoma"/>
                <a:cs typeface="Tahoma"/>
              </a:rPr>
              <a:t>computed </a:t>
            </a:r>
            <a:r>
              <a:rPr sz="2400" dirty="0">
                <a:latin typeface="Tahoma"/>
                <a:cs typeface="Tahoma"/>
              </a:rPr>
              <a:t>by an </a:t>
            </a:r>
            <a:r>
              <a:rPr sz="2400" spc="-5" dirty="0">
                <a:latin typeface="Tahoma"/>
                <a:cs typeface="Tahoma"/>
              </a:rPr>
              <a:t>algebraic function  with </a:t>
            </a:r>
            <a:r>
              <a:rPr sz="2500" i="1" spc="-80" dirty="0">
                <a:latin typeface="Tahoma"/>
                <a:cs typeface="Tahoma"/>
              </a:rPr>
              <a:t>M </a:t>
            </a:r>
            <a:r>
              <a:rPr sz="2400" dirty="0">
                <a:latin typeface="Tahoma"/>
                <a:cs typeface="Tahoma"/>
              </a:rPr>
              <a:t>arguments (where </a:t>
            </a:r>
            <a:r>
              <a:rPr sz="2500" i="1" spc="-80" dirty="0">
                <a:latin typeface="Tahoma"/>
                <a:cs typeface="Tahoma"/>
              </a:rPr>
              <a:t>M </a:t>
            </a:r>
            <a:r>
              <a:rPr sz="2400" dirty="0">
                <a:latin typeface="Tahoma"/>
                <a:cs typeface="Tahoma"/>
              </a:rPr>
              <a:t>is a bounded </a:t>
            </a:r>
            <a:r>
              <a:rPr sz="2400" spc="-5" dirty="0">
                <a:latin typeface="Tahoma"/>
                <a:cs typeface="Tahoma"/>
              </a:rPr>
              <a:t>integer), each </a:t>
            </a:r>
            <a:r>
              <a:rPr sz="2400" dirty="0">
                <a:latin typeface="Tahoma"/>
                <a:cs typeface="Tahoma"/>
              </a:rPr>
              <a:t>of  </a:t>
            </a:r>
            <a:r>
              <a:rPr sz="2400" spc="-5" dirty="0">
                <a:latin typeface="Tahoma"/>
                <a:cs typeface="Tahoma"/>
              </a:rPr>
              <a:t>which </a:t>
            </a:r>
            <a:r>
              <a:rPr sz="2400" dirty="0">
                <a:latin typeface="Tahoma"/>
                <a:cs typeface="Tahoma"/>
              </a:rPr>
              <a:t>is obtained by applying a distributive aggregate  function</a:t>
            </a:r>
            <a:endParaRPr sz="2400">
              <a:latin typeface="Tahoma"/>
              <a:cs typeface="Tahoma"/>
            </a:endParaRPr>
          </a:p>
          <a:p>
            <a:pPr marL="1155700" lvl="1" indent="-229235">
              <a:lnSpc>
                <a:spcPct val="100000"/>
              </a:lnSpc>
              <a:spcBef>
                <a:spcPts val="775"/>
              </a:spcBef>
              <a:buClr>
                <a:srgbClr val="3333CC"/>
              </a:buClr>
              <a:buSzPct val="50000"/>
              <a:buFont typeface="Wingdings"/>
              <a:buChar char=""/>
              <a:tabLst>
                <a:tab pos="1155700" algn="l"/>
                <a:tab pos="1156335" algn="l"/>
                <a:tab pos="1826260" algn="l"/>
              </a:tabLst>
            </a:pPr>
            <a:r>
              <a:rPr sz="2000" dirty="0">
                <a:solidFill>
                  <a:srgbClr val="121228"/>
                </a:solidFill>
                <a:latin typeface="Tahoma"/>
                <a:cs typeface="Tahoma"/>
              </a:rPr>
              <a:t>E.g.,	avg(), </a:t>
            </a:r>
            <a:r>
              <a:rPr sz="2000" spc="-5" dirty="0">
                <a:solidFill>
                  <a:srgbClr val="121228"/>
                </a:solidFill>
                <a:latin typeface="Tahoma"/>
                <a:cs typeface="Tahoma"/>
              </a:rPr>
              <a:t>min_N(),</a:t>
            </a:r>
            <a:r>
              <a:rPr sz="2000" spc="-55" dirty="0">
                <a:solidFill>
                  <a:srgbClr val="121228"/>
                </a:solidFill>
                <a:latin typeface="Tahoma"/>
                <a:cs typeface="Tahoma"/>
              </a:rPr>
              <a:t> </a:t>
            </a:r>
            <a:r>
              <a:rPr sz="2000" spc="-5" dirty="0">
                <a:solidFill>
                  <a:srgbClr val="121228"/>
                </a:solidFill>
                <a:latin typeface="Tahoma"/>
                <a:cs typeface="Tahoma"/>
              </a:rPr>
              <a:t>standard_deviation()</a:t>
            </a:r>
            <a:endParaRPr sz="2000">
              <a:latin typeface="Tahoma"/>
              <a:cs typeface="Tahoma"/>
            </a:endParaRPr>
          </a:p>
          <a:p>
            <a:pPr marL="355600" marR="267970" indent="-342900">
              <a:lnSpc>
                <a:spcPct val="110000"/>
              </a:lnSpc>
              <a:spcBef>
                <a:spcPts val="525"/>
              </a:spcBef>
              <a:buClr>
                <a:srgbClr val="3333CC"/>
              </a:buClr>
              <a:buSzPct val="60416"/>
              <a:buFont typeface="Wingdings"/>
              <a:buChar char=""/>
              <a:tabLst>
                <a:tab pos="354965" algn="l"/>
                <a:tab pos="355600" algn="l"/>
              </a:tabLst>
            </a:pPr>
            <a:r>
              <a:rPr sz="2400" u="heavy" spc="-5" dirty="0">
                <a:solidFill>
                  <a:srgbClr val="FF0000"/>
                </a:solidFill>
                <a:uFill>
                  <a:solidFill>
                    <a:srgbClr val="FF0000"/>
                  </a:solidFill>
                </a:uFill>
                <a:latin typeface="Tahoma"/>
                <a:cs typeface="Tahoma"/>
              </a:rPr>
              <a:t>Holistic</a:t>
            </a:r>
            <a:r>
              <a:rPr sz="2400" spc="-5" dirty="0">
                <a:solidFill>
                  <a:srgbClr val="FF0000"/>
                </a:solidFill>
                <a:latin typeface="Tahoma"/>
                <a:cs typeface="Tahoma"/>
              </a:rPr>
              <a:t>: </a:t>
            </a:r>
            <a:r>
              <a:rPr sz="2400" dirty="0">
                <a:latin typeface="Tahoma"/>
                <a:cs typeface="Tahoma"/>
              </a:rPr>
              <a:t>if </a:t>
            </a:r>
            <a:r>
              <a:rPr sz="2400" spc="-5" dirty="0">
                <a:latin typeface="Tahoma"/>
                <a:cs typeface="Tahoma"/>
              </a:rPr>
              <a:t>there </a:t>
            </a:r>
            <a:r>
              <a:rPr sz="2400" dirty="0">
                <a:latin typeface="Tahoma"/>
                <a:cs typeface="Tahoma"/>
              </a:rPr>
              <a:t>is </a:t>
            </a:r>
            <a:r>
              <a:rPr sz="2400" spc="-5" dirty="0">
                <a:latin typeface="Tahoma"/>
                <a:cs typeface="Tahoma"/>
              </a:rPr>
              <a:t>no constant </a:t>
            </a:r>
            <a:r>
              <a:rPr sz="2400" dirty="0">
                <a:latin typeface="Tahoma"/>
                <a:cs typeface="Tahoma"/>
              </a:rPr>
              <a:t>bound </a:t>
            </a:r>
            <a:r>
              <a:rPr sz="2400" spc="-5" dirty="0">
                <a:latin typeface="Tahoma"/>
                <a:cs typeface="Tahoma"/>
              </a:rPr>
              <a:t>on the storage size  needed to </a:t>
            </a:r>
            <a:r>
              <a:rPr sz="2400" dirty="0">
                <a:latin typeface="Tahoma"/>
                <a:cs typeface="Tahoma"/>
              </a:rPr>
              <a:t>describe a</a:t>
            </a:r>
            <a:r>
              <a:rPr sz="2400" spc="5" dirty="0">
                <a:latin typeface="Tahoma"/>
                <a:cs typeface="Tahoma"/>
              </a:rPr>
              <a:t> </a:t>
            </a:r>
            <a:r>
              <a:rPr sz="2400" spc="-5" dirty="0">
                <a:latin typeface="Tahoma"/>
                <a:cs typeface="Tahoma"/>
              </a:rPr>
              <a:t>subaggregate.</a:t>
            </a:r>
            <a:endParaRPr sz="2400">
              <a:latin typeface="Tahoma"/>
              <a:cs typeface="Tahoma"/>
            </a:endParaRPr>
          </a:p>
          <a:p>
            <a:pPr marL="1155700" lvl="1" indent="-229235">
              <a:lnSpc>
                <a:spcPct val="100000"/>
              </a:lnSpc>
              <a:spcBef>
                <a:spcPts val="770"/>
              </a:spcBef>
              <a:buClr>
                <a:srgbClr val="3333CC"/>
              </a:buClr>
              <a:buSzPct val="50000"/>
              <a:buFont typeface="Wingdings"/>
              <a:buChar char=""/>
              <a:tabLst>
                <a:tab pos="1155700" algn="l"/>
                <a:tab pos="1156335" algn="l"/>
              </a:tabLst>
            </a:pPr>
            <a:r>
              <a:rPr sz="2000" dirty="0">
                <a:latin typeface="Tahoma"/>
                <a:cs typeface="Tahoma"/>
              </a:rPr>
              <a:t>E.g., median(), </a:t>
            </a:r>
            <a:r>
              <a:rPr sz="2000" spc="-5" dirty="0">
                <a:latin typeface="Tahoma"/>
                <a:cs typeface="Tahoma"/>
              </a:rPr>
              <a:t>mode(),</a:t>
            </a:r>
            <a:r>
              <a:rPr sz="2000" spc="-130" dirty="0">
                <a:latin typeface="Tahoma"/>
                <a:cs typeface="Tahoma"/>
              </a:rPr>
              <a:t> </a:t>
            </a:r>
            <a:r>
              <a:rPr sz="2000" spc="-5" dirty="0">
                <a:latin typeface="Tahoma"/>
                <a:cs typeface="Tahoma"/>
              </a:rPr>
              <a:t>rank()</a:t>
            </a:r>
            <a:endParaRPr sz="2000">
              <a:latin typeface="Tahoma"/>
              <a:cs typeface="Tahoma"/>
            </a:endParaRPr>
          </a:p>
        </p:txBody>
      </p:sp>
    </p:spTree>
    <p:extLst>
      <p:ext uri="{BB962C8B-B14F-4D97-AF65-F5344CB8AC3E}">
        <p14:creationId xmlns:p14="http://schemas.microsoft.com/office/powerpoint/2010/main" val="14738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606" y="356362"/>
            <a:ext cx="6706234" cy="513715"/>
          </a:xfrm>
          <a:prstGeom prst="rect">
            <a:avLst/>
          </a:prstGeom>
        </p:spPr>
        <p:txBody>
          <a:bodyPr vert="horz" wrap="square" lIns="0" tIns="13335" rIns="0" bIns="0" rtlCol="0">
            <a:spAutoFit/>
          </a:bodyPr>
          <a:lstStyle/>
          <a:p>
            <a:pPr marL="12700">
              <a:lnSpc>
                <a:spcPct val="100000"/>
              </a:lnSpc>
              <a:spcBef>
                <a:spcPts val="105"/>
              </a:spcBef>
            </a:pPr>
            <a:r>
              <a:rPr spc="-5" dirty="0"/>
              <a:t>View </a:t>
            </a:r>
            <a:r>
              <a:rPr dirty="0"/>
              <a:t>of Warehouses </a:t>
            </a:r>
            <a:r>
              <a:rPr spc="-5" dirty="0"/>
              <a:t>and</a:t>
            </a:r>
            <a:r>
              <a:rPr spc="-114" dirty="0"/>
              <a:t> </a:t>
            </a:r>
            <a:r>
              <a:rPr dirty="0"/>
              <a:t>Hierarchies</a:t>
            </a:r>
          </a:p>
        </p:txBody>
      </p:sp>
      <p:grpSp>
        <p:nvGrpSpPr>
          <p:cNvPr id="3" name="object 3"/>
          <p:cNvGrpSpPr/>
          <p:nvPr/>
        </p:nvGrpSpPr>
        <p:grpSpPr>
          <a:xfrm>
            <a:off x="457200" y="1272539"/>
            <a:ext cx="6858000" cy="5328285"/>
            <a:chOff x="457200" y="1272539"/>
            <a:chExt cx="6858000" cy="5328285"/>
          </a:xfrm>
        </p:grpSpPr>
        <p:sp>
          <p:nvSpPr>
            <p:cNvPr id="4" name="object 4"/>
            <p:cNvSpPr/>
            <p:nvPr/>
          </p:nvSpPr>
          <p:spPr>
            <a:xfrm>
              <a:off x="457200" y="1272539"/>
              <a:ext cx="6858000" cy="52623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29000" y="2133600"/>
              <a:ext cx="2171700" cy="4466844"/>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5185028" y="2740025"/>
            <a:ext cx="3796665" cy="2806065"/>
          </a:xfrm>
          <a:prstGeom prst="rect">
            <a:avLst/>
          </a:prstGeom>
        </p:spPr>
        <p:txBody>
          <a:bodyPr vert="horz" wrap="square" lIns="0" tIns="122555" rIns="0" bIns="0" rtlCol="0">
            <a:spAutoFit/>
          </a:bodyPr>
          <a:lstStyle/>
          <a:p>
            <a:pPr marL="12700">
              <a:lnSpc>
                <a:spcPct val="100000"/>
              </a:lnSpc>
              <a:spcBef>
                <a:spcPts val="965"/>
              </a:spcBef>
            </a:pPr>
            <a:r>
              <a:rPr sz="2400" u="heavy" spc="-5" dirty="0">
                <a:solidFill>
                  <a:srgbClr val="006666"/>
                </a:solidFill>
                <a:uFill>
                  <a:solidFill>
                    <a:srgbClr val="006666"/>
                  </a:solidFill>
                </a:uFill>
                <a:latin typeface="Tahoma"/>
                <a:cs typeface="Tahoma"/>
              </a:rPr>
              <a:t>Specification </a:t>
            </a:r>
            <a:r>
              <a:rPr sz="2400" u="heavy" dirty="0">
                <a:solidFill>
                  <a:srgbClr val="006666"/>
                </a:solidFill>
                <a:uFill>
                  <a:solidFill>
                    <a:srgbClr val="006666"/>
                  </a:solidFill>
                </a:uFill>
                <a:latin typeface="Tahoma"/>
                <a:cs typeface="Tahoma"/>
              </a:rPr>
              <a:t>of</a:t>
            </a:r>
            <a:r>
              <a:rPr sz="2400" u="heavy" spc="-30" dirty="0">
                <a:solidFill>
                  <a:srgbClr val="006666"/>
                </a:solidFill>
                <a:uFill>
                  <a:solidFill>
                    <a:srgbClr val="006666"/>
                  </a:solidFill>
                </a:uFill>
                <a:latin typeface="Tahoma"/>
                <a:cs typeface="Tahoma"/>
              </a:rPr>
              <a:t> </a:t>
            </a:r>
            <a:r>
              <a:rPr sz="2400" u="heavy" spc="-5" dirty="0">
                <a:solidFill>
                  <a:srgbClr val="006666"/>
                </a:solidFill>
                <a:uFill>
                  <a:solidFill>
                    <a:srgbClr val="006666"/>
                  </a:solidFill>
                </a:uFill>
                <a:latin typeface="Tahoma"/>
                <a:cs typeface="Tahoma"/>
              </a:rPr>
              <a:t>hierarchies</a:t>
            </a:r>
            <a:endParaRPr sz="2400">
              <a:latin typeface="Tahoma"/>
              <a:cs typeface="Tahoma"/>
            </a:endParaRPr>
          </a:p>
          <a:p>
            <a:pPr marL="354965" marR="1036955" indent="-354965">
              <a:lnSpc>
                <a:spcPct val="130000"/>
              </a:lnSpc>
              <a:buClr>
                <a:srgbClr val="3333CC"/>
              </a:buClr>
              <a:buSzPct val="60416"/>
              <a:buFont typeface="Wingdings"/>
              <a:buChar char=""/>
              <a:tabLst>
                <a:tab pos="354965" algn="l"/>
                <a:tab pos="355600" algn="l"/>
              </a:tabLst>
            </a:pPr>
            <a:r>
              <a:rPr sz="2400" spc="-5" dirty="0">
                <a:latin typeface="Tahoma"/>
                <a:cs typeface="Tahoma"/>
              </a:rPr>
              <a:t>Schema</a:t>
            </a:r>
            <a:r>
              <a:rPr sz="2400" spc="-75" dirty="0">
                <a:latin typeface="Tahoma"/>
                <a:cs typeface="Tahoma"/>
              </a:rPr>
              <a:t> </a:t>
            </a:r>
            <a:r>
              <a:rPr sz="2400" dirty="0">
                <a:latin typeface="Tahoma"/>
                <a:cs typeface="Tahoma"/>
              </a:rPr>
              <a:t>hierarchy </a:t>
            </a:r>
            <a:r>
              <a:rPr sz="2400" dirty="0">
                <a:solidFill>
                  <a:srgbClr val="3333CC"/>
                </a:solidFill>
                <a:latin typeface="Tahoma"/>
                <a:cs typeface="Tahoma"/>
              </a:rPr>
              <a:t> </a:t>
            </a:r>
            <a:r>
              <a:rPr sz="2400" spc="-5" dirty="0">
                <a:solidFill>
                  <a:srgbClr val="3333CC"/>
                </a:solidFill>
                <a:latin typeface="Tahoma"/>
                <a:cs typeface="Tahoma"/>
              </a:rPr>
              <a:t>day &lt; {month</a:t>
            </a:r>
            <a:r>
              <a:rPr sz="2400" spc="-65" dirty="0">
                <a:solidFill>
                  <a:srgbClr val="3333CC"/>
                </a:solidFill>
                <a:latin typeface="Tahoma"/>
                <a:cs typeface="Tahoma"/>
              </a:rPr>
              <a:t> </a:t>
            </a:r>
            <a:r>
              <a:rPr sz="2400" spc="-5" dirty="0">
                <a:solidFill>
                  <a:srgbClr val="3333CC"/>
                </a:solidFill>
                <a:latin typeface="Tahoma"/>
                <a:cs typeface="Tahoma"/>
              </a:rPr>
              <a:t>&lt;</a:t>
            </a:r>
            <a:endParaRPr sz="2400">
              <a:latin typeface="Tahoma"/>
              <a:cs typeface="Tahoma"/>
            </a:endParaRPr>
          </a:p>
          <a:p>
            <a:pPr marL="756285">
              <a:lnSpc>
                <a:spcPct val="100000"/>
              </a:lnSpc>
              <a:spcBef>
                <a:spcPts val="290"/>
              </a:spcBef>
            </a:pPr>
            <a:r>
              <a:rPr sz="2400" dirty="0">
                <a:solidFill>
                  <a:srgbClr val="3333CC"/>
                </a:solidFill>
                <a:latin typeface="Tahoma"/>
                <a:cs typeface="Tahoma"/>
              </a:rPr>
              <a:t>quarter; </a:t>
            </a:r>
            <a:r>
              <a:rPr sz="2400" spc="-5" dirty="0">
                <a:solidFill>
                  <a:srgbClr val="3333CC"/>
                </a:solidFill>
                <a:latin typeface="Tahoma"/>
                <a:cs typeface="Tahoma"/>
              </a:rPr>
              <a:t>week} &lt;</a:t>
            </a:r>
            <a:r>
              <a:rPr sz="2400" spc="-55" dirty="0">
                <a:solidFill>
                  <a:srgbClr val="3333CC"/>
                </a:solidFill>
                <a:latin typeface="Tahoma"/>
                <a:cs typeface="Tahoma"/>
              </a:rPr>
              <a:t> </a:t>
            </a:r>
            <a:r>
              <a:rPr sz="2400" spc="-5" dirty="0">
                <a:solidFill>
                  <a:srgbClr val="3333CC"/>
                </a:solidFill>
                <a:latin typeface="Tahoma"/>
                <a:cs typeface="Tahoma"/>
              </a:rPr>
              <a:t>year</a:t>
            </a:r>
            <a:endParaRPr sz="2400">
              <a:latin typeface="Tahoma"/>
              <a:cs typeface="Tahoma"/>
            </a:endParaRPr>
          </a:p>
          <a:p>
            <a:pPr marL="342265" marR="307975" indent="-342265" algn="r">
              <a:lnSpc>
                <a:spcPct val="100000"/>
              </a:lnSpc>
              <a:spcBef>
                <a:spcPts val="865"/>
              </a:spcBef>
              <a:buClr>
                <a:srgbClr val="3333CC"/>
              </a:buClr>
              <a:buSzPct val="60416"/>
              <a:buFont typeface="Wingdings"/>
              <a:buChar char=""/>
              <a:tabLst>
                <a:tab pos="342265" algn="l"/>
                <a:tab pos="342900" algn="l"/>
              </a:tabLst>
            </a:pPr>
            <a:r>
              <a:rPr sz="2400" spc="-5" dirty="0">
                <a:latin typeface="Tahoma"/>
                <a:cs typeface="Tahoma"/>
              </a:rPr>
              <a:t>Set_grouping</a:t>
            </a:r>
            <a:r>
              <a:rPr sz="2400" spc="-95" dirty="0">
                <a:latin typeface="Tahoma"/>
                <a:cs typeface="Tahoma"/>
              </a:rPr>
              <a:t> </a:t>
            </a:r>
            <a:r>
              <a:rPr sz="2400" dirty="0">
                <a:latin typeface="Tahoma"/>
                <a:cs typeface="Tahoma"/>
              </a:rPr>
              <a:t>hierarchy</a:t>
            </a:r>
            <a:endParaRPr sz="2400">
              <a:latin typeface="Tahoma"/>
              <a:cs typeface="Tahoma"/>
            </a:endParaRPr>
          </a:p>
          <a:p>
            <a:pPr marR="361315" algn="r">
              <a:lnSpc>
                <a:spcPct val="100000"/>
              </a:lnSpc>
              <a:spcBef>
                <a:spcPts val="865"/>
              </a:spcBef>
            </a:pPr>
            <a:r>
              <a:rPr sz="2400" spc="-5" dirty="0">
                <a:solidFill>
                  <a:srgbClr val="3333CC"/>
                </a:solidFill>
                <a:latin typeface="Tahoma"/>
                <a:cs typeface="Tahoma"/>
              </a:rPr>
              <a:t>{1..10} &lt;</a:t>
            </a:r>
            <a:r>
              <a:rPr sz="2400" spc="-45" dirty="0">
                <a:solidFill>
                  <a:srgbClr val="3333CC"/>
                </a:solidFill>
                <a:latin typeface="Tahoma"/>
                <a:cs typeface="Tahoma"/>
              </a:rPr>
              <a:t> </a:t>
            </a:r>
            <a:r>
              <a:rPr sz="2400" spc="-5" dirty="0">
                <a:solidFill>
                  <a:srgbClr val="3333CC"/>
                </a:solidFill>
                <a:latin typeface="Tahoma"/>
                <a:cs typeface="Tahoma"/>
              </a:rPr>
              <a:t>inexpensive</a:t>
            </a:r>
            <a:endParaRPr sz="2400">
              <a:latin typeface="Tahoma"/>
              <a:cs typeface="Tahoma"/>
            </a:endParaRPr>
          </a:p>
        </p:txBody>
      </p:sp>
      <p:sp>
        <p:nvSpPr>
          <p:cNvPr id="7" name="object 7"/>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32</a:t>
            </a:fld>
            <a:endParaRPr dirty="0"/>
          </a:p>
        </p:txBody>
      </p:sp>
    </p:spTree>
    <p:extLst>
      <p:ext uri="{BB962C8B-B14F-4D97-AF65-F5344CB8AC3E}">
        <p14:creationId xmlns:p14="http://schemas.microsoft.com/office/powerpoint/2010/main" val="1139694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9241" y="371347"/>
            <a:ext cx="4530090" cy="574040"/>
          </a:xfrm>
          <a:prstGeom prst="rect">
            <a:avLst/>
          </a:prstGeom>
        </p:spPr>
        <p:txBody>
          <a:bodyPr vert="horz" wrap="square" lIns="0" tIns="12700" rIns="0" bIns="0" rtlCol="0">
            <a:spAutoFit/>
          </a:bodyPr>
          <a:lstStyle/>
          <a:p>
            <a:pPr marL="12700">
              <a:lnSpc>
                <a:spcPct val="100000"/>
              </a:lnSpc>
              <a:spcBef>
                <a:spcPts val="100"/>
              </a:spcBef>
            </a:pPr>
            <a:r>
              <a:rPr sz="3600" dirty="0"/>
              <a:t>Multidimensional</a:t>
            </a:r>
            <a:r>
              <a:rPr sz="3600" spc="-55" dirty="0"/>
              <a:t> </a:t>
            </a:r>
            <a:r>
              <a:rPr sz="3600" dirty="0"/>
              <a:t>Data</a:t>
            </a:r>
            <a:endParaRPr sz="3600"/>
          </a:p>
        </p:txBody>
      </p:sp>
      <p:grpSp>
        <p:nvGrpSpPr>
          <p:cNvPr id="3" name="object 3"/>
          <p:cNvGrpSpPr/>
          <p:nvPr/>
        </p:nvGrpSpPr>
        <p:grpSpPr>
          <a:xfrm>
            <a:off x="860844" y="2884042"/>
            <a:ext cx="3793490" cy="3136265"/>
            <a:chOff x="860844" y="2884042"/>
            <a:chExt cx="3793490" cy="3136265"/>
          </a:xfrm>
        </p:grpSpPr>
        <p:sp>
          <p:nvSpPr>
            <p:cNvPr id="4" name="object 4"/>
            <p:cNvSpPr/>
            <p:nvPr/>
          </p:nvSpPr>
          <p:spPr>
            <a:xfrm>
              <a:off x="1377695" y="3130295"/>
              <a:ext cx="3264535" cy="2883535"/>
            </a:xfrm>
            <a:custGeom>
              <a:avLst/>
              <a:gdLst/>
              <a:ahLst/>
              <a:cxnLst/>
              <a:rect l="l" t="t" r="r" b="b"/>
              <a:pathLst>
                <a:path w="3264535" h="2883535">
                  <a:moveTo>
                    <a:pt x="0" y="720724"/>
                  </a:moveTo>
                  <a:lnTo>
                    <a:pt x="720724" y="0"/>
                  </a:lnTo>
                  <a:lnTo>
                    <a:pt x="3264407" y="0"/>
                  </a:lnTo>
                  <a:lnTo>
                    <a:pt x="3264407" y="2162682"/>
                  </a:lnTo>
                  <a:lnTo>
                    <a:pt x="2543682" y="2883407"/>
                  </a:lnTo>
                  <a:lnTo>
                    <a:pt x="0" y="2883407"/>
                  </a:lnTo>
                  <a:lnTo>
                    <a:pt x="0" y="720724"/>
                  </a:lnTo>
                  <a:close/>
                </a:path>
                <a:path w="3264535" h="2883535">
                  <a:moveTo>
                    <a:pt x="0" y="720724"/>
                  </a:moveTo>
                  <a:lnTo>
                    <a:pt x="2543682" y="720724"/>
                  </a:lnTo>
                  <a:lnTo>
                    <a:pt x="3264407" y="0"/>
                  </a:lnTo>
                </a:path>
                <a:path w="3264535" h="2883535">
                  <a:moveTo>
                    <a:pt x="2543682" y="720724"/>
                  </a:moveTo>
                  <a:lnTo>
                    <a:pt x="2543682" y="2883407"/>
                  </a:lnTo>
                </a:path>
              </a:pathLst>
            </a:custGeom>
            <a:ln w="12192">
              <a:solidFill>
                <a:srgbClr val="000000"/>
              </a:solidFill>
            </a:ln>
          </p:spPr>
          <p:txBody>
            <a:bodyPr wrap="square" lIns="0" tIns="0" rIns="0" bIns="0" rtlCol="0"/>
            <a:lstStyle/>
            <a:p>
              <a:endParaRPr/>
            </a:p>
          </p:txBody>
        </p:sp>
        <p:sp>
          <p:nvSpPr>
            <p:cNvPr id="5" name="object 5"/>
            <p:cNvSpPr/>
            <p:nvPr/>
          </p:nvSpPr>
          <p:spPr>
            <a:xfrm>
              <a:off x="1371599" y="3124199"/>
              <a:ext cx="3276600" cy="2895600"/>
            </a:xfrm>
            <a:custGeom>
              <a:avLst/>
              <a:gdLst/>
              <a:ahLst/>
              <a:cxnLst/>
              <a:rect l="l" t="t" r="r" b="b"/>
              <a:pathLst>
                <a:path w="3276600" h="2895600">
                  <a:moveTo>
                    <a:pt x="0" y="1066800"/>
                  </a:moveTo>
                  <a:lnTo>
                    <a:pt x="2590800" y="1066800"/>
                  </a:lnTo>
                </a:path>
                <a:path w="3276600" h="2895600">
                  <a:moveTo>
                    <a:pt x="0" y="1371600"/>
                  </a:moveTo>
                  <a:lnTo>
                    <a:pt x="2590800" y="1371600"/>
                  </a:lnTo>
                </a:path>
                <a:path w="3276600" h="2895600">
                  <a:moveTo>
                    <a:pt x="0" y="1752600"/>
                  </a:moveTo>
                  <a:lnTo>
                    <a:pt x="2590800" y="1752600"/>
                  </a:lnTo>
                </a:path>
                <a:path w="3276600" h="2895600">
                  <a:moveTo>
                    <a:pt x="0" y="2057400"/>
                  </a:moveTo>
                  <a:lnTo>
                    <a:pt x="2590800" y="2057400"/>
                  </a:lnTo>
                </a:path>
                <a:path w="3276600" h="2895600">
                  <a:moveTo>
                    <a:pt x="0" y="2362200"/>
                  </a:moveTo>
                  <a:lnTo>
                    <a:pt x="2590800" y="2362200"/>
                  </a:lnTo>
                </a:path>
                <a:path w="3276600" h="2895600">
                  <a:moveTo>
                    <a:pt x="0" y="2667000"/>
                  </a:moveTo>
                  <a:lnTo>
                    <a:pt x="2590800" y="2667000"/>
                  </a:lnTo>
                </a:path>
                <a:path w="3276600" h="2895600">
                  <a:moveTo>
                    <a:pt x="304800" y="762000"/>
                  </a:moveTo>
                  <a:lnTo>
                    <a:pt x="304800" y="2895600"/>
                  </a:lnTo>
                </a:path>
                <a:path w="3276600" h="2895600">
                  <a:moveTo>
                    <a:pt x="990600" y="762000"/>
                  </a:moveTo>
                  <a:lnTo>
                    <a:pt x="990600" y="2895600"/>
                  </a:lnTo>
                </a:path>
                <a:path w="3276600" h="2895600">
                  <a:moveTo>
                    <a:pt x="1371600" y="762000"/>
                  </a:moveTo>
                  <a:lnTo>
                    <a:pt x="1371600" y="2895600"/>
                  </a:lnTo>
                </a:path>
                <a:path w="3276600" h="2895600">
                  <a:moveTo>
                    <a:pt x="1676400" y="762000"/>
                  </a:moveTo>
                  <a:lnTo>
                    <a:pt x="1676400" y="2895600"/>
                  </a:lnTo>
                </a:path>
                <a:path w="3276600" h="2895600">
                  <a:moveTo>
                    <a:pt x="1981200" y="762000"/>
                  </a:moveTo>
                  <a:lnTo>
                    <a:pt x="1981200" y="2895600"/>
                  </a:lnTo>
                </a:path>
                <a:path w="3276600" h="2895600">
                  <a:moveTo>
                    <a:pt x="609600" y="762000"/>
                  </a:moveTo>
                  <a:lnTo>
                    <a:pt x="609600" y="2895600"/>
                  </a:lnTo>
                </a:path>
                <a:path w="3276600" h="2895600">
                  <a:moveTo>
                    <a:pt x="304800" y="762000"/>
                  </a:moveTo>
                  <a:lnTo>
                    <a:pt x="1066800" y="0"/>
                  </a:lnTo>
                </a:path>
                <a:path w="3276600" h="2895600">
                  <a:moveTo>
                    <a:pt x="609600" y="762000"/>
                  </a:moveTo>
                  <a:lnTo>
                    <a:pt x="1295400" y="0"/>
                  </a:lnTo>
                </a:path>
                <a:path w="3276600" h="2895600">
                  <a:moveTo>
                    <a:pt x="990600" y="762000"/>
                  </a:moveTo>
                  <a:lnTo>
                    <a:pt x="1676400" y="0"/>
                  </a:lnTo>
                </a:path>
                <a:path w="3276600" h="2895600">
                  <a:moveTo>
                    <a:pt x="1676400" y="762000"/>
                  </a:moveTo>
                  <a:lnTo>
                    <a:pt x="2362200" y="0"/>
                  </a:lnTo>
                </a:path>
                <a:path w="3276600" h="2895600">
                  <a:moveTo>
                    <a:pt x="1981200" y="762000"/>
                  </a:moveTo>
                  <a:lnTo>
                    <a:pt x="2667000" y="0"/>
                  </a:lnTo>
                </a:path>
                <a:path w="3276600" h="2895600">
                  <a:moveTo>
                    <a:pt x="2286000" y="762000"/>
                  </a:moveTo>
                  <a:lnTo>
                    <a:pt x="2971800" y="0"/>
                  </a:lnTo>
                </a:path>
                <a:path w="3276600" h="2895600">
                  <a:moveTo>
                    <a:pt x="533400" y="228600"/>
                  </a:moveTo>
                  <a:lnTo>
                    <a:pt x="3048000" y="228600"/>
                  </a:lnTo>
                </a:path>
                <a:path w="3276600" h="2895600">
                  <a:moveTo>
                    <a:pt x="304800" y="457200"/>
                  </a:moveTo>
                  <a:lnTo>
                    <a:pt x="2895600" y="457200"/>
                  </a:lnTo>
                </a:path>
                <a:path w="3276600" h="2895600">
                  <a:moveTo>
                    <a:pt x="2286000" y="762000"/>
                  </a:moveTo>
                  <a:lnTo>
                    <a:pt x="2286000" y="2895600"/>
                  </a:lnTo>
                </a:path>
                <a:path w="3276600" h="2895600">
                  <a:moveTo>
                    <a:pt x="3048000" y="228600"/>
                  </a:moveTo>
                  <a:lnTo>
                    <a:pt x="3048000" y="2438400"/>
                  </a:lnTo>
                </a:path>
                <a:path w="3276600" h="2895600">
                  <a:moveTo>
                    <a:pt x="2590800" y="1066800"/>
                  </a:moveTo>
                  <a:lnTo>
                    <a:pt x="3276600" y="381000"/>
                  </a:lnTo>
                </a:path>
                <a:path w="3276600" h="2895600">
                  <a:moveTo>
                    <a:pt x="2590800" y="1371600"/>
                  </a:moveTo>
                  <a:lnTo>
                    <a:pt x="3276600" y="762000"/>
                  </a:lnTo>
                </a:path>
                <a:path w="3276600" h="2895600">
                  <a:moveTo>
                    <a:pt x="2590800" y="1752600"/>
                  </a:moveTo>
                  <a:lnTo>
                    <a:pt x="3276600" y="1143000"/>
                  </a:lnTo>
                </a:path>
                <a:path w="3276600" h="2895600">
                  <a:moveTo>
                    <a:pt x="2590800" y="2057400"/>
                  </a:moveTo>
                  <a:lnTo>
                    <a:pt x="3276600" y="1447800"/>
                  </a:lnTo>
                </a:path>
                <a:path w="3276600" h="2895600">
                  <a:moveTo>
                    <a:pt x="2590800" y="2362200"/>
                  </a:moveTo>
                  <a:lnTo>
                    <a:pt x="3276600" y="1752600"/>
                  </a:lnTo>
                </a:path>
                <a:path w="3276600" h="2895600">
                  <a:moveTo>
                    <a:pt x="2590800" y="2667000"/>
                  </a:moveTo>
                  <a:lnTo>
                    <a:pt x="3276600" y="1981200"/>
                  </a:lnTo>
                </a:path>
              </a:pathLst>
            </a:custGeom>
            <a:ln w="12192">
              <a:solidFill>
                <a:srgbClr val="000000"/>
              </a:solidFill>
            </a:ln>
          </p:spPr>
          <p:txBody>
            <a:bodyPr wrap="square" lIns="0" tIns="0" rIns="0" bIns="0" rtlCol="0"/>
            <a:lstStyle/>
            <a:p>
              <a:endParaRPr/>
            </a:p>
          </p:txBody>
        </p:sp>
        <p:sp>
          <p:nvSpPr>
            <p:cNvPr id="6" name="object 6"/>
            <p:cNvSpPr/>
            <p:nvPr/>
          </p:nvSpPr>
          <p:spPr>
            <a:xfrm>
              <a:off x="860844" y="2884042"/>
              <a:ext cx="735037" cy="71373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743199" y="3124199"/>
              <a:ext cx="1524000" cy="2590800"/>
            </a:xfrm>
            <a:custGeom>
              <a:avLst/>
              <a:gdLst/>
              <a:ahLst/>
              <a:cxnLst/>
              <a:rect l="l" t="t" r="r" b="b"/>
              <a:pathLst>
                <a:path w="1524000" h="2590800">
                  <a:moveTo>
                    <a:pt x="1524000" y="457200"/>
                  </a:moveTo>
                  <a:lnTo>
                    <a:pt x="1524000" y="2590800"/>
                  </a:lnTo>
                </a:path>
                <a:path w="1524000" h="2590800">
                  <a:moveTo>
                    <a:pt x="0" y="762000"/>
                  </a:moveTo>
                  <a:lnTo>
                    <a:pt x="685800" y="0"/>
                  </a:lnTo>
                </a:path>
              </a:pathLst>
            </a:custGeom>
            <a:ln w="12192">
              <a:solidFill>
                <a:srgbClr val="000000"/>
              </a:solidFill>
            </a:ln>
          </p:spPr>
          <p:txBody>
            <a:bodyPr wrap="square" lIns="0" tIns="0" rIns="0" bIns="0" rtlCol="0"/>
            <a:lstStyle/>
            <a:p>
              <a:endParaRPr/>
            </a:p>
          </p:txBody>
        </p:sp>
      </p:grpSp>
      <p:sp>
        <p:nvSpPr>
          <p:cNvPr id="8" name="object 8"/>
          <p:cNvSpPr txBox="1"/>
          <p:nvPr/>
        </p:nvSpPr>
        <p:spPr>
          <a:xfrm>
            <a:off x="741950" y="4271056"/>
            <a:ext cx="363220" cy="974090"/>
          </a:xfrm>
          <a:prstGeom prst="rect">
            <a:avLst/>
          </a:prstGeom>
        </p:spPr>
        <p:txBody>
          <a:bodyPr vert="vert270" wrap="square" lIns="0" tIns="0" rIns="0" bIns="0" rtlCol="0">
            <a:spAutoFit/>
          </a:bodyPr>
          <a:lstStyle/>
          <a:p>
            <a:pPr marL="12700">
              <a:lnSpc>
                <a:spcPts val="2720"/>
              </a:lnSpc>
            </a:pPr>
            <a:r>
              <a:rPr sz="2400" spc="-5" dirty="0">
                <a:latin typeface="Times New Roman"/>
                <a:cs typeface="Times New Roman"/>
              </a:rPr>
              <a:t>Product</a:t>
            </a:r>
            <a:endParaRPr sz="2400">
              <a:latin typeface="Times New Roman"/>
              <a:cs typeface="Times New Roman"/>
            </a:endParaRPr>
          </a:p>
        </p:txBody>
      </p:sp>
      <p:sp>
        <p:nvSpPr>
          <p:cNvPr id="9" name="object 9"/>
          <p:cNvSpPr txBox="1"/>
          <p:nvPr/>
        </p:nvSpPr>
        <p:spPr>
          <a:xfrm>
            <a:off x="460349" y="1593926"/>
            <a:ext cx="8373745" cy="4825365"/>
          </a:xfrm>
          <a:prstGeom prst="rect">
            <a:avLst/>
          </a:prstGeom>
        </p:spPr>
        <p:txBody>
          <a:bodyPr vert="horz" wrap="square" lIns="0" tIns="12065" rIns="0" bIns="0" rtlCol="0">
            <a:spAutoFit/>
          </a:bodyPr>
          <a:lstStyle/>
          <a:p>
            <a:pPr marL="355600" marR="761365" indent="-343535">
              <a:lnSpc>
                <a:spcPct val="100000"/>
              </a:lnSpc>
              <a:spcBef>
                <a:spcPts val="95"/>
              </a:spcBef>
              <a:buClr>
                <a:srgbClr val="3333CC"/>
              </a:buClr>
              <a:buSzPct val="58928"/>
              <a:buFont typeface="Wingdings"/>
              <a:buChar char=""/>
              <a:tabLst>
                <a:tab pos="355600" algn="l"/>
                <a:tab pos="356235" algn="l"/>
              </a:tabLst>
            </a:pPr>
            <a:r>
              <a:rPr sz="2800" spc="-10" dirty="0">
                <a:latin typeface="Tahoma"/>
                <a:cs typeface="Tahoma"/>
              </a:rPr>
              <a:t>Sales volume </a:t>
            </a:r>
            <a:r>
              <a:rPr sz="2800" dirty="0">
                <a:latin typeface="Tahoma"/>
                <a:cs typeface="Tahoma"/>
              </a:rPr>
              <a:t>as </a:t>
            </a:r>
            <a:r>
              <a:rPr sz="2800" spc="-5" dirty="0">
                <a:latin typeface="Tahoma"/>
                <a:cs typeface="Tahoma"/>
              </a:rPr>
              <a:t>a </a:t>
            </a:r>
            <a:r>
              <a:rPr sz="2800" spc="-10" dirty="0">
                <a:latin typeface="Tahoma"/>
                <a:cs typeface="Tahoma"/>
              </a:rPr>
              <a:t>function </a:t>
            </a:r>
            <a:r>
              <a:rPr sz="2800" dirty="0">
                <a:latin typeface="Tahoma"/>
                <a:cs typeface="Tahoma"/>
              </a:rPr>
              <a:t>of </a:t>
            </a:r>
            <a:r>
              <a:rPr sz="2800" spc="-5" dirty="0">
                <a:latin typeface="Tahoma"/>
                <a:cs typeface="Tahoma"/>
              </a:rPr>
              <a:t>product, month,  and</a:t>
            </a:r>
            <a:r>
              <a:rPr sz="2800" spc="5" dirty="0">
                <a:latin typeface="Tahoma"/>
                <a:cs typeface="Tahoma"/>
              </a:rPr>
              <a:t> </a:t>
            </a:r>
            <a:r>
              <a:rPr sz="2800" spc="-5" dirty="0">
                <a:latin typeface="Tahoma"/>
                <a:cs typeface="Tahoma"/>
              </a:rPr>
              <a:t>region</a:t>
            </a:r>
            <a:endParaRPr sz="2800">
              <a:latin typeface="Tahoma"/>
              <a:cs typeface="Tahoma"/>
            </a:endParaRPr>
          </a:p>
          <a:p>
            <a:pPr marL="4204335">
              <a:lnSpc>
                <a:spcPts val="1930"/>
              </a:lnSpc>
            </a:pPr>
            <a:r>
              <a:rPr sz="2000" b="1" dirty="0">
                <a:latin typeface="Times New Roman"/>
                <a:cs typeface="Times New Roman"/>
              </a:rPr>
              <a:t>Dimensions: </a:t>
            </a:r>
            <a:r>
              <a:rPr sz="2000" b="1" i="1" dirty="0">
                <a:latin typeface="Times New Roman"/>
                <a:cs typeface="Times New Roman"/>
              </a:rPr>
              <a:t>Product, Location,</a:t>
            </a:r>
            <a:r>
              <a:rPr sz="2000" b="1" i="1" spc="-120" dirty="0">
                <a:latin typeface="Times New Roman"/>
                <a:cs typeface="Times New Roman"/>
              </a:rPr>
              <a:t> </a:t>
            </a:r>
            <a:r>
              <a:rPr sz="2000" b="1" i="1" spc="-20" dirty="0">
                <a:latin typeface="Times New Roman"/>
                <a:cs typeface="Times New Roman"/>
              </a:rPr>
              <a:t>Time</a:t>
            </a:r>
            <a:endParaRPr sz="2000">
              <a:latin typeface="Times New Roman"/>
              <a:cs typeface="Times New Roman"/>
            </a:endParaRPr>
          </a:p>
          <a:p>
            <a:pPr marL="4204335">
              <a:lnSpc>
                <a:spcPct val="100000"/>
              </a:lnSpc>
            </a:pPr>
            <a:r>
              <a:rPr sz="2000" b="1" spc="-5" dirty="0">
                <a:latin typeface="Times New Roman"/>
                <a:cs typeface="Times New Roman"/>
              </a:rPr>
              <a:t>Hierarchical </a:t>
            </a:r>
            <a:r>
              <a:rPr sz="2000" b="1" dirty="0">
                <a:latin typeface="Times New Roman"/>
                <a:cs typeface="Times New Roman"/>
              </a:rPr>
              <a:t>summarization</a:t>
            </a:r>
            <a:r>
              <a:rPr sz="2000" b="1" spc="-100" dirty="0">
                <a:latin typeface="Times New Roman"/>
                <a:cs typeface="Times New Roman"/>
              </a:rPr>
              <a:t> </a:t>
            </a:r>
            <a:r>
              <a:rPr sz="2000" b="1" dirty="0">
                <a:latin typeface="Times New Roman"/>
                <a:cs typeface="Times New Roman"/>
              </a:rPr>
              <a:t>paths</a:t>
            </a:r>
            <a:endParaRPr sz="2000">
              <a:latin typeface="Times New Roman"/>
              <a:cs typeface="Times New Roman"/>
            </a:endParaRPr>
          </a:p>
          <a:p>
            <a:pPr marL="4737735" marR="5080">
              <a:lnSpc>
                <a:spcPct val="200000"/>
              </a:lnSpc>
              <a:spcBef>
                <a:spcPts val="5"/>
              </a:spcBef>
              <a:tabLst>
                <a:tab pos="5871845" algn="l"/>
                <a:tab pos="5929630" algn="l"/>
                <a:tab pos="5988050" algn="l"/>
                <a:tab pos="6770370" algn="l"/>
                <a:tab pos="7196455" algn="l"/>
                <a:tab pos="7752080" algn="l"/>
              </a:tabLst>
            </a:pPr>
            <a:r>
              <a:rPr sz="2000" b="1" dirty="0">
                <a:latin typeface="Times New Roman"/>
                <a:cs typeface="Times New Roman"/>
              </a:rPr>
              <a:t>Industry	Region		</a:t>
            </a:r>
            <a:r>
              <a:rPr sz="2000" b="1" spc="-55" dirty="0">
                <a:latin typeface="Times New Roman"/>
                <a:cs typeface="Times New Roman"/>
              </a:rPr>
              <a:t>Year  </a:t>
            </a:r>
            <a:r>
              <a:rPr sz="2000" b="1" dirty="0">
                <a:latin typeface="Times New Roman"/>
                <a:cs typeface="Times New Roman"/>
              </a:rPr>
              <a:t>Category		Country Quarter  P</a:t>
            </a:r>
            <a:r>
              <a:rPr sz="2000" b="1" spc="-40" dirty="0">
                <a:latin typeface="Times New Roman"/>
                <a:cs typeface="Times New Roman"/>
              </a:rPr>
              <a:t>r</a:t>
            </a:r>
            <a:r>
              <a:rPr sz="2000" b="1" dirty="0">
                <a:latin typeface="Times New Roman"/>
                <a:cs typeface="Times New Roman"/>
              </a:rPr>
              <a:t>oduct			City	</a:t>
            </a:r>
            <a:r>
              <a:rPr sz="2000" b="1" spc="5" dirty="0">
                <a:latin typeface="Times New Roman"/>
                <a:cs typeface="Times New Roman"/>
              </a:rPr>
              <a:t>M</a:t>
            </a:r>
            <a:r>
              <a:rPr sz="2000" b="1" dirty="0">
                <a:latin typeface="Times New Roman"/>
                <a:cs typeface="Times New Roman"/>
              </a:rPr>
              <a:t>on</a:t>
            </a:r>
            <a:r>
              <a:rPr sz="2000" b="1" spc="5" dirty="0">
                <a:latin typeface="Times New Roman"/>
                <a:cs typeface="Times New Roman"/>
              </a:rPr>
              <a:t>t</a:t>
            </a:r>
            <a:r>
              <a:rPr sz="2000" b="1" dirty="0">
                <a:latin typeface="Times New Roman"/>
                <a:cs typeface="Times New Roman"/>
              </a:rPr>
              <a:t>h	</a:t>
            </a:r>
            <a:r>
              <a:rPr sz="2000" b="1" spc="-110" dirty="0">
                <a:latin typeface="Times New Roman"/>
                <a:cs typeface="Times New Roman"/>
              </a:rPr>
              <a:t>W</a:t>
            </a:r>
            <a:r>
              <a:rPr sz="2000" b="1" dirty="0">
                <a:latin typeface="Times New Roman"/>
                <a:cs typeface="Times New Roman"/>
              </a:rPr>
              <a:t>eek</a:t>
            </a:r>
            <a:endParaRPr sz="2000">
              <a:latin typeface="Times New Roman"/>
              <a:cs typeface="Times New Roman"/>
            </a:endParaRPr>
          </a:p>
          <a:p>
            <a:pPr>
              <a:lnSpc>
                <a:spcPct val="100000"/>
              </a:lnSpc>
              <a:spcBef>
                <a:spcPts val="45"/>
              </a:spcBef>
            </a:pPr>
            <a:endParaRPr sz="2050">
              <a:latin typeface="Times New Roman"/>
              <a:cs typeface="Times New Roman"/>
            </a:endParaRPr>
          </a:p>
          <a:p>
            <a:pPr marR="749935" algn="r">
              <a:lnSpc>
                <a:spcPct val="100000"/>
              </a:lnSpc>
              <a:tabLst>
                <a:tab pos="1230630" algn="l"/>
              </a:tabLst>
            </a:pPr>
            <a:r>
              <a:rPr sz="2000" b="1" dirty="0">
                <a:latin typeface="Times New Roman"/>
                <a:cs typeface="Times New Roman"/>
              </a:rPr>
              <a:t>Of</a:t>
            </a:r>
            <a:r>
              <a:rPr sz="2000" b="1" spc="5" dirty="0">
                <a:latin typeface="Times New Roman"/>
                <a:cs typeface="Times New Roman"/>
              </a:rPr>
              <a:t>f</a:t>
            </a:r>
            <a:r>
              <a:rPr sz="2000" b="1" dirty="0">
                <a:latin typeface="Times New Roman"/>
                <a:cs typeface="Times New Roman"/>
              </a:rPr>
              <a:t>i</a:t>
            </a:r>
            <a:r>
              <a:rPr sz="2000" b="1" spc="-10" dirty="0">
                <a:latin typeface="Times New Roman"/>
                <a:cs typeface="Times New Roman"/>
              </a:rPr>
              <a:t>c</a:t>
            </a:r>
            <a:r>
              <a:rPr sz="2000" b="1" dirty="0">
                <a:latin typeface="Times New Roman"/>
                <a:cs typeface="Times New Roman"/>
              </a:rPr>
              <a:t>e	D</a:t>
            </a:r>
            <a:r>
              <a:rPr sz="2000" b="1" spc="10" dirty="0">
                <a:latin typeface="Times New Roman"/>
                <a:cs typeface="Times New Roman"/>
              </a:rPr>
              <a:t>a</a:t>
            </a:r>
            <a:r>
              <a:rPr sz="2000" b="1" dirty="0">
                <a:latin typeface="Times New Roman"/>
                <a:cs typeface="Times New Roman"/>
              </a:rPr>
              <a:t>y</a:t>
            </a:r>
            <a:endParaRPr sz="2000">
              <a:latin typeface="Times New Roman"/>
              <a:cs typeface="Times New Roman"/>
            </a:endParaRPr>
          </a:p>
          <a:p>
            <a:pPr>
              <a:lnSpc>
                <a:spcPct val="100000"/>
              </a:lnSpc>
            </a:pPr>
            <a:endParaRPr sz="2200">
              <a:latin typeface="Times New Roman"/>
              <a:cs typeface="Times New Roman"/>
            </a:endParaRPr>
          </a:p>
          <a:p>
            <a:pPr>
              <a:lnSpc>
                <a:spcPct val="100000"/>
              </a:lnSpc>
            </a:pPr>
            <a:endParaRPr sz="1850">
              <a:latin typeface="Times New Roman"/>
              <a:cs typeface="Times New Roman"/>
            </a:endParaRPr>
          </a:p>
          <a:p>
            <a:pPr marL="1749425">
              <a:lnSpc>
                <a:spcPct val="100000"/>
              </a:lnSpc>
            </a:pPr>
            <a:r>
              <a:rPr sz="2400" dirty="0">
                <a:latin typeface="Times New Roman"/>
                <a:cs typeface="Times New Roman"/>
              </a:rPr>
              <a:t>Month</a:t>
            </a:r>
            <a:endParaRPr sz="2400">
              <a:latin typeface="Times New Roman"/>
              <a:cs typeface="Times New Roman"/>
            </a:endParaRPr>
          </a:p>
        </p:txBody>
      </p:sp>
      <p:sp>
        <p:nvSpPr>
          <p:cNvPr id="10" name="object 10"/>
          <p:cNvSpPr/>
          <p:nvPr/>
        </p:nvSpPr>
        <p:spPr>
          <a:xfrm>
            <a:off x="5638800" y="3657600"/>
            <a:ext cx="0" cy="381000"/>
          </a:xfrm>
          <a:custGeom>
            <a:avLst/>
            <a:gdLst/>
            <a:ahLst/>
            <a:cxnLst/>
            <a:rect l="l" t="t" r="r" b="b"/>
            <a:pathLst>
              <a:path h="381000">
                <a:moveTo>
                  <a:pt x="0" y="0"/>
                </a:moveTo>
                <a:lnTo>
                  <a:pt x="0" y="381000"/>
                </a:lnTo>
              </a:path>
            </a:pathLst>
          </a:custGeom>
          <a:ln w="12192">
            <a:solidFill>
              <a:srgbClr val="000000"/>
            </a:solidFill>
          </a:ln>
        </p:spPr>
        <p:txBody>
          <a:bodyPr wrap="square" lIns="0" tIns="0" rIns="0" bIns="0" rtlCol="0"/>
          <a:lstStyle/>
          <a:p>
            <a:endParaRPr/>
          </a:p>
        </p:txBody>
      </p:sp>
      <p:sp>
        <p:nvSpPr>
          <p:cNvPr id="11" name="object 11"/>
          <p:cNvSpPr/>
          <p:nvPr/>
        </p:nvSpPr>
        <p:spPr>
          <a:xfrm>
            <a:off x="6705600" y="3657600"/>
            <a:ext cx="0" cy="381000"/>
          </a:xfrm>
          <a:custGeom>
            <a:avLst/>
            <a:gdLst/>
            <a:ahLst/>
            <a:cxnLst/>
            <a:rect l="l" t="t" r="r" b="b"/>
            <a:pathLst>
              <a:path h="381000">
                <a:moveTo>
                  <a:pt x="0" y="0"/>
                </a:moveTo>
                <a:lnTo>
                  <a:pt x="0" y="381000"/>
                </a:lnTo>
              </a:path>
            </a:pathLst>
          </a:custGeom>
          <a:ln w="12192">
            <a:solidFill>
              <a:srgbClr val="000000"/>
            </a:solidFill>
          </a:ln>
        </p:spPr>
        <p:txBody>
          <a:bodyPr wrap="square" lIns="0" tIns="0" rIns="0" bIns="0" rtlCol="0"/>
          <a:lstStyle/>
          <a:p>
            <a:endParaRPr/>
          </a:p>
        </p:txBody>
      </p:sp>
      <p:sp>
        <p:nvSpPr>
          <p:cNvPr id="12" name="object 12"/>
          <p:cNvSpPr/>
          <p:nvPr/>
        </p:nvSpPr>
        <p:spPr>
          <a:xfrm>
            <a:off x="7924800" y="3657600"/>
            <a:ext cx="0" cy="381000"/>
          </a:xfrm>
          <a:custGeom>
            <a:avLst/>
            <a:gdLst/>
            <a:ahLst/>
            <a:cxnLst/>
            <a:rect l="l" t="t" r="r" b="b"/>
            <a:pathLst>
              <a:path h="381000">
                <a:moveTo>
                  <a:pt x="0" y="0"/>
                </a:moveTo>
                <a:lnTo>
                  <a:pt x="0" y="381000"/>
                </a:lnTo>
              </a:path>
            </a:pathLst>
          </a:custGeom>
          <a:ln w="12192">
            <a:solidFill>
              <a:srgbClr val="000000"/>
            </a:solidFill>
          </a:ln>
        </p:spPr>
        <p:txBody>
          <a:bodyPr wrap="square" lIns="0" tIns="0" rIns="0" bIns="0" rtlCol="0"/>
          <a:lstStyle/>
          <a:p>
            <a:endParaRPr/>
          </a:p>
        </p:txBody>
      </p:sp>
      <p:sp>
        <p:nvSpPr>
          <p:cNvPr id="13" name="object 13"/>
          <p:cNvSpPr/>
          <p:nvPr/>
        </p:nvSpPr>
        <p:spPr>
          <a:xfrm>
            <a:off x="5638800" y="4267200"/>
            <a:ext cx="0" cy="304800"/>
          </a:xfrm>
          <a:custGeom>
            <a:avLst/>
            <a:gdLst/>
            <a:ahLst/>
            <a:cxnLst/>
            <a:rect l="l" t="t" r="r" b="b"/>
            <a:pathLst>
              <a:path h="304800">
                <a:moveTo>
                  <a:pt x="0" y="0"/>
                </a:moveTo>
                <a:lnTo>
                  <a:pt x="0" y="304800"/>
                </a:lnTo>
              </a:path>
            </a:pathLst>
          </a:custGeom>
          <a:ln w="12192">
            <a:solidFill>
              <a:srgbClr val="000000"/>
            </a:solidFill>
          </a:ln>
        </p:spPr>
        <p:txBody>
          <a:bodyPr wrap="square" lIns="0" tIns="0" rIns="0" bIns="0" rtlCol="0"/>
          <a:lstStyle/>
          <a:p>
            <a:endParaRPr/>
          </a:p>
        </p:txBody>
      </p:sp>
      <p:sp>
        <p:nvSpPr>
          <p:cNvPr id="14" name="object 14"/>
          <p:cNvSpPr/>
          <p:nvPr/>
        </p:nvSpPr>
        <p:spPr>
          <a:xfrm>
            <a:off x="6705600" y="4267200"/>
            <a:ext cx="0" cy="381000"/>
          </a:xfrm>
          <a:custGeom>
            <a:avLst/>
            <a:gdLst/>
            <a:ahLst/>
            <a:cxnLst/>
            <a:rect l="l" t="t" r="r" b="b"/>
            <a:pathLst>
              <a:path h="381000">
                <a:moveTo>
                  <a:pt x="0" y="0"/>
                </a:moveTo>
                <a:lnTo>
                  <a:pt x="0" y="381000"/>
                </a:lnTo>
              </a:path>
            </a:pathLst>
          </a:custGeom>
          <a:ln w="12192">
            <a:solidFill>
              <a:srgbClr val="000000"/>
            </a:solidFill>
          </a:ln>
        </p:spPr>
        <p:txBody>
          <a:bodyPr wrap="square" lIns="0" tIns="0" rIns="0" bIns="0" rtlCol="0"/>
          <a:lstStyle/>
          <a:p>
            <a:endParaRPr/>
          </a:p>
        </p:txBody>
      </p:sp>
      <p:sp>
        <p:nvSpPr>
          <p:cNvPr id="15" name="object 15"/>
          <p:cNvSpPr/>
          <p:nvPr/>
        </p:nvSpPr>
        <p:spPr>
          <a:xfrm>
            <a:off x="6705600" y="4876800"/>
            <a:ext cx="0" cy="381000"/>
          </a:xfrm>
          <a:custGeom>
            <a:avLst/>
            <a:gdLst/>
            <a:ahLst/>
            <a:cxnLst/>
            <a:rect l="l" t="t" r="r" b="b"/>
            <a:pathLst>
              <a:path h="381000">
                <a:moveTo>
                  <a:pt x="0" y="0"/>
                </a:moveTo>
                <a:lnTo>
                  <a:pt x="0" y="381000"/>
                </a:lnTo>
              </a:path>
            </a:pathLst>
          </a:custGeom>
          <a:ln w="12192">
            <a:solidFill>
              <a:srgbClr val="000000"/>
            </a:solidFill>
          </a:ln>
        </p:spPr>
        <p:txBody>
          <a:bodyPr wrap="square" lIns="0" tIns="0" rIns="0" bIns="0" rtlCol="0"/>
          <a:lstStyle/>
          <a:p>
            <a:endParaRPr/>
          </a:p>
        </p:txBody>
      </p:sp>
      <p:sp>
        <p:nvSpPr>
          <p:cNvPr id="16" name="object 16"/>
          <p:cNvSpPr/>
          <p:nvPr/>
        </p:nvSpPr>
        <p:spPr>
          <a:xfrm>
            <a:off x="7620000" y="4267200"/>
            <a:ext cx="304800" cy="304800"/>
          </a:xfrm>
          <a:custGeom>
            <a:avLst/>
            <a:gdLst/>
            <a:ahLst/>
            <a:cxnLst/>
            <a:rect l="l" t="t" r="r" b="b"/>
            <a:pathLst>
              <a:path w="304800" h="304800">
                <a:moveTo>
                  <a:pt x="304800" y="0"/>
                </a:moveTo>
                <a:lnTo>
                  <a:pt x="0" y="304800"/>
                </a:lnTo>
              </a:path>
            </a:pathLst>
          </a:custGeom>
          <a:ln w="12192">
            <a:solidFill>
              <a:srgbClr val="000000"/>
            </a:solidFill>
          </a:ln>
        </p:spPr>
        <p:txBody>
          <a:bodyPr wrap="square" lIns="0" tIns="0" rIns="0" bIns="0" rtlCol="0"/>
          <a:lstStyle/>
          <a:p>
            <a:endParaRPr/>
          </a:p>
        </p:txBody>
      </p:sp>
      <p:sp>
        <p:nvSpPr>
          <p:cNvPr id="17" name="object 17"/>
          <p:cNvSpPr/>
          <p:nvPr/>
        </p:nvSpPr>
        <p:spPr>
          <a:xfrm>
            <a:off x="8077200" y="3657600"/>
            <a:ext cx="533400" cy="914400"/>
          </a:xfrm>
          <a:custGeom>
            <a:avLst/>
            <a:gdLst/>
            <a:ahLst/>
            <a:cxnLst/>
            <a:rect l="l" t="t" r="r" b="b"/>
            <a:pathLst>
              <a:path w="533400" h="914400">
                <a:moveTo>
                  <a:pt x="0" y="0"/>
                </a:moveTo>
                <a:lnTo>
                  <a:pt x="533400" y="914400"/>
                </a:lnTo>
              </a:path>
            </a:pathLst>
          </a:custGeom>
          <a:ln w="12192">
            <a:solidFill>
              <a:srgbClr val="000000"/>
            </a:solidFill>
          </a:ln>
        </p:spPr>
        <p:txBody>
          <a:bodyPr wrap="square" lIns="0" tIns="0" rIns="0" bIns="0" rtlCol="0"/>
          <a:lstStyle/>
          <a:p>
            <a:endParaRPr/>
          </a:p>
        </p:txBody>
      </p:sp>
      <p:sp>
        <p:nvSpPr>
          <p:cNvPr id="18" name="object 18"/>
          <p:cNvSpPr/>
          <p:nvPr/>
        </p:nvSpPr>
        <p:spPr>
          <a:xfrm>
            <a:off x="7620000" y="4800600"/>
            <a:ext cx="304800" cy="381000"/>
          </a:xfrm>
          <a:custGeom>
            <a:avLst/>
            <a:gdLst/>
            <a:ahLst/>
            <a:cxnLst/>
            <a:rect l="l" t="t" r="r" b="b"/>
            <a:pathLst>
              <a:path w="304800" h="381000">
                <a:moveTo>
                  <a:pt x="0" y="0"/>
                </a:moveTo>
                <a:lnTo>
                  <a:pt x="304800" y="381000"/>
                </a:lnTo>
              </a:path>
            </a:pathLst>
          </a:custGeom>
          <a:ln w="12192">
            <a:solidFill>
              <a:srgbClr val="000000"/>
            </a:solidFill>
          </a:ln>
        </p:spPr>
        <p:txBody>
          <a:bodyPr wrap="square" lIns="0" tIns="0" rIns="0" bIns="0" rtlCol="0"/>
          <a:lstStyle/>
          <a:p>
            <a:endParaRPr/>
          </a:p>
        </p:txBody>
      </p:sp>
      <p:sp>
        <p:nvSpPr>
          <p:cNvPr id="19" name="object 19"/>
          <p:cNvSpPr/>
          <p:nvPr/>
        </p:nvSpPr>
        <p:spPr>
          <a:xfrm>
            <a:off x="8001000" y="4800600"/>
            <a:ext cx="304800" cy="381000"/>
          </a:xfrm>
          <a:custGeom>
            <a:avLst/>
            <a:gdLst/>
            <a:ahLst/>
            <a:cxnLst/>
            <a:rect l="l" t="t" r="r" b="b"/>
            <a:pathLst>
              <a:path w="304800" h="381000">
                <a:moveTo>
                  <a:pt x="304800" y="0"/>
                </a:moveTo>
                <a:lnTo>
                  <a:pt x="0" y="381000"/>
                </a:lnTo>
              </a:path>
            </a:pathLst>
          </a:custGeom>
          <a:ln w="12192">
            <a:solidFill>
              <a:srgbClr val="000000"/>
            </a:solidFill>
          </a:ln>
        </p:spPr>
        <p:txBody>
          <a:bodyPr wrap="square" lIns="0" tIns="0" rIns="0" bIns="0" rtlCol="0"/>
          <a:lstStyle/>
          <a:p>
            <a:endParaRPr/>
          </a:p>
        </p:txBody>
      </p:sp>
      <p:sp>
        <p:nvSpPr>
          <p:cNvPr id="20" name="object 20"/>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33</a:t>
            </a:fld>
            <a:endParaRPr dirty="0"/>
          </a:p>
        </p:txBody>
      </p:sp>
    </p:spTree>
    <p:extLst>
      <p:ext uri="{BB962C8B-B14F-4D97-AF65-F5344CB8AC3E}">
        <p14:creationId xmlns:p14="http://schemas.microsoft.com/office/powerpoint/2010/main" val="3705578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614" y="340867"/>
            <a:ext cx="4319905" cy="574040"/>
          </a:xfrm>
          <a:prstGeom prst="rect">
            <a:avLst/>
          </a:prstGeom>
        </p:spPr>
        <p:txBody>
          <a:bodyPr vert="horz" wrap="square" lIns="0" tIns="12700" rIns="0" bIns="0" rtlCol="0">
            <a:spAutoFit/>
          </a:bodyPr>
          <a:lstStyle/>
          <a:p>
            <a:pPr marL="12700">
              <a:lnSpc>
                <a:spcPct val="100000"/>
              </a:lnSpc>
              <a:spcBef>
                <a:spcPts val="100"/>
              </a:spcBef>
            </a:pPr>
            <a:r>
              <a:rPr sz="3600" dirty="0"/>
              <a:t>A </a:t>
            </a:r>
            <a:r>
              <a:rPr sz="3600" spc="-5" dirty="0"/>
              <a:t>Sample Data</a:t>
            </a:r>
            <a:r>
              <a:rPr sz="3600" spc="-30" dirty="0"/>
              <a:t> </a:t>
            </a:r>
            <a:r>
              <a:rPr sz="3600" spc="-5" dirty="0"/>
              <a:t>Cube</a:t>
            </a:r>
            <a:endParaRPr sz="3600"/>
          </a:p>
        </p:txBody>
      </p:sp>
      <p:grpSp>
        <p:nvGrpSpPr>
          <p:cNvPr id="3" name="object 3"/>
          <p:cNvGrpSpPr/>
          <p:nvPr/>
        </p:nvGrpSpPr>
        <p:grpSpPr>
          <a:xfrm>
            <a:off x="6371590" y="1479550"/>
            <a:ext cx="2418080" cy="779145"/>
            <a:chOff x="6371590" y="1479550"/>
            <a:chExt cx="2418080" cy="779145"/>
          </a:xfrm>
        </p:grpSpPr>
        <p:sp>
          <p:nvSpPr>
            <p:cNvPr id="4" name="object 4"/>
            <p:cNvSpPr/>
            <p:nvPr/>
          </p:nvSpPr>
          <p:spPr>
            <a:xfrm>
              <a:off x="6377940" y="1485900"/>
              <a:ext cx="2405380" cy="766445"/>
            </a:xfrm>
            <a:custGeom>
              <a:avLst/>
              <a:gdLst/>
              <a:ahLst/>
              <a:cxnLst/>
              <a:rect l="l" t="t" r="r" b="b"/>
              <a:pathLst>
                <a:path w="2405379" h="766444">
                  <a:moveTo>
                    <a:pt x="1002030" y="656844"/>
                  </a:moveTo>
                  <a:lnTo>
                    <a:pt x="400812" y="656844"/>
                  </a:lnTo>
                  <a:lnTo>
                    <a:pt x="200279" y="766317"/>
                  </a:lnTo>
                  <a:lnTo>
                    <a:pt x="1002030" y="656844"/>
                  </a:lnTo>
                  <a:close/>
                </a:path>
                <a:path w="2405379" h="766444">
                  <a:moveTo>
                    <a:pt x="2295398" y="0"/>
                  </a:moveTo>
                  <a:lnTo>
                    <a:pt x="109474" y="0"/>
                  </a:lnTo>
                  <a:lnTo>
                    <a:pt x="66865" y="8604"/>
                  </a:lnTo>
                  <a:lnTo>
                    <a:pt x="32067" y="32067"/>
                  </a:lnTo>
                  <a:lnTo>
                    <a:pt x="8604" y="66865"/>
                  </a:lnTo>
                  <a:lnTo>
                    <a:pt x="0" y="109474"/>
                  </a:lnTo>
                  <a:lnTo>
                    <a:pt x="0" y="547370"/>
                  </a:lnTo>
                  <a:lnTo>
                    <a:pt x="8604" y="589978"/>
                  </a:lnTo>
                  <a:lnTo>
                    <a:pt x="32067" y="624776"/>
                  </a:lnTo>
                  <a:lnTo>
                    <a:pt x="66865" y="648239"/>
                  </a:lnTo>
                  <a:lnTo>
                    <a:pt x="109474" y="656844"/>
                  </a:lnTo>
                  <a:lnTo>
                    <a:pt x="2295398" y="656844"/>
                  </a:lnTo>
                  <a:lnTo>
                    <a:pt x="2338006" y="648239"/>
                  </a:lnTo>
                  <a:lnTo>
                    <a:pt x="2372804" y="624776"/>
                  </a:lnTo>
                  <a:lnTo>
                    <a:pt x="2396267" y="589978"/>
                  </a:lnTo>
                  <a:lnTo>
                    <a:pt x="2404871" y="547370"/>
                  </a:lnTo>
                  <a:lnTo>
                    <a:pt x="2404871" y="109474"/>
                  </a:lnTo>
                  <a:lnTo>
                    <a:pt x="2396267" y="66865"/>
                  </a:lnTo>
                  <a:lnTo>
                    <a:pt x="2372804" y="32067"/>
                  </a:lnTo>
                  <a:lnTo>
                    <a:pt x="2338006" y="8604"/>
                  </a:lnTo>
                  <a:lnTo>
                    <a:pt x="2295398" y="0"/>
                  </a:lnTo>
                  <a:close/>
                </a:path>
              </a:pathLst>
            </a:custGeom>
            <a:solidFill>
              <a:srgbClr val="CCFFCC"/>
            </a:solidFill>
          </p:spPr>
          <p:txBody>
            <a:bodyPr wrap="square" lIns="0" tIns="0" rIns="0" bIns="0" rtlCol="0"/>
            <a:lstStyle/>
            <a:p>
              <a:endParaRPr/>
            </a:p>
          </p:txBody>
        </p:sp>
        <p:sp>
          <p:nvSpPr>
            <p:cNvPr id="5" name="object 5"/>
            <p:cNvSpPr/>
            <p:nvPr/>
          </p:nvSpPr>
          <p:spPr>
            <a:xfrm>
              <a:off x="6377940" y="1485900"/>
              <a:ext cx="2405380" cy="766445"/>
            </a:xfrm>
            <a:custGeom>
              <a:avLst/>
              <a:gdLst/>
              <a:ahLst/>
              <a:cxnLst/>
              <a:rect l="l" t="t" r="r" b="b"/>
              <a:pathLst>
                <a:path w="2405379" h="766444">
                  <a:moveTo>
                    <a:pt x="0" y="109474"/>
                  </a:moveTo>
                  <a:lnTo>
                    <a:pt x="8604" y="66865"/>
                  </a:lnTo>
                  <a:lnTo>
                    <a:pt x="32067" y="32067"/>
                  </a:lnTo>
                  <a:lnTo>
                    <a:pt x="66865" y="8604"/>
                  </a:lnTo>
                  <a:lnTo>
                    <a:pt x="109474" y="0"/>
                  </a:lnTo>
                  <a:lnTo>
                    <a:pt x="400812" y="0"/>
                  </a:lnTo>
                  <a:lnTo>
                    <a:pt x="1002030" y="0"/>
                  </a:lnTo>
                  <a:lnTo>
                    <a:pt x="2295398" y="0"/>
                  </a:lnTo>
                  <a:lnTo>
                    <a:pt x="2338006" y="8604"/>
                  </a:lnTo>
                  <a:lnTo>
                    <a:pt x="2372804" y="32067"/>
                  </a:lnTo>
                  <a:lnTo>
                    <a:pt x="2396267" y="66865"/>
                  </a:lnTo>
                  <a:lnTo>
                    <a:pt x="2404871" y="109474"/>
                  </a:lnTo>
                  <a:lnTo>
                    <a:pt x="2404871" y="383159"/>
                  </a:lnTo>
                  <a:lnTo>
                    <a:pt x="2404871" y="547370"/>
                  </a:lnTo>
                  <a:lnTo>
                    <a:pt x="2396267" y="589978"/>
                  </a:lnTo>
                  <a:lnTo>
                    <a:pt x="2372804" y="624776"/>
                  </a:lnTo>
                  <a:lnTo>
                    <a:pt x="2338006" y="648239"/>
                  </a:lnTo>
                  <a:lnTo>
                    <a:pt x="2295398" y="656844"/>
                  </a:lnTo>
                  <a:lnTo>
                    <a:pt x="1002030" y="656844"/>
                  </a:lnTo>
                  <a:lnTo>
                    <a:pt x="200279" y="766317"/>
                  </a:lnTo>
                  <a:lnTo>
                    <a:pt x="400812" y="656844"/>
                  </a:lnTo>
                  <a:lnTo>
                    <a:pt x="109474" y="656844"/>
                  </a:lnTo>
                  <a:lnTo>
                    <a:pt x="66865" y="648239"/>
                  </a:lnTo>
                  <a:lnTo>
                    <a:pt x="32067" y="624776"/>
                  </a:lnTo>
                  <a:lnTo>
                    <a:pt x="8604" y="589978"/>
                  </a:lnTo>
                  <a:lnTo>
                    <a:pt x="0" y="547370"/>
                  </a:lnTo>
                  <a:lnTo>
                    <a:pt x="0" y="383159"/>
                  </a:lnTo>
                  <a:lnTo>
                    <a:pt x="0" y="109474"/>
                  </a:lnTo>
                  <a:close/>
                </a:path>
              </a:pathLst>
            </a:custGeom>
            <a:ln w="12191">
              <a:solidFill>
                <a:srgbClr val="000000"/>
              </a:solidFill>
            </a:ln>
          </p:spPr>
          <p:txBody>
            <a:bodyPr wrap="square" lIns="0" tIns="0" rIns="0" bIns="0" rtlCol="0"/>
            <a:lstStyle/>
            <a:p>
              <a:endParaRPr/>
            </a:p>
          </p:txBody>
        </p:sp>
      </p:grpSp>
      <p:sp>
        <p:nvSpPr>
          <p:cNvPr id="6" name="object 6"/>
          <p:cNvSpPr txBox="1"/>
          <p:nvPr/>
        </p:nvSpPr>
        <p:spPr>
          <a:xfrm>
            <a:off x="6599935" y="1487881"/>
            <a:ext cx="1964055" cy="636270"/>
          </a:xfrm>
          <a:prstGeom prst="rect">
            <a:avLst/>
          </a:prstGeom>
        </p:spPr>
        <p:txBody>
          <a:bodyPr vert="horz" wrap="square" lIns="0" tIns="13335" rIns="0" bIns="0" rtlCol="0">
            <a:spAutoFit/>
          </a:bodyPr>
          <a:lstStyle/>
          <a:p>
            <a:pPr marL="12700">
              <a:lnSpc>
                <a:spcPct val="100000"/>
              </a:lnSpc>
              <a:spcBef>
                <a:spcPts val="105"/>
              </a:spcBef>
            </a:pPr>
            <a:r>
              <a:rPr sz="2000" b="1" spc="-35" dirty="0">
                <a:latin typeface="Times New Roman"/>
                <a:cs typeface="Times New Roman"/>
              </a:rPr>
              <a:t>Total </a:t>
            </a:r>
            <a:r>
              <a:rPr sz="2000" b="1" dirty="0">
                <a:latin typeface="Times New Roman"/>
                <a:cs typeface="Times New Roman"/>
              </a:rPr>
              <a:t>annual</a:t>
            </a:r>
            <a:r>
              <a:rPr sz="2000" b="1" spc="-85" dirty="0">
                <a:latin typeface="Times New Roman"/>
                <a:cs typeface="Times New Roman"/>
              </a:rPr>
              <a:t> </a:t>
            </a:r>
            <a:r>
              <a:rPr sz="2000" b="1" dirty="0">
                <a:latin typeface="Times New Roman"/>
                <a:cs typeface="Times New Roman"/>
              </a:rPr>
              <a:t>sales</a:t>
            </a:r>
            <a:endParaRPr sz="2000">
              <a:latin typeface="Times New Roman"/>
              <a:cs typeface="Times New Roman"/>
            </a:endParaRPr>
          </a:p>
          <a:p>
            <a:pPr marL="67310">
              <a:lnSpc>
                <a:spcPct val="100000"/>
              </a:lnSpc>
            </a:pPr>
            <a:r>
              <a:rPr sz="2000" b="1" dirty="0">
                <a:latin typeface="Times New Roman"/>
                <a:cs typeface="Times New Roman"/>
              </a:rPr>
              <a:t>of TVs in</a:t>
            </a:r>
            <a:r>
              <a:rPr sz="2000" b="1" spc="-110" dirty="0">
                <a:latin typeface="Times New Roman"/>
                <a:cs typeface="Times New Roman"/>
              </a:rPr>
              <a:t> </a:t>
            </a:r>
            <a:r>
              <a:rPr sz="2000" b="1" dirty="0">
                <a:latin typeface="Times New Roman"/>
                <a:cs typeface="Times New Roman"/>
              </a:rPr>
              <a:t>U.S.A.</a:t>
            </a:r>
            <a:endParaRPr sz="2000">
              <a:latin typeface="Times New Roman"/>
              <a:cs typeface="Times New Roman"/>
            </a:endParaRPr>
          </a:p>
        </p:txBody>
      </p:sp>
      <p:grpSp>
        <p:nvGrpSpPr>
          <p:cNvPr id="7" name="object 7"/>
          <p:cNvGrpSpPr/>
          <p:nvPr/>
        </p:nvGrpSpPr>
        <p:grpSpPr>
          <a:xfrm>
            <a:off x="707580" y="1938908"/>
            <a:ext cx="7209790" cy="4450080"/>
            <a:chOff x="707580" y="1938908"/>
            <a:chExt cx="7209790" cy="4450080"/>
          </a:xfrm>
        </p:grpSpPr>
        <p:sp>
          <p:nvSpPr>
            <p:cNvPr id="8" name="object 8"/>
            <p:cNvSpPr/>
            <p:nvPr/>
          </p:nvSpPr>
          <p:spPr>
            <a:xfrm>
              <a:off x="707580" y="1938908"/>
              <a:ext cx="807085" cy="885190"/>
            </a:xfrm>
            <a:custGeom>
              <a:avLst/>
              <a:gdLst/>
              <a:ahLst/>
              <a:cxnLst/>
              <a:rect l="l" t="t" r="r" b="b"/>
              <a:pathLst>
                <a:path w="807085" h="885189">
                  <a:moveTo>
                    <a:pt x="102417" y="744219"/>
                  </a:moveTo>
                  <a:lnTo>
                    <a:pt x="25057" y="744219"/>
                  </a:lnTo>
                  <a:lnTo>
                    <a:pt x="28079" y="745489"/>
                  </a:lnTo>
                  <a:lnTo>
                    <a:pt x="31102" y="745489"/>
                  </a:lnTo>
                  <a:lnTo>
                    <a:pt x="36779" y="749300"/>
                  </a:lnTo>
                  <a:lnTo>
                    <a:pt x="45110" y="756919"/>
                  </a:lnTo>
                  <a:lnTo>
                    <a:pt x="145059" y="842010"/>
                  </a:lnTo>
                  <a:lnTo>
                    <a:pt x="153390" y="848360"/>
                  </a:lnTo>
                  <a:lnTo>
                    <a:pt x="158191" y="853439"/>
                  </a:lnTo>
                  <a:lnTo>
                    <a:pt x="160693" y="858519"/>
                  </a:lnTo>
                  <a:lnTo>
                    <a:pt x="160909" y="862329"/>
                  </a:lnTo>
                  <a:lnTo>
                    <a:pt x="159270" y="869950"/>
                  </a:lnTo>
                  <a:lnTo>
                    <a:pt x="155841" y="875029"/>
                  </a:lnTo>
                  <a:lnTo>
                    <a:pt x="149821" y="882650"/>
                  </a:lnTo>
                  <a:lnTo>
                    <a:pt x="154025" y="885189"/>
                  </a:lnTo>
                  <a:lnTo>
                    <a:pt x="210506" y="819150"/>
                  </a:lnTo>
                  <a:lnTo>
                    <a:pt x="195224" y="819150"/>
                  </a:lnTo>
                  <a:lnTo>
                    <a:pt x="189166" y="816610"/>
                  </a:lnTo>
                  <a:lnTo>
                    <a:pt x="183489" y="812800"/>
                  </a:lnTo>
                  <a:lnTo>
                    <a:pt x="175158" y="806450"/>
                  </a:lnTo>
                  <a:lnTo>
                    <a:pt x="132460" y="769619"/>
                  </a:lnTo>
                  <a:lnTo>
                    <a:pt x="138538" y="762000"/>
                  </a:lnTo>
                  <a:lnTo>
                    <a:pt x="123596" y="762000"/>
                  </a:lnTo>
                  <a:lnTo>
                    <a:pt x="102417" y="744219"/>
                  </a:lnTo>
                  <a:close/>
                </a:path>
                <a:path w="807085" h="885189">
                  <a:moveTo>
                    <a:pt x="216077" y="803910"/>
                  </a:moveTo>
                  <a:lnTo>
                    <a:pt x="210172" y="811529"/>
                  </a:lnTo>
                  <a:lnTo>
                    <a:pt x="205473" y="815339"/>
                  </a:lnTo>
                  <a:lnTo>
                    <a:pt x="198475" y="817879"/>
                  </a:lnTo>
                  <a:lnTo>
                    <a:pt x="195224" y="819150"/>
                  </a:lnTo>
                  <a:lnTo>
                    <a:pt x="210506" y="819150"/>
                  </a:lnTo>
                  <a:lnTo>
                    <a:pt x="220281" y="807719"/>
                  </a:lnTo>
                  <a:lnTo>
                    <a:pt x="216077" y="803910"/>
                  </a:lnTo>
                  <a:close/>
                </a:path>
                <a:path w="807085" h="885189">
                  <a:moveTo>
                    <a:pt x="166922" y="685800"/>
                  </a:moveTo>
                  <a:lnTo>
                    <a:pt x="95195" y="685800"/>
                  </a:lnTo>
                  <a:lnTo>
                    <a:pt x="102879" y="688339"/>
                  </a:lnTo>
                  <a:lnTo>
                    <a:pt x="110920" y="693419"/>
                  </a:lnTo>
                  <a:lnTo>
                    <a:pt x="138468" y="728979"/>
                  </a:lnTo>
                  <a:lnTo>
                    <a:pt x="138566" y="735329"/>
                  </a:lnTo>
                  <a:lnTo>
                    <a:pt x="136956" y="742950"/>
                  </a:lnTo>
                  <a:lnTo>
                    <a:pt x="133642" y="749300"/>
                  </a:lnTo>
                  <a:lnTo>
                    <a:pt x="128625" y="756919"/>
                  </a:lnTo>
                  <a:lnTo>
                    <a:pt x="127546" y="758189"/>
                  </a:lnTo>
                  <a:lnTo>
                    <a:pt x="123596" y="762000"/>
                  </a:lnTo>
                  <a:lnTo>
                    <a:pt x="138538" y="762000"/>
                  </a:lnTo>
                  <a:lnTo>
                    <a:pt x="142590" y="756919"/>
                  </a:lnTo>
                  <a:lnTo>
                    <a:pt x="150768" y="746760"/>
                  </a:lnTo>
                  <a:lnTo>
                    <a:pt x="156992" y="737869"/>
                  </a:lnTo>
                  <a:lnTo>
                    <a:pt x="161264" y="730250"/>
                  </a:lnTo>
                  <a:lnTo>
                    <a:pt x="165463" y="720089"/>
                  </a:lnTo>
                  <a:lnTo>
                    <a:pt x="168060" y="711200"/>
                  </a:lnTo>
                  <a:lnTo>
                    <a:pt x="169060" y="701039"/>
                  </a:lnTo>
                  <a:lnTo>
                    <a:pt x="168465" y="692150"/>
                  </a:lnTo>
                  <a:lnTo>
                    <a:pt x="166922" y="685800"/>
                  </a:lnTo>
                  <a:close/>
                </a:path>
                <a:path w="807085" h="885189">
                  <a:moveTo>
                    <a:pt x="120551" y="650239"/>
                  </a:moveTo>
                  <a:lnTo>
                    <a:pt x="108927" y="650239"/>
                  </a:lnTo>
                  <a:lnTo>
                    <a:pt x="96664" y="654050"/>
                  </a:lnTo>
                  <a:lnTo>
                    <a:pt x="83894" y="661669"/>
                  </a:lnTo>
                  <a:lnTo>
                    <a:pt x="70617" y="673100"/>
                  </a:lnTo>
                  <a:lnTo>
                    <a:pt x="56832" y="688339"/>
                  </a:lnTo>
                  <a:lnTo>
                    <a:pt x="0" y="755650"/>
                  </a:lnTo>
                  <a:lnTo>
                    <a:pt x="4190" y="759460"/>
                  </a:lnTo>
                  <a:lnTo>
                    <a:pt x="10159" y="751839"/>
                  </a:lnTo>
                  <a:lnTo>
                    <a:pt x="14871" y="748029"/>
                  </a:lnTo>
                  <a:lnTo>
                    <a:pt x="18338" y="745489"/>
                  </a:lnTo>
                  <a:lnTo>
                    <a:pt x="21805" y="744219"/>
                  </a:lnTo>
                  <a:lnTo>
                    <a:pt x="102417" y="744219"/>
                  </a:lnTo>
                  <a:lnTo>
                    <a:pt x="57035" y="706119"/>
                  </a:lnTo>
                  <a:lnTo>
                    <a:pt x="87871" y="685800"/>
                  </a:lnTo>
                  <a:lnTo>
                    <a:pt x="166922" y="685800"/>
                  </a:lnTo>
                  <a:lnTo>
                    <a:pt x="166305" y="683260"/>
                  </a:lnTo>
                  <a:lnTo>
                    <a:pt x="131381" y="651510"/>
                  </a:lnTo>
                  <a:lnTo>
                    <a:pt x="120551" y="650239"/>
                  </a:lnTo>
                  <a:close/>
                </a:path>
                <a:path w="807085" h="885189">
                  <a:moveTo>
                    <a:pt x="256248" y="648969"/>
                  </a:moveTo>
                  <a:lnTo>
                    <a:pt x="187540" y="648969"/>
                  </a:lnTo>
                  <a:lnTo>
                    <a:pt x="190296" y="650239"/>
                  </a:lnTo>
                  <a:lnTo>
                    <a:pt x="192481" y="650239"/>
                  </a:lnTo>
                  <a:lnTo>
                    <a:pt x="196595" y="652779"/>
                  </a:lnTo>
                  <a:lnTo>
                    <a:pt x="202653" y="659129"/>
                  </a:lnTo>
                  <a:lnTo>
                    <a:pt x="261378" y="708660"/>
                  </a:lnTo>
                  <a:lnTo>
                    <a:pt x="270611" y="716279"/>
                  </a:lnTo>
                  <a:lnTo>
                    <a:pt x="275628" y="721360"/>
                  </a:lnTo>
                  <a:lnTo>
                    <a:pt x="277190" y="728979"/>
                  </a:lnTo>
                  <a:lnTo>
                    <a:pt x="275805" y="732789"/>
                  </a:lnTo>
                  <a:lnTo>
                    <a:pt x="272275" y="737869"/>
                  </a:lnTo>
                  <a:lnTo>
                    <a:pt x="276364" y="741679"/>
                  </a:lnTo>
                  <a:lnTo>
                    <a:pt x="320612" y="689610"/>
                  </a:lnTo>
                  <a:lnTo>
                    <a:pt x="306349" y="689610"/>
                  </a:lnTo>
                  <a:lnTo>
                    <a:pt x="301878" y="687069"/>
                  </a:lnTo>
                  <a:lnTo>
                    <a:pt x="298881" y="685800"/>
                  </a:lnTo>
                  <a:lnTo>
                    <a:pt x="294563" y="681989"/>
                  </a:lnTo>
                  <a:lnTo>
                    <a:pt x="288112" y="676910"/>
                  </a:lnTo>
                  <a:lnTo>
                    <a:pt x="263690" y="656589"/>
                  </a:lnTo>
                  <a:lnTo>
                    <a:pt x="257377" y="650239"/>
                  </a:lnTo>
                  <a:lnTo>
                    <a:pt x="256248" y="648969"/>
                  </a:lnTo>
                  <a:close/>
                </a:path>
                <a:path w="807085" h="885189">
                  <a:moveTo>
                    <a:pt x="320840" y="680719"/>
                  </a:moveTo>
                  <a:lnTo>
                    <a:pt x="317017" y="684529"/>
                  </a:lnTo>
                  <a:lnTo>
                    <a:pt x="313893" y="687069"/>
                  </a:lnTo>
                  <a:lnTo>
                    <a:pt x="308978" y="688339"/>
                  </a:lnTo>
                  <a:lnTo>
                    <a:pt x="306349" y="689610"/>
                  </a:lnTo>
                  <a:lnTo>
                    <a:pt x="320612" y="689610"/>
                  </a:lnTo>
                  <a:lnTo>
                    <a:pt x="324929" y="684529"/>
                  </a:lnTo>
                  <a:lnTo>
                    <a:pt x="320840" y="680719"/>
                  </a:lnTo>
                  <a:close/>
                </a:path>
                <a:path w="807085" h="885189">
                  <a:moveTo>
                    <a:pt x="206895" y="608329"/>
                  </a:moveTo>
                  <a:lnTo>
                    <a:pt x="170167" y="651510"/>
                  </a:lnTo>
                  <a:lnTo>
                    <a:pt x="174370" y="655319"/>
                  </a:lnTo>
                  <a:lnTo>
                    <a:pt x="177825" y="651510"/>
                  </a:lnTo>
                  <a:lnTo>
                    <a:pt x="180644" y="648969"/>
                  </a:lnTo>
                  <a:lnTo>
                    <a:pt x="256248" y="648969"/>
                  </a:lnTo>
                  <a:lnTo>
                    <a:pt x="251734" y="643889"/>
                  </a:lnTo>
                  <a:lnTo>
                    <a:pt x="246761" y="638810"/>
                  </a:lnTo>
                  <a:lnTo>
                    <a:pt x="242455" y="631189"/>
                  </a:lnTo>
                  <a:lnTo>
                    <a:pt x="240747" y="628650"/>
                  </a:lnTo>
                  <a:lnTo>
                    <a:pt x="230974" y="628650"/>
                  </a:lnTo>
                  <a:lnTo>
                    <a:pt x="206895" y="608329"/>
                  </a:lnTo>
                  <a:close/>
                </a:path>
                <a:path w="807085" h="885189">
                  <a:moveTo>
                    <a:pt x="249656" y="563879"/>
                  </a:moveTo>
                  <a:lnTo>
                    <a:pt x="244894" y="563879"/>
                  </a:lnTo>
                  <a:lnTo>
                    <a:pt x="240131" y="565150"/>
                  </a:lnTo>
                  <a:lnTo>
                    <a:pt x="224675" y="598169"/>
                  </a:lnTo>
                  <a:lnTo>
                    <a:pt x="225667" y="607060"/>
                  </a:lnTo>
                  <a:lnTo>
                    <a:pt x="227767" y="617219"/>
                  </a:lnTo>
                  <a:lnTo>
                    <a:pt x="230974" y="628650"/>
                  </a:lnTo>
                  <a:lnTo>
                    <a:pt x="240747" y="628650"/>
                  </a:lnTo>
                  <a:lnTo>
                    <a:pt x="239039" y="626110"/>
                  </a:lnTo>
                  <a:lnTo>
                    <a:pt x="237350" y="621029"/>
                  </a:lnTo>
                  <a:lnTo>
                    <a:pt x="237401" y="612139"/>
                  </a:lnTo>
                  <a:lnTo>
                    <a:pt x="238340" y="609600"/>
                  </a:lnTo>
                  <a:lnTo>
                    <a:pt x="240195" y="607060"/>
                  </a:lnTo>
                  <a:lnTo>
                    <a:pt x="241033" y="605789"/>
                  </a:lnTo>
                  <a:lnTo>
                    <a:pt x="241985" y="605789"/>
                  </a:lnTo>
                  <a:lnTo>
                    <a:pt x="243840" y="604519"/>
                  </a:lnTo>
                  <a:lnTo>
                    <a:pt x="246748" y="604519"/>
                  </a:lnTo>
                  <a:lnTo>
                    <a:pt x="256908" y="603250"/>
                  </a:lnTo>
                  <a:lnTo>
                    <a:pt x="261137" y="600710"/>
                  </a:lnTo>
                  <a:lnTo>
                    <a:pt x="264541" y="595629"/>
                  </a:lnTo>
                  <a:lnTo>
                    <a:pt x="267487" y="593089"/>
                  </a:lnTo>
                  <a:lnTo>
                    <a:pt x="268604" y="589279"/>
                  </a:lnTo>
                  <a:lnTo>
                    <a:pt x="267169" y="579119"/>
                  </a:lnTo>
                  <a:lnTo>
                    <a:pt x="264274" y="574039"/>
                  </a:lnTo>
                  <a:lnTo>
                    <a:pt x="259194" y="570229"/>
                  </a:lnTo>
                  <a:lnTo>
                    <a:pt x="254419" y="566419"/>
                  </a:lnTo>
                  <a:lnTo>
                    <a:pt x="249656" y="563879"/>
                  </a:lnTo>
                  <a:close/>
                </a:path>
                <a:path w="807085" h="885189">
                  <a:moveTo>
                    <a:pt x="348037" y="477519"/>
                  </a:moveTo>
                  <a:lnTo>
                    <a:pt x="339047" y="477519"/>
                  </a:lnTo>
                  <a:lnTo>
                    <a:pt x="330201" y="478789"/>
                  </a:lnTo>
                  <a:lnTo>
                    <a:pt x="292519" y="500379"/>
                  </a:lnTo>
                  <a:lnTo>
                    <a:pt x="277460" y="537210"/>
                  </a:lnTo>
                  <a:lnTo>
                    <a:pt x="278765" y="551179"/>
                  </a:lnTo>
                  <a:lnTo>
                    <a:pt x="297031" y="588010"/>
                  </a:lnTo>
                  <a:lnTo>
                    <a:pt x="330935" y="612139"/>
                  </a:lnTo>
                  <a:lnTo>
                    <a:pt x="357301" y="618489"/>
                  </a:lnTo>
                  <a:lnTo>
                    <a:pt x="370722" y="617219"/>
                  </a:lnTo>
                  <a:lnTo>
                    <a:pt x="383208" y="613410"/>
                  </a:lnTo>
                  <a:lnTo>
                    <a:pt x="394758" y="605789"/>
                  </a:lnTo>
                  <a:lnTo>
                    <a:pt x="405371" y="595629"/>
                  </a:lnTo>
                  <a:lnTo>
                    <a:pt x="380047" y="595629"/>
                  </a:lnTo>
                  <a:lnTo>
                    <a:pt x="374446" y="593089"/>
                  </a:lnTo>
                  <a:lnTo>
                    <a:pt x="368363" y="589279"/>
                  </a:lnTo>
                  <a:lnTo>
                    <a:pt x="356392" y="581660"/>
                  </a:lnTo>
                  <a:lnTo>
                    <a:pt x="350359" y="576579"/>
                  </a:lnTo>
                  <a:lnTo>
                    <a:pt x="344297" y="572769"/>
                  </a:lnTo>
                  <a:lnTo>
                    <a:pt x="333524" y="562610"/>
                  </a:lnTo>
                  <a:lnTo>
                    <a:pt x="324145" y="554989"/>
                  </a:lnTo>
                  <a:lnTo>
                    <a:pt x="309575" y="541019"/>
                  </a:lnTo>
                  <a:lnTo>
                    <a:pt x="301713" y="532129"/>
                  </a:lnTo>
                  <a:lnTo>
                    <a:pt x="297497" y="525779"/>
                  </a:lnTo>
                  <a:lnTo>
                    <a:pt x="296341" y="515619"/>
                  </a:lnTo>
                  <a:lnTo>
                    <a:pt x="297688" y="510539"/>
                  </a:lnTo>
                  <a:lnTo>
                    <a:pt x="300964" y="506729"/>
                  </a:lnTo>
                  <a:lnTo>
                    <a:pt x="303656" y="502919"/>
                  </a:lnTo>
                  <a:lnTo>
                    <a:pt x="306628" y="501650"/>
                  </a:lnTo>
                  <a:lnTo>
                    <a:pt x="314451" y="500379"/>
                  </a:lnTo>
                  <a:lnTo>
                    <a:pt x="393820" y="500379"/>
                  </a:lnTo>
                  <a:lnTo>
                    <a:pt x="391261" y="497839"/>
                  </a:lnTo>
                  <a:lnTo>
                    <a:pt x="383251" y="491489"/>
                  </a:lnTo>
                  <a:lnTo>
                    <a:pt x="374899" y="486410"/>
                  </a:lnTo>
                  <a:lnTo>
                    <a:pt x="366206" y="482600"/>
                  </a:lnTo>
                  <a:lnTo>
                    <a:pt x="348037" y="477519"/>
                  </a:lnTo>
                  <a:close/>
                </a:path>
                <a:path w="807085" h="885189">
                  <a:moveTo>
                    <a:pt x="393820" y="500379"/>
                  </a:moveTo>
                  <a:lnTo>
                    <a:pt x="319747" y="500379"/>
                  </a:lnTo>
                  <a:lnTo>
                    <a:pt x="325780" y="502919"/>
                  </a:lnTo>
                  <a:lnTo>
                    <a:pt x="330939" y="506729"/>
                  </a:lnTo>
                  <a:lnTo>
                    <a:pt x="337386" y="510539"/>
                  </a:lnTo>
                  <a:lnTo>
                    <a:pt x="345116" y="516889"/>
                  </a:lnTo>
                  <a:lnTo>
                    <a:pt x="354126" y="523239"/>
                  </a:lnTo>
                  <a:lnTo>
                    <a:pt x="369042" y="537210"/>
                  </a:lnTo>
                  <a:lnTo>
                    <a:pt x="380965" y="547369"/>
                  </a:lnTo>
                  <a:lnTo>
                    <a:pt x="389891" y="556260"/>
                  </a:lnTo>
                  <a:lnTo>
                    <a:pt x="395820" y="562610"/>
                  </a:lnTo>
                  <a:lnTo>
                    <a:pt x="399605" y="567689"/>
                  </a:lnTo>
                  <a:lnTo>
                    <a:pt x="401535" y="572769"/>
                  </a:lnTo>
                  <a:lnTo>
                    <a:pt x="401586" y="581660"/>
                  </a:lnTo>
                  <a:lnTo>
                    <a:pt x="400126" y="585469"/>
                  </a:lnTo>
                  <a:lnTo>
                    <a:pt x="397243" y="589279"/>
                  </a:lnTo>
                  <a:lnTo>
                    <a:pt x="394296" y="593089"/>
                  </a:lnTo>
                  <a:lnTo>
                    <a:pt x="390258" y="594360"/>
                  </a:lnTo>
                  <a:lnTo>
                    <a:pt x="385152" y="594360"/>
                  </a:lnTo>
                  <a:lnTo>
                    <a:pt x="380047" y="595629"/>
                  </a:lnTo>
                  <a:lnTo>
                    <a:pt x="405371" y="595629"/>
                  </a:lnTo>
                  <a:lnTo>
                    <a:pt x="413998" y="582929"/>
                  </a:lnTo>
                  <a:lnTo>
                    <a:pt x="419209" y="570229"/>
                  </a:lnTo>
                  <a:lnTo>
                    <a:pt x="421003" y="556260"/>
                  </a:lnTo>
                  <a:lnTo>
                    <a:pt x="419379" y="541019"/>
                  </a:lnTo>
                  <a:lnTo>
                    <a:pt x="415552" y="529589"/>
                  </a:lnTo>
                  <a:lnTo>
                    <a:pt x="409592" y="518160"/>
                  </a:lnTo>
                  <a:lnTo>
                    <a:pt x="401496" y="508000"/>
                  </a:lnTo>
                  <a:lnTo>
                    <a:pt x="393820" y="500379"/>
                  </a:lnTo>
                  <a:close/>
                </a:path>
                <a:path w="807085" h="885189">
                  <a:moveTo>
                    <a:pt x="439343" y="334010"/>
                  </a:moveTo>
                  <a:lnTo>
                    <a:pt x="371843" y="334010"/>
                  </a:lnTo>
                  <a:lnTo>
                    <a:pt x="374802" y="335279"/>
                  </a:lnTo>
                  <a:lnTo>
                    <a:pt x="377050" y="336550"/>
                  </a:lnTo>
                  <a:lnTo>
                    <a:pt x="382219" y="340360"/>
                  </a:lnTo>
                  <a:lnTo>
                    <a:pt x="422351" y="373379"/>
                  </a:lnTo>
                  <a:lnTo>
                    <a:pt x="413651" y="374650"/>
                  </a:lnTo>
                  <a:lnTo>
                    <a:pt x="406641" y="375919"/>
                  </a:lnTo>
                  <a:lnTo>
                    <a:pt x="376570" y="408939"/>
                  </a:lnTo>
                  <a:lnTo>
                    <a:pt x="374930" y="425450"/>
                  </a:lnTo>
                  <a:lnTo>
                    <a:pt x="375981" y="433069"/>
                  </a:lnTo>
                  <a:lnTo>
                    <a:pt x="392687" y="467360"/>
                  </a:lnTo>
                  <a:lnTo>
                    <a:pt x="429507" y="496569"/>
                  </a:lnTo>
                  <a:lnTo>
                    <a:pt x="465407" y="504189"/>
                  </a:lnTo>
                  <a:lnTo>
                    <a:pt x="477439" y="501650"/>
                  </a:lnTo>
                  <a:lnTo>
                    <a:pt x="504736" y="474979"/>
                  </a:lnTo>
                  <a:lnTo>
                    <a:pt x="505640" y="471169"/>
                  </a:lnTo>
                  <a:lnTo>
                    <a:pt x="478053" y="471169"/>
                  </a:lnTo>
                  <a:lnTo>
                    <a:pt x="471119" y="469900"/>
                  </a:lnTo>
                  <a:lnTo>
                    <a:pt x="430758" y="444500"/>
                  </a:lnTo>
                  <a:lnTo>
                    <a:pt x="401472" y="412750"/>
                  </a:lnTo>
                  <a:lnTo>
                    <a:pt x="399288" y="406400"/>
                  </a:lnTo>
                  <a:lnTo>
                    <a:pt x="399338" y="398779"/>
                  </a:lnTo>
                  <a:lnTo>
                    <a:pt x="400532" y="394969"/>
                  </a:lnTo>
                  <a:lnTo>
                    <a:pt x="402907" y="392429"/>
                  </a:lnTo>
                  <a:lnTo>
                    <a:pt x="408860" y="387350"/>
                  </a:lnTo>
                  <a:lnTo>
                    <a:pt x="416433" y="384810"/>
                  </a:lnTo>
                  <a:lnTo>
                    <a:pt x="499333" y="384810"/>
                  </a:lnTo>
                  <a:lnTo>
                    <a:pt x="439343" y="334010"/>
                  </a:lnTo>
                  <a:close/>
                </a:path>
                <a:path w="807085" h="885189">
                  <a:moveTo>
                    <a:pt x="499333" y="384810"/>
                  </a:moveTo>
                  <a:lnTo>
                    <a:pt x="425624" y="384810"/>
                  </a:lnTo>
                  <a:lnTo>
                    <a:pt x="436435" y="386079"/>
                  </a:lnTo>
                  <a:lnTo>
                    <a:pt x="492328" y="433069"/>
                  </a:lnTo>
                  <a:lnTo>
                    <a:pt x="495374" y="443229"/>
                  </a:lnTo>
                  <a:lnTo>
                    <a:pt x="496339" y="452119"/>
                  </a:lnTo>
                  <a:lnTo>
                    <a:pt x="495226" y="459739"/>
                  </a:lnTo>
                  <a:lnTo>
                    <a:pt x="492036" y="464819"/>
                  </a:lnTo>
                  <a:lnTo>
                    <a:pt x="489470" y="468629"/>
                  </a:lnTo>
                  <a:lnTo>
                    <a:pt x="486727" y="469900"/>
                  </a:lnTo>
                  <a:lnTo>
                    <a:pt x="478053" y="471169"/>
                  </a:lnTo>
                  <a:lnTo>
                    <a:pt x="505640" y="471169"/>
                  </a:lnTo>
                  <a:lnTo>
                    <a:pt x="505942" y="469900"/>
                  </a:lnTo>
                  <a:lnTo>
                    <a:pt x="506551" y="464819"/>
                  </a:lnTo>
                  <a:lnTo>
                    <a:pt x="506568" y="458469"/>
                  </a:lnTo>
                  <a:lnTo>
                    <a:pt x="505989" y="450850"/>
                  </a:lnTo>
                  <a:lnTo>
                    <a:pt x="504812" y="443229"/>
                  </a:lnTo>
                  <a:lnTo>
                    <a:pt x="529980" y="443229"/>
                  </a:lnTo>
                  <a:lnTo>
                    <a:pt x="548078" y="410210"/>
                  </a:lnTo>
                  <a:lnTo>
                    <a:pt x="531812" y="410210"/>
                  </a:lnTo>
                  <a:lnTo>
                    <a:pt x="528802" y="407669"/>
                  </a:lnTo>
                  <a:lnTo>
                    <a:pt x="526897" y="407669"/>
                  </a:lnTo>
                  <a:lnTo>
                    <a:pt x="521830" y="403860"/>
                  </a:lnTo>
                  <a:lnTo>
                    <a:pt x="499333" y="384810"/>
                  </a:lnTo>
                  <a:close/>
                </a:path>
                <a:path w="807085" h="885189">
                  <a:moveTo>
                    <a:pt x="529980" y="443229"/>
                  </a:moveTo>
                  <a:lnTo>
                    <a:pt x="504812" y="443229"/>
                  </a:lnTo>
                  <a:lnTo>
                    <a:pt x="521627" y="458469"/>
                  </a:lnTo>
                  <a:lnTo>
                    <a:pt x="529980" y="443229"/>
                  </a:lnTo>
                  <a:close/>
                </a:path>
                <a:path w="807085" h="885189">
                  <a:moveTo>
                    <a:pt x="547116" y="402589"/>
                  </a:moveTo>
                  <a:lnTo>
                    <a:pt x="543229" y="406400"/>
                  </a:lnTo>
                  <a:lnTo>
                    <a:pt x="539953" y="408939"/>
                  </a:lnTo>
                  <a:lnTo>
                    <a:pt x="534644" y="410210"/>
                  </a:lnTo>
                  <a:lnTo>
                    <a:pt x="548078" y="410210"/>
                  </a:lnTo>
                  <a:lnTo>
                    <a:pt x="550862" y="405129"/>
                  </a:lnTo>
                  <a:lnTo>
                    <a:pt x="547116" y="402589"/>
                  </a:lnTo>
                  <a:close/>
                </a:path>
                <a:path w="807085" h="885189">
                  <a:moveTo>
                    <a:pt x="545477" y="306069"/>
                  </a:moveTo>
                  <a:lnTo>
                    <a:pt x="479602" y="306069"/>
                  </a:lnTo>
                  <a:lnTo>
                    <a:pt x="485228" y="309879"/>
                  </a:lnTo>
                  <a:lnTo>
                    <a:pt x="493255" y="316229"/>
                  </a:lnTo>
                  <a:lnTo>
                    <a:pt x="535393" y="351789"/>
                  </a:lnTo>
                  <a:lnTo>
                    <a:pt x="544032" y="359410"/>
                  </a:lnTo>
                  <a:lnTo>
                    <a:pt x="551545" y="364489"/>
                  </a:lnTo>
                  <a:lnTo>
                    <a:pt x="557928" y="369569"/>
                  </a:lnTo>
                  <a:lnTo>
                    <a:pt x="563181" y="372110"/>
                  </a:lnTo>
                  <a:lnTo>
                    <a:pt x="569404" y="374650"/>
                  </a:lnTo>
                  <a:lnTo>
                    <a:pt x="576389" y="374650"/>
                  </a:lnTo>
                  <a:lnTo>
                    <a:pt x="591629" y="372110"/>
                  </a:lnTo>
                  <a:lnTo>
                    <a:pt x="597979" y="368300"/>
                  </a:lnTo>
                  <a:lnTo>
                    <a:pt x="603059" y="361950"/>
                  </a:lnTo>
                  <a:lnTo>
                    <a:pt x="608393" y="355600"/>
                  </a:lnTo>
                  <a:lnTo>
                    <a:pt x="611822" y="349250"/>
                  </a:lnTo>
                  <a:lnTo>
                    <a:pt x="613346" y="341629"/>
                  </a:lnTo>
                  <a:lnTo>
                    <a:pt x="613679" y="339089"/>
                  </a:lnTo>
                  <a:lnTo>
                    <a:pt x="588073" y="339089"/>
                  </a:lnTo>
                  <a:lnTo>
                    <a:pt x="582485" y="336550"/>
                  </a:lnTo>
                  <a:lnTo>
                    <a:pt x="577278" y="332739"/>
                  </a:lnTo>
                  <a:lnTo>
                    <a:pt x="545477" y="306069"/>
                  </a:lnTo>
                  <a:close/>
                </a:path>
                <a:path w="807085" h="885189">
                  <a:moveTo>
                    <a:pt x="391350" y="293369"/>
                  </a:moveTo>
                  <a:lnTo>
                    <a:pt x="351447" y="340360"/>
                  </a:lnTo>
                  <a:lnTo>
                    <a:pt x="356209" y="344169"/>
                  </a:lnTo>
                  <a:lnTo>
                    <a:pt x="360438" y="339089"/>
                  </a:lnTo>
                  <a:lnTo>
                    <a:pt x="363854" y="336550"/>
                  </a:lnTo>
                  <a:lnTo>
                    <a:pt x="369049" y="334010"/>
                  </a:lnTo>
                  <a:lnTo>
                    <a:pt x="439343" y="334010"/>
                  </a:lnTo>
                  <a:lnTo>
                    <a:pt x="391350" y="293369"/>
                  </a:lnTo>
                  <a:close/>
                </a:path>
                <a:path w="807085" h="885189">
                  <a:moveTo>
                    <a:pt x="596244" y="246379"/>
                  </a:moveTo>
                  <a:lnTo>
                    <a:pt x="530377" y="246379"/>
                  </a:lnTo>
                  <a:lnTo>
                    <a:pt x="536003" y="250189"/>
                  </a:lnTo>
                  <a:lnTo>
                    <a:pt x="544029" y="256539"/>
                  </a:lnTo>
                  <a:lnTo>
                    <a:pt x="600773" y="304800"/>
                  </a:lnTo>
                  <a:lnTo>
                    <a:pt x="603186" y="313689"/>
                  </a:lnTo>
                  <a:lnTo>
                    <a:pt x="604075" y="321310"/>
                  </a:lnTo>
                  <a:lnTo>
                    <a:pt x="603059" y="328929"/>
                  </a:lnTo>
                  <a:lnTo>
                    <a:pt x="593153" y="339089"/>
                  </a:lnTo>
                  <a:lnTo>
                    <a:pt x="613679" y="339089"/>
                  </a:lnTo>
                  <a:lnTo>
                    <a:pt x="614179" y="335279"/>
                  </a:lnTo>
                  <a:lnTo>
                    <a:pt x="614394" y="328929"/>
                  </a:lnTo>
                  <a:lnTo>
                    <a:pt x="613989" y="322579"/>
                  </a:lnTo>
                  <a:lnTo>
                    <a:pt x="612965" y="314960"/>
                  </a:lnTo>
                  <a:lnTo>
                    <a:pt x="636871" y="314960"/>
                  </a:lnTo>
                  <a:lnTo>
                    <a:pt x="661613" y="285750"/>
                  </a:lnTo>
                  <a:lnTo>
                    <a:pt x="644842" y="285750"/>
                  </a:lnTo>
                  <a:lnTo>
                    <a:pt x="639127" y="281939"/>
                  </a:lnTo>
                  <a:lnTo>
                    <a:pt x="630999" y="275589"/>
                  </a:lnTo>
                  <a:lnTo>
                    <a:pt x="596244" y="246379"/>
                  </a:lnTo>
                  <a:close/>
                </a:path>
                <a:path w="807085" h="885189">
                  <a:moveTo>
                    <a:pt x="636871" y="314960"/>
                  </a:moveTo>
                  <a:lnTo>
                    <a:pt x="612965" y="314960"/>
                  </a:lnTo>
                  <a:lnTo>
                    <a:pt x="627189" y="326389"/>
                  </a:lnTo>
                  <a:lnTo>
                    <a:pt x="636871" y="314960"/>
                  </a:lnTo>
                  <a:close/>
                </a:path>
                <a:path w="807085" h="885189">
                  <a:moveTo>
                    <a:pt x="497116" y="265429"/>
                  </a:moveTo>
                  <a:lnTo>
                    <a:pt x="460489" y="308610"/>
                  </a:lnTo>
                  <a:lnTo>
                    <a:pt x="464680" y="312419"/>
                  </a:lnTo>
                  <a:lnTo>
                    <a:pt x="469265" y="307339"/>
                  </a:lnTo>
                  <a:lnTo>
                    <a:pt x="473163" y="306069"/>
                  </a:lnTo>
                  <a:lnTo>
                    <a:pt x="545477" y="306069"/>
                  </a:lnTo>
                  <a:lnTo>
                    <a:pt x="497116" y="265429"/>
                  </a:lnTo>
                  <a:close/>
                </a:path>
                <a:path w="807085" h="885189">
                  <a:moveTo>
                    <a:pt x="659701" y="280669"/>
                  </a:moveTo>
                  <a:lnTo>
                    <a:pt x="655256" y="284479"/>
                  </a:lnTo>
                  <a:lnTo>
                    <a:pt x="651446" y="285750"/>
                  </a:lnTo>
                  <a:lnTo>
                    <a:pt x="661613" y="285750"/>
                  </a:lnTo>
                  <a:lnTo>
                    <a:pt x="663765" y="283210"/>
                  </a:lnTo>
                  <a:lnTo>
                    <a:pt x="659701" y="280669"/>
                  </a:lnTo>
                  <a:close/>
                </a:path>
                <a:path w="807085" h="885189">
                  <a:moveTo>
                    <a:pt x="547890" y="205739"/>
                  </a:moveTo>
                  <a:lnTo>
                    <a:pt x="511251" y="248919"/>
                  </a:lnTo>
                  <a:lnTo>
                    <a:pt x="515454" y="251460"/>
                  </a:lnTo>
                  <a:lnTo>
                    <a:pt x="520039" y="247650"/>
                  </a:lnTo>
                  <a:lnTo>
                    <a:pt x="523938" y="246379"/>
                  </a:lnTo>
                  <a:lnTo>
                    <a:pt x="596244" y="246379"/>
                  </a:lnTo>
                  <a:lnTo>
                    <a:pt x="547890" y="205739"/>
                  </a:lnTo>
                  <a:close/>
                </a:path>
                <a:path w="807085" h="885189">
                  <a:moveTo>
                    <a:pt x="655875" y="105410"/>
                  </a:moveTo>
                  <a:lnTo>
                    <a:pt x="640905" y="105410"/>
                  </a:lnTo>
                  <a:lnTo>
                    <a:pt x="632785" y="107950"/>
                  </a:lnTo>
                  <a:lnTo>
                    <a:pt x="601851" y="137160"/>
                  </a:lnTo>
                  <a:lnTo>
                    <a:pt x="595512" y="165100"/>
                  </a:lnTo>
                  <a:lnTo>
                    <a:pt x="597725" y="180339"/>
                  </a:lnTo>
                  <a:lnTo>
                    <a:pt x="616138" y="214629"/>
                  </a:lnTo>
                  <a:lnTo>
                    <a:pt x="649636" y="238760"/>
                  </a:lnTo>
                  <a:lnTo>
                    <a:pt x="675322" y="243839"/>
                  </a:lnTo>
                  <a:lnTo>
                    <a:pt x="688185" y="242569"/>
                  </a:lnTo>
                  <a:lnTo>
                    <a:pt x="724985" y="217169"/>
                  </a:lnTo>
                  <a:lnTo>
                    <a:pt x="731135" y="203200"/>
                  </a:lnTo>
                  <a:lnTo>
                    <a:pt x="684006" y="203200"/>
                  </a:lnTo>
                  <a:lnTo>
                    <a:pt x="675919" y="200660"/>
                  </a:lnTo>
                  <a:lnTo>
                    <a:pt x="634555" y="179069"/>
                  </a:lnTo>
                  <a:lnTo>
                    <a:pt x="611060" y="144779"/>
                  </a:lnTo>
                  <a:lnTo>
                    <a:pt x="611822" y="139700"/>
                  </a:lnTo>
                  <a:lnTo>
                    <a:pt x="614870" y="135889"/>
                  </a:lnTo>
                  <a:lnTo>
                    <a:pt x="616775" y="133350"/>
                  </a:lnTo>
                  <a:lnTo>
                    <a:pt x="619569" y="132079"/>
                  </a:lnTo>
                  <a:lnTo>
                    <a:pt x="673967" y="132079"/>
                  </a:lnTo>
                  <a:lnTo>
                    <a:pt x="675068" y="129539"/>
                  </a:lnTo>
                  <a:lnTo>
                    <a:pt x="674306" y="119379"/>
                  </a:lnTo>
                  <a:lnTo>
                    <a:pt x="672020" y="115569"/>
                  </a:lnTo>
                  <a:lnTo>
                    <a:pt x="667702" y="111760"/>
                  </a:lnTo>
                  <a:lnTo>
                    <a:pt x="662176" y="107950"/>
                  </a:lnTo>
                  <a:lnTo>
                    <a:pt x="655875" y="105410"/>
                  </a:lnTo>
                  <a:close/>
                </a:path>
                <a:path w="807085" h="885189">
                  <a:moveTo>
                    <a:pt x="728281" y="157479"/>
                  </a:moveTo>
                  <a:lnTo>
                    <a:pt x="722566" y="158750"/>
                  </a:lnTo>
                  <a:lnTo>
                    <a:pt x="723582" y="167639"/>
                  </a:lnTo>
                  <a:lnTo>
                    <a:pt x="723582" y="173989"/>
                  </a:lnTo>
                  <a:lnTo>
                    <a:pt x="722439" y="179069"/>
                  </a:lnTo>
                  <a:lnTo>
                    <a:pt x="721423" y="184150"/>
                  </a:lnTo>
                  <a:lnTo>
                    <a:pt x="719264" y="187960"/>
                  </a:lnTo>
                  <a:lnTo>
                    <a:pt x="716089" y="191769"/>
                  </a:lnTo>
                  <a:lnTo>
                    <a:pt x="711263" y="196850"/>
                  </a:lnTo>
                  <a:lnTo>
                    <a:pt x="705548" y="200660"/>
                  </a:lnTo>
                  <a:lnTo>
                    <a:pt x="691592" y="203200"/>
                  </a:lnTo>
                  <a:lnTo>
                    <a:pt x="731135" y="203200"/>
                  </a:lnTo>
                  <a:lnTo>
                    <a:pt x="731601" y="201929"/>
                  </a:lnTo>
                  <a:lnTo>
                    <a:pt x="733361" y="194310"/>
                  </a:lnTo>
                  <a:lnTo>
                    <a:pt x="733853" y="187960"/>
                  </a:lnTo>
                  <a:lnTo>
                    <a:pt x="733963" y="184150"/>
                  </a:lnTo>
                  <a:lnTo>
                    <a:pt x="733440" y="176529"/>
                  </a:lnTo>
                  <a:lnTo>
                    <a:pt x="731521" y="167639"/>
                  </a:lnTo>
                  <a:lnTo>
                    <a:pt x="728281" y="157479"/>
                  </a:lnTo>
                  <a:close/>
                </a:path>
                <a:path w="807085" h="885189">
                  <a:moveTo>
                    <a:pt x="673967" y="132079"/>
                  </a:moveTo>
                  <a:lnTo>
                    <a:pt x="626300" y="132079"/>
                  </a:lnTo>
                  <a:lnTo>
                    <a:pt x="630491" y="133350"/>
                  </a:lnTo>
                  <a:lnTo>
                    <a:pt x="635698" y="137160"/>
                  </a:lnTo>
                  <a:lnTo>
                    <a:pt x="643826" y="142239"/>
                  </a:lnTo>
                  <a:lnTo>
                    <a:pt x="650557" y="146050"/>
                  </a:lnTo>
                  <a:lnTo>
                    <a:pt x="661479" y="144779"/>
                  </a:lnTo>
                  <a:lnTo>
                    <a:pt x="666051" y="142239"/>
                  </a:lnTo>
                  <a:lnTo>
                    <a:pt x="669861" y="138429"/>
                  </a:lnTo>
                  <a:lnTo>
                    <a:pt x="673417" y="133350"/>
                  </a:lnTo>
                  <a:lnTo>
                    <a:pt x="673967" y="132079"/>
                  </a:lnTo>
                  <a:close/>
                </a:path>
                <a:path w="807085" h="885189">
                  <a:moveTo>
                    <a:pt x="743013" y="74929"/>
                  </a:moveTo>
                  <a:lnTo>
                    <a:pt x="677989" y="74929"/>
                  </a:lnTo>
                  <a:lnTo>
                    <a:pt x="735393" y="123189"/>
                  </a:lnTo>
                  <a:lnTo>
                    <a:pt x="749363" y="134619"/>
                  </a:lnTo>
                  <a:lnTo>
                    <a:pt x="754074" y="137160"/>
                  </a:lnTo>
                  <a:lnTo>
                    <a:pt x="757237" y="139700"/>
                  </a:lnTo>
                  <a:lnTo>
                    <a:pt x="762952" y="142239"/>
                  </a:lnTo>
                  <a:lnTo>
                    <a:pt x="769683" y="142239"/>
                  </a:lnTo>
                  <a:lnTo>
                    <a:pt x="804158" y="118110"/>
                  </a:lnTo>
                  <a:lnTo>
                    <a:pt x="806689" y="107950"/>
                  </a:lnTo>
                  <a:lnTo>
                    <a:pt x="785304" y="107950"/>
                  </a:lnTo>
                  <a:lnTo>
                    <a:pt x="783018" y="106679"/>
                  </a:lnTo>
                  <a:lnTo>
                    <a:pt x="780859" y="106679"/>
                  </a:lnTo>
                  <a:lnTo>
                    <a:pt x="776541" y="102869"/>
                  </a:lnTo>
                  <a:lnTo>
                    <a:pt x="743013" y="74929"/>
                  </a:lnTo>
                  <a:close/>
                </a:path>
                <a:path w="807085" h="885189">
                  <a:moveTo>
                    <a:pt x="800925" y="80010"/>
                  </a:moveTo>
                  <a:lnTo>
                    <a:pt x="795464" y="81279"/>
                  </a:lnTo>
                  <a:lnTo>
                    <a:pt x="799274" y="92710"/>
                  </a:lnTo>
                  <a:lnTo>
                    <a:pt x="799147" y="100329"/>
                  </a:lnTo>
                  <a:lnTo>
                    <a:pt x="794956" y="105410"/>
                  </a:lnTo>
                  <a:lnTo>
                    <a:pt x="793940" y="106679"/>
                  </a:lnTo>
                  <a:lnTo>
                    <a:pt x="792289" y="106679"/>
                  </a:lnTo>
                  <a:lnTo>
                    <a:pt x="789876" y="107950"/>
                  </a:lnTo>
                  <a:lnTo>
                    <a:pt x="806689" y="107950"/>
                  </a:lnTo>
                  <a:lnTo>
                    <a:pt x="807005" y="106679"/>
                  </a:lnTo>
                  <a:lnTo>
                    <a:pt x="805924" y="93979"/>
                  </a:lnTo>
                  <a:lnTo>
                    <a:pt x="800925" y="80010"/>
                  </a:lnTo>
                  <a:close/>
                </a:path>
                <a:path w="807085" h="885189">
                  <a:moveTo>
                    <a:pt x="654875" y="0"/>
                  </a:moveTo>
                  <a:lnTo>
                    <a:pt x="651700" y="3810"/>
                  </a:lnTo>
                  <a:lnTo>
                    <a:pt x="655107" y="13969"/>
                  </a:lnTo>
                  <a:lnTo>
                    <a:pt x="657907" y="22860"/>
                  </a:lnTo>
                  <a:lnTo>
                    <a:pt x="660112" y="33019"/>
                  </a:lnTo>
                  <a:lnTo>
                    <a:pt x="661733" y="41910"/>
                  </a:lnTo>
                  <a:lnTo>
                    <a:pt x="662705" y="52069"/>
                  </a:lnTo>
                  <a:lnTo>
                    <a:pt x="663130" y="62229"/>
                  </a:lnTo>
                  <a:lnTo>
                    <a:pt x="662983" y="73660"/>
                  </a:lnTo>
                  <a:lnTo>
                    <a:pt x="662241" y="85089"/>
                  </a:lnTo>
                  <a:lnTo>
                    <a:pt x="666305" y="87629"/>
                  </a:lnTo>
                  <a:lnTo>
                    <a:pt x="677989" y="74929"/>
                  </a:lnTo>
                  <a:lnTo>
                    <a:pt x="743013" y="74929"/>
                  </a:lnTo>
                  <a:lnTo>
                    <a:pt x="704913" y="43179"/>
                  </a:lnTo>
                  <a:lnTo>
                    <a:pt x="713447" y="33019"/>
                  </a:lnTo>
                  <a:lnTo>
                    <a:pt x="693737" y="33019"/>
                  </a:lnTo>
                  <a:lnTo>
                    <a:pt x="654875" y="0"/>
                  </a:lnTo>
                  <a:close/>
                </a:path>
                <a:path w="807085" h="885189">
                  <a:moveTo>
                    <a:pt x="715073" y="7619"/>
                  </a:moveTo>
                  <a:lnTo>
                    <a:pt x="693737" y="33019"/>
                  </a:lnTo>
                  <a:lnTo>
                    <a:pt x="713447" y="33019"/>
                  </a:lnTo>
                  <a:lnTo>
                    <a:pt x="726249" y="17779"/>
                  </a:lnTo>
                  <a:lnTo>
                    <a:pt x="715073" y="7619"/>
                  </a:lnTo>
                  <a:close/>
                </a:path>
              </a:pathLst>
            </a:custGeom>
            <a:solidFill>
              <a:srgbClr val="000000"/>
            </a:solidFill>
          </p:spPr>
          <p:txBody>
            <a:bodyPr wrap="square" lIns="0" tIns="0" rIns="0" bIns="0" rtlCol="0"/>
            <a:lstStyle/>
            <a:p>
              <a:endParaRPr/>
            </a:p>
          </p:txBody>
        </p:sp>
        <p:sp>
          <p:nvSpPr>
            <p:cNvPr id="9" name="object 9"/>
            <p:cNvSpPr/>
            <p:nvPr/>
          </p:nvSpPr>
          <p:spPr>
            <a:xfrm>
              <a:off x="6352032" y="5925312"/>
              <a:ext cx="1565147" cy="46329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327775" y="5900737"/>
              <a:ext cx="1562100" cy="460375"/>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p:nvPr/>
        </p:nvSpPr>
        <p:spPr>
          <a:xfrm>
            <a:off x="7477166" y="2981396"/>
            <a:ext cx="363220" cy="1125220"/>
          </a:xfrm>
          <a:prstGeom prst="rect">
            <a:avLst/>
          </a:prstGeom>
        </p:spPr>
        <p:txBody>
          <a:bodyPr vert="vert270" wrap="square" lIns="0" tIns="0" rIns="0" bIns="0" rtlCol="0">
            <a:spAutoFit/>
          </a:bodyPr>
          <a:lstStyle/>
          <a:p>
            <a:pPr marL="12700">
              <a:lnSpc>
                <a:spcPts val="2720"/>
              </a:lnSpc>
            </a:pPr>
            <a:r>
              <a:rPr sz="2400" b="1" dirty="0">
                <a:latin typeface="Times New Roman"/>
                <a:cs typeface="Times New Roman"/>
              </a:rPr>
              <a:t>Cou</a:t>
            </a:r>
            <a:r>
              <a:rPr sz="2400" b="1" spc="-10" dirty="0">
                <a:latin typeface="Times New Roman"/>
                <a:cs typeface="Times New Roman"/>
              </a:rPr>
              <a:t>n</a:t>
            </a:r>
            <a:r>
              <a:rPr sz="2400" b="1" dirty="0">
                <a:latin typeface="Times New Roman"/>
                <a:cs typeface="Times New Roman"/>
              </a:rPr>
              <a:t>try</a:t>
            </a:r>
            <a:endParaRPr sz="2400">
              <a:latin typeface="Times New Roman"/>
              <a:cs typeface="Times New Roman"/>
            </a:endParaRPr>
          </a:p>
        </p:txBody>
      </p:sp>
      <p:sp>
        <p:nvSpPr>
          <p:cNvPr id="12" name="object 12"/>
          <p:cNvSpPr txBox="1"/>
          <p:nvPr/>
        </p:nvSpPr>
        <p:spPr>
          <a:xfrm>
            <a:off x="5876290" y="1939289"/>
            <a:ext cx="507365" cy="330835"/>
          </a:xfrm>
          <a:prstGeom prst="rect">
            <a:avLst/>
          </a:prstGeom>
        </p:spPr>
        <p:txBody>
          <a:bodyPr vert="horz" wrap="square" lIns="0" tIns="13335" rIns="0" bIns="0" rtlCol="0">
            <a:spAutoFit/>
          </a:bodyPr>
          <a:lstStyle/>
          <a:p>
            <a:pPr marL="12700">
              <a:lnSpc>
                <a:spcPct val="100000"/>
              </a:lnSpc>
              <a:spcBef>
                <a:spcPts val="105"/>
              </a:spcBef>
            </a:pPr>
            <a:r>
              <a:rPr sz="2000" i="1" dirty="0">
                <a:latin typeface="Arial"/>
                <a:cs typeface="Arial"/>
              </a:rPr>
              <a:t>s</a:t>
            </a:r>
            <a:r>
              <a:rPr sz="2000" i="1" spc="5" dirty="0">
                <a:latin typeface="Arial"/>
                <a:cs typeface="Arial"/>
              </a:rPr>
              <a:t>u</a:t>
            </a:r>
            <a:r>
              <a:rPr sz="2000" i="1" dirty="0">
                <a:latin typeface="Arial"/>
                <a:cs typeface="Arial"/>
              </a:rPr>
              <a:t>m</a:t>
            </a:r>
            <a:endParaRPr sz="2000">
              <a:latin typeface="Arial"/>
              <a:cs typeface="Arial"/>
            </a:endParaRPr>
          </a:p>
        </p:txBody>
      </p:sp>
      <p:sp>
        <p:nvSpPr>
          <p:cNvPr id="13" name="object 13"/>
          <p:cNvSpPr/>
          <p:nvPr/>
        </p:nvSpPr>
        <p:spPr>
          <a:xfrm>
            <a:off x="1357883" y="2261616"/>
            <a:ext cx="5236464" cy="4002024"/>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839825" y="2087702"/>
            <a:ext cx="1412875" cy="1230630"/>
          </a:xfrm>
          <a:prstGeom prst="rect">
            <a:avLst/>
          </a:prstGeom>
        </p:spPr>
        <p:txBody>
          <a:bodyPr vert="horz" wrap="square" lIns="0" tIns="13335" rIns="0" bIns="0" rtlCol="0">
            <a:spAutoFit/>
          </a:bodyPr>
          <a:lstStyle/>
          <a:p>
            <a:pPr marL="1060450">
              <a:lnSpc>
                <a:spcPct val="100000"/>
              </a:lnSpc>
              <a:spcBef>
                <a:spcPts val="105"/>
              </a:spcBef>
            </a:pPr>
            <a:r>
              <a:rPr sz="2000" spc="-5" dirty="0">
                <a:latin typeface="Times New Roman"/>
                <a:cs typeface="Times New Roman"/>
              </a:rPr>
              <a:t>TV</a:t>
            </a:r>
            <a:endParaRPr sz="2000">
              <a:latin typeface="Times New Roman"/>
              <a:cs typeface="Times New Roman"/>
            </a:endParaRPr>
          </a:p>
          <a:p>
            <a:pPr marL="387350" marR="289560" indent="415925">
              <a:lnSpc>
                <a:spcPts val="2210"/>
              </a:lnSpc>
              <a:spcBef>
                <a:spcPts val="235"/>
              </a:spcBef>
            </a:pPr>
            <a:r>
              <a:rPr sz="2000" dirty="0">
                <a:latin typeface="Times New Roman"/>
                <a:cs typeface="Times New Roman"/>
              </a:rPr>
              <a:t>PC  VCR</a:t>
            </a:r>
            <a:endParaRPr sz="2000">
              <a:latin typeface="Times New Roman"/>
              <a:cs typeface="Times New Roman"/>
            </a:endParaRPr>
          </a:p>
          <a:p>
            <a:pPr marL="12700">
              <a:lnSpc>
                <a:spcPct val="100000"/>
              </a:lnSpc>
              <a:spcBef>
                <a:spcPts val="25"/>
              </a:spcBef>
            </a:pPr>
            <a:r>
              <a:rPr sz="2000" i="1" dirty="0">
                <a:latin typeface="Arial"/>
                <a:cs typeface="Arial"/>
              </a:rPr>
              <a:t>sum</a:t>
            </a:r>
            <a:endParaRPr sz="2000">
              <a:latin typeface="Arial"/>
              <a:cs typeface="Arial"/>
            </a:endParaRPr>
          </a:p>
        </p:txBody>
      </p:sp>
      <p:sp>
        <p:nvSpPr>
          <p:cNvPr id="22" name="object 22"/>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34</a:t>
            </a:fld>
            <a:endParaRPr dirty="0"/>
          </a:p>
        </p:txBody>
      </p:sp>
      <p:sp>
        <p:nvSpPr>
          <p:cNvPr id="15" name="object 15"/>
          <p:cNvSpPr txBox="1"/>
          <p:nvPr/>
        </p:nvSpPr>
        <p:spPr>
          <a:xfrm>
            <a:off x="2472308" y="1924557"/>
            <a:ext cx="49339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1</a:t>
            </a:r>
            <a:r>
              <a:rPr sz="2000" spc="10" dirty="0">
                <a:latin typeface="Times New Roman"/>
                <a:cs typeface="Times New Roman"/>
              </a:rPr>
              <a:t>Q</a:t>
            </a:r>
            <a:r>
              <a:rPr sz="2000" dirty="0">
                <a:latin typeface="Times New Roman"/>
                <a:cs typeface="Times New Roman"/>
              </a:rPr>
              <a:t>tr</a:t>
            </a:r>
            <a:endParaRPr sz="2000">
              <a:latin typeface="Times New Roman"/>
              <a:cs typeface="Times New Roman"/>
            </a:endParaRPr>
          </a:p>
        </p:txBody>
      </p:sp>
      <p:sp>
        <p:nvSpPr>
          <p:cNvPr id="16" name="object 16"/>
          <p:cNvSpPr txBox="1"/>
          <p:nvPr/>
        </p:nvSpPr>
        <p:spPr>
          <a:xfrm>
            <a:off x="3367785" y="1905076"/>
            <a:ext cx="49339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2</a:t>
            </a:r>
            <a:r>
              <a:rPr sz="2000" spc="5" dirty="0">
                <a:latin typeface="Times New Roman"/>
                <a:cs typeface="Times New Roman"/>
              </a:rPr>
              <a:t>Q</a:t>
            </a:r>
            <a:r>
              <a:rPr sz="2000" dirty="0">
                <a:latin typeface="Times New Roman"/>
                <a:cs typeface="Times New Roman"/>
              </a:rPr>
              <a:t>tr</a:t>
            </a:r>
            <a:endParaRPr sz="2000">
              <a:latin typeface="Times New Roman"/>
              <a:cs typeface="Times New Roman"/>
            </a:endParaRPr>
          </a:p>
        </p:txBody>
      </p:sp>
      <p:sp>
        <p:nvSpPr>
          <p:cNvPr id="17" name="object 17"/>
          <p:cNvSpPr txBox="1"/>
          <p:nvPr/>
        </p:nvSpPr>
        <p:spPr>
          <a:xfrm>
            <a:off x="3964685" y="1621663"/>
            <a:ext cx="678180" cy="652780"/>
          </a:xfrm>
          <a:prstGeom prst="rect">
            <a:avLst/>
          </a:prstGeom>
        </p:spPr>
        <p:txBody>
          <a:bodyPr vert="horz" wrap="square" lIns="0" tIns="12700" rIns="0" bIns="0" rtlCol="0">
            <a:spAutoFit/>
          </a:bodyPr>
          <a:lstStyle/>
          <a:p>
            <a:pPr marR="47625" algn="r">
              <a:lnSpc>
                <a:spcPts val="2710"/>
              </a:lnSpc>
              <a:spcBef>
                <a:spcPts val="100"/>
              </a:spcBef>
            </a:pPr>
            <a:r>
              <a:rPr sz="2400" b="1" spc="-5" dirty="0">
                <a:latin typeface="Times New Roman"/>
                <a:cs typeface="Times New Roman"/>
              </a:rPr>
              <a:t>Date</a:t>
            </a:r>
            <a:endParaRPr sz="2400">
              <a:latin typeface="Times New Roman"/>
              <a:cs typeface="Times New Roman"/>
            </a:endParaRPr>
          </a:p>
          <a:p>
            <a:pPr marR="5080" algn="r">
              <a:lnSpc>
                <a:spcPts val="2230"/>
              </a:lnSpc>
            </a:pPr>
            <a:r>
              <a:rPr sz="2000" dirty="0">
                <a:latin typeface="Times New Roman"/>
                <a:cs typeface="Times New Roman"/>
              </a:rPr>
              <a:t>3</a:t>
            </a:r>
            <a:r>
              <a:rPr sz="2000" spc="5" dirty="0">
                <a:latin typeface="Times New Roman"/>
                <a:cs typeface="Times New Roman"/>
              </a:rPr>
              <a:t>Q</a:t>
            </a:r>
            <a:r>
              <a:rPr sz="2000" dirty="0">
                <a:latin typeface="Times New Roman"/>
                <a:cs typeface="Times New Roman"/>
              </a:rPr>
              <a:t>tr</a:t>
            </a:r>
            <a:endParaRPr sz="2000">
              <a:latin typeface="Times New Roman"/>
              <a:cs typeface="Times New Roman"/>
            </a:endParaRPr>
          </a:p>
        </p:txBody>
      </p:sp>
      <p:sp>
        <p:nvSpPr>
          <p:cNvPr id="18" name="object 18"/>
          <p:cNvSpPr txBox="1"/>
          <p:nvPr/>
        </p:nvSpPr>
        <p:spPr>
          <a:xfrm>
            <a:off x="5063490" y="1962657"/>
            <a:ext cx="49339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4</a:t>
            </a:r>
            <a:r>
              <a:rPr sz="2000" spc="10" dirty="0">
                <a:latin typeface="Times New Roman"/>
                <a:cs typeface="Times New Roman"/>
              </a:rPr>
              <a:t>Q</a:t>
            </a:r>
            <a:r>
              <a:rPr sz="2000" dirty="0">
                <a:latin typeface="Times New Roman"/>
                <a:cs typeface="Times New Roman"/>
              </a:rPr>
              <a:t>tr</a:t>
            </a:r>
            <a:endParaRPr sz="2000">
              <a:latin typeface="Times New Roman"/>
              <a:cs typeface="Times New Roman"/>
            </a:endParaRPr>
          </a:p>
        </p:txBody>
      </p:sp>
      <p:sp>
        <p:nvSpPr>
          <p:cNvPr id="19" name="object 19"/>
          <p:cNvSpPr txBox="1"/>
          <p:nvPr/>
        </p:nvSpPr>
        <p:spPr>
          <a:xfrm>
            <a:off x="6622542" y="2377186"/>
            <a:ext cx="66357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U</a:t>
            </a:r>
            <a:r>
              <a:rPr sz="2000" dirty="0">
                <a:latin typeface="Times New Roman"/>
                <a:cs typeface="Times New Roman"/>
              </a:rPr>
              <a:t>.</a:t>
            </a:r>
            <a:r>
              <a:rPr sz="2000" spc="5" dirty="0">
                <a:latin typeface="Times New Roman"/>
                <a:cs typeface="Times New Roman"/>
              </a:rPr>
              <a:t>S</a:t>
            </a:r>
            <a:r>
              <a:rPr sz="2000" dirty="0">
                <a:latin typeface="Times New Roman"/>
                <a:cs typeface="Times New Roman"/>
              </a:rPr>
              <a:t>.A</a:t>
            </a:r>
            <a:endParaRPr sz="2000">
              <a:latin typeface="Times New Roman"/>
              <a:cs typeface="Times New Roman"/>
            </a:endParaRPr>
          </a:p>
        </p:txBody>
      </p:sp>
      <p:sp>
        <p:nvSpPr>
          <p:cNvPr id="20" name="object 20"/>
          <p:cNvSpPr txBox="1"/>
          <p:nvPr/>
        </p:nvSpPr>
        <p:spPr>
          <a:xfrm>
            <a:off x="6541769" y="3158489"/>
            <a:ext cx="7893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C</a:t>
            </a:r>
            <a:r>
              <a:rPr sz="2000" spc="-10" dirty="0">
                <a:latin typeface="Times New Roman"/>
                <a:cs typeface="Times New Roman"/>
              </a:rPr>
              <a:t>a</a:t>
            </a:r>
            <a:r>
              <a:rPr sz="2000" dirty="0">
                <a:latin typeface="Times New Roman"/>
                <a:cs typeface="Times New Roman"/>
              </a:rPr>
              <a:t>na</a:t>
            </a:r>
            <a:r>
              <a:rPr sz="2000" spc="5" dirty="0">
                <a:latin typeface="Times New Roman"/>
                <a:cs typeface="Times New Roman"/>
              </a:rPr>
              <a:t>d</a:t>
            </a:r>
            <a:r>
              <a:rPr sz="2000" dirty="0">
                <a:latin typeface="Times New Roman"/>
                <a:cs typeface="Times New Roman"/>
              </a:rPr>
              <a:t>a</a:t>
            </a:r>
            <a:endParaRPr sz="2000">
              <a:latin typeface="Times New Roman"/>
              <a:cs typeface="Times New Roman"/>
            </a:endParaRPr>
          </a:p>
        </p:txBody>
      </p:sp>
      <p:sp>
        <p:nvSpPr>
          <p:cNvPr id="21" name="object 21"/>
          <p:cNvSpPr txBox="1"/>
          <p:nvPr/>
        </p:nvSpPr>
        <p:spPr>
          <a:xfrm>
            <a:off x="6571868" y="3825366"/>
            <a:ext cx="802005" cy="1092835"/>
          </a:xfrm>
          <a:prstGeom prst="rect">
            <a:avLst/>
          </a:prstGeom>
        </p:spPr>
        <p:txBody>
          <a:bodyPr vert="horz" wrap="square" lIns="0" tIns="12700" rIns="0" bIns="0" rtlCol="0">
            <a:spAutoFit/>
          </a:bodyPr>
          <a:lstStyle/>
          <a:p>
            <a:pPr algn="ctr">
              <a:lnSpc>
                <a:spcPct val="100000"/>
              </a:lnSpc>
              <a:spcBef>
                <a:spcPts val="100"/>
              </a:spcBef>
            </a:pPr>
            <a:r>
              <a:rPr sz="2000" dirty="0">
                <a:latin typeface="Times New Roman"/>
                <a:cs typeface="Times New Roman"/>
              </a:rPr>
              <a:t>M</a:t>
            </a:r>
            <a:r>
              <a:rPr sz="2000" spc="-10" dirty="0">
                <a:latin typeface="Times New Roman"/>
                <a:cs typeface="Times New Roman"/>
              </a:rPr>
              <a:t>e</a:t>
            </a:r>
            <a:r>
              <a:rPr sz="2000" dirty="0">
                <a:latin typeface="Times New Roman"/>
                <a:cs typeface="Times New Roman"/>
              </a:rPr>
              <a:t>xico</a:t>
            </a:r>
            <a:endParaRPr sz="2000">
              <a:latin typeface="Times New Roman"/>
              <a:cs typeface="Times New Roman"/>
            </a:endParaRPr>
          </a:p>
          <a:p>
            <a:pPr>
              <a:lnSpc>
                <a:spcPct val="100000"/>
              </a:lnSpc>
              <a:spcBef>
                <a:spcPts val="35"/>
              </a:spcBef>
            </a:pPr>
            <a:endParaRPr sz="3100">
              <a:latin typeface="Times New Roman"/>
              <a:cs typeface="Times New Roman"/>
            </a:endParaRPr>
          </a:p>
          <a:p>
            <a:pPr marL="36830" algn="ctr">
              <a:lnSpc>
                <a:spcPct val="100000"/>
              </a:lnSpc>
              <a:spcBef>
                <a:spcPts val="5"/>
              </a:spcBef>
            </a:pPr>
            <a:r>
              <a:rPr sz="2000" i="1" dirty="0">
                <a:latin typeface="Times New Roman"/>
                <a:cs typeface="Times New Roman"/>
              </a:rPr>
              <a:t>sum</a:t>
            </a:r>
            <a:endParaRPr sz="2000">
              <a:latin typeface="Times New Roman"/>
              <a:cs typeface="Times New Roman"/>
            </a:endParaRPr>
          </a:p>
        </p:txBody>
      </p:sp>
    </p:spTree>
    <p:extLst>
      <p:ext uri="{BB962C8B-B14F-4D97-AF65-F5344CB8AC3E}">
        <p14:creationId xmlns:p14="http://schemas.microsoft.com/office/powerpoint/2010/main" val="3188312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282" y="371602"/>
            <a:ext cx="7314565" cy="574040"/>
          </a:xfrm>
          <a:prstGeom prst="rect">
            <a:avLst/>
          </a:prstGeom>
        </p:spPr>
        <p:txBody>
          <a:bodyPr vert="horz" wrap="square" lIns="0" tIns="12700" rIns="0" bIns="0" rtlCol="0">
            <a:spAutoFit/>
          </a:bodyPr>
          <a:lstStyle/>
          <a:p>
            <a:pPr marL="12700">
              <a:lnSpc>
                <a:spcPct val="100000"/>
              </a:lnSpc>
              <a:spcBef>
                <a:spcPts val="100"/>
              </a:spcBef>
            </a:pPr>
            <a:r>
              <a:rPr sz="3600" dirty="0"/>
              <a:t>Cuboids Corresponding to the</a:t>
            </a:r>
            <a:r>
              <a:rPr sz="3600" spc="-135" dirty="0"/>
              <a:t> </a:t>
            </a:r>
            <a:r>
              <a:rPr sz="3600" spc="-5" dirty="0"/>
              <a:t>Cube</a:t>
            </a:r>
            <a:endParaRPr sz="3600"/>
          </a:p>
        </p:txBody>
      </p:sp>
      <p:grpSp>
        <p:nvGrpSpPr>
          <p:cNvPr id="3" name="object 3"/>
          <p:cNvGrpSpPr/>
          <p:nvPr/>
        </p:nvGrpSpPr>
        <p:grpSpPr>
          <a:xfrm>
            <a:off x="1900427" y="2357627"/>
            <a:ext cx="3667125" cy="2752725"/>
            <a:chOff x="1900427" y="2357627"/>
            <a:chExt cx="3667125" cy="2752725"/>
          </a:xfrm>
        </p:grpSpPr>
        <p:sp>
          <p:nvSpPr>
            <p:cNvPr id="4" name="object 4"/>
            <p:cNvSpPr/>
            <p:nvPr/>
          </p:nvSpPr>
          <p:spPr>
            <a:xfrm>
              <a:off x="3348227" y="2357627"/>
              <a:ext cx="161544"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05227" y="3119627"/>
              <a:ext cx="161544" cy="2377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286000" y="2438399"/>
              <a:ext cx="1143000" cy="762000"/>
            </a:xfrm>
            <a:custGeom>
              <a:avLst/>
              <a:gdLst/>
              <a:ahLst/>
              <a:cxnLst/>
              <a:rect l="l" t="t" r="r" b="b"/>
              <a:pathLst>
                <a:path w="1143000" h="762000">
                  <a:moveTo>
                    <a:pt x="1143000" y="0"/>
                  </a:moveTo>
                  <a:lnTo>
                    <a:pt x="0" y="762000"/>
                  </a:lnTo>
                </a:path>
              </a:pathLst>
            </a:custGeom>
            <a:ln w="9144">
              <a:solidFill>
                <a:srgbClr val="000000"/>
              </a:solidFill>
            </a:ln>
          </p:spPr>
          <p:txBody>
            <a:bodyPr wrap="square" lIns="0" tIns="0" rIns="0" bIns="0" rtlCol="0"/>
            <a:lstStyle/>
            <a:p>
              <a:endParaRPr/>
            </a:p>
          </p:txBody>
        </p:sp>
        <p:sp>
          <p:nvSpPr>
            <p:cNvPr id="7" name="object 7"/>
            <p:cNvSpPr/>
            <p:nvPr/>
          </p:nvSpPr>
          <p:spPr>
            <a:xfrm>
              <a:off x="3500627" y="3119627"/>
              <a:ext cx="161544"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491227" y="3119627"/>
              <a:ext cx="161544"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429000" y="2438399"/>
              <a:ext cx="1143000" cy="762000"/>
            </a:xfrm>
            <a:custGeom>
              <a:avLst/>
              <a:gdLst/>
              <a:ahLst/>
              <a:cxnLst/>
              <a:rect l="l" t="t" r="r" b="b"/>
              <a:pathLst>
                <a:path w="1143000" h="762000">
                  <a:moveTo>
                    <a:pt x="0" y="0"/>
                  </a:moveTo>
                  <a:lnTo>
                    <a:pt x="1143000" y="762000"/>
                  </a:lnTo>
                </a:path>
                <a:path w="1143000" h="762000">
                  <a:moveTo>
                    <a:pt x="0" y="0"/>
                  </a:moveTo>
                  <a:lnTo>
                    <a:pt x="152400" y="762000"/>
                  </a:lnTo>
                </a:path>
              </a:pathLst>
            </a:custGeom>
            <a:ln w="9144">
              <a:solidFill>
                <a:srgbClr val="000000"/>
              </a:solidFill>
            </a:ln>
          </p:spPr>
          <p:txBody>
            <a:bodyPr wrap="square" lIns="0" tIns="0" rIns="0" bIns="0" rtlCol="0"/>
            <a:lstStyle/>
            <a:p>
              <a:endParaRPr/>
            </a:p>
          </p:txBody>
        </p:sp>
        <p:sp>
          <p:nvSpPr>
            <p:cNvPr id="10" name="object 10"/>
            <p:cNvSpPr/>
            <p:nvPr/>
          </p:nvSpPr>
          <p:spPr>
            <a:xfrm>
              <a:off x="1900427" y="3881627"/>
              <a:ext cx="161544"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981199" y="3200400"/>
              <a:ext cx="304800" cy="762000"/>
            </a:xfrm>
            <a:custGeom>
              <a:avLst/>
              <a:gdLst/>
              <a:ahLst/>
              <a:cxnLst/>
              <a:rect l="l" t="t" r="r" b="b"/>
              <a:pathLst>
                <a:path w="304800" h="762000">
                  <a:moveTo>
                    <a:pt x="304800" y="0"/>
                  </a:moveTo>
                  <a:lnTo>
                    <a:pt x="0" y="762000"/>
                  </a:lnTo>
                </a:path>
              </a:pathLst>
            </a:custGeom>
            <a:ln w="9144">
              <a:solidFill>
                <a:srgbClr val="000000"/>
              </a:solidFill>
            </a:ln>
          </p:spPr>
          <p:txBody>
            <a:bodyPr wrap="square" lIns="0" tIns="0" rIns="0" bIns="0" rtlCol="0"/>
            <a:lstStyle/>
            <a:p>
              <a:endParaRPr/>
            </a:p>
          </p:txBody>
        </p:sp>
        <p:sp>
          <p:nvSpPr>
            <p:cNvPr id="12" name="object 12"/>
            <p:cNvSpPr/>
            <p:nvPr/>
          </p:nvSpPr>
          <p:spPr>
            <a:xfrm>
              <a:off x="3043427" y="3957827"/>
              <a:ext cx="161544" cy="23774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981199" y="3200400"/>
              <a:ext cx="2590800" cy="838200"/>
            </a:xfrm>
            <a:custGeom>
              <a:avLst/>
              <a:gdLst/>
              <a:ahLst/>
              <a:cxnLst/>
              <a:rect l="l" t="t" r="r" b="b"/>
              <a:pathLst>
                <a:path w="2590800" h="838200">
                  <a:moveTo>
                    <a:pt x="1600200" y="0"/>
                  </a:moveTo>
                  <a:lnTo>
                    <a:pt x="0" y="762000"/>
                  </a:lnTo>
                </a:path>
                <a:path w="2590800" h="838200">
                  <a:moveTo>
                    <a:pt x="304800" y="0"/>
                  </a:moveTo>
                  <a:lnTo>
                    <a:pt x="1143000" y="838200"/>
                  </a:lnTo>
                </a:path>
                <a:path w="2590800" h="838200">
                  <a:moveTo>
                    <a:pt x="2590800" y="0"/>
                  </a:moveTo>
                  <a:lnTo>
                    <a:pt x="1143000" y="838200"/>
                  </a:lnTo>
                </a:path>
              </a:pathLst>
            </a:custGeom>
            <a:ln w="9144">
              <a:solidFill>
                <a:srgbClr val="000000"/>
              </a:solidFill>
            </a:ln>
          </p:spPr>
          <p:txBody>
            <a:bodyPr wrap="square" lIns="0" tIns="0" rIns="0" bIns="0" rtlCol="0"/>
            <a:lstStyle/>
            <a:p>
              <a:endParaRPr/>
            </a:p>
          </p:txBody>
        </p:sp>
        <p:sp>
          <p:nvSpPr>
            <p:cNvPr id="14" name="object 14"/>
            <p:cNvSpPr/>
            <p:nvPr/>
          </p:nvSpPr>
          <p:spPr>
            <a:xfrm>
              <a:off x="5405627" y="3957827"/>
              <a:ext cx="161544" cy="23774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3581400" y="3200400"/>
              <a:ext cx="1905000" cy="838200"/>
            </a:xfrm>
            <a:custGeom>
              <a:avLst/>
              <a:gdLst/>
              <a:ahLst/>
              <a:cxnLst/>
              <a:rect l="l" t="t" r="r" b="b"/>
              <a:pathLst>
                <a:path w="1905000" h="838200">
                  <a:moveTo>
                    <a:pt x="0" y="0"/>
                  </a:moveTo>
                  <a:lnTo>
                    <a:pt x="1905000" y="838200"/>
                  </a:lnTo>
                </a:path>
                <a:path w="1905000" h="838200">
                  <a:moveTo>
                    <a:pt x="990600" y="0"/>
                  </a:moveTo>
                  <a:lnTo>
                    <a:pt x="1905000" y="838200"/>
                  </a:lnTo>
                </a:path>
              </a:pathLst>
            </a:custGeom>
            <a:ln w="9144">
              <a:solidFill>
                <a:srgbClr val="000000"/>
              </a:solidFill>
            </a:ln>
          </p:spPr>
          <p:txBody>
            <a:bodyPr wrap="square" lIns="0" tIns="0" rIns="0" bIns="0" rtlCol="0"/>
            <a:lstStyle/>
            <a:p>
              <a:endParaRPr/>
            </a:p>
          </p:txBody>
        </p:sp>
        <p:sp>
          <p:nvSpPr>
            <p:cNvPr id="16" name="object 16"/>
            <p:cNvSpPr/>
            <p:nvPr/>
          </p:nvSpPr>
          <p:spPr>
            <a:xfrm>
              <a:off x="3348227" y="4872227"/>
              <a:ext cx="161544" cy="23774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981199" y="3962400"/>
              <a:ext cx="3505200" cy="990600"/>
            </a:xfrm>
            <a:custGeom>
              <a:avLst/>
              <a:gdLst/>
              <a:ahLst/>
              <a:cxnLst/>
              <a:rect l="l" t="t" r="r" b="b"/>
              <a:pathLst>
                <a:path w="3505200" h="990600">
                  <a:moveTo>
                    <a:pt x="0" y="0"/>
                  </a:moveTo>
                  <a:lnTo>
                    <a:pt x="1447800" y="990600"/>
                  </a:lnTo>
                </a:path>
                <a:path w="3505200" h="990600">
                  <a:moveTo>
                    <a:pt x="1143000" y="76200"/>
                  </a:moveTo>
                  <a:lnTo>
                    <a:pt x="1447800" y="990600"/>
                  </a:lnTo>
                </a:path>
                <a:path w="3505200" h="990600">
                  <a:moveTo>
                    <a:pt x="3505200" y="76200"/>
                  </a:moveTo>
                  <a:lnTo>
                    <a:pt x="1447800" y="990600"/>
                  </a:lnTo>
                </a:path>
              </a:pathLst>
            </a:custGeom>
            <a:ln w="9144">
              <a:solidFill>
                <a:srgbClr val="000000"/>
              </a:solidFill>
            </a:ln>
          </p:spPr>
          <p:txBody>
            <a:bodyPr wrap="square" lIns="0" tIns="0" rIns="0" bIns="0" rtlCol="0"/>
            <a:lstStyle/>
            <a:p>
              <a:endParaRPr/>
            </a:p>
          </p:txBody>
        </p:sp>
      </p:grpSp>
      <p:sp>
        <p:nvSpPr>
          <p:cNvPr id="18" name="object 18"/>
          <p:cNvSpPr txBox="1"/>
          <p:nvPr/>
        </p:nvSpPr>
        <p:spPr>
          <a:xfrm>
            <a:off x="3263900" y="2019376"/>
            <a:ext cx="2946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all</a:t>
            </a:r>
            <a:endParaRPr sz="2000">
              <a:latin typeface="Times New Roman"/>
              <a:cs typeface="Times New Roman"/>
            </a:endParaRPr>
          </a:p>
        </p:txBody>
      </p:sp>
      <p:sp>
        <p:nvSpPr>
          <p:cNvPr id="30" name="object 30"/>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35</a:t>
            </a:fld>
            <a:endParaRPr dirty="0"/>
          </a:p>
        </p:txBody>
      </p:sp>
      <p:sp>
        <p:nvSpPr>
          <p:cNvPr id="19" name="object 19"/>
          <p:cNvSpPr txBox="1"/>
          <p:nvPr/>
        </p:nvSpPr>
        <p:spPr>
          <a:xfrm>
            <a:off x="1602994" y="2766186"/>
            <a:ext cx="724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product</a:t>
            </a:r>
            <a:endParaRPr sz="1800">
              <a:latin typeface="Times New Roman"/>
              <a:cs typeface="Times New Roman"/>
            </a:endParaRPr>
          </a:p>
        </p:txBody>
      </p:sp>
      <p:sp>
        <p:nvSpPr>
          <p:cNvPr id="20" name="object 20"/>
          <p:cNvSpPr txBox="1"/>
          <p:nvPr/>
        </p:nvSpPr>
        <p:spPr>
          <a:xfrm>
            <a:off x="3111500" y="2782062"/>
            <a:ext cx="44958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date</a:t>
            </a:r>
            <a:endParaRPr sz="2000">
              <a:latin typeface="Times New Roman"/>
              <a:cs typeface="Times New Roman"/>
            </a:endParaRPr>
          </a:p>
        </p:txBody>
      </p:sp>
      <p:sp>
        <p:nvSpPr>
          <p:cNvPr id="21" name="object 21"/>
          <p:cNvSpPr txBox="1"/>
          <p:nvPr/>
        </p:nvSpPr>
        <p:spPr>
          <a:xfrm>
            <a:off x="4483353" y="2705862"/>
            <a:ext cx="80454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co</a:t>
            </a:r>
            <a:r>
              <a:rPr sz="2000" spc="5" dirty="0">
                <a:latin typeface="Times New Roman"/>
                <a:cs typeface="Times New Roman"/>
              </a:rPr>
              <a:t>u</a:t>
            </a:r>
            <a:r>
              <a:rPr sz="2000" dirty="0">
                <a:latin typeface="Times New Roman"/>
                <a:cs typeface="Times New Roman"/>
              </a:rPr>
              <a:t>ntry</a:t>
            </a:r>
            <a:endParaRPr sz="2000">
              <a:latin typeface="Times New Roman"/>
              <a:cs typeface="Times New Roman"/>
            </a:endParaRPr>
          </a:p>
        </p:txBody>
      </p:sp>
      <p:sp>
        <p:nvSpPr>
          <p:cNvPr id="22" name="object 22"/>
          <p:cNvSpPr txBox="1"/>
          <p:nvPr/>
        </p:nvSpPr>
        <p:spPr>
          <a:xfrm>
            <a:off x="824890" y="3569589"/>
            <a:ext cx="11639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product</a:t>
            </a:r>
            <a:r>
              <a:rPr sz="1800" spc="5" dirty="0">
                <a:latin typeface="Times New Roman"/>
                <a:cs typeface="Times New Roman"/>
              </a:rPr>
              <a:t>,</a:t>
            </a:r>
            <a:r>
              <a:rPr sz="1800" dirty="0">
                <a:latin typeface="Times New Roman"/>
                <a:cs typeface="Times New Roman"/>
              </a:rPr>
              <a:t>da</a:t>
            </a:r>
            <a:r>
              <a:rPr sz="1800" spc="5" dirty="0">
                <a:latin typeface="Times New Roman"/>
                <a:cs typeface="Times New Roman"/>
              </a:rPr>
              <a:t>t</a:t>
            </a:r>
            <a:r>
              <a:rPr sz="1800" dirty="0">
                <a:latin typeface="Times New Roman"/>
                <a:cs typeface="Times New Roman"/>
              </a:rPr>
              <a:t>e</a:t>
            </a:r>
            <a:endParaRPr sz="1800">
              <a:latin typeface="Times New Roman"/>
              <a:cs typeface="Times New Roman"/>
            </a:endParaRPr>
          </a:p>
        </p:txBody>
      </p:sp>
      <p:sp>
        <p:nvSpPr>
          <p:cNvPr id="23" name="object 23"/>
          <p:cNvSpPr txBox="1"/>
          <p:nvPr/>
        </p:nvSpPr>
        <p:spPr>
          <a:xfrm>
            <a:off x="2806700" y="3569589"/>
            <a:ext cx="14820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product</a:t>
            </a:r>
            <a:r>
              <a:rPr sz="1800" spc="5" dirty="0">
                <a:latin typeface="Times New Roman"/>
                <a:cs typeface="Times New Roman"/>
              </a:rPr>
              <a:t>,</a:t>
            </a:r>
            <a:r>
              <a:rPr sz="1800" dirty="0">
                <a:latin typeface="Times New Roman"/>
                <a:cs typeface="Times New Roman"/>
              </a:rPr>
              <a:t>coun</a:t>
            </a:r>
            <a:r>
              <a:rPr sz="1800" spc="5" dirty="0">
                <a:latin typeface="Times New Roman"/>
                <a:cs typeface="Times New Roman"/>
              </a:rPr>
              <a:t>t</a:t>
            </a:r>
            <a:r>
              <a:rPr sz="1800" dirty="0">
                <a:latin typeface="Times New Roman"/>
                <a:cs typeface="Times New Roman"/>
              </a:rPr>
              <a:t>ry</a:t>
            </a:r>
            <a:endParaRPr sz="1800">
              <a:latin typeface="Times New Roman"/>
              <a:cs typeface="Times New Roman"/>
            </a:endParaRPr>
          </a:p>
        </p:txBody>
      </p:sp>
      <p:sp>
        <p:nvSpPr>
          <p:cNvPr id="24" name="object 24"/>
          <p:cNvSpPr txBox="1"/>
          <p:nvPr/>
        </p:nvSpPr>
        <p:spPr>
          <a:xfrm>
            <a:off x="5321553" y="3569589"/>
            <a:ext cx="12198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date,</a:t>
            </a:r>
            <a:r>
              <a:rPr sz="1800" spc="-85" dirty="0">
                <a:latin typeface="Times New Roman"/>
                <a:cs typeface="Times New Roman"/>
              </a:rPr>
              <a:t> </a:t>
            </a:r>
            <a:r>
              <a:rPr sz="1800" dirty="0">
                <a:latin typeface="Times New Roman"/>
                <a:cs typeface="Times New Roman"/>
              </a:rPr>
              <a:t>country</a:t>
            </a:r>
            <a:endParaRPr sz="1800">
              <a:latin typeface="Times New Roman"/>
              <a:cs typeface="Times New Roman"/>
            </a:endParaRPr>
          </a:p>
        </p:txBody>
      </p:sp>
      <p:sp>
        <p:nvSpPr>
          <p:cNvPr id="25" name="object 25"/>
          <p:cNvSpPr txBox="1"/>
          <p:nvPr/>
        </p:nvSpPr>
        <p:spPr>
          <a:xfrm>
            <a:off x="2577845" y="5017770"/>
            <a:ext cx="20358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product, date,</a:t>
            </a:r>
            <a:r>
              <a:rPr sz="1800" spc="-85" dirty="0">
                <a:latin typeface="Times New Roman"/>
                <a:cs typeface="Times New Roman"/>
              </a:rPr>
              <a:t> </a:t>
            </a:r>
            <a:r>
              <a:rPr sz="1800" dirty="0">
                <a:latin typeface="Times New Roman"/>
                <a:cs typeface="Times New Roman"/>
              </a:rPr>
              <a:t>country</a:t>
            </a:r>
            <a:endParaRPr sz="1800">
              <a:latin typeface="Times New Roman"/>
              <a:cs typeface="Times New Roman"/>
            </a:endParaRPr>
          </a:p>
        </p:txBody>
      </p:sp>
      <p:sp>
        <p:nvSpPr>
          <p:cNvPr id="26" name="object 26"/>
          <p:cNvSpPr txBox="1"/>
          <p:nvPr/>
        </p:nvSpPr>
        <p:spPr>
          <a:xfrm>
            <a:off x="6633209" y="2310511"/>
            <a:ext cx="18923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0-D (</a:t>
            </a:r>
            <a:r>
              <a:rPr sz="2000" i="1" dirty="0">
                <a:latin typeface="Times New Roman"/>
                <a:cs typeface="Times New Roman"/>
              </a:rPr>
              <a:t>apex</a:t>
            </a:r>
            <a:r>
              <a:rPr sz="2000" dirty="0">
                <a:latin typeface="Times New Roman"/>
                <a:cs typeface="Times New Roman"/>
              </a:rPr>
              <a:t>)</a:t>
            </a:r>
            <a:r>
              <a:rPr sz="2000" spc="-85" dirty="0">
                <a:latin typeface="Times New Roman"/>
                <a:cs typeface="Times New Roman"/>
              </a:rPr>
              <a:t> </a:t>
            </a:r>
            <a:r>
              <a:rPr sz="2000" dirty="0">
                <a:latin typeface="Times New Roman"/>
                <a:cs typeface="Times New Roman"/>
              </a:rPr>
              <a:t>cuboid</a:t>
            </a:r>
            <a:endParaRPr sz="2000">
              <a:latin typeface="Times New Roman"/>
              <a:cs typeface="Times New Roman"/>
            </a:endParaRPr>
          </a:p>
        </p:txBody>
      </p:sp>
      <p:sp>
        <p:nvSpPr>
          <p:cNvPr id="27" name="object 27"/>
          <p:cNvSpPr txBox="1"/>
          <p:nvPr/>
        </p:nvSpPr>
        <p:spPr>
          <a:xfrm>
            <a:off x="6617334" y="2934462"/>
            <a:ext cx="127762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1-D</a:t>
            </a:r>
            <a:r>
              <a:rPr sz="2000" spc="-75" dirty="0">
                <a:latin typeface="Times New Roman"/>
                <a:cs typeface="Times New Roman"/>
              </a:rPr>
              <a:t> </a:t>
            </a:r>
            <a:r>
              <a:rPr sz="2000" dirty="0">
                <a:latin typeface="Times New Roman"/>
                <a:cs typeface="Times New Roman"/>
              </a:rPr>
              <a:t>cuboids</a:t>
            </a:r>
            <a:endParaRPr sz="2000">
              <a:latin typeface="Times New Roman"/>
              <a:cs typeface="Times New Roman"/>
            </a:endParaRPr>
          </a:p>
        </p:txBody>
      </p:sp>
      <p:sp>
        <p:nvSpPr>
          <p:cNvPr id="28" name="object 28"/>
          <p:cNvSpPr txBox="1"/>
          <p:nvPr/>
        </p:nvSpPr>
        <p:spPr>
          <a:xfrm>
            <a:off x="6617334" y="3925315"/>
            <a:ext cx="127762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2-D</a:t>
            </a:r>
            <a:r>
              <a:rPr sz="2000" spc="-75" dirty="0">
                <a:latin typeface="Times New Roman"/>
                <a:cs typeface="Times New Roman"/>
              </a:rPr>
              <a:t> </a:t>
            </a:r>
            <a:r>
              <a:rPr sz="2000" dirty="0">
                <a:latin typeface="Times New Roman"/>
                <a:cs typeface="Times New Roman"/>
              </a:rPr>
              <a:t>cuboids</a:t>
            </a:r>
            <a:endParaRPr sz="2000">
              <a:latin typeface="Times New Roman"/>
              <a:cs typeface="Times New Roman"/>
            </a:endParaRPr>
          </a:p>
        </p:txBody>
      </p:sp>
      <p:sp>
        <p:nvSpPr>
          <p:cNvPr id="29" name="object 29"/>
          <p:cNvSpPr txBox="1"/>
          <p:nvPr/>
        </p:nvSpPr>
        <p:spPr>
          <a:xfrm>
            <a:off x="6617334" y="4763211"/>
            <a:ext cx="187515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3-D (</a:t>
            </a:r>
            <a:r>
              <a:rPr sz="2000" i="1" dirty="0">
                <a:latin typeface="Times New Roman"/>
                <a:cs typeface="Times New Roman"/>
              </a:rPr>
              <a:t>base</a:t>
            </a:r>
            <a:r>
              <a:rPr sz="2000" dirty="0">
                <a:latin typeface="Times New Roman"/>
                <a:cs typeface="Times New Roman"/>
              </a:rPr>
              <a:t>)</a:t>
            </a:r>
            <a:r>
              <a:rPr sz="2000" spc="-120" dirty="0">
                <a:latin typeface="Times New Roman"/>
                <a:cs typeface="Times New Roman"/>
              </a:rPr>
              <a:t> </a:t>
            </a:r>
            <a:r>
              <a:rPr sz="2000" dirty="0">
                <a:latin typeface="Times New Roman"/>
                <a:cs typeface="Times New Roman"/>
              </a:rPr>
              <a:t>cuboid</a:t>
            </a:r>
            <a:endParaRPr sz="2000">
              <a:latin typeface="Times New Roman"/>
              <a:cs typeface="Times New Roman"/>
            </a:endParaRPr>
          </a:p>
        </p:txBody>
      </p:sp>
    </p:spTree>
    <p:extLst>
      <p:ext uri="{BB962C8B-B14F-4D97-AF65-F5344CB8AC3E}">
        <p14:creationId xmlns:p14="http://schemas.microsoft.com/office/powerpoint/2010/main" val="3612229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157" y="371347"/>
            <a:ext cx="5183505" cy="574040"/>
          </a:xfrm>
          <a:prstGeom prst="rect">
            <a:avLst/>
          </a:prstGeom>
        </p:spPr>
        <p:txBody>
          <a:bodyPr vert="horz" wrap="square" lIns="0" tIns="12700" rIns="0" bIns="0" rtlCol="0">
            <a:spAutoFit/>
          </a:bodyPr>
          <a:lstStyle/>
          <a:p>
            <a:pPr marL="12700">
              <a:lnSpc>
                <a:spcPct val="100000"/>
              </a:lnSpc>
              <a:spcBef>
                <a:spcPts val="100"/>
              </a:spcBef>
            </a:pPr>
            <a:r>
              <a:rPr sz="3600" spc="-5" dirty="0"/>
              <a:t>Typical </a:t>
            </a:r>
            <a:r>
              <a:rPr sz="3600" dirty="0"/>
              <a:t>OLAP</a:t>
            </a:r>
            <a:r>
              <a:rPr sz="3600" spc="-75" dirty="0"/>
              <a:t> </a:t>
            </a:r>
            <a:r>
              <a:rPr sz="3600" dirty="0"/>
              <a:t>Operations</a:t>
            </a:r>
            <a:endParaRPr sz="3600"/>
          </a:p>
        </p:txBody>
      </p:sp>
      <p:sp>
        <p:nvSpPr>
          <p:cNvPr id="4" name="object 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36</a:t>
            </a:fld>
            <a:endParaRPr dirty="0"/>
          </a:p>
        </p:txBody>
      </p:sp>
      <p:sp>
        <p:nvSpPr>
          <p:cNvPr id="3" name="object 3"/>
          <p:cNvSpPr txBox="1"/>
          <p:nvPr/>
        </p:nvSpPr>
        <p:spPr>
          <a:xfrm>
            <a:off x="307949" y="1359123"/>
            <a:ext cx="8467090" cy="4841875"/>
          </a:xfrm>
          <a:prstGeom prst="rect">
            <a:avLst/>
          </a:prstGeom>
        </p:spPr>
        <p:txBody>
          <a:bodyPr vert="horz" wrap="square" lIns="0" tIns="57785" rIns="0" bIns="0" rtlCol="0">
            <a:spAutoFit/>
          </a:bodyPr>
          <a:lstStyle/>
          <a:p>
            <a:pPr marL="355600" indent="-342900">
              <a:lnSpc>
                <a:spcPct val="100000"/>
              </a:lnSpc>
              <a:spcBef>
                <a:spcPts val="455"/>
              </a:spcBef>
              <a:buClr>
                <a:srgbClr val="3333CC"/>
              </a:buClr>
              <a:buSzPct val="60000"/>
              <a:buFont typeface="Wingdings"/>
              <a:buChar char=""/>
              <a:tabLst>
                <a:tab pos="354965" algn="l"/>
                <a:tab pos="355600" algn="l"/>
              </a:tabLst>
            </a:pPr>
            <a:r>
              <a:rPr sz="2000" dirty="0">
                <a:solidFill>
                  <a:srgbClr val="FF0000"/>
                </a:solidFill>
                <a:latin typeface="Tahoma"/>
                <a:cs typeface="Tahoma"/>
              </a:rPr>
              <a:t>Roll up </a:t>
            </a:r>
            <a:r>
              <a:rPr sz="2000" spc="-5" dirty="0">
                <a:solidFill>
                  <a:srgbClr val="FF0000"/>
                </a:solidFill>
                <a:latin typeface="Tahoma"/>
                <a:cs typeface="Tahoma"/>
              </a:rPr>
              <a:t>(drill-up): </a:t>
            </a:r>
            <a:r>
              <a:rPr sz="2000" dirty="0">
                <a:latin typeface="Tahoma"/>
                <a:cs typeface="Tahoma"/>
              </a:rPr>
              <a:t>summarize</a:t>
            </a:r>
            <a:r>
              <a:rPr sz="2000" spc="-35" dirty="0">
                <a:latin typeface="Tahoma"/>
                <a:cs typeface="Tahoma"/>
              </a:rPr>
              <a:t> </a:t>
            </a:r>
            <a:r>
              <a:rPr sz="2000" dirty="0">
                <a:latin typeface="Tahoma"/>
                <a:cs typeface="Tahoma"/>
              </a:rPr>
              <a:t>data</a:t>
            </a:r>
            <a:endParaRPr sz="2000">
              <a:latin typeface="Tahoma"/>
              <a:cs typeface="Tahoma"/>
            </a:endParaRPr>
          </a:p>
          <a:p>
            <a:pPr marL="756285" lvl="1" indent="-287020">
              <a:lnSpc>
                <a:spcPct val="100000"/>
              </a:lnSpc>
              <a:spcBef>
                <a:spcPts val="475"/>
              </a:spcBef>
              <a:buClr>
                <a:srgbClr val="FF0000"/>
              </a:buClr>
              <a:buSzPct val="52000"/>
              <a:buFont typeface="Wingdings"/>
              <a:buChar char=""/>
              <a:tabLst>
                <a:tab pos="756285" algn="l"/>
                <a:tab pos="756920" algn="l"/>
              </a:tabLst>
            </a:pPr>
            <a:r>
              <a:rPr sz="2500" i="1" spc="-55" dirty="0">
                <a:latin typeface="Tahoma"/>
                <a:cs typeface="Tahoma"/>
              </a:rPr>
              <a:t>by </a:t>
            </a:r>
            <a:r>
              <a:rPr sz="2500" i="1" spc="-50" dirty="0">
                <a:latin typeface="Tahoma"/>
                <a:cs typeface="Tahoma"/>
              </a:rPr>
              <a:t>climbing </a:t>
            </a:r>
            <a:r>
              <a:rPr sz="2500" i="1" spc="-60" dirty="0">
                <a:latin typeface="Tahoma"/>
                <a:cs typeface="Tahoma"/>
              </a:rPr>
              <a:t>up </a:t>
            </a:r>
            <a:r>
              <a:rPr sz="2500" i="1" spc="-50" dirty="0">
                <a:latin typeface="Tahoma"/>
                <a:cs typeface="Tahoma"/>
              </a:rPr>
              <a:t>hierarchy </a:t>
            </a:r>
            <a:r>
              <a:rPr sz="2500" i="1" spc="-45" dirty="0">
                <a:latin typeface="Tahoma"/>
                <a:cs typeface="Tahoma"/>
              </a:rPr>
              <a:t>or </a:t>
            </a:r>
            <a:r>
              <a:rPr sz="2500" i="1" spc="-55" dirty="0">
                <a:latin typeface="Tahoma"/>
                <a:cs typeface="Tahoma"/>
              </a:rPr>
              <a:t>by dimension</a:t>
            </a:r>
            <a:r>
              <a:rPr sz="2500" i="1" spc="85" dirty="0">
                <a:latin typeface="Tahoma"/>
                <a:cs typeface="Tahoma"/>
              </a:rPr>
              <a:t> </a:t>
            </a:r>
            <a:r>
              <a:rPr sz="2500" i="1" spc="-50" dirty="0">
                <a:latin typeface="Tahoma"/>
                <a:cs typeface="Tahoma"/>
              </a:rPr>
              <a:t>reduction</a:t>
            </a:r>
            <a:endParaRPr sz="2500">
              <a:latin typeface="Tahoma"/>
              <a:cs typeface="Tahoma"/>
            </a:endParaRPr>
          </a:p>
          <a:p>
            <a:pPr marL="355600" indent="-342900">
              <a:lnSpc>
                <a:spcPct val="100000"/>
              </a:lnSpc>
              <a:spcBef>
                <a:spcPts val="459"/>
              </a:spcBef>
              <a:buClr>
                <a:srgbClr val="3333CC"/>
              </a:buClr>
              <a:buSzPct val="60000"/>
              <a:buFont typeface="Wingdings"/>
              <a:buChar char=""/>
              <a:tabLst>
                <a:tab pos="354965" algn="l"/>
                <a:tab pos="355600" algn="l"/>
              </a:tabLst>
            </a:pPr>
            <a:r>
              <a:rPr sz="2000" spc="-5" dirty="0">
                <a:solidFill>
                  <a:srgbClr val="FF0000"/>
                </a:solidFill>
                <a:latin typeface="Tahoma"/>
                <a:cs typeface="Tahoma"/>
              </a:rPr>
              <a:t>Drill </a:t>
            </a:r>
            <a:r>
              <a:rPr sz="2000" dirty="0">
                <a:solidFill>
                  <a:srgbClr val="FF0000"/>
                </a:solidFill>
                <a:latin typeface="Tahoma"/>
                <a:cs typeface="Tahoma"/>
              </a:rPr>
              <a:t>down (roll down): </a:t>
            </a:r>
            <a:r>
              <a:rPr sz="2000" spc="-5" dirty="0">
                <a:latin typeface="Tahoma"/>
                <a:cs typeface="Tahoma"/>
              </a:rPr>
              <a:t>reverse </a:t>
            </a:r>
            <a:r>
              <a:rPr sz="2000" dirty="0">
                <a:latin typeface="Tahoma"/>
                <a:cs typeface="Tahoma"/>
              </a:rPr>
              <a:t>of</a:t>
            </a:r>
            <a:r>
              <a:rPr sz="2000" spc="-35" dirty="0">
                <a:latin typeface="Tahoma"/>
                <a:cs typeface="Tahoma"/>
              </a:rPr>
              <a:t> </a:t>
            </a:r>
            <a:r>
              <a:rPr sz="2000" spc="-5" dirty="0">
                <a:latin typeface="Tahoma"/>
                <a:cs typeface="Tahoma"/>
              </a:rPr>
              <a:t>roll-up</a:t>
            </a:r>
            <a:endParaRPr sz="2000">
              <a:latin typeface="Tahoma"/>
              <a:cs typeface="Tahoma"/>
            </a:endParaRPr>
          </a:p>
          <a:p>
            <a:pPr marL="756285" marR="484505" lvl="1" indent="-287020">
              <a:lnSpc>
                <a:spcPts val="2880"/>
              </a:lnSpc>
              <a:spcBef>
                <a:spcPts val="670"/>
              </a:spcBef>
              <a:buClr>
                <a:srgbClr val="FF0000"/>
              </a:buClr>
              <a:buSzPct val="52000"/>
              <a:buFont typeface="Wingdings"/>
              <a:buChar char=""/>
              <a:tabLst>
                <a:tab pos="756285" algn="l"/>
                <a:tab pos="756920" algn="l"/>
              </a:tabLst>
            </a:pPr>
            <a:r>
              <a:rPr sz="2500" i="1" spc="-55" dirty="0">
                <a:latin typeface="Tahoma"/>
                <a:cs typeface="Tahoma"/>
              </a:rPr>
              <a:t>from </a:t>
            </a:r>
            <a:r>
              <a:rPr sz="2500" i="1" spc="-50" dirty="0">
                <a:latin typeface="Tahoma"/>
                <a:cs typeface="Tahoma"/>
              </a:rPr>
              <a:t>higher </a:t>
            </a:r>
            <a:r>
              <a:rPr sz="2500" i="1" spc="-45" dirty="0">
                <a:latin typeface="Tahoma"/>
                <a:cs typeface="Tahoma"/>
              </a:rPr>
              <a:t>level </a:t>
            </a:r>
            <a:r>
              <a:rPr sz="2500" i="1" spc="-65" dirty="0">
                <a:latin typeface="Tahoma"/>
                <a:cs typeface="Tahoma"/>
              </a:rPr>
              <a:t>summary </a:t>
            </a:r>
            <a:r>
              <a:rPr sz="2500" i="1" spc="-50" dirty="0">
                <a:latin typeface="Tahoma"/>
                <a:cs typeface="Tahoma"/>
              </a:rPr>
              <a:t>to lower </a:t>
            </a:r>
            <a:r>
              <a:rPr sz="2500" i="1" spc="-45" dirty="0">
                <a:latin typeface="Tahoma"/>
                <a:cs typeface="Tahoma"/>
              </a:rPr>
              <a:t>level </a:t>
            </a:r>
            <a:r>
              <a:rPr sz="2500" i="1" spc="-65" dirty="0">
                <a:latin typeface="Tahoma"/>
                <a:cs typeface="Tahoma"/>
              </a:rPr>
              <a:t>summary </a:t>
            </a:r>
            <a:r>
              <a:rPr sz="2500" i="1" spc="-45" dirty="0">
                <a:latin typeface="Tahoma"/>
                <a:cs typeface="Tahoma"/>
              </a:rPr>
              <a:t>or  detailed data, or introducing </a:t>
            </a:r>
            <a:r>
              <a:rPr sz="2500" i="1" spc="-60" dirty="0">
                <a:latin typeface="Tahoma"/>
                <a:cs typeface="Tahoma"/>
              </a:rPr>
              <a:t>new</a:t>
            </a:r>
            <a:r>
              <a:rPr sz="2500" i="1" spc="-45" dirty="0">
                <a:latin typeface="Tahoma"/>
                <a:cs typeface="Tahoma"/>
              </a:rPr>
              <a:t> </a:t>
            </a:r>
            <a:r>
              <a:rPr sz="2500" i="1" spc="-50" dirty="0">
                <a:latin typeface="Tahoma"/>
                <a:cs typeface="Tahoma"/>
              </a:rPr>
              <a:t>dimensions</a:t>
            </a:r>
            <a:endParaRPr sz="2500">
              <a:latin typeface="Tahoma"/>
              <a:cs typeface="Tahoma"/>
            </a:endParaRPr>
          </a:p>
          <a:p>
            <a:pPr marL="355600" indent="-342900">
              <a:lnSpc>
                <a:spcPct val="100000"/>
              </a:lnSpc>
              <a:spcBef>
                <a:spcPts val="384"/>
              </a:spcBef>
              <a:buClr>
                <a:srgbClr val="3333CC"/>
              </a:buClr>
              <a:buSzPct val="60000"/>
              <a:buFont typeface="Wingdings"/>
              <a:buChar char=""/>
              <a:tabLst>
                <a:tab pos="354965" algn="l"/>
                <a:tab pos="355600" algn="l"/>
              </a:tabLst>
            </a:pPr>
            <a:r>
              <a:rPr sz="2000" spc="-5" dirty="0">
                <a:solidFill>
                  <a:srgbClr val="FF0000"/>
                </a:solidFill>
                <a:latin typeface="Tahoma"/>
                <a:cs typeface="Tahoma"/>
              </a:rPr>
              <a:t>Slice </a:t>
            </a:r>
            <a:r>
              <a:rPr sz="2000" dirty="0">
                <a:solidFill>
                  <a:srgbClr val="FF0000"/>
                </a:solidFill>
                <a:latin typeface="Tahoma"/>
                <a:cs typeface="Tahoma"/>
              </a:rPr>
              <a:t>and dice: </a:t>
            </a:r>
            <a:r>
              <a:rPr sz="2500" i="1" spc="-45" dirty="0">
                <a:latin typeface="Tahoma"/>
                <a:cs typeface="Tahoma"/>
              </a:rPr>
              <a:t>project </a:t>
            </a:r>
            <a:r>
              <a:rPr sz="2500" i="1" spc="-55" dirty="0">
                <a:latin typeface="Tahoma"/>
                <a:cs typeface="Tahoma"/>
              </a:rPr>
              <a:t>and</a:t>
            </a:r>
            <a:r>
              <a:rPr sz="2500" i="1" spc="-50" dirty="0">
                <a:latin typeface="Tahoma"/>
                <a:cs typeface="Tahoma"/>
              </a:rPr>
              <a:t> select</a:t>
            </a:r>
            <a:endParaRPr sz="2500">
              <a:latin typeface="Tahoma"/>
              <a:cs typeface="Tahoma"/>
            </a:endParaRPr>
          </a:p>
          <a:p>
            <a:pPr marL="355600" indent="-342900">
              <a:lnSpc>
                <a:spcPct val="100000"/>
              </a:lnSpc>
              <a:spcBef>
                <a:spcPts val="459"/>
              </a:spcBef>
              <a:buClr>
                <a:srgbClr val="3333CC"/>
              </a:buClr>
              <a:buSzPct val="60000"/>
              <a:buFont typeface="Wingdings"/>
              <a:buChar char=""/>
              <a:tabLst>
                <a:tab pos="354965" algn="l"/>
                <a:tab pos="355600" algn="l"/>
              </a:tabLst>
            </a:pPr>
            <a:r>
              <a:rPr sz="2000" spc="-5" dirty="0">
                <a:solidFill>
                  <a:srgbClr val="FF0000"/>
                </a:solidFill>
                <a:latin typeface="Tahoma"/>
                <a:cs typeface="Tahoma"/>
              </a:rPr>
              <a:t>Pivot </a:t>
            </a:r>
            <a:r>
              <a:rPr sz="2000" dirty="0">
                <a:solidFill>
                  <a:srgbClr val="FF0000"/>
                </a:solidFill>
                <a:latin typeface="Tahoma"/>
                <a:cs typeface="Tahoma"/>
              </a:rPr>
              <a:t>(rotate):</a:t>
            </a:r>
            <a:endParaRPr sz="2000">
              <a:latin typeface="Tahoma"/>
              <a:cs typeface="Tahoma"/>
            </a:endParaRPr>
          </a:p>
          <a:p>
            <a:pPr marL="756285" lvl="1" indent="-287020">
              <a:lnSpc>
                <a:spcPct val="100000"/>
              </a:lnSpc>
              <a:spcBef>
                <a:spcPts val="475"/>
              </a:spcBef>
              <a:buClr>
                <a:srgbClr val="FF0000"/>
              </a:buClr>
              <a:buSzPct val="52000"/>
              <a:buFont typeface="Wingdings"/>
              <a:buChar char=""/>
              <a:tabLst>
                <a:tab pos="756285" algn="l"/>
                <a:tab pos="756920" algn="l"/>
              </a:tabLst>
            </a:pPr>
            <a:r>
              <a:rPr sz="2500" i="1" spc="-50" dirty="0">
                <a:latin typeface="Tahoma"/>
                <a:cs typeface="Tahoma"/>
              </a:rPr>
              <a:t>reorient </a:t>
            </a:r>
            <a:r>
              <a:rPr sz="2500" i="1" spc="-55" dirty="0">
                <a:latin typeface="Tahoma"/>
                <a:cs typeface="Tahoma"/>
              </a:rPr>
              <a:t>the cube, </a:t>
            </a:r>
            <a:r>
              <a:rPr sz="2500" i="1" spc="-45" dirty="0">
                <a:latin typeface="Tahoma"/>
                <a:cs typeface="Tahoma"/>
              </a:rPr>
              <a:t>visualization, </a:t>
            </a:r>
            <a:r>
              <a:rPr sz="2500" i="1" spc="-65" dirty="0">
                <a:latin typeface="Tahoma"/>
                <a:cs typeface="Tahoma"/>
              </a:rPr>
              <a:t>3D </a:t>
            </a:r>
            <a:r>
              <a:rPr sz="2500" i="1" spc="-50" dirty="0">
                <a:latin typeface="Tahoma"/>
                <a:cs typeface="Tahoma"/>
              </a:rPr>
              <a:t>to series </a:t>
            </a:r>
            <a:r>
              <a:rPr sz="2500" i="1" spc="-45" dirty="0">
                <a:latin typeface="Tahoma"/>
                <a:cs typeface="Tahoma"/>
              </a:rPr>
              <a:t>of </a:t>
            </a:r>
            <a:r>
              <a:rPr sz="2500" i="1" spc="-65" dirty="0">
                <a:latin typeface="Tahoma"/>
                <a:cs typeface="Tahoma"/>
              </a:rPr>
              <a:t>2D</a:t>
            </a:r>
            <a:r>
              <a:rPr sz="2500" i="1" spc="140" dirty="0">
                <a:latin typeface="Tahoma"/>
                <a:cs typeface="Tahoma"/>
              </a:rPr>
              <a:t> </a:t>
            </a:r>
            <a:r>
              <a:rPr sz="2500" i="1" spc="-50" dirty="0">
                <a:latin typeface="Tahoma"/>
                <a:cs typeface="Tahoma"/>
              </a:rPr>
              <a:t>planes</a:t>
            </a:r>
            <a:endParaRPr sz="2500">
              <a:latin typeface="Tahoma"/>
              <a:cs typeface="Tahoma"/>
            </a:endParaRPr>
          </a:p>
          <a:p>
            <a:pPr marL="355600" indent="-342900">
              <a:lnSpc>
                <a:spcPct val="100000"/>
              </a:lnSpc>
              <a:spcBef>
                <a:spcPts val="464"/>
              </a:spcBef>
              <a:buClr>
                <a:srgbClr val="3333CC"/>
              </a:buClr>
              <a:buSzPct val="60000"/>
              <a:buFont typeface="Wingdings"/>
              <a:buChar char=""/>
              <a:tabLst>
                <a:tab pos="354965" algn="l"/>
                <a:tab pos="355600" algn="l"/>
              </a:tabLst>
            </a:pPr>
            <a:r>
              <a:rPr sz="2000" dirty="0">
                <a:latin typeface="Tahoma"/>
                <a:cs typeface="Tahoma"/>
              </a:rPr>
              <a:t>Other operations</a:t>
            </a:r>
            <a:endParaRPr sz="2000">
              <a:latin typeface="Tahoma"/>
              <a:cs typeface="Tahoma"/>
            </a:endParaRPr>
          </a:p>
          <a:p>
            <a:pPr marL="756285" lvl="1" indent="-287020">
              <a:lnSpc>
                <a:spcPct val="100000"/>
              </a:lnSpc>
              <a:spcBef>
                <a:spcPts val="470"/>
              </a:spcBef>
              <a:buSzPct val="52000"/>
              <a:buFont typeface="Wingdings"/>
              <a:buChar char=""/>
              <a:tabLst>
                <a:tab pos="756285" algn="l"/>
                <a:tab pos="756920" algn="l"/>
              </a:tabLst>
            </a:pPr>
            <a:r>
              <a:rPr sz="2500" i="1" spc="-35" dirty="0">
                <a:solidFill>
                  <a:srgbClr val="FF0000"/>
                </a:solidFill>
                <a:latin typeface="Tahoma"/>
                <a:cs typeface="Tahoma"/>
              </a:rPr>
              <a:t>drill </a:t>
            </a:r>
            <a:r>
              <a:rPr sz="2500" i="1" spc="-45" dirty="0">
                <a:solidFill>
                  <a:srgbClr val="FF0000"/>
                </a:solidFill>
                <a:latin typeface="Tahoma"/>
                <a:cs typeface="Tahoma"/>
              </a:rPr>
              <a:t>across: </a:t>
            </a:r>
            <a:r>
              <a:rPr sz="2500" i="1" spc="-45" dirty="0">
                <a:latin typeface="Tahoma"/>
                <a:cs typeface="Tahoma"/>
              </a:rPr>
              <a:t>involving (across) </a:t>
            </a:r>
            <a:r>
              <a:rPr sz="2500" i="1" spc="-60" dirty="0">
                <a:latin typeface="Tahoma"/>
                <a:cs typeface="Tahoma"/>
              </a:rPr>
              <a:t>more </a:t>
            </a:r>
            <a:r>
              <a:rPr sz="2500" i="1" spc="-55" dirty="0">
                <a:latin typeface="Tahoma"/>
                <a:cs typeface="Tahoma"/>
              </a:rPr>
              <a:t>than one </a:t>
            </a:r>
            <a:r>
              <a:rPr sz="2500" i="1" spc="-45" dirty="0">
                <a:latin typeface="Tahoma"/>
                <a:cs typeface="Tahoma"/>
              </a:rPr>
              <a:t>fact</a:t>
            </a:r>
            <a:r>
              <a:rPr sz="2500" i="1" spc="45" dirty="0">
                <a:latin typeface="Tahoma"/>
                <a:cs typeface="Tahoma"/>
              </a:rPr>
              <a:t> </a:t>
            </a:r>
            <a:r>
              <a:rPr sz="2500" i="1" spc="-50" dirty="0">
                <a:latin typeface="Tahoma"/>
                <a:cs typeface="Tahoma"/>
              </a:rPr>
              <a:t>table</a:t>
            </a:r>
            <a:endParaRPr sz="2500">
              <a:latin typeface="Tahoma"/>
              <a:cs typeface="Tahoma"/>
            </a:endParaRPr>
          </a:p>
          <a:p>
            <a:pPr marL="756285" marR="137160" lvl="1" indent="-287020">
              <a:lnSpc>
                <a:spcPts val="2880"/>
              </a:lnSpc>
              <a:spcBef>
                <a:spcPts val="655"/>
              </a:spcBef>
              <a:buSzPct val="52000"/>
              <a:buFont typeface="Wingdings"/>
              <a:buChar char=""/>
              <a:tabLst>
                <a:tab pos="756285" algn="l"/>
                <a:tab pos="756920" algn="l"/>
              </a:tabLst>
            </a:pPr>
            <a:r>
              <a:rPr sz="2500" i="1" spc="-35" dirty="0">
                <a:solidFill>
                  <a:srgbClr val="FF0000"/>
                </a:solidFill>
                <a:latin typeface="Tahoma"/>
                <a:cs typeface="Tahoma"/>
              </a:rPr>
              <a:t>drill </a:t>
            </a:r>
            <a:r>
              <a:rPr sz="2500" i="1" spc="-50" dirty="0">
                <a:solidFill>
                  <a:srgbClr val="FF0000"/>
                </a:solidFill>
                <a:latin typeface="Tahoma"/>
                <a:cs typeface="Tahoma"/>
              </a:rPr>
              <a:t>through: </a:t>
            </a:r>
            <a:r>
              <a:rPr sz="2500" i="1" spc="-55" dirty="0">
                <a:latin typeface="Tahoma"/>
                <a:cs typeface="Tahoma"/>
              </a:rPr>
              <a:t>through the bottom </a:t>
            </a:r>
            <a:r>
              <a:rPr sz="2500" i="1" spc="-45" dirty="0">
                <a:latin typeface="Tahoma"/>
                <a:cs typeface="Tahoma"/>
              </a:rPr>
              <a:t>level of </a:t>
            </a:r>
            <a:r>
              <a:rPr sz="2500" i="1" spc="-55" dirty="0">
                <a:latin typeface="Tahoma"/>
                <a:cs typeface="Tahoma"/>
              </a:rPr>
              <a:t>the </a:t>
            </a:r>
            <a:r>
              <a:rPr sz="2500" i="1" spc="-60" dirty="0">
                <a:latin typeface="Tahoma"/>
                <a:cs typeface="Tahoma"/>
              </a:rPr>
              <a:t>cube </a:t>
            </a:r>
            <a:r>
              <a:rPr sz="2500" i="1" spc="-50" dirty="0">
                <a:latin typeface="Tahoma"/>
                <a:cs typeface="Tahoma"/>
              </a:rPr>
              <a:t>to </a:t>
            </a:r>
            <a:r>
              <a:rPr sz="2500" i="1" spc="-35" dirty="0">
                <a:latin typeface="Tahoma"/>
                <a:cs typeface="Tahoma"/>
              </a:rPr>
              <a:t>its  </a:t>
            </a:r>
            <a:r>
              <a:rPr sz="2500" i="1" spc="-55" dirty="0">
                <a:latin typeface="Tahoma"/>
                <a:cs typeface="Tahoma"/>
              </a:rPr>
              <a:t>back-end </a:t>
            </a:r>
            <a:r>
              <a:rPr sz="2500" i="1" spc="-45" dirty="0">
                <a:latin typeface="Tahoma"/>
                <a:cs typeface="Tahoma"/>
              </a:rPr>
              <a:t>relational tables </a:t>
            </a:r>
            <a:r>
              <a:rPr sz="2500" i="1" spc="-50" dirty="0">
                <a:latin typeface="Tahoma"/>
                <a:cs typeface="Tahoma"/>
              </a:rPr>
              <a:t>(using</a:t>
            </a:r>
            <a:r>
              <a:rPr sz="2500" i="1" spc="5" dirty="0">
                <a:latin typeface="Tahoma"/>
                <a:cs typeface="Tahoma"/>
              </a:rPr>
              <a:t> </a:t>
            </a:r>
            <a:r>
              <a:rPr sz="2500" i="1" spc="-60" dirty="0">
                <a:latin typeface="Tahoma"/>
                <a:cs typeface="Tahoma"/>
              </a:rPr>
              <a:t>SQL)</a:t>
            </a:r>
            <a:endParaRPr sz="2500">
              <a:latin typeface="Tahoma"/>
              <a:cs typeface="Tahoma"/>
            </a:endParaRPr>
          </a:p>
        </p:txBody>
      </p:sp>
    </p:spTree>
    <p:extLst>
      <p:ext uri="{BB962C8B-B14F-4D97-AF65-F5344CB8AC3E}">
        <p14:creationId xmlns:p14="http://schemas.microsoft.com/office/powerpoint/2010/main" val="2503256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149917"/>
            <a:ext cx="8411210" cy="1524635"/>
            <a:chOff x="381000" y="149917"/>
            <a:chExt cx="8411210" cy="1524635"/>
          </a:xfrm>
        </p:grpSpPr>
        <p:sp>
          <p:nvSpPr>
            <p:cNvPr id="3" name="object 3"/>
            <p:cNvSpPr/>
            <p:nvPr/>
          </p:nvSpPr>
          <p:spPr>
            <a:xfrm>
              <a:off x="6055964" y="149917"/>
              <a:ext cx="2323781" cy="15240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9852" y="150446"/>
              <a:ext cx="1787346" cy="99948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15852" y="1225314"/>
              <a:ext cx="642985" cy="74806"/>
            </a:xfrm>
            <a:prstGeom prst="rect">
              <a:avLst/>
            </a:prstGeom>
            <a:blipFill>
              <a:blip r:embed="rId4" cstate="print"/>
              <a:stretch>
                <a:fillRect/>
              </a:stretch>
            </a:blipFill>
          </p:spPr>
          <p:txBody>
            <a:bodyPr wrap="square" lIns="0" tIns="0" rIns="0" bIns="0" rtlCol="0"/>
            <a:lstStyle/>
            <a:p>
              <a:endParaRPr/>
            </a:p>
          </p:txBody>
        </p:sp>
      </p:grpSp>
      <p:grpSp>
        <p:nvGrpSpPr>
          <p:cNvPr id="6" name="object 6"/>
          <p:cNvGrpSpPr/>
          <p:nvPr/>
        </p:nvGrpSpPr>
        <p:grpSpPr>
          <a:xfrm>
            <a:off x="5769743" y="4456131"/>
            <a:ext cx="2587625" cy="2330450"/>
            <a:chOff x="5769743" y="4456131"/>
            <a:chExt cx="2587625" cy="2330450"/>
          </a:xfrm>
        </p:grpSpPr>
        <p:sp>
          <p:nvSpPr>
            <p:cNvPr id="7" name="object 7"/>
            <p:cNvSpPr/>
            <p:nvPr/>
          </p:nvSpPr>
          <p:spPr>
            <a:xfrm>
              <a:off x="5828568" y="4456131"/>
              <a:ext cx="2528313" cy="23302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769743" y="5339001"/>
              <a:ext cx="112330" cy="517943"/>
            </a:xfrm>
            <a:prstGeom prst="rect">
              <a:avLst/>
            </a:prstGeom>
            <a:blipFill>
              <a:blip r:embed="rId6" cstate="print"/>
              <a:stretch>
                <a:fillRect/>
              </a:stretch>
            </a:blipFill>
          </p:spPr>
          <p:txBody>
            <a:bodyPr wrap="square" lIns="0" tIns="0" rIns="0" bIns="0" rtlCol="0"/>
            <a:lstStyle/>
            <a:p>
              <a:endParaRPr/>
            </a:p>
          </p:txBody>
        </p:sp>
      </p:grpSp>
      <p:grpSp>
        <p:nvGrpSpPr>
          <p:cNvPr id="9" name="object 9"/>
          <p:cNvGrpSpPr/>
          <p:nvPr/>
        </p:nvGrpSpPr>
        <p:grpSpPr>
          <a:xfrm>
            <a:off x="2424227" y="781220"/>
            <a:ext cx="4808855" cy="3093720"/>
            <a:chOff x="2424227" y="781220"/>
            <a:chExt cx="4808855" cy="3093720"/>
          </a:xfrm>
        </p:grpSpPr>
        <p:sp>
          <p:nvSpPr>
            <p:cNvPr id="10" name="object 10"/>
            <p:cNvSpPr/>
            <p:nvPr/>
          </p:nvSpPr>
          <p:spPr>
            <a:xfrm>
              <a:off x="3368915" y="2261610"/>
              <a:ext cx="2523764" cy="161297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558075" y="823714"/>
              <a:ext cx="2182495" cy="1532890"/>
            </a:xfrm>
            <a:custGeom>
              <a:avLst/>
              <a:gdLst/>
              <a:ahLst/>
              <a:cxnLst/>
              <a:rect l="l" t="t" r="r" b="b"/>
              <a:pathLst>
                <a:path w="2182495" h="1532889">
                  <a:moveTo>
                    <a:pt x="0" y="0"/>
                  </a:moveTo>
                  <a:lnTo>
                    <a:pt x="2182378" y="1532473"/>
                  </a:lnTo>
                </a:path>
              </a:pathLst>
            </a:custGeom>
            <a:ln w="14309">
              <a:solidFill>
                <a:srgbClr val="000000"/>
              </a:solidFill>
            </a:ln>
          </p:spPr>
          <p:txBody>
            <a:bodyPr wrap="square" lIns="0" tIns="0" rIns="0" bIns="0" rtlCol="0"/>
            <a:lstStyle/>
            <a:p>
              <a:endParaRPr/>
            </a:p>
          </p:txBody>
        </p:sp>
        <p:sp>
          <p:nvSpPr>
            <p:cNvPr id="12" name="object 12"/>
            <p:cNvSpPr/>
            <p:nvPr/>
          </p:nvSpPr>
          <p:spPr>
            <a:xfrm>
              <a:off x="2509720" y="781220"/>
              <a:ext cx="126164" cy="9256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424227" y="1301266"/>
              <a:ext cx="2730922" cy="733937"/>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5588075" y="1703828"/>
              <a:ext cx="1644663" cy="674745"/>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2751209" y="3098889"/>
              <a:ext cx="967207" cy="754002"/>
            </a:xfrm>
            <a:prstGeom prst="rect">
              <a:avLst/>
            </a:prstGeom>
            <a:blipFill>
              <a:blip r:embed="rId11" cstate="print"/>
              <a:stretch>
                <a:fillRect/>
              </a:stretch>
            </a:blipFill>
          </p:spPr>
          <p:txBody>
            <a:bodyPr wrap="square" lIns="0" tIns="0" rIns="0" bIns="0" rtlCol="0"/>
            <a:lstStyle/>
            <a:p>
              <a:endParaRPr/>
            </a:p>
          </p:txBody>
        </p:sp>
      </p:grpSp>
      <p:grpSp>
        <p:nvGrpSpPr>
          <p:cNvPr id="16" name="object 16"/>
          <p:cNvGrpSpPr/>
          <p:nvPr/>
        </p:nvGrpSpPr>
        <p:grpSpPr>
          <a:xfrm>
            <a:off x="1063787" y="3883195"/>
            <a:ext cx="1790700" cy="1165225"/>
            <a:chOff x="1063787" y="3883195"/>
            <a:chExt cx="1790700" cy="1165225"/>
          </a:xfrm>
        </p:grpSpPr>
        <p:sp>
          <p:nvSpPr>
            <p:cNvPr id="17" name="object 17"/>
            <p:cNvSpPr/>
            <p:nvPr/>
          </p:nvSpPr>
          <p:spPr>
            <a:xfrm>
              <a:off x="1068190" y="3947262"/>
              <a:ext cx="426761" cy="77325"/>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1063787" y="3883195"/>
              <a:ext cx="1790551" cy="1165014"/>
            </a:xfrm>
            <a:prstGeom prst="rect">
              <a:avLst/>
            </a:prstGeom>
            <a:blipFill>
              <a:blip r:embed="rId13" cstate="print"/>
              <a:stretch>
                <a:fillRect/>
              </a:stretch>
            </a:blipFill>
          </p:spPr>
          <p:txBody>
            <a:bodyPr wrap="square" lIns="0" tIns="0" rIns="0" bIns="0" rtlCol="0"/>
            <a:lstStyle/>
            <a:p>
              <a:endParaRPr/>
            </a:p>
          </p:txBody>
        </p:sp>
      </p:grpSp>
      <p:sp>
        <p:nvSpPr>
          <p:cNvPr id="19" name="object 19"/>
          <p:cNvSpPr/>
          <p:nvPr/>
        </p:nvSpPr>
        <p:spPr>
          <a:xfrm>
            <a:off x="868453" y="3913894"/>
            <a:ext cx="112127" cy="571394"/>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1032051" y="5114566"/>
            <a:ext cx="2049729" cy="1669414"/>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818436" y="5808045"/>
            <a:ext cx="112316" cy="433644"/>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5782656" y="3221632"/>
            <a:ext cx="1541290" cy="1339301"/>
          </a:xfrm>
          <a:prstGeom prst="rect">
            <a:avLst/>
          </a:prstGeom>
          <a:blipFill>
            <a:blip r:embed="rId17" cstate="print"/>
            <a:stretch>
              <a:fillRect/>
            </a:stretch>
          </a:blipFill>
        </p:spPr>
        <p:txBody>
          <a:bodyPr wrap="square" lIns="0" tIns="0" rIns="0" bIns="0" rtlCol="0"/>
          <a:lstStyle/>
          <a:p>
            <a:endParaRPr/>
          </a:p>
        </p:txBody>
      </p:sp>
      <p:sp>
        <p:nvSpPr>
          <p:cNvPr id="23" name="object 23"/>
          <p:cNvSpPr txBox="1"/>
          <p:nvPr/>
        </p:nvSpPr>
        <p:spPr>
          <a:xfrm>
            <a:off x="231140" y="2395854"/>
            <a:ext cx="2016125" cy="513080"/>
          </a:xfrm>
          <a:prstGeom prst="rect">
            <a:avLst/>
          </a:prstGeom>
        </p:spPr>
        <p:txBody>
          <a:bodyPr vert="horz" wrap="square" lIns="0" tIns="12065" rIns="0" bIns="0" rtlCol="0">
            <a:spAutoFit/>
          </a:bodyPr>
          <a:lstStyle/>
          <a:p>
            <a:pPr marL="12700" marR="5080">
              <a:lnSpc>
                <a:spcPct val="100000"/>
              </a:lnSpc>
              <a:spcBef>
                <a:spcPts val="95"/>
              </a:spcBef>
            </a:pPr>
            <a:r>
              <a:rPr sz="1600" spc="-10" dirty="0">
                <a:latin typeface="Tahoma"/>
                <a:cs typeface="Tahoma"/>
              </a:rPr>
              <a:t>Fig. </a:t>
            </a:r>
            <a:r>
              <a:rPr sz="1600" spc="-5" dirty="0">
                <a:latin typeface="Tahoma"/>
                <a:cs typeface="Tahoma"/>
              </a:rPr>
              <a:t>3.10 </a:t>
            </a:r>
            <a:r>
              <a:rPr sz="1600" spc="-30" dirty="0">
                <a:latin typeface="Tahoma"/>
                <a:cs typeface="Tahoma"/>
              </a:rPr>
              <a:t>Typical </a:t>
            </a:r>
            <a:r>
              <a:rPr sz="1600" spc="-15" dirty="0">
                <a:latin typeface="Tahoma"/>
                <a:cs typeface="Tahoma"/>
              </a:rPr>
              <a:t>OLAP  </a:t>
            </a:r>
            <a:r>
              <a:rPr sz="1600" spc="-10" dirty="0">
                <a:latin typeface="Tahoma"/>
                <a:cs typeface="Tahoma"/>
              </a:rPr>
              <a:t>Operations</a:t>
            </a:r>
            <a:endParaRPr sz="1600">
              <a:latin typeface="Tahoma"/>
              <a:cs typeface="Tahoma"/>
            </a:endParaRPr>
          </a:p>
        </p:txBody>
      </p:sp>
      <p:sp>
        <p:nvSpPr>
          <p:cNvPr id="24" name="object 24"/>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37</a:t>
            </a:fld>
            <a:endParaRPr dirty="0"/>
          </a:p>
        </p:txBody>
      </p:sp>
    </p:spTree>
    <p:extLst>
      <p:ext uri="{BB962C8B-B14F-4D97-AF65-F5344CB8AC3E}">
        <p14:creationId xmlns:p14="http://schemas.microsoft.com/office/powerpoint/2010/main" val="189593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2664" y="447802"/>
            <a:ext cx="4903470" cy="574040"/>
          </a:xfrm>
          <a:prstGeom prst="rect">
            <a:avLst/>
          </a:prstGeom>
        </p:spPr>
        <p:txBody>
          <a:bodyPr vert="horz" wrap="square" lIns="0" tIns="12700" rIns="0" bIns="0" rtlCol="0">
            <a:spAutoFit/>
          </a:bodyPr>
          <a:lstStyle/>
          <a:p>
            <a:pPr marL="12700">
              <a:lnSpc>
                <a:spcPct val="100000"/>
              </a:lnSpc>
              <a:spcBef>
                <a:spcPts val="100"/>
              </a:spcBef>
            </a:pPr>
            <a:r>
              <a:rPr sz="3600" dirty="0"/>
              <a:t>A </a:t>
            </a:r>
            <a:r>
              <a:rPr sz="3600" spc="-5" dirty="0"/>
              <a:t>Star-Net </a:t>
            </a:r>
            <a:r>
              <a:rPr sz="3600" dirty="0"/>
              <a:t>Query</a:t>
            </a:r>
            <a:r>
              <a:rPr sz="3600" spc="-45" dirty="0"/>
              <a:t> </a:t>
            </a:r>
            <a:r>
              <a:rPr sz="3600" spc="-5" dirty="0"/>
              <a:t>Model</a:t>
            </a:r>
            <a:endParaRPr sz="3600"/>
          </a:p>
        </p:txBody>
      </p:sp>
      <p:grpSp>
        <p:nvGrpSpPr>
          <p:cNvPr id="3" name="object 3"/>
          <p:cNvGrpSpPr/>
          <p:nvPr/>
        </p:nvGrpSpPr>
        <p:grpSpPr>
          <a:xfrm>
            <a:off x="908050" y="1746250"/>
            <a:ext cx="7175500" cy="4584700"/>
            <a:chOff x="908050" y="1746250"/>
            <a:chExt cx="7175500" cy="4584700"/>
          </a:xfrm>
        </p:grpSpPr>
        <p:sp>
          <p:nvSpPr>
            <p:cNvPr id="4" name="object 4"/>
            <p:cNvSpPr/>
            <p:nvPr/>
          </p:nvSpPr>
          <p:spPr>
            <a:xfrm>
              <a:off x="4343400" y="3581400"/>
              <a:ext cx="2286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43400" y="2895600"/>
              <a:ext cx="152400"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19600" y="3048000"/>
              <a:ext cx="0" cy="533400"/>
            </a:xfrm>
            <a:custGeom>
              <a:avLst/>
              <a:gdLst/>
              <a:ahLst/>
              <a:cxnLst/>
              <a:rect l="l" t="t" r="r" b="b"/>
              <a:pathLst>
                <a:path h="533400">
                  <a:moveTo>
                    <a:pt x="0" y="0"/>
                  </a:moveTo>
                  <a:lnTo>
                    <a:pt x="0" y="533400"/>
                  </a:lnTo>
                </a:path>
              </a:pathLst>
            </a:custGeom>
            <a:ln w="12192">
              <a:solidFill>
                <a:srgbClr val="000000"/>
              </a:solidFill>
            </a:ln>
          </p:spPr>
          <p:txBody>
            <a:bodyPr wrap="square" lIns="0" tIns="0" rIns="0" bIns="0" rtlCol="0"/>
            <a:lstStyle/>
            <a:p>
              <a:endParaRPr/>
            </a:p>
          </p:txBody>
        </p:sp>
        <p:sp>
          <p:nvSpPr>
            <p:cNvPr id="7" name="object 7"/>
            <p:cNvSpPr/>
            <p:nvPr/>
          </p:nvSpPr>
          <p:spPr>
            <a:xfrm>
              <a:off x="4343400" y="2133600"/>
              <a:ext cx="152400" cy="152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19600" y="2286000"/>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p>
          </p:txBody>
        </p:sp>
        <p:sp>
          <p:nvSpPr>
            <p:cNvPr id="9" name="object 9"/>
            <p:cNvSpPr/>
            <p:nvPr/>
          </p:nvSpPr>
          <p:spPr>
            <a:xfrm>
              <a:off x="4343400" y="4572000"/>
              <a:ext cx="152400" cy="1524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419600" y="3810000"/>
              <a:ext cx="0" cy="762000"/>
            </a:xfrm>
            <a:custGeom>
              <a:avLst/>
              <a:gdLst/>
              <a:ahLst/>
              <a:cxnLst/>
              <a:rect l="l" t="t" r="r" b="b"/>
              <a:pathLst>
                <a:path h="762000">
                  <a:moveTo>
                    <a:pt x="0" y="0"/>
                  </a:moveTo>
                  <a:lnTo>
                    <a:pt x="0" y="762000"/>
                  </a:lnTo>
                </a:path>
              </a:pathLst>
            </a:custGeom>
            <a:ln w="12192">
              <a:solidFill>
                <a:srgbClr val="000000"/>
              </a:solidFill>
            </a:ln>
          </p:spPr>
          <p:txBody>
            <a:bodyPr wrap="square" lIns="0" tIns="0" rIns="0" bIns="0" rtlCol="0"/>
            <a:lstStyle/>
            <a:p>
              <a:endParaRPr/>
            </a:p>
          </p:txBody>
        </p:sp>
        <p:sp>
          <p:nvSpPr>
            <p:cNvPr id="11" name="object 11"/>
            <p:cNvSpPr/>
            <p:nvPr/>
          </p:nvSpPr>
          <p:spPr>
            <a:xfrm>
              <a:off x="4343400" y="5715000"/>
              <a:ext cx="152400" cy="152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419600" y="4724400"/>
              <a:ext cx="0" cy="990600"/>
            </a:xfrm>
            <a:custGeom>
              <a:avLst/>
              <a:gdLst/>
              <a:ahLst/>
              <a:cxnLst/>
              <a:rect l="l" t="t" r="r" b="b"/>
              <a:pathLst>
                <a:path h="990600">
                  <a:moveTo>
                    <a:pt x="0" y="0"/>
                  </a:moveTo>
                  <a:lnTo>
                    <a:pt x="0" y="990600"/>
                  </a:lnTo>
                </a:path>
              </a:pathLst>
            </a:custGeom>
            <a:ln w="12192">
              <a:solidFill>
                <a:srgbClr val="000000"/>
              </a:solidFill>
            </a:ln>
          </p:spPr>
          <p:txBody>
            <a:bodyPr wrap="square" lIns="0" tIns="0" rIns="0" bIns="0" rtlCol="0"/>
            <a:lstStyle/>
            <a:p>
              <a:endParaRPr/>
            </a:p>
          </p:txBody>
        </p:sp>
        <p:sp>
          <p:nvSpPr>
            <p:cNvPr id="13" name="object 13"/>
            <p:cNvSpPr/>
            <p:nvPr/>
          </p:nvSpPr>
          <p:spPr>
            <a:xfrm>
              <a:off x="52578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572000" y="3657600"/>
              <a:ext cx="685800" cy="0"/>
            </a:xfrm>
            <a:custGeom>
              <a:avLst/>
              <a:gdLst/>
              <a:ahLst/>
              <a:cxnLst/>
              <a:rect l="l" t="t" r="r" b="b"/>
              <a:pathLst>
                <a:path w="685800">
                  <a:moveTo>
                    <a:pt x="0" y="0"/>
                  </a:moveTo>
                  <a:lnTo>
                    <a:pt x="685800" y="0"/>
                  </a:lnTo>
                </a:path>
              </a:pathLst>
            </a:custGeom>
            <a:ln w="12192">
              <a:solidFill>
                <a:srgbClr val="000000"/>
              </a:solidFill>
            </a:ln>
          </p:spPr>
          <p:txBody>
            <a:bodyPr wrap="square" lIns="0" tIns="0" rIns="0" bIns="0" rtlCol="0"/>
            <a:lstStyle/>
            <a:p>
              <a:endParaRPr/>
            </a:p>
          </p:txBody>
        </p:sp>
        <p:sp>
          <p:nvSpPr>
            <p:cNvPr id="15" name="object 15"/>
            <p:cNvSpPr/>
            <p:nvPr/>
          </p:nvSpPr>
          <p:spPr>
            <a:xfrm>
              <a:off x="62484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410200" y="3657600"/>
              <a:ext cx="838200" cy="0"/>
            </a:xfrm>
            <a:custGeom>
              <a:avLst/>
              <a:gdLst/>
              <a:ahLst/>
              <a:cxnLst/>
              <a:rect l="l" t="t" r="r" b="b"/>
              <a:pathLst>
                <a:path w="838200">
                  <a:moveTo>
                    <a:pt x="0" y="0"/>
                  </a:moveTo>
                  <a:lnTo>
                    <a:pt x="838200" y="0"/>
                  </a:lnTo>
                </a:path>
              </a:pathLst>
            </a:custGeom>
            <a:ln w="12192">
              <a:solidFill>
                <a:srgbClr val="000000"/>
              </a:solidFill>
            </a:ln>
          </p:spPr>
          <p:txBody>
            <a:bodyPr wrap="square" lIns="0" tIns="0" rIns="0" bIns="0" rtlCol="0"/>
            <a:lstStyle/>
            <a:p>
              <a:endParaRPr/>
            </a:p>
          </p:txBody>
        </p:sp>
        <p:sp>
          <p:nvSpPr>
            <p:cNvPr id="17" name="object 17"/>
            <p:cNvSpPr/>
            <p:nvPr/>
          </p:nvSpPr>
          <p:spPr>
            <a:xfrm>
              <a:off x="73914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400800" y="3657600"/>
              <a:ext cx="990600" cy="0"/>
            </a:xfrm>
            <a:custGeom>
              <a:avLst/>
              <a:gdLst/>
              <a:ahLst/>
              <a:cxnLst/>
              <a:rect l="l" t="t" r="r" b="b"/>
              <a:pathLst>
                <a:path w="990600">
                  <a:moveTo>
                    <a:pt x="0" y="0"/>
                  </a:moveTo>
                  <a:lnTo>
                    <a:pt x="990600" y="0"/>
                  </a:lnTo>
                </a:path>
              </a:pathLst>
            </a:custGeom>
            <a:ln w="12192">
              <a:solidFill>
                <a:srgbClr val="000000"/>
              </a:solidFill>
            </a:ln>
          </p:spPr>
          <p:txBody>
            <a:bodyPr wrap="square" lIns="0" tIns="0" rIns="0" bIns="0" rtlCol="0"/>
            <a:lstStyle/>
            <a:p>
              <a:endParaRPr/>
            </a:p>
          </p:txBody>
        </p:sp>
        <p:sp>
          <p:nvSpPr>
            <p:cNvPr id="19" name="object 19"/>
            <p:cNvSpPr/>
            <p:nvPr/>
          </p:nvSpPr>
          <p:spPr>
            <a:xfrm>
              <a:off x="38100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962400" y="3657600"/>
              <a:ext cx="381000" cy="0"/>
            </a:xfrm>
            <a:custGeom>
              <a:avLst/>
              <a:gdLst/>
              <a:ahLst/>
              <a:cxnLst/>
              <a:rect l="l" t="t" r="r" b="b"/>
              <a:pathLst>
                <a:path w="381000">
                  <a:moveTo>
                    <a:pt x="0" y="0"/>
                  </a:moveTo>
                  <a:lnTo>
                    <a:pt x="381000" y="0"/>
                  </a:lnTo>
                </a:path>
              </a:pathLst>
            </a:custGeom>
            <a:ln w="12192">
              <a:solidFill>
                <a:srgbClr val="000000"/>
              </a:solidFill>
            </a:ln>
          </p:spPr>
          <p:txBody>
            <a:bodyPr wrap="square" lIns="0" tIns="0" rIns="0" bIns="0" rtlCol="0"/>
            <a:lstStyle/>
            <a:p>
              <a:endParaRPr/>
            </a:p>
          </p:txBody>
        </p:sp>
        <p:sp>
          <p:nvSpPr>
            <p:cNvPr id="21" name="object 21"/>
            <p:cNvSpPr/>
            <p:nvPr/>
          </p:nvSpPr>
          <p:spPr>
            <a:xfrm>
              <a:off x="27432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895600" y="3657600"/>
              <a:ext cx="914400" cy="0"/>
            </a:xfrm>
            <a:custGeom>
              <a:avLst/>
              <a:gdLst/>
              <a:ahLst/>
              <a:cxnLst/>
              <a:rect l="l" t="t" r="r" b="b"/>
              <a:pathLst>
                <a:path w="914400">
                  <a:moveTo>
                    <a:pt x="0" y="0"/>
                  </a:moveTo>
                  <a:lnTo>
                    <a:pt x="914400" y="0"/>
                  </a:lnTo>
                </a:path>
              </a:pathLst>
            </a:custGeom>
            <a:ln w="12192">
              <a:solidFill>
                <a:srgbClr val="000000"/>
              </a:solidFill>
            </a:ln>
          </p:spPr>
          <p:txBody>
            <a:bodyPr wrap="square" lIns="0" tIns="0" rIns="0" bIns="0" rtlCol="0"/>
            <a:lstStyle/>
            <a:p>
              <a:endParaRPr/>
            </a:p>
          </p:txBody>
        </p:sp>
        <p:sp>
          <p:nvSpPr>
            <p:cNvPr id="23" name="object 23"/>
            <p:cNvSpPr/>
            <p:nvPr/>
          </p:nvSpPr>
          <p:spPr>
            <a:xfrm>
              <a:off x="1447800" y="3581400"/>
              <a:ext cx="152400" cy="152400"/>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600200" y="3657600"/>
              <a:ext cx="1143000" cy="0"/>
            </a:xfrm>
            <a:custGeom>
              <a:avLst/>
              <a:gdLst/>
              <a:ahLst/>
              <a:cxnLst/>
              <a:rect l="l" t="t" r="r" b="b"/>
              <a:pathLst>
                <a:path w="1143000">
                  <a:moveTo>
                    <a:pt x="0" y="0"/>
                  </a:moveTo>
                  <a:lnTo>
                    <a:pt x="1143000" y="0"/>
                  </a:lnTo>
                </a:path>
              </a:pathLst>
            </a:custGeom>
            <a:ln w="12192">
              <a:solidFill>
                <a:srgbClr val="000000"/>
              </a:solidFill>
            </a:ln>
          </p:spPr>
          <p:txBody>
            <a:bodyPr wrap="square" lIns="0" tIns="0" rIns="0" bIns="0" rtlCol="0"/>
            <a:lstStyle/>
            <a:p>
              <a:endParaRPr/>
            </a:p>
          </p:txBody>
        </p:sp>
        <p:sp>
          <p:nvSpPr>
            <p:cNvPr id="25" name="object 25"/>
            <p:cNvSpPr/>
            <p:nvPr/>
          </p:nvSpPr>
          <p:spPr>
            <a:xfrm>
              <a:off x="6553200" y="2133600"/>
              <a:ext cx="152400" cy="152400"/>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4572000" y="1752600"/>
              <a:ext cx="2819400" cy="1905000"/>
            </a:xfrm>
            <a:custGeom>
              <a:avLst/>
              <a:gdLst/>
              <a:ahLst/>
              <a:cxnLst/>
              <a:rect l="l" t="t" r="r" b="b"/>
              <a:pathLst>
                <a:path w="2819400" h="1905000">
                  <a:moveTo>
                    <a:pt x="0" y="1905000"/>
                  </a:moveTo>
                  <a:lnTo>
                    <a:pt x="1981200" y="533400"/>
                  </a:lnTo>
                </a:path>
                <a:path w="2819400" h="1905000">
                  <a:moveTo>
                    <a:pt x="2133600" y="457200"/>
                  </a:moveTo>
                  <a:lnTo>
                    <a:pt x="2819400" y="0"/>
                  </a:lnTo>
                </a:path>
              </a:pathLst>
            </a:custGeom>
            <a:ln w="12192">
              <a:solidFill>
                <a:srgbClr val="000000"/>
              </a:solidFill>
            </a:ln>
          </p:spPr>
          <p:txBody>
            <a:bodyPr wrap="square" lIns="0" tIns="0" rIns="0" bIns="0" rtlCol="0"/>
            <a:lstStyle/>
            <a:p>
              <a:endParaRPr/>
            </a:p>
          </p:txBody>
        </p:sp>
        <p:sp>
          <p:nvSpPr>
            <p:cNvPr id="27" name="object 27"/>
            <p:cNvSpPr/>
            <p:nvPr/>
          </p:nvSpPr>
          <p:spPr>
            <a:xfrm>
              <a:off x="3733800" y="4191000"/>
              <a:ext cx="152400" cy="152400"/>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3886200" y="3810000"/>
              <a:ext cx="457200" cy="381000"/>
            </a:xfrm>
            <a:custGeom>
              <a:avLst/>
              <a:gdLst/>
              <a:ahLst/>
              <a:cxnLst/>
              <a:rect l="l" t="t" r="r" b="b"/>
              <a:pathLst>
                <a:path w="457200" h="381000">
                  <a:moveTo>
                    <a:pt x="457200" y="0"/>
                  </a:moveTo>
                  <a:lnTo>
                    <a:pt x="0" y="381000"/>
                  </a:lnTo>
                </a:path>
              </a:pathLst>
            </a:custGeom>
            <a:ln w="12192">
              <a:solidFill>
                <a:srgbClr val="000000"/>
              </a:solidFill>
            </a:ln>
          </p:spPr>
          <p:txBody>
            <a:bodyPr wrap="square" lIns="0" tIns="0" rIns="0" bIns="0" rtlCol="0"/>
            <a:lstStyle/>
            <a:p>
              <a:endParaRPr/>
            </a:p>
          </p:txBody>
        </p:sp>
        <p:sp>
          <p:nvSpPr>
            <p:cNvPr id="29" name="object 29"/>
            <p:cNvSpPr/>
            <p:nvPr/>
          </p:nvSpPr>
          <p:spPr>
            <a:xfrm>
              <a:off x="2819400" y="4876800"/>
              <a:ext cx="152400" cy="152400"/>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2971800" y="4343400"/>
              <a:ext cx="762000" cy="533400"/>
            </a:xfrm>
            <a:custGeom>
              <a:avLst/>
              <a:gdLst/>
              <a:ahLst/>
              <a:cxnLst/>
              <a:rect l="l" t="t" r="r" b="b"/>
              <a:pathLst>
                <a:path w="762000" h="533400">
                  <a:moveTo>
                    <a:pt x="762000" y="0"/>
                  </a:moveTo>
                  <a:lnTo>
                    <a:pt x="0" y="533400"/>
                  </a:lnTo>
                </a:path>
              </a:pathLst>
            </a:custGeom>
            <a:ln w="12192">
              <a:solidFill>
                <a:srgbClr val="000000"/>
              </a:solidFill>
            </a:ln>
          </p:spPr>
          <p:txBody>
            <a:bodyPr wrap="square" lIns="0" tIns="0" rIns="0" bIns="0" rtlCol="0"/>
            <a:lstStyle/>
            <a:p>
              <a:endParaRPr/>
            </a:p>
          </p:txBody>
        </p:sp>
        <p:sp>
          <p:nvSpPr>
            <p:cNvPr id="31" name="object 31"/>
            <p:cNvSpPr/>
            <p:nvPr/>
          </p:nvSpPr>
          <p:spPr>
            <a:xfrm>
              <a:off x="1676400" y="5638800"/>
              <a:ext cx="152400" cy="152400"/>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1828800" y="4953000"/>
              <a:ext cx="990600" cy="685800"/>
            </a:xfrm>
            <a:custGeom>
              <a:avLst/>
              <a:gdLst/>
              <a:ahLst/>
              <a:cxnLst/>
              <a:rect l="l" t="t" r="r" b="b"/>
              <a:pathLst>
                <a:path w="990600" h="685800">
                  <a:moveTo>
                    <a:pt x="0" y="685800"/>
                  </a:moveTo>
                  <a:lnTo>
                    <a:pt x="990600" y="0"/>
                  </a:lnTo>
                </a:path>
              </a:pathLst>
            </a:custGeom>
            <a:ln w="12192">
              <a:solidFill>
                <a:srgbClr val="000000"/>
              </a:solidFill>
            </a:ln>
          </p:spPr>
          <p:txBody>
            <a:bodyPr wrap="square" lIns="0" tIns="0" rIns="0" bIns="0" rtlCol="0"/>
            <a:lstStyle/>
            <a:p>
              <a:endParaRPr/>
            </a:p>
          </p:txBody>
        </p:sp>
        <p:sp>
          <p:nvSpPr>
            <p:cNvPr id="33" name="object 33"/>
            <p:cNvSpPr/>
            <p:nvPr/>
          </p:nvSpPr>
          <p:spPr>
            <a:xfrm>
              <a:off x="3733800" y="3048000"/>
              <a:ext cx="152400" cy="152400"/>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3886200" y="3200400"/>
              <a:ext cx="457200" cy="381000"/>
            </a:xfrm>
            <a:custGeom>
              <a:avLst/>
              <a:gdLst/>
              <a:ahLst/>
              <a:cxnLst/>
              <a:rect l="l" t="t" r="r" b="b"/>
              <a:pathLst>
                <a:path w="457200" h="381000">
                  <a:moveTo>
                    <a:pt x="0" y="0"/>
                  </a:moveTo>
                  <a:lnTo>
                    <a:pt x="457200" y="381000"/>
                  </a:lnTo>
                </a:path>
              </a:pathLst>
            </a:custGeom>
            <a:ln w="12192">
              <a:solidFill>
                <a:srgbClr val="000000"/>
              </a:solidFill>
            </a:ln>
          </p:spPr>
          <p:txBody>
            <a:bodyPr wrap="square" lIns="0" tIns="0" rIns="0" bIns="0" rtlCol="0"/>
            <a:lstStyle/>
            <a:p>
              <a:endParaRPr/>
            </a:p>
          </p:txBody>
        </p:sp>
        <p:sp>
          <p:nvSpPr>
            <p:cNvPr id="35" name="object 35"/>
            <p:cNvSpPr/>
            <p:nvPr/>
          </p:nvSpPr>
          <p:spPr>
            <a:xfrm>
              <a:off x="2895600" y="2362200"/>
              <a:ext cx="152400" cy="152400"/>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981200" y="1752600"/>
              <a:ext cx="1752600" cy="1295400"/>
            </a:xfrm>
            <a:custGeom>
              <a:avLst/>
              <a:gdLst/>
              <a:ahLst/>
              <a:cxnLst/>
              <a:rect l="l" t="t" r="r" b="b"/>
              <a:pathLst>
                <a:path w="1752600" h="1295400">
                  <a:moveTo>
                    <a:pt x="1066800" y="762000"/>
                  </a:moveTo>
                  <a:lnTo>
                    <a:pt x="1752600" y="1295400"/>
                  </a:lnTo>
                </a:path>
                <a:path w="1752600" h="1295400">
                  <a:moveTo>
                    <a:pt x="0" y="0"/>
                  </a:moveTo>
                  <a:lnTo>
                    <a:pt x="914400" y="685800"/>
                  </a:lnTo>
                </a:path>
              </a:pathLst>
            </a:custGeom>
            <a:ln w="12192">
              <a:solidFill>
                <a:srgbClr val="000000"/>
              </a:solidFill>
            </a:ln>
          </p:spPr>
          <p:txBody>
            <a:bodyPr wrap="square" lIns="0" tIns="0" rIns="0" bIns="0" rtlCol="0"/>
            <a:lstStyle/>
            <a:p>
              <a:endParaRPr/>
            </a:p>
          </p:txBody>
        </p:sp>
        <p:sp>
          <p:nvSpPr>
            <p:cNvPr id="37" name="object 37"/>
            <p:cNvSpPr/>
            <p:nvPr/>
          </p:nvSpPr>
          <p:spPr>
            <a:xfrm>
              <a:off x="5257800" y="4495800"/>
              <a:ext cx="152400" cy="152400"/>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4572000" y="3810000"/>
              <a:ext cx="685800" cy="685800"/>
            </a:xfrm>
            <a:custGeom>
              <a:avLst/>
              <a:gdLst/>
              <a:ahLst/>
              <a:cxnLst/>
              <a:rect l="l" t="t" r="r" b="b"/>
              <a:pathLst>
                <a:path w="685800" h="685800">
                  <a:moveTo>
                    <a:pt x="0" y="0"/>
                  </a:moveTo>
                  <a:lnTo>
                    <a:pt x="685800" y="685800"/>
                  </a:lnTo>
                </a:path>
              </a:pathLst>
            </a:custGeom>
            <a:ln w="12192">
              <a:solidFill>
                <a:srgbClr val="000000"/>
              </a:solidFill>
            </a:ln>
          </p:spPr>
          <p:txBody>
            <a:bodyPr wrap="square" lIns="0" tIns="0" rIns="0" bIns="0" rtlCol="0"/>
            <a:lstStyle/>
            <a:p>
              <a:endParaRPr/>
            </a:p>
          </p:txBody>
        </p:sp>
        <p:sp>
          <p:nvSpPr>
            <p:cNvPr id="39" name="object 39"/>
            <p:cNvSpPr/>
            <p:nvPr/>
          </p:nvSpPr>
          <p:spPr>
            <a:xfrm>
              <a:off x="5943600" y="5105400"/>
              <a:ext cx="152400" cy="152400"/>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10200" y="4648200"/>
              <a:ext cx="533400" cy="457200"/>
            </a:xfrm>
            <a:custGeom>
              <a:avLst/>
              <a:gdLst/>
              <a:ahLst/>
              <a:cxnLst/>
              <a:rect l="l" t="t" r="r" b="b"/>
              <a:pathLst>
                <a:path w="533400" h="457200">
                  <a:moveTo>
                    <a:pt x="0" y="0"/>
                  </a:moveTo>
                  <a:lnTo>
                    <a:pt x="533400" y="457200"/>
                  </a:lnTo>
                </a:path>
              </a:pathLst>
            </a:custGeom>
            <a:ln w="12192">
              <a:solidFill>
                <a:srgbClr val="000000"/>
              </a:solidFill>
            </a:ln>
          </p:spPr>
          <p:txBody>
            <a:bodyPr wrap="square" lIns="0" tIns="0" rIns="0" bIns="0" rtlCol="0"/>
            <a:lstStyle/>
            <a:p>
              <a:endParaRPr/>
            </a:p>
          </p:txBody>
        </p:sp>
        <p:sp>
          <p:nvSpPr>
            <p:cNvPr id="41" name="object 41"/>
            <p:cNvSpPr/>
            <p:nvPr/>
          </p:nvSpPr>
          <p:spPr>
            <a:xfrm>
              <a:off x="6858000" y="5791200"/>
              <a:ext cx="152400" cy="15240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914400" y="3657600"/>
              <a:ext cx="7162800" cy="2667000"/>
            </a:xfrm>
            <a:custGeom>
              <a:avLst/>
              <a:gdLst/>
              <a:ahLst/>
              <a:cxnLst/>
              <a:rect l="l" t="t" r="r" b="b"/>
              <a:pathLst>
                <a:path w="7162800" h="2667000">
                  <a:moveTo>
                    <a:pt x="5181600" y="1600200"/>
                  </a:moveTo>
                  <a:lnTo>
                    <a:pt x="5943600" y="2209800"/>
                  </a:lnTo>
                </a:path>
                <a:path w="7162800" h="2667000">
                  <a:moveTo>
                    <a:pt x="6096000" y="2286000"/>
                  </a:moveTo>
                  <a:lnTo>
                    <a:pt x="6477000" y="2590800"/>
                  </a:lnTo>
                </a:path>
                <a:path w="7162800" h="2667000">
                  <a:moveTo>
                    <a:pt x="3505200" y="2209800"/>
                  </a:moveTo>
                  <a:lnTo>
                    <a:pt x="3505200" y="2667000"/>
                  </a:lnTo>
                </a:path>
                <a:path w="7162800" h="2667000">
                  <a:moveTo>
                    <a:pt x="762000" y="2133600"/>
                  </a:moveTo>
                  <a:lnTo>
                    <a:pt x="304800" y="2438400"/>
                  </a:lnTo>
                </a:path>
                <a:path w="7162800" h="2667000">
                  <a:moveTo>
                    <a:pt x="533400" y="0"/>
                  </a:moveTo>
                  <a:lnTo>
                    <a:pt x="0" y="0"/>
                  </a:lnTo>
                </a:path>
                <a:path w="7162800" h="2667000">
                  <a:moveTo>
                    <a:pt x="6629400" y="0"/>
                  </a:moveTo>
                  <a:lnTo>
                    <a:pt x="7162800" y="0"/>
                  </a:lnTo>
                </a:path>
              </a:pathLst>
            </a:custGeom>
            <a:ln w="12192">
              <a:solidFill>
                <a:srgbClr val="000000"/>
              </a:solidFill>
            </a:ln>
          </p:spPr>
          <p:txBody>
            <a:bodyPr wrap="square" lIns="0" tIns="0" rIns="0" bIns="0" rtlCol="0"/>
            <a:lstStyle/>
            <a:p>
              <a:endParaRPr/>
            </a:p>
          </p:txBody>
        </p:sp>
      </p:grpSp>
      <p:sp>
        <p:nvSpPr>
          <p:cNvPr id="43" name="object 43"/>
          <p:cNvSpPr txBox="1"/>
          <p:nvPr/>
        </p:nvSpPr>
        <p:spPr>
          <a:xfrm>
            <a:off x="1054404" y="1450085"/>
            <a:ext cx="16198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Shipping</a:t>
            </a:r>
            <a:r>
              <a:rPr sz="1800" spc="-65" dirty="0">
                <a:latin typeface="Times New Roman"/>
                <a:cs typeface="Times New Roman"/>
              </a:rPr>
              <a:t> </a:t>
            </a:r>
            <a:r>
              <a:rPr sz="1800" spc="-5" dirty="0">
                <a:latin typeface="Times New Roman"/>
                <a:cs typeface="Times New Roman"/>
              </a:rPr>
              <a:t>Method</a:t>
            </a:r>
            <a:endParaRPr sz="1800">
              <a:latin typeface="Times New Roman"/>
              <a:cs typeface="Times New Roman"/>
            </a:endParaRPr>
          </a:p>
        </p:txBody>
      </p:sp>
      <p:sp>
        <p:nvSpPr>
          <p:cNvPr id="44" name="object 44"/>
          <p:cNvSpPr txBox="1"/>
          <p:nvPr/>
        </p:nvSpPr>
        <p:spPr>
          <a:xfrm>
            <a:off x="1282953" y="2288540"/>
            <a:ext cx="1473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AIR-EXPRESS</a:t>
            </a:r>
            <a:endParaRPr sz="1800">
              <a:latin typeface="Times New Roman"/>
              <a:cs typeface="Times New Roman"/>
            </a:endParaRPr>
          </a:p>
        </p:txBody>
      </p:sp>
      <p:sp>
        <p:nvSpPr>
          <p:cNvPr id="45" name="object 45"/>
          <p:cNvSpPr txBox="1"/>
          <p:nvPr/>
        </p:nvSpPr>
        <p:spPr>
          <a:xfrm>
            <a:off x="2807335" y="2974340"/>
            <a:ext cx="8007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TRUCK</a:t>
            </a:r>
            <a:endParaRPr sz="1800">
              <a:latin typeface="Times New Roman"/>
              <a:cs typeface="Times New Roman"/>
            </a:endParaRPr>
          </a:p>
        </p:txBody>
      </p:sp>
      <p:sp>
        <p:nvSpPr>
          <p:cNvPr id="46" name="object 46"/>
          <p:cNvSpPr txBox="1"/>
          <p:nvPr/>
        </p:nvSpPr>
        <p:spPr>
          <a:xfrm>
            <a:off x="4560189" y="2821940"/>
            <a:ext cx="7994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OR</a:t>
            </a:r>
            <a:r>
              <a:rPr sz="1800" spc="-15" dirty="0">
                <a:latin typeface="Times New Roman"/>
                <a:cs typeface="Times New Roman"/>
              </a:rPr>
              <a:t>D</a:t>
            </a:r>
            <a:r>
              <a:rPr sz="1800" dirty="0">
                <a:latin typeface="Times New Roman"/>
                <a:cs typeface="Times New Roman"/>
              </a:rPr>
              <a:t>ER</a:t>
            </a:r>
            <a:endParaRPr sz="1800">
              <a:latin typeface="Times New Roman"/>
              <a:cs typeface="Times New Roman"/>
            </a:endParaRPr>
          </a:p>
        </p:txBody>
      </p:sp>
      <p:sp>
        <p:nvSpPr>
          <p:cNvPr id="47" name="object 47"/>
          <p:cNvSpPr/>
          <p:nvPr/>
        </p:nvSpPr>
        <p:spPr>
          <a:xfrm>
            <a:off x="4419600" y="1600200"/>
            <a:ext cx="0" cy="533400"/>
          </a:xfrm>
          <a:custGeom>
            <a:avLst/>
            <a:gdLst/>
            <a:ahLst/>
            <a:cxnLst/>
            <a:rect l="l" t="t" r="r" b="b"/>
            <a:pathLst>
              <a:path h="533400">
                <a:moveTo>
                  <a:pt x="0" y="0"/>
                </a:moveTo>
                <a:lnTo>
                  <a:pt x="0" y="533400"/>
                </a:lnTo>
              </a:path>
            </a:pathLst>
          </a:custGeom>
          <a:ln w="12192">
            <a:solidFill>
              <a:srgbClr val="000000"/>
            </a:solidFill>
          </a:ln>
        </p:spPr>
        <p:txBody>
          <a:bodyPr wrap="square" lIns="0" tIns="0" rIns="0" bIns="0" rtlCol="0"/>
          <a:lstStyle/>
          <a:p>
            <a:endParaRPr/>
          </a:p>
        </p:txBody>
      </p:sp>
      <p:sp>
        <p:nvSpPr>
          <p:cNvPr id="48" name="object 48"/>
          <p:cNvSpPr txBox="1"/>
          <p:nvPr/>
        </p:nvSpPr>
        <p:spPr>
          <a:xfrm>
            <a:off x="3493134" y="1297685"/>
            <a:ext cx="15938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Customer</a:t>
            </a:r>
            <a:r>
              <a:rPr sz="1800" spc="-55" dirty="0">
                <a:latin typeface="Times New Roman"/>
                <a:cs typeface="Times New Roman"/>
              </a:rPr>
              <a:t> </a:t>
            </a:r>
            <a:r>
              <a:rPr sz="1800" dirty="0">
                <a:latin typeface="Times New Roman"/>
                <a:cs typeface="Times New Roman"/>
              </a:rPr>
              <a:t>Orders</a:t>
            </a:r>
            <a:endParaRPr sz="1800">
              <a:latin typeface="Times New Roman"/>
              <a:cs typeface="Times New Roman"/>
            </a:endParaRPr>
          </a:p>
        </p:txBody>
      </p:sp>
      <p:sp>
        <p:nvSpPr>
          <p:cNvPr id="49" name="object 49"/>
          <p:cNvSpPr txBox="1"/>
          <p:nvPr/>
        </p:nvSpPr>
        <p:spPr>
          <a:xfrm>
            <a:off x="4560189" y="2059940"/>
            <a:ext cx="13836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CONTRACTS</a:t>
            </a:r>
            <a:endParaRPr sz="1800">
              <a:latin typeface="Times New Roman"/>
              <a:cs typeface="Times New Roman"/>
            </a:endParaRPr>
          </a:p>
        </p:txBody>
      </p:sp>
      <p:sp>
        <p:nvSpPr>
          <p:cNvPr id="50" name="object 50"/>
          <p:cNvSpPr txBox="1"/>
          <p:nvPr/>
        </p:nvSpPr>
        <p:spPr>
          <a:xfrm>
            <a:off x="7456169" y="1678685"/>
            <a:ext cx="913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Customer</a:t>
            </a:r>
            <a:endParaRPr sz="1800">
              <a:latin typeface="Times New Roman"/>
              <a:cs typeface="Times New Roman"/>
            </a:endParaRPr>
          </a:p>
        </p:txBody>
      </p:sp>
      <p:sp>
        <p:nvSpPr>
          <p:cNvPr id="51" name="object 51"/>
          <p:cNvSpPr txBox="1"/>
          <p:nvPr/>
        </p:nvSpPr>
        <p:spPr>
          <a:xfrm>
            <a:off x="8142223" y="3507994"/>
            <a:ext cx="736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Product</a:t>
            </a:r>
            <a:endParaRPr sz="1800">
              <a:latin typeface="Times New Roman"/>
              <a:cs typeface="Times New Roman"/>
            </a:endParaRPr>
          </a:p>
        </p:txBody>
      </p:sp>
      <p:sp>
        <p:nvSpPr>
          <p:cNvPr id="52" name="object 52"/>
          <p:cNvSpPr txBox="1"/>
          <p:nvPr/>
        </p:nvSpPr>
        <p:spPr>
          <a:xfrm>
            <a:off x="6770369" y="3888994"/>
            <a:ext cx="19196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PRODUCT</a:t>
            </a:r>
            <a:r>
              <a:rPr sz="1800" spc="-80" dirty="0">
                <a:latin typeface="Times New Roman"/>
                <a:cs typeface="Times New Roman"/>
              </a:rPr>
              <a:t> </a:t>
            </a:r>
            <a:r>
              <a:rPr sz="1800" spc="-5" dirty="0">
                <a:latin typeface="Times New Roman"/>
                <a:cs typeface="Times New Roman"/>
              </a:rPr>
              <a:t>GROUP</a:t>
            </a:r>
            <a:endParaRPr sz="1800">
              <a:latin typeface="Times New Roman"/>
              <a:cs typeface="Times New Roman"/>
            </a:endParaRPr>
          </a:p>
        </p:txBody>
      </p:sp>
      <p:sp>
        <p:nvSpPr>
          <p:cNvPr id="53" name="object 53"/>
          <p:cNvSpPr txBox="1"/>
          <p:nvPr/>
        </p:nvSpPr>
        <p:spPr>
          <a:xfrm>
            <a:off x="5626989" y="3278835"/>
            <a:ext cx="166687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PRODUCT</a:t>
            </a:r>
            <a:r>
              <a:rPr sz="1800" spc="-90" dirty="0">
                <a:latin typeface="Times New Roman"/>
                <a:cs typeface="Times New Roman"/>
              </a:rPr>
              <a:t> </a:t>
            </a:r>
            <a:r>
              <a:rPr sz="1800" dirty="0">
                <a:latin typeface="Times New Roman"/>
                <a:cs typeface="Times New Roman"/>
              </a:rPr>
              <a:t>LINE</a:t>
            </a:r>
            <a:endParaRPr sz="1800">
              <a:latin typeface="Times New Roman"/>
              <a:cs typeface="Times New Roman"/>
            </a:endParaRPr>
          </a:p>
        </p:txBody>
      </p:sp>
      <p:sp>
        <p:nvSpPr>
          <p:cNvPr id="54" name="object 54"/>
          <p:cNvSpPr txBox="1"/>
          <p:nvPr/>
        </p:nvSpPr>
        <p:spPr>
          <a:xfrm>
            <a:off x="4864989" y="3812794"/>
            <a:ext cx="1704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PRODUCT</a:t>
            </a:r>
            <a:r>
              <a:rPr sz="1800" spc="-85" dirty="0">
                <a:latin typeface="Times New Roman"/>
                <a:cs typeface="Times New Roman"/>
              </a:rPr>
              <a:t> </a:t>
            </a:r>
            <a:r>
              <a:rPr sz="1800" dirty="0">
                <a:latin typeface="Times New Roman"/>
                <a:cs typeface="Times New Roman"/>
              </a:rPr>
              <a:t>ITEM</a:t>
            </a:r>
            <a:endParaRPr sz="1800">
              <a:latin typeface="Times New Roman"/>
              <a:cs typeface="Times New Roman"/>
            </a:endParaRPr>
          </a:p>
        </p:txBody>
      </p:sp>
      <p:sp>
        <p:nvSpPr>
          <p:cNvPr id="55" name="object 55"/>
          <p:cNvSpPr txBox="1"/>
          <p:nvPr/>
        </p:nvSpPr>
        <p:spPr>
          <a:xfrm>
            <a:off x="5474589" y="4422394"/>
            <a:ext cx="165671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SALES</a:t>
            </a:r>
            <a:r>
              <a:rPr sz="1800" spc="-50" dirty="0">
                <a:latin typeface="Times New Roman"/>
                <a:cs typeface="Times New Roman"/>
              </a:rPr>
              <a:t> </a:t>
            </a:r>
            <a:r>
              <a:rPr sz="1800" spc="-5" dirty="0">
                <a:latin typeface="Times New Roman"/>
                <a:cs typeface="Times New Roman"/>
              </a:rPr>
              <a:t>PERSON</a:t>
            </a:r>
            <a:endParaRPr sz="1800">
              <a:latin typeface="Times New Roman"/>
              <a:cs typeface="Times New Roman"/>
            </a:endParaRPr>
          </a:p>
        </p:txBody>
      </p:sp>
      <p:sp>
        <p:nvSpPr>
          <p:cNvPr id="56" name="object 56"/>
          <p:cNvSpPr txBox="1"/>
          <p:nvPr/>
        </p:nvSpPr>
        <p:spPr>
          <a:xfrm>
            <a:off x="6160770" y="5032375"/>
            <a:ext cx="10534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DI</a:t>
            </a:r>
            <a:r>
              <a:rPr sz="1800" spc="-15" dirty="0">
                <a:latin typeface="Times New Roman"/>
                <a:cs typeface="Times New Roman"/>
              </a:rPr>
              <a:t>S</a:t>
            </a:r>
            <a:r>
              <a:rPr sz="1800" dirty="0">
                <a:latin typeface="Times New Roman"/>
                <a:cs typeface="Times New Roman"/>
              </a:rPr>
              <a:t>TRICT</a:t>
            </a:r>
            <a:endParaRPr sz="1800">
              <a:latin typeface="Times New Roman"/>
              <a:cs typeface="Times New Roman"/>
            </a:endParaRPr>
          </a:p>
        </p:txBody>
      </p:sp>
      <p:sp>
        <p:nvSpPr>
          <p:cNvPr id="57" name="object 57"/>
          <p:cNvSpPr txBox="1"/>
          <p:nvPr/>
        </p:nvSpPr>
        <p:spPr>
          <a:xfrm>
            <a:off x="7151369" y="5718149"/>
            <a:ext cx="103949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DI</a:t>
            </a:r>
            <a:r>
              <a:rPr sz="1800" spc="-15" dirty="0">
                <a:latin typeface="Times New Roman"/>
                <a:cs typeface="Times New Roman"/>
              </a:rPr>
              <a:t>V</a:t>
            </a:r>
            <a:r>
              <a:rPr sz="1800" spc="-5" dirty="0">
                <a:latin typeface="Times New Roman"/>
                <a:cs typeface="Times New Roman"/>
              </a:rPr>
              <a:t>ISI</a:t>
            </a:r>
            <a:r>
              <a:rPr sz="1800" spc="-15" dirty="0">
                <a:latin typeface="Times New Roman"/>
                <a:cs typeface="Times New Roman"/>
              </a:rPr>
              <a:t>O</a:t>
            </a:r>
            <a:r>
              <a:rPr sz="1800" spc="-5" dirty="0">
                <a:latin typeface="Times New Roman"/>
                <a:cs typeface="Times New Roman"/>
              </a:rPr>
              <a:t>N</a:t>
            </a:r>
            <a:endParaRPr sz="1800">
              <a:latin typeface="Times New Roman"/>
              <a:cs typeface="Times New Roman"/>
            </a:endParaRPr>
          </a:p>
        </p:txBody>
      </p:sp>
      <p:sp>
        <p:nvSpPr>
          <p:cNvPr id="58" name="object 58"/>
          <p:cNvSpPr txBox="1"/>
          <p:nvPr/>
        </p:nvSpPr>
        <p:spPr>
          <a:xfrm>
            <a:off x="7379969" y="6251244"/>
            <a:ext cx="121666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Organization</a:t>
            </a:r>
            <a:endParaRPr sz="1800">
              <a:latin typeface="Times New Roman"/>
              <a:cs typeface="Times New Roman"/>
            </a:endParaRPr>
          </a:p>
        </p:txBody>
      </p:sp>
      <p:sp>
        <p:nvSpPr>
          <p:cNvPr id="59" name="object 59"/>
          <p:cNvSpPr txBox="1"/>
          <p:nvPr/>
        </p:nvSpPr>
        <p:spPr>
          <a:xfrm>
            <a:off x="3874134" y="6251244"/>
            <a:ext cx="98996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Promotion</a:t>
            </a:r>
            <a:endParaRPr sz="1800">
              <a:latin typeface="Times New Roman"/>
              <a:cs typeface="Times New Roman"/>
            </a:endParaRPr>
          </a:p>
        </p:txBody>
      </p:sp>
      <p:sp>
        <p:nvSpPr>
          <p:cNvPr id="60" name="object 60"/>
          <p:cNvSpPr txBox="1"/>
          <p:nvPr/>
        </p:nvSpPr>
        <p:spPr>
          <a:xfrm>
            <a:off x="1892554" y="4726889"/>
            <a:ext cx="1117600" cy="30035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a:cs typeface="Times New Roman"/>
              </a:rPr>
              <a:t>COUNTRY</a:t>
            </a:r>
            <a:endParaRPr sz="1800">
              <a:latin typeface="Times New Roman"/>
              <a:cs typeface="Times New Roman"/>
            </a:endParaRPr>
          </a:p>
        </p:txBody>
      </p:sp>
      <p:sp>
        <p:nvSpPr>
          <p:cNvPr id="61" name="object 61"/>
          <p:cNvSpPr txBox="1"/>
          <p:nvPr/>
        </p:nvSpPr>
        <p:spPr>
          <a:xfrm>
            <a:off x="673100" y="5489549"/>
            <a:ext cx="889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REGION</a:t>
            </a:r>
            <a:endParaRPr sz="1800">
              <a:latin typeface="Times New Roman"/>
              <a:cs typeface="Times New Roman"/>
            </a:endParaRPr>
          </a:p>
        </p:txBody>
      </p:sp>
      <p:sp>
        <p:nvSpPr>
          <p:cNvPr id="62" name="object 62"/>
          <p:cNvSpPr txBox="1"/>
          <p:nvPr/>
        </p:nvSpPr>
        <p:spPr>
          <a:xfrm>
            <a:off x="368300" y="6099149"/>
            <a:ext cx="8401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Lo</a:t>
            </a:r>
            <a:r>
              <a:rPr sz="1800" spc="5" dirty="0">
                <a:latin typeface="Times New Roman"/>
                <a:cs typeface="Times New Roman"/>
              </a:rPr>
              <a:t>c</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a:t>
            </a:r>
            <a:endParaRPr sz="1800">
              <a:latin typeface="Times New Roman"/>
              <a:cs typeface="Times New Roman"/>
            </a:endParaRPr>
          </a:p>
        </p:txBody>
      </p:sp>
      <p:sp>
        <p:nvSpPr>
          <p:cNvPr id="63" name="object 63"/>
          <p:cNvSpPr txBox="1"/>
          <p:nvPr/>
        </p:nvSpPr>
        <p:spPr>
          <a:xfrm>
            <a:off x="3340734" y="3736594"/>
            <a:ext cx="7137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D</a:t>
            </a:r>
            <a:r>
              <a:rPr sz="1800" spc="-15" dirty="0">
                <a:latin typeface="Times New Roman"/>
                <a:cs typeface="Times New Roman"/>
              </a:rPr>
              <a:t>A</a:t>
            </a:r>
            <a:r>
              <a:rPr sz="1800" dirty="0">
                <a:latin typeface="Times New Roman"/>
                <a:cs typeface="Times New Roman"/>
              </a:rPr>
              <a:t>I</a:t>
            </a:r>
            <a:r>
              <a:rPr sz="1800" spc="-175" dirty="0">
                <a:latin typeface="Times New Roman"/>
                <a:cs typeface="Times New Roman"/>
              </a:rPr>
              <a:t>L</a:t>
            </a:r>
            <a:r>
              <a:rPr sz="1800" spc="-5" dirty="0">
                <a:latin typeface="Times New Roman"/>
                <a:cs typeface="Times New Roman"/>
              </a:rPr>
              <a:t>Y</a:t>
            </a:r>
            <a:endParaRPr sz="1800">
              <a:latin typeface="Times New Roman"/>
              <a:cs typeface="Times New Roman"/>
            </a:endParaRPr>
          </a:p>
        </p:txBody>
      </p:sp>
      <p:sp>
        <p:nvSpPr>
          <p:cNvPr id="64" name="object 64"/>
          <p:cNvSpPr txBox="1"/>
          <p:nvPr/>
        </p:nvSpPr>
        <p:spPr>
          <a:xfrm>
            <a:off x="2273554" y="3736594"/>
            <a:ext cx="940435" cy="7569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Times New Roman"/>
                <a:cs typeface="Times New Roman"/>
              </a:rPr>
              <a:t>QTRLY</a:t>
            </a:r>
            <a:endParaRPr sz="1800">
              <a:latin typeface="Times New Roman"/>
              <a:cs typeface="Times New Roman"/>
            </a:endParaRPr>
          </a:p>
          <a:p>
            <a:pPr marL="393700">
              <a:lnSpc>
                <a:spcPct val="100000"/>
              </a:lnSpc>
              <a:spcBef>
                <a:spcPts val="1440"/>
              </a:spcBef>
            </a:pPr>
            <a:r>
              <a:rPr sz="1800" spc="-5" dirty="0">
                <a:latin typeface="Times New Roman"/>
                <a:cs typeface="Times New Roman"/>
              </a:rPr>
              <a:t>CITY</a:t>
            </a:r>
            <a:endParaRPr sz="1800">
              <a:latin typeface="Times New Roman"/>
              <a:cs typeface="Times New Roman"/>
            </a:endParaRPr>
          </a:p>
        </p:txBody>
      </p:sp>
      <p:sp>
        <p:nvSpPr>
          <p:cNvPr id="65" name="object 65"/>
          <p:cNvSpPr txBox="1"/>
          <p:nvPr/>
        </p:nvSpPr>
        <p:spPr>
          <a:xfrm>
            <a:off x="978204" y="3736594"/>
            <a:ext cx="11309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a:t>
            </a:r>
            <a:r>
              <a:rPr sz="1800" spc="-15" dirty="0">
                <a:latin typeface="Times New Roman"/>
                <a:cs typeface="Times New Roman"/>
              </a:rPr>
              <a:t>N</a:t>
            </a:r>
            <a:r>
              <a:rPr sz="1800" spc="-5" dirty="0">
                <a:latin typeface="Times New Roman"/>
                <a:cs typeface="Times New Roman"/>
              </a:rPr>
              <a:t>N</a:t>
            </a:r>
            <a:r>
              <a:rPr sz="1800" spc="-15" dirty="0">
                <a:latin typeface="Times New Roman"/>
                <a:cs typeface="Times New Roman"/>
              </a:rPr>
              <a:t>U</a:t>
            </a:r>
            <a:r>
              <a:rPr sz="1800" spc="-5" dirty="0">
                <a:latin typeface="Times New Roman"/>
                <a:cs typeface="Times New Roman"/>
              </a:rPr>
              <a:t>A</a:t>
            </a:r>
            <a:r>
              <a:rPr sz="1800" spc="-180" dirty="0">
                <a:latin typeface="Times New Roman"/>
                <a:cs typeface="Times New Roman"/>
              </a:rPr>
              <a:t>L</a:t>
            </a:r>
            <a:r>
              <a:rPr sz="1800" spc="-5" dirty="0">
                <a:latin typeface="Times New Roman"/>
                <a:cs typeface="Times New Roman"/>
              </a:rPr>
              <a:t>Y</a:t>
            </a:r>
            <a:endParaRPr sz="1800">
              <a:latin typeface="Times New Roman"/>
              <a:cs typeface="Times New Roman"/>
            </a:endParaRPr>
          </a:p>
        </p:txBody>
      </p:sp>
      <p:sp>
        <p:nvSpPr>
          <p:cNvPr id="66" name="object 66"/>
          <p:cNvSpPr txBox="1"/>
          <p:nvPr/>
        </p:nvSpPr>
        <p:spPr>
          <a:xfrm>
            <a:off x="368300" y="3507994"/>
            <a:ext cx="50101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Times New Roman"/>
                <a:cs typeface="Times New Roman"/>
              </a:rPr>
              <a:t>T</a:t>
            </a:r>
            <a:r>
              <a:rPr sz="1800" dirty="0">
                <a:latin typeface="Times New Roman"/>
                <a:cs typeface="Times New Roman"/>
              </a:rPr>
              <a:t>ime</a:t>
            </a:r>
            <a:endParaRPr sz="1800">
              <a:latin typeface="Times New Roman"/>
              <a:cs typeface="Times New Roman"/>
            </a:endParaRPr>
          </a:p>
        </p:txBody>
      </p:sp>
      <p:sp>
        <p:nvSpPr>
          <p:cNvPr id="67" name="object 67"/>
          <p:cNvSpPr/>
          <p:nvPr/>
        </p:nvSpPr>
        <p:spPr>
          <a:xfrm>
            <a:off x="2820161" y="2210561"/>
            <a:ext cx="4648200" cy="2971800"/>
          </a:xfrm>
          <a:custGeom>
            <a:avLst/>
            <a:gdLst/>
            <a:ahLst/>
            <a:cxnLst/>
            <a:rect l="l" t="t" r="r" b="b"/>
            <a:pathLst>
              <a:path w="4648200" h="2971800">
                <a:moveTo>
                  <a:pt x="0" y="1447800"/>
                </a:moveTo>
                <a:lnTo>
                  <a:pt x="76200" y="2743200"/>
                </a:lnTo>
              </a:path>
              <a:path w="4648200" h="2971800">
                <a:moveTo>
                  <a:pt x="76200" y="2743200"/>
                </a:moveTo>
                <a:lnTo>
                  <a:pt x="3200400" y="2971800"/>
                </a:lnTo>
              </a:path>
              <a:path w="4648200" h="2971800">
                <a:moveTo>
                  <a:pt x="3200400" y="2971800"/>
                </a:moveTo>
                <a:lnTo>
                  <a:pt x="4648199" y="1447800"/>
                </a:lnTo>
              </a:path>
              <a:path w="4648200" h="2971800">
                <a:moveTo>
                  <a:pt x="1600200" y="0"/>
                </a:moveTo>
                <a:lnTo>
                  <a:pt x="4648199" y="1447800"/>
                </a:lnTo>
              </a:path>
              <a:path w="4648200" h="2971800">
                <a:moveTo>
                  <a:pt x="0" y="1447800"/>
                </a:moveTo>
                <a:lnTo>
                  <a:pt x="1600200" y="0"/>
                </a:lnTo>
              </a:path>
            </a:pathLst>
          </a:custGeom>
          <a:ln w="38100">
            <a:solidFill>
              <a:srgbClr val="00CC66"/>
            </a:solidFill>
          </a:ln>
        </p:spPr>
        <p:txBody>
          <a:bodyPr wrap="square" lIns="0" tIns="0" rIns="0" bIns="0" rtlCol="0"/>
          <a:lstStyle/>
          <a:p>
            <a:endParaRPr/>
          </a:p>
        </p:txBody>
      </p:sp>
      <p:sp>
        <p:nvSpPr>
          <p:cNvPr id="68" name="object 68"/>
          <p:cNvSpPr txBox="1"/>
          <p:nvPr/>
        </p:nvSpPr>
        <p:spPr>
          <a:xfrm>
            <a:off x="1679194" y="5976010"/>
            <a:ext cx="1916430" cy="6362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Each circle</a:t>
            </a:r>
            <a:r>
              <a:rPr sz="2000" spc="-15" dirty="0">
                <a:latin typeface="Tahoma"/>
                <a:cs typeface="Tahoma"/>
              </a:rPr>
              <a:t> </a:t>
            </a:r>
            <a:r>
              <a:rPr sz="2000" dirty="0">
                <a:latin typeface="Tahoma"/>
                <a:cs typeface="Tahoma"/>
              </a:rPr>
              <a:t>is</a:t>
            </a:r>
            <a:endParaRPr sz="2000">
              <a:latin typeface="Tahoma"/>
              <a:cs typeface="Tahoma"/>
            </a:endParaRPr>
          </a:p>
          <a:p>
            <a:pPr marL="12700">
              <a:lnSpc>
                <a:spcPct val="100000"/>
              </a:lnSpc>
            </a:pPr>
            <a:r>
              <a:rPr sz="2000" spc="-5" dirty="0">
                <a:latin typeface="Tahoma"/>
                <a:cs typeface="Tahoma"/>
              </a:rPr>
              <a:t>called </a:t>
            </a:r>
            <a:r>
              <a:rPr sz="2000" dirty="0">
                <a:latin typeface="Tahoma"/>
                <a:cs typeface="Tahoma"/>
              </a:rPr>
              <a:t>a</a:t>
            </a:r>
            <a:r>
              <a:rPr sz="2000" spc="-60" dirty="0">
                <a:latin typeface="Tahoma"/>
                <a:cs typeface="Tahoma"/>
              </a:rPr>
              <a:t> </a:t>
            </a:r>
            <a:r>
              <a:rPr sz="2000" u="heavy" spc="-5" dirty="0">
                <a:solidFill>
                  <a:srgbClr val="3333CC"/>
                </a:solidFill>
                <a:uFill>
                  <a:solidFill>
                    <a:srgbClr val="3333CC"/>
                  </a:solidFill>
                </a:uFill>
                <a:latin typeface="Tahoma"/>
                <a:cs typeface="Tahoma"/>
              </a:rPr>
              <a:t>footprint</a:t>
            </a:r>
            <a:endParaRPr sz="2000">
              <a:latin typeface="Tahoma"/>
              <a:cs typeface="Tahoma"/>
            </a:endParaRPr>
          </a:p>
        </p:txBody>
      </p:sp>
      <p:sp>
        <p:nvSpPr>
          <p:cNvPr id="69" name="object 69"/>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38</a:t>
            </a:fld>
            <a:endParaRPr dirty="0"/>
          </a:p>
        </p:txBody>
      </p:sp>
    </p:spTree>
    <p:extLst>
      <p:ext uri="{BB962C8B-B14F-4D97-AF65-F5344CB8AC3E}">
        <p14:creationId xmlns:p14="http://schemas.microsoft.com/office/powerpoint/2010/main" val="408834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371600"/>
            <a:ext cx="6077712" cy="51724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15464" y="524002"/>
            <a:ext cx="4597400" cy="574040"/>
          </a:xfrm>
          <a:prstGeom prst="rect">
            <a:avLst/>
          </a:prstGeom>
        </p:spPr>
        <p:txBody>
          <a:bodyPr vert="horz" wrap="square" lIns="0" tIns="12700" rIns="0" bIns="0" rtlCol="0">
            <a:spAutoFit/>
          </a:bodyPr>
          <a:lstStyle/>
          <a:p>
            <a:pPr marL="12700">
              <a:lnSpc>
                <a:spcPct val="100000"/>
              </a:lnSpc>
              <a:spcBef>
                <a:spcPts val="100"/>
              </a:spcBef>
            </a:pPr>
            <a:r>
              <a:rPr sz="3600" dirty="0"/>
              <a:t>Browsing </a:t>
            </a:r>
            <a:r>
              <a:rPr sz="3600" spc="-5" dirty="0"/>
              <a:t>a Data</a:t>
            </a:r>
            <a:r>
              <a:rPr sz="3600" spc="-80" dirty="0"/>
              <a:t> </a:t>
            </a:r>
            <a:r>
              <a:rPr sz="3600" spc="-5" dirty="0"/>
              <a:t>Cube</a:t>
            </a:r>
            <a:endParaRPr sz="3600"/>
          </a:p>
        </p:txBody>
      </p:sp>
      <p:sp>
        <p:nvSpPr>
          <p:cNvPr id="5" name="object 5"/>
          <p:cNvSpPr txBox="1">
            <a:spLocks noGrp="1"/>
          </p:cNvSpPr>
          <p:nvPr>
            <p:ph type="sldNum" sz="quarter" idx="4294967295"/>
          </p:nvPr>
        </p:nvSpPr>
        <p:spPr>
          <a:xfrm>
            <a:off x="8846819" y="6616625"/>
            <a:ext cx="24384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dirty="0"/>
              <a:t>39</a:t>
            </a:fld>
            <a:endParaRPr dirty="0"/>
          </a:p>
        </p:txBody>
      </p:sp>
      <p:sp>
        <p:nvSpPr>
          <p:cNvPr id="4" name="object 4"/>
          <p:cNvSpPr txBox="1"/>
          <p:nvPr/>
        </p:nvSpPr>
        <p:spPr>
          <a:xfrm>
            <a:off x="4956428" y="5052263"/>
            <a:ext cx="4177029" cy="1433830"/>
          </a:xfrm>
          <a:prstGeom prst="rect">
            <a:avLst/>
          </a:prstGeom>
        </p:spPr>
        <p:txBody>
          <a:bodyPr vert="horz" wrap="square" lIns="0" tIns="55244" rIns="0" bIns="0" rtlCol="0">
            <a:spAutoFit/>
          </a:bodyPr>
          <a:lstStyle/>
          <a:p>
            <a:pPr marL="355600" indent="-342900">
              <a:lnSpc>
                <a:spcPct val="100000"/>
              </a:lnSpc>
              <a:spcBef>
                <a:spcPts val="434"/>
              </a:spcBef>
              <a:buClr>
                <a:srgbClr val="3333CC"/>
              </a:buClr>
              <a:buSzPct val="58928"/>
              <a:buFont typeface="Wingdings"/>
              <a:buChar char=""/>
              <a:tabLst>
                <a:tab pos="354965" algn="l"/>
                <a:tab pos="355600" algn="l"/>
              </a:tabLst>
            </a:pPr>
            <a:r>
              <a:rPr sz="2800" spc="-10" dirty="0">
                <a:latin typeface="Tahoma"/>
                <a:cs typeface="Tahoma"/>
              </a:rPr>
              <a:t>Visualization</a:t>
            </a:r>
            <a:endParaRPr sz="2800">
              <a:latin typeface="Tahoma"/>
              <a:cs typeface="Tahoma"/>
            </a:endParaRPr>
          </a:p>
          <a:p>
            <a:pPr marL="355600" indent="-342900">
              <a:lnSpc>
                <a:spcPct val="100000"/>
              </a:lnSpc>
              <a:spcBef>
                <a:spcPts val="335"/>
              </a:spcBef>
              <a:buClr>
                <a:srgbClr val="3333CC"/>
              </a:buClr>
              <a:buSzPct val="58928"/>
              <a:buFont typeface="Wingdings"/>
              <a:buChar char=""/>
              <a:tabLst>
                <a:tab pos="354965" algn="l"/>
                <a:tab pos="355600" algn="l"/>
              </a:tabLst>
            </a:pPr>
            <a:r>
              <a:rPr sz="2800" spc="-5" dirty="0">
                <a:latin typeface="Tahoma"/>
                <a:cs typeface="Tahoma"/>
              </a:rPr>
              <a:t>OLAP</a:t>
            </a:r>
            <a:r>
              <a:rPr sz="2800" spc="-20" dirty="0">
                <a:latin typeface="Tahoma"/>
                <a:cs typeface="Tahoma"/>
              </a:rPr>
              <a:t> </a:t>
            </a:r>
            <a:r>
              <a:rPr sz="2800" spc="-10" dirty="0">
                <a:latin typeface="Tahoma"/>
                <a:cs typeface="Tahoma"/>
              </a:rPr>
              <a:t>capabilities</a:t>
            </a:r>
            <a:endParaRPr sz="2800">
              <a:latin typeface="Tahoma"/>
              <a:cs typeface="Tahoma"/>
            </a:endParaRPr>
          </a:p>
          <a:p>
            <a:pPr marL="355600" indent="-342900">
              <a:lnSpc>
                <a:spcPct val="100000"/>
              </a:lnSpc>
              <a:spcBef>
                <a:spcPts val="335"/>
              </a:spcBef>
              <a:buClr>
                <a:srgbClr val="3333CC"/>
              </a:buClr>
              <a:buSzPct val="58928"/>
              <a:buFont typeface="Wingdings"/>
              <a:buChar char=""/>
              <a:tabLst>
                <a:tab pos="354965" algn="l"/>
                <a:tab pos="355600" algn="l"/>
              </a:tabLst>
            </a:pPr>
            <a:r>
              <a:rPr sz="2800" spc="-5" dirty="0">
                <a:latin typeface="Tahoma"/>
                <a:cs typeface="Tahoma"/>
              </a:rPr>
              <a:t>Interactive</a:t>
            </a:r>
            <a:r>
              <a:rPr sz="2800" spc="-15" dirty="0">
                <a:latin typeface="Tahoma"/>
                <a:cs typeface="Tahoma"/>
              </a:rPr>
              <a:t> </a:t>
            </a:r>
            <a:r>
              <a:rPr sz="2800" spc="-10" dirty="0">
                <a:latin typeface="Tahoma"/>
                <a:cs typeface="Tahoma"/>
              </a:rPr>
              <a:t>manipulation</a:t>
            </a:r>
            <a:endParaRPr sz="2800">
              <a:latin typeface="Tahoma"/>
              <a:cs typeface="Tahoma"/>
            </a:endParaRPr>
          </a:p>
        </p:txBody>
      </p:sp>
    </p:spTree>
    <p:extLst>
      <p:ext uri="{BB962C8B-B14F-4D97-AF65-F5344CB8AC3E}">
        <p14:creationId xmlns:p14="http://schemas.microsoft.com/office/powerpoint/2010/main" val="233838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BI</a:t>
            </a:r>
            <a:endParaRPr lang="en-US" dirty="0"/>
          </a:p>
        </p:txBody>
      </p:sp>
      <p:sp>
        <p:nvSpPr>
          <p:cNvPr id="3" name="Content Placeholder 2"/>
          <p:cNvSpPr>
            <a:spLocks noGrp="1"/>
          </p:cNvSpPr>
          <p:nvPr>
            <p:ph idx="1"/>
          </p:nvPr>
        </p:nvSpPr>
        <p:spPr/>
        <p:txBody>
          <a:bodyPr/>
          <a:lstStyle/>
          <a:p>
            <a:r>
              <a:rPr lang="en-US" dirty="0"/>
              <a:t>The process </a:t>
            </a:r>
            <a:r>
              <a:rPr lang="en-US" dirty="0" smtClean="0"/>
              <a:t>of BI </a:t>
            </a:r>
            <a:r>
              <a:rPr lang="en-US" dirty="0"/>
              <a:t>is based on </a:t>
            </a:r>
            <a:r>
              <a:rPr lang="en-US" dirty="0" smtClean="0"/>
              <a:t>the</a:t>
            </a:r>
          </a:p>
          <a:p>
            <a:pPr>
              <a:buFont typeface="Wingdings" pitchFamily="2" charset="2"/>
              <a:buChar char="Ø"/>
            </a:pPr>
            <a:r>
              <a:rPr lang="en-US" dirty="0" smtClean="0"/>
              <a:t> </a:t>
            </a:r>
            <a:r>
              <a:rPr lang="en-US" i="1" dirty="0"/>
              <a:t>transformation </a:t>
            </a:r>
            <a:r>
              <a:rPr lang="en-US" dirty="0"/>
              <a:t>of data to information</a:t>
            </a:r>
            <a:r>
              <a:rPr lang="en-US" dirty="0" smtClean="0"/>
              <a:t>,</a:t>
            </a:r>
          </a:p>
          <a:p>
            <a:pPr>
              <a:buFont typeface="Wingdings" pitchFamily="2" charset="2"/>
              <a:buChar char="Ø"/>
            </a:pPr>
            <a:r>
              <a:rPr lang="en-US" dirty="0" smtClean="0"/>
              <a:t> </a:t>
            </a:r>
            <a:r>
              <a:rPr lang="en-US" dirty="0"/>
              <a:t>then to </a:t>
            </a:r>
            <a:r>
              <a:rPr lang="en-US" dirty="0" smtClean="0"/>
              <a:t>decisions</a:t>
            </a:r>
          </a:p>
          <a:p>
            <a:pPr>
              <a:buFont typeface="Wingdings" pitchFamily="2" charset="2"/>
              <a:buChar char="Ø"/>
            </a:pPr>
            <a:r>
              <a:rPr lang="en-US" dirty="0" smtClean="0"/>
              <a:t> finally to </a:t>
            </a:r>
            <a:r>
              <a:rPr lang="en-US" dirty="0"/>
              <a:t>actions.</a:t>
            </a:r>
          </a:p>
        </p:txBody>
      </p:sp>
    </p:spTree>
    <p:extLst>
      <p:ext uri="{BB962C8B-B14F-4D97-AF65-F5344CB8AC3E}">
        <p14:creationId xmlns:p14="http://schemas.microsoft.com/office/powerpoint/2010/main" val="215677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REPORTING DEFINITIONS AND CONCEPTS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lgn="just"/>
            <a:r>
              <a:rPr lang="en-US" dirty="0"/>
              <a:t>Decision makers are in need of information to make accurate and timely decisions</a:t>
            </a:r>
            <a:r>
              <a:rPr lang="en-US" dirty="0" smtClean="0"/>
              <a:t>.</a:t>
            </a:r>
          </a:p>
          <a:p>
            <a:pPr algn="just"/>
            <a:r>
              <a:rPr lang="en-US" dirty="0" smtClean="0"/>
              <a:t>Information </a:t>
            </a:r>
            <a:r>
              <a:rPr lang="en-US" dirty="0"/>
              <a:t>is often provided </a:t>
            </a:r>
            <a:r>
              <a:rPr lang="en-US" dirty="0" smtClean="0"/>
              <a:t>in the </a:t>
            </a:r>
            <a:r>
              <a:rPr lang="en-US" dirty="0"/>
              <a:t>form of a written report (digital or on paper), although it can also be provided orally</a:t>
            </a:r>
            <a:r>
              <a:rPr lang="en-US" dirty="0" smtClean="0"/>
              <a:t>.</a:t>
            </a:r>
          </a:p>
          <a:p>
            <a:pPr algn="just"/>
            <a:r>
              <a:rPr lang="en-US" dirty="0"/>
              <a:t>It is usually a document that contains information (usually driven </a:t>
            </a:r>
            <a:r>
              <a:rPr lang="en-US" dirty="0" smtClean="0"/>
              <a:t>from data </a:t>
            </a:r>
            <a:r>
              <a:rPr lang="en-US" dirty="0"/>
              <a:t>and personal experiences) organized in a narrative, graphic, and/ or tabular </a:t>
            </a:r>
            <a:r>
              <a:rPr lang="en-US" dirty="0" smtClean="0"/>
              <a:t>form, prepared </a:t>
            </a:r>
            <a:r>
              <a:rPr lang="en-US" dirty="0"/>
              <a:t>periodically (recurring) or on an as-required (ad hoc) basis, referring to </a:t>
            </a:r>
            <a:r>
              <a:rPr lang="en-US" dirty="0" smtClean="0"/>
              <a:t>specific time </a:t>
            </a:r>
            <a:r>
              <a:rPr lang="en-US" dirty="0"/>
              <a:t>periods, events, occurrences, or subjects.</a:t>
            </a:r>
          </a:p>
        </p:txBody>
      </p:sp>
    </p:spTree>
    <p:extLst>
      <p:ext uri="{BB962C8B-B14F-4D97-AF65-F5344CB8AC3E}">
        <p14:creationId xmlns:p14="http://schemas.microsoft.com/office/powerpoint/2010/main" val="120263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lstStyle/>
          <a:p>
            <a:pPr algn="just"/>
            <a:r>
              <a:rPr lang="en-US" dirty="0"/>
              <a:t>In business settings, types of reports include </a:t>
            </a:r>
            <a:r>
              <a:rPr lang="en-US" dirty="0" smtClean="0"/>
              <a:t> </a:t>
            </a:r>
            <a:r>
              <a:rPr lang="en-US" dirty="0"/>
              <a:t>lab reports, </a:t>
            </a:r>
            <a:r>
              <a:rPr lang="en-US" dirty="0" smtClean="0"/>
              <a:t>sales reports</a:t>
            </a:r>
            <a:r>
              <a:rPr lang="en-US" dirty="0"/>
              <a:t>, progress reports, justification reports, compliance </a:t>
            </a:r>
            <a:r>
              <a:rPr lang="en-US" dirty="0" smtClean="0"/>
              <a:t>reports</a:t>
            </a:r>
            <a:r>
              <a:rPr lang="en-US" dirty="0"/>
              <a:t>, annual reports, </a:t>
            </a:r>
            <a:r>
              <a:rPr lang="en-US" dirty="0" smtClean="0"/>
              <a:t>and policies </a:t>
            </a:r>
            <a:r>
              <a:rPr lang="en-US" dirty="0"/>
              <a:t>and procedures.</a:t>
            </a:r>
          </a:p>
        </p:txBody>
      </p:sp>
    </p:spTree>
    <p:extLst>
      <p:ext uri="{BB962C8B-B14F-4D97-AF65-F5344CB8AC3E}">
        <p14:creationId xmlns:p14="http://schemas.microsoft.com/office/powerpoint/2010/main" val="34799727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Functions</a:t>
            </a:r>
            <a:endParaRPr lang="en-US" dirty="0"/>
          </a:p>
        </p:txBody>
      </p:sp>
      <p:sp>
        <p:nvSpPr>
          <p:cNvPr id="3" name="Content Placeholder 2"/>
          <p:cNvSpPr>
            <a:spLocks noGrp="1"/>
          </p:cNvSpPr>
          <p:nvPr>
            <p:ph idx="1"/>
          </p:nvPr>
        </p:nvSpPr>
        <p:spPr/>
        <p:txBody>
          <a:bodyPr/>
          <a:lstStyle/>
          <a:p>
            <a:pPr algn="just"/>
            <a:r>
              <a:rPr lang="en-US" dirty="0"/>
              <a:t>To ensure that all departments are functioning </a:t>
            </a:r>
            <a:r>
              <a:rPr lang="en-US" dirty="0" smtClean="0"/>
              <a:t>properly.</a:t>
            </a:r>
            <a:endParaRPr lang="en-US" dirty="0"/>
          </a:p>
          <a:p>
            <a:pPr algn="just"/>
            <a:r>
              <a:rPr lang="en-US" dirty="0" smtClean="0"/>
              <a:t>To </a:t>
            </a:r>
            <a:r>
              <a:rPr lang="en-US" dirty="0"/>
              <a:t>provide </a:t>
            </a:r>
            <a:r>
              <a:rPr lang="en-US" dirty="0" smtClean="0"/>
              <a:t>information.</a:t>
            </a:r>
          </a:p>
          <a:p>
            <a:pPr algn="just"/>
            <a:r>
              <a:rPr lang="en-US" dirty="0"/>
              <a:t>To provide the results of an analysis</a:t>
            </a:r>
          </a:p>
          <a:p>
            <a:pPr algn="just"/>
            <a:r>
              <a:rPr lang="en-US" dirty="0" smtClean="0"/>
              <a:t>To </a:t>
            </a:r>
            <a:r>
              <a:rPr lang="en-US" dirty="0"/>
              <a:t>persuade others to act</a:t>
            </a:r>
          </a:p>
          <a:p>
            <a:pPr algn="just"/>
            <a:r>
              <a:rPr lang="en-US" dirty="0" smtClean="0"/>
              <a:t>To </a:t>
            </a:r>
            <a:r>
              <a:rPr lang="en-US" dirty="0"/>
              <a:t>create an organizational memory (as part of a knowledge management system)</a:t>
            </a:r>
          </a:p>
        </p:txBody>
      </p:sp>
    </p:spTree>
    <p:extLst>
      <p:ext uri="{BB962C8B-B14F-4D97-AF65-F5344CB8AC3E}">
        <p14:creationId xmlns:p14="http://schemas.microsoft.com/office/powerpoint/2010/main" val="3872873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What Is a Business Report?</a:t>
            </a:r>
          </a:p>
        </p:txBody>
      </p:sp>
      <p:sp>
        <p:nvSpPr>
          <p:cNvPr id="3" name="Content Placeholder 2"/>
          <p:cNvSpPr>
            <a:spLocks noGrp="1"/>
          </p:cNvSpPr>
          <p:nvPr>
            <p:ph idx="1"/>
          </p:nvPr>
        </p:nvSpPr>
        <p:spPr>
          <a:xfrm>
            <a:off x="152400" y="1066800"/>
            <a:ext cx="8839200" cy="5562600"/>
          </a:xfrm>
        </p:spPr>
        <p:txBody>
          <a:bodyPr>
            <a:normAutofit fontScale="77500" lnSpcReduction="20000"/>
          </a:bodyPr>
          <a:lstStyle/>
          <a:p>
            <a:pPr algn="just"/>
            <a:r>
              <a:rPr lang="en-US" dirty="0"/>
              <a:t>A business report is a written document that contains information regarding </a:t>
            </a:r>
            <a:r>
              <a:rPr lang="en-US" dirty="0" smtClean="0"/>
              <a:t>business matters</a:t>
            </a:r>
            <a:r>
              <a:rPr lang="en-US" dirty="0"/>
              <a:t>. Business reporting (also called enterprise reporting) is an essential part of </a:t>
            </a:r>
            <a:r>
              <a:rPr lang="en-US" dirty="0" smtClean="0"/>
              <a:t>the larger </a:t>
            </a:r>
            <a:r>
              <a:rPr lang="en-US" dirty="0"/>
              <a:t>drive toward improved managerial decision making and organizational </a:t>
            </a:r>
            <a:r>
              <a:rPr lang="en-US" dirty="0" smtClean="0"/>
              <a:t>knowledge management.</a:t>
            </a:r>
          </a:p>
          <a:p>
            <a:pPr marL="0" indent="0" algn="just">
              <a:buNone/>
            </a:pPr>
            <a:endParaRPr lang="en-US" dirty="0" smtClean="0"/>
          </a:p>
          <a:p>
            <a:pPr algn="just"/>
            <a:r>
              <a:rPr lang="en-US" dirty="0"/>
              <a:t>The foundation of these reports is various sources of data coming </a:t>
            </a:r>
            <a:r>
              <a:rPr lang="en-US" dirty="0" smtClean="0"/>
              <a:t>from both </a:t>
            </a:r>
            <a:r>
              <a:rPr lang="en-US" dirty="0"/>
              <a:t>inside and outside the organization</a:t>
            </a:r>
            <a:r>
              <a:rPr lang="en-US" dirty="0" smtClean="0"/>
              <a:t>.</a:t>
            </a:r>
          </a:p>
          <a:p>
            <a:pPr algn="just"/>
            <a:endParaRPr lang="en-US" dirty="0" smtClean="0"/>
          </a:p>
          <a:p>
            <a:pPr algn="just"/>
            <a:r>
              <a:rPr lang="en-US" dirty="0" smtClean="0"/>
              <a:t> </a:t>
            </a:r>
            <a:r>
              <a:rPr lang="en-US" dirty="0"/>
              <a:t>Creation of these reports involves ETL (</a:t>
            </a:r>
            <a:r>
              <a:rPr lang="en-US" dirty="0" smtClean="0"/>
              <a:t>extract, transform</a:t>
            </a:r>
            <a:r>
              <a:rPr lang="en-US" dirty="0"/>
              <a:t>, and load) procedures in coordination with a data warehouse and then </a:t>
            </a:r>
            <a:r>
              <a:rPr lang="en-US" dirty="0" smtClean="0"/>
              <a:t>using one </a:t>
            </a:r>
            <a:r>
              <a:rPr lang="en-US" dirty="0"/>
              <a:t>or more reporting </a:t>
            </a:r>
            <a:r>
              <a:rPr lang="en-US" dirty="0" smtClean="0"/>
              <a:t>tools.</a:t>
            </a:r>
          </a:p>
          <a:p>
            <a:pPr algn="just"/>
            <a:endParaRPr lang="en-US" dirty="0" smtClean="0"/>
          </a:p>
          <a:p>
            <a:pPr algn="just"/>
            <a:r>
              <a:rPr lang="en-US" dirty="0" smtClean="0"/>
              <a:t> </a:t>
            </a:r>
            <a:r>
              <a:rPr lang="en-US" dirty="0"/>
              <a:t>While reports can be distributed in print form or via e-mail,</a:t>
            </a:r>
          </a:p>
          <a:p>
            <a:pPr marL="0" indent="0" algn="just">
              <a:buNone/>
            </a:pPr>
            <a:r>
              <a:rPr lang="en-US" dirty="0" smtClean="0"/>
              <a:t>     they </a:t>
            </a:r>
            <a:r>
              <a:rPr lang="en-US" dirty="0"/>
              <a:t>are typically accessed via a corporate intranet.</a:t>
            </a:r>
          </a:p>
        </p:txBody>
      </p:sp>
    </p:spTree>
    <p:extLst>
      <p:ext uri="{BB962C8B-B14F-4D97-AF65-F5344CB8AC3E}">
        <p14:creationId xmlns:p14="http://schemas.microsoft.com/office/powerpoint/2010/main" val="2610617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lstStyle/>
          <a:p>
            <a:pPr algn="just"/>
            <a:r>
              <a:rPr lang="en-US" dirty="0"/>
              <a:t>Due to the expansion of information technology coupled with the need for </a:t>
            </a:r>
            <a:r>
              <a:rPr lang="en-US" dirty="0" smtClean="0"/>
              <a:t>improved competitiveness </a:t>
            </a:r>
            <a:r>
              <a:rPr lang="en-US" dirty="0"/>
              <a:t>in businesses, there has been an increase in the use of computing </a:t>
            </a:r>
            <a:r>
              <a:rPr lang="en-US" dirty="0" smtClean="0"/>
              <a:t>power to </a:t>
            </a:r>
            <a:r>
              <a:rPr lang="en-US" dirty="0"/>
              <a:t>produce unified reports that join different views of the enterprise in one place.</a:t>
            </a:r>
          </a:p>
        </p:txBody>
      </p:sp>
    </p:spTree>
    <p:extLst>
      <p:ext uri="{BB962C8B-B14F-4D97-AF65-F5344CB8AC3E}">
        <p14:creationId xmlns:p14="http://schemas.microsoft.com/office/powerpoint/2010/main" val="2641072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915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96255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Business Reports</a:t>
            </a:r>
            <a:endParaRPr lang="en-US" dirty="0"/>
          </a:p>
        </p:txBody>
      </p:sp>
      <p:sp>
        <p:nvSpPr>
          <p:cNvPr id="3" name="Content Placeholder 2"/>
          <p:cNvSpPr>
            <a:spLocks noGrp="1"/>
          </p:cNvSpPr>
          <p:nvPr>
            <p:ph idx="1"/>
          </p:nvPr>
        </p:nvSpPr>
        <p:spPr>
          <a:xfrm>
            <a:off x="228600" y="1371600"/>
            <a:ext cx="8458200" cy="5486400"/>
          </a:xfrm>
        </p:spPr>
        <p:txBody>
          <a:bodyPr>
            <a:normAutofit fontScale="92500" lnSpcReduction="10000"/>
          </a:bodyPr>
          <a:lstStyle/>
          <a:p>
            <a:pPr algn="just"/>
            <a:r>
              <a:rPr lang="en-US" sz="3000" b="1" dirty="0"/>
              <a:t>Informal </a:t>
            </a:r>
            <a:r>
              <a:rPr lang="en-US" sz="3000" b="1" dirty="0" smtClean="0"/>
              <a:t>Reports :</a:t>
            </a:r>
            <a:r>
              <a:rPr lang="en-US" sz="3000" dirty="0" smtClean="0"/>
              <a:t> Informal </a:t>
            </a:r>
            <a:r>
              <a:rPr lang="en-US" sz="3000" dirty="0"/>
              <a:t>reports are usually up to 10 pages </a:t>
            </a:r>
            <a:r>
              <a:rPr lang="en-US" sz="3000" dirty="0" smtClean="0"/>
              <a:t>long </a:t>
            </a:r>
            <a:r>
              <a:rPr lang="en-US" sz="3000" dirty="0"/>
              <a:t>are routine </a:t>
            </a:r>
            <a:r>
              <a:rPr lang="en-US" sz="3000" dirty="0" smtClean="0"/>
              <a:t>and internal </a:t>
            </a:r>
            <a:r>
              <a:rPr lang="en-US" sz="3000" dirty="0"/>
              <a:t>follow a letter or memo </a:t>
            </a:r>
            <a:r>
              <a:rPr lang="en-US" sz="3000" dirty="0" smtClean="0"/>
              <a:t>format </a:t>
            </a:r>
            <a:r>
              <a:rPr lang="en-US" sz="3000" dirty="0"/>
              <a:t>and use personal pronouns and contractions</a:t>
            </a:r>
            <a:r>
              <a:rPr lang="en-US" sz="3000" dirty="0" smtClean="0"/>
              <a:t>.</a:t>
            </a:r>
          </a:p>
          <a:p>
            <a:pPr algn="just"/>
            <a:r>
              <a:rPr lang="en-US" sz="3000" b="1" dirty="0"/>
              <a:t>Formal Reports: </a:t>
            </a:r>
            <a:r>
              <a:rPr lang="en-US" sz="3000" dirty="0"/>
              <a:t>Formal reports are 10 to 100 pages </a:t>
            </a:r>
            <a:r>
              <a:rPr lang="en-US" sz="3000" dirty="0" smtClean="0"/>
              <a:t>long, </a:t>
            </a:r>
            <a:r>
              <a:rPr lang="en-US" sz="3000" dirty="0"/>
              <a:t>do not use personal pronouns or </a:t>
            </a:r>
            <a:r>
              <a:rPr lang="en-US" sz="3000" dirty="0" smtClean="0"/>
              <a:t>contractions include </a:t>
            </a:r>
            <a:r>
              <a:rPr lang="en-US" sz="3000" dirty="0"/>
              <a:t>a title page, table of contents, and an executive summary; are based on </a:t>
            </a:r>
            <a:r>
              <a:rPr lang="en-US" sz="3000" dirty="0" smtClean="0"/>
              <a:t>deep research </a:t>
            </a:r>
            <a:r>
              <a:rPr lang="en-US" sz="3000" dirty="0"/>
              <a:t>or an analytic </a:t>
            </a:r>
            <a:r>
              <a:rPr lang="en-US" sz="3000" dirty="0" smtClean="0"/>
              <a:t>study </a:t>
            </a:r>
            <a:r>
              <a:rPr lang="en-US" sz="3000" dirty="0"/>
              <a:t>and are distributed to external or internal people with </a:t>
            </a:r>
            <a:r>
              <a:rPr lang="en-US" sz="3000" dirty="0" smtClean="0"/>
              <a:t>a need-to-know </a:t>
            </a:r>
            <a:r>
              <a:rPr lang="en-US" sz="3000" dirty="0"/>
              <a:t>designation</a:t>
            </a:r>
            <a:r>
              <a:rPr lang="en-US" sz="3000" dirty="0" smtClean="0"/>
              <a:t>.</a:t>
            </a:r>
          </a:p>
          <a:p>
            <a:pPr algn="just"/>
            <a:r>
              <a:rPr lang="en-US" sz="3000" b="1" dirty="0"/>
              <a:t>Short </a:t>
            </a:r>
            <a:r>
              <a:rPr lang="en-US" sz="3000" b="1" dirty="0" smtClean="0"/>
              <a:t>reports: </a:t>
            </a:r>
            <a:r>
              <a:rPr lang="en-US" sz="3000" dirty="0"/>
              <a:t>are to inform people about events or </a:t>
            </a:r>
            <a:r>
              <a:rPr lang="en-US" sz="3000" dirty="0" smtClean="0"/>
              <a:t>system status </a:t>
            </a:r>
            <a:r>
              <a:rPr lang="en-US" sz="3000" dirty="0"/>
              <a:t>changes and are often periodic, investigative, compliance, and situational focused.</a:t>
            </a:r>
            <a:endParaRPr lang="en-US" sz="3000" dirty="0" smtClean="0"/>
          </a:p>
          <a:p>
            <a:pPr algn="just"/>
            <a:endParaRPr lang="en-US" dirty="0"/>
          </a:p>
        </p:txBody>
      </p:sp>
    </p:spTree>
    <p:extLst>
      <p:ext uri="{BB962C8B-B14F-4D97-AF65-F5344CB8AC3E}">
        <p14:creationId xmlns:p14="http://schemas.microsoft.com/office/powerpoint/2010/main" val="2840857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US" sz="2000" b="1" dirty="0"/>
              <a:t>METRIC MANAGEMENT </a:t>
            </a:r>
            <a:r>
              <a:rPr lang="en-US" sz="2000" b="1" dirty="0" smtClean="0"/>
              <a:t>REPORTS: </a:t>
            </a:r>
            <a:r>
              <a:rPr lang="en-US" sz="2000" dirty="0"/>
              <a:t>In many organizations, business performance </a:t>
            </a:r>
            <a:r>
              <a:rPr lang="en-US" sz="2000" dirty="0" smtClean="0"/>
              <a:t>is managed </a:t>
            </a:r>
            <a:r>
              <a:rPr lang="en-US" sz="2000" dirty="0"/>
              <a:t>through outcome-oriented metrics. For external groups, these are </a:t>
            </a:r>
            <a:r>
              <a:rPr lang="en-US" sz="2000" dirty="0" smtClean="0"/>
              <a:t>service-level agreements </a:t>
            </a:r>
            <a:r>
              <a:rPr lang="en-US" sz="2000" dirty="0"/>
              <a:t>(SLAs). For internal management, they are key performance indicators (</a:t>
            </a:r>
            <a:r>
              <a:rPr lang="en-US" sz="2000" dirty="0" err="1"/>
              <a:t>KPis</a:t>
            </a:r>
            <a:r>
              <a:rPr lang="en-US" sz="2000" dirty="0" smtClean="0"/>
              <a:t>).</a:t>
            </a:r>
          </a:p>
          <a:p>
            <a:pPr marL="0" indent="0" algn="just">
              <a:buNone/>
            </a:pPr>
            <a:endParaRPr lang="en-US" sz="2000" dirty="0" smtClean="0"/>
          </a:p>
          <a:p>
            <a:pPr algn="just"/>
            <a:r>
              <a:rPr lang="en-US" sz="2000" b="1" dirty="0"/>
              <a:t>DASHBOARD-TYPE REPORTS </a:t>
            </a:r>
            <a:r>
              <a:rPr lang="en-US" sz="2000" dirty="0"/>
              <a:t>A popular idea in business reporting in recent years </a:t>
            </a:r>
            <a:r>
              <a:rPr lang="en-US" sz="2000" dirty="0" smtClean="0"/>
              <a:t>has been </a:t>
            </a:r>
            <a:r>
              <a:rPr lang="en-US" sz="2000" dirty="0"/>
              <a:t>to present a range of different performance indicators on one page, like a </a:t>
            </a:r>
            <a:r>
              <a:rPr lang="en-US" sz="2000" dirty="0" smtClean="0"/>
              <a:t>dashboard in </a:t>
            </a:r>
            <a:r>
              <a:rPr lang="en-US" sz="2000" dirty="0"/>
              <a:t>a car. Typically, dashboard vendors would provide a set of predefined </a:t>
            </a:r>
            <a:r>
              <a:rPr lang="en-US" sz="2000" dirty="0" smtClean="0"/>
              <a:t>reports with </a:t>
            </a:r>
            <a:r>
              <a:rPr lang="en-US" sz="2000" dirty="0"/>
              <a:t>static elements and fixed structure, but also allow for customization of the </a:t>
            </a:r>
            <a:r>
              <a:rPr lang="en-US" sz="2000" dirty="0" smtClean="0"/>
              <a:t>dashboard widgets</a:t>
            </a:r>
            <a:r>
              <a:rPr lang="en-US" sz="2000" dirty="0"/>
              <a:t>, views, and set targets for various metrics</a:t>
            </a:r>
            <a:r>
              <a:rPr lang="en-US" sz="2000" dirty="0" smtClean="0"/>
              <a:t>.</a:t>
            </a:r>
          </a:p>
          <a:p>
            <a:pPr algn="just"/>
            <a:endParaRPr lang="en-US" sz="2000" dirty="0"/>
          </a:p>
          <a:p>
            <a:pPr algn="just"/>
            <a:r>
              <a:rPr lang="en-US" sz="2000" b="1" dirty="0"/>
              <a:t>BALANCED SCORECARD-TYPE REPORTS </a:t>
            </a:r>
            <a:r>
              <a:rPr lang="en-US" sz="2000" dirty="0"/>
              <a:t>This is a method developed by Kaplan </a:t>
            </a:r>
            <a:r>
              <a:rPr lang="en-US" sz="2000" dirty="0" smtClean="0"/>
              <a:t>and Norton </a:t>
            </a:r>
            <a:r>
              <a:rPr lang="en-US" sz="2000" dirty="0"/>
              <a:t>that attempts to present an integrated view of success in an organization. In </a:t>
            </a:r>
            <a:r>
              <a:rPr lang="en-US" sz="2000" dirty="0" smtClean="0"/>
              <a:t>addition to </a:t>
            </a:r>
            <a:r>
              <a:rPr lang="en-US" sz="2000" dirty="0"/>
              <a:t>financial performance, balanced scorecard-type reports also include </a:t>
            </a:r>
            <a:r>
              <a:rPr lang="en-US" sz="2000" dirty="0" smtClean="0"/>
              <a:t>customer, business </a:t>
            </a:r>
            <a:r>
              <a:rPr lang="en-US" sz="2000" dirty="0"/>
              <a:t>process, and learning and growth perspectives.</a:t>
            </a:r>
          </a:p>
        </p:txBody>
      </p:sp>
    </p:spTree>
    <p:extLst>
      <p:ext uri="{BB962C8B-B14F-4D97-AF65-F5344CB8AC3E}">
        <p14:creationId xmlns:p14="http://schemas.microsoft.com/office/powerpoint/2010/main" val="5586959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the Business Reporting System</a:t>
            </a:r>
          </a:p>
        </p:txBody>
      </p:sp>
      <p:sp>
        <p:nvSpPr>
          <p:cNvPr id="3" name="Content Placeholder 2"/>
          <p:cNvSpPr>
            <a:spLocks noGrp="1"/>
          </p:cNvSpPr>
          <p:nvPr>
            <p:ph idx="1"/>
          </p:nvPr>
        </p:nvSpPr>
        <p:spPr>
          <a:xfrm>
            <a:off x="152400" y="1371600"/>
            <a:ext cx="8763000" cy="7010400"/>
          </a:xfrm>
        </p:spPr>
        <p:txBody>
          <a:bodyPr>
            <a:noAutofit/>
          </a:bodyPr>
          <a:lstStyle/>
          <a:p>
            <a:pPr algn="just"/>
            <a:r>
              <a:rPr lang="en-US" sz="2000" b="1" i="1" dirty="0"/>
              <a:t>OLTP (online transaction processing). </a:t>
            </a:r>
            <a:r>
              <a:rPr lang="en-US" sz="2000" dirty="0"/>
              <a:t>A system that measures some </a:t>
            </a:r>
            <a:r>
              <a:rPr lang="en-US" sz="2000" dirty="0" smtClean="0"/>
              <a:t>aspect of </a:t>
            </a:r>
            <a:r>
              <a:rPr lang="en-US" sz="2000" dirty="0"/>
              <a:t>the real world as events (e.g., transactions) and records them into </a:t>
            </a:r>
            <a:r>
              <a:rPr lang="en-US" sz="2000" dirty="0" smtClean="0"/>
              <a:t>enterprise databases</a:t>
            </a:r>
            <a:r>
              <a:rPr lang="en-US" sz="2000" dirty="0"/>
              <a:t>. Examples include ERP systems, POS systems, Web servers, RFID </a:t>
            </a:r>
            <a:r>
              <a:rPr lang="en-US" sz="2000" dirty="0" smtClean="0"/>
              <a:t>readers, handheld </a:t>
            </a:r>
            <a:r>
              <a:rPr lang="en-US" sz="2000" dirty="0"/>
              <a:t>inventory readers, card readers, and so forth.</a:t>
            </a:r>
          </a:p>
          <a:p>
            <a:pPr algn="just"/>
            <a:r>
              <a:rPr lang="en-US" sz="2000" dirty="0" smtClean="0"/>
              <a:t> </a:t>
            </a:r>
            <a:r>
              <a:rPr lang="en-US" sz="2000" b="1" i="1" dirty="0"/>
              <a:t>Data supply. </a:t>
            </a:r>
            <a:r>
              <a:rPr lang="en-US" sz="2000" dirty="0"/>
              <a:t>A system that takes recorded events/ transactions and delivers </a:t>
            </a:r>
            <a:r>
              <a:rPr lang="en-US" sz="2000" dirty="0" smtClean="0"/>
              <a:t>them reliably </a:t>
            </a:r>
            <a:r>
              <a:rPr lang="en-US" sz="2000" dirty="0"/>
              <a:t>to the reporting system. The data access can be push or pull, </a:t>
            </a:r>
            <a:r>
              <a:rPr lang="en-US" sz="2000" dirty="0" smtClean="0"/>
              <a:t>depending on </a:t>
            </a:r>
            <a:r>
              <a:rPr lang="en-US" sz="2000" dirty="0"/>
              <a:t>whether or not it is responsible for initiating the delivery process. It can also </a:t>
            </a:r>
            <a:r>
              <a:rPr lang="en-US" sz="2000" dirty="0" smtClean="0"/>
              <a:t>be polled </a:t>
            </a:r>
            <a:r>
              <a:rPr lang="en-US" sz="2000" dirty="0"/>
              <a:t>(or batched) if the data are transferred periodically, or triggered (or </a:t>
            </a:r>
            <a:r>
              <a:rPr lang="en-US" sz="2000" dirty="0" smtClean="0"/>
              <a:t>online) if </a:t>
            </a:r>
            <a:r>
              <a:rPr lang="en-US" sz="2000" dirty="0"/>
              <a:t>data are transferred in case of a specific event.</a:t>
            </a:r>
          </a:p>
          <a:p>
            <a:pPr algn="just"/>
            <a:r>
              <a:rPr lang="en-US" sz="2000" b="1" i="1" dirty="0" smtClean="0"/>
              <a:t>ETL </a:t>
            </a:r>
            <a:r>
              <a:rPr lang="en-US" sz="2000" b="1" i="1" dirty="0"/>
              <a:t>(extract, transform, and load). </a:t>
            </a:r>
            <a:r>
              <a:rPr lang="en-US" sz="2000" dirty="0"/>
              <a:t>This is the intermediate step where </a:t>
            </a:r>
            <a:r>
              <a:rPr lang="en-US" sz="2000" dirty="0" smtClean="0"/>
              <a:t>these recorded </a:t>
            </a:r>
            <a:r>
              <a:rPr lang="en-US" sz="2000" dirty="0"/>
              <a:t>transactions/events are checked for quality, put into the </a:t>
            </a:r>
            <a:r>
              <a:rPr lang="en-US" sz="2000" dirty="0" smtClean="0"/>
              <a:t>appropriate format</a:t>
            </a:r>
            <a:r>
              <a:rPr lang="en-US" sz="2000" dirty="0"/>
              <a:t>, and </a:t>
            </a:r>
            <a:r>
              <a:rPr lang="en-US" sz="2000" dirty="0" smtClean="0"/>
              <a:t>inserted </a:t>
            </a:r>
            <a:r>
              <a:rPr lang="en-US" sz="2000" dirty="0"/>
              <a:t>into the desired data format.</a:t>
            </a:r>
          </a:p>
          <a:p>
            <a:pPr algn="just"/>
            <a:r>
              <a:rPr lang="en-US" sz="2000" b="1" i="1" dirty="0" smtClean="0"/>
              <a:t>Data </a:t>
            </a:r>
            <a:r>
              <a:rPr lang="en-US" sz="2000" b="1" i="1" dirty="0"/>
              <a:t>storage. </a:t>
            </a:r>
            <a:r>
              <a:rPr lang="en-US" sz="2000" dirty="0"/>
              <a:t>This is the storage area for the data and metadata. It could be </a:t>
            </a:r>
            <a:r>
              <a:rPr lang="en-US" sz="2000" dirty="0" smtClean="0"/>
              <a:t>a flat </a:t>
            </a:r>
            <a:r>
              <a:rPr lang="en-US" sz="2000" dirty="0"/>
              <a:t>file or a spreadsheet, but it is usually a relational database management </a:t>
            </a:r>
            <a:r>
              <a:rPr lang="en-US" sz="2000" dirty="0" smtClean="0"/>
              <a:t>system (</a:t>
            </a:r>
            <a:r>
              <a:rPr lang="en-US" sz="2000" dirty="0"/>
              <a:t>RDBMS) set up as a data mart, data warehouse, or operational data store (ODS); </a:t>
            </a:r>
            <a:r>
              <a:rPr lang="en-US" sz="2000" dirty="0" smtClean="0"/>
              <a:t>it often </a:t>
            </a:r>
            <a:r>
              <a:rPr lang="en-US" sz="2000" dirty="0"/>
              <a:t>employs online </a:t>
            </a:r>
            <a:r>
              <a:rPr lang="en-US" sz="2000" dirty="0" smtClean="0"/>
              <a:t>    analytical </a:t>
            </a:r>
            <a:r>
              <a:rPr lang="en-US" sz="2000" dirty="0"/>
              <a:t>processing (OLAP) functions like cubes</a:t>
            </a:r>
            <a:r>
              <a:rPr lang="en-US" sz="2000" dirty="0" smtClean="0"/>
              <a:t>.</a:t>
            </a:r>
            <a:endParaRPr lang="en-US" sz="2000" dirty="0"/>
          </a:p>
        </p:txBody>
      </p:sp>
    </p:spTree>
    <p:extLst>
      <p:ext uri="{BB962C8B-B14F-4D97-AF65-F5344CB8AC3E}">
        <p14:creationId xmlns:p14="http://schemas.microsoft.com/office/powerpoint/2010/main" val="2065307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b="1" dirty="0"/>
              <a:t>Business </a:t>
            </a:r>
            <a:r>
              <a:rPr lang="en-US" b="1" dirty="0" smtClean="0"/>
              <a:t>logic: </a:t>
            </a:r>
            <a:r>
              <a:rPr lang="en-US" dirty="0"/>
              <a:t>The explicit steps for how the recorded transactions/ events </a:t>
            </a:r>
            <a:r>
              <a:rPr lang="en-US" dirty="0" smtClean="0"/>
              <a:t>are to </a:t>
            </a:r>
            <a:r>
              <a:rPr lang="en-US" dirty="0"/>
              <a:t>be converted into metrics, scorecards, and dashboards.</a:t>
            </a:r>
          </a:p>
          <a:p>
            <a:pPr algn="just"/>
            <a:r>
              <a:rPr lang="en-US" b="1" dirty="0" smtClean="0"/>
              <a:t>Publication : </a:t>
            </a:r>
            <a:r>
              <a:rPr lang="en-US" dirty="0" smtClean="0"/>
              <a:t>The </a:t>
            </a:r>
            <a:r>
              <a:rPr lang="en-US" dirty="0"/>
              <a:t>system that builds the various reports and hosts them (</a:t>
            </a:r>
            <a:r>
              <a:rPr lang="en-US" dirty="0" smtClean="0"/>
              <a:t>for users</a:t>
            </a:r>
            <a:r>
              <a:rPr lang="en-US" dirty="0"/>
              <a:t>) or disseminates them (to users). These systems may also provide </a:t>
            </a:r>
            <a:r>
              <a:rPr lang="en-US" dirty="0" smtClean="0"/>
              <a:t>notification, annotation</a:t>
            </a:r>
            <a:r>
              <a:rPr lang="en-US" dirty="0"/>
              <a:t>, collaboration, and other services.</a:t>
            </a:r>
          </a:p>
          <a:p>
            <a:pPr algn="just"/>
            <a:r>
              <a:rPr lang="en-US" b="1" dirty="0" smtClean="0"/>
              <a:t>Assurance :</a:t>
            </a:r>
            <a:r>
              <a:rPr lang="en-US" dirty="0" smtClean="0"/>
              <a:t> A </a:t>
            </a:r>
            <a:r>
              <a:rPr lang="en-US" dirty="0"/>
              <a:t>good business reporting system is expected to offer a </a:t>
            </a:r>
            <a:r>
              <a:rPr lang="en-US" dirty="0" smtClean="0"/>
              <a:t>quality service </a:t>
            </a:r>
            <a:r>
              <a:rPr lang="en-US" dirty="0"/>
              <a:t>to its users. This includes determining if and when the right information is </a:t>
            </a:r>
            <a:r>
              <a:rPr lang="en-US" dirty="0" smtClean="0"/>
              <a:t>to be </a:t>
            </a:r>
            <a:r>
              <a:rPr lang="en-US" dirty="0"/>
              <a:t>delivered to the right people in the right way/format.</a:t>
            </a:r>
          </a:p>
          <a:p>
            <a:endParaRPr lang="en-US" dirty="0"/>
          </a:p>
        </p:txBody>
      </p:sp>
    </p:spTree>
    <p:extLst>
      <p:ext uri="{BB962C8B-B14F-4D97-AF65-F5344CB8AC3E}">
        <p14:creationId xmlns:p14="http://schemas.microsoft.com/office/powerpoint/2010/main" val="1273296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Brief History of BI</a:t>
            </a:r>
            <a:endParaRPr lang="en-US" dirty="0"/>
          </a:p>
        </p:txBody>
      </p:sp>
      <p:sp>
        <p:nvSpPr>
          <p:cNvPr id="3" name="Content Placeholder 2"/>
          <p:cNvSpPr>
            <a:spLocks noGrp="1"/>
          </p:cNvSpPr>
          <p:nvPr>
            <p:ph idx="1"/>
          </p:nvPr>
        </p:nvSpPr>
        <p:spPr>
          <a:xfrm>
            <a:off x="0" y="1600200"/>
            <a:ext cx="8991600" cy="4525963"/>
          </a:xfrm>
        </p:spPr>
        <p:txBody>
          <a:bodyPr>
            <a:normAutofit fontScale="77500" lnSpcReduction="20000"/>
          </a:bodyPr>
          <a:lstStyle/>
          <a:p>
            <a:pPr algn="just"/>
            <a:r>
              <a:rPr lang="en-US" dirty="0"/>
              <a:t>The term </a:t>
            </a:r>
            <a:r>
              <a:rPr lang="en-US" i="1" dirty="0"/>
              <a:t>BI </a:t>
            </a:r>
            <a:r>
              <a:rPr lang="en-US" dirty="0"/>
              <a:t>was coined by the Gartner Group in the mid-1990s</a:t>
            </a:r>
            <a:r>
              <a:rPr lang="en-US" dirty="0" smtClean="0"/>
              <a:t>.</a:t>
            </a:r>
          </a:p>
          <a:p>
            <a:pPr marL="0" indent="0" algn="just">
              <a:buNone/>
            </a:pPr>
            <a:endParaRPr lang="en-US" dirty="0" smtClean="0"/>
          </a:p>
          <a:p>
            <a:pPr algn="just"/>
            <a:r>
              <a:rPr lang="en-US" dirty="0"/>
              <a:t>I</a:t>
            </a:r>
            <a:r>
              <a:rPr lang="en-US" dirty="0" smtClean="0"/>
              <a:t>t </a:t>
            </a:r>
            <a:r>
              <a:rPr lang="en-US" dirty="0"/>
              <a:t>has its roots in the Management Information Systems (MIS) </a:t>
            </a:r>
            <a:r>
              <a:rPr lang="en-US" dirty="0" smtClean="0"/>
              <a:t>reporting systems </a:t>
            </a:r>
            <a:r>
              <a:rPr lang="en-US" dirty="0"/>
              <a:t>of the 1970s</a:t>
            </a:r>
            <a:r>
              <a:rPr lang="en-US" dirty="0" smtClean="0"/>
              <a:t>. No analytical abilities was there.</a:t>
            </a:r>
          </a:p>
          <a:p>
            <a:pPr marL="0" indent="0" algn="just">
              <a:buNone/>
            </a:pPr>
            <a:endParaRPr lang="en-US" dirty="0" smtClean="0"/>
          </a:p>
          <a:p>
            <a:pPr algn="just"/>
            <a:r>
              <a:rPr lang="en-US" dirty="0"/>
              <a:t>In the early 1980s, the concept </a:t>
            </a:r>
            <a:r>
              <a:rPr lang="en-US" dirty="0" smtClean="0"/>
              <a:t>of </a:t>
            </a:r>
            <a:r>
              <a:rPr lang="en-US" i="1" dirty="0" smtClean="0"/>
              <a:t>executive </a:t>
            </a:r>
            <a:r>
              <a:rPr lang="en-US" i="1" dirty="0"/>
              <a:t>information systems </a:t>
            </a:r>
            <a:r>
              <a:rPr lang="en-US" dirty="0"/>
              <a:t>(EIS) emerged. This concept expanded the </a:t>
            </a:r>
            <a:r>
              <a:rPr lang="en-US" dirty="0" smtClean="0"/>
              <a:t>computerized support </a:t>
            </a:r>
            <a:r>
              <a:rPr lang="en-US" dirty="0"/>
              <a:t>to top-level managers and executives</a:t>
            </a:r>
            <a:r>
              <a:rPr lang="en-US" dirty="0" smtClean="0"/>
              <a:t>.</a:t>
            </a:r>
            <a:r>
              <a:rPr lang="en-US" dirty="0"/>
              <a:t> </a:t>
            </a:r>
            <a:endParaRPr lang="en-US" dirty="0" smtClean="0"/>
          </a:p>
          <a:p>
            <a:pPr algn="just"/>
            <a:endParaRPr lang="en-US" dirty="0" smtClean="0">
              <a:effectLst>
                <a:outerShdw blurRad="38100" dist="38100" dir="2700000" algn="tl">
                  <a:srgbClr val="000000">
                    <a:alpha val="43137"/>
                  </a:srgbClr>
                </a:outerShdw>
              </a:effectLst>
            </a:endParaRPr>
          </a:p>
          <a:p>
            <a:pPr algn="just"/>
            <a:r>
              <a:rPr lang="en-US" dirty="0" smtClean="0"/>
              <a:t>By </a:t>
            </a:r>
            <a:r>
              <a:rPr lang="en-US" dirty="0"/>
              <a:t>2005, BI systems started </a:t>
            </a:r>
            <a:r>
              <a:rPr lang="en-US" dirty="0" smtClean="0"/>
              <a:t>to include </a:t>
            </a:r>
            <a:r>
              <a:rPr lang="en-US" i="1" dirty="0"/>
              <a:t>artificial intelligence </a:t>
            </a:r>
            <a:r>
              <a:rPr lang="en-US" dirty="0"/>
              <a:t>capabilities as well as powerful analytical capabilities.</a:t>
            </a:r>
            <a:endParaRPr lang="en-US" dirty="0" smtClean="0"/>
          </a:p>
          <a:p>
            <a:endParaRPr lang="en-US" dirty="0"/>
          </a:p>
        </p:txBody>
      </p:sp>
    </p:spTree>
    <p:extLst>
      <p:ext uri="{BB962C8B-B14F-4D97-AF65-F5344CB8AC3E}">
        <p14:creationId xmlns:p14="http://schemas.microsoft.com/office/powerpoint/2010/main" val="3378440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Structure of Business Report</a:t>
            </a:r>
            <a:endParaRPr lang="en-US" dirty="0"/>
          </a:p>
        </p:txBody>
      </p:sp>
      <p:sp>
        <p:nvSpPr>
          <p:cNvPr id="3" name="Content Placeholder 2"/>
          <p:cNvSpPr>
            <a:spLocks noGrp="1"/>
          </p:cNvSpPr>
          <p:nvPr>
            <p:ph idx="1"/>
          </p:nvPr>
        </p:nvSpPr>
        <p:spPr>
          <a:xfrm>
            <a:off x="457200" y="1219200"/>
            <a:ext cx="8229600" cy="4906963"/>
          </a:xfrm>
        </p:spPr>
        <p:txBody>
          <a:bodyPr>
            <a:normAutofit fontScale="40000" lnSpcReduction="20000"/>
          </a:bodyPr>
          <a:lstStyle/>
          <a:p>
            <a:pPr algn="just"/>
            <a:r>
              <a:rPr lang="en-US" sz="5100" b="1" dirty="0"/>
              <a:t>Title Page</a:t>
            </a:r>
            <a:r>
              <a:rPr lang="en-US" sz="5100" dirty="0"/>
              <a:t> – Include a clear, informative title, your name, and the date.</a:t>
            </a:r>
          </a:p>
          <a:p>
            <a:pPr algn="just"/>
            <a:r>
              <a:rPr lang="en-US" sz="5100" b="1" dirty="0"/>
              <a:t>Summary</a:t>
            </a:r>
            <a:r>
              <a:rPr lang="en-US" sz="5100" dirty="0"/>
              <a:t> – A brief summary of what the report is about, the data collection methods used, the findings of the report, and any recommendations you want to make.</a:t>
            </a:r>
          </a:p>
          <a:p>
            <a:pPr algn="just"/>
            <a:r>
              <a:rPr lang="en-US" sz="5100" b="1" dirty="0"/>
              <a:t>Table of Contents</a:t>
            </a:r>
            <a:r>
              <a:rPr lang="en-US" sz="5100" dirty="0"/>
              <a:t> – For longer reports, include a table of contents.</a:t>
            </a:r>
          </a:p>
          <a:p>
            <a:pPr algn="just"/>
            <a:r>
              <a:rPr lang="en-US" sz="5100" b="1" dirty="0"/>
              <a:t>Introduction</a:t>
            </a:r>
            <a:r>
              <a:rPr lang="en-US" sz="5100" dirty="0"/>
              <a:t> –Set out the brief you were given for the report.</a:t>
            </a:r>
          </a:p>
          <a:p>
            <a:pPr algn="just"/>
            <a:r>
              <a:rPr lang="en-US" sz="5100" b="1" dirty="0"/>
              <a:t>Methods and Findings</a:t>
            </a:r>
            <a:r>
              <a:rPr lang="en-US" sz="5100" dirty="0"/>
              <a:t> – A description of any methods of data collection and analysis used while composing the report, as well as your findings.</a:t>
            </a:r>
          </a:p>
          <a:p>
            <a:pPr algn="just"/>
            <a:r>
              <a:rPr lang="en-US" sz="5100" b="1" dirty="0"/>
              <a:t>Conclusions and Recommendations</a:t>
            </a:r>
            <a:r>
              <a:rPr lang="en-US" sz="5100" dirty="0"/>
              <a:t> – Any conclusions reached while writing the report, plus recommendations for what to do next (if required).</a:t>
            </a:r>
          </a:p>
          <a:p>
            <a:pPr algn="just"/>
            <a:r>
              <a:rPr lang="en-US" sz="5100" b="1" dirty="0"/>
              <a:t>References </a:t>
            </a:r>
            <a:r>
              <a:rPr lang="en-US" sz="5100" dirty="0"/>
              <a:t>– Sources used in your report listed in a bibliography.</a:t>
            </a:r>
          </a:p>
          <a:p>
            <a:pPr algn="just"/>
            <a:r>
              <a:rPr lang="en-US" sz="5100" b="1" dirty="0"/>
              <a:t>Appendices</a:t>
            </a:r>
            <a:r>
              <a:rPr lang="en-US" sz="5100" dirty="0"/>
              <a:t> – If you have supporting material (e.g., interview transcripts, raw data), add it to an appendix at the end of the document.</a:t>
            </a:r>
          </a:p>
          <a:p>
            <a:endParaRPr lang="en-US" dirty="0"/>
          </a:p>
        </p:txBody>
      </p:sp>
    </p:spTree>
    <p:extLst>
      <p:ext uri="{BB962C8B-B14F-4D97-AF65-F5344CB8AC3E}">
        <p14:creationId xmlns:p14="http://schemas.microsoft.com/office/powerpoint/2010/main" val="4108329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OLAP Architectures</a:t>
            </a:r>
            <a:endParaRPr lang="en-US" dirty="0"/>
          </a:p>
        </p:txBody>
      </p:sp>
      <p:sp>
        <p:nvSpPr>
          <p:cNvPr id="3" name="Content Placeholder 2"/>
          <p:cNvSpPr>
            <a:spLocks noGrp="1"/>
          </p:cNvSpPr>
          <p:nvPr>
            <p:ph idx="1"/>
          </p:nvPr>
        </p:nvSpPr>
        <p:spPr/>
        <p:txBody>
          <a:bodyPr>
            <a:normAutofit lnSpcReduction="10000"/>
          </a:bodyPr>
          <a:lstStyle/>
          <a:p>
            <a:pPr algn="just"/>
            <a:r>
              <a:rPr lang="en-US" dirty="0"/>
              <a:t>Cubes in a data warehouse are stored in three different modes. </a:t>
            </a:r>
            <a:endParaRPr lang="en-US" dirty="0" smtClean="0"/>
          </a:p>
          <a:p>
            <a:pPr algn="just"/>
            <a:r>
              <a:rPr lang="en-US" dirty="0" smtClean="0"/>
              <a:t>A </a:t>
            </a:r>
            <a:r>
              <a:rPr lang="en-US" dirty="0"/>
              <a:t>relational storage model is called Relational Online Analytical Processing mode or ROLAP</a:t>
            </a:r>
            <a:r>
              <a:rPr lang="en-US" dirty="0" smtClean="0"/>
              <a:t>,</a:t>
            </a:r>
          </a:p>
          <a:p>
            <a:pPr algn="just"/>
            <a:r>
              <a:rPr lang="en-US" dirty="0" smtClean="0"/>
              <a:t>While </a:t>
            </a:r>
            <a:r>
              <a:rPr lang="en-US" dirty="0"/>
              <a:t>a Multidimensional Online Analytical processing mode is called MOLAP. </a:t>
            </a:r>
            <a:endParaRPr lang="en-US" dirty="0" smtClean="0"/>
          </a:p>
          <a:p>
            <a:pPr algn="just"/>
            <a:r>
              <a:rPr lang="en-US" dirty="0" smtClean="0"/>
              <a:t>When </a:t>
            </a:r>
            <a:r>
              <a:rPr lang="en-US" dirty="0"/>
              <a:t>dimensions are stored in a combination of the two modes then it is known as Hybrid Online Analytical Processing mode or HOLAP. </a:t>
            </a:r>
          </a:p>
        </p:txBody>
      </p:sp>
    </p:spTree>
    <p:extLst>
      <p:ext uri="{BB962C8B-B14F-4D97-AF65-F5344CB8AC3E}">
        <p14:creationId xmlns:p14="http://schemas.microsoft.com/office/powerpoint/2010/main" val="843225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fontScale="90000"/>
          </a:bodyPr>
          <a:lstStyle/>
          <a:p>
            <a:r>
              <a:rPr lang="en-US" dirty="0"/>
              <a:t>MOLAP </a:t>
            </a:r>
            <a:br>
              <a:rPr lang="en-US" dirty="0"/>
            </a:br>
            <a:endParaRPr lang="en-US" dirty="0"/>
          </a:p>
        </p:txBody>
      </p:sp>
      <p:sp>
        <p:nvSpPr>
          <p:cNvPr id="3" name="Content Placeholder 2"/>
          <p:cNvSpPr>
            <a:spLocks noGrp="1"/>
          </p:cNvSpPr>
          <p:nvPr>
            <p:ph idx="1"/>
          </p:nvPr>
        </p:nvSpPr>
        <p:spPr>
          <a:xfrm>
            <a:off x="304800" y="762000"/>
            <a:ext cx="8610600" cy="5364163"/>
          </a:xfrm>
        </p:spPr>
        <p:txBody>
          <a:bodyPr>
            <a:normAutofit fontScale="77500" lnSpcReduction="20000"/>
          </a:bodyPr>
          <a:lstStyle/>
          <a:p>
            <a:r>
              <a:rPr lang="en-US" dirty="0" smtClean="0"/>
              <a:t>This </a:t>
            </a:r>
            <a:r>
              <a:rPr lang="en-US" dirty="0"/>
              <a:t>is the traditional mode in OLAP analysis. In MOLAP data is stored in form of multidimensional cubes and not in relational databases. </a:t>
            </a:r>
            <a:endParaRPr lang="en-US" dirty="0" smtClean="0"/>
          </a:p>
          <a:p>
            <a:r>
              <a:rPr lang="en-US" dirty="0" smtClean="0"/>
              <a:t>The </a:t>
            </a:r>
            <a:r>
              <a:rPr lang="en-US" dirty="0"/>
              <a:t>advantages of this mode is that it provides excellent query performance and the cubes are built for fast data retrieval. </a:t>
            </a:r>
            <a:endParaRPr lang="en-US" dirty="0" smtClean="0"/>
          </a:p>
          <a:p>
            <a:r>
              <a:rPr lang="en-US" dirty="0" smtClean="0"/>
              <a:t>All </a:t>
            </a:r>
            <a:r>
              <a:rPr lang="en-US" dirty="0"/>
              <a:t>calculations are pre-generated when the cube is created and can be easily applied while querying data</a:t>
            </a:r>
            <a:r>
              <a:rPr lang="en-US" dirty="0" smtClean="0"/>
              <a:t>.</a:t>
            </a:r>
          </a:p>
          <a:p>
            <a:r>
              <a:rPr lang="en-US" dirty="0" smtClean="0"/>
              <a:t> </a:t>
            </a:r>
            <a:r>
              <a:rPr lang="en-US" dirty="0"/>
              <a:t>The disadvantages of this model are that it can handle only a limited amount of data. Since all calculations have been pre-built when the cube was created, the cube cannot be derived from a large volume of data. This deficiency can be bypassed by including only summary level calculations while constructing the cube. </a:t>
            </a:r>
            <a:endParaRPr lang="en-US" dirty="0" smtClean="0"/>
          </a:p>
          <a:p>
            <a:r>
              <a:rPr lang="en-US" dirty="0" smtClean="0"/>
              <a:t>This </a:t>
            </a:r>
            <a:r>
              <a:rPr lang="en-US" dirty="0"/>
              <a:t>model also requires huge additional investment as cube technology is proprietary and the knowledge base may not exist in the organization. </a:t>
            </a:r>
          </a:p>
        </p:txBody>
      </p:sp>
    </p:spTree>
    <p:extLst>
      <p:ext uri="{BB962C8B-B14F-4D97-AF65-F5344CB8AC3E}">
        <p14:creationId xmlns:p14="http://schemas.microsoft.com/office/powerpoint/2010/main" val="3240332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ROLAP </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algn="just"/>
            <a:r>
              <a:rPr lang="en-US" dirty="0"/>
              <a:t>The underlying data in this model is stored in relational databases. </a:t>
            </a:r>
            <a:endParaRPr lang="en-US" dirty="0" smtClean="0"/>
          </a:p>
          <a:p>
            <a:pPr algn="just"/>
            <a:r>
              <a:rPr lang="en-US" dirty="0" smtClean="0"/>
              <a:t>Since </a:t>
            </a:r>
            <a:r>
              <a:rPr lang="en-US" dirty="0"/>
              <a:t>the data is stored in relational databases this model gives the appearance of traditional </a:t>
            </a:r>
            <a:r>
              <a:rPr lang="en-US" dirty="0" smtClean="0"/>
              <a:t>OLAP </a:t>
            </a:r>
            <a:r>
              <a:rPr lang="en-US" dirty="0"/>
              <a:t>slicing and dicing functionality. </a:t>
            </a:r>
            <a:endParaRPr lang="en-US" dirty="0" smtClean="0"/>
          </a:p>
          <a:p>
            <a:pPr algn="just"/>
            <a:r>
              <a:rPr lang="en-US" dirty="0" smtClean="0"/>
              <a:t>The </a:t>
            </a:r>
            <a:r>
              <a:rPr lang="en-US" dirty="0"/>
              <a:t>advantages of this model is it can handle a large amount of data and can leverage all the functionalities of the relational database. </a:t>
            </a:r>
            <a:endParaRPr lang="en-US" dirty="0" smtClean="0"/>
          </a:p>
          <a:p>
            <a:pPr algn="just"/>
            <a:r>
              <a:rPr lang="en-US" dirty="0" smtClean="0"/>
              <a:t>The </a:t>
            </a:r>
            <a:r>
              <a:rPr lang="en-US" dirty="0"/>
              <a:t>disadvantages are that the performance is slow and each ROLAP report is an SQL query with all the limitations of the genre. It is also limited by SQL functionalities. </a:t>
            </a:r>
          </a:p>
        </p:txBody>
      </p:sp>
    </p:spTree>
    <p:extLst>
      <p:ext uri="{BB962C8B-B14F-4D97-AF65-F5344CB8AC3E}">
        <p14:creationId xmlns:p14="http://schemas.microsoft.com/office/powerpoint/2010/main" val="41816473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HOLAP </a:t>
            </a:r>
          </a:p>
        </p:txBody>
      </p:sp>
      <p:sp>
        <p:nvSpPr>
          <p:cNvPr id="3" name="Content Placeholder 2"/>
          <p:cNvSpPr>
            <a:spLocks noGrp="1"/>
          </p:cNvSpPr>
          <p:nvPr>
            <p:ph idx="1"/>
          </p:nvPr>
        </p:nvSpPr>
        <p:spPr/>
        <p:txBody>
          <a:bodyPr>
            <a:normAutofit/>
          </a:bodyPr>
          <a:lstStyle/>
          <a:p>
            <a:pPr marL="0" indent="0">
              <a:buNone/>
            </a:pPr>
            <a:endParaRPr lang="en-US" dirty="0"/>
          </a:p>
          <a:p>
            <a:pPr algn="just"/>
            <a:r>
              <a:rPr lang="en-US" dirty="0"/>
              <a:t>HOLAP technology tries to combine the strengths of the above two models. For summary type information HOLAP leverages cube technology and for drilling down into details it uses the ROLAP model.  </a:t>
            </a:r>
          </a:p>
          <a:p>
            <a:pPr marL="0" indent="0">
              <a:buNone/>
            </a:pPr>
            <a:r>
              <a:rPr lang="en-US" dirty="0"/>
              <a:t> </a:t>
            </a:r>
          </a:p>
          <a:p>
            <a:endParaRPr lang="en-US" dirty="0"/>
          </a:p>
        </p:txBody>
      </p:sp>
    </p:spTree>
    <p:extLst>
      <p:ext uri="{BB962C8B-B14F-4D97-AF65-F5344CB8AC3E}">
        <p14:creationId xmlns:p14="http://schemas.microsoft.com/office/powerpoint/2010/main" val="375013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52400" y="228600"/>
            <a:ext cx="8763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319088" y="309563"/>
            <a:ext cx="8505825" cy="623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776288" y="571500"/>
            <a:ext cx="7591425"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1066800" y="-304800"/>
            <a:ext cx="10210800"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3140</Words>
  <Application>Microsoft Office PowerPoint</Application>
  <PresentationFormat>On-screen Show (4:3)</PresentationFormat>
  <Paragraphs>424</Paragraphs>
  <Slides>54</Slides>
  <Notes>7</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Business intelligence (BI)</vt:lpstr>
      <vt:lpstr>PowerPoint Presentation</vt:lpstr>
      <vt:lpstr>PowerPoint Presentation</vt:lpstr>
      <vt:lpstr>The process of BI</vt:lpstr>
      <vt:lpstr>A Brief History of BI</vt:lpstr>
      <vt:lpstr>PowerPoint Presentation</vt:lpstr>
      <vt:lpstr>PowerPoint Presentation</vt:lpstr>
      <vt:lpstr>PowerPoint Presentation</vt:lpstr>
      <vt:lpstr>PowerPoint Presentation</vt:lpstr>
      <vt:lpstr>The DSS-BI Connection</vt:lpstr>
      <vt:lpstr>The DSS-BI Connection</vt:lpstr>
      <vt:lpstr>What Is a Data Warehouse?</vt:lpstr>
      <vt:lpstr>Characteristics of Data Warehousing</vt:lpstr>
      <vt:lpstr>Characteristics of Data Warehousing</vt:lpstr>
      <vt:lpstr>Three Types of Data warehouses</vt:lpstr>
      <vt:lpstr>Data Mart</vt:lpstr>
      <vt:lpstr>Operational data stores (ODSs). </vt:lpstr>
      <vt:lpstr>Enterprise data warehouses (EDWs). </vt:lpstr>
      <vt:lpstr>DW Framework</vt:lpstr>
      <vt:lpstr>DW Architecture</vt:lpstr>
      <vt:lpstr>DW Architectures</vt:lpstr>
      <vt:lpstr>A Web-based DW Architecture</vt:lpstr>
      <vt:lpstr>Data Warehousing Architectures </vt:lpstr>
      <vt:lpstr>From Tables and Spreadsheets to  Data Cubes</vt:lpstr>
      <vt:lpstr>Cube: A Lattice of Cuboids</vt:lpstr>
      <vt:lpstr>Conceptual Modeling of Data Warehouses</vt:lpstr>
      <vt:lpstr>Example of Star Schema</vt:lpstr>
      <vt:lpstr>Example of Snowflake Schema</vt:lpstr>
      <vt:lpstr>Example of Fact Constellation</vt:lpstr>
      <vt:lpstr>A Concept Hierarchy: Dimension (location)</vt:lpstr>
      <vt:lpstr>Data Cube Measures: Three Categories</vt:lpstr>
      <vt:lpstr>View of Warehouses and Hierarchies</vt:lpstr>
      <vt:lpstr>Multidimensional Data</vt:lpstr>
      <vt:lpstr>A Sample Data Cube</vt:lpstr>
      <vt:lpstr>Cuboids Corresponding to the Cube</vt:lpstr>
      <vt:lpstr>Typical OLAP Operations</vt:lpstr>
      <vt:lpstr>PowerPoint Presentation</vt:lpstr>
      <vt:lpstr>A Star-Net Query Model</vt:lpstr>
      <vt:lpstr>Browsing a Data Cube</vt:lpstr>
      <vt:lpstr>BUSINESS REPORTING DEFINITIONS AND CONCEPTS</vt:lpstr>
      <vt:lpstr>PowerPoint Presentation</vt:lpstr>
      <vt:lpstr>Reports Functions</vt:lpstr>
      <vt:lpstr>What Is a Business Report?</vt:lpstr>
      <vt:lpstr>PowerPoint Presentation</vt:lpstr>
      <vt:lpstr>PowerPoint Presentation</vt:lpstr>
      <vt:lpstr>Categories of Business Reports</vt:lpstr>
      <vt:lpstr>PowerPoint Presentation</vt:lpstr>
      <vt:lpstr>Components of the Business Reporting System</vt:lpstr>
      <vt:lpstr>PowerPoint Presentation</vt:lpstr>
      <vt:lpstr>Structure of Business Report</vt:lpstr>
      <vt:lpstr>Different OLAP Architectures</vt:lpstr>
      <vt:lpstr>MOLAP  </vt:lpstr>
      <vt:lpstr>ROLAP </vt:lpstr>
      <vt:lpstr>HOLAP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satish</dc:creator>
  <cp:lastModifiedBy>Admin</cp:lastModifiedBy>
  <cp:revision>71</cp:revision>
  <dcterms:created xsi:type="dcterms:W3CDTF">2006-08-16T00:00:00Z</dcterms:created>
  <dcterms:modified xsi:type="dcterms:W3CDTF">2020-08-05T09:51:48Z</dcterms:modified>
</cp:coreProperties>
</file>