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89" r:id="rId2"/>
    <p:sldId id="290" r:id="rId3"/>
    <p:sldId id="308" r:id="rId4"/>
    <p:sldId id="291" r:id="rId5"/>
    <p:sldId id="292" r:id="rId6"/>
    <p:sldId id="309" r:id="rId7"/>
    <p:sldId id="310" r:id="rId8"/>
    <p:sldId id="31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257" r:id="rId25"/>
    <p:sldId id="258" r:id="rId26"/>
    <p:sldId id="259" r:id="rId27"/>
    <p:sldId id="275" r:id="rId28"/>
    <p:sldId id="260" r:id="rId29"/>
    <p:sldId id="261" r:id="rId30"/>
    <p:sldId id="262" r:id="rId31"/>
    <p:sldId id="273" r:id="rId32"/>
    <p:sldId id="276" r:id="rId33"/>
    <p:sldId id="277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274" r:id="rId44"/>
    <p:sldId id="278" r:id="rId45"/>
    <p:sldId id="279" r:id="rId46"/>
    <p:sldId id="280" r:id="rId47"/>
    <p:sldId id="321" r:id="rId48"/>
    <p:sldId id="281" r:id="rId49"/>
    <p:sldId id="282" r:id="rId50"/>
    <p:sldId id="283" r:id="rId51"/>
    <p:sldId id="286" r:id="rId52"/>
    <p:sldId id="287" r:id="rId53"/>
    <p:sldId id="284" r:id="rId54"/>
    <p:sldId id="263" r:id="rId55"/>
    <p:sldId id="322" r:id="rId56"/>
    <p:sldId id="264" r:id="rId57"/>
    <p:sldId id="265" r:id="rId58"/>
    <p:sldId id="266" r:id="rId59"/>
    <p:sldId id="267" r:id="rId60"/>
    <p:sldId id="268" r:id="rId61"/>
    <p:sldId id="26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038C3-15DB-478B-9FFE-20A9D028DA44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B88C7-DC2B-4CAC-9EFE-2F1CD8D9B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DB0C4A-FB36-4CE1-BCCA-B5A94A7AC4C7}" type="slidenum">
              <a:rPr lang="en-US"/>
              <a:pPr eaLnBrk="1" hangingPunct="1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2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Santosh B. Javheri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7CC69-04E2-4C4D-994E-ACF677730F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249D5-ACD7-4824-B3F6-C2EEABE043F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4A9A-5ACB-4582-82B0-BD4AAEBAC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DABD03-A245-4E9A-95FD-B49071615EA7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382000" cy="2514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Software Design And Modeling</a:t>
            </a:r>
            <a:b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</a:br>
            <a:r>
              <a:rPr lang="en-US" sz="3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 </a:t>
            </a:r>
            <a:endParaRPr lang="en-US" sz="4000" b="1" dirty="0" smtClean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01A739-2816-4689-8651-DE476D3A4628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1563" y="76200"/>
            <a:ext cx="2916237" cy="862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610600" cy="3446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487488" indent="-1487488">
              <a:defRPr/>
            </a:pPr>
            <a:r>
              <a:rPr lang="en-US" sz="2400" b="1" dirty="0">
                <a:solidFill>
                  <a:srgbClr val="000066"/>
                </a:solidFill>
                <a:latin typeface="Bookman Old Style" pitchFamily="18" charset="0"/>
              </a:rPr>
              <a:t>UNIT – I  OBJECT ORIENTED METHODOLOGIES, UML 	</a:t>
            </a:r>
          </a:p>
          <a:p>
            <a:pPr>
              <a:defRPr/>
            </a:pPr>
            <a:r>
              <a:rPr lang="en-US" sz="2400" b="1" dirty="0">
                <a:solidFill>
                  <a:srgbClr val="000066"/>
                </a:solidFill>
                <a:latin typeface="Bookman Old Style" pitchFamily="18" charset="0"/>
              </a:rPr>
              <a:t>UNIT – II OBJECT ORIENTED ANALYSIS 	</a:t>
            </a:r>
          </a:p>
          <a:p>
            <a:pPr>
              <a:defRPr/>
            </a:pPr>
            <a:r>
              <a:rPr lang="en-US" sz="2400" b="1" dirty="0">
                <a:solidFill>
                  <a:srgbClr val="000066"/>
                </a:solidFill>
                <a:latin typeface="Bookman Old Style" pitchFamily="18" charset="0"/>
              </a:rPr>
              <a:t>UNIT – III INTERACTION AND BEHAVIOR MODELING 	</a:t>
            </a:r>
          </a:p>
          <a:p>
            <a:pPr>
              <a:defRPr/>
            </a:pPr>
            <a:r>
              <a:rPr lang="en-US" sz="2400" b="1" dirty="0">
                <a:solidFill>
                  <a:srgbClr val="000066"/>
                </a:solidFill>
                <a:latin typeface="Bookman Old Style" pitchFamily="18" charset="0"/>
              </a:rPr>
              <a:t>UNIT - IV   OBJECT ORIENTED DESIGN 	</a:t>
            </a:r>
          </a:p>
          <a:p>
            <a:pPr>
              <a:defRPr/>
            </a:pPr>
            <a:r>
              <a:rPr lang="en-US" sz="2400" b="1" dirty="0">
                <a:solidFill>
                  <a:srgbClr val="000066"/>
                </a:solidFill>
                <a:latin typeface="Bookman Old Style" pitchFamily="18" charset="0"/>
              </a:rPr>
              <a:t>UNIT – V DESIGN PRINCIPLES AND PATTERNS 	</a:t>
            </a:r>
          </a:p>
          <a:p>
            <a:pPr marL="1255713" indent="-1255713">
              <a:defRPr/>
            </a:pPr>
            <a:r>
              <a:rPr lang="en-US" sz="2400" b="1" dirty="0">
                <a:solidFill>
                  <a:srgbClr val="000066"/>
                </a:solidFill>
                <a:latin typeface="Bookman Old Style" pitchFamily="18" charset="0"/>
              </a:rPr>
              <a:t>UNIT – VI ARCHITECTURAL DESIGN 	</a:t>
            </a:r>
          </a:p>
          <a:p>
            <a:pPr marL="1255713" indent="-1255713">
              <a:defRPr/>
            </a:pPr>
            <a:endParaRPr lang="en-US" sz="2600" dirty="0">
              <a:solidFill>
                <a:srgbClr val="000066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7C3B7A-C47F-4C44-B8E2-1D3FD3B9428B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9075" y="300038"/>
            <a:ext cx="877252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 I OBJECT ORIENTED METHODOLOGIES, UML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062038"/>
          <a:ext cx="87630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Reference / 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Views of Software Developments: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Traditional System Development Methodology and Object Oriented Analysis and Design, Importance Object –Orientation 	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1</a:t>
                      </a:r>
                    </a:p>
                    <a:p>
                      <a:r>
                        <a:rPr lang="en-US" dirty="0" smtClean="0"/>
                        <a:t>Object Oriented System Development by </a:t>
                      </a:r>
                    </a:p>
                    <a:p>
                      <a:r>
                        <a:rPr lang="en-US" dirty="0" smtClean="0"/>
                        <a:t>Ali </a:t>
                      </a:r>
                      <a:r>
                        <a:rPr lang="en-US" dirty="0" err="1" smtClean="0"/>
                        <a:t>Bahrami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Tata McGraw Hill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of the object Oriented Methodology:-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Oriented Design –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Object Modeling Techniques –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Rumbaugh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Object – Oriented Analysis -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Yourdon, Object – Oriented Software Engineering –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Ivar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Jacobson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(Just provide Introduction to all these Approaches)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4</a:t>
                      </a:r>
                    </a:p>
                    <a:p>
                      <a:r>
                        <a:rPr lang="en-US" dirty="0" smtClean="0"/>
                        <a:t>Object Oriented System Development by </a:t>
                      </a:r>
                    </a:p>
                    <a:p>
                      <a:r>
                        <a:rPr lang="en-US" dirty="0" smtClean="0"/>
                        <a:t>Ali </a:t>
                      </a:r>
                      <a:r>
                        <a:rPr lang="en-US" dirty="0" err="1" smtClean="0"/>
                        <a:t>Bahrami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Tata McGraw Hill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Unified Approach: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Oriented Analysis, Object Oriented Design, Iterative Development &amp; Continuous Testing, Modeling Based on UML, Layered Approach, 	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4</a:t>
                      </a:r>
                    </a:p>
                    <a:p>
                      <a:r>
                        <a:rPr lang="en-US" dirty="0" smtClean="0"/>
                        <a:t>Object Oriented System Development by </a:t>
                      </a:r>
                    </a:p>
                    <a:p>
                      <a:r>
                        <a:rPr lang="en-US" dirty="0" smtClean="0"/>
                        <a:t>Ali </a:t>
                      </a:r>
                      <a:r>
                        <a:rPr lang="en-US" dirty="0" err="1" smtClean="0"/>
                        <a:t>Bahrami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Tata McGraw Hill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2AA45B-F6A7-4873-A66A-A4D1D823E9B6}" type="slidenum">
              <a:rPr lang="en-US"/>
              <a:pPr eaLnBrk="1" hangingPunct="1"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062038"/>
          <a:ext cx="8763000" cy="494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0"/>
                <a:gridCol w="2743200"/>
              </a:tblGrid>
              <a:tr h="370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Reference / Text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6" marB="45726" anchor="ctr"/>
                </a:tc>
              </a:tr>
              <a:tr h="25606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Unified Modeling Language: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Modeling &amp; UML, MDA, UML Structure, UML Building Blocks, UML Common Mechanisms, 4+1 View. </a:t>
                      </a: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1 </a:t>
                      </a:r>
                    </a:p>
                    <a:p>
                      <a:r>
                        <a:rPr lang="en-US" sz="1800" dirty="0" smtClean="0"/>
                        <a:t>UML 2 and The Unified Process</a:t>
                      </a:r>
                    </a:p>
                    <a:p>
                      <a:r>
                        <a:rPr lang="en-US" sz="1800" dirty="0" smtClean="0"/>
                        <a:t>Practical</a:t>
                      </a:r>
                      <a:r>
                        <a:rPr lang="en-US" sz="1800" baseline="0" dirty="0" smtClean="0"/>
                        <a:t> Object Oriented Analysis and Design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By</a:t>
                      </a:r>
                    </a:p>
                    <a:p>
                      <a:r>
                        <a:rPr lang="en-US" sz="1800" dirty="0" smtClean="0"/>
                        <a:t>Jim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Arlow</a:t>
                      </a:r>
                      <a:endParaRPr lang="en-US" sz="1800" baseline="0" dirty="0" smtClean="0"/>
                    </a:p>
                    <a:p>
                      <a:r>
                        <a:rPr lang="en-US" sz="1800" baseline="0" dirty="0" err="1" smtClean="0"/>
                        <a:t>Ila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Neustadt</a:t>
                      </a:r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Pearson</a:t>
                      </a:r>
                      <a:endParaRPr lang="en-US" sz="1800" dirty="0" smtClean="0"/>
                    </a:p>
                  </a:txBody>
                  <a:tcPr marT="45726" marB="45726" anchor="ctr"/>
                </a:tc>
              </a:tr>
              <a:tr h="2011938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all UML Diagram Notational Techniques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(Here just give introduction all UML Diagram and syntax used in UML)</a:t>
                      </a:r>
                      <a:endParaRPr lang="en-US" sz="1800" dirty="0"/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5</a:t>
                      </a:r>
                      <a:r>
                        <a:rPr lang="en-US" sz="1800" b="1" baseline="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Object Oriented System Development by </a:t>
                      </a:r>
                    </a:p>
                    <a:p>
                      <a:r>
                        <a:rPr lang="en-US" sz="1800" dirty="0" smtClean="0"/>
                        <a:t>Ali </a:t>
                      </a:r>
                      <a:r>
                        <a:rPr lang="en-US" sz="1800" dirty="0" err="1" smtClean="0"/>
                        <a:t>Bahrami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Tata McGraw Hill</a:t>
                      </a:r>
                    </a:p>
                    <a:p>
                      <a:endParaRPr lang="en-US" sz="1800" baseline="0" dirty="0" smtClean="0"/>
                    </a:p>
                    <a:p>
                      <a:endParaRPr lang="en-US" sz="1800" dirty="0" smtClean="0"/>
                    </a:p>
                  </a:txBody>
                  <a:tcPr marT="45726" marB="45726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9075" y="300038"/>
            <a:ext cx="877252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 I OBJECT ORIENTED METHODOLOGIES, UML</a:t>
            </a:r>
          </a:p>
        </p:txBody>
      </p:sp>
    </p:spTree>
    <p:extLst>
      <p:ext uri="{BB962C8B-B14F-4D97-AF65-F5344CB8AC3E}">
        <p14:creationId xmlns:p14="http://schemas.microsoft.com/office/powerpoint/2010/main" val="3200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04B40D-951D-4C19-BE0D-BAC586452204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075" y="228600"/>
            <a:ext cx="8772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 II OBJECT ORIENTED ANALYSIS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995363"/>
          <a:ext cx="8763000" cy="5405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/>
                <a:gridCol w="3810000"/>
              </a:tblGrid>
              <a:tr h="3708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Reference / Text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</a:tr>
              <a:tr h="370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Oriented Analysis Process, 	</a:t>
                      </a:r>
                    </a:p>
                  </a:txBody>
                  <a:tcPr marT="45723" marB="45723" anchor="ctr"/>
                </a:tc>
                <a:tc rowSpan="2">
                  <a:txBody>
                    <a:bodyPr/>
                    <a:lstStyle/>
                    <a:p>
                      <a:r>
                        <a:rPr lang="en-US" sz="1800" b="1" dirty="0" smtClean="0"/>
                        <a:t>Chapter 6</a:t>
                      </a:r>
                    </a:p>
                    <a:p>
                      <a:r>
                        <a:rPr lang="en-US" sz="1800" dirty="0" smtClean="0"/>
                        <a:t>Object Oriented System Development by </a:t>
                      </a:r>
                    </a:p>
                    <a:p>
                      <a:r>
                        <a:rPr lang="en-US" sz="1800" dirty="0" smtClean="0"/>
                        <a:t>Ali </a:t>
                      </a:r>
                      <a:r>
                        <a:rPr lang="en-US" sz="1800" dirty="0" err="1" smtClean="0"/>
                        <a:t>Bahrami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Tata McGraw Hill</a:t>
                      </a:r>
                    </a:p>
                    <a:p>
                      <a:endParaRPr lang="en-US" sz="1800" b="1" dirty="0" smtClean="0"/>
                    </a:p>
                  </a:txBody>
                  <a:tcPr marT="45723" marB="45723" anchor="ctr"/>
                </a:tc>
              </a:tr>
              <a:tr h="1463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Case Modeling: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Actor Identification, Actor Classification, Actor Generalization, Use Cases Identification, Communication, Uses/Include and Extend Associations,	</a:t>
                      </a:r>
                    </a:p>
                  </a:txBody>
                  <a:tcPr marT="45723" marB="45723" anchor="ctr"/>
                </a:tc>
                <a:tc v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 anchor="ctr"/>
                </a:tc>
              </a:tr>
              <a:tr h="146312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 a Formal Use Cases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6</a:t>
                      </a:r>
                    </a:p>
                    <a:p>
                      <a:r>
                        <a:rPr lang="en-US" sz="1800" b="0" dirty="0" smtClean="0"/>
                        <a:t>Software Engineering</a:t>
                      </a:r>
                    </a:p>
                    <a:p>
                      <a:r>
                        <a:rPr lang="en-US" sz="1800" b="0" dirty="0" smtClean="0"/>
                        <a:t>A Practitioner Approach (7e) by</a:t>
                      </a:r>
                    </a:p>
                    <a:p>
                      <a:r>
                        <a:rPr lang="en-US" sz="1800" b="0" dirty="0" smtClean="0"/>
                        <a:t>Roger S. Pressman</a:t>
                      </a:r>
                    </a:p>
                    <a:p>
                      <a:r>
                        <a:rPr lang="en-US" sz="1800" b="0" dirty="0" smtClean="0"/>
                        <a:t>McGraw Hill</a:t>
                      </a:r>
                    </a:p>
                  </a:txBody>
                  <a:tcPr marT="45723" marB="45723" anchor="ctr"/>
                </a:tc>
              </a:tr>
              <a:tr h="1737462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Case realizations. </a:t>
                      </a:r>
                      <a:endParaRPr lang="en-US" sz="1800" dirty="0"/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12 </a:t>
                      </a:r>
                    </a:p>
                    <a:p>
                      <a:r>
                        <a:rPr lang="en-US" sz="1800" dirty="0" smtClean="0"/>
                        <a:t>UML 2 and The Unified Process</a:t>
                      </a:r>
                    </a:p>
                    <a:p>
                      <a:r>
                        <a:rPr lang="en-US" sz="1800" dirty="0" smtClean="0"/>
                        <a:t>Practical</a:t>
                      </a:r>
                      <a:r>
                        <a:rPr lang="en-US" sz="1800" baseline="0" dirty="0" smtClean="0"/>
                        <a:t> Object Oriented Analysis and Design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By Jim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Arlow</a:t>
                      </a:r>
                      <a:endParaRPr lang="en-US" sz="1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/>
                        <a:t>Ila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Neustadt</a:t>
                      </a:r>
                      <a:r>
                        <a:rPr lang="en-US" sz="1800" baseline="0" dirty="0" smtClean="0"/>
                        <a:t> (Pearson)</a:t>
                      </a:r>
                      <a:endParaRPr lang="en-US" sz="1800" b="0" dirty="0" smtClean="0"/>
                    </a:p>
                  </a:txBody>
                  <a:tcPr marT="45723" marB="4572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43C7F1-0C6A-4121-B15B-2D751D57E392}" type="slidenum">
              <a:rPr lang="en-US"/>
              <a:pPr eaLnBrk="1" hangingPunct="1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914400"/>
          <a:ext cx="8763000" cy="384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0"/>
                <a:gridCol w="2743200"/>
              </a:tblGrid>
              <a:tr h="3707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Reference / Text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2" marB="45712" anchor="ctr"/>
                </a:tc>
              </a:tr>
              <a:tr h="2011348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Domain / Class Modeling: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Approaches For Identifying Classes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(Noun-Phase Approach,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Class Pattern Approach,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Responsibilities Collaboration Approach),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Naming Classes, </a:t>
                      </a:r>
                    </a:p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7</a:t>
                      </a:r>
                    </a:p>
                    <a:p>
                      <a:r>
                        <a:rPr lang="en-US" sz="1800" dirty="0" smtClean="0"/>
                        <a:t>Object Oriented System Development by </a:t>
                      </a:r>
                    </a:p>
                    <a:p>
                      <a:r>
                        <a:rPr lang="en-US" sz="1800" dirty="0" smtClean="0"/>
                        <a:t>Ali </a:t>
                      </a:r>
                      <a:r>
                        <a:rPr lang="en-US" sz="1800" dirty="0" err="1" smtClean="0"/>
                        <a:t>Bahrami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Tata McGraw Hill</a:t>
                      </a:r>
                    </a:p>
                  </a:txBody>
                  <a:tcPr marT="45712" marB="45712" anchor="ctr"/>
                </a:tc>
              </a:tr>
              <a:tr h="1462798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Associations and Identification of Associations, Generalization/Specialization Relationship,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Aggregation and Composition Relationships,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Attributes and Methods Identification. 	</a:t>
                      </a:r>
                    </a:p>
                    <a:p>
                      <a:endParaRPr lang="en-US" sz="1800" dirty="0"/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8</a:t>
                      </a:r>
                    </a:p>
                    <a:p>
                      <a:r>
                        <a:rPr lang="en-US" sz="1800" dirty="0" smtClean="0"/>
                        <a:t>Object Oriented System Development by </a:t>
                      </a:r>
                    </a:p>
                    <a:p>
                      <a:r>
                        <a:rPr lang="en-US" sz="1800" dirty="0" smtClean="0"/>
                        <a:t>Ali </a:t>
                      </a:r>
                      <a:r>
                        <a:rPr lang="en-US" sz="1800" dirty="0" err="1" smtClean="0"/>
                        <a:t>Bahrami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Tata McGraw Hill</a:t>
                      </a:r>
                    </a:p>
                  </a:txBody>
                  <a:tcPr marT="45712" marB="45712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9075" y="228600"/>
            <a:ext cx="8772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 II OBJECT ORIENTED ANALYSIS</a:t>
            </a:r>
          </a:p>
        </p:txBody>
      </p:sp>
    </p:spTree>
    <p:extLst>
      <p:ext uri="{BB962C8B-B14F-4D97-AF65-F5344CB8AC3E}">
        <p14:creationId xmlns:p14="http://schemas.microsoft.com/office/powerpoint/2010/main" val="24030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D035BE-B8F2-4341-86CB-0E839089D47A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075" y="228600"/>
            <a:ext cx="8772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 III INTERACTION AND BEHAVIOR MODELING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062038"/>
          <a:ext cx="8610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108"/>
                <a:gridCol w="2695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Reference / 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Activity Diagram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Activity and Actions, Initial and Final Activity, Activity Edge, Decision and Merge Points, Fork and Join, Input and Output Pins, Activity Group, Activity Partitions, Constraints on Action, Swim Lanes. 	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13 </a:t>
                      </a:r>
                    </a:p>
                    <a:p>
                      <a:r>
                        <a:rPr lang="en-US" dirty="0" smtClean="0"/>
                        <a:t>UML 2 Bible</a:t>
                      </a:r>
                    </a:p>
                    <a:p>
                      <a:r>
                        <a:rPr lang="en-US" dirty="0" smtClean="0"/>
                        <a:t>By Tom Pender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 Diagram: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Context, Objects and Roles, Links, Object Life Line, Message or stimulus, Activation/Focus of Control, Modeling Interactions. 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 Diagram: Objects and Links, Messages and stimuli, Active Objects, Communication Diagram, Iteration Expression, Parallel Execution, Guard Expression, Timing Diagram.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9 </a:t>
                      </a:r>
                    </a:p>
                    <a:p>
                      <a:r>
                        <a:rPr lang="en-US" dirty="0" smtClean="0"/>
                        <a:t>UML 2 Bible</a:t>
                      </a:r>
                    </a:p>
                    <a:p>
                      <a:r>
                        <a:rPr lang="en-US" dirty="0" smtClean="0"/>
                        <a:t>By Tom Pender</a:t>
                      </a:r>
                    </a:p>
                    <a:p>
                      <a:endParaRPr 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8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E59C74-5924-4B1F-A91F-C1FBAC2318D6}" type="slidenum">
              <a:rPr lang="en-US"/>
              <a:pPr eaLnBrk="1" hangingPunct="1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062038"/>
          <a:ext cx="8610600" cy="183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108"/>
                <a:gridCol w="2695492"/>
              </a:tblGrid>
              <a:tr h="3707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Reference / Text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2" marB="45712" anchor="ctr"/>
                </a:tc>
              </a:tr>
              <a:tr h="14627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Diagram: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Machine, Triggers and Ports, Transitions, Initial and Final State, Composite States, Submachine States. 	</a:t>
                      </a:r>
                    </a:p>
                    <a:p>
                      <a:endParaRPr lang="en-US" sz="1800" dirty="0"/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11</a:t>
                      </a:r>
                    </a:p>
                    <a:p>
                      <a:r>
                        <a:rPr lang="en-US" sz="1800" dirty="0" smtClean="0"/>
                        <a:t>UML 2 Bible</a:t>
                      </a:r>
                    </a:p>
                    <a:p>
                      <a:r>
                        <a:rPr lang="en-US" sz="1800" dirty="0" smtClean="0"/>
                        <a:t>By Tom Pender</a:t>
                      </a:r>
                    </a:p>
                    <a:p>
                      <a:endParaRPr lang="en-US" sz="1800" dirty="0" smtClean="0"/>
                    </a:p>
                  </a:txBody>
                  <a:tcPr marT="45712" marB="45712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9075" y="228600"/>
            <a:ext cx="8772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 III INTERACTION AND BEHAVIOR MODELING</a:t>
            </a:r>
          </a:p>
        </p:txBody>
      </p:sp>
    </p:spTree>
    <p:extLst>
      <p:ext uri="{BB962C8B-B14F-4D97-AF65-F5344CB8AC3E}">
        <p14:creationId xmlns:p14="http://schemas.microsoft.com/office/powerpoint/2010/main" val="35963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2E4B4D-073C-4246-8EB3-23C101EB98A6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075" y="228600"/>
            <a:ext cx="8772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 IV OBJECT ORIENTED DESIGN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062038"/>
          <a:ext cx="8610600" cy="384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108"/>
                <a:gridCol w="2695492"/>
              </a:tblGrid>
              <a:tr h="3707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Reference / Text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2" marB="45712" anchor="ctr"/>
                </a:tc>
              </a:tr>
              <a:tr h="1462798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Oriented Design Process </a:t>
                      </a: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9</a:t>
                      </a:r>
                    </a:p>
                    <a:p>
                      <a:r>
                        <a:rPr lang="en-US" sz="1800" dirty="0" smtClean="0"/>
                        <a:t>Object Oriented System Development by </a:t>
                      </a:r>
                    </a:p>
                    <a:p>
                      <a:r>
                        <a:rPr lang="en-US" sz="1800" dirty="0" smtClean="0"/>
                        <a:t>Ali </a:t>
                      </a:r>
                      <a:r>
                        <a:rPr lang="en-US" sz="1800" dirty="0" err="1" smtClean="0"/>
                        <a:t>Bahrami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Tata McGraw Hill</a:t>
                      </a:r>
                    </a:p>
                  </a:txBody>
                  <a:tcPr marT="45712" marB="45712" anchor="ctr"/>
                </a:tc>
              </a:tr>
              <a:tr h="2011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Business Layer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Oriented Constraints Language (OCL),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Business Classes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Process, Designing Well Defined Class Visibility, Attribute Refinement, Method Design Using UML Activity Diagram, Packaging and Managing Classes.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10</a:t>
                      </a:r>
                    </a:p>
                    <a:p>
                      <a:r>
                        <a:rPr lang="en-US" sz="1800" dirty="0" smtClean="0"/>
                        <a:t>Object Oriented System Development by </a:t>
                      </a:r>
                    </a:p>
                    <a:p>
                      <a:r>
                        <a:rPr lang="en-US" sz="1800" dirty="0" smtClean="0"/>
                        <a:t>Ali </a:t>
                      </a:r>
                      <a:r>
                        <a:rPr lang="en-US" sz="1800" dirty="0" err="1" smtClean="0"/>
                        <a:t>Bahrami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Tata McGraw Hill</a:t>
                      </a:r>
                    </a:p>
                  </a:txBody>
                  <a:tcPr marT="45712" marB="4571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8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9314BB-BE60-46D9-80B0-768995226EF5}" type="slidenum">
              <a:rPr lang="en-US"/>
              <a:pPr eaLnBrk="1" hangingPunct="1"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062038"/>
          <a:ext cx="8610600" cy="558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/>
                <a:gridCol w="3048000"/>
              </a:tblGrid>
              <a:tr h="3708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Reference / Text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</a:tr>
              <a:tr h="2560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Access Layer: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 Relational Systems, Object Relation Mapping, Table Class Mapping, Table – Inherited Classes Mapping, Designing the Access Layer Classes: The Process, 	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11</a:t>
                      </a:r>
                    </a:p>
                    <a:p>
                      <a:r>
                        <a:rPr lang="en-US" sz="1800" dirty="0" smtClean="0"/>
                        <a:t>Object Oriented System Development by </a:t>
                      </a:r>
                    </a:p>
                    <a:p>
                      <a:r>
                        <a:rPr lang="en-US" sz="1800" dirty="0" smtClean="0"/>
                        <a:t>Ali </a:t>
                      </a:r>
                      <a:r>
                        <a:rPr lang="en-US" sz="1800" dirty="0" err="1" smtClean="0"/>
                        <a:t>Bahrami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Tata McGraw Hill</a:t>
                      </a:r>
                    </a:p>
                    <a:p>
                      <a:r>
                        <a:rPr lang="en-US" sz="1800" dirty="0" smtClean="0"/>
                        <a:t>Or </a:t>
                      </a:r>
                    </a:p>
                    <a:p>
                      <a:r>
                        <a:rPr lang="en-US" sz="1800" b="1" dirty="0" smtClean="0"/>
                        <a:t>Chapter 15</a:t>
                      </a:r>
                    </a:p>
                    <a:p>
                      <a:r>
                        <a:rPr lang="en-US" sz="1800" dirty="0" smtClean="0"/>
                        <a:t>Software Modeling and Design by Hassan </a:t>
                      </a:r>
                      <a:r>
                        <a:rPr lang="en-US" sz="1800" dirty="0" err="1" smtClean="0"/>
                        <a:t>Gomaa</a:t>
                      </a:r>
                      <a:endParaRPr lang="en-US" sz="1800" dirty="0" smtClean="0"/>
                    </a:p>
                  </a:txBody>
                  <a:tcPr marT="45723" marB="45723" anchor="ctr"/>
                </a:tc>
              </a:tr>
              <a:tr h="14631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View Layer: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Layer Classes Design, Identifying View Classes by Analyzing Use Cases, Macro-Level Design Process, and Prototyping the User Interface.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12</a:t>
                      </a:r>
                    </a:p>
                    <a:p>
                      <a:r>
                        <a:rPr lang="en-US" sz="1800" dirty="0" smtClean="0"/>
                        <a:t>Object Oriented System Development by </a:t>
                      </a:r>
                    </a:p>
                    <a:p>
                      <a:r>
                        <a:rPr lang="en-US" sz="1800" dirty="0" smtClean="0"/>
                        <a:t>Ali </a:t>
                      </a:r>
                      <a:r>
                        <a:rPr lang="en-US" sz="1800" dirty="0" err="1" smtClean="0"/>
                        <a:t>Bahrami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Tata McGraw Hill</a:t>
                      </a:r>
                    </a:p>
                  </a:txBody>
                  <a:tcPr marT="45723" marB="45723" anchor="ctr"/>
                </a:tc>
              </a:tr>
              <a:tr h="1188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 and Deployment Design using Component and Deployment Diagram. 	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Chapter 15 and 17</a:t>
                      </a:r>
                    </a:p>
                    <a:p>
                      <a:r>
                        <a:rPr lang="en-US" sz="1800" dirty="0" smtClean="0"/>
                        <a:t>UML 2 Bible</a:t>
                      </a:r>
                    </a:p>
                    <a:p>
                      <a:r>
                        <a:rPr lang="en-US" sz="1800" dirty="0" smtClean="0"/>
                        <a:t>By Tom Pender</a:t>
                      </a:r>
                    </a:p>
                    <a:p>
                      <a:endParaRPr lang="en-US" sz="1800" dirty="0" smtClean="0"/>
                    </a:p>
                  </a:txBody>
                  <a:tcPr marT="45723" marB="45723"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9075" y="228600"/>
            <a:ext cx="8772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 IV OBJECT ORIENTED DESIGN </a:t>
            </a:r>
          </a:p>
        </p:txBody>
      </p:sp>
    </p:spTree>
    <p:extLst>
      <p:ext uri="{BB962C8B-B14F-4D97-AF65-F5344CB8AC3E}">
        <p14:creationId xmlns:p14="http://schemas.microsoft.com/office/powerpoint/2010/main" val="32209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4F74B0-1B9D-494C-B284-48640809FAF7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075" y="228600"/>
            <a:ext cx="8772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 V DESIGN PRINCIPLES AND PATTERNS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062038"/>
          <a:ext cx="8610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108"/>
                <a:gridCol w="2695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Reference / 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Patterns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Chapter 4 </a:t>
                      </a:r>
                    </a:p>
                    <a:p>
                      <a:r>
                        <a:rPr lang="en-US" dirty="0" smtClean="0"/>
                        <a:t>Object Oriented System Development by </a:t>
                      </a:r>
                    </a:p>
                    <a:p>
                      <a:r>
                        <a:rPr lang="en-US" dirty="0" smtClean="0"/>
                        <a:t>Ali </a:t>
                      </a:r>
                      <a:r>
                        <a:rPr lang="en-US" dirty="0" err="1" smtClean="0"/>
                        <a:t>Bahrami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Tata McGraw Hill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 Responsibility Assignment Software Patterns (GRASP) 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Introduction, Creator , Information Expert, Low coupling, Controller, High Cohesion, Polymorphism , Pure fabrication, Indirection, Protected Variations.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17 and 25</a:t>
                      </a:r>
                    </a:p>
                    <a:p>
                      <a:r>
                        <a:rPr lang="en-US" b="0" dirty="0" smtClean="0"/>
                        <a:t>Applying UML and Pattern (3e)</a:t>
                      </a:r>
                    </a:p>
                    <a:p>
                      <a:r>
                        <a:rPr lang="en-US" b="0" dirty="0" smtClean="0"/>
                        <a:t>Craig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Larman</a:t>
                      </a:r>
                      <a:endParaRPr lang="en-US" b="0" baseline="0" dirty="0" smtClean="0"/>
                    </a:p>
                    <a:p>
                      <a:r>
                        <a:rPr lang="en-US" b="0" baseline="0" dirty="0" smtClean="0"/>
                        <a:t>Pearson Education</a:t>
                      </a:r>
                      <a:endParaRPr lang="en-US" b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Gang of Four (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GoF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Introduction, Categories of Patterns (Creational, Structural and Behavioral Patterns),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Singleton, Adapter, State, and Strategy. 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1 ,3,4 &amp; 5</a:t>
                      </a:r>
                    </a:p>
                    <a:p>
                      <a:r>
                        <a:rPr lang="en-US" dirty="0" smtClean="0"/>
                        <a:t>Design Patterns by</a:t>
                      </a:r>
                    </a:p>
                    <a:p>
                      <a:r>
                        <a:rPr lang="en-US" dirty="0" smtClean="0"/>
                        <a:t>Erich Gamma</a:t>
                      </a:r>
                    </a:p>
                    <a:p>
                      <a:r>
                        <a:rPr lang="en-US" dirty="0" smtClean="0"/>
                        <a:t>Richard Helm</a:t>
                      </a:r>
                    </a:p>
                    <a:p>
                      <a:r>
                        <a:rPr lang="en-US" dirty="0" smtClean="0"/>
                        <a:t>Ralph Jonson</a:t>
                      </a:r>
                    </a:p>
                    <a:p>
                      <a:r>
                        <a:rPr lang="en-US" dirty="0" smtClean="0"/>
                        <a:t>John </a:t>
                      </a:r>
                      <a:r>
                        <a:rPr lang="en-US" dirty="0" err="1" smtClean="0"/>
                        <a:t>Vlissides</a:t>
                      </a:r>
                      <a:endParaRPr 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04B645-0507-407E-BBF7-7938F3DCD92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612775" y="1249363"/>
            <a:ext cx="34528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Teaching Scheme: </a:t>
            </a:r>
            <a:endParaRPr lang="en-US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Hours / Week</a:t>
            </a:r>
          </a:p>
          <a:p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Hrs. 42 Hrs</a:t>
            </a:r>
            <a:endParaRPr lang="en-US" sz="4400" b="1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3124200" y="2971800"/>
            <a:ext cx="2228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Credits : </a:t>
            </a: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4267200" y="1219200"/>
            <a:ext cx="402431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Examination Scheme:</a:t>
            </a:r>
          </a:p>
          <a:p>
            <a:pPr eaLnBrk="1" hangingPunct="1"/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In-Semester   :  30 Marks</a:t>
            </a:r>
          </a:p>
          <a:p>
            <a:pPr eaLnBrk="1" hangingPunct="1"/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End-Semester:  70 Marks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3246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5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rPr>
              <a:t>The Structure…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09600" y="3760788"/>
            <a:ext cx="7924800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Prerequisites:</a:t>
            </a:r>
          </a:p>
          <a:p>
            <a:pPr indent="463550" eaLnBrk="0" hangingPunct="0"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Problem Solving &amp; Object Oriented Programming</a:t>
            </a:r>
          </a:p>
          <a:p>
            <a:pPr indent="463550" eaLnBrk="0" hangingPunct="0"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Software Engineering and Project Management</a:t>
            </a:r>
          </a:p>
          <a:p>
            <a:pPr indent="463550" eaLnBrk="0" hangingPunct="0"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1080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63998D-24B2-4394-BFCC-4D41C77BC4C4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075" y="228600"/>
            <a:ext cx="8772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 VI ARCHITECTURAL DESIGN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914400"/>
          <a:ext cx="8610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108"/>
                <a:gridCol w="2695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Reference / 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Overview of software Architecture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Software  Modeling and Design by Hassan </a:t>
                      </a:r>
                      <a:r>
                        <a:rPr lang="en-US" b="0" dirty="0" err="1" smtClean="0"/>
                        <a:t>Gomaa</a:t>
                      </a:r>
                      <a:endParaRPr lang="en-US" b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Client / Server Software Architectures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Software  Modeling and Design by Hassan </a:t>
                      </a:r>
                      <a:r>
                        <a:rPr lang="en-US" b="0" dirty="0" err="1" smtClean="0"/>
                        <a:t>Gomaa</a:t>
                      </a:r>
                      <a:endParaRPr lang="en-US" b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Service Oriented Software Architectures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Software  Modeling and Design by Hassan </a:t>
                      </a:r>
                      <a:r>
                        <a:rPr lang="en-US" b="0" dirty="0" err="1" smtClean="0"/>
                        <a:t>Gomaa</a:t>
                      </a:r>
                      <a:endParaRPr lang="en-US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7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39CE2A-1FB9-4488-B104-685D89977113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075" y="228600"/>
            <a:ext cx="8772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UNITS VI ARCHITECTURAL DESIGN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914400"/>
          <a:ext cx="8610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108"/>
                <a:gridCol w="2695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Reference / 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Component Based Software Architectures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Software  Modeling and Design by Hassan </a:t>
                      </a:r>
                      <a:r>
                        <a:rPr lang="en-US" b="0" dirty="0" err="1" smtClean="0"/>
                        <a:t>Gomaa</a:t>
                      </a:r>
                      <a:endParaRPr lang="en-US" b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Concurrent and Real-Time Software Architectures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18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Software  Modeling and Design by Hassan </a:t>
                      </a:r>
                      <a:r>
                        <a:rPr lang="en-US" b="0" dirty="0" err="1" smtClean="0"/>
                        <a:t>Gomaa</a:t>
                      </a:r>
                      <a:endParaRPr lang="en-US" b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Designing Product Line Architectures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Chapter 19</a:t>
                      </a:r>
                    </a:p>
                    <a:p>
                      <a:r>
                        <a:rPr lang="en-US" b="0" dirty="0" smtClean="0"/>
                        <a:t>Software  Modeling and Design by Hassan </a:t>
                      </a:r>
                      <a:r>
                        <a:rPr lang="en-US" b="0" dirty="0" err="1" smtClean="0"/>
                        <a:t>Gomaa</a:t>
                      </a:r>
                      <a:endParaRPr lang="en-US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8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660B96-AC98-4534-9FC7-D53A28CDB60E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28600"/>
            <a:ext cx="7239000" cy="738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Text Books &amp; Reference Books </a:t>
            </a:r>
            <a:r>
              <a:rPr lang="en-US" sz="2400" b="1" dirty="0"/>
              <a:t>	</a:t>
            </a:r>
          </a:p>
          <a:p>
            <a:pPr algn="r">
              <a:defRPr/>
            </a:pPr>
            <a:r>
              <a:rPr lang="en-US" b="1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914400"/>
            <a:ext cx="8686800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B0F0"/>
                </a:solidFill>
              </a:rPr>
              <a:t>Text Books </a:t>
            </a:r>
            <a:r>
              <a:rPr lang="en-US" b="1" dirty="0"/>
              <a:t>	</a:t>
            </a:r>
          </a:p>
          <a:p>
            <a:pPr marL="341313" indent="-341313">
              <a:buFont typeface="Wingdings" pitchFamily="2" charset="2"/>
              <a:buChar char="q"/>
              <a:defRPr/>
            </a:pPr>
            <a:r>
              <a:rPr lang="en-US" dirty="0"/>
              <a:t>Ali </a:t>
            </a:r>
            <a:r>
              <a:rPr lang="en-US" dirty="0" err="1"/>
              <a:t>Bahrami</a:t>
            </a:r>
            <a:r>
              <a:rPr lang="en-US" dirty="0"/>
              <a:t>, Object Oriented System Development: Using Unified Modeling Language, McGraw-Hill, International Editions 1999,ISBN:0-07-116090-6. </a:t>
            </a:r>
          </a:p>
          <a:p>
            <a:pPr marL="341313" indent="-341313">
              <a:buFont typeface="Wingdings" pitchFamily="2" charset="2"/>
              <a:buChar char="q"/>
              <a:defRPr/>
            </a:pPr>
            <a:r>
              <a:rPr lang="en-US" dirty="0"/>
              <a:t>Craig </a:t>
            </a:r>
            <a:r>
              <a:rPr lang="en-US" dirty="0" err="1"/>
              <a:t>Larman</a:t>
            </a:r>
            <a:r>
              <a:rPr lang="en-US" dirty="0"/>
              <a:t>, Applying UML and Patterns, Pearson Education, Second Edition,ISBN:978-0130925695. </a:t>
            </a:r>
          </a:p>
          <a:p>
            <a:pPr marL="341313" indent="-341313">
              <a:buFont typeface="Wingdings" pitchFamily="2" charset="2"/>
              <a:buChar char="q"/>
              <a:defRPr/>
            </a:pPr>
            <a:r>
              <a:rPr lang="en-US" dirty="0"/>
              <a:t>Erich Gamma et al, Design Patterns: Elements of Reusable Object, Pearson, First Edition,ISBN:9789332555402, 9332555400.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rgbClr val="00B0F0"/>
                </a:solidFill>
              </a:rPr>
              <a:t>Reference Books </a:t>
            </a:r>
            <a:r>
              <a:rPr lang="en-US" b="1" dirty="0"/>
              <a:t>	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Martin Fowler, UML Distilled, Pearson, Third Edition, ISBN:978-81-317-1565-9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 Dan </a:t>
            </a:r>
            <a:r>
              <a:rPr lang="en-US" dirty="0" err="1"/>
              <a:t>Pilone</a:t>
            </a:r>
            <a:r>
              <a:rPr lang="en-US" dirty="0"/>
              <a:t>, Neil Pitman, UML in Nutshell, </a:t>
            </a:r>
            <a:r>
              <a:rPr lang="en-US" dirty="0" err="1"/>
              <a:t>O’reilly</a:t>
            </a:r>
            <a:r>
              <a:rPr lang="en-US" dirty="0"/>
              <a:t> Pub.,ISBN:8184040024, </a:t>
            </a:r>
          </a:p>
          <a:p>
            <a:pPr>
              <a:defRPr/>
            </a:pPr>
            <a:r>
              <a:rPr lang="en-US" dirty="0"/>
              <a:t>9788184040029.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 Roger S. Pressman, Software Engineering: A Practitioner’s Approach, McGraw Hill, Seventh </a:t>
            </a:r>
            <a:r>
              <a:rPr lang="en-US" dirty="0" err="1"/>
              <a:t>Edition,ISBN</a:t>
            </a:r>
            <a:r>
              <a:rPr lang="en-US" dirty="0"/>
              <a:t>: 9339212088, 9789339212087.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 Hassan </a:t>
            </a:r>
            <a:r>
              <a:rPr lang="en-US" dirty="0" err="1"/>
              <a:t>Gomaa</a:t>
            </a:r>
            <a:r>
              <a:rPr lang="en-US" dirty="0"/>
              <a:t>, Software Modeling And Design UML, Use Cases, Pattern, &amp; Software Architectures, Cambridge University Press, ISBN: 978-0-521-76414-8.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JIM </a:t>
            </a:r>
            <a:r>
              <a:rPr lang="en-US" dirty="0" err="1"/>
              <a:t>Arlow</a:t>
            </a:r>
            <a:r>
              <a:rPr lang="en-US" dirty="0"/>
              <a:t>, </a:t>
            </a:r>
            <a:r>
              <a:rPr lang="en-US" dirty="0" err="1"/>
              <a:t>Ila</a:t>
            </a:r>
            <a:r>
              <a:rPr lang="en-US" dirty="0"/>
              <a:t> </a:t>
            </a:r>
            <a:r>
              <a:rPr lang="en-US" dirty="0" err="1"/>
              <a:t>Neustadt</a:t>
            </a:r>
            <a:r>
              <a:rPr lang="en-US" dirty="0"/>
              <a:t>, UML 2 and the Unified Process, Pearson, Second Edition, ISBN: 9788131700549 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/>
              <a:t>Tom Pender, UML 2 Bible, Wiley India, ISBN: 9788126504527.</a:t>
            </a:r>
          </a:p>
          <a:p>
            <a:pPr>
              <a:defRPr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672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133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Unit-I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Object Oriented Methodologies, UML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1"/>
            <a:ext cx="7772400" cy="990600"/>
          </a:xfrm>
        </p:spPr>
        <p:txBody>
          <a:bodyPr/>
          <a:lstStyle/>
          <a:p>
            <a:r>
              <a:rPr lang="en-US" dirty="0" smtClean="0"/>
              <a:t>What is Software?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82000" cy="4038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Software is the term associated with the programs that are written to manage the various resources of a computer system and perform certain designated useful tasks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ges of SDL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5532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b="1" dirty="0"/>
              <a:t>What is software design?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7924800" cy="4191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Software design is the process of defining software methods, functions, objects, and the overall structure and interaction of your code so that the resulting functionality will satisfy your users requirements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85800"/>
            <a:ext cx="6400800" cy="495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Software development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Modeling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Implementation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Testing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Maintenance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9905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software modeling?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382000" cy="457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dirty="0" smtClean="0">
                <a:solidFill>
                  <a:schemeClr val="tx1"/>
                </a:solidFill>
              </a:rPr>
              <a:t>model </a:t>
            </a:r>
            <a:r>
              <a:rPr lang="en-US" dirty="0" smtClean="0">
                <a:solidFill>
                  <a:schemeClr val="tx1"/>
                </a:solidFill>
              </a:rPr>
              <a:t>is an abstract representation of a system, constructed to understand the system prior to building or modifying it.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Software modeling should address the entire software design including interfaces, interactions with other software, and all the software methods.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What is Model?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990600"/>
            <a:ext cx="8229600" cy="5410200"/>
          </a:xfrm>
        </p:spPr>
        <p:txBody>
          <a:bodyPr/>
          <a:lstStyle/>
          <a:p>
            <a:pPr algn="l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</a:rPr>
              <a:t>Reduced version of system.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</a:rPr>
              <a:t>Removes irrelevant details of the system. 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</a:rPr>
              <a:t>Helps detect errors and omissions in requirements, before committing the resources.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</a:rPr>
              <a:t>Helps communicate with the stake holders [Clients, Users, Implementers</a:t>
            </a:r>
            <a:r>
              <a:rPr lang="en-US" smtClean="0">
                <a:solidFill>
                  <a:schemeClr val="tx1"/>
                </a:solidFill>
              </a:rPr>
              <a:t>, Testers].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</a:rPr>
              <a:t>Helps implementation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1"/>
            <a:ext cx="7772400" cy="914400"/>
          </a:xfrm>
        </p:spPr>
        <p:txBody>
          <a:bodyPr/>
          <a:lstStyle/>
          <a:p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3820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414459: Computer Laboratory VIII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Teaching Scheme: Practical:04 Hours/Week    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Credits:02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Examination Scheme: TW:50 Marks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                  OR: 50 Marks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Prerequisites: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 Problem Solving &amp; Object-Oriented Programming.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Software Engineering and Project Management.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1440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Characteristics of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8229600" cy="4419600"/>
          </a:xfrm>
        </p:spPr>
        <p:txBody>
          <a:bodyPr/>
          <a:lstStyle/>
          <a:p>
            <a:pPr algn="l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</a:rPr>
              <a:t>Abstract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</a:rPr>
              <a:t>Understandable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</a:rPr>
              <a:t>Accurate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</a:rPr>
              <a:t>Predictive</a:t>
            </a:r>
          </a:p>
          <a:p>
            <a:pPr algn="l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/>
                </a:solidFill>
              </a:rPr>
              <a:t>Inexpensive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1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Modeling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7162800" cy="44958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Testing a physical entities before building it.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Communication with customers.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Visualization.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Reduction of complexity.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1"/>
            <a:ext cx="7772400" cy="1143000"/>
          </a:xfrm>
        </p:spPr>
        <p:txBody>
          <a:bodyPr/>
          <a:lstStyle/>
          <a:p>
            <a:r>
              <a:rPr lang="en-US" dirty="0" smtClean="0"/>
              <a:t>Why Object oriented?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447800"/>
            <a:ext cx="6934200" cy="4191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1.Higher level abstraction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2.Focus on data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3.Encouragment of good programming techniques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4.Reuse code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Oriented Methodologies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66800"/>
            <a:ext cx="7391400" cy="45720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OMT-</a:t>
            </a:r>
            <a:r>
              <a:rPr lang="en-US" dirty="0" err="1" smtClean="0">
                <a:solidFill>
                  <a:schemeClr val="tx1"/>
                </a:solidFill>
              </a:rPr>
              <a:t>Rumbaugh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 Oriented design-</a:t>
            </a:r>
            <a:r>
              <a:rPr lang="en-US" dirty="0" err="1" smtClean="0">
                <a:solidFill>
                  <a:schemeClr val="tx1"/>
                </a:solidFill>
              </a:rPr>
              <a:t>Booch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 Oriented Analysis-</a:t>
            </a:r>
            <a:r>
              <a:rPr lang="en-US" dirty="0" err="1" smtClean="0">
                <a:solidFill>
                  <a:schemeClr val="tx1"/>
                </a:solidFill>
              </a:rPr>
              <a:t>Cood</a:t>
            </a:r>
            <a:r>
              <a:rPr lang="en-US" dirty="0" smtClean="0">
                <a:solidFill>
                  <a:schemeClr val="tx1"/>
                </a:solidFill>
              </a:rPr>
              <a:t> Yourdon</a:t>
            </a:r>
          </a:p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OOSE-Jacobson</a:t>
            </a:r>
          </a:p>
          <a:p>
            <a:pPr marL="514350" indent="-514350"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 smtClean="0"/>
              <a:t>OMT-</a:t>
            </a:r>
            <a:r>
              <a:rPr lang="en-US" dirty="0" err="1" smtClean="0"/>
              <a:t>Rumbaugh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7620000" cy="4495800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Describe methods for:</a:t>
            </a:r>
          </a:p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-Analysis</a:t>
            </a:r>
          </a:p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-Design </a:t>
            </a:r>
          </a:p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-Implementation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772400" cy="838200"/>
          </a:xfrm>
        </p:spPr>
        <p:txBody>
          <a:bodyPr/>
          <a:lstStyle/>
          <a:p>
            <a:r>
              <a:rPr lang="en-US" dirty="0" smtClean="0"/>
              <a:t>Four phases in OMT-</a:t>
            </a:r>
            <a:r>
              <a:rPr lang="en-US" dirty="0" err="1" smtClean="0"/>
              <a:t>Rumbaugh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4495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-Analysis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-System Design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-Object Design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OMT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6553200" cy="5029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Three parts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-Object model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     -data dictionary</a:t>
            </a:r>
          </a:p>
          <a:p>
            <a:pPr algn="l"/>
            <a:endParaRPr lang="en-US" sz="3600" dirty="0" smtClean="0">
              <a:solidFill>
                <a:schemeClr val="tx1"/>
              </a:solidFill>
            </a:endParaRP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-dynamic model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       -state diagram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        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-functional model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        -Data flow</a:t>
            </a:r>
          </a:p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Oriented design-</a:t>
            </a:r>
            <a:r>
              <a:rPr lang="en-US" dirty="0" err="1" smtClean="0"/>
              <a:t>Booch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"/>
            <a:ext cx="6400800" cy="5029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Describe methods for: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-Analysis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-Design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-large set of symbols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Booch</a:t>
            </a:r>
            <a:r>
              <a:rPr lang="en-US" dirty="0" smtClean="0"/>
              <a:t> methodology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44958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Two development process: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1.Macro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</a:rPr>
              <a:t>2.Micro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Macro development process: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14400"/>
            <a:ext cx="6400800" cy="4724400"/>
          </a:xfrm>
        </p:spPr>
        <p:txBody>
          <a:bodyPr/>
          <a:lstStyle/>
          <a:p>
            <a:pPr algn="l"/>
            <a:r>
              <a:rPr lang="en-US" dirty="0" smtClean="0"/>
              <a:t>-</a:t>
            </a:r>
            <a:r>
              <a:rPr lang="en-US" sz="3600" dirty="0" smtClean="0">
                <a:solidFill>
                  <a:schemeClr val="tx1"/>
                </a:solidFill>
              </a:rPr>
              <a:t>Conceptualization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-Analysis and development of model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-Design the system architecture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-Implantation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-maintenance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321FC2-971D-430A-8C1E-857603CBA10C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76200"/>
            <a:ext cx="6391275" cy="862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Course Objectives</a:t>
            </a:r>
          </a:p>
        </p:txBody>
      </p:sp>
      <p:sp>
        <p:nvSpPr>
          <p:cNvPr id="4100" name="TextBox 10"/>
          <p:cNvSpPr txBox="1">
            <a:spLocks noChangeArrowheads="1"/>
          </p:cNvSpPr>
          <p:nvPr/>
        </p:nvSpPr>
        <p:spPr bwMode="auto">
          <a:xfrm>
            <a:off x="304800" y="1066800"/>
            <a:ext cx="85344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200" dirty="0">
                <a:latin typeface="Bookman Old Style" panose="02050604050505020204" pitchFamily="18" charset="0"/>
              </a:rPr>
              <a:t>To teach the student the fundamental aspects of different object oriented methodologies and  Unified Approach along with Unified Modeling Language (UML), in terms of </a:t>
            </a:r>
            <a:r>
              <a:rPr lang="en-US" sz="2200" dirty="0">
                <a:solidFill>
                  <a:srgbClr val="FF0000"/>
                </a:solidFill>
                <a:latin typeface="Bookman Old Style" panose="02050604050505020204" pitchFamily="18" charset="0"/>
              </a:rPr>
              <a:t>“how to use” </a:t>
            </a:r>
            <a:r>
              <a:rPr lang="en-US" sz="2200" dirty="0">
                <a:latin typeface="Bookman Old Style" panose="02050604050505020204" pitchFamily="18" charset="0"/>
              </a:rPr>
              <a:t>it for the purpose of specifying and developing software.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200" dirty="0">
                <a:latin typeface="Bookman Old Style" panose="02050604050505020204" pitchFamily="18" charset="0"/>
              </a:rPr>
              <a:t>Explore and analyze use case modeling, domain / class modeling.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200" dirty="0">
                <a:latin typeface="Bookman Old Style" panose="02050604050505020204" pitchFamily="18" charset="0"/>
              </a:rPr>
              <a:t>To teach the student Interaction and behavior modeling.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200" dirty="0">
                <a:latin typeface="Bookman Old Style" panose="02050604050505020204" pitchFamily="18" charset="0"/>
              </a:rPr>
              <a:t>Aware students with design process in software development.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200" dirty="0">
                <a:latin typeface="Bookman Old Style" panose="02050604050505020204" pitchFamily="18" charset="0"/>
              </a:rPr>
              <a:t> Orient students with the software design principles and patterns.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200" dirty="0">
                <a:latin typeface="Bookman Old Style" panose="02050604050505020204" pitchFamily="18" charset="0"/>
              </a:rPr>
              <a:t>Enable students to learn the architectural design guidelines in various type of application development. </a:t>
            </a:r>
          </a:p>
        </p:txBody>
      </p:sp>
    </p:spTree>
    <p:extLst>
      <p:ext uri="{BB962C8B-B14F-4D97-AF65-F5344CB8AC3E}">
        <p14:creationId xmlns:p14="http://schemas.microsoft.com/office/powerpoint/2010/main" val="4753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 development process: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62000"/>
            <a:ext cx="7086600" cy="4876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-Identify class and object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-Identify semantics of class and object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-class and object relationship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-interface of class and object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7772400" cy="990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Object Oriented Analysis-</a:t>
            </a:r>
            <a:r>
              <a:rPr lang="en-US" sz="4000" dirty="0" err="1" smtClean="0"/>
              <a:t>Cood</a:t>
            </a:r>
            <a:r>
              <a:rPr lang="en-US" sz="4000" dirty="0" smtClean="0"/>
              <a:t> Yourdon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14400"/>
            <a:ext cx="6400800" cy="4724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-Analysis phase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-Implementation phase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-Testing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The Jacobson Methodologies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14400"/>
            <a:ext cx="7848600" cy="47244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-</a:t>
            </a:r>
            <a:r>
              <a:rPr lang="en-US" sz="3600" dirty="0" smtClean="0">
                <a:solidFill>
                  <a:schemeClr val="tx1"/>
                </a:solidFill>
              </a:rPr>
              <a:t>1.Object oriented Business Engineering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(OOBE)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   -- enterprise level development</a:t>
            </a:r>
          </a:p>
          <a:p>
            <a:pPr algn="l"/>
            <a:endParaRPr lang="en-US" sz="3600" dirty="0" smtClean="0">
              <a:solidFill>
                <a:schemeClr val="tx1"/>
              </a:solidFill>
            </a:endParaRP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2.Object oriented Software Engineering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(OOSE)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  -</a:t>
            </a:r>
            <a:r>
              <a:rPr lang="en-US" sz="3600" dirty="0" err="1" smtClean="0">
                <a:solidFill>
                  <a:schemeClr val="tx1"/>
                </a:solidFill>
              </a:rPr>
              <a:t>ood</a:t>
            </a:r>
            <a:r>
              <a:rPr lang="en-US" sz="3600" dirty="0" smtClean="0">
                <a:solidFill>
                  <a:schemeClr val="tx1"/>
                </a:solidFill>
              </a:rPr>
              <a:t> at large real time system   </a:t>
            </a:r>
          </a:p>
          <a:p>
            <a:pPr algn="l"/>
            <a:endParaRPr lang="en-US" sz="3600" dirty="0" smtClean="0">
              <a:solidFill>
                <a:schemeClr val="tx1"/>
              </a:solidFill>
            </a:endParaRP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--Use case driven design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917575"/>
          </a:xfrm>
        </p:spPr>
        <p:txBody>
          <a:bodyPr/>
          <a:lstStyle/>
          <a:p>
            <a:r>
              <a:rPr lang="en-US" dirty="0" smtClean="0"/>
              <a:t>Three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371600"/>
            <a:ext cx="8077200" cy="426720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Class Model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It describes the static structure of the objects in the system and their relationships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State Model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It describes the aspects of an object that change over time. 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Interaction Model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It describes how the objects in the system co-operate to achieve broader results.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Unified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620000" cy="4724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The main motivation here is to combine the best practices, processes, methodologies, and guidelines along with UML notations and diagrams for better understanding of  object-oriented concepts and system development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biunizam.tripod.com/webprojects/etms/images/3/image0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45673"/>
            <a:ext cx="7010400" cy="5650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848600" cy="50292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The unified approach to software development revolves around to the following processes and concepts. The processes are: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1.     Use-case driven development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2.     Object-oriented analysis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3.     Object-oriented design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4.     Incremental development and prototyping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5.     Continuous testing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Technology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990600"/>
            <a:ext cx="6934200" cy="46482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-UML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-layered architecture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-repository for OO pattern and framework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-Component based development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6889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Object-Oriented Analysis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239000" cy="47244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OOA process consists of the following steps: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1.     Identify the Actors.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2.     Develop a simple business process model   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        using UML Activity diagram.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3.     Develop the Use Case.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4.     Develop interaction diagrams.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5.     Identify classes.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7772400" cy="765175"/>
          </a:xfrm>
        </p:spPr>
        <p:txBody>
          <a:bodyPr/>
          <a:lstStyle/>
          <a:p>
            <a:r>
              <a:rPr lang="en-US" b="1" dirty="0" smtClean="0"/>
              <a:t>Object-Oriented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153400" cy="4724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OOD Process consists of: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1.     Designing classes, their attributes, methods, associations, structures and protocols, apply design axioms.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2.     Design the Access Layer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3.     Design and prototype User interface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4.     User Satisfaction and Usability Tests based on the Usage/Use Cases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5.     Iterated and refine the design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18D4A5-7331-4320-9BC8-5FA5B2F12814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52388"/>
            <a:ext cx="6340475" cy="862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Course Outcomes </a:t>
            </a:r>
            <a:endParaRPr lang="en-US" dirty="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990600"/>
            <a:ext cx="8458200" cy="489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Bookman Old Style" pitchFamily="18" charset="0"/>
              </a:rPr>
              <a:t>By the end of the course, students should be able to </a:t>
            </a:r>
          </a:p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400" dirty="0">
                <a:latin typeface="Bookman Old Style" pitchFamily="18" charset="0"/>
              </a:rPr>
              <a:t>Understand object oriented methodologies, basics of 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</a:rPr>
              <a:t>Unified Modeling Language </a:t>
            </a:r>
            <a:r>
              <a:rPr lang="en-US" sz="2400" dirty="0">
                <a:latin typeface="Bookman Old Style" pitchFamily="18" charset="0"/>
              </a:rPr>
              <a:t>(UML). </a:t>
            </a:r>
          </a:p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400" dirty="0">
                <a:latin typeface="Bookman Old Style" pitchFamily="18" charset="0"/>
              </a:rPr>
              <a:t>Understand analysis process, use case modeling, domain/class modeling  </a:t>
            </a:r>
          </a:p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400" dirty="0">
                <a:latin typeface="Bookman Old Style" pitchFamily="18" charset="0"/>
              </a:rPr>
              <a:t>Understand interaction and behavior modeling. </a:t>
            </a:r>
          </a:p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400" dirty="0">
                <a:latin typeface="Bookman Old Style" pitchFamily="18" charset="0"/>
              </a:rPr>
              <a:t> Understand design process and business, access and view layer class design </a:t>
            </a:r>
          </a:p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400" dirty="0">
                <a:latin typeface="Bookman Old Style" pitchFamily="18" charset="0"/>
              </a:rPr>
              <a:t>Get started on study of 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</a:rPr>
              <a:t>GRASP</a:t>
            </a:r>
            <a:r>
              <a:rPr lang="en-US" sz="2400" dirty="0">
                <a:latin typeface="Bookman Old Style" pitchFamily="18" charset="0"/>
              </a:rPr>
              <a:t> principles and </a:t>
            </a:r>
            <a:r>
              <a:rPr lang="en-US" sz="2400" dirty="0" err="1">
                <a:solidFill>
                  <a:srgbClr val="FF0000"/>
                </a:solidFill>
                <a:latin typeface="Bookman Old Style" pitchFamily="18" charset="0"/>
              </a:rPr>
              <a:t>GoF</a:t>
            </a:r>
            <a:r>
              <a:rPr lang="en-US" sz="2400" dirty="0">
                <a:latin typeface="Bookman Old Style" pitchFamily="18" charset="0"/>
              </a:rPr>
              <a:t> design patterns. </a:t>
            </a:r>
          </a:p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400" dirty="0">
                <a:latin typeface="Bookman Old Style" pitchFamily="18" charset="0"/>
              </a:rPr>
              <a:t>Get started on study of architectural design principles and guidelines in the various type of application development. </a:t>
            </a:r>
          </a:p>
        </p:txBody>
      </p:sp>
    </p:spTree>
    <p:extLst>
      <p:ext uri="{BB962C8B-B14F-4D97-AF65-F5344CB8AC3E}">
        <p14:creationId xmlns:p14="http://schemas.microsoft.com/office/powerpoint/2010/main" val="26316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28194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-Iterative Development and Continuous Testing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-</a:t>
            </a:r>
            <a:r>
              <a:rPr lang="en-US" sz="2800" dirty="0" smtClean="0"/>
              <a:t>Modeling based on the Unified Modeling Language:</a:t>
            </a:r>
            <a:br>
              <a:rPr lang="en-US" sz="2800" dirty="0" smtClean="0"/>
            </a:br>
            <a:r>
              <a:rPr lang="en-US" sz="2800" dirty="0" smtClean="0"/>
              <a:t>        UA use UML to describe and model the analysis and design phase of system development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7772400" cy="6096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Layered Approach to Software Development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391400" cy="45720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Three layered approaches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Business Layer:                             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 The business layer contains all the objects that represent the business.  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The responsibilities of business layer are very straightforward. 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“Model the objects of the business and how they interact to accomplish the business processes.”  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A business model captures the static and dynamic relationships among a collection of business objects.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These objects should not be responsible for </a:t>
            </a:r>
            <a:r>
              <a:rPr lang="en-US" b="1" dirty="0" smtClean="0">
                <a:solidFill>
                  <a:schemeClr val="tx1"/>
                </a:solidFill>
              </a:rPr>
              <a:t>Displaying details and Data Access details.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848600" cy="5867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View Layer / User Interface Layer: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    </a:t>
            </a:r>
            <a:r>
              <a:rPr lang="en-US" dirty="0" smtClean="0">
                <a:solidFill>
                  <a:schemeClr val="tx1"/>
                </a:solidFill>
              </a:rPr>
              <a:t>It consists of objects with which the user interacts as well as the objects needed to manage or control the interface.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There objects are identified during the object oriented design phase.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This layer is responsible for 2 major aspects. They are,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  Responding to user interaction 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b="1" dirty="0" smtClean="0">
                <a:solidFill>
                  <a:schemeClr val="tx1"/>
                </a:solidFill>
              </a:rPr>
              <a:t> displaying business objects.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Access Layer:</a:t>
            </a:r>
          </a:p>
          <a:p>
            <a:pPr algn="l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It contains objects that know how to communicate with the place where the data actually reside, whether it be a relational database, mainframe, Internet or file.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It has two major responsibilities, </a:t>
            </a:r>
            <a:r>
              <a:rPr lang="en-US" b="1" dirty="0" smtClean="0">
                <a:solidFill>
                  <a:schemeClr val="tx1"/>
                </a:solidFill>
              </a:rPr>
              <a:t>Translate request 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b="1" dirty="0" smtClean="0">
                <a:solidFill>
                  <a:schemeClr val="tx1"/>
                </a:solidFill>
              </a:rPr>
              <a:t> Translate result.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1"/>
            <a:ext cx="76200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 Component based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467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Component-based software engineering (CBSE) is an approach to software development emerged in the 1990's that relies on the reuse of entities called 'software components'.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8413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Unified Modeling Language</a:t>
            </a:r>
            <a:br>
              <a:rPr lang="en-US" dirty="0" smtClean="0">
                <a:solidFill>
                  <a:srgbClr val="FF66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8001000" cy="4648200"/>
          </a:xfrm>
        </p:spPr>
        <p:txBody>
          <a:bodyPr/>
          <a:lstStyle/>
          <a:p>
            <a:pPr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Early forms began to appear between mid-1970 and the late 1980s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Increased from 10 to 50+ between 1989 to 1994.</a:t>
            </a:r>
          </a:p>
          <a:p>
            <a:pPr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Roots go back to three distinct methods</a:t>
            </a:r>
          </a:p>
          <a:p>
            <a:pPr lvl="1"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i="1" dirty="0" err="1" smtClean="0">
                <a:solidFill>
                  <a:schemeClr val="tx1"/>
                </a:solidFill>
              </a:rPr>
              <a:t>Booch</a:t>
            </a:r>
            <a:r>
              <a:rPr lang="en-US" i="1" dirty="0" smtClean="0">
                <a:solidFill>
                  <a:schemeClr val="tx1"/>
                </a:solidFill>
              </a:rPr>
              <a:t> method</a:t>
            </a:r>
            <a:r>
              <a:rPr lang="en-US" dirty="0" smtClean="0">
                <a:solidFill>
                  <a:schemeClr val="tx1"/>
                </a:solidFill>
              </a:rPr>
              <a:t>” by Grady </a:t>
            </a:r>
            <a:r>
              <a:rPr lang="en-US" dirty="0" err="1" smtClean="0">
                <a:solidFill>
                  <a:schemeClr val="tx1"/>
                </a:solidFill>
              </a:rPr>
              <a:t>Booch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i="1" dirty="0" smtClean="0">
                <a:solidFill>
                  <a:schemeClr val="tx1"/>
                </a:solidFill>
              </a:rPr>
              <a:t>Object Modeling Technique</a:t>
            </a:r>
            <a:r>
              <a:rPr lang="en-US" dirty="0" smtClean="0">
                <a:solidFill>
                  <a:schemeClr val="tx1"/>
                </a:solidFill>
              </a:rPr>
              <a:t>” coauthored by James </a:t>
            </a:r>
            <a:r>
              <a:rPr lang="en-US" dirty="0" err="1" smtClean="0">
                <a:solidFill>
                  <a:schemeClr val="tx1"/>
                </a:solidFill>
              </a:rPr>
              <a:t>Rambaugh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i="1" dirty="0" err="1" smtClean="0">
                <a:solidFill>
                  <a:schemeClr val="tx1"/>
                </a:solidFill>
              </a:rPr>
              <a:t>Objectory</a:t>
            </a:r>
            <a:r>
              <a:rPr lang="en-US" dirty="0" smtClean="0">
                <a:solidFill>
                  <a:schemeClr val="tx1"/>
                </a:solidFill>
              </a:rPr>
              <a:t>” by Ivan Jacobson.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4191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Overview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1.A language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2.For visualizing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3.For specifying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4.Constructing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5.documenting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821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305800" cy="5715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Goals of UML as stated by the designers are</a:t>
            </a:r>
          </a:p>
          <a:p>
            <a:pPr lvl="0" algn="l"/>
            <a:r>
              <a:rPr lang="en-US" dirty="0" smtClean="0">
                <a:solidFill>
                  <a:schemeClr val="tx1"/>
                </a:solidFill>
              </a:rPr>
              <a:t>-To model systems using OO concepts</a:t>
            </a:r>
          </a:p>
          <a:p>
            <a:pPr lvl="0" algn="l"/>
            <a:r>
              <a:rPr lang="en-US" dirty="0" smtClean="0">
                <a:solidFill>
                  <a:schemeClr val="tx1"/>
                </a:solidFill>
              </a:rPr>
              <a:t>-To establish an explicit coupling to conceptual as well as executable artifacts</a:t>
            </a:r>
          </a:p>
          <a:p>
            <a:pPr lvl="0" algn="l"/>
            <a:r>
              <a:rPr lang="en-US" dirty="0" smtClean="0">
                <a:solidFill>
                  <a:schemeClr val="tx1"/>
                </a:solidFill>
              </a:rPr>
              <a:t>-To address the issues of scale inherent in complex, mission-critical systems</a:t>
            </a:r>
          </a:p>
          <a:p>
            <a:pPr lvl="0" algn="l"/>
            <a:r>
              <a:rPr lang="en-US" dirty="0" smtClean="0">
                <a:solidFill>
                  <a:schemeClr val="tx1"/>
                </a:solidFill>
              </a:rPr>
              <a:t>-To create a modeling language usable by humans and machine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38200"/>
            <a:ext cx="7315200" cy="48006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To model systems using OO concepts</a:t>
            </a:r>
            <a:endParaRPr lang="en-US" b="1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Specifying the structure and behavior of a system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Visualizing a system as it is or as we want it to be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Constructing a system from the template provided by the model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Documenting  the decisions made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457200" y="914400"/>
            <a:ext cx="8229600" cy="5486400"/>
            <a:chOff x="375" y="848"/>
            <a:chExt cx="4976" cy="3165"/>
          </a:xfrm>
        </p:grpSpPr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 flipV="1">
              <a:off x="3066" y="1632"/>
              <a:ext cx="1373" cy="7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3157" y="2549"/>
              <a:ext cx="1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1385" y="1811"/>
              <a:ext cx="1372" cy="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896" y="2865"/>
              <a:ext cx="725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2411" y="1529"/>
              <a:ext cx="334" cy="8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1384" y="2549"/>
              <a:ext cx="12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flipH="1">
              <a:off x="2972" y="1511"/>
              <a:ext cx="334" cy="8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H="1" flipV="1">
              <a:off x="3029" y="2549"/>
              <a:ext cx="1014" cy="5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2245" y="3248"/>
              <a:ext cx="282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752" y="1143"/>
              <a:ext cx="984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Use Case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843" y="1233"/>
              <a:ext cx="984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Use Case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1933" y="1323"/>
              <a:ext cx="762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Use Case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Dia</a:t>
              </a: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375" y="2188"/>
              <a:ext cx="1003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Scenario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466" y="2278"/>
              <a:ext cx="1003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Scenario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557" y="2369"/>
              <a:ext cx="893" cy="57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Collaboration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4257" y="2188"/>
              <a:ext cx="1003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4348" y="2278"/>
              <a:ext cx="1003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4439" y="2368"/>
              <a:ext cx="894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Component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3549" y="3015"/>
              <a:ext cx="928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Component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3640" y="3105"/>
              <a:ext cx="928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Component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3730" y="3195"/>
              <a:ext cx="891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Deployment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4257" y="1239"/>
              <a:ext cx="1003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4348" y="1329"/>
              <a:ext cx="1003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4439" y="1419"/>
              <a:ext cx="763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Object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795" y="3044"/>
              <a:ext cx="1001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Scenario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886" y="3134"/>
              <a:ext cx="1002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Scenario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977" y="3225"/>
              <a:ext cx="803" cy="57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Statechart</a:t>
              </a:r>
              <a:endParaRPr kumimoji="0" lang="en-US" sz="17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603" y="1353"/>
              <a:ext cx="983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Use Case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694" y="1443"/>
              <a:ext cx="982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Use Case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784" y="1533"/>
              <a:ext cx="757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76531" tIns="38264" rIns="76531" bIns="3826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Sequence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2869" y="848"/>
              <a:ext cx="1001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2960" y="938"/>
              <a:ext cx="1002" cy="57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State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3051" y="1028"/>
              <a:ext cx="761" cy="573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Class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2869" y="2941"/>
              <a:ext cx="0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lg" len="lg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2341" y="3344"/>
              <a:ext cx="281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2437" y="3440"/>
              <a:ext cx="761" cy="57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horz" wrap="none" lIns="86173" tIns="43088" rIns="86173" bIns="43088" numCol="1" anchor="ctr" anchorCtr="0" compatLnSpc="1">
              <a:prstTxWarp prst="textNoShape">
                <a:avLst/>
              </a:prstTxWarp>
            </a:bodyPr>
            <a:lstStyle/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Activity</a:t>
              </a:r>
            </a:p>
            <a:p>
              <a:pPr marL="457200" marR="0" lvl="1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808080"/>
                  </a:solidFill>
                  <a:effectLst/>
                  <a:latin typeface="Arial Narrow" pitchFamily="34" charset="0"/>
                  <a:cs typeface="Arial" pitchFamily="34" charset="0"/>
                </a:rPr>
                <a:t>Diagrams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67" name="AutoShape 39"/>
            <p:cNvSpPr>
              <a:spLocks noChangeArrowheads="1"/>
            </p:cNvSpPr>
            <p:nvPr/>
          </p:nvSpPr>
          <p:spPr bwMode="auto">
            <a:xfrm>
              <a:off x="2445" y="2129"/>
              <a:ext cx="807" cy="753"/>
            </a:xfrm>
            <a:prstGeom prst="can">
              <a:avLst>
                <a:gd name="adj" fmla="val 39255"/>
              </a:avLst>
            </a:pr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none" lIns="107950" tIns="53975" rIns="107950" bIns="53975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8" name="AutoShape 40"/>
            <p:cNvSpPr>
              <a:spLocks noChangeArrowheads="1"/>
            </p:cNvSpPr>
            <p:nvPr/>
          </p:nvSpPr>
          <p:spPr bwMode="auto">
            <a:xfrm>
              <a:off x="2496" y="2208"/>
              <a:ext cx="807" cy="753"/>
            </a:xfrm>
            <a:prstGeom prst="can">
              <a:avLst>
                <a:gd name="adj" fmla="val 39255"/>
              </a:avLst>
            </a:pr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none" lIns="107950" tIns="53975" rIns="107950" bIns="53975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69" name="AutoShape 41"/>
            <p:cNvSpPr>
              <a:spLocks noChangeArrowheads="1"/>
            </p:cNvSpPr>
            <p:nvPr/>
          </p:nvSpPr>
          <p:spPr bwMode="auto">
            <a:xfrm>
              <a:off x="2544" y="2304"/>
              <a:ext cx="807" cy="753"/>
            </a:xfrm>
            <a:prstGeom prst="can">
              <a:avLst>
                <a:gd name="adj" fmla="val 39255"/>
              </a:avLst>
            </a:pr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none" lIns="107950" tIns="53975" rIns="107950" bIns="53975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70" name="Rectangle 42"/>
            <p:cNvSpPr>
              <a:spLocks noChangeArrowheads="1"/>
            </p:cNvSpPr>
            <p:nvPr/>
          </p:nvSpPr>
          <p:spPr bwMode="auto">
            <a:xfrm>
              <a:off x="2687" y="2687"/>
              <a:ext cx="72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7950" tIns="53975" rIns="107950" bIns="539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itchFamily="34" charset="0"/>
                  <a:cs typeface="Arial" pitchFamily="34" charset="0"/>
                </a:rPr>
                <a:t>Models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Three part of system’s model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7848600" cy="441960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Functional model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     -Use case diagram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2. Object model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      -Class diagram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3.Dynamic model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    -sequence, Activity, State </a:t>
            </a:r>
          </a:p>
          <a:p>
            <a:pPr marL="514350" indent="-514350"/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321FC2-971D-430A-8C1E-857603CBA10C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28600"/>
            <a:ext cx="75342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5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SL-VIII-Objectives</a:t>
            </a:r>
            <a:endParaRPr lang="en-US" sz="50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4100" name="TextBox 10"/>
          <p:cNvSpPr txBox="1">
            <a:spLocks noChangeArrowheads="1"/>
          </p:cNvSpPr>
          <p:nvPr/>
        </p:nvSpPr>
        <p:spPr bwMode="auto">
          <a:xfrm>
            <a:off x="304800" y="1066800"/>
            <a:ext cx="85344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1313" indent="-341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lang="en-US" sz="2800" dirty="0" smtClean="0"/>
              <a:t>To teach the student Unified Modeling Language (UML 2.0), in terms of “how to use” it for the purpose of specifying and developing software.</a:t>
            </a:r>
          </a:p>
          <a:p>
            <a:pPr marL="457200" indent="-457200" eaLnBrk="1" hangingPunct="1">
              <a:buAutoNum type="arabicPeriod"/>
            </a:pPr>
            <a:r>
              <a:rPr lang="en-US" sz="2800" dirty="0" smtClean="0"/>
              <a:t>  To teach the student how to identify different software artifacts at analysis and design phase.</a:t>
            </a:r>
          </a:p>
          <a:p>
            <a:pPr marL="457200" indent="-457200" eaLnBrk="1" hangingPunct="1">
              <a:buAutoNum type="arabicPeriod"/>
            </a:pPr>
            <a:r>
              <a:rPr lang="en-US" sz="2800" dirty="0" smtClean="0"/>
              <a:t>  To explore and analyze use case modeling.</a:t>
            </a:r>
          </a:p>
          <a:p>
            <a:pPr marL="457200" indent="-457200" eaLnBrk="1" hangingPunct="1">
              <a:buAutoNum type="arabicPeriod"/>
            </a:pPr>
            <a:r>
              <a:rPr lang="en-US" sz="2800" dirty="0" smtClean="0"/>
              <a:t>  To explore and analyze domain/ class modeling.</a:t>
            </a:r>
          </a:p>
          <a:p>
            <a:pPr marL="457200" indent="-457200" eaLnBrk="1" hangingPunct="1">
              <a:buAutoNum type="arabicPeriod"/>
            </a:pPr>
            <a:r>
              <a:rPr lang="en-US" sz="2800" dirty="0" smtClean="0"/>
              <a:t>  To teach the student Interaction and Behavior Modeling.</a:t>
            </a:r>
          </a:p>
          <a:p>
            <a:pPr marL="457200" indent="-457200" eaLnBrk="1" hangingPunct="1">
              <a:buAutoNum type="arabicPeriod"/>
            </a:pPr>
            <a:r>
              <a:rPr lang="en-US" sz="2800" dirty="0" smtClean="0"/>
              <a:t>  To Orient students with the software design principles and patterns.</a:t>
            </a:r>
            <a:r>
              <a:rPr lang="en-US" sz="2800" dirty="0" smtClean="0">
                <a:latin typeface="Bookman Old Style" panose="02050604050505020204" pitchFamily="18" charset="0"/>
              </a:rPr>
              <a:t> 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18D4A5-7331-4320-9BC8-5FA5B2F12814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52388"/>
            <a:ext cx="6705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SL-VIII </a:t>
            </a:r>
            <a:r>
              <a:rPr lang="en-US" sz="5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Outcomes </a:t>
            </a:r>
            <a:endParaRPr lang="en-US" dirty="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990600"/>
            <a:ext cx="8458200" cy="48320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smtClean="0"/>
              <a:t>By the end of the course, students should be able to</a:t>
            </a:r>
          </a:p>
          <a:p>
            <a:pPr>
              <a:defRPr/>
            </a:pPr>
            <a:r>
              <a:rPr lang="en-US" sz="2800" dirty="0" smtClean="0"/>
              <a:t> 1. Draw, discuss different UML 2.0 diagrams, their concepts, notation, advanced notation, forward and reverse engineering aspects. </a:t>
            </a:r>
          </a:p>
          <a:p>
            <a:pPr>
              <a:defRPr/>
            </a:pPr>
            <a:r>
              <a:rPr lang="en-US" sz="2800" dirty="0" smtClean="0"/>
              <a:t>2. Identify different software artifacts used to develop analysis and design model from requirements.</a:t>
            </a:r>
          </a:p>
          <a:p>
            <a:pPr>
              <a:defRPr/>
            </a:pPr>
            <a:r>
              <a:rPr lang="en-US" sz="2800" dirty="0" smtClean="0"/>
              <a:t> 3. Develop use case model. </a:t>
            </a:r>
          </a:p>
          <a:p>
            <a:pPr>
              <a:defRPr/>
            </a:pPr>
            <a:r>
              <a:rPr lang="en-US" sz="2800" dirty="0" smtClean="0"/>
              <a:t>4. Develop, implement analysis model and design model. 5. Develop, implement Interaction and behavior Model. 6. Implement an appropriate design pattern to solve a design problem.</a:t>
            </a:r>
            <a:endParaRPr lang="en-US" sz="2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599"/>
            <a:ext cx="7772400" cy="609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of Assignments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82000" cy="4800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1.Write Problem Statement for System / Project 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2.Prepare Use Case Model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3.Prepare Activity Model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4. Prepare Analysis Model-Class Model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5. Prepare a Design Model from Analysis Model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6. Prepare Sequence Model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7. Prepare a State Model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8.</a:t>
            </a:r>
            <a:r>
              <a:rPr lang="en-US" sz="2800" b="1" dirty="0" smtClean="0">
                <a:solidFill>
                  <a:schemeClr val="tx1"/>
                </a:solidFill>
              </a:rPr>
              <a:t> Identification and Implementation of GRASP pattern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9. Identification and Implementation of GOF pattern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619F96-30F6-4866-93EB-11AC18D1F644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6147" name="AutoShape 2" descr="Image result for unified approach in ooad"/>
          <p:cNvSpPr>
            <a:spLocks noChangeAspect="1" noChangeArrowheads="1"/>
          </p:cNvSpPr>
          <p:nvPr/>
        </p:nvSpPr>
        <p:spPr bwMode="auto">
          <a:xfrm>
            <a:off x="155575" y="-1919288"/>
            <a:ext cx="5257800" cy="400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148" name="AutoShape 4" descr="Image result for unified approach in ooad"/>
          <p:cNvSpPr>
            <a:spLocks noChangeAspect="1" noChangeArrowheads="1"/>
          </p:cNvSpPr>
          <p:nvPr/>
        </p:nvSpPr>
        <p:spPr bwMode="auto">
          <a:xfrm>
            <a:off x="155575" y="-1919288"/>
            <a:ext cx="5257800" cy="4000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6149" name="Picture 9" descr="Road 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838200"/>
            <a:ext cx="84613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794250" y="0"/>
            <a:ext cx="4121150" cy="862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+mj-ea"/>
                <a:cs typeface="+mj-cs"/>
              </a:rPr>
              <a:t>Road Map…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2372</Words>
  <Application>Microsoft Office PowerPoint</Application>
  <PresentationFormat>On-screen Show (4:3)</PresentationFormat>
  <Paragraphs>531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Arial Narrow</vt:lpstr>
      <vt:lpstr>Bookman Old Style</vt:lpstr>
      <vt:lpstr>Calibri</vt:lpstr>
      <vt:lpstr>Times New Roman</vt:lpstr>
      <vt:lpstr>Wingdings</vt:lpstr>
      <vt:lpstr>Office Theme</vt:lpstr>
      <vt:lpstr>Software Design And Modeling  </vt:lpstr>
      <vt:lpstr>The Structure…</vt:lpstr>
      <vt:lpstr>Practical</vt:lpstr>
      <vt:lpstr>PowerPoint Presentation</vt:lpstr>
      <vt:lpstr>PowerPoint Presentation</vt:lpstr>
      <vt:lpstr>PowerPoint Presentation</vt:lpstr>
      <vt:lpstr>PowerPoint Presentation</vt:lpstr>
      <vt:lpstr>List of Assignments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Unit-I Object Oriented Methodologies, UML </vt:lpstr>
      <vt:lpstr>What is Software?</vt:lpstr>
      <vt:lpstr>PowerPoint Presentation</vt:lpstr>
      <vt:lpstr>What is software design? </vt:lpstr>
      <vt:lpstr>PowerPoint Presentation</vt:lpstr>
      <vt:lpstr>What is software modeling? </vt:lpstr>
      <vt:lpstr>What is Model?</vt:lpstr>
      <vt:lpstr>Characteristics of Models</vt:lpstr>
      <vt:lpstr>Why Modeling ?</vt:lpstr>
      <vt:lpstr>Why Object oriented?</vt:lpstr>
      <vt:lpstr>Object Oriented Methodologies</vt:lpstr>
      <vt:lpstr>OMT-Rumbaugh</vt:lpstr>
      <vt:lpstr>Four phases in OMT-Rumbaugh</vt:lpstr>
      <vt:lpstr>OMT</vt:lpstr>
      <vt:lpstr>Object Oriented design-Booch </vt:lpstr>
      <vt:lpstr>Booch methodology</vt:lpstr>
      <vt:lpstr>Macro development process: </vt:lpstr>
      <vt:lpstr>Micro development process: </vt:lpstr>
      <vt:lpstr> Object Oriented Analysis-Cood Yourdon </vt:lpstr>
      <vt:lpstr> The Jacobson Methodologies </vt:lpstr>
      <vt:lpstr>Three Models</vt:lpstr>
      <vt:lpstr>Unified Approach</vt:lpstr>
      <vt:lpstr>PowerPoint Presentation</vt:lpstr>
      <vt:lpstr>PowerPoint Presentation</vt:lpstr>
      <vt:lpstr>Technology and Methods</vt:lpstr>
      <vt:lpstr>Object-Oriented Analysis </vt:lpstr>
      <vt:lpstr>Object-Oriented Design</vt:lpstr>
      <vt:lpstr>-Iterative Development and Continuous Testing  -Modeling based on the Unified Modeling Language:         UA use UML to describe and model the analysis and design phase of system development </vt:lpstr>
      <vt:lpstr>Layered Approach to Software Development:</vt:lpstr>
      <vt:lpstr>PowerPoint Presentation</vt:lpstr>
      <vt:lpstr> Component based development</vt:lpstr>
      <vt:lpstr>Unified Modeling Language </vt:lpstr>
      <vt:lpstr>UML</vt:lpstr>
      <vt:lpstr>PowerPoint Presentation</vt:lpstr>
      <vt:lpstr>PowerPoint Presentation</vt:lpstr>
      <vt:lpstr>PowerPoint Presentation</vt:lpstr>
      <vt:lpstr>Three part of system’s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 INTRODUCTION TO MODELING AND CLASS MODEL</dc:title>
  <dc:creator>Administrator</dc:creator>
  <cp:lastModifiedBy>admin</cp:lastModifiedBy>
  <cp:revision>96</cp:revision>
  <dcterms:created xsi:type="dcterms:W3CDTF">2017-06-12T10:15:49Z</dcterms:created>
  <dcterms:modified xsi:type="dcterms:W3CDTF">2021-07-28T07:08:39Z</dcterms:modified>
</cp:coreProperties>
</file>