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8" r:id="rId10"/>
    <p:sldId id="263" r:id="rId11"/>
    <p:sldId id="264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303" r:id="rId32"/>
    <p:sldId id="286" r:id="rId33"/>
    <p:sldId id="287" r:id="rId34"/>
    <p:sldId id="288" r:id="rId35"/>
    <p:sldId id="290" r:id="rId36"/>
    <p:sldId id="291" r:id="rId37"/>
    <p:sldId id="312" r:id="rId38"/>
    <p:sldId id="292" r:id="rId39"/>
    <p:sldId id="293" r:id="rId40"/>
    <p:sldId id="304" r:id="rId41"/>
    <p:sldId id="294" r:id="rId42"/>
    <p:sldId id="306" r:id="rId43"/>
    <p:sldId id="305" r:id="rId44"/>
    <p:sldId id="307" r:id="rId45"/>
    <p:sldId id="295" r:id="rId46"/>
    <p:sldId id="309" r:id="rId47"/>
    <p:sldId id="310" r:id="rId48"/>
    <p:sldId id="311" r:id="rId49"/>
    <p:sldId id="314" r:id="rId50"/>
    <p:sldId id="313" r:id="rId51"/>
    <p:sldId id="315" r:id="rId52"/>
    <p:sldId id="316" r:id="rId53"/>
    <p:sldId id="327" r:id="rId54"/>
    <p:sldId id="334" r:id="rId55"/>
    <p:sldId id="335" r:id="rId56"/>
    <p:sldId id="336" r:id="rId57"/>
    <p:sldId id="337" r:id="rId58"/>
    <p:sldId id="302" r:id="rId59"/>
    <p:sldId id="324" r:id="rId60"/>
    <p:sldId id="318" r:id="rId61"/>
    <p:sldId id="328" r:id="rId62"/>
    <p:sldId id="329" r:id="rId63"/>
    <p:sldId id="326" r:id="rId64"/>
    <p:sldId id="320" r:id="rId65"/>
    <p:sldId id="321" r:id="rId66"/>
    <p:sldId id="322" r:id="rId67"/>
    <p:sldId id="330" r:id="rId68"/>
    <p:sldId id="331" r:id="rId69"/>
    <p:sldId id="332" r:id="rId70"/>
    <p:sldId id="333" r:id="rId71"/>
    <p:sldId id="339" r:id="rId72"/>
    <p:sldId id="341" r:id="rId73"/>
    <p:sldId id="338" r:id="rId74"/>
    <p:sldId id="342" r:id="rId75"/>
    <p:sldId id="346" r:id="rId76"/>
    <p:sldId id="347" r:id="rId77"/>
    <p:sldId id="348" r:id="rId78"/>
    <p:sldId id="349" r:id="rId79"/>
    <p:sldId id="352" r:id="rId80"/>
    <p:sldId id="350" r:id="rId81"/>
    <p:sldId id="344" r:id="rId82"/>
    <p:sldId id="345" r:id="rId83"/>
    <p:sldId id="35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F633-328D-4B98-B1A4-B6F18D335AD3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7FAE9-3D53-474E-8FFD-8972D0BEA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FAE9-3D53-474E-8FFD-8972D0BEA5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FAE9-3D53-474E-8FFD-8972D0BEA5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7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FAE9-3D53-474E-8FFD-8972D0BEA5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C3508-780F-4AB5-ACD4-7D770649DF46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A54C-8DAD-4C98-8D1C-15B8E656659B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DFB9-35CB-44CF-B31C-26C844D7D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/>
          <a:lstStyle/>
          <a:p>
            <a:r>
              <a:rPr lang="en-US" dirty="0" smtClean="0"/>
              <a:t>Domain/Class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7924800" cy="42672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Class?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2.Common class pattern Approach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1.Concept class-Reliability, Prediction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2.Event class-request, order,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3.Organization class-Department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4.People class-teacher , employee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5.Place class-stores , building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6.Tengible class and Device class-car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                        sensor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534400" cy="6248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CRC Card?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CRC stands for Class, Responsibility and Collaboration.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Class :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An object-oriented class name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• Include information about super- and sub-classes </a:t>
            </a:r>
            <a:r>
              <a:rPr lang="en-US" sz="2800" b="1" dirty="0" smtClean="0">
                <a:solidFill>
                  <a:schemeClr val="tx1"/>
                </a:solidFill>
              </a:rPr>
              <a:t>Responsibility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• What information this class stores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• What this class does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• The behavior for which an object is accountable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Collaboration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• Relationship to other classes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• Which other classes this class uses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200"/>
          </a:xfrm>
        </p:spPr>
        <p:txBody>
          <a:bodyPr/>
          <a:lstStyle/>
          <a:p>
            <a:r>
              <a:rPr lang="en-US" dirty="0" smtClean="0"/>
              <a:t>CRC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153400" cy="464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1.Identify the class responsibilities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2.Assign responsibilities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3.Identify collaborators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"/>
            <a:ext cx="8001000" cy="60198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How to Create a CRC Model?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Read the description. Again. And again. Identify core classes (look for nouns).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Create a card per class (begin with class names only).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Add responsibilities ( look for verbs).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Which other classes does this class need to talk to  fulfill its responsibilities?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Add collaborators.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ass responsibility collabo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943600" cy="4067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990600"/>
            <a:ext cx="4800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Librarian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752600"/>
            <a:ext cx="2362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Pass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Issue book()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Return book()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Calculate fine()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Search book()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752600"/>
            <a:ext cx="24384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Student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Book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faculty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990600"/>
            <a:ext cx="4800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Book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752600"/>
            <a:ext cx="2362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Author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752600"/>
            <a:ext cx="2438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990600"/>
            <a:ext cx="4800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Student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752600"/>
            <a:ext cx="2362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Roll Number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Branch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752600"/>
            <a:ext cx="2438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Naming the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696200" cy="45720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class name should be singular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Start with capital letter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Be centered in the top compartment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Be written in italic if class is abstract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name of class should reflect its intrinsic nature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514600" cy="3200400"/>
            <a:chOff x="576" y="1056"/>
            <a:chExt cx="1296" cy="1620"/>
          </a:xfrm>
        </p:grpSpPr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/>
                <a:t>Class Name</a:t>
              </a:r>
              <a:endParaRPr lang="en-US" sz="2400" b="1" dirty="0"/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/>
                <a:t>attributes</a:t>
              </a: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/>
                <a:t>operations</a:t>
              </a:r>
            </a:p>
          </p:txBody>
        </p:sp>
      </p:grp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352800" y="1412875"/>
            <a:ext cx="55467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i="1" dirty="0"/>
              <a:t>class</a:t>
            </a:r>
            <a:r>
              <a:rPr lang="en-US" sz="2400" b="1" dirty="0"/>
              <a:t> is a description of a set of </a:t>
            </a:r>
          </a:p>
          <a:p>
            <a:r>
              <a:rPr lang="en-US" sz="2400" b="1" dirty="0"/>
              <a:t>objects that share the same attributes,</a:t>
            </a:r>
          </a:p>
          <a:p>
            <a:r>
              <a:rPr lang="en-US" sz="2400" b="1" dirty="0"/>
              <a:t>operations, relationships, and semantics.</a:t>
            </a:r>
          </a:p>
          <a:p>
            <a:endParaRPr lang="en-US" sz="2400" b="1" dirty="0"/>
          </a:p>
          <a:p>
            <a:r>
              <a:rPr lang="en-US" sz="2400" b="1" dirty="0"/>
              <a:t>Graphically, a class is rendered as a </a:t>
            </a:r>
          </a:p>
          <a:p>
            <a:r>
              <a:rPr lang="en-US" sz="2400" b="1" dirty="0"/>
              <a:t>rectangle, usually including its name,</a:t>
            </a:r>
          </a:p>
          <a:p>
            <a:r>
              <a:rPr lang="en-US" sz="2400" b="1" dirty="0"/>
              <a:t>attributes, and operations in separate,</a:t>
            </a:r>
          </a:p>
          <a:p>
            <a:r>
              <a:rPr lang="en-US" sz="2400" b="1" dirty="0"/>
              <a:t>designated compartments.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Approaches for identifying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772400" cy="4495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1.Noun Phrase approach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2.Common class pattern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3.Class Responsibilities collaboration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Names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ClassName</a:t>
              </a: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attributes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operations</a:t>
              </a: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The name of the class is the only required tag in the graphical representation of a class.  It always appears in the top-most compartment.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address   : Address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5848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An </a:t>
            </a:r>
            <a:r>
              <a:rPr lang="en-US" sz="2400" i="1" dirty="0"/>
              <a:t>attribute</a:t>
            </a:r>
            <a:r>
              <a:rPr lang="en-US" sz="2400" dirty="0"/>
              <a:t> is a named property of a </a:t>
            </a:r>
          </a:p>
          <a:p>
            <a:r>
              <a:rPr lang="en-US" sz="2400" dirty="0"/>
              <a:t>class that describes the object being modeled.</a:t>
            </a:r>
          </a:p>
          <a:p>
            <a:r>
              <a:rPr lang="en-US" sz="2400" dirty="0"/>
              <a:t>In the class diagram, attributes appear in </a:t>
            </a:r>
          </a:p>
          <a:p>
            <a:r>
              <a:rPr lang="en-US" sz="2400" dirty="0"/>
              <a:t>the second compartment just below the </a:t>
            </a:r>
          </a:p>
          <a:p>
            <a:r>
              <a:rPr lang="en-US" sz="2400" dirty="0"/>
              <a:t>name-compartment.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 (Cont’d)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name      : String</a:t>
            </a:r>
          </a:p>
          <a:p>
            <a:r>
              <a:rPr lang="en-US"/>
              <a:t>address   : Address</a:t>
            </a:r>
          </a:p>
          <a:p>
            <a:r>
              <a:rPr lang="en-US"/>
              <a:t>birthdate : Date</a:t>
            </a:r>
          </a:p>
          <a:p>
            <a:r>
              <a:rPr lang="en-US"/>
              <a:t>/ age        : Date</a:t>
            </a:r>
          </a:p>
          <a:p>
            <a:r>
              <a:rPr lang="en-US"/>
              <a:t>ssn          : Id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12916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Attributes are usually listed in the form: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/>
              <a:t>attributeName</a:t>
            </a:r>
            <a:r>
              <a:rPr lang="en-US" sz="2400" dirty="0"/>
              <a:t> : Type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/>
              <a:t>derived</a:t>
            </a:r>
            <a:r>
              <a:rPr lang="en-US" sz="2400" dirty="0"/>
              <a:t> attribute is one that can be</a:t>
            </a:r>
          </a:p>
          <a:p>
            <a:r>
              <a:rPr lang="en-US" sz="2400" dirty="0"/>
              <a:t>computed from other attributes, but</a:t>
            </a:r>
          </a:p>
          <a:p>
            <a:r>
              <a:rPr lang="en-US" sz="2400" dirty="0"/>
              <a:t>doesn’t actually exist.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</a:t>
            </a:r>
          </a:p>
          <a:p>
            <a:r>
              <a:rPr lang="en-US" sz="2400" dirty="0"/>
              <a:t>a Person’s age can be computed from </a:t>
            </a:r>
          </a:p>
          <a:p>
            <a:r>
              <a:rPr lang="en-US" sz="2400" dirty="0"/>
              <a:t>his birth date. A derived attribute is </a:t>
            </a:r>
          </a:p>
          <a:p>
            <a:r>
              <a:rPr lang="en-US" sz="2400" dirty="0"/>
              <a:t>designated by a preceding ‘/’ as in:</a:t>
            </a:r>
          </a:p>
          <a:p>
            <a:endParaRPr lang="en-US" sz="2400" dirty="0"/>
          </a:p>
          <a:p>
            <a:r>
              <a:rPr lang="en-US" sz="2400" dirty="0"/>
              <a:t>      / age :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 (Cont’d)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+ name      : String</a:t>
            </a:r>
          </a:p>
          <a:p>
            <a:r>
              <a:rPr lang="en-US"/>
              <a:t># address   : Address</a:t>
            </a:r>
          </a:p>
          <a:p>
            <a:r>
              <a:rPr lang="en-US"/>
              <a:t># birthdate : Date</a:t>
            </a:r>
          </a:p>
          <a:p>
            <a:r>
              <a:rPr lang="en-US"/>
              <a:t>/ age           : Date</a:t>
            </a:r>
          </a:p>
          <a:p>
            <a:r>
              <a:rPr lang="en-US"/>
              <a:t>- ssn           : Id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279692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Attributes can be:</a:t>
            </a:r>
          </a:p>
          <a:p>
            <a:r>
              <a:rPr lang="en-US" sz="2800" dirty="0"/>
              <a:t>	+ public</a:t>
            </a:r>
          </a:p>
          <a:p>
            <a:r>
              <a:rPr lang="en-US" sz="2800" dirty="0"/>
              <a:t>	# protected</a:t>
            </a:r>
          </a:p>
          <a:p>
            <a:r>
              <a:rPr lang="en-US" sz="2800" dirty="0"/>
              <a:t>	- private</a:t>
            </a:r>
          </a:p>
          <a:p>
            <a:r>
              <a:rPr lang="en-US" sz="2800" dirty="0"/>
              <a:t>	/ derived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Operations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address   : Address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sleep</a:t>
              </a:r>
            </a:p>
            <a:p>
              <a:pPr algn="ctr"/>
              <a:r>
                <a:rPr lang="en-US"/>
                <a:t>work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3657600" y="1905000"/>
            <a:ext cx="5078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Operations </a:t>
            </a:r>
            <a:r>
              <a:rPr lang="en-US" sz="2400" dirty="0"/>
              <a:t>describe the class behavior </a:t>
            </a:r>
          </a:p>
          <a:p>
            <a:r>
              <a:rPr lang="en-US" sz="2400" dirty="0"/>
              <a:t>and appear in the third compartment.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Operations (Cont’d)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PhoneBook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newEntry (n : Name, a : Address, p : PhoneNumber, d : Description)</a:t>
              </a:r>
            </a:p>
            <a:p>
              <a:r>
                <a:rPr lang="en-US"/>
                <a:t>getPhone ( n : Name, a : Address) : PhoneNumber</a:t>
              </a:r>
            </a:p>
          </p:txBody>
        </p:sp>
      </p:grp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Depicting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name      : String</a:t>
              </a:r>
            </a:p>
            <a:p>
              <a:r>
                <a:rPr lang="en-US" dirty="0" err="1"/>
                <a:t>birthdate</a:t>
              </a:r>
              <a:r>
                <a:rPr lang="en-US" dirty="0"/>
                <a:t> : Date</a:t>
              </a:r>
            </a:p>
            <a:p>
              <a:r>
                <a:rPr lang="en-US" dirty="0" err="1"/>
                <a:t>ssn</a:t>
              </a:r>
              <a:r>
                <a:rPr lang="en-US" dirty="0"/>
                <a:t>          : Id</a:t>
              </a: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eat()</a:t>
              </a:r>
            </a:p>
            <a:p>
              <a:pPr algn="ctr"/>
              <a:r>
                <a:rPr lang="en-US" dirty="0"/>
                <a:t>sleep()</a:t>
              </a:r>
            </a:p>
            <a:p>
              <a:pPr algn="ctr"/>
              <a:r>
                <a:rPr lang="en-US" dirty="0"/>
                <a:t>work()</a:t>
              </a:r>
            </a:p>
            <a:p>
              <a:pPr algn="ctr"/>
              <a:r>
                <a:rPr lang="en-US" dirty="0"/>
                <a:t>play()</a:t>
              </a:r>
            </a:p>
          </p:txBody>
        </p:sp>
      </p:grp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When drawing a class, you needn’t show attributes and operation in every diagram.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  <a:p>
              <a:pPr algn="ctr"/>
              <a:r>
                <a:rPr lang="en-US"/>
                <a:t>address</a:t>
              </a:r>
            </a:p>
            <a:p>
              <a:pPr algn="ctr"/>
              <a:r>
                <a:rPr lang="en-US"/>
                <a:t>birthdate</a:t>
              </a:r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LMS-classes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3124200" y="1828800"/>
            <a:ext cx="2667000" cy="39624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/>
                <a:t>Librarian</a:t>
              </a:r>
              <a:endParaRPr lang="en-US" sz="2400" b="1" dirty="0"/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Name : </a:t>
              </a:r>
              <a:r>
                <a:rPr lang="en-US" dirty="0"/>
                <a:t>String</a:t>
              </a:r>
            </a:p>
            <a:p>
              <a:r>
                <a:rPr lang="en-US" dirty="0" smtClean="0"/>
                <a:t>id   </a:t>
              </a:r>
              <a:r>
                <a:rPr lang="en-US" dirty="0"/>
                <a:t>: </a:t>
              </a:r>
              <a:r>
                <a:rPr lang="en-US" dirty="0" err="1" smtClean="0"/>
                <a:t>int</a:t>
              </a:r>
              <a:endParaRPr lang="en-US" dirty="0"/>
            </a:p>
            <a:p>
              <a:r>
                <a:rPr lang="en-US" dirty="0" smtClean="0"/>
                <a:t>pass </a:t>
              </a:r>
              <a:r>
                <a:rPr lang="en-US" dirty="0"/>
                <a:t>: </a:t>
              </a:r>
              <a:r>
                <a:rPr lang="en-US" dirty="0" smtClean="0"/>
                <a:t>string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err="1" smtClean="0"/>
                <a:t>Issuebook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Returnbook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calculateFine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Searchbook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Responsibilities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00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sz="2400" dirty="0"/>
              <a:t>class may also include its responsibilities in a class diagram.</a:t>
            </a:r>
          </a:p>
          <a:p>
            <a:endParaRPr lang="en-US" sz="2400" dirty="0"/>
          </a:p>
          <a:p>
            <a:r>
              <a:rPr lang="en-US" sz="2400" dirty="0"/>
              <a:t>A responsibility is a contract or obligation of a class to perform a particular service</a:t>
            </a:r>
            <a:r>
              <a:rPr lang="en-US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276600"/>
            <a:ext cx="4876800" cy="3048000"/>
            <a:chOff x="1104" y="2064"/>
            <a:chExt cx="3072" cy="1920"/>
          </a:xfrm>
        </p:grpSpPr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SmokeAlarm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	       Responsibilities</a:t>
              </a:r>
            </a:p>
            <a:p>
              <a:endParaRPr lang="en-US"/>
            </a:p>
            <a:p>
              <a:r>
                <a:rPr lang="en-US"/>
                <a:t>-- sound alert and notify guard station</a:t>
              </a:r>
            </a:p>
            <a:p>
              <a:r>
                <a:rPr lang="en-US"/>
                <a:t>    when smoke is detected.</a:t>
              </a:r>
            </a:p>
            <a:p>
              <a:endParaRPr lang="en-US"/>
            </a:p>
            <a:p>
              <a:r>
                <a:rPr lang="en-US"/>
                <a:t>-- indicate battery state</a:t>
              </a:r>
            </a:p>
          </p:txBody>
        </p:sp>
        <p:sp>
          <p:nvSpPr>
            <p:cNvPr id="162824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3331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In</a:t>
            </a:r>
            <a:r>
              <a:rPr lang="en-US" dirty="0"/>
              <a:t> </a:t>
            </a:r>
            <a:r>
              <a:rPr lang="en-US" sz="2400" b="1" dirty="0"/>
              <a:t>UML, object interconnections (logical or physical), are </a:t>
            </a:r>
          </a:p>
          <a:p>
            <a:r>
              <a:rPr lang="en-US" sz="2400" b="1" dirty="0"/>
              <a:t>modeled as relationships. </a:t>
            </a:r>
          </a:p>
          <a:p>
            <a:endParaRPr lang="en-US" sz="2400" b="1" dirty="0"/>
          </a:p>
          <a:p>
            <a:r>
              <a:rPr lang="en-US" sz="2400" b="1" dirty="0"/>
              <a:t>There are three kinds of relationships in UML:</a:t>
            </a:r>
          </a:p>
          <a:p>
            <a:endParaRPr lang="en-US" sz="2400" b="1" dirty="0"/>
          </a:p>
          <a:p>
            <a:pPr lvl="1"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Dependencies  ----------------------&gt;</a:t>
            </a:r>
            <a:endParaRPr lang="en-US" sz="2400" b="1" dirty="0"/>
          </a:p>
          <a:p>
            <a:pPr lvl="1">
              <a:buFontTx/>
              <a:buChar char="•"/>
            </a:pPr>
            <a:endParaRPr lang="en-US" sz="2400" b="1" dirty="0"/>
          </a:p>
          <a:p>
            <a:pPr lvl="1"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Generalizations (super-sub structure)</a:t>
            </a:r>
          </a:p>
          <a:p>
            <a:pPr lvl="1"/>
            <a:endParaRPr lang="en-US" sz="2400" b="1" dirty="0" smtClean="0"/>
          </a:p>
          <a:p>
            <a:pPr lvl="1">
              <a:buFontTx/>
              <a:buChar char="•"/>
            </a:pPr>
            <a:r>
              <a:rPr lang="en-US" sz="2400" b="1" dirty="0" smtClean="0"/>
              <a:t> Associations</a:t>
            </a:r>
          </a:p>
          <a:p>
            <a:pPr lvl="1">
              <a:buFontTx/>
              <a:buChar char="•"/>
            </a:pPr>
            <a:endParaRPr lang="en-US" sz="2400" b="1" dirty="0" smtClean="0"/>
          </a:p>
          <a:p>
            <a:pPr lvl="1">
              <a:buFontTx/>
              <a:buChar char="•"/>
            </a:pPr>
            <a:r>
              <a:rPr lang="en-US" sz="2400" b="1" dirty="0" smtClean="0"/>
              <a:t>Realization (interface) 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1.Noun Phrase approach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924800" cy="3962400"/>
          </a:xfrm>
        </p:spPr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Noun Consider as class and verb method of class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/>
              <a:t>Dependency Relationships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219200" y="3733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CourseSchedule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219200" y="4267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219200" y="46482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add(c : Course)</a:t>
            </a:r>
          </a:p>
          <a:p>
            <a:r>
              <a:rPr lang="en-US"/>
              <a:t>remove(c : Course)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410200" y="4191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Course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3657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81089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dependency</a:t>
            </a:r>
            <a:r>
              <a:rPr lang="en-US" sz="2400" dirty="0"/>
              <a:t> indicates a semantic relationship between two or</a:t>
            </a:r>
          </a:p>
          <a:p>
            <a:r>
              <a:rPr lang="en-US" sz="2400" dirty="0"/>
              <a:t>more elements.  </a:t>
            </a:r>
            <a:endParaRPr lang="en-US" sz="2400" dirty="0" smtClean="0"/>
          </a:p>
          <a:p>
            <a:r>
              <a:rPr lang="en-US" sz="2400" dirty="0" smtClean="0"/>
              <a:t>-weakest relationship , read as </a:t>
            </a:r>
            <a:r>
              <a:rPr lang="en-US" sz="2400" b="1" dirty="0" smtClean="0"/>
              <a:t>“uses  a”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dependency from </a:t>
            </a:r>
            <a:r>
              <a:rPr lang="en-US" sz="2400" i="1" dirty="0" err="1"/>
              <a:t>CourseSchedule</a:t>
            </a:r>
            <a:r>
              <a:rPr lang="en-US" sz="2400" dirty="0"/>
              <a:t> to </a:t>
            </a:r>
            <a:r>
              <a:rPr lang="en-US" sz="2400" i="1" dirty="0"/>
              <a:t>Course</a:t>
            </a:r>
            <a:r>
              <a:rPr lang="en-US" sz="2400" dirty="0"/>
              <a:t> exists because </a:t>
            </a:r>
            <a:r>
              <a:rPr lang="en-US" sz="2400" i="1" dirty="0"/>
              <a:t>Course</a:t>
            </a:r>
            <a:r>
              <a:rPr lang="en-US" sz="2400" dirty="0"/>
              <a:t> is used in both the </a:t>
            </a:r>
            <a:r>
              <a:rPr lang="en-US" sz="2400" b="1" dirty="0"/>
              <a:t>add</a:t>
            </a:r>
            <a:r>
              <a:rPr lang="en-US" sz="2400" dirty="0"/>
              <a:t> and </a:t>
            </a:r>
            <a:r>
              <a:rPr lang="en-US" sz="2400" b="1" dirty="0"/>
              <a:t>remove</a:t>
            </a:r>
            <a:r>
              <a:rPr lang="en-US" sz="2400" dirty="0"/>
              <a:t> operations of </a:t>
            </a:r>
            <a:r>
              <a:rPr lang="en-US" sz="2400" i="1" dirty="0" err="1"/>
              <a:t>CourseSchedule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"/>
            <a:ext cx="7696200" cy="5257800"/>
          </a:xfrm>
        </p:spPr>
        <p:txBody>
          <a:bodyPr/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-can have name , if you have a model with many dependencies.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LMS-classes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1371600" y="1371600"/>
            <a:ext cx="2667000" cy="39624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/>
                <a:t>Librarian</a:t>
              </a:r>
              <a:endParaRPr lang="en-US" sz="2400" b="1" dirty="0"/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Name : </a:t>
              </a:r>
              <a:r>
                <a:rPr lang="en-US" dirty="0"/>
                <a:t>String</a:t>
              </a:r>
            </a:p>
            <a:p>
              <a:r>
                <a:rPr lang="en-US" dirty="0" smtClean="0"/>
                <a:t>id   </a:t>
              </a:r>
              <a:r>
                <a:rPr lang="en-US" dirty="0"/>
                <a:t>: </a:t>
              </a:r>
              <a:r>
                <a:rPr lang="en-US" dirty="0" err="1" smtClean="0"/>
                <a:t>int</a:t>
              </a:r>
              <a:endParaRPr lang="en-US" dirty="0"/>
            </a:p>
            <a:p>
              <a:r>
                <a:rPr lang="en-US" dirty="0" smtClean="0"/>
                <a:t>pass </a:t>
              </a:r>
              <a:r>
                <a:rPr lang="en-US" dirty="0"/>
                <a:t>: </a:t>
              </a:r>
              <a:r>
                <a:rPr lang="en-US" dirty="0" smtClean="0"/>
                <a:t>string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err="1" smtClean="0"/>
                <a:t>Issuebook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Returnbook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calculateFine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Searchbook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038600" y="3352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791200" y="2590800"/>
            <a:ext cx="2438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791200" y="3200400"/>
            <a:ext cx="2438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Author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895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Generalization Relationships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09600" y="1752600"/>
            <a:ext cx="1905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276600" y="1447800"/>
            <a:ext cx="5582321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generalization</a:t>
            </a:r>
            <a:r>
              <a:rPr lang="en-US" sz="2400" dirty="0"/>
              <a:t> connects a subclass</a:t>
            </a:r>
          </a:p>
          <a:p>
            <a:r>
              <a:rPr lang="en-US" sz="2400" dirty="0"/>
              <a:t>to its </a:t>
            </a:r>
            <a:r>
              <a:rPr lang="en-US" sz="2400" dirty="0" err="1"/>
              <a:t>superclass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denotes </a:t>
            </a:r>
            <a:r>
              <a:rPr lang="en-US" sz="2400" dirty="0" smtClean="0"/>
              <a:t>an inheritance </a:t>
            </a:r>
            <a:r>
              <a:rPr lang="en-US" sz="2400" dirty="0"/>
              <a:t>of attributes and </a:t>
            </a:r>
            <a:r>
              <a:rPr lang="en-US" sz="2400" dirty="0" smtClean="0"/>
              <a:t>behavior from </a:t>
            </a:r>
            <a:r>
              <a:rPr lang="en-US" sz="2400" dirty="0"/>
              <a:t>the </a:t>
            </a:r>
            <a:r>
              <a:rPr lang="en-US" sz="2400" dirty="0" err="1"/>
              <a:t>superclass</a:t>
            </a:r>
            <a:r>
              <a:rPr lang="en-US" sz="2400" dirty="0"/>
              <a:t> to the subclass </a:t>
            </a:r>
            <a:r>
              <a:rPr lang="en-US" sz="2400" dirty="0" smtClean="0"/>
              <a:t>and indicates </a:t>
            </a:r>
            <a:r>
              <a:rPr lang="en-US" sz="2400" dirty="0"/>
              <a:t>a specialization in the </a:t>
            </a:r>
            <a:r>
              <a:rPr lang="en-US" sz="2400" dirty="0" smtClean="0"/>
              <a:t>subclass of </a:t>
            </a:r>
            <a:r>
              <a:rPr lang="en-US" sz="2400" dirty="0"/>
              <a:t>the more general </a:t>
            </a:r>
            <a:r>
              <a:rPr lang="en-US" sz="2400" dirty="0" err="1"/>
              <a:t>superclass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-not use name and multiplicity</a:t>
            </a:r>
          </a:p>
          <a:p>
            <a:endParaRPr lang="en-US" sz="2400" dirty="0" smtClean="0"/>
          </a:p>
          <a:p>
            <a:r>
              <a:rPr lang="en-US" sz="3200" b="1" dirty="0" smtClean="0"/>
              <a:t>-”is a” relationship</a:t>
            </a:r>
            <a:endParaRPr lang="en-US" sz="3200" b="1" dirty="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28600" y="4038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Student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2438400"/>
            <a:ext cx="419100" cy="1676400"/>
            <a:chOff x="968" y="1584"/>
            <a:chExt cx="264" cy="1056"/>
          </a:xfrm>
        </p:grpSpPr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336" y="240"/>
                </a:cxn>
                <a:cxn ang="0">
                  <a:pos x="144" y="0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96400" cy="533400"/>
          </a:xfrm>
        </p:spPr>
        <p:txBody>
          <a:bodyPr>
            <a:normAutofit fontScale="90000"/>
          </a:bodyPr>
          <a:lstStyle/>
          <a:p>
            <a:r>
              <a:rPr lang="en-US"/>
              <a:t>Generalization Relationships (Cont’d)</a:t>
            </a:r>
          </a:p>
        </p:txBody>
      </p:sp>
      <p:sp>
        <p:nvSpPr>
          <p:cNvPr id="167939" name="Rectangle 1027"/>
          <p:cNvSpPr>
            <a:spLocks noChangeArrowheads="1"/>
          </p:cNvSpPr>
          <p:nvPr/>
        </p:nvSpPr>
        <p:spPr bwMode="auto">
          <a:xfrm>
            <a:off x="1295400" y="28194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67940" name="Text Box 1028"/>
          <p:cNvSpPr txBox="1">
            <a:spLocks noChangeArrowheads="1"/>
          </p:cNvSpPr>
          <p:nvPr/>
        </p:nvSpPr>
        <p:spPr bwMode="auto">
          <a:xfrm>
            <a:off x="685800" y="1219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UML permits a class to inherit from multiple </a:t>
            </a:r>
            <a:r>
              <a:rPr lang="en-US" sz="2400" dirty="0" err="1"/>
              <a:t>superclasses</a:t>
            </a:r>
            <a:r>
              <a:rPr lang="en-US" sz="2400" dirty="0"/>
              <a:t>, although some programming languages (</a:t>
            </a:r>
            <a:r>
              <a:rPr lang="en-US" sz="2400" i="1" dirty="0"/>
              <a:t>e.g.,</a:t>
            </a:r>
            <a:r>
              <a:rPr lang="en-US" sz="2400" dirty="0"/>
              <a:t> Java) do not permit multiple inheritance. </a:t>
            </a:r>
          </a:p>
        </p:txBody>
      </p:sp>
      <p:sp>
        <p:nvSpPr>
          <p:cNvPr id="167941" name="Rectangle 1029"/>
          <p:cNvSpPr>
            <a:spLocks noChangeArrowheads="1"/>
          </p:cNvSpPr>
          <p:nvPr/>
        </p:nvSpPr>
        <p:spPr bwMode="auto">
          <a:xfrm>
            <a:off x="2895600" y="5029200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TeachingAssistant</a:t>
            </a:r>
          </a:p>
        </p:txBody>
      </p:sp>
      <p:sp>
        <p:nvSpPr>
          <p:cNvPr id="167942" name="Line 1030"/>
          <p:cNvSpPr>
            <a:spLocks noChangeShapeType="1"/>
          </p:cNvSpPr>
          <p:nvPr/>
        </p:nvSpPr>
        <p:spPr bwMode="auto">
          <a:xfrm>
            <a:off x="4343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Freeform 1031"/>
          <p:cNvSpPr>
            <a:spLocks/>
          </p:cNvSpPr>
          <p:nvPr/>
        </p:nvSpPr>
        <p:spPr bwMode="auto">
          <a:xfrm>
            <a:off x="2755900" y="3619500"/>
            <a:ext cx="419100" cy="398463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40"/>
              </a:cxn>
              <a:cxn ang="0">
                <a:pos x="336" y="240"/>
              </a:cxn>
              <a:cxn ang="0">
                <a:pos x="144" y="0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Rectangle 1032"/>
          <p:cNvSpPr>
            <a:spLocks noChangeArrowheads="1"/>
          </p:cNvSpPr>
          <p:nvPr/>
        </p:nvSpPr>
        <p:spPr bwMode="auto">
          <a:xfrm>
            <a:off x="4724400" y="2895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67945" name="Freeform 1033"/>
          <p:cNvSpPr>
            <a:spLocks/>
          </p:cNvSpPr>
          <p:nvPr/>
        </p:nvSpPr>
        <p:spPr bwMode="auto">
          <a:xfrm>
            <a:off x="5562600" y="3657600"/>
            <a:ext cx="419100" cy="398463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40"/>
              </a:cxn>
              <a:cxn ang="0">
                <a:pos x="336" y="240"/>
              </a:cxn>
              <a:cxn ang="0">
                <a:pos x="144" y="0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Freeform 1034"/>
          <p:cNvSpPr>
            <a:spLocks/>
          </p:cNvSpPr>
          <p:nvPr/>
        </p:nvSpPr>
        <p:spPr bwMode="auto">
          <a:xfrm>
            <a:off x="2971800" y="4038600"/>
            <a:ext cx="2819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776" y="288"/>
              </a:cxn>
              <a:cxn ang="0">
                <a:pos x="1776" y="0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Generalization </a:t>
            </a:r>
            <a:r>
              <a:rPr lang="en-US" dirty="0" smtClean="0"/>
              <a:t>Relationships-LMS</a:t>
            </a:r>
            <a:endParaRPr lang="en-US" dirty="0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810000" y="1752600"/>
            <a:ext cx="1905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/>
              <a:t>Library Member</a:t>
            </a:r>
            <a:endParaRPr lang="en-US" sz="2000" b="1" dirty="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524000" y="4495800"/>
            <a:ext cx="2438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/>
              <a:t>Studen</a:t>
            </a:r>
            <a:r>
              <a:rPr lang="en-US" dirty="0"/>
              <a:t>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5800" y="2514600"/>
            <a:ext cx="419100" cy="1524000"/>
            <a:chOff x="968" y="1584"/>
            <a:chExt cx="264" cy="1056"/>
          </a:xfrm>
        </p:grpSpPr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336" y="240"/>
                </a:cxn>
                <a:cxn ang="0">
                  <a:pos x="144" y="0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10200" y="4495800"/>
            <a:ext cx="2438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Faculty</a:t>
            </a:r>
            <a:endParaRPr lang="en-US" sz="2400" dirty="0"/>
          </a:p>
        </p:txBody>
      </p:sp>
      <p:sp>
        <p:nvSpPr>
          <p:cNvPr id="10" name="Freeform 1034"/>
          <p:cNvSpPr>
            <a:spLocks/>
          </p:cNvSpPr>
          <p:nvPr/>
        </p:nvSpPr>
        <p:spPr bwMode="auto">
          <a:xfrm flipV="1">
            <a:off x="3276600" y="4038600"/>
            <a:ext cx="2819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776" y="288"/>
              </a:cxn>
              <a:cxn ang="0">
                <a:pos x="1776" y="0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-If </a:t>
            </a:r>
            <a:r>
              <a:rPr lang="en-US" sz="2400" dirty="0"/>
              <a:t>two classes in a model need to communicate with each other, there must be link between them.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association</a:t>
            </a:r>
            <a:r>
              <a:rPr lang="en-US" sz="2400" dirty="0" smtClean="0"/>
              <a:t> denotes that link. </a:t>
            </a:r>
          </a:p>
          <a:p>
            <a:endParaRPr lang="en-US" sz="2400" dirty="0" smtClean="0"/>
          </a:p>
          <a:p>
            <a:r>
              <a:rPr lang="en-US" sz="2400" dirty="0" smtClean="0"/>
              <a:t>-represent physical or conceptual connection between two or more object.</a:t>
            </a:r>
          </a:p>
          <a:p>
            <a:r>
              <a:rPr lang="en-US" sz="2400" dirty="0" smtClean="0"/>
              <a:t>- “</a:t>
            </a:r>
            <a:r>
              <a:rPr lang="en-US" sz="2400" b="1" dirty="0" smtClean="0"/>
              <a:t>has a</a:t>
            </a:r>
            <a:r>
              <a:rPr lang="en-US" sz="2400" dirty="0" smtClean="0"/>
              <a:t>” relationship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2819400" y="5334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400800" y="50292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Instructor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762000" y="5181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"/>
            <a:ext cx="6400800" cy="495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Association types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1.Binary-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Association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between two class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2.n-ary-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Association among three or more classes.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62000"/>
          </a:xfrm>
        </p:spPr>
        <p:txBody>
          <a:bodyPr/>
          <a:lstStyle/>
          <a:p>
            <a:r>
              <a:rPr lang="en-US" dirty="0" smtClean="0"/>
              <a:t>Identifying associations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315200" cy="4038600"/>
          </a:xfrm>
        </p:spPr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Is the class capable of fulfilling the required task by itself?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-If not what does it need?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-From other class can it acquire what it needs?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We can indicate the </a:t>
            </a:r>
            <a:r>
              <a:rPr lang="en-US" sz="2400" i="1" dirty="0"/>
              <a:t>multiplicity</a:t>
            </a:r>
            <a:r>
              <a:rPr lang="en-US" sz="2400" dirty="0"/>
              <a:t> of an association by adding </a:t>
            </a:r>
            <a:r>
              <a:rPr lang="en-US" sz="2400" i="1" dirty="0"/>
              <a:t>multiplicity adornments</a:t>
            </a:r>
            <a:r>
              <a:rPr lang="en-US" sz="2400" dirty="0"/>
              <a:t> to the line denoting the association. </a:t>
            </a:r>
          </a:p>
          <a:p>
            <a:endParaRPr lang="en-US" sz="2400" dirty="0"/>
          </a:p>
          <a:p>
            <a:r>
              <a:rPr lang="en-US" sz="2400" dirty="0"/>
              <a:t>The example indicates that a </a:t>
            </a:r>
            <a:r>
              <a:rPr lang="en-US" sz="2400" i="1" dirty="0"/>
              <a:t>Student</a:t>
            </a:r>
            <a:r>
              <a:rPr lang="en-US" sz="2400" dirty="0"/>
              <a:t> has one or more </a:t>
            </a:r>
            <a:r>
              <a:rPr lang="en-US" sz="2400" i="1" dirty="0"/>
              <a:t>Instructors</a:t>
            </a:r>
            <a:r>
              <a:rPr lang="en-US" sz="2400" dirty="0"/>
              <a:t>:</a:t>
            </a:r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Instructor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1..*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0" y="4800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24600" y="47244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2819400" y="5029201"/>
            <a:ext cx="3505200" cy="761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5626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  <a:r>
              <a:rPr lang="en-US" dirty="0" smtClean="0"/>
              <a:t>..*</a:t>
            </a:r>
            <a:endParaRPr lang="en-US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95600" y="518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Library management system is used by librarian.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Using this system , Librarian can issue book, return book for students and faculties.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Librarian can calculate fine if student return book after 15 days from issuing date.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To issue book, it is compulsory to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1.login the system by entering username and password.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2.search book to check availability.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If book available 3.enter students details : name, class, roll  number, branch.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772400" cy="762000"/>
          </a:xfrm>
        </p:spPr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7162800" cy="434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Express how many instants of a particular class are involved in a relationship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-default 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0…1-Zero to one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0…*-Zero to many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1…*-one to many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7880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The example indicates that every </a:t>
            </a:r>
            <a:r>
              <a:rPr lang="en-US" sz="2800" i="1" dirty="0"/>
              <a:t>Instructor</a:t>
            </a:r>
            <a:r>
              <a:rPr lang="en-US" sz="2800" dirty="0"/>
              <a:t> has one or more </a:t>
            </a:r>
            <a:r>
              <a:rPr lang="en-US" sz="2800" i="1" dirty="0"/>
              <a:t>Students</a:t>
            </a:r>
            <a:r>
              <a:rPr lang="en-US" sz="2800" dirty="0"/>
              <a:t>:</a:t>
            </a: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838200"/>
          </a:xfrm>
        </p:spPr>
        <p:txBody>
          <a:bodyPr>
            <a:noAutofit/>
          </a:bodyPr>
          <a:lstStyle/>
          <a:p>
            <a:r>
              <a:rPr lang="en-US" sz="3200" dirty="0"/>
              <a:t>Association </a:t>
            </a:r>
            <a:r>
              <a:rPr lang="en-US" sz="3200" dirty="0" smtClean="0"/>
              <a:t>Relationships-association name </a:t>
            </a:r>
            <a:endParaRPr lang="en-US" sz="3200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524000" y="2286000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We can also name the association.</a:t>
            </a: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membership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1"/>
            <a:ext cx="7772400" cy="762000"/>
          </a:xfrm>
        </p:spPr>
        <p:txBody>
          <a:bodyPr/>
          <a:lstStyle/>
          <a:p>
            <a:r>
              <a:rPr lang="en-US" dirty="0" smtClean="0"/>
              <a:t>Association Name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43000" y="2895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77000" y="2971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00400" y="3200398"/>
            <a:ext cx="32766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35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owned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We can specify dual associations</a:t>
            </a:r>
            <a:r>
              <a:rPr lang="en-US" dirty="0"/>
              <a:t>.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 of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president of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Relationships- Role name </a:t>
            </a:r>
            <a:endParaRPr lang="en-US" dirty="0"/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81089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/>
              <a:t>We can also indicate the behavior of an object in an association (</a:t>
            </a:r>
            <a:r>
              <a:rPr lang="en-US" sz="2800" i="1" dirty="0"/>
              <a:t>i.e.,</a:t>
            </a:r>
            <a:r>
              <a:rPr lang="en-US" sz="2800" dirty="0"/>
              <a:t> the </a:t>
            </a:r>
            <a:r>
              <a:rPr lang="en-US" sz="2800" i="1" dirty="0"/>
              <a:t>role </a:t>
            </a:r>
            <a:r>
              <a:rPr lang="en-US" sz="2800" dirty="0"/>
              <a:t>of an object) using </a:t>
            </a:r>
            <a:r>
              <a:rPr lang="en-US" sz="2800" i="1" dirty="0" err="1"/>
              <a:t>rolenames</a:t>
            </a:r>
            <a:r>
              <a:rPr lang="en-US" sz="2800" i="1" dirty="0"/>
              <a:t>.</a:t>
            </a:r>
            <a:endParaRPr lang="en-US" sz="2800" dirty="0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learns from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Relationships- Role name </a:t>
            </a:r>
            <a:endParaRPr lang="en-US" dirty="0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743200" y="3175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324600" y="29464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85800" y="2895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486400" y="32766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819400" y="2743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employer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05400" y="2743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2000" y="4800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477000" y="4876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819400" y="51054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962400" y="4648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Works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81089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We can constrain the association relationship by defining the </a:t>
            </a:r>
            <a:r>
              <a:rPr lang="en-US" i="1" dirty="0"/>
              <a:t>navigability</a:t>
            </a:r>
            <a:r>
              <a:rPr lang="en-US" dirty="0"/>
              <a:t> of the association. Here, a </a:t>
            </a:r>
            <a:r>
              <a:rPr lang="en-US" i="1" dirty="0"/>
              <a:t>Router</a:t>
            </a:r>
            <a:r>
              <a:rPr lang="en-US" dirty="0"/>
              <a:t> object requests services from a </a:t>
            </a:r>
            <a:r>
              <a:rPr lang="en-US" i="1" dirty="0"/>
              <a:t>DNS</a:t>
            </a:r>
            <a:r>
              <a:rPr lang="en-US" dirty="0"/>
              <a:t> object by sending messages to (invoking the operations of) the server. The direction of the association indicates that the server has no knowledge of the </a:t>
            </a:r>
            <a:r>
              <a:rPr lang="en-US" i="1" dirty="0"/>
              <a:t>Router</a:t>
            </a:r>
            <a:r>
              <a:rPr lang="en-US" dirty="0"/>
              <a:t>.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DomainNameServer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3124200" y="4597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90600" y="42926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343400"/>
            <a:ext cx="2819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33800" y="41148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19600" y="4724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     0…*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20574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562600" y="2057400"/>
            <a:ext cx="2819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200400" y="23241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971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Bidirectional Association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unidirectional Association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382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Association Relationships-</a:t>
            </a:r>
            <a:r>
              <a:rPr lang="en-US" sz="3600" i="1" dirty="0" smtClean="0"/>
              <a:t> self association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772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Association end names (Role) are necessary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For association between two object of the same class.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-self association/ </a:t>
            </a:r>
            <a:r>
              <a:rPr lang="en-US" dirty="0" err="1" smtClean="0">
                <a:solidFill>
                  <a:schemeClr val="tx1"/>
                </a:solidFill>
              </a:rPr>
              <a:t>reflexsive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57200" y="3352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002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noun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3048000" y="34290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578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Eliminates Spurious classes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05600" y="3352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2590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 sources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2895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Tentative class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Autofit/>
          </a:bodyPr>
          <a:lstStyle/>
          <a:p>
            <a:r>
              <a:rPr lang="en-US" sz="3600" dirty="0"/>
              <a:t>Association </a:t>
            </a:r>
            <a:r>
              <a:rPr lang="en-US" sz="3600" dirty="0" smtClean="0"/>
              <a:t>Relationships-</a:t>
            </a:r>
            <a:r>
              <a:rPr lang="en-US" sz="3600" i="1" dirty="0" smtClean="0"/>
              <a:t> self association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class can have a </a:t>
            </a:r>
            <a:r>
              <a:rPr lang="en-US" sz="3200" i="1" dirty="0"/>
              <a:t>self association</a:t>
            </a:r>
            <a:r>
              <a:rPr lang="en-US" sz="32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819400"/>
            <a:ext cx="3505200" cy="1585913"/>
            <a:chOff x="1680" y="2256"/>
            <a:chExt cx="2208" cy="999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LinkedListNode</a:t>
              </a:r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next</a:t>
              </a: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previous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Autofit/>
          </a:bodyPr>
          <a:lstStyle/>
          <a:p>
            <a:r>
              <a:rPr lang="en-US" sz="3600" dirty="0"/>
              <a:t>Association </a:t>
            </a:r>
            <a:r>
              <a:rPr lang="en-US" sz="3600" dirty="0" smtClean="0"/>
              <a:t>Relationships-</a:t>
            </a:r>
            <a:r>
              <a:rPr lang="en-US" sz="3600" i="1" dirty="0" smtClean="0"/>
              <a:t> self association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class can have a </a:t>
            </a:r>
            <a:r>
              <a:rPr lang="en-US" sz="3200" i="1" dirty="0"/>
              <a:t>self association</a:t>
            </a:r>
            <a:r>
              <a:rPr lang="en-US" sz="32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2133600"/>
            <a:ext cx="3505200" cy="1585913"/>
            <a:chOff x="1680" y="2256"/>
            <a:chExt cx="2208" cy="999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1920" y="2544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Captain</a:t>
              </a:r>
              <a:endParaRPr lang="en-US" sz="1800" dirty="0"/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Players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Associations can also be objects themselves, called </a:t>
            </a:r>
            <a:r>
              <a:rPr lang="en-US" sz="2400" i="1" dirty="0"/>
              <a:t>link</a:t>
            </a:r>
            <a:r>
              <a:rPr lang="en-US" sz="2400" dirty="0"/>
              <a:t> </a:t>
            </a:r>
            <a:r>
              <a:rPr lang="en-US" sz="2400" i="1" dirty="0"/>
              <a:t>classes</a:t>
            </a:r>
            <a:r>
              <a:rPr lang="en-US" sz="2400" dirty="0"/>
              <a:t> or an </a:t>
            </a:r>
            <a:r>
              <a:rPr lang="en-US" sz="2400" i="1" dirty="0"/>
              <a:t>association </a:t>
            </a:r>
            <a:r>
              <a:rPr lang="en-US" sz="2800" i="1" dirty="0"/>
              <a:t>classes</a:t>
            </a:r>
            <a:r>
              <a:rPr lang="en-US" sz="28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Warranty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Product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Registration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modelNumber</a:t>
              </a:r>
            </a:p>
            <a:p>
              <a:pPr algn="ctr"/>
              <a:r>
                <a:rPr lang="en-US"/>
                <a:t>serialNumber</a:t>
              </a:r>
            </a:p>
            <a:p>
              <a:pPr algn="ctr"/>
              <a:r>
                <a:rPr lang="en-US"/>
                <a:t>warrentyCode</a:t>
              </a:r>
            </a:p>
          </p:txBody>
        </p:sp>
      </p:grp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Accessible by</a:t>
              </a:r>
              <a:endParaRPr lang="en-US" dirty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Access permission</a:t>
              </a:r>
              <a:endParaRPr lang="en-US" dirty="0"/>
            </a:p>
          </p:txBody>
        </p:sp>
      </p:grp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Qualified association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8077200" cy="44958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A </a:t>
            </a:r>
            <a:r>
              <a:rPr lang="en-US" b="1" dirty="0" smtClean="0">
                <a:solidFill>
                  <a:schemeClr val="tx1"/>
                </a:solidFill>
              </a:rPr>
              <a:t>qualified association</a:t>
            </a:r>
            <a:r>
              <a:rPr lang="en-US" dirty="0" smtClean="0">
                <a:solidFill>
                  <a:schemeClr val="tx1"/>
                </a:solidFill>
              </a:rPr>
              <a:t> has a </a:t>
            </a:r>
            <a:r>
              <a:rPr lang="en-US" b="1" dirty="0" smtClean="0">
                <a:solidFill>
                  <a:schemeClr val="tx1"/>
                </a:solidFill>
              </a:rPr>
              <a:t>qualifier</a:t>
            </a:r>
            <a:r>
              <a:rPr lang="en-US" dirty="0" smtClean="0">
                <a:solidFill>
                  <a:schemeClr val="tx1"/>
                </a:solidFill>
              </a:rPr>
              <a:t> that is used to select an object (or objects) from a larger set of related objects, based upon the qualifier key.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Qualification reduces the multiplicity at the target end of the association, usually down from many to one, because it implies the selection of usually one instance from a larger set.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tgmedia.pearsoncmg.com/images/ch16_9780131489066/elementLinks/16fig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667500" cy="3905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Qualified association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153400" cy="3886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example, if a </a:t>
            </a:r>
            <a:r>
              <a:rPr lang="en-US" i="1" dirty="0" err="1" smtClean="0">
                <a:solidFill>
                  <a:schemeClr val="tx1"/>
                </a:solidFill>
              </a:rPr>
              <a:t>ProductCatalog</a:t>
            </a:r>
            <a:r>
              <a:rPr lang="en-US" dirty="0" smtClean="0">
                <a:solidFill>
                  <a:schemeClr val="tx1"/>
                </a:solidFill>
              </a:rPr>
              <a:t> contains many </a:t>
            </a:r>
            <a:r>
              <a:rPr lang="en-US" i="1" dirty="0" err="1" smtClean="0">
                <a:solidFill>
                  <a:schemeClr val="tx1"/>
                </a:solidFill>
              </a:rPr>
              <a:t>ProductDescriptions</a:t>
            </a:r>
            <a:r>
              <a:rPr lang="en-US" dirty="0" smtClean="0">
                <a:solidFill>
                  <a:schemeClr val="tx1"/>
                </a:solidFill>
              </a:rPr>
              <a:t>, and each one can be selected by an </a:t>
            </a:r>
            <a:r>
              <a:rPr lang="en-US" i="1" dirty="0" err="1" smtClean="0">
                <a:solidFill>
                  <a:schemeClr val="tx1"/>
                </a:solidFill>
              </a:rPr>
              <a:t>itemID</a:t>
            </a:r>
            <a:r>
              <a:rPr lang="en-US" dirty="0" smtClean="0">
                <a:solidFill>
                  <a:schemeClr val="tx1"/>
                </a:solidFill>
              </a:rPr>
              <a:t>, then the UML notation in Figure can be used to depict this.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qualified association</a:t>
            </a:r>
            <a:r>
              <a:rPr lang="en-US" dirty="0" smtClean="0">
                <a:solidFill>
                  <a:schemeClr val="tx1"/>
                </a:solidFill>
              </a:rPr>
              <a:t> is the UML equivalent of a programming concept variously known as associative arrays, maps, and dictionaries.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2672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Bank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352800" y="20574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Acc No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>
            <a:off x="4495800" y="23622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00800" y="1752600"/>
            <a:ext cx="1981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Account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90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1828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Bank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248400" y="4343400"/>
            <a:ext cx="1981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Account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2" idx="3"/>
            <a:endCxn id="13" idx="1"/>
          </p:cNvCxnSpPr>
          <p:nvPr/>
        </p:nvCxnSpPr>
        <p:spPr>
          <a:xfrm>
            <a:off x="3429000" y="48387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52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4419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Association Relationships </a:t>
            </a:r>
            <a:r>
              <a:rPr lang="en-US" sz="3600" dirty="0" smtClean="0"/>
              <a:t>:</a:t>
            </a:r>
            <a:r>
              <a:rPr lang="en-US" sz="3600" i="0" dirty="0" smtClean="0"/>
              <a:t>Aggregation</a:t>
            </a:r>
            <a:r>
              <a:rPr lang="en-US" i="0" dirty="0" smtClean="0"/>
              <a:t/>
            </a:r>
            <a:br>
              <a:rPr lang="en-US" i="0" dirty="0" smtClean="0"/>
            </a:b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7848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We can model objects that contain other objects by way of special associations called </a:t>
            </a:r>
            <a:r>
              <a:rPr lang="en-US" i="1" dirty="0"/>
              <a:t>aggregations</a:t>
            </a:r>
            <a:r>
              <a:rPr lang="en-US" dirty="0"/>
              <a:t> and </a:t>
            </a:r>
            <a:r>
              <a:rPr lang="en-US" i="1" dirty="0"/>
              <a:t>compositions.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i="1" dirty="0"/>
              <a:t>aggregation</a:t>
            </a:r>
            <a:r>
              <a:rPr lang="en-US" dirty="0"/>
              <a:t> specifies a whole-part relationship between an aggregate (a whole) and a constituent part, where the part can exist independently from the aggregate. Aggregations are denoted by a hollow-diamond adornment on the association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“Has a”  or “owns a” </a:t>
            </a:r>
            <a:r>
              <a:rPr lang="en-US" dirty="0" smtClean="0"/>
              <a:t>relationship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</p:grpSpPr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Car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181255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Engine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18125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258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96" y="0"/>
                    </a:cxn>
                    <a:cxn ang="0">
                      <a:pos x="192" y="48"/>
                    </a:cxn>
                    <a:cxn ang="0">
                      <a:pos x="96" y="96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61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62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Transmission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/>
          <a:lstStyle/>
          <a:p>
            <a:r>
              <a:rPr lang="en-US" dirty="0" smtClean="0"/>
              <a:t>Properties of Association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19200"/>
            <a:ext cx="7239000" cy="4419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1.Transitivity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Ex:A</a:t>
            </a:r>
            <a:r>
              <a:rPr lang="en-US" dirty="0" smtClean="0">
                <a:solidFill>
                  <a:schemeClr val="tx1"/>
                </a:solidFill>
              </a:rPr>
              <a:t> is part of B, B is part of A then A is part of C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2.Asymmetry: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Ex: A is part of B but B is not part of 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divided into three categories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14400"/>
            <a:ext cx="8153400" cy="472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1.Relevant classes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2.Fuzzy classes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3.Irrelevant classes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Association </a:t>
            </a:r>
            <a:r>
              <a:rPr lang="en-US" sz="3600" dirty="0" smtClean="0"/>
              <a:t>Relationships : Composition</a:t>
            </a:r>
            <a:endParaRPr lang="en-US" sz="3600" dirty="0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composition </a:t>
            </a:r>
            <a:r>
              <a:rPr lang="en-US" dirty="0"/>
              <a:t>indicates a strong ownership and coincident lifetime of parts by the whole (</a:t>
            </a:r>
            <a:r>
              <a:rPr lang="en-US" i="1" dirty="0"/>
              <a:t>i.e.,</a:t>
            </a:r>
            <a:r>
              <a:rPr lang="en-US" dirty="0"/>
              <a:t> they live and die as a whole). Compositions are denoted by a filled-diamond adornment on the association</a:t>
            </a:r>
            <a:r>
              <a:rPr lang="en-US" dirty="0" smtClean="0"/>
              <a:t>.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Window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79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0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Scrollbar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4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5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Titlebar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9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0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91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Menu</a:t>
              </a:r>
            </a:p>
          </p:txBody>
        </p:sp>
      </p:grp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 .. 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Association </a:t>
            </a:r>
            <a:r>
              <a:rPr lang="en-US" sz="3600" dirty="0" smtClean="0"/>
              <a:t>Relationships : Composition</a:t>
            </a:r>
            <a:endParaRPr lang="en-US" sz="3600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914400" y="28956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2819400"/>
            <a:ext cx="5562600" cy="685800"/>
            <a:chOff x="1824" y="2760"/>
            <a:chExt cx="3504" cy="43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79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0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Division</a:t>
              </a:r>
              <a:endParaRPr lang="en-US" dirty="0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 rot="5400000">
            <a:off x="5854616" y="4584784"/>
            <a:ext cx="2844968" cy="685800"/>
            <a:chOff x="1824" y="2760"/>
            <a:chExt cx="3504" cy="432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9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0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91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</p:grp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47244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29" name="Straight Connector 28"/>
          <p:cNvCxnSpPr>
            <a:stCxn id="182276" idx="2"/>
            <a:endCxn id="27" idx="0"/>
          </p:cNvCxnSpPr>
          <p:nvPr/>
        </p:nvCxnSpPr>
        <p:spPr>
          <a:xfrm rot="5400000">
            <a:off x="1371600" y="41148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Difference- Aggregation and  Composition</a:t>
            </a:r>
            <a:endParaRPr lang="en-US" sz="3600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914400" y="28956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2819400"/>
            <a:ext cx="5562600" cy="685800"/>
            <a:chOff x="1824" y="2760"/>
            <a:chExt cx="3504" cy="43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79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0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Book</a:t>
              </a:r>
              <a:endParaRPr lang="en-US" dirty="0"/>
            </a:p>
          </p:txBody>
        </p:sp>
      </p:grp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47244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981198" y="3886200"/>
            <a:ext cx="45719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1828800" y="3505200"/>
            <a:ext cx="304800" cy="3810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96" y="0"/>
              </a:cxn>
              <a:cxn ang="0">
                <a:pos x="192" y="48"/>
              </a:cxn>
              <a:cxn ang="0">
                <a:pos x="96" y="96"/>
              </a:cxn>
              <a:cxn ang="0">
                <a:pos x="0" y="48"/>
              </a:cxn>
            </a:cxnLst>
            <a:rect l="0" t="0" r="r" b="b"/>
            <a:pathLst>
              <a:path w="192" h="96">
                <a:moveTo>
                  <a:pt x="0" y="48"/>
                </a:moveTo>
                <a:lnTo>
                  <a:pt x="96" y="0"/>
                </a:lnTo>
                <a:lnTo>
                  <a:pt x="192" y="48"/>
                </a:lnTo>
                <a:lnTo>
                  <a:pt x="96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772400" cy="762000"/>
          </a:xfrm>
        </p:spPr>
        <p:txBody>
          <a:bodyPr/>
          <a:lstStyle/>
          <a:p>
            <a:r>
              <a:rPr lang="en-US" dirty="0" smtClean="0"/>
              <a:t>To identify a part of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1.Assembaly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Ex: computer and motherboard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2.Container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Ex: House and Chair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3.Collection number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Ex: football team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</a:t>
            </a:r>
            <a:r>
              <a:rPr lang="en-US" i="1"/>
              <a:t>interface</a:t>
            </a:r>
            <a:r>
              <a:rPr lang="en-US"/>
              <a:t> is a named set of operations that specifies the behavior of objects without showing their inner structure. It can be rendered in the model by a one- or two-compartment rectangle, with the </a:t>
            </a:r>
            <a:r>
              <a:rPr lang="en-US" i="1"/>
              <a:t>stereotype</a:t>
            </a:r>
            <a:r>
              <a:rPr lang="en-US"/>
              <a:t> &lt;&lt;interface&gt;&gt; above the interface name.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&lt;&lt;interface&gt;&gt;</a:t>
            </a:r>
          </a:p>
          <a:p>
            <a:pPr algn="ctr"/>
            <a:r>
              <a:rPr lang="en-US"/>
              <a:t>ControlPanel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Interface Services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495800" y="2286000"/>
            <a:ext cx="441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Interfaces do not get instantiated. They have no attributes or state. Rather, they specify the services offered by a related class.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09800"/>
            <a:ext cx="3200400" cy="2362200"/>
            <a:chOff x="528" y="1152"/>
            <a:chExt cx="2304" cy="1392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&lt;&lt;interface&gt;&gt;</a:t>
              </a:r>
            </a:p>
            <a:p>
              <a:pPr algn="ctr"/>
              <a:r>
                <a:rPr lang="en-US"/>
                <a:t>ControlPanel</a:t>
              </a: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getChoices : Choice[]</a:t>
              </a:r>
            </a:p>
            <a:p>
              <a:r>
                <a:rPr lang="en-US"/>
                <a:t>makeChoice (c : Choice)</a:t>
              </a:r>
            </a:p>
            <a:p>
              <a:r>
                <a:rPr lang="en-US"/>
                <a:t>getSelection : Selection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Interface Realization Relationship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914400" y="16510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&lt;&lt;interface&gt;&gt;</a:t>
            </a:r>
          </a:p>
          <a:p>
            <a:pPr algn="ctr"/>
            <a:r>
              <a:rPr lang="en-US"/>
              <a:t>ControlPanel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914400" y="4419600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VendingMachine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2743200"/>
            <a:ext cx="419100" cy="1676400"/>
            <a:chOff x="1152" y="1728"/>
            <a:chExt cx="264" cy="1056"/>
          </a:xfrm>
        </p:grpSpPr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1288" y="196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1152" y="1728"/>
              <a:ext cx="26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336" y="240"/>
                </a:cxn>
                <a:cxn ang="0">
                  <a:pos x="144" y="0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800600" y="1600200"/>
            <a:ext cx="3962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</a:t>
            </a:r>
            <a:r>
              <a:rPr lang="en-US" i="1"/>
              <a:t>realization</a:t>
            </a:r>
            <a:r>
              <a:rPr lang="en-US"/>
              <a:t> relationship connects a class with an interface that supplies its behavioral specification. It is rendered by a dashed line with a hollow triangle towards the specifier.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specifier</a:t>
            </a:r>
            <a:endParaRPr lang="en-US" sz="1400"/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057400" y="4038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/>
          <a:lstStyle/>
          <a:p>
            <a:r>
              <a:rPr lang="en-US" dirty="0" smtClean="0"/>
              <a:t>Guidelines for Generalization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44958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Top Down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Bottom 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Attributes and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838200"/>
            <a:ext cx="7239000" cy="480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-Use case Diagram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1.What information about an object should we keep track of?- Attribute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2.What service must a class provide?- method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"/>
            <a:ext cx="7543800" cy="5257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Method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-quires about attributes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-manage value of attributes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-maintain or change the value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Library , librarian , system , book, book students ,faculties , Fine date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username and password.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name, class, roll  number, branch.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hama\Downloads\IMG_20200817_1347053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304800"/>
            <a:ext cx="630555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relationship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381000" y="1143000"/>
            <a:ext cx="2667000" cy="30480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/>
                <a:t>Librarian</a:t>
              </a:r>
              <a:endParaRPr lang="en-US" sz="2400" b="1" dirty="0"/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Name : </a:t>
              </a:r>
              <a:r>
                <a:rPr lang="en-US" dirty="0"/>
                <a:t>String</a:t>
              </a:r>
            </a:p>
            <a:p>
              <a:r>
                <a:rPr lang="en-US" dirty="0" smtClean="0"/>
                <a:t>id   </a:t>
              </a:r>
              <a:r>
                <a:rPr lang="en-US" dirty="0"/>
                <a:t>: </a:t>
              </a:r>
              <a:r>
                <a:rPr lang="en-US" dirty="0" err="1" smtClean="0"/>
                <a:t>int</a:t>
              </a:r>
              <a:endParaRPr lang="en-US" dirty="0"/>
            </a:p>
            <a:p>
              <a:r>
                <a:rPr lang="en-US" dirty="0" smtClean="0"/>
                <a:t>pass </a:t>
              </a:r>
              <a:r>
                <a:rPr lang="en-US" dirty="0"/>
                <a:t>: </a:t>
              </a:r>
              <a:r>
                <a:rPr lang="en-US" dirty="0" smtClean="0"/>
                <a:t>string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err="1" smtClean="0"/>
                <a:t>Issuebook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Returnbook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calculateFine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Searchbook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048000" y="2209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800600" y="1600200"/>
            <a:ext cx="2438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800600" y="2209800"/>
            <a:ext cx="2438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Author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352800"/>
            <a:ext cx="327660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 Librarian</a:t>
            </a:r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 smtClean="0"/>
              <a:t>Public void </a:t>
            </a:r>
            <a:r>
              <a:rPr lang="en-US" sz="2800" b="1" dirty="0" err="1" smtClean="0"/>
              <a:t>issuebook</a:t>
            </a:r>
            <a:r>
              <a:rPr lang="en-US" sz="2800" b="1" dirty="0" smtClean="0"/>
              <a:t>(Book  b)</a:t>
            </a:r>
          </a:p>
          <a:p>
            <a:r>
              <a:rPr lang="en-US" sz="2800" b="1" dirty="0" smtClean="0"/>
              <a:t>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Generalization Relationships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09600" y="1752600"/>
            <a:ext cx="1905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276600" y="1447800"/>
            <a:ext cx="558232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Class Person</a:t>
            </a:r>
          </a:p>
          <a:p>
            <a:r>
              <a:rPr lang="en-US" sz="2800" b="1" dirty="0" smtClean="0"/>
              <a:t>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Class  student extends Person</a:t>
            </a:r>
          </a:p>
          <a:p>
            <a:r>
              <a:rPr lang="en-US" sz="2800" b="1" dirty="0" smtClean="0"/>
              <a:t>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</a:p>
          <a:p>
            <a:endParaRPr lang="en-US" sz="2400" dirty="0" smtClean="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28600" y="4038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Student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2438400"/>
            <a:ext cx="419100" cy="1676400"/>
            <a:chOff x="968" y="1584"/>
            <a:chExt cx="264" cy="1056"/>
          </a:xfrm>
        </p:grpSpPr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336" y="240"/>
                </a:cxn>
                <a:cxn ang="0">
                  <a:pos x="144" y="0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5334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276600" y="533400"/>
            <a:ext cx="5562600" cy="685800"/>
            <a:chOff x="1824" y="2376"/>
            <a:chExt cx="3504" cy="432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824" y="2531"/>
              <a:ext cx="1755" cy="96"/>
              <a:chOff x="1920" y="2736"/>
              <a:chExt cx="1584" cy="96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192" y="48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552" y="2376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Class B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24200" y="22098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class A</a:t>
            </a:r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 smtClean="0"/>
              <a:t> private B </a:t>
            </a:r>
            <a:r>
              <a:rPr lang="en-US" sz="2800" b="1" dirty="0" err="1" smtClean="0"/>
              <a:t>b</a:t>
            </a:r>
            <a:endParaRPr lang="en-US" sz="2800" b="1" dirty="0" smtClean="0"/>
          </a:p>
          <a:p>
            <a:r>
              <a:rPr lang="en-US" sz="2800" b="1" dirty="0" smtClean="0"/>
              <a:t> Public A()</a:t>
            </a:r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 smtClean="0"/>
              <a:t>b= new B()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Interface Realization Relationship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914400" y="16510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&lt;&lt;interface&gt;&gt;</a:t>
            </a:r>
          </a:p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914400" y="4419600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2743200"/>
            <a:ext cx="419100" cy="1676400"/>
            <a:chOff x="1152" y="1728"/>
            <a:chExt cx="264" cy="1056"/>
          </a:xfrm>
        </p:grpSpPr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1288" y="196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1152" y="1728"/>
              <a:ext cx="26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336" y="240"/>
                </a:cxn>
                <a:cxn ang="0">
                  <a:pos x="144" y="0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114800" y="1600200"/>
            <a:ext cx="46482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Public interface A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/>
              <a:t>{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/>
              <a:t>}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/>
              <a:t>Public class B implements A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/>
              <a:t>{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specifier</a:t>
            </a:r>
            <a:endParaRPr lang="en-US" sz="1400"/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057400" y="4038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Analysis Class Stereotypes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3820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Analysis classes may be stereotyped as one of the following: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Boundary 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Control 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Entity classes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The </a:t>
            </a:r>
            <a:r>
              <a:rPr lang="en-US" b="1" dirty="0" smtClean="0">
                <a:solidFill>
                  <a:schemeClr val="tx1"/>
                </a:solidFill>
              </a:rPr>
              <a:t>Entity-Control-Boundary</a:t>
            </a:r>
            <a:r>
              <a:rPr lang="en-US" dirty="0" smtClean="0">
                <a:solidFill>
                  <a:schemeClr val="tx1"/>
                </a:solidFill>
              </a:rPr>
              <a:t> (</a:t>
            </a:r>
            <a:r>
              <a:rPr lang="en-US" b="1" dirty="0" smtClean="0">
                <a:solidFill>
                  <a:schemeClr val="tx1"/>
                </a:solidFill>
              </a:rPr>
              <a:t>ECB</a:t>
            </a:r>
            <a:r>
              <a:rPr lang="en-US" dirty="0" smtClean="0">
                <a:solidFill>
                  <a:schemeClr val="tx1"/>
                </a:solidFill>
              </a:rPr>
              <a:t>), or </a:t>
            </a:r>
            <a:r>
              <a:rPr lang="en-US" b="1" dirty="0" smtClean="0">
                <a:solidFill>
                  <a:schemeClr val="tx1"/>
                </a:solidFill>
              </a:rPr>
              <a:t>Entity-Boundary-Control</a:t>
            </a:r>
            <a:r>
              <a:rPr lang="en-US" dirty="0" smtClean="0">
                <a:solidFill>
                  <a:schemeClr val="tx1"/>
                </a:solidFill>
              </a:rPr>
              <a:t> (</a:t>
            </a:r>
            <a:r>
              <a:rPr lang="en-US" b="1" dirty="0" smtClean="0">
                <a:solidFill>
                  <a:schemeClr val="tx1"/>
                </a:solidFill>
              </a:rPr>
              <a:t>EBC</a:t>
            </a:r>
            <a:r>
              <a:rPr lang="en-US" dirty="0" smtClean="0">
                <a:solidFill>
                  <a:schemeClr val="tx1"/>
                </a:solidFill>
              </a:rPr>
              <a:t>), or </a:t>
            </a:r>
            <a:r>
              <a:rPr lang="en-US" b="1" dirty="0" smtClean="0">
                <a:solidFill>
                  <a:schemeClr val="tx1"/>
                </a:solidFill>
              </a:rPr>
              <a:t>Boundary-Control-Entity</a:t>
            </a:r>
            <a:r>
              <a:rPr lang="en-US" dirty="0" smtClean="0">
                <a:solidFill>
                  <a:schemeClr val="tx1"/>
                </a:solidFill>
              </a:rPr>
              <a:t> (</a:t>
            </a:r>
            <a:r>
              <a:rPr lang="en-US" b="1" dirty="0" smtClean="0">
                <a:solidFill>
                  <a:schemeClr val="tx1"/>
                </a:solidFill>
              </a:rPr>
              <a:t>BCE</a:t>
            </a:r>
            <a:r>
              <a:rPr lang="en-US" dirty="0" smtClean="0">
                <a:solidFill>
                  <a:schemeClr val="tx1"/>
                </a:solidFill>
              </a:rPr>
              <a:t>) is an architectural pattern used in use case driven object oriented software design that structures the classes composing a software according to their responsibilities in the use-case realization.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Boundary Class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763000" cy="4495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boundary class</a:t>
            </a:r>
            <a:r>
              <a:rPr lang="en-US" dirty="0" smtClean="0">
                <a:solidFill>
                  <a:schemeClr val="tx1"/>
                </a:solidFill>
              </a:rPr>
              <a:t> is a class used to model interaction between the system's surroundings and its inner workings.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Such interaction involves transforming and translating events and noting changes in the system presentation (such as the interface).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8306" name="Picture 2" descr="boundary clas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04800"/>
            <a:ext cx="1066800" cy="75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686800" cy="594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common boundary classes include windows, communication protocols, printer interfaces, sensors, and terminals.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system may have several types of boundary classes: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User interface classes</a:t>
            </a:r>
            <a:r>
              <a:rPr lang="en-US" dirty="0" smtClean="0">
                <a:solidFill>
                  <a:schemeClr val="tx1"/>
                </a:solidFill>
              </a:rPr>
              <a:t> - classes which intermediate communication with human users of the system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System interface classes</a:t>
            </a:r>
            <a:r>
              <a:rPr lang="en-US" dirty="0" smtClean="0">
                <a:solidFill>
                  <a:schemeClr val="tx1"/>
                </a:solidFill>
              </a:rPr>
              <a:t> - classes which intermediate communication with other system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Device interface classes</a:t>
            </a:r>
            <a:r>
              <a:rPr lang="en-US" dirty="0" smtClean="0">
                <a:solidFill>
                  <a:schemeClr val="tx1"/>
                </a:solidFill>
              </a:rPr>
              <a:t> - classes which provide the interface to devices (such as sensors), which detect external events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Control Class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1534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control class</a:t>
            </a:r>
            <a:r>
              <a:rPr lang="en-US" dirty="0" smtClean="0">
                <a:solidFill>
                  <a:schemeClr val="tx1"/>
                </a:solidFill>
              </a:rPr>
              <a:t> is a class used to model control behavior specific to one or a few use cases.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Control objects (instances of control classes) often control other objects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Example: managing a queue of tasks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8001000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Control classes represent coordination, sequencing, transactions, and control of other objects and are often used to encapsulate control related to a specific use case.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Guidelines for identifying classes </a:t>
            </a:r>
            <a:br>
              <a:rPr lang="en-US" sz="3200" dirty="0" smtClean="0"/>
            </a:br>
            <a:r>
              <a:rPr lang="en-US" sz="3200" dirty="0" smtClean="0"/>
              <a:t>from fuzzy and relevant categories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7543800" cy="4267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1.Redundant classes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2.Irrelevant classes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3.Vague classes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4.Attributes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5.Adjective class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6.Operation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7.Implementation construct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Entity Class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09600"/>
            <a:ext cx="8382000" cy="579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An </a:t>
            </a:r>
            <a:r>
              <a:rPr lang="en-US" b="1" dirty="0" smtClean="0">
                <a:solidFill>
                  <a:schemeClr val="tx1"/>
                </a:solidFill>
              </a:rPr>
              <a:t>entity class</a:t>
            </a:r>
            <a:r>
              <a:rPr lang="en-US" dirty="0" smtClean="0">
                <a:solidFill>
                  <a:schemeClr val="tx1"/>
                </a:solidFill>
              </a:rPr>
              <a:t> is a class used to model information and associated behavior that must be stored.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Entity objects (instances of entity classes) are used to hold and update information about some phenomenon, such as an event, a person, or some real-life object.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They are usually persistent, having attributes and relationships needed for a long period, sometimes for the life of the system.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Entity objects represent the key concepts of the system being developed. Typical examples of entity classes in a banking system are </a:t>
            </a:r>
            <a:r>
              <a:rPr lang="en-US" b="1" dirty="0" smtClean="0">
                <a:solidFill>
                  <a:schemeClr val="tx1"/>
                </a:solidFill>
              </a:rPr>
              <a:t>Account</a:t>
            </a:r>
            <a:r>
              <a:rPr lang="en-US" dirty="0" smtClean="0">
                <a:solidFill>
                  <a:schemeClr val="tx1"/>
                </a:solidFill>
              </a:rPr>
              <a:t> and </a:t>
            </a:r>
            <a:r>
              <a:rPr lang="en-US" b="1" dirty="0" smtClean="0">
                <a:solidFill>
                  <a:schemeClr val="tx1"/>
                </a:solidFill>
              </a:rPr>
              <a:t>Customer.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http://www.cs.sjsu.edu/~pearce/modules/lectures/ooa/analysis/ecb_files/image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75438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http://www.cs.sjsu.edu/~pearce/modules/lectures/ooa/analysis/ecb_files/image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73914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hama\Downloads\IMG_20200819_1042281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7239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400800" cy="52578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Classes: Library , librarian , book,  student ,faculty ,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Attributes: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date ,username and password.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name, class, roll  number, branch.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2321</Words>
  <Application>Microsoft Office PowerPoint</Application>
  <PresentationFormat>On-screen Show (4:3)</PresentationFormat>
  <Paragraphs>602</Paragraphs>
  <Slides>83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Wingdings</vt:lpstr>
      <vt:lpstr>Office Theme</vt:lpstr>
      <vt:lpstr>Domain/Class Modeling</vt:lpstr>
      <vt:lpstr>Approaches for identifying classes</vt:lpstr>
      <vt:lpstr>1.Noun Phrase approach </vt:lpstr>
      <vt:lpstr>PowerPoint Presentation</vt:lpstr>
      <vt:lpstr>PowerPoint Presentation</vt:lpstr>
      <vt:lpstr>Class divided into three categories</vt:lpstr>
      <vt:lpstr>PowerPoint Presentation</vt:lpstr>
      <vt:lpstr>Guidelines for identifying classes  from fuzzy and relevant categories</vt:lpstr>
      <vt:lpstr>PowerPoint Presentation</vt:lpstr>
      <vt:lpstr> 2.Common class pattern Approach </vt:lpstr>
      <vt:lpstr>PowerPoint Presentation</vt:lpstr>
      <vt:lpstr>CRC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Naming the classes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LMS-classes</vt:lpstr>
      <vt:lpstr>Class Responsibilities</vt:lpstr>
      <vt:lpstr>Class Relationships</vt:lpstr>
      <vt:lpstr>Dependency Relationships</vt:lpstr>
      <vt:lpstr>PowerPoint Presentation</vt:lpstr>
      <vt:lpstr>LMS-classes</vt:lpstr>
      <vt:lpstr>Generalization Relationships</vt:lpstr>
      <vt:lpstr>Generalization Relationships (Cont’d)</vt:lpstr>
      <vt:lpstr>Generalization Relationships-LMS</vt:lpstr>
      <vt:lpstr>Association Relationships</vt:lpstr>
      <vt:lpstr>PowerPoint Presentation</vt:lpstr>
      <vt:lpstr>Identifying associations</vt:lpstr>
      <vt:lpstr>Association Relationships (Cont’d)</vt:lpstr>
      <vt:lpstr>Multiplicity</vt:lpstr>
      <vt:lpstr>Association Relationships </vt:lpstr>
      <vt:lpstr>Association Relationships-association name </vt:lpstr>
      <vt:lpstr>Association Name</vt:lpstr>
      <vt:lpstr>Association Relationships </vt:lpstr>
      <vt:lpstr>Association Relationships- Role name </vt:lpstr>
      <vt:lpstr>Association Relationships- Role name </vt:lpstr>
      <vt:lpstr>Association Relationships </vt:lpstr>
      <vt:lpstr>Association Relationships </vt:lpstr>
      <vt:lpstr>Association Relationships- self association </vt:lpstr>
      <vt:lpstr>Association Relationships- self association </vt:lpstr>
      <vt:lpstr>Association Relationships- self association </vt:lpstr>
      <vt:lpstr>Association Relationships (Cont’d)</vt:lpstr>
      <vt:lpstr>Association Relationships </vt:lpstr>
      <vt:lpstr>Qualified association</vt:lpstr>
      <vt:lpstr>PowerPoint Presentation</vt:lpstr>
      <vt:lpstr>Qualified association</vt:lpstr>
      <vt:lpstr>PowerPoint Presentation</vt:lpstr>
      <vt:lpstr>Association Relationships :Aggregation </vt:lpstr>
      <vt:lpstr>Properties of Association</vt:lpstr>
      <vt:lpstr>Association Relationships : Composition</vt:lpstr>
      <vt:lpstr>Association Relationships : Composition</vt:lpstr>
      <vt:lpstr>Difference- Aggregation and  Composition</vt:lpstr>
      <vt:lpstr>To identify a part of structure</vt:lpstr>
      <vt:lpstr>Interfaces</vt:lpstr>
      <vt:lpstr>Interface Services</vt:lpstr>
      <vt:lpstr>Interface Realization Relationship</vt:lpstr>
      <vt:lpstr>Guidelines for Generalization</vt:lpstr>
      <vt:lpstr>Identifying Attributes and Methods</vt:lpstr>
      <vt:lpstr>PowerPoint Presentation</vt:lpstr>
      <vt:lpstr>PowerPoint Presentation</vt:lpstr>
      <vt:lpstr>Dependency relationship</vt:lpstr>
      <vt:lpstr>Generalization Relationships</vt:lpstr>
      <vt:lpstr>PowerPoint Presentation</vt:lpstr>
      <vt:lpstr>Interface Realization Relationship</vt:lpstr>
      <vt:lpstr>Analysis Class Stereotypes </vt:lpstr>
      <vt:lpstr>Boundary Class </vt:lpstr>
      <vt:lpstr>PowerPoint Presentation</vt:lpstr>
      <vt:lpstr>Control Class  </vt:lpstr>
      <vt:lpstr>PowerPoint Presentation</vt:lpstr>
      <vt:lpstr>Entity Class 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Domain/Class Modeling</dc:title>
  <dc:creator>kshama</dc:creator>
  <cp:lastModifiedBy>admin</cp:lastModifiedBy>
  <cp:revision>76</cp:revision>
  <dcterms:created xsi:type="dcterms:W3CDTF">2020-08-07T02:02:32Z</dcterms:created>
  <dcterms:modified xsi:type="dcterms:W3CDTF">2021-08-13T05:48:57Z</dcterms:modified>
</cp:coreProperties>
</file>