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trictFirstAndLastChars="0" saveSubsetFonts="1">
  <p:sldMasterIdLst>
    <p:sldMasterId id="2147483767" r:id="rId1"/>
  </p:sldMasterIdLst>
  <p:notesMasterIdLst>
    <p:notesMasterId r:id="rId67"/>
  </p:notesMasterIdLst>
  <p:handoutMasterIdLst>
    <p:handoutMasterId r:id="rId68"/>
  </p:handoutMasterIdLst>
  <p:sldIdLst>
    <p:sldId id="293" r:id="rId2"/>
    <p:sldId id="345" r:id="rId3"/>
    <p:sldId id="346" r:id="rId4"/>
    <p:sldId id="347" r:id="rId5"/>
    <p:sldId id="348" r:id="rId6"/>
    <p:sldId id="298" r:id="rId7"/>
    <p:sldId id="320" r:id="rId8"/>
    <p:sldId id="296" r:id="rId9"/>
    <p:sldId id="295" r:id="rId10"/>
    <p:sldId id="297" r:id="rId11"/>
    <p:sldId id="285" r:id="rId12"/>
    <p:sldId id="304" r:id="rId13"/>
    <p:sldId id="299" r:id="rId14"/>
    <p:sldId id="300" r:id="rId15"/>
    <p:sldId id="305" r:id="rId16"/>
    <p:sldId id="302" r:id="rId17"/>
    <p:sldId id="303" r:id="rId18"/>
    <p:sldId id="306" r:id="rId19"/>
    <p:sldId id="328" r:id="rId20"/>
    <p:sldId id="309" r:id="rId21"/>
    <p:sldId id="310" r:id="rId22"/>
    <p:sldId id="307" r:id="rId23"/>
    <p:sldId id="311" r:id="rId24"/>
    <p:sldId id="308" r:id="rId25"/>
    <p:sldId id="312" r:id="rId26"/>
    <p:sldId id="314" r:id="rId27"/>
    <p:sldId id="317" r:id="rId28"/>
    <p:sldId id="315" r:id="rId29"/>
    <p:sldId id="316" r:id="rId30"/>
    <p:sldId id="318" r:id="rId31"/>
    <p:sldId id="319" r:id="rId32"/>
    <p:sldId id="321" r:id="rId33"/>
    <p:sldId id="263" r:id="rId34"/>
    <p:sldId id="266" r:id="rId35"/>
    <p:sldId id="322" r:id="rId36"/>
    <p:sldId id="323" r:id="rId37"/>
    <p:sldId id="264" r:id="rId38"/>
    <p:sldId id="267" r:id="rId39"/>
    <p:sldId id="327" r:id="rId40"/>
    <p:sldId id="268" r:id="rId41"/>
    <p:sldId id="325" r:id="rId42"/>
    <p:sldId id="326" r:id="rId43"/>
    <p:sldId id="269" r:id="rId44"/>
    <p:sldId id="272" r:id="rId45"/>
    <p:sldId id="275" r:id="rId46"/>
    <p:sldId id="313" r:id="rId47"/>
    <p:sldId id="276" r:id="rId48"/>
    <p:sldId id="340" r:id="rId49"/>
    <p:sldId id="330" r:id="rId50"/>
    <p:sldId id="331" r:id="rId51"/>
    <p:sldId id="332" r:id="rId52"/>
    <p:sldId id="333" r:id="rId53"/>
    <p:sldId id="334" r:id="rId54"/>
    <p:sldId id="335" r:id="rId55"/>
    <p:sldId id="341" r:id="rId56"/>
    <p:sldId id="336" r:id="rId57"/>
    <p:sldId id="337" r:id="rId58"/>
    <p:sldId id="338" r:id="rId59"/>
    <p:sldId id="277" r:id="rId60"/>
    <p:sldId id="278" r:id="rId61"/>
    <p:sldId id="279" r:id="rId62"/>
    <p:sldId id="280" r:id="rId63"/>
    <p:sldId id="342" r:id="rId64"/>
    <p:sldId id="343" r:id="rId65"/>
    <p:sldId id="344" r:id="rId66"/>
  </p:sldIdLst>
  <p:sldSz cx="9144000" cy="6858000" type="screen4x3"/>
  <p:notesSz cx="6858000" cy="9144000"/>
  <p:defaultTextStyle>
    <a:defPPr>
      <a:defRPr lang="he-IL"/>
    </a:defPPr>
    <a:lvl1pPr algn="l" rtl="1" eaLnBrk="0" fontAlgn="base" hangingPunct="0">
      <a:spcBef>
        <a:spcPct val="0"/>
      </a:spcBef>
      <a:spcAft>
        <a:spcPct val="0"/>
      </a:spcAft>
      <a:defRPr b="1" kern="1200">
        <a:solidFill>
          <a:schemeClr val="tx1"/>
        </a:solidFill>
        <a:latin typeface="Arial" charset="0"/>
        <a:ea typeface="+mn-ea"/>
        <a:cs typeface="+mn-cs"/>
      </a:defRPr>
    </a:lvl1pPr>
    <a:lvl2pPr marL="457200" algn="l" rtl="1" eaLnBrk="0" fontAlgn="base" hangingPunct="0">
      <a:spcBef>
        <a:spcPct val="0"/>
      </a:spcBef>
      <a:spcAft>
        <a:spcPct val="0"/>
      </a:spcAft>
      <a:defRPr b="1" kern="1200">
        <a:solidFill>
          <a:schemeClr val="tx1"/>
        </a:solidFill>
        <a:latin typeface="Arial" charset="0"/>
        <a:ea typeface="+mn-ea"/>
        <a:cs typeface="+mn-cs"/>
      </a:defRPr>
    </a:lvl2pPr>
    <a:lvl3pPr marL="914400" algn="l" rtl="1" eaLnBrk="0" fontAlgn="base" hangingPunct="0">
      <a:spcBef>
        <a:spcPct val="0"/>
      </a:spcBef>
      <a:spcAft>
        <a:spcPct val="0"/>
      </a:spcAft>
      <a:defRPr b="1" kern="1200">
        <a:solidFill>
          <a:schemeClr val="tx1"/>
        </a:solidFill>
        <a:latin typeface="Arial" charset="0"/>
        <a:ea typeface="+mn-ea"/>
        <a:cs typeface="+mn-cs"/>
      </a:defRPr>
    </a:lvl3pPr>
    <a:lvl4pPr marL="1371600" algn="l" rtl="1" eaLnBrk="0" fontAlgn="base" hangingPunct="0">
      <a:spcBef>
        <a:spcPct val="0"/>
      </a:spcBef>
      <a:spcAft>
        <a:spcPct val="0"/>
      </a:spcAft>
      <a:defRPr b="1" kern="1200">
        <a:solidFill>
          <a:schemeClr val="tx1"/>
        </a:solidFill>
        <a:latin typeface="Arial" charset="0"/>
        <a:ea typeface="+mn-ea"/>
        <a:cs typeface="+mn-cs"/>
      </a:defRPr>
    </a:lvl4pPr>
    <a:lvl5pPr marL="1828800" algn="l" rtl="1"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23" autoAdjust="0"/>
    <p:restoredTop sz="94726" autoAdjust="0"/>
  </p:normalViewPr>
  <p:slideViewPr>
    <p:cSldViewPr>
      <p:cViewPr varScale="1">
        <p:scale>
          <a:sx n="75" d="100"/>
          <a:sy n="75" d="100"/>
        </p:scale>
        <p:origin x="1014"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290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8.xml"/><Relationship Id="rId13" Type="http://schemas.openxmlformats.org/officeDocument/2006/relationships/slide" Target="slides/slide41.xml"/><Relationship Id="rId18" Type="http://schemas.openxmlformats.org/officeDocument/2006/relationships/slide" Target="slides/slide53.xml"/><Relationship Id="rId3" Type="http://schemas.openxmlformats.org/officeDocument/2006/relationships/slide" Target="slides/slide12.xml"/><Relationship Id="rId7" Type="http://schemas.openxmlformats.org/officeDocument/2006/relationships/slide" Target="slides/slide26.xml"/><Relationship Id="rId12" Type="http://schemas.openxmlformats.org/officeDocument/2006/relationships/slide" Target="slides/slide39.xml"/><Relationship Id="rId17" Type="http://schemas.openxmlformats.org/officeDocument/2006/relationships/slide" Target="slides/slide52.xml"/><Relationship Id="rId2" Type="http://schemas.openxmlformats.org/officeDocument/2006/relationships/slide" Target="slides/slide8.xml"/><Relationship Id="rId16" Type="http://schemas.openxmlformats.org/officeDocument/2006/relationships/slide" Target="slides/slide51.xml"/><Relationship Id="rId20" Type="http://schemas.openxmlformats.org/officeDocument/2006/relationships/slide" Target="slides/slide56.xml"/><Relationship Id="rId1" Type="http://schemas.openxmlformats.org/officeDocument/2006/relationships/slide" Target="slides/slide7.xml"/><Relationship Id="rId6" Type="http://schemas.openxmlformats.org/officeDocument/2006/relationships/slide" Target="slides/slide22.xml"/><Relationship Id="rId11" Type="http://schemas.openxmlformats.org/officeDocument/2006/relationships/slide" Target="slides/slide35.xml"/><Relationship Id="rId5" Type="http://schemas.openxmlformats.org/officeDocument/2006/relationships/slide" Target="slides/slide18.xml"/><Relationship Id="rId15" Type="http://schemas.openxmlformats.org/officeDocument/2006/relationships/slide" Target="slides/slide50.xml"/><Relationship Id="rId10" Type="http://schemas.openxmlformats.org/officeDocument/2006/relationships/slide" Target="slides/slide32.xml"/><Relationship Id="rId19" Type="http://schemas.openxmlformats.org/officeDocument/2006/relationships/slide" Target="slides/slide54.xml"/><Relationship Id="rId4" Type="http://schemas.openxmlformats.org/officeDocument/2006/relationships/slide" Target="slides/slide15.xml"/><Relationship Id="rId9" Type="http://schemas.openxmlformats.org/officeDocument/2006/relationships/slide" Target="slides/slide29.xml"/><Relationship Id="rId14" Type="http://schemas.openxmlformats.org/officeDocument/2006/relationships/slide" Target="slides/slide4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he-IL"/>
              <a:t>אפיון וניתוח מערכות מידע - הרצאה 4</a:t>
            </a:r>
            <a:endParaRPr lang="en-US"/>
          </a:p>
        </p:txBody>
      </p:sp>
      <p:sp>
        <p:nvSpPr>
          <p:cNvPr id="296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9469D9-9E4A-4EEA-AF5E-C7929C2514FC}" type="slidenum">
              <a:rPr lang="he-IL"/>
              <a:pPr>
                <a:defRPr/>
              </a:pPr>
              <a:t>‹#›</a:t>
            </a:fld>
            <a:endParaRPr lang="en-US"/>
          </a:p>
        </p:txBody>
      </p:sp>
    </p:spTree>
    <p:extLst>
      <p:ext uri="{BB962C8B-B14F-4D97-AF65-F5344CB8AC3E}">
        <p14:creationId xmlns:p14="http://schemas.microsoft.com/office/powerpoint/2010/main" val="96499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cs typeface="Times New Roman" pitchFamily="18" charset="0"/>
              </a:defRPr>
            </a:lvl1pPr>
          </a:lstStyle>
          <a:p>
            <a:pPr>
              <a:defRPr/>
            </a:pPr>
            <a:r>
              <a:rPr lang="he-IL"/>
              <a:t>אפיון וניתוח מערכות מידע - הרצאה 4</a:t>
            </a: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cs typeface="Times New Roman" pitchFamily="18" charset="0"/>
              </a:defRPr>
            </a:lvl1pPr>
          </a:lstStyle>
          <a:p>
            <a:pPr>
              <a:defRPr/>
            </a:pPr>
            <a:fld id="{D0F1817A-9F2E-42D4-AFA1-8D9CB2364708}" type="slidenum">
              <a:rPr lang="he-IL"/>
              <a:pPr>
                <a:defRPr/>
              </a:pPr>
              <a:t>‹#›</a:t>
            </a:fld>
            <a:endParaRPr lang="en-US"/>
          </a:p>
        </p:txBody>
      </p:sp>
    </p:spTree>
    <p:extLst>
      <p:ext uri="{BB962C8B-B14F-4D97-AF65-F5344CB8AC3E}">
        <p14:creationId xmlns:p14="http://schemas.microsoft.com/office/powerpoint/2010/main" val="3501135164"/>
      </p:ext>
    </p:extLst>
  </p:cSld>
  <p:clrMap bg1="lt1" tx1="dk1" bg2="lt2" tx2="dk2" accent1="accent1" accent2="accent2" accent3="accent3" accent4="accent4" accent5="accent5" accent6="accent6" hlink="hlink" folHlink="folHlink"/>
  <p:hf ftr="0" dt="0"/>
  <p:notesStyle>
    <a:lvl1pPr algn="r" rtl="1"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r" rtl="1"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r" rtl="1"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r" rtl="1"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r" rtl="1"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23939" name="Rectangle 7"/>
          <p:cNvSpPr>
            <a:spLocks noGrp="1" noChangeArrowheads="1"/>
          </p:cNvSpPr>
          <p:nvPr>
            <p:ph type="sldNum" sz="quarter" idx="5"/>
          </p:nvPr>
        </p:nvSpPr>
        <p:spPr>
          <a:noFill/>
          <a:ln>
            <a:miter lim="800000"/>
            <a:headEnd/>
            <a:tailEnd/>
          </a:ln>
        </p:spPr>
        <p:txBody>
          <a:bodyPr/>
          <a:lstStyle/>
          <a:p>
            <a:fld id="{271E5AE2-DAEA-4F44-8C83-69E51E87227B}" type="slidenum">
              <a:rPr lang="en-GB" altLang="es-ES"/>
              <a:pPr/>
              <a:t>7</a:t>
            </a:fld>
            <a:endParaRPr lang="en-GB" altLang="es-ES"/>
          </a:p>
        </p:txBody>
      </p:sp>
      <p:sp>
        <p:nvSpPr>
          <p:cNvPr id="423940" name="Rectangle 2"/>
          <p:cNvSpPr>
            <a:spLocks noGrp="1" noRot="1" noChangeAspect="1" noChangeArrowheads="1" noTextEdit="1"/>
          </p:cNvSpPr>
          <p:nvPr>
            <p:ph type="sldImg"/>
          </p:nvPr>
        </p:nvSpPr>
        <p:spPr>
          <a:solidFill>
            <a:srgbClr val="FFFFFF"/>
          </a:solidFill>
          <a:ln/>
        </p:spPr>
      </p:sp>
      <p:sp>
        <p:nvSpPr>
          <p:cNvPr id="42394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205472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46467" name="Rectangle 7"/>
          <p:cNvSpPr>
            <a:spLocks noGrp="1" noChangeArrowheads="1"/>
          </p:cNvSpPr>
          <p:nvPr>
            <p:ph type="sldNum" sz="quarter" idx="5"/>
          </p:nvPr>
        </p:nvSpPr>
        <p:spPr>
          <a:noFill/>
          <a:ln>
            <a:miter lim="800000"/>
            <a:headEnd/>
            <a:tailEnd/>
          </a:ln>
        </p:spPr>
        <p:txBody>
          <a:bodyPr/>
          <a:lstStyle/>
          <a:p>
            <a:fld id="{80E3C82B-4791-44E4-B3EE-C8B94DED1E0B}" type="slidenum">
              <a:rPr lang="en-GB" altLang="es-ES"/>
              <a:pPr/>
              <a:t>28</a:t>
            </a:fld>
            <a:endParaRPr lang="en-GB" altLang="es-ES"/>
          </a:p>
        </p:txBody>
      </p:sp>
      <p:sp>
        <p:nvSpPr>
          <p:cNvPr id="446468" name="Rectangle 2"/>
          <p:cNvSpPr>
            <a:spLocks noGrp="1" noRot="1" noChangeAspect="1" noChangeArrowheads="1" noTextEdit="1"/>
          </p:cNvSpPr>
          <p:nvPr>
            <p:ph type="sldImg"/>
          </p:nvPr>
        </p:nvSpPr>
        <p:spPr>
          <a:solidFill>
            <a:srgbClr val="FFFFFF"/>
          </a:solidFill>
          <a:ln/>
        </p:spPr>
      </p:sp>
      <p:sp>
        <p:nvSpPr>
          <p:cNvPr id="44646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3933954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47491" name="Rectangle 7"/>
          <p:cNvSpPr>
            <a:spLocks noGrp="1" noChangeArrowheads="1"/>
          </p:cNvSpPr>
          <p:nvPr>
            <p:ph type="sldNum" sz="quarter" idx="5"/>
          </p:nvPr>
        </p:nvSpPr>
        <p:spPr>
          <a:noFill/>
          <a:ln>
            <a:miter lim="800000"/>
            <a:headEnd/>
            <a:tailEnd/>
          </a:ln>
        </p:spPr>
        <p:txBody>
          <a:bodyPr/>
          <a:lstStyle/>
          <a:p>
            <a:fld id="{8C0AD67E-5F10-4ABA-9ED7-AD57C9B8260B}" type="slidenum">
              <a:rPr lang="en-GB" altLang="es-ES"/>
              <a:pPr/>
              <a:t>29</a:t>
            </a:fld>
            <a:endParaRPr lang="en-GB" altLang="es-ES"/>
          </a:p>
        </p:txBody>
      </p:sp>
      <p:sp>
        <p:nvSpPr>
          <p:cNvPr id="447492" name="Rectangle 2"/>
          <p:cNvSpPr>
            <a:spLocks noGrp="1" noRot="1" noChangeAspect="1" noChangeArrowheads="1" noTextEdit="1"/>
          </p:cNvSpPr>
          <p:nvPr>
            <p:ph type="sldImg"/>
          </p:nvPr>
        </p:nvSpPr>
        <p:spPr>
          <a:solidFill>
            <a:srgbClr val="FFFFFF"/>
          </a:solidFill>
          <a:ln/>
        </p:spPr>
      </p:sp>
      <p:sp>
        <p:nvSpPr>
          <p:cNvPr id="44749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100348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48515" name="Rectangle 7"/>
          <p:cNvSpPr>
            <a:spLocks noGrp="1" noChangeArrowheads="1"/>
          </p:cNvSpPr>
          <p:nvPr>
            <p:ph type="sldNum" sz="quarter" idx="5"/>
          </p:nvPr>
        </p:nvSpPr>
        <p:spPr>
          <a:noFill/>
          <a:ln>
            <a:miter lim="800000"/>
            <a:headEnd/>
            <a:tailEnd/>
          </a:ln>
        </p:spPr>
        <p:txBody>
          <a:bodyPr/>
          <a:lstStyle/>
          <a:p>
            <a:fld id="{76458BBA-1F93-4A6E-97AB-73CA065B477E}" type="slidenum">
              <a:rPr lang="en-GB" altLang="es-ES"/>
              <a:pPr/>
              <a:t>32</a:t>
            </a:fld>
            <a:endParaRPr lang="en-GB" altLang="es-ES"/>
          </a:p>
        </p:txBody>
      </p:sp>
      <p:sp>
        <p:nvSpPr>
          <p:cNvPr id="448516" name="Rectangle 2"/>
          <p:cNvSpPr>
            <a:spLocks noGrp="1" noRot="1" noChangeAspect="1" noChangeArrowheads="1" noTextEdit="1"/>
          </p:cNvSpPr>
          <p:nvPr>
            <p:ph type="sldImg"/>
          </p:nvPr>
        </p:nvSpPr>
        <p:spPr>
          <a:solidFill>
            <a:srgbClr val="FFFFFF"/>
          </a:solidFill>
          <a:ln/>
        </p:spPr>
      </p:sp>
      <p:sp>
        <p:nvSpPr>
          <p:cNvPr id="44851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3481489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49539" name="Rectangle 7"/>
          <p:cNvSpPr>
            <a:spLocks noGrp="1" noChangeArrowheads="1"/>
          </p:cNvSpPr>
          <p:nvPr>
            <p:ph type="sldNum" sz="quarter" idx="5"/>
          </p:nvPr>
        </p:nvSpPr>
        <p:spPr>
          <a:noFill/>
          <a:ln>
            <a:miter lim="800000"/>
            <a:headEnd/>
            <a:tailEnd/>
          </a:ln>
        </p:spPr>
        <p:txBody>
          <a:bodyPr/>
          <a:lstStyle/>
          <a:p>
            <a:fld id="{932CBAD7-4747-4171-AB59-78D5D7A78C8F}" type="slidenum">
              <a:rPr lang="en-GB" altLang="es-ES"/>
              <a:pPr/>
              <a:t>35</a:t>
            </a:fld>
            <a:endParaRPr lang="en-GB" altLang="es-ES"/>
          </a:p>
        </p:txBody>
      </p:sp>
      <p:sp>
        <p:nvSpPr>
          <p:cNvPr id="449540" name="Rectangle 2"/>
          <p:cNvSpPr>
            <a:spLocks noGrp="1" noRot="1" noChangeAspect="1" noChangeArrowheads="1" noTextEdit="1"/>
          </p:cNvSpPr>
          <p:nvPr>
            <p:ph type="sldImg"/>
          </p:nvPr>
        </p:nvSpPr>
        <p:spPr>
          <a:solidFill>
            <a:srgbClr val="FFFFFF"/>
          </a:solidFill>
          <a:ln/>
        </p:spPr>
      </p:sp>
      <p:sp>
        <p:nvSpPr>
          <p:cNvPr id="44954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4032807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50563" name="Rectangle 7"/>
          <p:cNvSpPr>
            <a:spLocks noGrp="1" noChangeArrowheads="1"/>
          </p:cNvSpPr>
          <p:nvPr>
            <p:ph type="sldNum" sz="quarter" idx="5"/>
          </p:nvPr>
        </p:nvSpPr>
        <p:spPr>
          <a:noFill/>
          <a:ln>
            <a:miter lim="800000"/>
            <a:headEnd/>
            <a:tailEnd/>
          </a:ln>
        </p:spPr>
        <p:txBody>
          <a:bodyPr/>
          <a:lstStyle/>
          <a:p>
            <a:fld id="{635F952D-2D45-44DE-8B4E-CDFB3855759A}" type="slidenum">
              <a:rPr lang="en-GB" altLang="es-ES"/>
              <a:pPr/>
              <a:t>36</a:t>
            </a:fld>
            <a:endParaRPr lang="en-GB" altLang="es-ES"/>
          </a:p>
        </p:txBody>
      </p:sp>
      <p:sp>
        <p:nvSpPr>
          <p:cNvPr id="450564" name="Rectangle 2"/>
          <p:cNvSpPr>
            <a:spLocks noGrp="1" noRot="1" noChangeAspect="1" noChangeArrowheads="1" noTextEdit="1"/>
          </p:cNvSpPr>
          <p:nvPr>
            <p:ph type="sldImg"/>
          </p:nvPr>
        </p:nvSpPr>
        <p:spPr>
          <a:solidFill>
            <a:srgbClr val="FFFFFF"/>
          </a:solidFill>
          <a:ln/>
        </p:spPr>
      </p:sp>
      <p:sp>
        <p:nvSpPr>
          <p:cNvPr id="45056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2742781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he-IL" smtClean="0"/>
              <a:t>אפיון וניתוח מערכות מידע - הרצאה 4</a:t>
            </a:r>
            <a:endParaRPr lang="en-US"/>
          </a:p>
        </p:txBody>
      </p:sp>
      <p:sp>
        <p:nvSpPr>
          <p:cNvPr id="5" name="Slide Number Placeholder 4"/>
          <p:cNvSpPr>
            <a:spLocks noGrp="1"/>
          </p:cNvSpPr>
          <p:nvPr>
            <p:ph type="sldNum" sz="quarter" idx="11"/>
          </p:nvPr>
        </p:nvSpPr>
        <p:spPr/>
        <p:txBody>
          <a:bodyPr/>
          <a:lstStyle/>
          <a:p>
            <a:pPr>
              <a:defRPr/>
            </a:pPr>
            <a:fld id="{D0F1817A-9F2E-42D4-AFA1-8D9CB2364708}" type="slidenum">
              <a:rPr lang="he-IL" smtClean="0"/>
              <a:pPr>
                <a:defRPr/>
              </a:pPr>
              <a:t>37</a:t>
            </a:fld>
            <a:endParaRPr lang="en-US"/>
          </a:p>
        </p:txBody>
      </p:sp>
    </p:spTree>
    <p:extLst>
      <p:ext uri="{BB962C8B-B14F-4D97-AF65-F5344CB8AC3E}">
        <p14:creationId xmlns:p14="http://schemas.microsoft.com/office/powerpoint/2010/main" val="1146893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51587" name="Rectangle 7"/>
          <p:cNvSpPr>
            <a:spLocks noGrp="1" noChangeArrowheads="1"/>
          </p:cNvSpPr>
          <p:nvPr>
            <p:ph type="sldNum" sz="quarter" idx="5"/>
          </p:nvPr>
        </p:nvSpPr>
        <p:spPr>
          <a:noFill/>
          <a:ln>
            <a:miter lim="800000"/>
            <a:headEnd/>
            <a:tailEnd/>
          </a:ln>
        </p:spPr>
        <p:txBody>
          <a:bodyPr/>
          <a:lstStyle/>
          <a:p>
            <a:fld id="{86C534DE-7D1F-424D-AEA0-4C42F2028CC9}" type="slidenum">
              <a:rPr lang="en-GB" altLang="es-ES"/>
              <a:pPr/>
              <a:t>39</a:t>
            </a:fld>
            <a:endParaRPr lang="en-GB" altLang="es-ES"/>
          </a:p>
        </p:txBody>
      </p:sp>
      <p:sp>
        <p:nvSpPr>
          <p:cNvPr id="451588" name="Rectangle 2"/>
          <p:cNvSpPr>
            <a:spLocks noGrp="1" noRot="1" noChangeAspect="1" noChangeArrowheads="1" noTextEdit="1"/>
          </p:cNvSpPr>
          <p:nvPr>
            <p:ph type="sldImg"/>
          </p:nvPr>
        </p:nvSpPr>
        <p:spPr>
          <a:solidFill>
            <a:srgbClr val="FFFFFF"/>
          </a:solidFill>
          <a:ln/>
        </p:spPr>
      </p:sp>
      <p:sp>
        <p:nvSpPr>
          <p:cNvPr id="45158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43357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52611" name="Rectangle 7"/>
          <p:cNvSpPr>
            <a:spLocks noGrp="1" noChangeArrowheads="1"/>
          </p:cNvSpPr>
          <p:nvPr>
            <p:ph type="sldNum" sz="quarter" idx="5"/>
          </p:nvPr>
        </p:nvSpPr>
        <p:spPr>
          <a:noFill/>
          <a:ln>
            <a:miter lim="800000"/>
            <a:headEnd/>
            <a:tailEnd/>
          </a:ln>
        </p:spPr>
        <p:txBody>
          <a:bodyPr/>
          <a:lstStyle/>
          <a:p>
            <a:fld id="{62B34189-AEF3-413B-A543-2458D8B9BB5E}" type="slidenum">
              <a:rPr lang="en-GB" altLang="es-ES"/>
              <a:pPr/>
              <a:t>41</a:t>
            </a:fld>
            <a:endParaRPr lang="en-GB" altLang="es-ES"/>
          </a:p>
        </p:txBody>
      </p:sp>
      <p:sp>
        <p:nvSpPr>
          <p:cNvPr id="452612" name="Rectangle 2"/>
          <p:cNvSpPr>
            <a:spLocks noGrp="1" noRot="1" noChangeAspect="1" noChangeArrowheads="1" noTextEdit="1"/>
          </p:cNvSpPr>
          <p:nvPr>
            <p:ph type="sldImg"/>
          </p:nvPr>
        </p:nvSpPr>
        <p:spPr>
          <a:solidFill>
            <a:srgbClr val="FFFFFF"/>
          </a:solidFill>
          <a:ln/>
        </p:spPr>
      </p:sp>
      <p:sp>
        <p:nvSpPr>
          <p:cNvPr id="45261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3390846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53635" name="Rectangle 7"/>
          <p:cNvSpPr>
            <a:spLocks noGrp="1" noChangeArrowheads="1"/>
          </p:cNvSpPr>
          <p:nvPr>
            <p:ph type="sldNum" sz="quarter" idx="5"/>
          </p:nvPr>
        </p:nvSpPr>
        <p:spPr>
          <a:noFill/>
          <a:ln>
            <a:miter lim="800000"/>
            <a:headEnd/>
            <a:tailEnd/>
          </a:ln>
        </p:spPr>
        <p:txBody>
          <a:bodyPr/>
          <a:lstStyle/>
          <a:p>
            <a:fld id="{17218E62-5E7B-48AB-9F1B-8A0652088137}" type="slidenum">
              <a:rPr lang="en-GB" altLang="es-ES"/>
              <a:pPr/>
              <a:t>42</a:t>
            </a:fld>
            <a:endParaRPr lang="en-GB" altLang="es-ES"/>
          </a:p>
        </p:txBody>
      </p:sp>
      <p:sp>
        <p:nvSpPr>
          <p:cNvPr id="453636" name="Rectangle 2"/>
          <p:cNvSpPr>
            <a:spLocks noGrp="1" noRot="1" noChangeAspect="1" noChangeArrowheads="1" noTextEdit="1"/>
          </p:cNvSpPr>
          <p:nvPr>
            <p:ph type="sldImg"/>
          </p:nvPr>
        </p:nvSpPr>
        <p:spPr>
          <a:solidFill>
            <a:srgbClr val="FFFFFF"/>
          </a:solidFill>
          <a:ln/>
        </p:spPr>
      </p:sp>
      <p:sp>
        <p:nvSpPr>
          <p:cNvPr id="45363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es-ES" altLang="es-ES" smtClean="0"/>
          </a:p>
        </p:txBody>
      </p:sp>
    </p:spTree>
    <p:extLst>
      <p:ext uri="{BB962C8B-B14F-4D97-AF65-F5344CB8AC3E}">
        <p14:creationId xmlns:p14="http://schemas.microsoft.com/office/powerpoint/2010/main" val="2913508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34179" name="Rectangle 7"/>
          <p:cNvSpPr>
            <a:spLocks noGrp="1" noChangeArrowheads="1"/>
          </p:cNvSpPr>
          <p:nvPr>
            <p:ph type="sldNum" sz="quarter" idx="5"/>
          </p:nvPr>
        </p:nvSpPr>
        <p:spPr>
          <a:noFill/>
          <a:ln>
            <a:miter lim="800000"/>
            <a:headEnd/>
            <a:tailEnd/>
          </a:ln>
        </p:spPr>
        <p:txBody>
          <a:bodyPr/>
          <a:lstStyle/>
          <a:p>
            <a:fld id="{A1F1D5CE-27D5-4707-8870-4990F9323140}" type="slidenum">
              <a:rPr lang="en-GB" altLang="es-ES"/>
              <a:pPr/>
              <a:t>49</a:t>
            </a:fld>
            <a:endParaRPr lang="en-GB" altLang="es-ES"/>
          </a:p>
        </p:txBody>
      </p:sp>
      <p:sp>
        <p:nvSpPr>
          <p:cNvPr id="434180" name="Rectangle 2"/>
          <p:cNvSpPr>
            <a:spLocks noGrp="1" noRot="1" noChangeAspect="1" noChangeArrowheads="1" noTextEdit="1"/>
          </p:cNvSpPr>
          <p:nvPr>
            <p:ph type="sldImg"/>
          </p:nvPr>
        </p:nvSpPr>
        <p:spPr>
          <a:solidFill>
            <a:srgbClr val="FFFFFF"/>
          </a:solidFill>
          <a:ln/>
        </p:spPr>
      </p:sp>
      <p:sp>
        <p:nvSpPr>
          <p:cNvPr id="43418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29845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25987" name="Rectangle 7"/>
          <p:cNvSpPr>
            <a:spLocks noGrp="1" noChangeArrowheads="1"/>
          </p:cNvSpPr>
          <p:nvPr>
            <p:ph type="sldNum" sz="quarter" idx="5"/>
          </p:nvPr>
        </p:nvSpPr>
        <p:spPr>
          <a:noFill/>
          <a:ln>
            <a:miter lim="800000"/>
            <a:headEnd/>
            <a:tailEnd/>
          </a:ln>
        </p:spPr>
        <p:txBody>
          <a:bodyPr/>
          <a:lstStyle/>
          <a:p>
            <a:fld id="{42E16601-9BB6-4F84-91CA-C8826262B688}" type="slidenum">
              <a:rPr lang="en-GB" altLang="es-ES"/>
              <a:pPr/>
              <a:t>8</a:t>
            </a:fld>
            <a:endParaRPr lang="en-GB" altLang="es-ES"/>
          </a:p>
        </p:txBody>
      </p:sp>
      <p:sp>
        <p:nvSpPr>
          <p:cNvPr id="425988" name="Rectangle 2"/>
          <p:cNvSpPr>
            <a:spLocks noGrp="1" noRot="1" noChangeAspect="1" noChangeArrowheads="1" noTextEdit="1"/>
          </p:cNvSpPr>
          <p:nvPr>
            <p:ph type="sldImg"/>
          </p:nvPr>
        </p:nvSpPr>
        <p:spPr>
          <a:solidFill>
            <a:srgbClr val="FFFFFF"/>
          </a:solidFill>
          <a:ln/>
        </p:spPr>
      </p:sp>
      <p:sp>
        <p:nvSpPr>
          <p:cNvPr id="42598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es-ES" altLang="es-ES" smtClean="0"/>
          </a:p>
        </p:txBody>
      </p:sp>
    </p:spTree>
    <p:extLst>
      <p:ext uri="{BB962C8B-B14F-4D97-AF65-F5344CB8AC3E}">
        <p14:creationId xmlns:p14="http://schemas.microsoft.com/office/powerpoint/2010/main" val="446554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35203" name="Rectangle 7"/>
          <p:cNvSpPr>
            <a:spLocks noGrp="1" noChangeArrowheads="1"/>
          </p:cNvSpPr>
          <p:nvPr>
            <p:ph type="sldNum" sz="quarter" idx="5"/>
          </p:nvPr>
        </p:nvSpPr>
        <p:spPr>
          <a:noFill/>
          <a:ln>
            <a:miter lim="800000"/>
            <a:headEnd/>
            <a:tailEnd/>
          </a:ln>
        </p:spPr>
        <p:txBody>
          <a:bodyPr/>
          <a:lstStyle/>
          <a:p>
            <a:fld id="{01425A3C-848E-43F6-B4BB-744EA10C4838}" type="slidenum">
              <a:rPr lang="en-GB" altLang="es-ES"/>
              <a:pPr/>
              <a:t>50</a:t>
            </a:fld>
            <a:endParaRPr lang="en-GB" altLang="es-ES"/>
          </a:p>
        </p:txBody>
      </p:sp>
      <p:sp>
        <p:nvSpPr>
          <p:cNvPr id="435204" name="Rectangle 2"/>
          <p:cNvSpPr>
            <a:spLocks noGrp="1" noRot="1" noChangeAspect="1" noChangeArrowheads="1" noTextEdit="1"/>
          </p:cNvSpPr>
          <p:nvPr>
            <p:ph type="sldImg"/>
          </p:nvPr>
        </p:nvSpPr>
        <p:spPr>
          <a:solidFill>
            <a:srgbClr val="FFFFFF"/>
          </a:solidFill>
          <a:ln/>
        </p:spPr>
      </p:sp>
      <p:sp>
        <p:nvSpPr>
          <p:cNvPr id="43520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2530715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36227" name="Rectangle 7"/>
          <p:cNvSpPr>
            <a:spLocks noGrp="1" noChangeArrowheads="1"/>
          </p:cNvSpPr>
          <p:nvPr>
            <p:ph type="sldNum" sz="quarter" idx="5"/>
          </p:nvPr>
        </p:nvSpPr>
        <p:spPr>
          <a:noFill/>
          <a:ln>
            <a:miter lim="800000"/>
            <a:headEnd/>
            <a:tailEnd/>
          </a:ln>
        </p:spPr>
        <p:txBody>
          <a:bodyPr/>
          <a:lstStyle/>
          <a:p>
            <a:fld id="{778B039A-22B7-4933-B4DA-941EDB2481DD}" type="slidenum">
              <a:rPr lang="en-GB" altLang="es-ES"/>
              <a:pPr/>
              <a:t>51</a:t>
            </a:fld>
            <a:endParaRPr lang="en-GB" altLang="es-ES"/>
          </a:p>
        </p:txBody>
      </p:sp>
      <p:sp>
        <p:nvSpPr>
          <p:cNvPr id="436228" name="Rectangle 2"/>
          <p:cNvSpPr>
            <a:spLocks noGrp="1" noRot="1" noChangeAspect="1" noChangeArrowheads="1" noTextEdit="1"/>
          </p:cNvSpPr>
          <p:nvPr>
            <p:ph type="sldImg"/>
          </p:nvPr>
        </p:nvSpPr>
        <p:spPr>
          <a:solidFill>
            <a:srgbClr val="FFFFFF"/>
          </a:solidFill>
          <a:ln/>
        </p:spPr>
      </p:sp>
      <p:sp>
        <p:nvSpPr>
          <p:cNvPr id="43622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es-ES" altLang="es-ES" smtClean="0"/>
          </a:p>
        </p:txBody>
      </p:sp>
    </p:spTree>
    <p:extLst>
      <p:ext uri="{BB962C8B-B14F-4D97-AF65-F5344CB8AC3E}">
        <p14:creationId xmlns:p14="http://schemas.microsoft.com/office/powerpoint/2010/main" val="4066554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37251" name="Rectangle 7"/>
          <p:cNvSpPr>
            <a:spLocks noGrp="1" noChangeArrowheads="1"/>
          </p:cNvSpPr>
          <p:nvPr>
            <p:ph type="sldNum" sz="quarter" idx="5"/>
          </p:nvPr>
        </p:nvSpPr>
        <p:spPr>
          <a:noFill/>
          <a:ln>
            <a:miter lim="800000"/>
            <a:headEnd/>
            <a:tailEnd/>
          </a:ln>
        </p:spPr>
        <p:txBody>
          <a:bodyPr/>
          <a:lstStyle/>
          <a:p>
            <a:fld id="{6771FE5A-D1B3-4075-9E5A-D840E99456A1}" type="slidenum">
              <a:rPr lang="en-GB" altLang="es-ES"/>
              <a:pPr/>
              <a:t>52</a:t>
            </a:fld>
            <a:endParaRPr lang="en-GB" altLang="es-ES"/>
          </a:p>
        </p:txBody>
      </p:sp>
      <p:sp>
        <p:nvSpPr>
          <p:cNvPr id="437252" name="Rectangle 2"/>
          <p:cNvSpPr>
            <a:spLocks noGrp="1" noRot="1" noChangeAspect="1" noChangeArrowheads="1" noTextEdit="1"/>
          </p:cNvSpPr>
          <p:nvPr>
            <p:ph type="sldImg"/>
          </p:nvPr>
        </p:nvSpPr>
        <p:spPr>
          <a:solidFill>
            <a:srgbClr val="FFFFFF"/>
          </a:solidFill>
          <a:ln/>
        </p:spPr>
      </p:sp>
      <p:sp>
        <p:nvSpPr>
          <p:cNvPr id="43725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3442088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38275" name="Rectangle 7"/>
          <p:cNvSpPr>
            <a:spLocks noGrp="1" noChangeArrowheads="1"/>
          </p:cNvSpPr>
          <p:nvPr>
            <p:ph type="sldNum" sz="quarter" idx="5"/>
          </p:nvPr>
        </p:nvSpPr>
        <p:spPr>
          <a:noFill/>
          <a:ln>
            <a:miter lim="800000"/>
            <a:headEnd/>
            <a:tailEnd/>
          </a:ln>
        </p:spPr>
        <p:txBody>
          <a:bodyPr/>
          <a:lstStyle/>
          <a:p>
            <a:fld id="{7FCB78AC-A62A-4125-9BD9-E3E4C6A2BEC3}" type="slidenum">
              <a:rPr lang="en-GB" altLang="es-ES"/>
              <a:pPr/>
              <a:t>53</a:t>
            </a:fld>
            <a:endParaRPr lang="en-GB" altLang="es-ES"/>
          </a:p>
        </p:txBody>
      </p:sp>
      <p:sp>
        <p:nvSpPr>
          <p:cNvPr id="438276" name="Rectangle 2"/>
          <p:cNvSpPr>
            <a:spLocks noGrp="1" noRot="1" noChangeAspect="1" noChangeArrowheads="1" noTextEdit="1"/>
          </p:cNvSpPr>
          <p:nvPr>
            <p:ph type="sldImg"/>
          </p:nvPr>
        </p:nvSpPr>
        <p:spPr>
          <a:solidFill>
            <a:srgbClr val="FFFFFF"/>
          </a:solidFill>
          <a:ln/>
        </p:spPr>
      </p:sp>
      <p:sp>
        <p:nvSpPr>
          <p:cNvPr id="43827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s-ES" smtClean="0"/>
              <a:t>a</a:t>
            </a:r>
          </a:p>
        </p:txBody>
      </p:sp>
    </p:spTree>
    <p:extLst>
      <p:ext uri="{BB962C8B-B14F-4D97-AF65-F5344CB8AC3E}">
        <p14:creationId xmlns:p14="http://schemas.microsoft.com/office/powerpoint/2010/main" val="349040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39299" name="Rectangle 7"/>
          <p:cNvSpPr>
            <a:spLocks noGrp="1" noChangeArrowheads="1"/>
          </p:cNvSpPr>
          <p:nvPr>
            <p:ph type="sldNum" sz="quarter" idx="5"/>
          </p:nvPr>
        </p:nvSpPr>
        <p:spPr>
          <a:noFill/>
          <a:ln>
            <a:miter lim="800000"/>
            <a:headEnd/>
            <a:tailEnd/>
          </a:ln>
        </p:spPr>
        <p:txBody>
          <a:bodyPr/>
          <a:lstStyle/>
          <a:p>
            <a:fld id="{FCA800AB-9C29-4A2E-A66B-7CDF3F4BC748}" type="slidenum">
              <a:rPr lang="en-GB" altLang="es-ES"/>
              <a:pPr/>
              <a:t>54</a:t>
            </a:fld>
            <a:endParaRPr lang="en-GB" altLang="es-ES"/>
          </a:p>
        </p:txBody>
      </p:sp>
      <p:sp>
        <p:nvSpPr>
          <p:cNvPr id="439300" name="Rectangle 2"/>
          <p:cNvSpPr>
            <a:spLocks noGrp="1" noRot="1" noChangeAspect="1" noChangeArrowheads="1" noTextEdit="1"/>
          </p:cNvSpPr>
          <p:nvPr>
            <p:ph type="sldImg"/>
          </p:nvPr>
        </p:nvSpPr>
        <p:spPr>
          <a:solidFill>
            <a:srgbClr val="FFFFFF"/>
          </a:solidFill>
          <a:ln/>
        </p:spPr>
      </p:sp>
      <p:sp>
        <p:nvSpPr>
          <p:cNvPr id="43930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546888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40323" name="Rectangle 7"/>
          <p:cNvSpPr>
            <a:spLocks noGrp="1" noChangeArrowheads="1"/>
          </p:cNvSpPr>
          <p:nvPr>
            <p:ph type="sldNum" sz="quarter" idx="5"/>
          </p:nvPr>
        </p:nvSpPr>
        <p:spPr>
          <a:noFill/>
          <a:ln>
            <a:miter lim="800000"/>
            <a:headEnd/>
            <a:tailEnd/>
          </a:ln>
        </p:spPr>
        <p:txBody>
          <a:bodyPr/>
          <a:lstStyle/>
          <a:p>
            <a:fld id="{441E2CD1-DD34-4506-AC9B-7158D182812D}" type="slidenum">
              <a:rPr lang="en-GB" altLang="es-ES"/>
              <a:pPr/>
              <a:t>56</a:t>
            </a:fld>
            <a:endParaRPr lang="en-GB" altLang="es-ES"/>
          </a:p>
        </p:txBody>
      </p:sp>
      <p:sp>
        <p:nvSpPr>
          <p:cNvPr id="440324" name="Rectangle 2"/>
          <p:cNvSpPr>
            <a:spLocks noGrp="1" noRot="1" noChangeAspect="1" noChangeArrowheads="1" noTextEdit="1"/>
          </p:cNvSpPr>
          <p:nvPr>
            <p:ph type="sldImg"/>
          </p:nvPr>
        </p:nvSpPr>
        <p:spPr>
          <a:solidFill>
            <a:srgbClr val="FFFFFF"/>
          </a:solidFill>
          <a:ln/>
        </p:spPr>
      </p:sp>
      <p:sp>
        <p:nvSpPr>
          <p:cNvPr id="44032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408456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27011" name="Rectangle 7"/>
          <p:cNvSpPr>
            <a:spLocks noGrp="1" noChangeArrowheads="1"/>
          </p:cNvSpPr>
          <p:nvPr>
            <p:ph type="sldNum" sz="quarter" idx="5"/>
          </p:nvPr>
        </p:nvSpPr>
        <p:spPr>
          <a:noFill/>
          <a:ln>
            <a:miter lim="800000"/>
            <a:headEnd/>
            <a:tailEnd/>
          </a:ln>
        </p:spPr>
        <p:txBody>
          <a:bodyPr/>
          <a:lstStyle/>
          <a:p>
            <a:fld id="{7530710C-FA87-440C-8B9D-FCF13BCF8037}" type="slidenum">
              <a:rPr lang="en-GB" altLang="es-ES"/>
              <a:pPr/>
              <a:t>12</a:t>
            </a:fld>
            <a:endParaRPr lang="en-GB" altLang="es-ES"/>
          </a:p>
        </p:txBody>
      </p:sp>
      <p:sp>
        <p:nvSpPr>
          <p:cNvPr id="427012" name="Rectangle 2"/>
          <p:cNvSpPr>
            <a:spLocks noGrp="1" noRot="1" noChangeAspect="1" noChangeArrowheads="1" noTextEdit="1"/>
          </p:cNvSpPr>
          <p:nvPr>
            <p:ph type="sldImg"/>
          </p:nvPr>
        </p:nvSpPr>
        <p:spPr>
          <a:solidFill>
            <a:srgbClr val="FFFFFF"/>
          </a:solidFill>
          <a:ln/>
        </p:spPr>
      </p:sp>
      <p:sp>
        <p:nvSpPr>
          <p:cNvPr id="42701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665823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28035" name="Rectangle 7"/>
          <p:cNvSpPr>
            <a:spLocks noGrp="1" noChangeArrowheads="1"/>
          </p:cNvSpPr>
          <p:nvPr>
            <p:ph type="sldNum" sz="quarter" idx="5"/>
          </p:nvPr>
        </p:nvSpPr>
        <p:spPr>
          <a:noFill/>
          <a:ln>
            <a:miter lim="800000"/>
            <a:headEnd/>
            <a:tailEnd/>
          </a:ln>
        </p:spPr>
        <p:txBody>
          <a:bodyPr/>
          <a:lstStyle/>
          <a:p>
            <a:fld id="{D763D652-5BC0-4E3B-8799-C3F22852EDA2}" type="slidenum">
              <a:rPr lang="en-GB" altLang="es-ES"/>
              <a:pPr/>
              <a:t>15</a:t>
            </a:fld>
            <a:endParaRPr lang="en-GB" altLang="es-ES"/>
          </a:p>
        </p:txBody>
      </p:sp>
      <p:sp>
        <p:nvSpPr>
          <p:cNvPr id="428036" name="Rectangle 2"/>
          <p:cNvSpPr>
            <a:spLocks noGrp="1" noRot="1" noChangeAspect="1" noChangeArrowheads="1" noTextEdit="1"/>
          </p:cNvSpPr>
          <p:nvPr>
            <p:ph type="sldImg"/>
          </p:nvPr>
        </p:nvSpPr>
        <p:spPr>
          <a:solidFill>
            <a:srgbClr val="FFFFFF"/>
          </a:solidFill>
          <a:ln/>
        </p:spPr>
      </p:sp>
      <p:sp>
        <p:nvSpPr>
          <p:cNvPr id="42803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es-ES" altLang="es-ES" smtClean="0"/>
          </a:p>
        </p:txBody>
      </p:sp>
    </p:spTree>
    <p:extLst>
      <p:ext uri="{BB962C8B-B14F-4D97-AF65-F5344CB8AC3E}">
        <p14:creationId xmlns:p14="http://schemas.microsoft.com/office/powerpoint/2010/main" val="2449807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29059" name="Rectangle 7"/>
          <p:cNvSpPr>
            <a:spLocks noGrp="1" noChangeArrowheads="1"/>
          </p:cNvSpPr>
          <p:nvPr>
            <p:ph type="sldNum" sz="quarter" idx="5"/>
          </p:nvPr>
        </p:nvSpPr>
        <p:spPr>
          <a:noFill/>
          <a:ln>
            <a:miter lim="800000"/>
            <a:headEnd/>
            <a:tailEnd/>
          </a:ln>
        </p:spPr>
        <p:txBody>
          <a:bodyPr/>
          <a:lstStyle/>
          <a:p>
            <a:fld id="{44EBFA07-6AA5-4938-9A52-BBA6DC90E229}" type="slidenum">
              <a:rPr lang="en-GB" altLang="es-ES"/>
              <a:pPr/>
              <a:t>18</a:t>
            </a:fld>
            <a:endParaRPr lang="en-GB" altLang="es-ES"/>
          </a:p>
        </p:txBody>
      </p:sp>
      <p:sp>
        <p:nvSpPr>
          <p:cNvPr id="429060" name="Rectangle 2"/>
          <p:cNvSpPr>
            <a:spLocks noGrp="1" noRot="1" noChangeAspect="1" noChangeArrowheads="1" noTextEdit="1"/>
          </p:cNvSpPr>
          <p:nvPr>
            <p:ph type="sldImg"/>
          </p:nvPr>
        </p:nvSpPr>
        <p:spPr>
          <a:solidFill>
            <a:srgbClr val="FFFFFF"/>
          </a:solidFill>
          <a:ln/>
        </p:spPr>
      </p:sp>
      <p:sp>
        <p:nvSpPr>
          <p:cNvPr id="42906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132939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IN" smtClean="0">
              <a:cs typeface="Arial" charset="0"/>
            </a:endParaRPr>
          </a:p>
        </p:txBody>
      </p:sp>
      <p:sp>
        <p:nvSpPr>
          <p:cNvPr id="41988" name="Header Placeholder 3"/>
          <p:cNvSpPr>
            <a:spLocks noGrp="1"/>
          </p:cNvSpPr>
          <p:nvPr>
            <p:ph type="hdr" sz="quarter"/>
          </p:nvPr>
        </p:nvSpPr>
        <p:spPr>
          <a:noFill/>
        </p:spPr>
        <p:txBody>
          <a:bodyPr/>
          <a:lstStyle/>
          <a:p>
            <a:r>
              <a:rPr lang="he-IL" smtClean="0"/>
              <a:t>אפיון וניתוח מערכות מידע - הרצאה 4</a:t>
            </a:r>
            <a:endParaRPr lang="en-US" smtClean="0"/>
          </a:p>
        </p:txBody>
      </p:sp>
      <p:sp>
        <p:nvSpPr>
          <p:cNvPr id="41989" name="Slide Number Placeholder 4"/>
          <p:cNvSpPr>
            <a:spLocks noGrp="1"/>
          </p:cNvSpPr>
          <p:nvPr>
            <p:ph type="sldNum" sz="quarter" idx="5"/>
          </p:nvPr>
        </p:nvSpPr>
        <p:spPr>
          <a:noFill/>
        </p:spPr>
        <p:txBody>
          <a:bodyPr/>
          <a:lstStyle/>
          <a:p>
            <a:fld id="{61A3EEF7-027D-42A7-A94F-B6B0DBE55843}" type="slidenum">
              <a:rPr lang="he-IL" smtClean="0"/>
              <a:pPr/>
              <a:t>20</a:t>
            </a:fld>
            <a:endParaRPr lang="en-US" smtClean="0"/>
          </a:p>
        </p:txBody>
      </p:sp>
    </p:spTree>
    <p:extLst>
      <p:ext uri="{BB962C8B-B14F-4D97-AF65-F5344CB8AC3E}">
        <p14:creationId xmlns:p14="http://schemas.microsoft.com/office/powerpoint/2010/main" val="1718824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30083" name="Rectangle 7"/>
          <p:cNvSpPr>
            <a:spLocks noGrp="1" noChangeArrowheads="1"/>
          </p:cNvSpPr>
          <p:nvPr>
            <p:ph type="sldNum" sz="quarter" idx="5"/>
          </p:nvPr>
        </p:nvSpPr>
        <p:spPr>
          <a:noFill/>
          <a:ln>
            <a:miter lim="800000"/>
            <a:headEnd/>
            <a:tailEnd/>
          </a:ln>
        </p:spPr>
        <p:txBody>
          <a:bodyPr/>
          <a:lstStyle/>
          <a:p>
            <a:fld id="{BD155735-7B44-4C61-8319-054C67277CA5}" type="slidenum">
              <a:rPr lang="en-GB" altLang="es-ES"/>
              <a:pPr/>
              <a:t>22</a:t>
            </a:fld>
            <a:endParaRPr lang="en-GB" altLang="es-ES"/>
          </a:p>
        </p:txBody>
      </p:sp>
      <p:sp>
        <p:nvSpPr>
          <p:cNvPr id="430084" name="Rectangle 2"/>
          <p:cNvSpPr>
            <a:spLocks noGrp="1" noRot="1" noChangeAspect="1" noChangeArrowheads="1" noTextEdit="1"/>
          </p:cNvSpPr>
          <p:nvPr>
            <p:ph type="sldImg"/>
          </p:nvPr>
        </p:nvSpPr>
        <p:spPr>
          <a:solidFill>
            <a:srgbClr val="FFFFFF"/>
          </a:solidFill>
          <a:ln/>
        </p:spPr>
      </p:sp>
      <p:sp>
        <p:nvSpPr>
          <p:cNvPr id="43008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34030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31107" name="Rectangle 7"/>
          <p:cNvSpPr>
            <a:spLocks noGrp="1" noChangeArrowheads="1"/>
          </p:cNvSpPr>
          <p:nvPr>
            <p:ph type="sldNum" sz="quarter" idx="5"/>
          </p:nvPr>
        </p:nvSpPr>
        <p:spPr>
          <a:noFill/>
          <a:ln>
            <a:miter lim="800000"/>
            <a:headEnd/>
            <a:tailEnd/>
          </a:ln>
        </p:spPr>
        <p:txBody>
          <a:bodyPr/>
          <a:lstStyle/>
          <a:p>
            <a:fld id="{69FACFC7-1788-430E-90F7-690C58783B25}" type="slidenum">
              <a:rPr lang="en-GB" altLang="es-ES"/>
              <a:pPr/>
              <a:t>24</a:t>
            </a:fld>
            <a:endParaRPr lang="en-GB" altLang="es-ES"/>
          </a:p>
        </p:txBody>
      </p:sp>
      <p:sp>
        <p:nvSpPr>
          <p:cNvPr id="431108" name="Rectangle 2"/>
          <p:cNvSpPr>
            <a:spLocks noGrp="1" noRot="1" noChangeAspect="1" noChangeArrowheads="1" noTextEdit="1"/>
          </p:cNvSpPr>
          <p:nvPr>
            <p:ph type="sldImg"/>
          </p:nvPr>
        </p:nvSpPr>
        <p:spPr>
          <a:solidFill>
            <a:srgbClr val="FFFFFF"/>
          </a:solidFill>
          <a:ln/>
        </p:spPr>
      </p:sp>
      <p:sp>
        <p:nvSpPr>
          <p:cNvPr id="43110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408439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6"/>
          <p:cNvSpPr>
            <a:spLocks noGrp="1" noChangeArrowheads="1"/>
          </p:cNvSpPr>
          <p:nvPr>
            <p:ph type="ftr" sz="quarter" idx="4"/>
          </p:nvPr>
        </p:nvSpPr>
        <p:spPr>
          <a:noFill/>
          <a:ln>
            <a:miter lim="800000"/>
            <a:headEnd/>
            <a:tailEnd/>
          </a:ln>
        </p:spPr>
        <p:txBody>
          <a:bodyPr/>
          <a:lstStyle/>
          <a:p>
            <a:r>
              <a:rPr lang="en-GB" altLang="es-ES"/>
              <a:t>© Dr. Jim Arlow 2000 v1.0</a:t>
            </a:r>
          </a:p>
        </p:txBody>
      </p:sp>
      <p:sp>
        <p:nvSpPr>
          <p:cNvPr id="445443" name="Rectangle 7"/>
          <p:cNvSpPr>
            <a:spLocks noGrp="1" noChangeArrowheads="1"/>
          </p:cNvSpPr>
          <p:nvPr>
            <p:ph type="sldNum" sz="quarter" idx="5"/>
          </p:nvPr>
        </p:nvSpPr>
        <p:spPr>
          <a:noFill/>
          <a:ln>
            <a:miter lim="800000"/>
            <a:headEnd/>
            <a:tailEnd/>
          </a:ln>
        </p:spPr>
        <p:txBody>
          <a:bodyPr/>
          <a:lstStyle/>
          <a:p>
            <a:fld id="{C7FC6D33-57C4-471F-9C85-323D5A5AE1BA}" type="slidenum">
              <a:rPr lang="en-GB" altLang="es-ES"/>
              <a:pPr/>
              <a:t>26</a:t>
            </a:fld>
            <a:endParaRPr lang="en-GB" altLang="es-ES"/>
          </a:p>
        </p:txBody>
      </p:sp>
      <p:sp>
        <p:nvSpPr>
          <p:cNvPr id="445444" name="Rectangle 2"/>
          <p:cNvSpPr>
            <a:spLocks noGrp="1" noRot="1" noChangeAspect="1" noChangeArrowheads="1" noTextEdit="1"/>
          </p:cNvSpPr>
          <p:nvPr>
            <p:ph type="sldImg"/>
          </p:nvPr>
        </p:nvSpPr>
        <p:spPr>
          <a:solidFill>
            <a:srgbClr val="FFFFFF"/>
          </a:solidFill>
          <a:ln/>
        </p:spPr>
      </p:sp>
      <p:sp>
        <p:nvSpPr>
          <p:cNvPr id="44544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s-ES" altLang="es-ES" smtClean="0"/>
          </a:p>
        </p:txBody>
      </p:sp>
    </p:spTree>
    <p:extLst>
      <p:ext uri="{BB962C8B-B14F-4D97-AF65-F5344CB8AC3E}">
        <p14:creationId xmlns:p14="http://schemas.microsoft.com/office/powerpoint/2010/main" val="220721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38916E-15EE-4F01-A30C-6EE141A4A880}" type="slidenum">
              <a:rPr lang="he-IL"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he-IL" smtClean="0"/>
              <a:t> ניתוח מערכות מידע</a:t>
            </a:r>
            <a:endParaRPr lang="en-US"/>
          </a:p>
        </p:txBody>
      </p:sp>
      <p:sp>
        <p:nvSpPr>
          <p:cNvPr id="6" name="Slide Number Placeholder 5"/>
          <p:cNvSpPr>
            <a:spLocks noGrp="1"/>
          </p:cNvSpPr>
          <p:nvPr>
            <p:ph type="sldNum" sz="quarter" idx="12"/>
          </p:nvPr>
        </p:nvSpPr>
        <p:spPr/>
        <p:txBody>
          <a:bodyPr/>
          <a:lstStyle/>
          <a:p>
            <a:pPr>
              <a:defRPr/>
            </a:pPr>
            <a:fld id="{C1C0D7B9-C9CE-4D04-8D20-D0E4D858F74E}" type="slidenum">
              <a:rPr lang="he-IL"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he-IL" smtClean="0"/>
              <a:t> ניתוח מערכות מידע</a:t>
            </a:r>
            <a:endParaRPr lang="en-US"/>
          </a:p>
        </p:txBody>
      </p:sp>
      <p:sp>
        <p:nvSpPr>
          <p:cNvPr id="6" name="Slide Number Placeholder 5"/>
          <p:cNvSpPr>
            <a:spLocks noGrp="1"/>
          </p:cNvSpPr>
          <p:nvPr>
            <p:ph type="sldNum" sz="quarter" idx="12"/>
          </p:nvPr>
        </p:nvSpPr>
        <p:spPr/>
        <p:txBody>
          <a:bodyPr/>
          <a:lstStyle/>
          <a:p>
            <a:pPr>
              <a:defRPr/>
            </a:pPr>
            <a:fld id="{54E431EF-8922-491B-9C60-70FDEF44428F}" type="slidenum">
              <a:rPr lang="he-IL"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209550"/>
            <a:ext cx="7772400" cy="1085850"/>
          </a:xfrm>
        </p:spPr>
        <p:txBody>
          <a:bodyPr/>
          <a:lstStyle/>
          <a:p>
            <a:r>
              <a:rPr lang="en-US" smtClean="0"/>
              <a:t>Click to edit Master title style</a:t>
            </a:r>
            <a:endParaRPr lang="en-IN"/>
          </a:p>
        </p:txBody>
      </p:sp>
      <p:sp>
        <p:nvSpPr>
          <p:cNvPr id="3" name="ClipArt Placeholder 2"/>
          <p:cNvSpPr>
            <a:spLocks noGrp="1"/>
          </p:cNvSpPr>
          <p:nvPr>
            <p:ph type="clipArt" sz="half" idx="1"/>
          </p:nvPr>
        </p:nvSpPr>
        <p:spPr>
          <a:xfrm>
            <a:off x="1219200" y="1981200"/>
            <a:ext cx="3810000" cy="4114800"/>
          </a:xfrm>
        </p:spPr>
        <p:txBody>
          <a:bodyPr/>
          <a:lstStyle/>
          <a:p>
            <a:pPr lvl="0"/>
            <a:endParaRPr lang="en-IN" noProof="0" smtClean="0"/>
          </a:p>
        </p:txBody>
      </p:sp>
      <p:sp>
        <p:nvSpPr>
          <p:cNvPr id="4" name="Text Placeholder 3"/>
          <p:cNvSpPr>
            <a:spLocks noGrp="1"/>
          </p:cNvSpPr>
          <p:nvPr>
            <p:ph type="body" sz="half" idx="2"/>
          </p:nvPr>
        </p:nvSpPr>
        <p:spPr>
          <a:xfrm>
            <a:off x="51816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he-IL"/>
              <a:t> ניתוח מערכות מידע</a:t>
            </a:r>
            <a:endParaRPr lang="en-US"/>
          </a:p>
        </p:txBody>
      </p:sp>
      <p:sp>
        <p:nvSpPr>
          <p:cNvPr id="7" name="Slide Number Placeholder 6"/>
          <p:cNvSpPr>
            <a:spLocks noGrp="1"/>
          </p:cNvSpPr>
          <p:nvPr>
            <p:ph type="sldNum" sz="quarter" idx="12"/>
          </p:nvPr>
        </p:nvSpPr>
        <p:spPr/>
        <p:txBody>
          <a:bodyPr/>
          <a:lstStyle>
            <a:lvl1pPr>
              <a:defRPr/>
            </a:lvl1pPr>
          </a:lstStyle>
          <a:p>
            <a:pPr>
              <a:defRPr/>
            </a:pPr>
            <a:fld id="{3398B831-E6BC-47E2-8D98-374214A8789B}" type="slidenum">
              <a:rPr lang="he-IL"/>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09550"/>
            <a:ext cx="7772400" cy="108585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21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816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he-IL"/>
              <a:t> ניתוח מערכות מידע</a:t>
            </a:r>
            <a:endParaRPr lang="en-US"/>
          </a:p>
        </p:txBody>
      </p:sp>
      <p:sp>
        <p:nvSpPr>
          <p:cNvPr id="7" name="Slide Number Placeholder 6"/>
          <p:cNvSpPr>
            <a:spLocks noGrp="1"/>
          </p:cNvSpPr>
          <p:nvPr>
            <p:ph type="sldNum" sz="quarter" idx="12"/>
          </p:nvPr>
        </p:nvSpPr>
        <p:spPr/>
        <p:txBody>
          <a:bodyPr/>
          <a:lstStyle>
            <a:lvl1pPr>
              <a:defRPr/>
            </a:lvl1pPr>
          </a:lstStyle>
          <a:p>
            <a:pPr>
              <a:defRPr/>
            </a:pPr>
            <a:fld id="{99A3F557-6CFB-4641-8AED-451FF44FE5D2}"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he-IL" smtClean="0"/>
              <a:t> ניתוח מערכות מידע</a:t>
            </a:r>
            <a:endParaRPr lang="en-US"/>
          </a:p>
        </p:txBody>
      </p:sp>
      <p:sp>
        <p:nvSpPr>
          <p:cNvPr id="6" name="Slide Number Placeholder 5"/>
          <p:cNvSpPr>
            <a:spLocks noGrp="1"/>
          </p:cNvSpPr>
          <p:nvPr>
            <p:ph type="sldNum" sz="quarter" idx="12"/>
          </p:nvPr>
        </p:nvSpPr>
        <p:spPr/>
        <p:txBody>
          <a:bodyPr/>
          <a:lstStyle/>
          <a:p>
            <a:pPr>
              <a:defRPr/>
            </a:pPr>
            <a:fld id="{86C55A03-517B-4044-B6F6-A49896ADA9B4}" type="slidenum">
              <a:rPr lang="he-IL"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he-IL" smtClean="0"/>
              <a:t> ניתוח מערכות מידע</a:t>
            </a:r>
            <a:endParaRPr lang="en-US"/>
          </a:p>
        </p:txBody>
      </p:sp>
      <p:sp>
        <p:nvSpPr>
          <p:cNvPr id="6" name="Slide Number Placeholder 5"/>
          <p:cNvSpPr>
            <a:spLocks noGrp="1"/>
          </p:cNvSpPr>
          <p:nvPr>
            <p:ph type="sldNum" sz="quarter" idx="12"/>
          </p:nvPr>
        </p:nvSpPr>
        <p:spPr/>
        <p:txBody>
          <a:bodyPr/>
          <a:lstStyle/>
          <a:p>
            <a:pPr>
              <a:defRPr/>
            </a:pPr>
            <a:fld id="{D0BD1D59-6655-4312-B143-21C6E36C4D17}" type="slidenum">
              <a:rPr lang="he-IL"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he-IL" smtClean="0"/>
              <a:t> ניתוח מערכות מידע</a:t>
            </a:r>
            <a:endParaRPr lang="en-US"/>
          </a:p>
        </p:txBody>
      </p:sp>
      <p:sp>
        <p:nvSpPr>
          <p:cNvPr id="7" name="Slide Number Placeholder 6"/>
          <p:cNvSpPr>
            <a:spLocks noGrp="1"/>
          </p:cNvSpPr>
          <p:nvPr>
            <p:ph type="sldNum" sz="quarter" idx="12"/>
          </p:nvPr>
        </p:nvSpPr>
        <p:spPr/>
        <p:txBody>
          <a:bodyPr/>
          <a:lstStyle/>
          <a:p>
            <a:pPr>
              <a:defRPr/>
            </a:pPr>
            <a:fld id="{CFF5ADB2-AC46-4169-8328-23A12633DD1D}" type="slidenum">
              <a:rPr lang="he-IL"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he-IL" smtClean="0"/>
              <a:t> ניתוח מערכות מידע</a:t>
            </a:r>
            <a:endParaRPr lang="en-US"/>
          </a:p>
        </p:txBody>
      </p:sp>
      <p:sp>
        <p:nvSpPr>
          <p:cNvPr id="9" name="Slide Number Placeholder 8"/>
          <p:cNvSpPr>
            <a:spLocks noGrp="1"/>
          </p:cNvSpPr>
          <p:nvPr>
            <p:ph type="sldNum" sz="quarter" idx="12"/>
          </p:nvPr>
        </p:nvSpPr>
        <p:spPr/>
        <p:txBody>
          <a:bodyPr/>
          <a:lstStyle/>
          <a:p>
            <a:pPr>
              <a:defRPr/>
            </a:pPr>
            <a:fld id="{658E8D57-9B63-4D8A-A87B-50EBCA6D25FC}" type="slidenum">
              <a:rPr lang="he-IL"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he-IL" smtClean="0"/>
              <a:t> ניתוח מערכות מידע</a:t>
            </a:r>
            <a:endParaRPr lang="en-US"/>
          </a:p>
        </p:txBody>
      </p:sp>
      <p:sp>
        <p:nvSpPr>
          <p:cNvPr id="5" name="Slide Number Placeholder 4"/>
          <p:cNvSpPr>
            <a:spLocks noGrp="1"/>
          </p:cNvSpPr>
          <p:nvPr>
            <p:ph type="sldNum" sz="quarter" idx="12"/>
          </p:nvPr>
        </p:nvSpPr>
        <p:spPr/>
        <p:txBody>
          <a:bodyPr/>
          <a:lstStyle/>
          <a:p>
            <a:pPr>
              <a:defRPr/>
            </a:pPr>
            <a:fld id="{6EC6CC8B-C6BA-4A6F-ABDA-833DA812080F}" type="slidenum">
              <a:rPr lang="he-IL"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he-IL" smtClean="0"/>
              <a:t> ניתוח מערכות מידע</a:t>
            </a:r>
            <a:endParaRPr lang="en-US"/>
          </a:p>
        </p:txBody>
      </p:sp>
      <p:sp>
        <p:nvSpPr>
          <p:cNvPr id="4" name="Slide Number Placeholder 3"/>
          <p:cNvSpPr>
            <a:spLocks noGrp="1"/>
          </p:cNvSpPr>
          <p:nvPr>
            <p:ph type="sldNum" sz="quarter" idx="12"/>
          </p:nvPr>
        </p:nvSpPr>
        <p:spPr/>
        <p:txBody>
          <a:bodyPr/>
          <a:lstStyle/>
          <a:p>
            <a:pPr>
              <a:defRPr/>
            </a:pPr>
            <a:fld id="{0A74603F-C345-45EF-B44F-E4652893B055}" type="slidenum">
              <a:rPr lang="he-IL"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he-IL" smtClean="0"/>
              <a:t> ניתוח מערכות מידע</a:t>
            </a:r>
            <a:endParaRPr lang="en-US"/>
          </a:p>
        </p:txBody>
      </p:sp>
      <p:sp>
        <p:nvSpPr>
          <p:cNvPr id="7" name="Slide Number Placeholder 6"/>
          <p:cNvSpPr>
            <a:spLocks noGrp="1"/>
          </p:cNvSpPr>
          <p:nvPr>
            <p:ph type="sldNum" sz="quarter" idx="12"/>
          </p:nvPr>
        </p:nvSpPr>
        <p:spPr/>
        <p:txBody>
          <a:bodyPr/>
          <a:lstStyle/>
          <a:p>
            <a:pPr>
              <a:defRPr/>
            </a:pPr>
            <a:fld id="{5AAD552F-5490-4896-8530-BBEBE5F20A8C}" type="slidenum">
              <a:rPr lang="he-IL"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he-IL" smtClean="0"/>
              <a:t> ניתוח מערכות מידע</a:t>
            </a:r>
            <a:endParaRPr lang="en-US"/>
          </a:p>
        </p:txBody>
      </p:sp>
      <p:sp>
        <p:nvSpPr>
          <p:cNvPr id="7" name="Slide Number Placeholder 6"/>
          <p:cNvSpPr>
            <a:spLocks noGrp="1"/>
          </p:cNvSpPr>
          <p:nvPr>
            <p:ph type="sldNum" sz="quarter" idx="12"/>
          </p:nvPr>
        </p:nvSpPr>
        <p:spPr/>
        <p:txBody>
          <a:bodyPr/>
          <a:lstStyle/>
          <a:p>
            <a:pPr>
              <a:defRPr/>
            </a:pPr>
            <a:fld id="{3E8351F9-7634-4513-817D-D684CD6D5E38}" type="slidenum">
              <a:rPr lang="he-IL"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he-IL" smtClean="0"/>
              <a:t> ניתוח מערכות מידע</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BFB62B7-5D29-482F-AF1D-27AB7A9D22CD}" type="slidenum">
              <a:rPr lang="he-IL"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362200"/>
            <a:ext cx="8229600" cy="2133600"/>
          </a:xfrm>
        </p:spPr>
        <p:txBody>
          <a:bodyPr/>
          <a:lstStyle/>
          <a:p>
            <a:pPr>
              <a:defRPr/>
            </a:pPr>
            <a:r>
              <a:rPr lang="en-US" dirty="0" smtClean="0"/>
              <a:t>Unit-II</a:t>
            </a:r>
            <a:br>
              <a:rPr lang="en-US" dirty="0" smtClean="0"/>
            </a:br>
            <a:r>
              <a:rPr lang="en-US" dirty="0" smtClean="0"/>
              <a:t>Object Oriented Analysis</a:t>
            </a:r>
          </a:p>
        </p:txBody>
      </p:sp>
      <p:sp>
        <p:nvSpPr>
          <p:cNvPr id="22531" name="Rectangle 3"/>
          <p:cNvSpPr>
            <a:spLocks noGrp="1" noChangeArrowheads="1"/>
          </p:cNvSpPr>
          <p:nvPr>
            <p:ph idx="1"/>
          </p:nvPr>
        </p:nvSpPr>
        <p:spPr>
          <a:xfrm>
            <a:off x="457200" y="1600201"/>
            <a:ext cx="8229600" cy="1142999"/>
          </a:xfrm>
        </p:spPr>
        <p:txBody>
          <a:bodyPr/>
          <a:lstStyle/>
          <a:p>
            <a:pPr>
              <a:lnSpc>
                <a:spcPct val="90000"/>
              </a:lnSpc>
              <a:defRPr/>
            </a:pPr>
            <a:endParaRPr lang="en-US" sz="2800" dirty="0" smtClean="0"/>
          </a:p>
          <a:p>
            <a:pPr>
              <a:lnSpc>
                <a:spcPct val="90000"/>
              </a:lnSpc>
              <a:defRPr/>
            </a:pPr>
            <a:endParaRPr lang="en-US" sz="2800" dirty="0" smtClean="0"/>
          </a:p>
        </p:txBody>
      </p:sp>
      <p:sp>
        <p:nvSpPr>
          <p:cNvPr id="6" name="Slide Number Placeholder 5"/>
          <p:cNvSpPr>
            <a:spLocks noGrp="1"/>
          </p:cNvSpPr>
          <p:nvPr>
            <p:ph type="sldNum" sz="quarter" idx="12"/>
          </p:nvPr>
        </p:nvSpPr>
        <p:spPr/>
        <p:txBody>
          <a:bodyPr/>
          <a:lstStyle/>
          <a:p>
            <a:pPr>
              <a:defRPr/>
            </a:pPr>
            <a:fld id="{AC877888-04E0-4945-96DD-CBC08DCAEC23}" type="slidenum">
              <a:rPr lang="he-IL"/>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
            <a:ext cx="7620000" cy="914401"/>
          </a:xfrm>
        </p:spPr>
        <p:txBody>
          <a:bodyPr>
            <a:normAutofit fontScale="90000"/>
          </a:bodyPr>
          <a:lstStyle/>
          <a:p>
            <a:r>
              <a:rPr lang="en-US" dirty="0" smtClean="0"/>
              <a:t>System  Boundary</a:t>
            </a:r>
            <a:br>
              <a:rPr lang="en-US" dirty="0" smtClean="0"/>
            </a:br>
            <a:endParaRPr lang="en-US" dirty="0"/>
          </a:p>
        </p:txBody>
      </p:sp>
      <p:sp>
        <p:nvSpPr>
          <p:cNvPr id="3" name="Subtitle 2"/>
          <p:cNvSpPr>
            <a:spLocks noGrp="1"/>
          </p:cNvSpPr>
          <p:nvPr>
            <p:ph type="subTitle" idx="1"/>
          </p:nvPr>
        </p:nvSpPr>
        <p:spPr>
          <a:xfrm>
            <a:off x="762000" y="1295400"/>
            <a:ext cx="8153400" cy="4953000"/>
          </a:xfrm>
        </p:spPr>
        <p:txBody>
          <a:bodyPr/>
          <a:lstStyle/>
          <a:p>
            <a:pPr algn="l"/>
            <a:r>
              <a:rPr lang="en-US" dirty="0" smtClean="0">
                <a:solidFill>
                  <a:schemeClr val="tx1"/>
                </a:solidFill>
              </a:rPr>
              <a:t>The system boundary is defined by who or what uses the system (i.e. the actors), and what specific benefits the system offers to those actors (i.e. the use cases).</a:t>
            </a:r>
          </a:p>
          <a:p>
            <a:pPr algn="l"/>
            <a:endParaRPr lang="en-US" dirty="0" smtClean="0">
              <a:solidFill>
                <a:schemeClr val="tx1"/>
              </a:solidFill>
            </a:endParaRPr>
          </a:p>
          <a:p>
            <a:pPr algn="just"/>
            <a:r>
              <a:rPr lang="en-US" dirty="0" smtClean="0">
                <a:solidFill>
                  <a:schemeClr val="tx1"/>
                </a:solidFill>
              </a:rPr>
              <a:t>The system boundary is drawn as a box, labeled with the name of the system, with the actors drawn </a:t>
            </a:r>
            <a:r>
              <a:rPr lang="en-US" i="1" dirty="0" smtClean="0">
                <a:solidFill>
                  <a:schemeClr val="tx1"/>
                </a:solidFill>
              </a:rPr>
              <a:t>outside the boundary and the use cases inside</a:t>
            </a:r>
            <a:r>
              <a:rPr lang="en-US" i="1" dirty="0" smtClean="0"/>
              <a:t>.</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A74603F-C345-45EF-B44F-E4652893B055}" type="slidenum">
              <a:rPr lang="he-IL" smtClean="0"/>
              <a:pPr>
                <a:defRPr/>
              </a:pPr>
              <a:t>11</a:t>
            </a:fld>
            <a:endParaRPr lang="en-US"/>
          </a:p>
        </p:txBody>
      </p:sp>
      <p:grpSp>
        <p:nvGrpSpPr>
          <p:cNvPr id="4" name="Group 3"/>
          <p:cNvGrpSpPr>
            <a:grpSpLocks/>
          </p:cNvGrpSpPr>
          <p:nvPr/>
        </p:nvGrpSpPr>
        <p:grpSpPr bwMode="auto">
          <a:xfrm>
            <a:off x="533400" y="914400"/>
            <a:ext cx="7681913" cy="5086350"/>
            <a:chOff x="288" y="967"/>
            <a:chExt cx="4839" cy="2388"/>
          </a:xfrm>
        </p:grpSpPr>
        <p:sp>
          <p:nvSpPr>
            <p:cNvPr id="5" name="Freeform 4"/>
            <p:cNvSpPr>
              <a:spLocks/>
            </p:cNvSpPr>
            <p:nvPr/>
          </p:nvSpPr>
          <p:spPr bwMode="auto">
            <a:xfrm>
              <a:off x="4822" y="1970"/>
              <a:ext cx="134" cy="168"/>
            </a:xfrm>
            <a:custGeom>
              <a:avLst/>
              <a:gdLst/>
              <a:ahLst/>
              <a:cxnLst>
                <a:cxn ang="0">
                  <a:pos x="0" y="84"/>
                </a:cxn>
                <a:cxn ang="0">
                  <a:pos x="2" y="62"/>
                </a:cxn>
                <a:cxn ang="0">
                  <a:pos x="8" y="42"/>
                </a:cxn>
                <a:cxn ang="0">
                  <a:pos x="20" y="26"/>
                </a:cxn>
                <a:cxn ang="0">
                  <a:pos x="33" y="12"/>
                </a:cxn>
                <a:cxn ang="0">
                  <a:pos x="50" y="4"/>
                </a:cxn>
                <a:cxn ang="0">
                  <a:pos x="67" y="0"/>
                </a:cxn>
                <a:cxn ang="0">
                  <a:pos x="84" y="4"/>
                </a:cxn>
                <a:cxn ang="0">
                  <a:pos x="100" y="12"/>
                </a:cxn>
                <a:cxn ang="0">
                  <a:pos x="114" y="26"/>
                </a:cxn>
                <a:cxn ang="0">
                  <a:pos x="126" y="42"/>
                </a:cxn>
                <a:cxn ang="0">
                  <a:pos x="132" y="62"/>
                </a:cxn>
                <a:cxn ang="0">
                  <a:pos x="134" y="84"/>
                </a:cxn>
                <a:cxn ang="0">
                  <a:pos x="132" y="106"/>
                </a:cxn>
                <a:cxn ang="0">
                  <a:pos x="126" y="126"/>
                </a:cxn>
                <a:cxn ang="0">
                  <a:pos x="114" y="145"/>
                </a:cxn>
                <a:cxn ang="0">
                  <a:pos x="100" y="158"/>
                </a:cxn>
                <a:cxn ang="0">
                  <a:pos x="84" y="167"/>
                </a:cxn>
                <a:cxn ang="0">
                  <a:pos x="67" y="168"/>
                </a:cxn>
                <a:cxn ang="0">
                  <a:pos x="50" y="167"/>
                </a:cxn>
                <a:cxn ang="0">
                  <a:pos x="33" y="158"/>
                </a:cxn>
                <a:cxn ang="0">
                  <a:pos x="20" y="145"/>
                </a:cxn>
                <a:cxn ang="0">
                  <a:pos x="8" y="126"/>
                </a:cxn>
                <a:cxn ang="0">
                  <a:pos x="2" y="106"/>
                </a:cxn>
                <a:cxn ang="0">
                  <a:pos x="0" y="84"/>
                </a:cxn>
              </a:cxnLst>
              <a:rect l="0" t="0" r="r" b="b"/>
              <a:pathLst>
                <a:path w="134" h="168">
                  <a:moveTo>
                    <a:pt x="0" y="84"/>
                  </a:moveTo>
                  <a:lnTo>
                    <a:pt x="2" y="62"/>
                  </a:lnTo>
                  <a:lnTo>
                    <a:pt x="8" y="42"/>
                  </a:lnTo>
                  <a:lnTo>
                    <a:pt x="20" y="26"/>
                  </a:lnTo>
                  <a:lnTo>
                    <a:pt x="33" y="12"/>
                  </a:lnTo>
                  <a:lnTo>
                    <a:pt x="50" y="4"/>
                  </a:lnTo>
                  <a:lnTo>
                    <a:pt x="67" y="0"/>
                  </a:lnTo>
                  <a:lnTo>
                    <a:pt x="84" y="4"/>
                  </a:lnTo>
                  <a:lnTo>
                    <a:pt x="100" y="12"/>
                  </a:lnTo>
                  <a:lnTo>
                    <a:pt x="114" y="26"/>
                  </a:lnTo>
                  <a:lnTo>
                    <a:pt x="126" y="42"/>
                  </a:lnTo>
                  <a:lnTo>
                    <a:pt x="132" y="62"/>
                  </a:lnTo>
                  <a:lnTo>
                    <a:pt x="134" y="84"/>
                  </a:lnTo>
                  <a:lnTo>
                    <a:pt x="132" y="106"/>
                  </a:lnTo>
                  <a:lnTo>
                    <a:pt x="126" y="126"/>
                  </a:lnTo>
                  <a:lnTo>
                    <a:pt x="114" y="145"/>
                  </a:lnTo>
                  <a:lnTo>
                    <a:pt x="100" y="158"/>
                  </a:lnTo>
                  <a:lnTo>
                    <a:pt x="84" y="167"/>
                  </a:lnTo>
                  <a:lnTo>
                    <a:pt x="67" y="168"/>
                  </a:lnTo>
                  <a:lnTo>
                    <a:pt x="50" y="167"/>
                  </a:lnTo>
                  <a:lnTo>
                    <a:pt x="33" y="158"/>
                  </a:lnTo>
                  <a:lnTo>
                    <a:pt x="20" y="145"/>
                  </a:lnTo>
                  <a:lnTo>
                    <a:pt x="8" y="126"/>
                  </a:lnTo>
                  <a:lnTo>
                    <a:pt x="2" y="106"/>
                  </a:lnTo>
                  <a:lnTo>
                    <a:pt x="0" y="84"/>
                  </a:lnTo>
                  <a:close/>
                </a:path>
              </a:pathLst>
            </a:custGeom>
            <a:solidFill>
              <a:srgbClr val="FFFFFF"/>
            </a:solidFill>
            <a:ln w="4763">
              <a:solidFill>
                <a:srgbClr val="000000"/>
              </a:solidFill>
              <a:prstDash val="solid"/>
              <a:round/>
              <a:headEnd/>
              <a:tailEnd/>
            </a:ln>
          </p:spPr>
          <p:txBody>
            <a:bodyPr/>
            <a:lstStyle/>
            <a:p>
              <a:endParaRPr lang="en-US"/>
            </a:p>
          </p:txBody>
        </p:sp>
        <p:sp>
          <p:nvSpPr>
            <p:cNvPr id="6" name="Freeform 5"/>
            <p:cNvSpPr>
              <a:spLocks noEditPoints="1"/>
            </p:cNvSpPr>
            <p:nvPr/>
          </p:nvSpPr>
          <p:spPr bwMode="auto">
            <a:xfrm>
              <a:off x="4708" y="2138"/>
              <a:ext cx="362" cy="588"/>
            </a:xfrm>
            <a:custGeom>
              <a:avLst/>
              <a:gdLst/>
              <a:ahLst/>
              <a:cxnLst>
                <a:cxn ang="0">
                  <a:pos x="0" y="84"/>
                </a:cxn>
                <a:cxn ang="0">
                  <a:pos x="362" y="84"/>
                </a:cxn>
                <a:cxn ang="0">
                  <a:pos x="181" y="369"/>
                </a:cxn>
                <a:cxn ang="0">
                  <a:pos x="315" y="588"/>
                </a:cxn>
                <a:cxn ang="0">
                  <a:pos x="181" y="0"/>
                </a:cxn>
                <a:cxn ang="0">
                  <a:pos x="181" y="369"/>
                </a:cxn>
                <a:cxn ang="0">
                  <a:pos x="47" y="588"/>
                </a:cxn>
              </a:cxnLst>
              <a:rect l="0" t="0" r="r" b="b"/>
              <a:pathLst>
                <a:path w="362" h="588">
                  <a:moveTo>
                    <a:pt x="0" y="84"/>
                  </a:moveTo>
                  <a:lnTo>
                    <a:pt x="362" y="84"/>
                  </a:lnTo>
                  <a:moveTo>
                    <a:pt x="181" y="369"/>
                  </a:moveTo>
                  <a:lnTo>
                    <a:pt x="315" y="588"/>
                  </a:lnTo>
                  <a:moveTo>
                    <a:pt x="181" y="0"/>
                  </a:moveTo>
                  <a:lnTo>
                    <a:pt x="181" y="369"/>
                  </a:lnTo>
                  <a:lnTo>
                    <a:pt x="47" y="588"/>
                  </a:lnTo>
                </a:path>
              </a:pathLst>
            </a:custGeom>
            <a:noFill/>
            <a:ln w="4763">
              <a:solidFill>
                <a:srgbClr val="000000"/>
              </a:solidFill>
              <a:prstDash val="solid"/>
              <a:round/>
              <a:headEnd/>
              <a:tailEnd/>
            </a:ln>
          </p:spPr>
          <p:txBody>
            <a:bodyPr/>
            <a:lstStyle/>
            <a:p>
              <a:endParaRPr lang="en-US"/>
            </a:p>
          </p:txBody>
        </p:sp>
        <p:sp>
          <p:nvSpPr>
            <p:cNvPr id="7" name="Rectangle 6"/>
            <p:cNvSpPr>
              <a:spLocks noChangeArrowheads="1"/>
            </p:cNvSpPr>
            <p:nvPr/>
          </p:nvSpPr>
          <p:spPr bwMode="auto">
            <a:xfrm>
              <a:off x="4643" y="2757"/>
              <a:ext cx="484"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Customer</a:t>
              </a:r>
              <a:endParaRPr lang="en-US" sz="2400">
                <a:latin typeface="Times New Roman" charset="0"/>
              </a:endParaRPr>
            </a:p>
          </p:txBody>
        </p:sp>
        <p:sp>
          <p:nvSpPr>
            <p:cNvPr id="8" name="Freeform 7"/>
            <p:cNvSpPr>
              <a:spLocks/>
            </p:cNvSpPr>
            <p:nvPr/>
          </p:nvSpPr>
          <p:spPr bwMode="auto">
            <a:xfrm>
              <a:off x="1051" y="1970"/>
              <a:ext cx="134" cy="168"/>
            </a:xfrm>
            <a:custGeom>
              <a:avLst/>
              <a:gdLst/>
              <a:ahLst/>
              <a:cxnLst>
                <a:cxn ang="0">
                  <a:pos x="0" y="84"/>
                </a:cxn>
                <a:cxn ang="0">
                  <a:pos x="1" y="62"/>
                </a:cxn>
                <a:cxn ang="0">
                  <a:pos x="8" y="42"/>
                </a:cxn>
                <a:cxn ang="0">
                  <a:pos x="20" y="26"/>
                </a:cxn>
                <a:cxn ang="0">
                  <a:pos x="33" y="12"/>
                </a:cxn>
                <a:cxn ang="0">
                  <a:pos x="50" y="4"/>
                </a:cxn>
                <a:cxn ang="0">
                  <a:pos x="67" y="0"/>
                </a:cxn>
                <a:cxn ang="0">
                  <a:pos x="83" y="4"/>
                </a:cxn>
                <a:cxn ang="0">
                  <a:pos x="100" y="12"/>
                </a:cxn>
                <a:cxn ang="0">
                  <a:pos x="114" y="26"/>
                </a:cxn>
                <a:cxn ang="0">
                  <a:pos x="125" y="42"/>
                </a:cxn>
                <a:cxn ang="0">
                  <a:pos x="132" y="62"/>
                </a:cxn>
                <a:cxn ang="0">
                  <a:pos x="134" y="84"/>
                </a:cxn>
                <a:cxn ang="0">
                  <a:pos x="132" y="106"/>
                </a:cxn>
                <a:cxn ang="0">
                  <a:pos x="125" y="126"/>
                </a:cxn>
                <a:cxn ang="0">
                  <a:pos x="114" y="145"/>
                </a:cxn>
                <a:cxn ang="0">
                  <a:pos x="100" y="158"/>
                </a:cxn>
                <a:cxn ang="0">
                  <a:pos x="83" y="167"/>
                </a:cxn>
                <a:cxn ang="0">
                  <a:pos x="67" y="168"/>
                </a:cxn>
                <a:cxn ang="0">
                  <a:pos x="50" y="167"/>
                </a:cxn>
                <a:cxn ang="0">
                  <a:pos x="33" y="158"/>
                </a:cxn>
                <a:cxn ang="0">
                  <a:pos x="20" y="145"/>
                </a:cxn>
                <a:cxn ang="0">
                  <a:pos x="8" y="126"/>
                </a:cxn>
                <a:cxn ang="0">
                  <a:pos x="1" y="106"/>
                </a:cxn>
                <a:cxn ang="0">
                  <a:pos x="0" y="84"/>
                </a:cxn>
              </a:cxnLst>
              <a:rect l="0" t="0" r="r" b="b"/>
              <a:pathLst>
                <a:path w="134" h="168">
                  <a:moveTo>
                    <a:pt x="0" y="84"/>
                  </a:moveTo>
                  <a:lnTo>
                    <a:pt x="1" y="62"/>
                  </a:lnTo>
                  <a:lnTo>
                    <a:pt x="8" y="42"/>
                  </a:lnTo>
                  <a:lnTo>
                    <a:pt x="20" y="26"/>
                  </a:lnTo>
                  <a:lnTo>
                    <a:pt x="33" y="12"/>
                  </a:lnTo>
                  <a:lnTo>
                    <a:pt x="50" y="4"/>
                  </a:lnTo>
                  <a:lnTo>
                    <a:pt x="67" y="0"/>
                  </a:lnTo>
                  <a:lnTo>
                    <a:pt x="83" y="4"/>
                  </a:lnTo>
                  <a:lnTo>
                    <a:pt x="100" y="12"/>
                  </a:lnTo>
                  <a:lnTo>
                    <a:pt x="114" y="26"/>
                  </a:lnTo>
                  <a:lnTo>
                    <a:pt x="125" y="42"/>
                  </a:lnTo>
                  <a:lnTo>
                    <a:pt x="132" y="62"/>
                  </a:lnTo>
                  <a:lnTo>
                    <a:pt x="134" y="84"/>
                  </a:lnTo>
                  <a:lnTo>
                    <a:pt x="132" y="106"/>
                  </a:lnTo>
                  <a:lnTo>
                    <a:pt x="125" y="126"/>
                  </a:lnTo>
                  <a:lnTo>
                    <a:pt x="114" y="145"/>
                  </a:lnTo>
                  <a:lnTo>
                    <a:pt x="100" y="158"/>
                  </a:lnTo>
                  <a:lnTo>
                    <a:pt x="83" y="167"/>
                  </a:lnTo>
                  <a:lnTo>
                    <a:pt x="67" y="168"/>
                  </a:lnTo>
                  <a:lnTo>
                    <a:pt x="50" y="167"/>
                  </a:lnTo>
                  <a:lnTo>
                    <a:pt x="33" y="158"/>
                  </a:lnTo>
                  <a:lnTo>
                    <a:pt x="20" y="145"/>
                  </a:lnTo>
                  <a:lnTo>
                    <a:pt x="8" y="126"/>
                  </a:lnTo>
                  <a:lnTo>
                    <a:pt x="1" y="106"/>
                  </a:lnTo>
                  <a:lnTo>
                    <a:pt x="0" y="84"/>
                  </a:lnTo>
                  <a:close/>
                </a:path>
              </a:pathLst>
            </a:custGeom>
            <a:solidFill>
              <a:srgbClr val="FFFFFF"/>
            </a:solidFill>
            <a:ln w="4763">
              <a:solidFill>
                <a:srgbClr val="000000"/>
              </a:solidFill>
              <a:prstDash val="solid"/>
              <a:round/>
              <a:headEnd/>
              <a:tailEnd/>
            </a:ln>
          </p:spPr>
          <p:txBody>
            <a:bodyPr/>
            <a:lstStyle/>
            <a:p>
              <a:endParaRPr lang="en-US"/>
            </a:p>
          </p:txBody>
        </p:sp>
        <p:sp>
          <p:nvSpPr>
            <p:cNvPr id="9" name="Freeform 8"/>
            <p:cNvSpPr>
              <a:spLocks noEditPoints="1"/>
            </p:cNvSpPr>
            <p:nvPr/>
          </p:nvSpPr>
          <p:spPr bwMode="auto">
            <a:xfrm>
              <a:off x="937" y="2138"/>
              <a:ext cx="362" cy="588"/>
            </a:xfrm>
            <a:custGeom>
              <a:avLst/>
              <a:gdLst/>
              <a:ahLst/>
              <a:cxnLst>
                <a:cxn ang="0">
                  <a:pos x="0" y="84"/>
                </a:cxn>
                <a:cxn ang="0">
                  <a:pos x="362" y="84"/>
                </a:cxn>
                <a:cxn ang="0">
                  <a:pos x="181" y="369"/>
                </a:cxn>
                <a:cxn ang="0">
                  <a:pos x="315" y="588"/>
                </a:cxn>
                <a:cxn ang="0">
                  <a:pos x="181" y="0"/>
                </a:cxn>
                <a:cxn ang="0">
                  <a:pos x="181" y="369"/>
                </a:cxn>
                <a:cxn ang="0">
                  <a:pos x="47" y="588"/>
                </a:cxn>
              </a:cxnLst>
              <a:rect l="0" t="0" r="r" b="b"/>
              <a:pathLst>
                <a:path w="362" h="588">
                  <a:moveTo>
                    <a:pt x="0" y="84"/>
                  </a:moveTo>
                  <a:lnTo>
                    <a:pt x="362" y="84"/>
                  </a:lnTo>
                  <a:moveTo>
                    <a:pt x="181" y="369"/>
                  </a:moveTo>
                  <a:lnTo>
                    <a:pt x="315" y="588"/>
                  </a:lnTo>
                  <a:moveTo>
                    <a:pt x="181" y="0"/>
                  </a:moveTo>
                  <a:lnTo>
                    <a:pt x="181" y="369"/>
                  </a:lnTo>
                  <a:lnTo>
                    <a:pt x="47" y="588"/>
                  </a:lnTo>
                </a:path>
              </a:pathLst>
            </a:custGeom>
            <a:noFill/>
            <a:ln w="4763">
              <a:solidFill>
                <a:srgbClr val="000000"/>
              </a:solidFill>
              <a:prstDash val="solid"/>
              <a:round/>
              <a:headEnd/>
              <a:tailEnd/>
            </a:ln>
          </p:spPr>
          <p:txBody>
            <a:bodyPr/>
            <a:lstStyle/>
            <a:p>
              <a:endParaRPr lang="en-US"/>
            </a:p>
          </p:txBody>
        </p:sp>
        <p:sp>
          <p:nvSpPr>
            <p:cNvPr id="10" name="Rectangle 9"/>
            <p:cNvSpPr>
              <a:spLocks noChangeArrowheads="1"/>
            </p:cNvSpPr>
            <p:nvPr/>
          </p:nvSpPr>
          <p:spPr bwMode="auto">
            <a:xfrm>
              <a:off x="922" y="2757"/>
              <a:ext cx="38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Cashier</a:t>
              </a:r>
              <a:endParaRPr lang="en-US" sz="2400">
                <a:latin typeface="Times New Roman" charset="0"/>
              </a:endParaRPr>
            </a:p>
          </p:txBody>
        </p:sp>
        <p:sp>
          <p:nvSpPr>
            <p:cNvPr id="11" name="Freeform 10"/>
            <p:cNvSpPr>
              <a:spLocks/>
            </p:cNvSpPr>
            <p:nvPr/>
          </p:nvSpPr>
          <p:spPr bwMode="auto">
            <a:xfrm>
              <a:off x="2363" y="1593"/>
              <a:ext cx="1131" cy="377"/>
            </a:xfrm>
            <a:custGeom>
              <a:avLst/>
              <a:gdLst/>
              <a:ahLst/>
              <a:cxnLst>
                <a:cxn ang="0">
                  <a:pos x="0" y="189"/>
                </a:cxn>
                <a:cxn ang="0">
                  <a:pos x="2" y="169"/>
                </a:cxn>
                <a:cxn ang="0">
                  <a:pos x="12" y="149"/>
                </a:cxn>
                <a:cxn ang="0">
                  <a:pos x="29" y="129"/>
                </a:cxn>
                <a:cxn ang="0">
                  <a:pos x="52" y="111"/>
                </a:cxn>
                <a:cxn ang="0">
                  <a:pos x="81" y="92"/>
                </a:cxn>
                <a:cxn ang="0">
                  <a:pos x="114" y="75"/>
                </a:cxn>
                <a:cxn ang="0">
                  <a:pos x="154" y="58"/>
                </a:cxn>
                <a:cxn ang="0">
                  <a:pos x="200" y="45"/>
                </a:cxn>
                <a:cxn ang="0">
                  <a:pos x="248" y="33"/>
                </a:cxn>
                <a:cxn ang="0">
                  <a:pos x="300" y="22"/>
                </a:cxn>
                <a:cxn ang="0">
                  <a:pos x="355" y="13"/>
                </a:cxn>
                <a:cxn ang="0">
                  <a:pos x="414" y="6"/>
                </a:cxn>
                <a:cxn ang="0">
                  <a:pos x="473" y="3"/>
                </a:cxn>
                <a:cxn ang="0">
                  <a:pos x="535" y="0"/>
                </a:cxn>
                <a:cxn ang="0">
                  <a:pos x="595" y="0"/>
                </a:cxn>
                <a:cxn ang="0">
                  <a:pos x="657" y="3"/>
                </a:cxn>
                <a:cxn ang="0">
                  <a:pos x="716" y="6"/>
                </a:cxn>
                <a:cxn ang="0">
                  <a:pos x="774" y="13"/>
                </a:cxn>
                <a:cxn ang="0">
                  <a:pos x="830" y="22"/>
                </a:cxn>
                <a:cxn ang="0">
                  <a:pos x="882" y="33"/>
                </a:cxn>
                <a:cxn ang="0">
                  <a:pos x="930" y="45"/>
                </a:cxn>
                <a:cxn ang="0">
                  <a:pos x="976" y="58"/>
                </a:cxn>
                <a:cxn ang="0">
                  <a:pos x="1016" y="75"/>
                </a:cxn>
                <a:cxn ang="0">
                  <a:pos x="1049" y="92"/>
                </a:cxn>
                <a:cxn ang="0">
                  <a:pos x="1078" y="111"/>
                </a:cxn>
                <a:cxn ang="0">
                  <a:pos x="1101" y="129"/>
                </a:cxn>
                <a:cxn ang="0">
                  <a:pos x="1118" y="149"/>
                </a:cxn>
                <a:cxn ang="0">
                  <a:pos x="1128" y="169"/>
                </a:cxn>
                <a:cxn ang="0">
                  <a:pos x="1131" y="189"/>
                </a:cxn>
                <a:cxn ang="0">
                  <a:pos x="1128" y="210"/>
                </a:cxn>
                <a:cxn ang="0">
                  <a:pos x="1118" y="230"/>
                </a:cxn>
                <a:cxn ang="0">
                  <a:pos x="1101" y="250"/>
                </a:cxn>
                <a:cxn ang="0">
                  <a:pos x="1078" y="268"/>
                </a:cxn>
                <a:cxn ang="0">
                  <a:pos x="1049" y="287"/>
                </a:cxn>
                <a:cxn ang="0">
                  <a:pos x="1016" y="304"/>
                </a:cxn>
                <a:cxn ang="0">
                  <a:pos x="976" y="319"/>
                </a:cxn>
                <a:cxn ang="0">
                  <a:pos x="930" y="334"/>
                </a:cxn>
                <a:cxn ang="0">
                  <a:pos x="882" y="345"/>
                </a:cxn>
                <a:cxn ang="0">
                  <a:pos x="830" y="356"/>
                </a:cxn>
                <a:cxn ang="0">
                  <a:pos x="774" y="364"/>
                </a:cxn>
                <a:cxn ang="0">
                  <a:pos x="716" y="371"/>
                </a:cxn>
                <a:cxn ang="0">
                  <a:pos x="657" y="376"/>
                </a:cxn>
                <a:cxn ang="0">
                  <a:pos x="595" y="377"/>
                </a:cxn>
                <a:cxn ang="0">
                  <a:pos x="535" y="377"/>
                </a:cxn>
                <a:cxn ang="0">
                  <a:pos x="473" y="376"/>
                </a:cxn>
                <a:cxn ang="0">
                  <a:pos x="414" y="371"/>
                </a:cxn>
                <a:cxn ang="0">
                  <a:pos x="355" y="364"/>
                </a:cxn>
                <a:cxn ang="0">
                  <a:pos x="300" y="356"/>
                </a:cxn>
                <a:cxn ang="0">
                  <a:pos x="248" y="345"/>
                </a:cxn>
                <a:cxn ang="0">
                  <a:pos x="200" y="334"/>
                </a:cxn>
                <a:cxn ang="0">
                  <a:pos x="154" y="319"/>
                </a:cxn>
                <a:cxn ang="0">
                  <a:pos x="114" y="304"/>
                </a:cxn>
                <a:cxn ang="0">
                  <a:pos x="81" y="287"/>
                </a:cxn>
                <a:cxn ang="0">
                  <a:pos x="52" y="268"/>
                </a:cxn>
                <a:cxn ang="0">
                  <a:pos x="29" y="250"/>
                </a:cxn>
                <a:cxn ang="0">
                  <a:pos x="12" y="230"/>
                </a:cxn>
                <a:cxn ang="0">
                  <a:pos x="2" y="210"/>
                </a:cxn>
                <a:cxn ang="0">
                  <a:pos x="0" y="189"/>
                </a:cxn>
              </a:cxnLst>
              <a:rect l="0" t="0" r="r" b="b"/>
              <a:pathLst>
                <a:path w="1131" h="377">
                  <a:moveTo>
                    <a:pt x="0" y="189"/>
                  </a:moveTo>
                  <a:lnTo>
                    <a:pt x="2" y="169"/>
                  </a:lnTo>
                  <a:lnTo>
                    <a:pt x="12" y="149"/>
                  </a:lnTo>
                  <a:lnTo>
                    <a:pt x="29" y="129"/>
                  </a:lnTo>
                  <a:lnTo>
                    <a:pt x="52" y="111"/>
                  </a:lnTo>
                  <a:lnTo>
                    <a:pt x="81" y="92"/>
                  </a:lnTo>
                  <a:lnTo>
                    <a:pt x="114" y="75"/>
                  </a:lnTo>
                  <a:lnTo>
                    <a:pt x="154" y="58"/>
                  </a:lnTo>
                  <a:lnTo>
                    <a:pt x="200" y="45"/>
                  </a:lnTo>
                  <a:lnTo>
                    <a:pt x="248" y="33"/>
                  </a:lnTo>
                  <a:lnTo>
                    <a:pt x="300" y="22"/>
                  </a:lnTo>
                  <a:lnTo>
                    <a:pt x="355" y="13"/>
                  </a:lnTo>
                  <a:lnTo>
                    <a:pt x="414" y="6"/>
                  </a:lnTo>
                  <a:lnTo>
                    <a:pt x="473" y="3"/>
                  </a:lnTo>
                  <a:lnTo>
                    <a:pt x="535" y="0"/>
                  </a:lnTo>
                  <a:lnTo>
                    <a:pt x="595" y="0"/>
                  </a:lnTo>
                  <a:lnTo>
                    <a:pt x="657" y="3"/>
                  </a:lnTo>
                  <a:lnTo>
                    <a:pt x="716" y="6"/>
                  </a:lnTo>
                  <a:lnTo>
                    <a:pt x="774" y="13"/>
                  </a:lnTo>
                  <a:lnTo>
                    <a:pt x="830" y="22"/>
                  </a:lnTo>
                  <a:lnTo>
                    <a:pt x="882" y="33"/>
                  </a:lnTo>
                  <a:lnTo>
                    <a:pt x="930" y="45"/>
                  </a:lnTo>
                  <a:lnTo>
                    <a:pt x="976" y="58"/>
                  </a:lnTo>
                  <a:lnTo>
                    <a:pt x="1016" y="75"/>
                  </a:lnTo>
                  <a:lnTo>
                    <a:pt x="1049" y="92"/>
                  </a:lnTo>
                  <a:lnTo>
                    <a:pt x="1078" y="111"/>
                  </a:lnTo>
                  <a:lnTo>
                    <a:pt x="1101" y="129"/>
                  </a:lnTo>
                  <a:lnTo>
                    <a:pt x="1118" y="149"/>
                  </a:lnTo>
                  <a:lnTo>
                    <a:pt x="1128" y="169"/>
                  </a:lnTo>
                  <a:lnTo>
                    <a:pt x="1131" y="189"/>
                  </a:lnTo>
                  <a:lnTo>
                    <a:pt x="1128" y="210"/>
                  </a:lnTo>
                  <a:lnTo>
                    <a:pt x="1118" y="230"/>
                  </a:lnTo>
                  <a:lnTo>
                    <a:pt x="1101" y="250"/>
                  </a:lnTo>
                  <a:lnTo>
                    <a:pt x="1078" y="268"/>
                  </a:lnTo>
                  <a:lnTo>
                    <a:pt x="1049" y="287"/>
                  </a:lnTo>
                  <a:lnTo>
                    <a:pt x="1016" y="304"/>
                  </a:lnTo>
                  <a:lnTo>
                    <a:pt x="976" y="319"/>
                  </a:lnTo>
                  <a:lnTo>
                    <a:pt x="930" y="334"/>
                  </a:lnTo>
                  <a:lnTo>
                    <a:pt x="882" y="345"/>
                  </a:lnTo>
                  <a:lnTo>
                    <a:pt x="830" y="356"/>
                  </a:lnTo>
                  <a:lnTo>
                    <a:pt x="774" y="364"/>
                  </a:lnTo>
                  <a:lnTo>
                    <a:pt x="716" y="371"/>
                  </a:lnTo>
                  <a:lnTo>
                    <a:pt x="657" y="376"/>
                  </a:lnTo>
                  <a:lnTo>
                    <a:pt x="595" y="377"/>
                  </a:lnTo>
                  <a:lnTo>
                    <a:pt x="535" y="377"/>
                  </a:lnTo>
                  <a:lnTo>
                    <a:pt x="473" y="376"/>
                  </a:lnTo>
                  <a:lnTo>
                    <a:pt x="414" y="371"/>
                  </a:lnTo>
                  <a:lnTo>
                    <a:pt x="355" y="364"/>
                  </a:lnTo>
                  <a:lnTo>
                    <a:pt x="300" y="356"/>
                  </a:lnTo>
                  <a:lnTo>
                    <a:pt x="248" y="345"/>
                  </a:lnTo>
                  <a:lnTo>
                    <a:pt x="200" y="334"/>
                  </a:lnTo>
                  <a:lnTo>
                    <a:pt x="154" y="319"/>
                  </a:lnTo>
                  <a:lnTo>
                    <a:pt x="114" y="304"/>
                  </a:lnTo>
                  <a:lnTo>
                    <a:pt x="81" y="287"/>
                  </a:lnTo>
                  <a:lnTo>
                    <a:pt x="52" y="268"/>
                  </a:lnTo>
                  <a:lnTo>
                    <a:pt x="29" y="250"/>
                  </a:lnTo>
                  <a:lnTo>
                    <a:pt x="12" y="230"/>
                  </a:lnTo>
                  <a:lnTo>
                    <a:pt x="2" y="210"/>
                  </a:lnTo>
                  <a:lnTo>
                    <a:pt x="0" y="189"/>
                  </a:lnTo>
                  <a:close/>
                </a:path>
              </a:pathLst>
            </a:custGeom>
            <a:solidFill>
              <a:srgbClr val="FFFFFF"/>
            </a:solidFill>
            <a:ln w="4763">
              <a:solidFill>
                <a:srgbClr val="000000"/>
              </a:solidFill>
              <a:prstDash val="solid"/>
              <a:round/>
              <a:headEnd/>
              <a:tailEnd/>
            </a:ln>
          </p:spPr>
          <p:txBody>
            <a:bodyPr/>
            <a:lstStyle/>
            <a:p>
              <a:endParaRPr lang="en-US"/>
            </a:p>
          </p:txBody>
        </p:sp>
        <p:sp>
          <p:nvSpPr>
            <p:cNvPr id="12" name="Rectangle 11"/>
            <p:cNvSpPr>
              <a:spLocks noChangeArrowheads="1"/>
            </p:cNvSpPr>
            <p:nvPr/>
          </p:nvSpPr>
          <p:spPr bwMode="auto">
            <a:xfrm>
              <a:off x="2769" y="1715"/>
              <a:ext cx="44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Buy Item</a:t>
              </a:r>
              <a:endParaRPr lang="en-US" sz="2400">
                <a:latin typeface="Times New Roman" charset="0"/>
              </a:endParaRPr>
            </a:p>
          </p:txBody>
        </p:sp>
        <p:sp>
          <p:nvSpPr>
            <p:cNvPr id="13" name="Freeform 12"/>
            <p:cNvSpPr>
              <a:spLocks/>
            </p:cNvSpPr>
            <p:nvPr/>
          </p:nvSpPr>
          <p:spPr bwMode="auto">
            <a:xfrm>
              <a:off x="2352" y="2160"/>
              <a:ext cx="1131" cy="378"/>
            </a:xfrm>
            <a:custGeom>
              <a:avLst/>
              <a:gdLst/>
              <a:ahLst/>
              <a:cxnLst>
                <a:cxn ang="0">
                  <a:pos x="0" y="188"/>
                </a:cxn>
                <a:cxn ang="0">
                  <a:pos x="2" y="168"/>
                </a:cxn>
                <a:cxn ang="0">
                  <a:pos x="12" y="148"/>
                </a:cxn>
                <a:cxn ang="0">
                  <a:pos x="29" y="128"/>
                </a:cxn>
                <a:cxn ang="0">
                  <a:pos x="52" y="109"/>
                </a:cxn>
                <a:cxn ang="0">
                  <a:pos x="81" y="91"/>
                </a:cxn>
                <a:cxn ang="0">
                  <a:pos x="114" y="74"/>
                </a:cxn>
                <a:cxn ang="0">
                  <a:pos x="154" y="59"/>
                </a:cxn>
                <a:cxn ang="0">
                  <a:pos x="200" y="45"/>
                </a:cxn>
                <a:cxn ang="0">
                  <a:pos x="248" y="32"/>
                </a:cxn>
                <a:cxn ang="0">
                  <a:pos x="300" y="22"/>
                </a:cxn>
                <a:cxn ang="0">
                  <a:pos x="355" y="13"/>
                </a:cxn>
                <a:cxn ang="0">
                  <a:pos x="414" y="7"/>
                </a:cxn>
                <a:cxn ang="0">
                  <a:pos x="473" y="2"/>
                </a:cxn>
                <a:cxn ang="0">
                  <a:pos x="535" y="0"/>
                </a:cxn>
                <a:cxn ang="0">
                  <a:pos x="595" y="0"/>
                </a:cxn>
                <a:cxn ang="0">
                  <a:pos x="657" y="2"/>
                </a:cxn>
                <a:cxn ang="0">
                  <a:pos x="716" y="7"/>
                </a:cxn>
                <a:cxn ang="0">
                  <a:pos x="774" y="13"/>
                </a:cxn>
                <a:cxn ang="0">
                  <a:pos x="830" y="22"/>
                </a:cxn>
                <a:cxn ang="0">
                  <a:pos x="882" y="32"/>
                </a:cxn>
                <a:cxn ang="0">
                  <a:pos x="930" y="45"/>
                </a:cxn>
                <a:cxn ang="0">
                  <a:pos x="976" y="59"/>
                </a:cxn>
                <a:cxn ang="0">
                  <a:pos x="1016" y="74"/>
                </a:cxn>
                <a:cxn ang="0">
                  <a:pos x="1049" y="91"/>
                </a:cxn>
                <a:cxn ang="0">
                  <a:pos x="1078" y="109"/>
                </a:cxn>
                <a:cxn ang="0">
                  <a:pos x="1101" y="128"/>
                </a:cxn>
                <a:cxn ang="0">
                  <a:pos x="1118" y="148"/>
                </a:cxn>
                <a:cxn ang="0">
                  <a:pos x="1128" y="168"/>
                </a:cxn>
                <a:cxn ang="0">
                  <a:pos x="1131" y="188"/>
                </a:cxn>
                <a:cxn ang="0">
                  <a:pos x="1128" y="208"/>
                </a:cxn>
                <a:cxn ang="0">
                  <a:pos x="1118" y="230"/>
                </a:cxn>
                <a:cxn ang="0">
                  <a:pos x="1101" y="248"/>
                </a:cxn>
                <a:cxn ang="0">
                  <a:pos x="1078" y="269"/>
                </a:cxn>
                <a:cxn ang="0">
                  <a:pos x="1049" y="285"/>
                </a:cxn>
                <a:cxn ang="0">
                  <a:pos x="1016" y="302"/>
                </a:cxn>
                <a:cxn ang="0">
                  <a:pos x="976" y="319"/>
                </a:cxn>
                <a:cxn ang="0">
                  <a:pos x="930" y="332"/>
                </a:cxn>
                <a:cxn ang="0">
                  <a:pos x="882" y="344"/>
                </a:cxn>
                <a:cxn ang="0">
                  <a:pos x="830" y="356"/>
                </a:cxn>
                <a:cxn ang="0">
                  <a:pos x="774" y="364"/>
                </a:cxn>
                <a:cxn ang="0">
                  <a:pos x="716" y="371"/>
                </a:cxn>
                <a:cxn ang="0">
                  <a:pos x="657" y="374"/>
                </a:cxn>
                <a:cxn ang="0">
                  <a:pos x="595" y="378"/>
                </a:cxn>
                <a:cxn ang="0">
                  <a:pos x="535" y="378"/>
                </a:cxn>
                <a:cxn ang="0">
                  <a:pos x="473" y="374"/>
                </a:cxn>
                <a:cxn ang="0">
                  <a:pos x="414" y="371"/>
                </a:cxn>
                <a:cxn ang="0">
                  <a:pos x="355" y="364"/>
                </a:cxn>
                <a:cxn ang="0">
                  <a:pos x="300" y="356"/>
                </a:cxn>
                <a:cxn ang="0">
                  <a:pos x="248" y="344"/>
                </a:cxn>
                <a:cxn ang="0">
                  <a:pos x="200" y="332"/>
                </a:cxn>
                <a:cxn ang="0">
                  <a:pos x="154" y="319"/>
                </a:cxn>
                <a:cxn ang="0">
                  <a:pos x="114" y="302"/>
                </a:cxn>
                <a:cxn ang="0">
                  <a:pos x="81" y="285"/>
                </a:cxn>
                <a:cxn ang="0">
                  <a:pos x="52" y="269"/>
                </a:cxn>
                <a:cxn ang="0">
                  <a:pos x="29" y="248"/>
                </a:cxn>
                <a:cxn ang="0">
                  <a:pos x="12" y="230"/>
                </a:cxn>
                <a:cxn ang="0">
                  <a:pos x="2" y="208"/>
                </a:cxn>
                <a:cxn ang="0">
                  <a:pos x="0" y="188"/>
                </a:cxn>
              </a:cxnLst>
              <a:rect l="0" t="0" r="r" b="b"/>
              <a:pathLst>
                <a:path w="1131" h="378">
                  <a:moveTo>
                    <a:pt x="0" y="188"/>
                  </a:moveTo>
                  <a:lnTo>
                    <a:pt x="2" y="168"/>
                  </a:lnTo>
                  <a:lnTo>
                    <a:pt x="12" y="148"/>
                  </a:lnTo>
                  <a:lnTo>
                    <a:pt x="29" y="128"/>
                  </a:lnTo>
                  <a:lnTo>
                    <a:pt x="52" y="109"/>
                  </a:lnTo>
                  <a:lnTo>
                    <a:pt x="81" y="91"/>
                  </a:lnTo>
                  <a:lnTo>
                    <a:pt x="114" y="74"/>
                  </a:lnTo>
                  <a:lnTo>
                    <a:pt x="154" y="59"/>
                  </a:lnTo>
                  <a:lnTo>
                    <a:pt x="200" y="45"/>
                  </a:lnTo>
                  <a:lnTo>
                    <a:pt x="248" y="32"/>
                  </a:lnTo>
                  <a:lnTo>
                    <a:pt x="300" y="22"/>
                  </a:lnTo>
                  <a:lnTo>
                    <a:pt x="355" y="13"/>
                  </a:lnTo>
                  <a:lnTo>
                    <a:pt x="414" y="7"/>
                  </a:lnTo>
                  <a:lnTo>
                    <a:pt x="473" y="2"/>
                  </a:lnTo>
                  <a:lnTo>
                    <a:pt x="535" y="0"/>
                  </a:lnTo>
                  <a:lnTo>
                    <a:pt x="595" y="0"/>
                  </a:lnTo>
                  <a:lnTo>
                    <a:pt x="657" y="2"/>
                  </a:lnTo>
                  <a:lnTo>
                    <a:pt x="716" y="7"/>
                  </a:lnTo>
                  <a:lnTo>
                    <a:pt x="774" y="13"/>
                  </a:lnTo>
                  <a:lnTo>
                    <a:pt x="830" y="22"/>
                  </a:lnTo>
                  <a:lnTo>
                    <a:pt x="882" y="32"/>
                  </a:lnTo>
                  <a:lnTo>
                    <a:pt x="930" y="45"/>
                  </a:lnTo>
                  <a:lnTo>
                    <a:pt x="976" y="59"/>
                  </a:lnTo>
                  <a:lnTo>
                    <a:pt x="1016" y="74"/>
                  </a:lnTo>
                  <a:lnTo>
                    <a:pt x="1049" y="91"/>
                  </a:lnTo>
                  <a:lnTo>
                    <a:pt x="1078" y="109"/>
                  </a:lnTo>
                  <a:lnTo>
                    <a:pt x="1101" y="128"/>
                  </a:lnTo>
                  <a:lnTo>
                    <a:pt x="1118" y="148"/>
                  </a:lnTo>
                  <a:lnTo>
                    <a:pt x="1128" y="168"/>
                  </a:lnTo>
                  <a:lnTo>
                    <a:pt x="1131" y="188"/>
                  </a:lnTo>
                  <a:lnTo>
                    <a:pt x="1128" y="208"/>
                  </a:lnTo>
                  <a:lnTo>
                    <a:pt x="1118" y="230"/>
                  </a:lnTo>
                  <a:lnTo>
                    <a:pt x="1101" y="248"/>
                  </a:lnTo>
                  <a:lnTo>
                    <a:pt x="1078" y="269"/>
                  </a:lnTo>
                  <a:lnTo>
                    <a:pt x="1049" y="285"/>
                  </a:lnTo>
                  <a:lnTo>
                    <a:pt x="1016" y="302"/>
                  </a:lnTo>
                  <a:lnTo>
                    <a:pt x="976" y="319"/>
                  </a:lnTo>
                  <a:lnTo>
                    <a:pt x="930" y="332"/>
                  </a:lnTo>
                  <a:lnTo>
                    <a:pt x="882" y="344"/>
                  </a:lnTo>
                  <a:lnTo>
                    <a:pt x="830" y="356"/>
                  </a:lnTo>
                  <a:lnTo>
                    <a:pt x="774" y="364"/>
                  </a:lnTo>
                  <a:lnTo>
                    <a:pt x="716" y="371"/>
                  </a:lnTo>
                  <a:lnTo>
                    <a:pt x="657" y="374"/>
                  </a:lnTo>
                  <a:lnTo>
                    <a:pt x="595" y="378"/>
                  </a:lnTo>
                  <a:lnTo>
                    <a:pt x="535" y="378"/>
                  </a:lnTo>
                  <a:lnTo>
                    <a:pt x="473" y="374"/>
                  </a:lnTo>
                  <a:lnTo>
                    <a:pt x="414" y="371"/>
                  </a:lnTo>
                  <a:lnTo>
                    <a:pt x="355" y="364"/>
                  </a:lnTo>
                  <a:lnTo>
                    <a:pt x="300" y="356"/>
                  </a:lnTo>
                  <a:lnTo>
                    <a:pt x="248" y="344"/>
                  </a:lnTo>
                  <a:lnTo>
                    <a:pt x="200" y="332"/>
                  </a:lnTo>
                  <a:lnTo>
                    <a:pt x="154" y="319"/>
                  </a:lnTo>
                  <a:lnTo>
                    <a:pt x="114" y="302"/>
                  </a:lnTo>
                  <a:lnTo>
                    <a:pt x="81" y="285"/>
                  </a:lnTo>
                  <a:lnTo>
                    <a:pt x="52" y="269"/>
                  </a:lnTo>
                  <a:lnTo>
                    <a:pt x="29" y="248"/>
                  </a:lnTo>
                  <a:lnTo>
                    <a:pt x="12" y="230"/>
                  </a:lnTo>
                  <a:lnTo>
                    <a:pt x="2" y="208"/>
                  </a:lnTo>
                  <a:lnTo>
                    <a:pt x="0" y="188"/>
                  </a:lnTo>
                  <a:close/>
                </a:path>
              </a:pathLst>
            </a:custGeom>
            <a:solidFill>
              <a:srgbClr val="FFFFFF"/>
            </a:solidFill>
            <a:ln w="4763">
              <a:solidFill>
                <a:srgbClr val="000000"/>
              </a:solidFill>
              <a:prstDash val="solid"/>
              <a:round/>
              <a:headEnd/>
              <a:tailEnd/>
            </a:ln>
          </p:spPr>
          <p:txBody>
            <a:bodyPr/>
            <a:lstStyle/>
            <a:p>
              <a:endParaRPr lang="en-US"/>
            </a:p>
          </p:txBody>
        </p:sp>
        <p:sp>
          <p:nvSpPr>
            <p:cNvPr id="14" name="Rectangle 13"/>
            <p:cNvSpPr>
              <a:spLocks noChangeArrowheads="1"/>
            </p:cNvSpPr>
            <p:nvPr/>
          </p:nvSpPr>
          <p:spPr bwMode="auto">
            <a:xfrm>
              <a:off x="2836" y="2281"/>
              <a:ext cx="31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Log In</a:t>
              </a:r>
              <a:endParaRPr lang="en-US" sz="2400">
                <a:latin typeface="Times New Roman" charset="0"/>
              </a:endParaRPr>
            </a:p>
          </p:txBody>
        </p:sp>
        <p:sp>
          <p:nvSpPr>
            <p:cNvPr id="15" name="Freeform 14"/>
            <p:cNvSpPr>
              <a:spLocks/>
            </p:cNvSpPr>
            <p:nvPr/>
          </p:nvSpPr>
          <p:spPr bwMode="auto">
            <a:xfrm>
              <a:off x="2132" y="2699"/>
              <a:ext cx="1592" cy="530"/>
            </a:xfrm>
            <a:custGeom>
              <a:avLst/>
              <a:gdLst/>
              <a:ahLst/>
              <a:cxnLst>
                <a:cxn ang="0">
                  <a:pos x="3" y="241"/>
                </a:cxn>
                <a:cxn ang="0">
                  <a:pos x="28" y="194"/>
                </a:cxn>
                <a:cxn ang="0">
                  <a:pos x="79" y="149"/>
                </a:cxn>
                <a:cxn ang="0">
                  <a:pos x="152" y="109"/>
                </a:cxn>
                <a:cxn ang="0">
                  <a:pos x="246" y="74"/>
                </a:cxn>
                <a:cxn ang="0">
                  <a:pos x="357" y="43"/>
                </a:cxn>
                <a:cxn ang="0">
                  <a:pos x="482" y="22"/>
                </a:cxn>
                <a:cxn ang="0">
                  <a:pos x="618" y="6"/>
                </a:cxn>
                <a:cxn ang="0">
                  <a:pos x="761" y="0"/>
                </a:cxn>
                <a:cxn ang="0">
                  <a:pos x="903" y="1"/>
                </a:cxn>
                <a:cxn ang="0">
                  <a:pos x="1042" y="13"/>
                </a:cxn>
                <a:cxn ang="0">
                  <a:pos x="1173" y="32"/>
                </a:cxn>
                <a:cxn ang="0">
                  <a:pos x="1292" y="57"/>
                </a:cxn>
                <a:cxn ang="0">
                  <a:pos x="1396" y="90"/>
                </a:cxn>
                <a:cxn ang="0">
                  <a:pos x="1480" y="129"/>
                </a:cxn>
                <a:cxn ang="0">
                  <a:pos x="1540" y="171"/>
                </a:cxn>
                <a:cxn ang="0">
                  <a:pos x="1579" y="218"/>
                </a:cxn>
                <a:cxn ang="0">
                  <a:pos x="1592" y="265"/>
                </a:cxn>
                <a:cxn ang="0">
                  <a:pos x="1579" y="312"/>
                </a:cxn>
                <a:cxn ang="0">
                  <a:pos x="1540" y="359"/>
                </a:cxn>
                <a:cxn ang="0">
                  <a:pos x="1480" y="401"/>
                </a:cxn>
                <a:cxn ang="0">
                  <a:pos x="1396" y="439"/>
                </a:cxn>
                <a:cxn ang="0">
                  <a:pos x="1292" y="473"/>
                </a:cxn>
                <a:cxn ang="0">
                  <a:pos x="1173" y="498"/>
                </a:cxn>
                <a:cxn ang="0">
                  <a:pos x="1042" y="518"/>
                </a:cxn>
                <a:cxn ang="0">
                  <a:pos x="903" y="528"/>
                </a:cxn>
                <a:cxn ang="0">
                  <a:pos x="761" y="530"/>
                </a:cxn>
                <a:cxn ang="0">
                  <a:pos x="618" y="523"/>
                </a:cxn>
                <a:cxn ang="0">
                  <a:pos x="482" y="510"/>
                </a:cxn>
                <a:cxn ang="0">
                  <a:pos x="357" y="486"/>
                </a:cxn>
                <a:cxn ang="0">
                  <a:pos x="246" y="456"/>
                </a:cxn>
                <a:cxn ang="0">
                  <a:pos x="152" y="421"/>
                </a:cxn>
                <a:cxn ang="0">
                  <a:pos x="79" y="381"/>
                </a:cxn>
                <a:cxn ang="0">
                  <a:pos x="28" y="335"/>
                </a:cxn>
                <a:cxn ang="0">
                  <a:pos x="3" y="288"/>
                </a:cxn>
              </a:cxnLst>
              <a:rect l="0" t="0" r="r" b="b"/>
              <a:pathLst>
                <a:path w="1592" h="530">
                  <a:moveTo>
                    <a:pt x="0" y="265"/>
                  </a:moveTo>
                  <a:lnTo>
                    <a:pt x="3" y="241"/>
                  </a:lnTo>
                  <a:lnTo>
                    <a:pt x="13" y="218"/>
                  </a:lnTo>
                  <a:lnTo>
                    <a:pt x="28" y="194"/>
                  </a:lnTo>
                  <a:lnTo>
                    <a:pt x="52" y="171"/>
                  </a:lnTo>
                  <a:lnTo>
                    <a:pt x="79" y="149"/>
                  </a:lnTo>
                  <a:lnTo>
                    <a:pt x="112" y="129"/>
                  </a:lnTo>
                  <a:lnTo>
                    <a:pt x="152" y="109"/>
                  </a:lnTo>
                  <a:lnTo>
                    <a:pt x="196" y="90"/>
                  </a:lnTo>
                  <a:lnTo>
                    <a:pt x="246" y="74"/>
                  </a:lnTo>
                  <a:lnTo>
                    <a:pt x="300" y="57"/>
                  </a:lnTo>
                  <a:lnTo>
                    <a:pt x="357" y="43"/>
                  </a:lnTo>
                  <a:lnTo>
                    <a:pt x="419" y="32"/>
                  </a:lnTo>
                  <a:lnTo>
                    <a:pt x="482" y="22"/>
                  </a:lnTo>
                  <a:lnTo>
                    <a:pt x="550" y="13"/>
                  </a:lnTo>
                  <a:lnTo>
                    <a:pt x="618" y="6"/>
                  </a:lnTo>
                  <a:lnTo>
                    <a:pt x="689" y="1"/>
                  </a:lnTo>
                  <a:lnTo>
                    <a:pt x="761" y="0"/>
                  </a:lnTo>
                  <a:lnTo>
                    <a:pt x="831" y="0"/>
                  </a:lnTo>
                  <a:lnTo>
                    <a:pt x="903" y="1"/>
                  </a:lnTo>
                  <a:lnTo>
                    <a:pt x="974" y="6"/>
                  </a:lnTo>
                  <a:lnTo>
                    <a:pt x="1042" y="13"/>
                  </a:lnTo>
                  <a:lnTo>
                    <a:pt x="1109" y="22"/>
                  </a:lnTo>
                  <a:lnTo>
                    <a:pt x="1173" y="32"/>
                  </a:lnTo>
                  <a:lnTo>
                    <a:pt x="1235" y="43"/>
                  </a:lnTo>
                  <a:lnTo>
                    <a:pt x="1292" y="57"/>
                  </a:lnTo>
                  <a:lnTo>
                    <a:pt x="1346" y="74"/>
                  </a:lnTo>
                  <a:lnTo>
                    <a:pt x="1396" y="90"/>
                  </a:lnTo>
                  <a:lnTo>
                    <a:pt x="1440" y="109"/>
                  </a:lnTo>
                  <a:lnTo>
                    <a:pt x="1480" y="129"/>
                  </a:lnTo>
                  <a:lnTo>
                    <a:pt x="1513" y="149"/>
                  </a:lnTo>
                  <a:lnTo>
                    <a:pt x="1540" y="171"/>
                  </a:lnTo>
                  <a:lnTo>
                    <a:pt x="1564" y="194"/>
                  </a:lnTo>
                  <a:lnTo>
                    <a:pt x="1579" y="218"/>
                  </a:lnTo>
                  <a:lnTo>
                    <a:pt x="1589" y="241"/>
                  </a:lnTo>
                  <a:lnTo>
                    <a:pt x="1592" y="265"/>
                  </a:lnTo>
                  <a:lnTo>
                    <a:pt x="1589" y="288"/>
                  </a:lnTo>
                  <a:lnTo>
                    <a:pt x="1579" y="312"/>
                  </a:lnTo>
                  <a:lnTo>
                    <a:pt x="1564" y="335"/>
                  </a:lnTo>
                  <a:lnTo>
                    <a:pt x="1540" y="359"/>
                  </a:lnTo>
                  <a:lnTo>
                    <a:pt x="1513" y="381"/>
                  </a:lnTo>
                  <a:lnTo>
                    <a:pt x="1480" y="401"/>
                  </a:lnTo>
                  <a:lnTo>
                    <a:pt x="1440" y="421"/>
                  </a:lnTo>
                  <a:lnTo>
                    <a:pt x="1396" y="439"/>
                  </a:lnTo>
                  <a:lnTo>
                    <a:pt x="1346" y="456"/>
                  </a:lnTo>
                  <a:lnTo>
                    <a:pt x="1292" y="473"/>
                  </a:lnTo>
                  <a:lnTo>
                    <a:pt x="1235" y="486"/>
                  </a:lnTo>
                  <a:lnTo>
                    <a:pt x="1173" y="498"/>
                  </a:lnTo>
                  <a:lnTo>
                    <a:pt x="1109" y="510"/>
                  </a:lnTo>
                  <a:lnTo>
                    <a:pt x="1042" y="518"/>
                  </a:lnTo>
                  <a:lnTo>
                    <a:pt x="974" y="523"/>
                  </a:lnTo>
                  <a:lnTo>
                    <a:pt x="903" y="528"/>
                  </a:lnTo>
                  <a:lnTo>
                    <a:pt x="831" y="530"/>
                  </a:lnTo>
                  <a:lnTo>
                    <a:pt x="761" y="530"/>
                  </a:lnTo>
                  <a:lnTo>
                    <a:pt x="689" y="528"/>
                  </a:lnTo>
                  <a:lnTo>
                    <a:pt x="618" y="523"/>
                  </a:lnTo>
                  <a:lnTo>
                    <a:pt x="550" y="518"/>
                  </a:lnTo>
                  <a:lnTo>
                    <a:pt x="482" y="510"/>
                  </a:lnTo>
                  <a:lnTo>
                    <a:pt x="419" y="498"/>
                  </a:lnTo>
                  <a:lnTo>
                    <a:pt x="357" y="486"/>
                  </a:lnTo>
                  <a:lnTo>
                    <a:pt x="300" y="473"/>
                  </a:lnTo>
                  <a:lnTo>
                    <a:pt x="246" y="456"/>
                  </a:lnTo>
                  <a:lnTo>
                    <a:pt x="196" y="439"/>
                  </a:lnTo>
                  <a:lnTo>
                    <a:pt x="152" y="421"/>
                  </a:lnTo>
                  <a:lnTo>
                    <a:pt x="112" y="401"/>
                  </a:lnTo>
                  <a:lnTo>
                    <a:pt x="79" y="381"/>
                  </a:lnTo>
                  <a:lnTo>
                    <a:pt x="52" y="359"/>
                  </a:lnTo>
                  <a:lnTo>
                    <a:pt x="28" y="335"/>
                  </a:lnTo>
                  <a:lnTo>
                    <a:pt x="13" y="312"/>
                  </a:lnTo>
                  <a:lnTo>
                    <a:pt x="3" y="288"/>
                  </a:lnTo>
                  <a:lnTo>
                    <a:pt x="0" y="265"/>
                  </a:lnTo>
                  <a:close/>
                </a:path>
              </a:pathLst>
            </a:custGeom>
            <a:solidFill>
              <a:srgbClr val="FFFFFF"/>
            </a:solidFill>
            <a:ln w="4763">
              <a:solidFill>
                <a:srgbClr val="000000"/>
              </a:solidFill>
              <a:prstDash val="solid"/>
              <a:round/>
              <a:headEnd/>
              <a:tailEnd/>
            </a:ln>
          </p:spPr>
          <p:txBody>
            <a:bodyPr/>
            <a:lstStyle/>
            <a:p>
              <a:endParaRPr lang="en-US"/>
            </a:p>
          </p:txBody>
        </p:sp>
        <p:sp>
          <p:nvSpPr>
            <p:cNvPr id="16" name="Rectangle 15"/>
            <p:cNvSpPr>
              <a:spLocks noChangeArrowheads="1"/>
            </p:cNvSpPr>
            <p:nvPr/>
          </p:nvSpPr>
          <p:spPr bwMode="auto">
            <a:xfrm>
              <a:off x="2340" y="2910"/>
              <a:ext cx="126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Refund a Purchased Item</a:t>
              </a:r>
              <a:endParaRPr lang="en-US" sz="2400">
                <a:latin typeface="Times New Roman" charset="0"/>
              </a:endParaRPr>
            </a:p>
          </p:txBody>
        </p:sp>
        <p:sp>
          <p:nvSpPr>
            <p:cNvPr id="17" name="Freeform 16"/>
            <p:cNvSpPr>
              <a:spLocks/>
            </p:cNvSpPr>
            <p:nvPr/>
          </p:nvSpPr>
          <p:spPr bwMode="auto">
            <a:xfrm>
              <a:off x="1319" y="1782"/>
              <a:ext cx="1044" cy="566"/>
            </a:xfrm>
            <a:custGeom>
              <a:avLst/>
              <a:gdLst/>
              <a:ahLst/>
              <a:cxnLst>
                <a:cxn ang="0">
                  <a:pos x="1044" y="566"/>
                </a:cxn>
                <a:cxn ang="0">
                  <a:pos x="0" y="566"/>
                </a:cxn>
                <a:cxn ang="0">
                  <a:pos x="1044" y="0"/>
                </a:cxn>
              </a:cxnLst>
              <a:rect l="0" t="0" r="r" b="b"/>
              <a:pathLst>
                <a:path w="1044" h="566">
                  <a:moveTo>
                    <a:pt x="1044" y="566"/>
                  </a:moveTo>
                  <a:lnTo>
                    <a:pt x="0" y="566"/>
                  </a:lnTo>
                  <a:lnTo>
                    <a:pt x="1044" y="0"/>
                  </a:lnTo>
                </a:path>
              </a:pathLst>
            </a:custGeom>
            <a:noFill/>
            <a:ln w="15875">
              <a:solidFill>
                <a:srgbClr val="000000"/>
              </a:solidFill>
              <a:prstDash val="solid"/>
              <a:round/>
              <a:headEnd/>
              <a:tailEnd/>
            </a:ln>
          </p:spPr>
          <p:txBody>
            <a:bodyPr/>
            <a:lstStyle/>
            <a:p>
              <a:endParaRPr lang="en-US"/>
            </a:p>
          </p:txBody>
        </p:sp>
        <p:sp>
          <p:nvSpPr>
            <p:cNvPr id="18" name="Line 17"/>
            <p:cNvSpPr>
              <a:spLocks noChangeShapeType="1"/>
            </p:cNvSpPr>
            <p:nvPr/>
          </p:nvSpPr>
          <p:spPr bwMode="auto">
            <a:xfrm flipH="1" flipV="1">
              <a:off x="1319" y="2348"/>
              <a:ext cx="813" cy="616"/>
            </a:xfrm>
            <a:prstGeom prst="line">
              <a:avLst/>
            </a:prstGeom>
            <a:noFill/>
            <a:ln w="15875">
              <a:solidFill>
                <a:srgbClr val="000000"/>
              </a:solidFill>
              <a:round/>
              <a:headEnd/>
              <a:tailEnd/>
            </a:ln>
          </p:spPr>
          <p:txBody>
            <a:bodyPr/>
            <a:lstStyle/>
            <a:p>
              <a:endParaRPr lang="en-US"/>
            </a:p>
          </p:txBody>
        </p:sp>
        <p:sp>
          <p:nvSpPr>
            <p:cNvPr id="19" name="Freeform 18"/>
            <p:cNvSpPr>
              <a:spLocks/>
            </p:cNvSpPr>
            <p:nvPr/>
          </p:nvSpPr>
          <p:spPr bwMode="auto">
            <a:xfrm>
              <a:off x="3494" y="1782"/>
              <a:ext cx="1194" cy="1182"/>
            </a:xfrm>
            <a:custGeom>
              <a:avLst/>
              <a:gdLst/>
              <a:ahLst/>
              <a:cxnLst>
                <a:cxn ang="0">
                  <a:pos x="0" y="0"/>
                </a:cxn>
                <a:cxn ang="0">
                  <a:pos x="1194" y="566"/>
                </a:cxn>
                <a:cxn ang="0">
                  <a:pos x="230" y="1182"/>
                </a:cxn>
              </a:cxnLst>
              <a:rect l="0" t="0" r="r" b="b"/>
              <a:pathLst>
                <a:path w="1194" h="1182">
                  <a:moveTo>
                    <a:pt x="0" y="0"/>
                  </a:moveTo>
                  <a:lnTo>
                    <a:pt x="1194" y="566"/>
                  </a:lnTo>
                  <a:lnTo>
                    <a:pt x="230" y="1182"/>
                  </a:lnTo>
                </a:path>
              </a:pathLst>
            </a:custGeom>
            <a:noFill/>
            <a:ln w="15875">
              <a:solidFill>
                <a:srgbClr val="000000"/>
              </a:solidFill>
              <a:prstDash val="solid"/>
              <a:round/>
              <a:headEnd/>
              <a:tailEnd/>
            </a:ln>
          </p:spPr>
          <p:txBody>
            <a:bodyPr/>
            <a:lstStyle/>
            <a:p>
              <a:endParaRPr lang="en-US"/>
            </a:p>
          </p:txBody>
        </p:sp>
        <p:sp>
          <p:nvSpPr>
            <p:cNvPr id="20" name="Rectangle 19"/>
            <p:cNvSpPr>
              <a:spLocks noChangeArrowheads="1"/>
            </p:cNvSpPr>
            <p:nvPr/>
          </p:nvSpPr>
          <p:spPr bwMode="auto">
            <a:xfrm>
              <a:off x="2048" y="1341"/>
              <a:ext cx="1886" cy="2014"/>
            </a:xfrm>
            <a:prstGeom prst="rect">
              <a:avLst/>
            </a:prstGeom>
            <a:noFill/>
            <a:ln w="4763">
              <a:solidFill>
                <a:srgbClr val="000000"/>
              </a:solidFill>
              <a:miter lim="800000"/>
              <a:headEnd/>
              <a:tailEnd/>
            </a:ln>
          </p:spPr>
          <p:txBody>
            <a:bodyPr/>
            <a:lstStyle/>
            <a:p>
              <a:endParaRPr lang="en-US"/>
            </a:p>
          </p:txBody>
        </p:sp>
        <p:sp>
          <p:nvSpPr>
            <p:cNvPr id="21" name="Rectangle 20"/>
            <p:cNvSpPr>
              <a:spLocks noChangeArrowheads="1"/>
            </p:cNvSpPr>
            <p:nvPr/>
          </p:nvSpPr>
          <p:spPr bwMode="auto">
            <a:xfrm>
              <a:off x="2837" y="1195"/>
              <a:ext cx="30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POST</a:t>
              </a:r>
              <a:endParaRPr lang="en-US" sz="2400">
                <a:latin typeface="Times New Roman" charset="0"/>
              </a:endParaRPr>
            </a:p>
          </p:txBody>
        </p:sp>
        <p:sp>
          <p:nvSpPr>
            <p:cNvPr id="22" name="Freeform 21"/>
            <p:cNvSpPr>
              <a:spLocks noEditPoints="1"/>
            </p:cNvSpPr>
            <p:nvPr/>
          </p:nvSpPr>
          <p:spPr bwMode="auto">
            <a:xfrm>
              <a:off x="3305" y="967"/>
              <a:ext cx="1069" cy="626"/>
            </a:xfrm>
            <a:custGeom>
              <a:avLst/>
              <a:gdLst/>
              <a:ahLst/>
              <a:cxnLst>
                <a:cxn ang="0">
                  <a:pos x="0" y="626"/>
                </a:cxn>
                <a:cxn ang="0">
                  <a:pos x="1069" y="122"/>
                </a:cxn>
                <a:cxn ang="0">
                  <a:pos x="1069" y="246"/>
                </a:cxn>
                <a:cxn ang="0">
                  <a:pos x="1069" y="0"/>
                </a:cxn>
              </a:cxnLst>
              <a:rect l="0" t="0" r="r" b="b"/>
              <a:pathLst>
                <a:path w="1069" h="626">
                  <a:moveTo>
                    <a:pt x="0" y="626"/>
                  </a:moveTo>
                  <a:lnTo>
                    <a:pt x="1069" y="122"/>
                  </a:lnTo>
                  <a:moveTo>
                    <a:pt x="1069" y="246"/>
                  </a:moveTo>
                  <a:lnTo>
                    <a:pt x="1069" y="0"/>
                  </a:lnTo>
                </a:path>
              </a:pathLst>
            </a:custGeom>
            <a:noFill/>
            <a:ln w="38100" cap="flat" cmpd="sng">
              <a:solidFill>
                <a:srgbClr val="000000"/>
              </a:solidFill>
              <a:prstDash val="dash"/>
              <a:round/>
              <a:headEnd/>
              <a:tailEnd/>
            </a:ln>
          </p:spPr>
          <p:txBody>
            <a:bodyPr/>
            <a:lstStyle/>
            <a:p>
              <a:endParaRPr lang="en-US"/>
            </a:p>
          </p:txBody>
        </p:sp>
        <p:sp>
          <p:nvSpPr>
            <p:cNvPr id="23" name="Rectangle 22"/>
            <p:cNvSpPr>
              <a:spLocks noChangeArrowheads="1"/>
            </p:cNvSpPr>
            <p:nvPr/>
          </p:nvSpPr>
          <p:spPr bwMode="auto">
            <a:xfrm>
              <a:off x="4430" y="1022"/>
              <a:ext cx="49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Use Case</a:t>
              </a:r>
              <a:endParaRPr lang="en-US" sz="2400">
                <a:latin typeface="Times New Roman" charset="0"/>
              </a:endParaRPr>
            </a:p>
          </p:txBody>
        </p:sp>
        <p:sp>
          <p:nvSpPr>
            <p:cNvPr id="24" name="Freeform 23"/>
            <p:cNvSpPr>
              <a:spLocks noEditPoints="1"/>
            </p:cNvSpPr>
            <p:nvPr/>
          </p:nvSpPr>
          <p:spPr bwMode="auto">
            <a:xfrm>
              <a:off x="1294" y="1218"/>
              <a:ext cx="754" cy="375"/>
            </a:xfrm>
            <a:custGeom>
              <a:avLst/>
              <a:gdLst/>
              <a:ahLst/>
              <a:cxnLst>
                <a:cxn ang="0">
                  <a:pos x="754" y="375"/>
                </a:cxn>
                <a:cxn ang="0">
                  <a:pos x="0" y="123"/>
                </a:cxn>
                <a:cxn ang="0">
                  <a:pos x="0" y="247"/>
                </a:cxn>
                <a:cxn ang="0">
                  <a:pos x="0" y="0"/>
                </a:cxn>
              </a:cxnLst>
              <a:rect l="0" t="0" r="r" b="b"/>
              <a:pathLst>
                <a:path w="754" h="375">
                  <a:moveTo>
                    <a:pt x="754" y="375"/>
                  </a:moveTo>
                  <a:lnTo>
                    <a:pt x="0" y="123"/>
                  </a:lnTo>
                  <a:moveTo>
                    <a:pt x="0" y="247"/>
                  </a:moveTo>
                  <a:lnTo>
                    <a:pt x="0" y="0"/>
                  </a:lnTo>
                </a:path>
              </a:pathLst>
            </a:custGeom>
            <a:noFill/>
            <a:ln w="38100" cap="flat" cmpd="sng">
              <a:solidFill>
                <a:srgbClr val="000000"/>
              </a:solidFill>
              <a:prstDash val="dash"/>
              <a:round/>
              <a:headEnd/>
              <a:tailEnd/>
            </a:ln>
          </p:spPr>
          <p:txBody>
            <a:bodyPr/>
            <a:lstStyle/>
            <a:p>
              <a:endParaRPr lang="en-US"/>
            </a:p>
          </p:txBody>
        </p:sp>
        <p:sp>
          <p:nvSpPr>
            <p:cNvPr id="25" name="Rectangle 24"/>
            <p:cNvSpPr>
              <a:spLocks noChangeArrowheads="1"/>
            </p:cNvSpPr>
            <p:nvPr/>
          </p:nvSpPr>
          <p:spPr bwMode="auto">
            <a:xfrm>
              <a:off x="288" y="1253"/>
              <a:ext cx="882" cy="134"/>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Arial" charset="0"/>
                </a:rPr>
                <a:t>System Boundary</a:t>
              </a:r>
              <a:endParaRPr lang="en-US" sz="2400" dirty="0">
                <a:latin typeface="Times New Roman" charset="0"/>
              </a:endParaRPr>
            </a:p>
          </p:txBody>
        </p:sp>
      </p:grpSp>
      <p:sp>
        <p:nvSpPr>
          <p:cNvPr id="26" name="Text Box 26"/>
          <p:cNvSpPr txBox="1">
            <a:spLocks noChangeArrowheads="1"/>
          </p:cNvSpPr>
          <p:nvPr/>
        </p:nvSpPr>
        <p:spPr bwMode="auto">
          <a:xfrm>
            <a:off x="533400" y="609600"/>
            <a:ext cx="3346450" cy="366712"/>
          </a:xfrm>
          <a:prstGeom prst="rect">
            <a:avLst/>
          </a:prstGeom>
          <a:noFill/>
          <a:ln w="12700">
            <a:noFill/>
            <a:miter lim="800000"/>
            <a:headEnd type="none" w="sm" len="sm"/>
            <a:tailEnd type="none" w="sm" len="sm"/>
          </a:ln>
          <a:effectLst/>
        </p:spPr>
        <p:txBody>
          <a:bodyPr wrap="none">
            <a:spAutoFit/>
          </a:bodyPr>
          <a:lstStyle/>
          <a:p>
            <a:r>
              <a:rPr lang="en-US" sz="1800" b="1" dirty="0"/>
              <a:t>POST: Point of Sale Terminal</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GB" altLang="es-ES" smtClean="0"/>
              <a:t>What are actors?</a:t>
            </a:r>
          </a:p>
        </p:txBody>
      </p:sp>
      <p:sp>
        <p:nvSpPr>
          <p:cNvPr id="67589" name="Rectangle 3"/>
          <p:cNvSpPr>
            <a:spLocks noGrp="1" noChangeArrowheads="1"/>
          </p:cNvSpPr>
          <p:nvPr>
            <p:ph idx="1"/>
          </p:nvPr>
        </p:nvSpPr>
        <p:spPr>
          <a:xfrm>
            <a:off x="0" y="1676400"/>
            <a:ext cx="9144000" cy="3352800"/>
          </a:xfrm>
        </p:spPr>
        <p:txBody>
          <a:bodyPr/>
          <a:lstStyle/>
          <a:p>
            <a:pPr eaLnBrk="1" hangingPunct="1">
              <a:lnSpc>
                <a:spcPct val="90000"/>
              </a:lnSpc>
            </a:pPr>
            <a:r>
              <a:rPr lang="en-GB" altLang="es-ES" smtClean="0"/>
              <a:t>An actor is anything that interacts </a:t>
            </a:r>
            <a:r>
              <a:rPr lang="en-GB" altLang="es-ES" i="1" smtClean="0"/>
              <a:t>directly</a:t>
            </a:r>
            <a:r>
              <a:rPr lang="en-GB" altLang="es-ES" smtClean="0"/>
              <a:t> with the system</a:t>
            </a:r>
          </a:p>
          <a:p>
            <a:pPr lvl="1" eaLnBrk="1" hangingPunct="1">
              <a:lnSpc>
                <a:spcPct val="90000"/>
              </a:lnSpc>
            </a:pPr>
            <a:r>
              <a:rPr lang="en-GB" altLang="es-ES" smtClean="0"/>
              <a:t>Actors identify who or what uses the system and so indicate where the system boundary lies</a:t>
            </a:r>
          </a:p>
          <a:p>
            <a:pPr eaLnBrk="1" hangingPunct="1">
              <a:lnSpc>
                <a:spcPct val="90000"/>
              </a:lnSpc>
            </a:pPr>
            <a:r>
              <a:rPr lang="en-GB" altLang="es-ES" smtClean="0"/>
              <a:t>Actors are </a:t>
            </a:r>
            <a:r>
              <a:rPr lang="en-GB" altLang="es-ES" i="1" smtClean="0"/>
              <a:t>external</a:t>
            </a:r>
            <a:r>
              <a:rPr lang="en-GB" altLang="es-ES" smtClean="0"/>
              <a:t> to the system</a:t>
            </a:r>
          </a:p>
          <a:p>
            <a:pPr eaLnBrk="1" hangingPunct="1">
              <a:lnSpc>
                <a:spcPct val="90000"/>
              </a:lnSpc>
            </a:pPr>
            <a:r>
              <a:rPr lang="en-GB" altLang="es-ES" smtClean="0"/>
              <a:t>An Actor specifies a </a:t>
            </a:r>
            <a:r>
              <a:rPr lang="en-GB" altLang="es-ES" i="1" smtClean="0"/>
              <a:t>role</a:t>
            </a:r>
            <a:r>
              <a:rPr lang="en-GB" altLang="es-ES" smtClean="0"/>
              <a:t> that some external entity adopts when interacting with the system</a:t>
            </a:r>
          </a:p>
        </p:txBody>
      </p:sp>
      <p:sp>
        <p:nvSpPr>
          <p:cNvPr id="67587" name="5 Marcador de número de diapositiva"/>
          <p:cNvSpPr>
            <a:spLocks noGrp="1"/>
          </p:cNvSpPr>
          <p:nvPr>
            <p:ph type="sldNum" sz="quarter" idx="12"/>
          </p:nvPr>
        </p:nvSpPr>
        <p:spPr>
          <a:noFill/>
          <a:ln>
            <a:miter lim="800000"/>
            <a:headEnd/>
            <a:tailEnd/>
          </a:ln>
        </p:spPr>
        <p:txBody>
          <a:bodyPr/>
          <a:lstStyle/>
          <a:p>
            <a:fld id="{CF9DD166-63C1-4979-9954-BD038ECE1706}" type="slidenum">
              <a:rPr lang="en-GB" altLang="es-ES"/>
              <a:pPr/>
              <a:t>12</a:t>
            </a:fld>
            <a:endParaRPr lang="en-GB" altLang="es-ES"/>
          </a:p>
        </p:txBody>
      </p:sp>
      <p:grpSp>
        <p:nvGrpSpPr>
          <p:cNvPr id="2" name="Group 4"/>
          <p:cNvGrpSpPr>
            <a:grpSpLocks/>
          </p:cNvGrpSpPr>
          <p:nvPr/>
        </p:nvGrpSpPr>
        <p:grpSpPr bwMode="auto">
          <a:xfrm>
            <a:off x="3124200" y="5257800"/>
            <a:ext cx="930275" cy="1295400"/>
            <a:chOff x="1104" y="3312"/>
            <a:chExt cx="586" cy="816"/>
          </a:xfrm>
        </p:grpSpPr>
        <p:grpSp>
          <p:nvGrpSpPr>
            <p:cNvPr id="3" name="Group 5"/>
            <p:cNvGrpSpPr>
              <a:grpSpLocks/>
            </p:cNvGrpSpPr>
            <p:nvPr/>
          </p:nvGrpSpPr>
          <p:grpSpPr bwMode="auto">
            <a:xfrm>
              <a:off x="1248" y="3312"/>
              <a:ext cx="312" cy="624"/>
              <a:chOff x="192" y="3264"/>
              <a:chExt cx="384" cy="768"/>
            </a:xfrm>
          </p:grpSpPr>
          <p:sp>
            <p:nvSpPr>
              <p:cNvPr id="67595" name="Oval 6"/>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67596" name="AutoShape 7"/>
              <p:cNvCxnSpPr>
                <a:cxnSpLocks noChangeShapeType="1"/>
                <a:stCxn id="67595"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67597" name="AutoShape 8"/>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67598" name="AutoShape 9"/>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67599" name="AutoShape 10"/>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67594" name="Text Box 11"/>
            <p:cNvSpPr txBox="1">
              <a:spLocks noChangeArrowheads="1"/>
            </p:cNvSpPr>
            <p:nvPr/>
          </p:nvSpPr>
          <p:spPr bwMode="auto">
            <a:xfrm>
              <a:off x="1104" y="3936"/>
              <a:ext cx="586" cy="192"/>
            </a:xfrm>
            <a:prstGeom prst="rect">
              <a:avLst/>
            </a:prstGeom>
            <a:noFill/>
            <a:ln w="9525">
              <a:noFill/>
              <a:miter lim="800000"/>
              <a:headEnd/>
              <a:tailEnd/>
            </a:ln>
            <a:effectLst/>
          </p:spPr>
          <p:txBody>
            <a:bodyPr wrap="none">
              <a:spAutoFit/>
            </a:bodyPr>
            <a:lstStyle/>
            <a:p>
              <a:r>
                <a:rPr lang="en-GB" altLang="es-ES" sz="1400" b="0"/>
                <a:t>Customer</a:t>
              </a:r>
            </a:p>
          </p:txBody>
        </p:sp>
      </p:grpSp>
      <p:sp>
        <p:nvSpPr>
          <p:cNvPr id="67591" name="Rectangle 12"/>
          <p:cNvSpPr>
            <a:spLocks noChangeArrowheads="1"/>
          </p:cNvSpPr>
          <p:nvPr/>
        </p:nvSpPr>
        <p:spPr bwMode="auto">
          <a:xfrm>
            <a:off x="4953000" y="5486400"/>
            <a:ext cx="1524000" cy="762000"/>
          </a:xfrm>
          <a:prstGeom prst="rect">
            <a:avLst/>
          </a:prstGeom>
          <a:noFill/>
          <a:ln w="9525">
            <a:solidFill>
              <a:schemeClr val="tx1"/>
            </a:solidFill>
            <a:miter lim="800000"/>
            <a:headEnd/>
            <a:tailEnd/>
          </a:ln>
          <a:effectLst/>
        </p:spPr>
        <p:txBody>
          <a:bodyPr wrap="none" anchor="ctr"/>
          <a:lstStyle/>
          <a:p>
            <a:r>
              <a:rPr lang="en-GB" altLang="es-ES" b="0"/>
              <a:t>«actor»</a:t>
            </a:r>
          </a:p>
          <a:p>
            <a:r>
              <a:rPr lang="en-GB" altLang="es-ES" sz="2400" b="0"/>
              <a:t>Customer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371600" y="228600"/>
            <a:ext cx="7772400" cy="1085850"/>
          </a:xfrm>
        </p:spPr>
        <p:txBody>
          <a:bodyPr/>
          <a:lstStyle/>
          <a:p>
            <a:pPr>
              <a:defRPr/>
            </a:pPr>
            <a:r>
              <a:rPr lang="en-US" smtClean="0"/>
              <a:t>Actors</a:t>
            </a:r>
          </a:p>
        </p:txBody>
      </p:sp>
      <p:sp>
        <p:nvSpPr>
          <p:cNvPr id="6147" name="Rectangle 3"/>
          <p:cNvSpPr>
            <a:spLocks noGrp="1" noChangeArrowheads="1"/>
          </p:cNvSpPr>
          <p:nvPr>
            <p:ph idx="1"/>
          </p:nvPr>
        </p:nvSpPr>
        <p:spPr/>
        <p:txBody>
          <a:bodyPr>
            <a:normAutofit lnSpcReduction="10000"/>
          </a:bodyPr>
          <a:lstStyle/>
          <a:p>
            <a:pPr>
              <a:lnSpc>
                <a:spcPct val="90000"/>
              </a:lnSpc>
              <a:defRPr/>
            </a:pPr>
            <a:r>
              <a:rPr lang="en-US" dirty="0" smtClean="0"/>
              <a:t>An external objects that interact directly with the system. </a:t>
            </a:r>
          </a:p>
          <a:p>
            <a:pPr>
              <a:lnSpc>
                <a:spcPct val="90000"/>
              </a:lnSpc>
              <a:defRPr/>
            </a:pPr>
            <a:r>
              <a:rPr lang="en-US" dirty="0" smtClean="0"/>
              <a:t>An actor represents a set of roles that users of use case play when interacting with these use cases.</a:t>
            </a:r>
          </a:p>
          <a:p>
            <a:pPr>
              <a:lnSpc>
                <a:spcPct val="90000"/>
              </a:lnSpc>
              <a:defRPr/>
            </a:pPr>
            <a:r>
              <a:rPr lang="en-US" dirty="0" smtClean="0"/>
              <a:t>Actors can be human or automated systems.</a:t>
            </a:r>
          </a:p>
          <a:p>
            <a:pPr>
              <a:lnSpc>
                <a:spcPct val="90000"/>
              </a:lnSpc>
              <a:defRPr/>
            </a:pPr>
            <a:r>
              <a:rPr lang="en-US" dirty="0" smtClean="0"/>
              <a:t>Actors are entities which require help from the system to perform their task or are needed to execute the system’s functions.</a:t>
            </a:r>
          </a:p>
          <a:p>
            <a:pPr>
              <a:lnSpc>
                <a:spcPct val="90000"/>
              </a:lnSpc>
              <a:defRPr/>
            </a:pPr>
            <a:r>
              <a:rPr lang="en-US" dirty="0" smtClean="0"/>
              <a:t>Actors are not part of the system.</a:t>
            </a:r>
          </a:p>
        </p:txBody>
      </p:sp>
      <p:sp>
        <p:nvSpPr>
          <p:cNvPr id="14" name="Slide Number Placeholder 5"/>
          <p:cNvSpPr>
            <a:spLocks noGrp="1"/>
          </p:cNvSpPr>
          <p:nvPr>
            <p:ph type="sldNum" sz="quarter" idx="12"/>
          </p:nvPr>
        </p:nvSpPr>
        <p:spPr/>
        <p:txBody>
          <a:bodyPr/>
          <a:lstStyle/>
          <a:p>
            <a:pPr>
              <a:defRPr/>
            </a:pPr>
            <a:fld id="{18F6BC2F-AC06-45DA-B2F9-4D4029FAE0DC}" type="slidenum">
              <a:rPr lang="he-IL"/>
              <a:pPr>
                <a:defRPr/>
              </a:pPr>
              <a:t>13</a:t>
            </a:fld>
            <a:endParaRPr lang="en-US"/>
          </a:p>
        </p:txBody>
      </p:sp>
      <p:grpSp>
        <p:nvGrpSpPr>
          <p:cNvPr id="2" name="Group 13"/>
          <p:cNvGrpSpPr>
            <a:grpSpLocks/>
          </p:cNvGrpSpPr>
          <p:nvPr/>
        </p:nvGrpSpPr>
        <p:grpSpPr bwMode="auto">
          <a:xfrm>
            <a:off x="6172200" y="0"/>
            <a:ext cx="777875" cy="1387475"/>
            <a:chOff x="4032" y="336"/>
            <a:chExt cx="490" cy="874"/>
          </a:xfrm>
        </p:grpSpPr>
        <p:sp>
          <p:nvSpPr>
            <p:cNvPr id="18438" name="Oval 4"/>
            <p:cNvSpPr>
              <a:spLocks noChangeArrowheads="1"/>
            </p:cNvSpPr>
            <p:nvPr/>
          </p:nvSpPr>
          <p:spPr bwMode="auto">
            <a:xfrm>
              <a:off x="4176" y="336"/>
              <a:ext cx="192" cy="192"/>
            </a:xfrm>
            <a:prstGeom prst="ellipse">
              <a:avLst/>
            </a:prstGeom>
            <a:noFill/>
            <a:ln w="9525">
              <a:solidFill>
                <a:schemeClr val="tx1"/>
              </a:solidFill>
              <a:round/>
              <a:headEnd/>
              <a:tailEnd/>
            </a:ln>
          </p:spPr>
          <p:txBody>
            <a:bodyPr wrap="none" anchor="ctr"/>
            <a:lstStyle/>
            <a:p>
              <a:endParaRPr lang="en-IN"/>
            </a:p>
          </p:txBody>
        </p:sp>
        <p:sp>
          <p:nvSpPr>
            <p:cNvPr id="18439" name="Line 5"/>
            <p:cNvSpPr>
              <a:spLocks noChangeShapeType="1"/>
            </p:cNvSpPr>
            <p:nvPr/>
          </p:nvSpPr>
          <p:spPr bwMode="auto">
            <a:xfrm>
              <a:off x="4272" y="528"/>
              <a:ext cx="0" cy="336"/>
            </a:xfrm>
            <a:prstGeom prst="line">
              <a:avLst/>
            </a:prstGeom>
            <a:noFill/>
            <a:ln w="9525">
              <a:solidFill>
                <a:schemeClr val="tx1"/>
              </a:solidFill>
              <a:round/>
              <a:headEnd/>
              <a:tailEnd/>
            </a:ln>
          </p:spPr>
          <p:txBody>
            <a:bodyPr wrap="none" anchor="ctr"/>
            <a:lstStyle/>
            <a:p>
              <a:endParaRPr lang="en-US"/>
            </a:p>
          </p:txBody>
        </p:sp>
        <p:sp>
          <p:nvSpPr>
            <p:cNvPr id="18440" name="Line 6"/>
            <p:cNvSpPr>
              <a:spLocks noChangeShapeType="1"/>
            </p:cNvSpPr>
            <p:nvPr/>
          </p:nvSpPr>
          <p:spPr bwMode="auto">
            <a:xfrm>
              <a:off x="4272" y="624"/>
              <a:ext cx="192" cy="96"/>
            </a:xfrm>
            <a:prstGeom prst="line">
              <a:avLst/>
            </a:prstGeom>
            <a:noFill/>
            <a:ln w="9525">
              <a:solidFill>
                <a:schemeClr val="tx1"/>
              </a:solidFill>
              <a:round/>
              <a:headEnd/>
              <a:tailEnd/>
            </a:ln>
          </p:spPr>
          <p:txBody>
            <a:bodyPr wrap="none" anchor="ctr"/>
            <a:lstStyle/>
            <a:p>
              <a:endParaRPr lang="en-US"/>
            </a:p>
          </p:txBody>
        </p:sp>
        <p:sp>
          <p:nvSpPr>
            <p:cNvPr id="18441" name="Line 8"/>
            <p:cNvSpPr>
              <a:spLocks noChangeShapeType="1"/>
            </p:cNvSpPr>
            <p:nvPr/>
          </p:nvSpPr>
          <p:spPr bwMode="auto">
            <a:xfrm flipH="1">
              <a:off x="4128" y="624"/>
              <a:ext cx="144" cy="96"/>
            </a:xfrm>
            <a:prstGeom prst="line">
              <a:avLst/>
            </a:prstGeom>
            <a:noFill/>
            <a:ln w="9525">
              <a:solidFill>
                <a:schemeClr val="tx1"/>
              </a:solidFill>
              <a:round/>
              <a:headEnd/>
              <a:tailEnd/>
            </a:ln>
          </p:spPr>
          <p:txBody>
            <a:bodyPr wrap="none" anchor="ctr"/>
            <a:lstStyle/>
            <a:p>
              <a:endParaRPr lang="en-US"/>
            </a:p>
          </p:txBody>
        </p:sp>
        <p:sp>
          <p:nvSpPr>
            <p:cNvPr id="18442" name="Line 9"/>
            <p:cNvSpPr>
              <a:spLocks noChangeShapeType="1"/>
            </p:cNvSpPr>
            <p:nvPr/>
          </p:nvSpPr>
          <p:spPr bwMode="auto">
            <a:xfrm>
              <a:off x="4272" y="864"/>
              <a:ext cx="96" cy="96"/>
            </a:xfrm>
            <a:prstGeom prst="line">
              <a:avLst/>
            </a:prstGeom>
            <a:noFill/>
            <a:ln w="9525">
              <a:solidFill>
                <a:schemeClr val="tx1"/>
              </a:solidFill>
              <a:round/>
              <a:headEnd/>
              <a:tailEnd/>
            </a:ln>
          </p:spPr>
          <p:txBody>
            <a:bodyPr wrap="none" anchor="ctr"/>
            <a:lstStyle/>
            <a:p>
              <a:endParaRPr lang="en-US"/>
            </a:p>
          </p:txBody>
        </p:sp>
        <p:sp>
          <p:nvSpPr>
            <p:cNvPr id="18443" name="Line 10"/>
            <p:cNvSpPr>
              <a:spLocks noChangeShapeType="1"/>
            </p:cNvSpPr>
            <p:nvPr/>
          </p:nvSpPr>
          <p:spPr bwMode="auto">
            <a:xfrm flipH="1">
              <a:off x="4176" y="864"/>
              <a:ext cx="96" cy="96"/>
            </a:xfrm>
            <a:prstGeom prst="line">
              <a:avLst/>
            </a:prstGeom>
            <a:noFill/>
            <a:ln w="9525">
              <a:solidFill>
                <a:schemeClr val="tx1"/>
              </a:solidFill>
              <a:round/>
              <a:headEnd/>
              <a:tailEnd/>
            </a:ln>
          </p:spPr>
          <p:txBody>
            <a:bodyPr wrap="none" anchor="ctr"/>
            <a:lstStyle/>
            <a:p>
              <a:endParaRPr lang="en-US"/>
            </a:p>
          </p:txBody>
        </p:sp>
        <p:sp>
          <p:nvSpPr>
            <p:cNvPr id="18444" name="Text Box 12"/>
            <p:cNvSpPr txBox="1">
              <a:spLocks noChangeArrowheads="1"/>
            </p:cNvSpPr>
            <p:nvPr/>
          </p:nvSpPr>
          <p:spPr bwMode="auto">
            <a:xfrm>
              <a:off x="4032" y="960"/>
              <a:ext cx="490" cy="250"/>
            </a:xfrm>
            <a:prstGeom prst="rect">
              <a:avLst/>
            </a:prstGeom>
            <a:noFill/>
            <a:ln w="9525">
              <a:noFill/>
              <a:miter lim="800000"/>
              <a:headEnd/>
              <a:tailEnd/>
            </a:ln>
          </p:spPr>
          <p:txBody>
            <a:bodyPr>
              <a:spAutoFit/>
            </a:bodyPr>
            <a:lstStyle/>
            <a:p>
              <a:pPr rtl="0"/>
              <a:r>
                <a:rPr lang="en-US" sz="2000" b="0">
                  <a:latin typeface="Times New Roman" pitchFamily="18" charset="0"/>
                </a:rPr>
                <a:t>name</a:t>
              </a:r>
              <a:endParaRPr lang="en-US" sz="2400" b="0">
                <a:latin typeface="Times New Roman" pitchFamily="18"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550"/>
            <a:ext cx="8077200" cy="628650"/>
          </a:xfrm>
        </p:spPr>
        <p:txBody>
          <a:bodyPr>
            <a:normAutofit fontScale="90000"/>
          </a:bodyPr>
          <a:lstStyle/>
          <a:p>
            <a:pPr>
              <a:defRPr/>
            </a:pPr>
            <a:r>
              <a:rPr lang="en-US" dirty="0" smtClean="0"/>
              <a:t>Finding Actor</a:t>
            </a:r>
            <a:endParaRPr lang="en-US" dirty="0"/>
          </a:p>
        </p:txBody>
      </p:sp>
      <p:sp>
        <p:nvSpPr>
          <p:cNvPr id="3" name="Content Placeholder 2"/>
          <p:cNvSpPr>
            <a:spLocks noGrp="1"/>
          </p:cNvSpPr>
          <p:nvPr>
            <p:ph idx="1"/>
          </p:nvPr>
        </p:nvSpPr>
        <p:spPr>
          <a:xfrm>
            <a:off x="685800" y="990600"/>
            <a:ext cx="8305800" cy="5105400"/>
          </a:xfrm>
        </p:spPr>
        <p:txBody>
          <a:bodyPr/>
          <a:lstStyle/>
          <a:p>
            <a:pPr>
              <a:defRPr/>
            </a:pPr>
            <a:r>
              <a:rPr lang="en-US" sz="2800" dirty="0" smtClean="0"/>
              <a:t>Who will use the main functionality of the system?</a:t>
            </a:r>
          </a:p>
          <a:p>
            <a:pPr>
              <a:defRPr/>
            </a:pPr>
            <a:r>
              <a:rPr lang="en-US" sz="2800" dirty="0" smtClean="0"/>
              <a:t>Who will need support from the system to do their daily tasks?</a:t>
            </a:r>
          </a:p>
          <a:p>
            <a:pPr>
              <a:defRPr/>
            </a:pPr>
            <a:r>
              <a:rPr lang="en-US" sz="2800" dirty="0" smtClean="0"/>
              <a:t>Who will need to maintain and administer the system, and keep it working?</a:t>
            </a:r>
          </a:p>
          <a:p>
            <a:pPr>
              <a:defRPr/>
            </a:pPr>
            <a:r>
              <a:rPr lang="en-US" sz="2800" dirty="0" smtClean="0"/>
              <a:t>Which hardware device does the system need handle?</a:t>
            </a:r>
          </a:p>
          <a:p>
            <a:pPr>
              <a:defRPr/>
            </a:pPr>
            <a:r>
              <a:rPr lang="en-US" sz="2800" dirty="0" smtClean="0"/>
              <a:t>Ex: Person , device, other system –anything that interact directly to system                                     </a:t>
            </a:r>
            <a:endParaRPr lang="en-US" sz="2800" dirty="0"/>
          </a:p>
        </p:txBody>
      </p:sp>
      <p:sp>
        <p:nvSpPr>
          <p:cNvPr id="5" name="Slide Number Placeholder 4"/>
          <p:cNvSpPr>
            <a:spLocks noGrp="1"/>
          </p:cNvSpPr>
          <p:nvPr>
            <p:ph type="sldNum" sz="quarter" idx="12"/>
          </p:nvPr>
        </p:nvSpPr>
        <p:spPr/>
        <p:txBody>
          <a:bodyPr/>
          <a:lstStyle/>
          <a:p>
            <a:pPr>
              <a:defRPr/>
            </a:pPr>
            <a:fld id="{BA594569-90A1-48AA-AE86-5767F79BB014}" type="slidenum">
              <a:rPr lang="he-IL"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GB" altLang="es-ES" smtClean="0"/>
              <a:t>Identifying Actors</a:t>
            </a:r>
          </a:p>
        </p:txBody>
      </p:sp>
      <p:sp>
        <p:nvSpPr>
          <p:cNvPr id="68613" name="Rectangle 3"/>
          <p:cNvSpPr>
            <a:spLocks noGrp="1" noChangeArrowheads="1"/>
          </p:cNvSpPr>
          <p:nvPr>
            <p:ph idx="1"/>
          </p:nvPr>
        </p:nvSpPr>
        <p:spPr>
          <a:xfrm>
            <a:off x="0" y="1600200"/>
            <a:ext cx="7848600" cy="4532313"/>
          </a:xfrm>
        </p:spPr>
        <p:txBody>
          <a:bodyPr/>
          <a:lstStyle/>
          <a:p>
            <a:pPr eaLnBrk="1" hangingPunct="1"/>
            <a:r>
              <a:rPr lang="en-GB" altLang="es-ES" sz="2800" smtClean="0"/>
              <a:t>When identifying actors ask:</a:t>
            </a:r>
          </a:p>
          <a:p>
            <a:pPr lvl="1" eaLnBrk="1" hangingPunct="1"/>
            <a:r>
              <a:rPr lang="en-GB" altLang="es-ES" sz="2400" smtClean="0"/>
              <a:t>Who or what uses the system?</a:t>
            </a:r>
          </a:p>
          <a:p>
            <a:pPr lvl="1" eaLnBrk="1" hangingPunct="1"/>
            <a:r>
              <a:rPr lang="en-GB" altLang="es-ES" sz="2400" smtClean="0"/>
              <a:t>What roles do they play in the interaction?</a:t>
            </a:r>
          </a:p>
          <a:p>
            <a:pPr lvl="1" eaLnBrk="1" hangingPunct="1"/>
            <a:r>
              <a:rPr lang="en-GB" altLang="es-ES" sz="2400" smtClean="0"/>
              <a:t>Who installs the system? </a:t>
            </a:r>
          </a:p>
          <a:p>
            <a:pPr lvl="1" eaLnBrk="1" hangingPunct="1"/>
            <a:r>
              <a:rPr lang="en-GB" altLang="es-ES" sz="2400" smtClean="0"/>
              <a:t>Who starts and shuts down the system?</a:t>
            </a:r>
          </a:p>
          <a:p>
            <a:pPr lvl="1" eaLnBrk="1" hangingPunct="1"/>
            <a:r>
              <a:rPr lang="en-GB" altLang="es-ES" sz="2400" smtClean="0"/>
              <a:t>Who maintains the system?</a:t>
            </a:r>
          </a:p>
          <a:p>
            <a:pPr lvl="1" eaLnBrk="1" hangingPunct="1"/>
            <a:r>
              <a:rPr lang="en-GB" altLang="es-ES" sz="2400" smtClean="0"/>
              <a:t>What other systems use this system?</a:t>
            </a:r>
          </a:p>
          <a:p>
            <a:pPr lvl="1" eaLnBrk="1" hangingPunct="1"/>
            <a:r>
              <a:rPr lang="en-GB" altLang="es-ES" sz="2400" smtClean="0"/>
              <a:t>Who gets and provides information to the system?</a:t>
            </a:r>
          </a:p>
          <a:p>
            <a:pPr lvl="1" eaLnBrk="1" hangingPunct="1"/>
            <a:r>
              <a:rPr lang="en-GB" altLang="es-ES" sz="2400" smtClean="0"/>
              <a:t>Does anything happen at a fixed time?</a:t>
            </a:r>
          </a:p>
          <a:p>
            <a:pPr lvl="1" eaLnBrk="1" hangingPunct="1"/>
            <a:endParaRPr lang="en-GB" altLang="es-ES" sz="2400" smtClean="0"/>
          </a:p>
        </p:txBody>
      </p:sp>
      <p:grpSp>
        <p:nvGrpSpPr>
          <p:cNvPr id="2" name="Group 4"/>
          <p:cNvGrpSpPr>
            <a:grpSpLocks/>
          </p:cNvGrpSpPr>
          <p:nvPr/>
        </p:nvGrpSpPr>
        <p:grpSpPr bwMode="auto">
          <a:xfrm>
            <a:off x="7848600" y="3581400"/>
            <a:ext cx="571500" cy="1295400"/>
            <a:chOff x="1217" y="3312"/>
            <a:chExt cx="360" cy="816"/>
          </a:xfrm>
        </p:grpSpPr>
        <p:grpSp>
          <p:nvGrpSpPr>
            <p:cNvPr id="3" name="Group 5"/>
            <p:cNvGrpSpPr>
              <a:grpSpLocks/>
            </p:cNvGrpSpPr>
            <p:nvPr/>
          </p:nvGrpSpPr>
          <p:grpSpPr bwMode="auto">
            <a:xfrm>
              <a:off x="1248" y="3312"/>
              <a:ext cx="312" cy="624"/>
              <a:chOff x="192" y="3264"/>
              <a:chExt cx="384" cy="768"/>
            </a:xfrm>
          </p:grpSpPr>
          <p:sp>
            <p:nvSpPr>
              <p:cNvPr id="68618" name="Oval 6"/>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68619" name="AutoShape 7"/>
              <p:cNvCxnSpPr>
                <a:cxnSpLocks noChangeShapeType="1"/>
                <a:stCxn id="68618"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68620" name="AutoShape 8"/>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68621" name="AutoShape 9"/>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68622" name="AutoShape 10"/>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68617" name="Text Box 11"/>
            <p:cNvSpPr txBox="1">
              <a:spLocks noChangeArrowheads="1"/>
            </p:cNvSpPr>
            <p:nvPr/>
          </p:nvSpPr>
          <p:spPr bwMode="auto">
            <a:xfrm>
              <a:off x="1217" y="3936"/>
              <a:ext cx="360" cy="192"/>
            </a:xfrm>
            <a:prstGeom prst="rect">
              <a:avLst/>
            </a:prstGeom>
            <a:noFill/>
            <a:ln w="9525">
              <a:noFill/>
              <a:miter lim="800000"/>
              <a:headEnd/>
              <a:tailEnd/>
            </a:ln>
            <a:effectLst/>
          </p:spPr>
          <p:txBody>
            <a:bodyPr wrap="none">
              <a:spAutoFit/>
            </a:bodyPr>
            <a:lstStyle/>
            <a:p>
              <a:r>
                <a:rPr lang="en-GB" altLang="es-ES" sz="1400" b="0"/>
                <a:t>Time</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533400"/>
            <a:ext cx="7772400" cy="5105400"/>
          </a:xfrm>
        </p:spPr>
        <p:txBody>
          <a:bodyPr>
            <a:normAutofit lnSpcReduction="10000"/>
          </a:bodyPr>
          <a:lstStyle/>
          <a:p>
            <a:pPr algn="l"/>
            <a:r>
              <a:rPr lang="en-US" dirty="0" smtClean="0">
                <a:solidFill>
                  <a:schemeClr val="tx1"/>
                </a:solidFill>
              </a:rPr>
              <a:t>In terms of modeling actors, remember the following points.</a:t>
            </a:r>
          </a:p>
          <a:p>
            <a:pPr algn="l"/>
            <a:r>
              <a:rPr lang="en-US" dirty="0" smtClean="0">
                <a:solidFill>
                  <a:schemeClr val="tx1"/>
                </a:solidFill>
              </a:rPr>
              <a:t> -Actors are always external to the system – they are therefore outside your control.</a:t>
            </a:r>
          </a:p>
          <a:p>
            <a:pPr algn="l"/>
            <a:r>
              <a:rPr lang="en-US" dirty="0" smtClean="0">
                <a:solidFill>
                  <a:schemeClr val="tx1"/>
                </a:solidFill>
              </a:rPr>
              <a:t>- Actors interact directly with the system – this is how they help to define the system boundary.</a:t>
            </a:r>
          </a:p>
          <a:p>
            <a:pPr algn="l"/>
            <a:r>
              <a:rPr lang="en-US" dirty="0" smtClean="0">
                <a:solidFill>
                  <a:schemeClr val="tx1"/>
                </a:solidFill>
              </a:rPr>
              <a:t> -Actors represent roles that people and things play in relation to the system, not specific people or specific things.</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533400"/>
            <a:ext cx="7848600" cy="5105400"/>
          </a:xfrm>
        </p:spPr>
        <p:txBody>
          <a:bodyPr>
            <a:normAutofit lnSpcReduction="10000"/>
          </a:bodyPr>
          <a:lstStyle/>
          <a:p>
            <a:pPr algn="l"/>
            <a:r>
              <a:rPr lang="en-US" dirty="0" smtClean="0">
                <a:solidFill>
                  <a:schemeClr val="tx1"/>
                </a:solidFill>
              </a:rPr>
              <a:t>-One person or thing may play many roles in relation to the system simultaneously or over time.</a:t>
            </a:r>
          </a:p>
          <a:p>
            <a:pPr algn="l"/>
            <a:r>
              <a:rPr lang="en-US" dirty="0" smtClean="0">
                <a:solidFill>
                  <a:schemeClr val="tx1"/>
                </a:solidFill>
              </a:rPr>
              <a:t> -For example, if you were both writing</a:t>
            </a:r>
          </a:p>
          <a:p>
            <a:pPr algn="l"/>
            <a:r>
              <a:rPr lang="en-US" dirty="0" smtClean="0">
                <a:solidFill>
                  <a:schemeClr val="tx1"/>
                </a:solidFill>
              </a:rPr>
              <a:t>and delivering training courses, from the perspective of a course planning system you would play two roles – “Trainer” and “Course</a:t>
            </a:r>
          </a:p>
          <a:p>
            <a:pPr algn="l"/>
            <a:r>
              <a:rPr lang="en-US" dirty="0" smtClean="0">
                <a:solidFill>
                  <a:schemeClr val="tx1"/>
                </a:solidFill>
              </a:rPr>
              <a:t>Author”.</a:t>
            </a:r>
          </a:p>
          <a:p>
            <a:pPr algn="l"/>
            <a:r>
              <a:rPr lang="en-US" smtClean="0">
                <a:solidFill>
                  <a:schemeClr val="tx1"/>
                </a:solidFill>
              </a:rPr>
              <a:t> -Each </a:t>
            </a:r>
            <a:r>
              <a:rPr lang="en-US" dirty="0" smtClean="0">
                <a:solidFill>
                  <a:schemeClr val="tx1"/>
                </a:solidFill>
              </a:rPr>
              <a:t>actor needs a short name that makes sense from the business perspective.</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r>
              <a:rPr lang="en-GB" altLang="es-ES" smtClean="0"/>
              <a:t>What are use cases?</a:t>
            </a:r>
          </a:p>
        </p:txBody>
      </p:sp>
      <p:sp>
        <p:nvSpPr>
          <p:cNvPr id="69637" name="Rectangle 3"/>
          <p:cNvSpPr>
            <a:spLocks noGrp="1" noChangeArrowheads="1"/>
          </p:cNvSpPr>
          <p:nvPr>
            <p:ph idx="1"/>
          </p:nvPr>
        </p:nvSpPr>
        <p:spPr>
          <a:xfrm>
            <a:off x="0" y="1600200"/>
            <a:ext cx="9144000" cy="3429000"/>
          </a:xfrm>
        </p:spPr>
        <p:txBody>
          <a:bodyPr>
            <a:normAutofit/>
          </a:bodyPr>
          <a:lstStyle/>
          <a:p>
            <a:r>
              <a:rPr lang="en-US" sz="2400" dirty="0" smtClean="0"/>
              <a:t>A use case describes behavior that the system exhibits to benefit one</a:t>
            </a:r>
          </a:p>
          <a:p>
            <a:pPr>
              <a:buNone/>
            </a:pPr>
            <a:r>
              <a:rPr lang="en-US" sz="2400" dirty="0" smtClean="0"/>
              <a:t>     or more actors.</a:t>
            </a:r>
            <a:endParaRPr lang="en-GB" altLang="es-ES" sz="2400" dirty="0" smtClean="0"/>
          </a:p>
          <a:p>
            <a:pPr eaLnBrk="1" hangingPunct="1"/>
            <a:r>
              <a:rPr lang="en-GB" altLang="es-ES" sz="2400" dirty="0" smtClean="0"/>
              <a:t>A use case is something an actor needs the system to do. It is a “case of use” of the system by a specific actor</a:t>
            </a:r>
          </a:p>
          <a:p>
            <a:pPr eaLnBrk="1" hangingPunct="1"/>
            <a:r>
              <a:rPr lang="en-GB" altLang="es-ES" sz="2400" dirty="0" smtClean="0"/>
              <a:t>Use cases are </a:t>
            </a:r>
            <a:r>
              <a:rPr lang="en-GB" altLang="es-ES" sz="2400" i="1" dirty="0" smtClean="0"/>
              <a:t>always</a:t>
            </a:r>
            <a:r>
              <a:rPr lang="en-GB" altLang="es-ES" sz="2400" dirty="0" smtClean="0"/>
              <a:t> started by an actor</a:t>
            </a:r>
          </a:p>
          <a:p>
            <a:pPr lvl="1" eaLnBrk="1" hangingPunct="1"/>
            <a:r>
              <a:rPr lang="en-GB" altLang="es-ES" sz="2000" dirty="0" smtClean="0"/>
              <a:t>The </a:t>
            </a:r>
            <a:r>
              <a:rPr lang="en-GB" altLang="es-ES" sz="2000" i="1" dirty="0" smtClean="0"/>
              <a:t>primary actor</a:t>
            </a:r>
            <a:r>
              <a:rPr lang="en-GB" altLang="es-ES" sz="2000" dirty="0" smtClean="0"/>
              <a:t> triggers the use case</a:t>
            </a:r>
          </a:p>
          <a:p>
            <a:pPr lvl="1" eaLnBrk="1" hangingPunct="1"/>
            <a:r>
              <a:rPr lang="en-GB" altLang="es-ES" sz="2000" dirty="0" smtClean="0"/>
              <a:t>Zero or more </a:t>
            </a:r>
            <a:r>
              <a:rPr lang="en-GB" altLang="es-ES" sz="2000" i="1" dirty="0" smtClean="0"/>
              <a:t>secondary actors</a:t>
            </a:r>
            <a:r>
              <a:rPr lang="en-GB" altLang="es-ES" sz="2000" dirty="0" smtClean="0"/>
              <a:t> interact with the use case in some way</a:t>
            </a:r>
          </a:p>
          <a:p>
            <a:pPr eaLnBrk="1" hangingPunct="1"/>
            <a:r>
              <a:rPr lang="en-GB" altLang="es-ES" sz="2400" dirty="0" smtClean="0"/>
              <a:t>Use cases are </a:t>
            </a:r>
            <a:r>
              <a:rPr lang="en-GB" altLang="es-ES" sz="2400" i="1" dirty="0" smtClean="0"/>
              <a:t>always</a:t>
            </a:r>
            <a:r>
              <a:rPr lang="en-GB" altLang="es-ES" sz="2400" dirty="0" smtClean="0"/>
              <a:t> written from the point of view of the actors</a:t>
            </a:r>
          </a:p>
        </p:txBody>
      </p:sp>
      <p:sp>
        <p:nvSpPr>
          <p:cNvPr id="69635" name="5 Marcador de número de diapositiva"/>
          <p:cNvSpPr>
            <a:spLocks noGrp="1"/>
          </p:cNvSpPr>
          <p:nvPr>
            <p:ph type="sldNum" sz="quarter" idx="12"/>
          </p:nvPr>
        </p:nvSpPr>
        <p:spPr>
          <a:noFill/>
          <a:ln>
            <a:miter lim="800000"/>
            <a:headEnd/>
            <a:tailEnd/>
          </a:ln>
        </p:spPr>
        <p:txBody>
          <a:bodyPr/>
          <a:lstStyle/>
          <a:p>
            <a:fld id="{C5441989-9ED2-4ECB-A4FD-BFC904AF46EF}" type="slidenum">
              <a:rPr lang="en-GB" altLang="es-ES"/>
              <a:pPr/>
              <a:t>18</a:t>
            </a:fld>
            <a:endParaRPr lang="en-GB" altLang="es-ES"/>
          </a:p>
        </p:txBody>
      </p:sp>
      <p:sp>
        <p:nvSpPr>
          <p:cNvPr id="69638" name="Oval 4"/>
          <p:cNvSpPr>
            <a:spLocks noChangeArrowheads="1"/>
          </p:cNvSpPr>
          <p:nvPr/>
        </p:nvSpPr>
        <p:spPr bwMode="auto">
          <a:xfrm>
            <a:off x="2286000" y="5105400"/>
            <a:ext cx="1752600" cy="990600"/>
          </a:xfrm>
          <a:prstGeom prst="ellipse">
            <a:avLst/>
          </a:prstGeom>
          <a:solidFill>
            <a:schemeClr val="bg1"/>
          </a:solidFill>
          <a:ln w="9525">
            <a:solidFill>
              <a:schemeClr val="tx1"/>
            </a:solidFill>
            <a:miter lim="800000"/>
            <a:headEnd/>
            <a:tailEnd/>
          </a:ln>
          <a:effectLst/>
        </p:spPr>
        <p:txBody>
          <a:bodyPr wrap="none" anchor="ctr"/>
          <a:lstStyle/>
          <a:p>
            <a:r>
              <a:rPr lang="en-GB" altLang="es-ES" sz="1800" b="0"/>
              <a:t>PlaceOrder</a:t>
            </a:r>
          </a:p>
        </p:txBody>
      </p:sp>
      <p:sp>
        <p:nvSpPr>
          <p:cNvPr id="69639" name="Oval 5"/>
          <p:cNvSpPr>
            <a:spLocks noChangeArrowheads="1"/>
          </p:cNvSpPr>
          <p:nvPr/>
        </p:nvSpPr>
        <p:spPr bwMode="auto">
          <a:xfrm>
            <a:off x="4876800" y="5105400"/>
            <a:ext cx="2362200" cy="990600"/>
          </a:xfrm>
          <a:prstGeom prst="ellipse">
            <a:avLst/>
          </a:prstGeom>
          <a:solidFill>
            <a:schemeClr val="bg1"/>
          </a:solidFill>
          <a:ln w="9525">
            <a:solidFill>
              <a:schemeClr val="tx1"/>
            </a:solidFill>
            <a:miter lim="800000"/>
            <a:headEnd/>
            <a:tailEnd/>
          </a:ln>
          <a:effectLst/>
        </p:spPr>
        <p:txBody>
          <a:bodyPr wrap="none" anchor="ctr"/>
          <a:lstStyle/>
          <a:p>
            <a:r>
              <a:rPr lang="en-GB" altLang="es-ES" sz="1800" b="0"/>
              <a:t>GetStatusOnOrder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Requirements Modeling"/>
          <p:cNvPicPr>
            <a:picLocks noChangeAspect="1" noChangeArrowheads="1"/>
          </p:cNvPicPr>
          <p:nvPr/>
        </p:nvPicPr>
        <p:blipFill>
          <a:blip r:embed="rId2"/>
          <a:srcRect/>
          <a:stretch>
            <a:fillRect/>
          </a:stretch>
        </p:blipFill>
        <p:spPr bwMode="auto">
          <a:xfrm>
            <a:off x="1285875" y="1143000"/>
            <a:ext cx="5876925" cy="456619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
            <a:ext cx="7772400" cy="685800"/>
          </a:xfrm>
        </p:spPr>
        <p:txBody>
          <a:bodyPr>
            <a:normAutofit fontScale="90000"/>
          </a:bodyPr>
          <a:lstStyle/>
          <a:p>
            <a:r>
              <a:rPr lang="en-US" dirty="0" smtClean="0"/>
              <a:t>Why Analysis</a:t>
            </a:r>
            <a:endParaRPr lang="en-US" dirty="0"/>
          </a:p>
        </p:txBody>
      </p:sp>
      <p:sp>
        <p:nvSpPr>
          <p:cNvPr id="3" name="Subtitle 2"/>
          <p:cNvSpPr>
            <a:spLocks noGrp="1"/>
          </p:cNvSpPr>
          <p:nvPr>
            <p:ph type="subTitle" idx="1"/>
          </p:nvPr>
        </p:nvSpPr>
        <p:spPr>
          <a:xfrm>
            <a:off x="609600" y="914400"/>
            <a:ext cx="7696200" cy="4724400"/>
          </a:xfrm>
        </p:spPr>
        <p:txBody>
          <a:bodyPr/>
          <a:lstStyle/>
          <a:p>
            <a:pPr algn="l"/>
            <a:r>
              <a:rPr lang="en-US" dirty="0" smtClean="0">
                <a:solidFill>
                  <a:schemeClr val="tx1"/>
                </a:solidFill>
              </a:rPr>
              <a:t>To capture a complete, unambiguous and consistent picture of requirement of system and what the system must to do to satisfy the user’s </a:t>
            </a:r>
            <a:r>
              <a:rPr lang="en-US" smtClean="0">
                <a:solidFill>
                  <a:schemeClr val="tx1"/>
                </a:solidFill>
              </a:rPr>
              <a:t>requirements  and needs</a:t>
            </a:r>
            <a:r>
              <a:rPr lang="en-US" dirty="0" smtClean="0">
                <a:solidFill>
                  <a:schemeClr val="tx1"/>
                </a:solidFill>
              </a:rPr>
              <a:t>. </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371600" y="533400"/>
            <a:ext cx="7772400" cy="762000"/>
          </a:xfrm>
        </p:spPr>
        <p:txBody>
          <a:bodyPr/>
          <a:lstStyle/>
          <a:p>
            <a:pPr>
              <a:defRPr/>
            </a:pPr>
            <a:r>
              <a:rPr lang="en-US" smtClean="0"/>
              <a:t>Use Case</a:t>
            </a:r>
          </a:p>
        </p:txBody>
      </p:sp>
      <p:sp>
        <p:nvSpPr>
          <p:cNvPr id="3075" name="Rectangle 3"/>
          <p:cNvSpPr>
            <a:spLocks noGrp="1" noChangeArrowheads="1"/>
          </p:cNvSpPr>
          <p:nvPr>
            <p:ph idx="1"/>
          </p:nvPr>
        </p:nvSpPr>
        <p:spPr/>
        <p:txBody>
          <a:bodyPr/>
          <a:lstStyle/>
          <a:p>
            <a:pPr>
              <a:defRPr/>
            </a:pPr>
            <a:r>
              <a:rPr lang="en-US" dirty="0" smtClean="0"/>
              <a:t>Use cases specify desired behavior. </a:t>
            </a:r>
          </a:p>
          <a:p>
            <a:pPr>
              <a:defRPr/>
            </a:pPr>
            <a:r>
              <a:rPr lang="en-US" dirty="0" smtClean="0"/>
              <a:t>A use case is a description of a set of sequences of actions, including variants, a system performs to yield an observable result of value to an actor.</a:t>
            </a:r>
          </a:p>
          <a:p>
            <a:pPr>
              <a:defRPr/>
            </a:pPr>
            <a:r>
              <a:rPr lang="en-US" dirty="0" smtClean="0"/>
              <a:t>Each sequence represent an interaction of actors with the system.</a:t>
            </a:r>
          </a:p>
        </p:txBody>
      </p:sp>
      <p:sp>
        <p:nvSpPr>
          <p:cNvPr id="9" name="Slide Number Placeholder 5"/>
          <p:cNvSpPr>
            <a:spLocks noGrp="1"/>
          </p:cNvSpPr>
          <p:nvPr>
            <p:ph type="sldNum" sz="quarter" idx="12"/>
          </p:nvPr>
        </p:nvSpPr>
        <p:spPr/>
        <p:txBody>
          <a:bodyPr/>
          <a:lstStyle/>
          <a:p>
            <a:pPr>
              <a:defRPr/>
            </a:pPr>
            <a:fld id="{8855ACCF-BC46-423B-8F92-7E42FE897B05}" type="slidenum">
              <a:rPr lang="he-IL"/>
              <a:pPr>
                <a:defRPr/>
              </a:pPr>
              <a:t>20</a:t>
            </a:fld>
            <a:endParaRPr lang="en-US"/>
          </a:p>
        </p:txBody>
      </p:sp>
      <p:grpSp>
        <p:nvGrpSpPr>
          <p:cNvPr id="2" name="Group 6"/>
          <p:cNvGrpSpPr>
            <a:grpSpLocks/>
          </p:cNvGrpSpPr>
          <p:nvPr/>
        </p:nvGrpSpPr>
        <p:grpSpPr bwMode="auto">
          <a:xfrm>
            <a:off x="6324600" y="609600"/>
            <a:ext cx="914400" cy="685800"/>
            <a:chOff x="4176" y="720"/>
            <a:chExt cx="576" cy="432"/>
          </a:xfrm>
        </p:grpSpPr>
        <p:sp>
          <p:nvSpPr>
            <p:cNvPr id="16390" name="Oval 4"/>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endParaRPr lang="en-IN"/>
            </a:p>
          </p:txBody>
        </p:sp>
        <p:sp>
          <p:nvSpPr>
            <p:cNvPr id="16391" name="Text Box 5"/>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rtl="0"/>
              <a:r>
                <a:rPr lang="en-US" sz="2000" b="0">
                  <a:latin typeface="Times New Roman" pitchFamily="18" charset="0"/>
                </a:rPr>
                <a:t>name</a:t>
              </a:r>
              <a:endParaRPr lang="en-US" sz="2400" b="0">
                <a:latin typeface="Times New Roman" pitchFamily="18"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533400"/>
            <a:ext cx="7620000" cy="5105400"/>
          </a:xfrm>
        </p:spPr>
        <p:txBody>
          <a:bodyPr/>
          <a:lstStyle/>
          <a:p>
            <a:pPr algn="l"/>
            <a:r>
              <a:rPr lang="en-US" dirty="0" smtClean="0">
                <a:solidFill>
                  <a:schemeClr val="tx1"/>
                </a:solidFill>
              </a:rPr>
              <a:t>To find use cases ask “How does each actor use the system?” and “What does the system do for each actor?”</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pPr eaLnBrk="1" hangingPunct="1"/>
            <a:r>
              <a:rPr lang="en-GB" altLang="es-ES" smtClean="0"/>
              <a:t>Identifying use cases</a:t>
            </a:r>
          </a:p>
        </p:txBody>
      </p:sp>
      <p:sp>
        <p:nvSpPr>
          <p:cNvPr id="70661" name="Rectangle 3"/>
          <p:cNvSpPr>
            <a:spLocks noGrp="1" noChangeArrowheads="1"/>
          </p:cNvSpPr>
          <p:nvPr>
            <p:ph idx="1"/>
          </p:nvPr>
        </p:nvSpPr>
        <p:spPr>
          <a:xfrm>
            <a:off x="0" y="1600200"/>
            <a:ext cx="9144000" cy="4532313"/>
          </a:xfrm>
        </p:spPr>
        <p:txBody>
          <a:bodyPr/>
          <a:lstStyle/>
          <a:p>
            <a:pPr eaLnBrk="1" hangingPunct="1"/>
            <a:r>
              <a:rPr lang="en-GB" altLang="es-ES" sz="2800" smtClean="0"/>
              <a:t>Start with the list of actors that interact with the system</a:t>
            </a:r>
          </a:p>
          <a:p>
            <a:pPr eaLnBrk="1" hangingPunct="1"/>
            <a:r>
              <a:rPr lang="en-GB" altLang="es-ES" sz="2800" smtClean="0"/>
              <a:t>When identifying use cases ask:</a:t>
            </a:r>
          </a:p>
          <a:p>
            <a:pPr lvl="1" eaLnBrk="1" hangingPunct="1"/>
            <a:r>
              <a:rPr lang="en-GB" altLang="es-ES" sz="2400" smtClean="0"/>
              <a:t>What functions will a specific actor want from the system?</a:t>
            </a:r>
          </a:p>
          <a:p>
            <a:pPr lvl="1" eaLnBrk="1" hangingPunct="1"/>
            <a:r>
              <a:rPr lang="en-GB" altLang="es-ES" sz="2400" smtClean="0"/>
              <a:t>Does the system store and retrieve information? If so, which actors trigger this behaviour?</a:t>
            </a:r>
          </a:p>
          <a:p>
            <a:pPr lvl="1" eaLnBrk="1" hangingPunct="1"/>
            <a:r>
              <a:rPr lang="en-GB" altLang="es-ES" sz="2400" smtClean="0"/>
              <a:t>Are any actors notified when the system changes state?</a:t>
            </a:r>
          </a:p>
          <a:p>
            <a:pPr lvl="1" eaLnBrk="1" hangingPunct="1"/>
            <a:r>
              <a:rPr lang="en-GB" altLang="es-ES" sz="2400" smtClean="0"/>
              <a:t>Are there any external events that affect the system? What notifies the system about those events?</a:t>
            </a:r>
          </a:p>
          <a:p>
            <a:pPr eaLnBrk="1" hangingPunct="1"/>
            <a:endParaRPr lang="en-GB" altLang="es-ES" sz="28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smtClean="0"/>
              <a:t>Use Cases and Actors</a:t>
            </a:r>
          </a:p>
        </p:txBody>
      </p:sp>
      <p:sp>
        <p:nvSpPr>
          <p:cNvPr id="8195" name="Rectangle 3"/>
          <p:cNvSpPr>
            <a:spLocks noGrp="1" noChangeArrowheads="1"/>
          </p:cNvSpPr>
          <p:nvPr>
            <p:ph idx="1"/>
          </p:nvPr>
        </p:nvSpPr>
        <p:spPr/>
        <p:txBody>
          <a:bodyPr/>
          <a:lstStyle/>
          <a:p>
            <a:pPr>
              <a:defRPr/>
            </a:pPr>
            <a:r>
              <a:rPr lang="en-US" smtClean="0"/>
              <a:t>From the perspective of a given actor, a use case does something that is of value to the actor, such as calculate a result or change the state of an object.</a:t>
            </a:r>
          </a:p>
          <a:p>
            <a:pPr>
              <a:defRPr/>
            </a:pPr>
            <a:r>
              <a:rPr lang="en-US" smtClean="0"/>
              <a:t>The Actors define the environments in which the system lives</a:t>
            </a:r>
          </a:p>
        </p:txBody>
      </p:sp>
      <p:sp>
        <p:nvSpPr>
          <p:cNvPr id="6" name="Slide Number Placeholder 5"/>
          <p:cNvSpPr>
            <a:spLocks noGrp="1"/>
          </p:cNvSpPr>
          <p:nvPr>
            <p:ph type="sldNum" sz="quarter" idx="12"/>
          </p:nvPr>
        </p:nvSpPr>
        <p:spPr/>
        <p:txBody>
          <a:bodyPr/>
          <a:lstStyle/>
          <a:p>
            <a:pPr>
              <a:defRPr/>
            </a:pPr>
            <a:fld id="{6A5FFBE6-36BC-47A3-B940-09F2A78FC4BE}" type="slidenum">
              <a:rPr lang="he-IL"/>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GB" altLang="es-ES" smtClean="0"/>
              <a:t>The use case diagram</a:t>
            </a:r>
          </a:p>
        </p:txBody>
      </p:sp>
      <p:sp>
        <p:nvSpPr>
          <p:cNvPr id="71685" name="Rectangle 3"/>
          <p:cNvSpPr>
            <a:spLocks noChangeArrowheads="1"/>
          </p:cNvSpPr>
          <p:nvPr/>
        </p:nvSpPr>
        <p:spPr bwMode="auto">
          <a:xfrm>
            <a:off x="2514600" y="2209800"/>
            <a:ext cx="4038600" cy="4038600"/>
          </a:xfrm>
          <a:prstGeom prst="rect">
            <a:avLst/>
          </a:prstGeom>
          <a:solidFill>
            <a:schemeClr val="bg1"/>
          </a:solidFill>
          <a:ln w="9525">
            <a:solidFill>
              <a:schemeClr val="tx1"/>
            </a:solidFill>
            <a:miter lim="800000"/>
            <a:headEnd/>
            <a:tailEnd/>
          </a:ln>
          <a:effectLst/>
        </p:spPr>
        <p:txBody>
          <a:bodyPr wrap="none"/>
          <a:lstStyle/>
          <a:p>
            <a:r>
              <a:rPr lang="en-GB" altLang="es-ES" sz="2400" b="0"/>
              <a:t>Mail Order System</a:t>
            </a:r>
          </a:p>
        </p:txBody>
      </p:sp>
      <p:sp>
        <p:nvSpPr>
          <p:cNvPr id="71686" name="Oval 4"/>
          <p:cNvSpPr>
            <a:spLocks noChangeArrowheads="1"/>
          </p:cNvSpPr>
          <p:nvPr/>
        </p:nvSpPr>
        <p:spPr bwMode="auto">
          <a:xfrm>
            <a:off x="2819400" y="2971800"/>
            <a:ext cx="1219200" cy="609600"/>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Place Order</a:t>
            </a:r>
          </a:p>
        </p:txBody>
      </p:sp>
      <p:sp>
        <p:nvSpPr>
          <p:cNvPr id="71687" name="Oval 5"/>
          <p:cNvSpPr>
            <a:spLocks noChangeArrowheads="1"/>
          </p:cNvSpPr>
          <p:nvPr/>
        </p:nvSpPr>
        <p:spPr bwMode="auto">
          <a:xfrm>
            <a:off x="2819400" y="5334000"/>
            <a:ext cx="1219200" cy="609600"/>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Send</a:t>
            </a:r>
          </a:p>
          <a:p>
            <a:r>
              <a:rPr lang="en-GB" altLang="es-ES" sz="1400" b="0"/>
              <a:t>Catalogue</a:t>
            </a:r>
          </a:p>
        </p:txBody>
      </p:sp>
      <p:sp>
        <p:nvSpPr>
          <p:cNvPr id="71688" name="Oval 6"/>
          <p:cNvSpPr>
            <a:spLocks noChangeArrowheads="1"/>
          </p:cNvSpPr>
          <p:nvPr/>
        </p:nvSpPr>
        <p:spPr bwMode="auto">
          <a:xfrm>
            <a:off x="2819400" y="3759200"/>
            <a:ext cx="1219200" cy="609600"/>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Cancel Order</a:t>
            </a:r>
          </a:p>
        </p:txBody>
      </p:sp>
      <p:sp>
        <p:nvSpPr>
          <p:cNvPr id="71689" name="Oval 7"/>
          <p:cNvSpPr>
            <a:spLocks noChangeArrowheads="1"/>
          </p:cNvSpPr>
          <p:nvPr/>
        </p:nvSpPr>
        <p:spPr bwMode="auto">
          <a:xfrm>
            <a:off x="2819400" y="4546600"/>
            <a:ext cx="1219200" cy="609600"/>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Check Order</a:t>
            </a:r>
          </a:p>
          <a:p>
            <a:r>
              <a:rPr lang="en-GB" altLang="es-ES" sz="1400" b="0"/>
              <a:t>Status</a:t>
            </a:r>
          </a:p>
        </p:txBody>
      </p:sp>
      <p:grpSp>
        <p:nvGrpSpPr>
          <p:cNvPr id="2" name="Group 8"/>
          <p:cNvGrpSpPr>
            <a:grpSpLocks/>
          </p:cNvGrpSpPr>
          <p:nvPr/>
        </p:nvGrpSpPr>
        <p:grpSpPr bwMode="auto">
          <a:xfrm>
            <a:off x="584200" y="3733800"/>
            <a:ext cx="930275" cy="1295400"/>
            <a:chOff x="1105" y="3312"/>
            <a:chExt cx="586" cy="816"/>
          </a:xfrm>
        </p:grpSpPr>
        <p:grpSp>
          <p:nvGrpSpPr>
            <p:cNvPr id="3" name="Group 9"/>
            <p:cNvGrpSpPr>
              <a:grpSpLocks/>
            </p:cNvGrpSpPr>
            <p:nvPr/>
          </p:nvGrpSpPr>
          <p:grpSpPr bwMode="auto">
            <a:xfrm>
              <a:off x="1248" y="3312"/>
              <a:ext cx="312" cy="624"/>
              <a:chOff x="192" y="3264"/>
              <a:chExt cx="384" cy="768"/>
            </a:xfrm>
          </p:grpSpPr>
          <p:sp>
            <p:nvSpPr>
              <p:cNvPr id="71732" name="Oval 10"/>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71733" name="AutoShape 11"/>
              <p:cNvCxnSpPr>
                <a:cxnSpLocks noChangeShapeType="1"/>
                <a:stCxn id="71732"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71734" name="AutoShape 12"/>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71735" name="AutoShape 13"/>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71736" name="AutoShape 14"/>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71731" name="Text Box 15"/>
            <p:cNvSpPr txBox="1">
              <a:spLocks noChangeArrowheads="1"/>
            </p:cNvSpPr>
            <p:nvPr/>
          </p:nvSpPr>
          <p:spPr bwMode="auto">
            <a:xfrm>
              <a:off x="1105" y="3936"/>
              <a:ext cx="586" cy="192"/>
            </a:xfrm>
            <a:prstGeom prst="rect">
              <a:avLst/>
            </a:prstGeom>
            <a:noFill/>
            <a:ln w="9525">
              <a:noFill/>
              <a:miter lim="800000"/>
              <a:headEnd/>
              <a:tailEnd/>
            </a:ln>
            <a:effectLst/>
          </p:spPr>
          <p:txBody>
            <a:bodyPr wrap="none">
              <a:spAutoFit/>
            </a:bodyPr>
            <a:lstStyle/>
            <a:p>
              <a:r>
                <a:rPr lang="en-GB" altLang="es-ES" sz="1400" b="0"/>
                <a:t>Customer</a:t>
              </a:r>
            </a:p>
          </p:txBody>
        </p:sp>
      </p:grpSp>
      <p:cxnSp>
        <p:nvCxnSpPr>
          <p:cNvPr id="71691" name="AutoShape 16"/>
          <p:cNvCxnSpPr>
            <a:cxnSpLocks noChangeShapeType="1"/>
            <a:endCxn id="71686" idx="2"/>
          </p:cNvCxnSpPr>
          <p:nvPr/>
        </p:nvCxnSpPr>
        <p:spPr bwMode="auto">
          <a:xfrm flipV="1">
            <a:off x="1524000" y="3276600"/>
            <a:ext cx="1295400" cy="685800"/>
          </a:xfrm>
          <a:prstGeom prst="straightConnector1">
            <a:avLst/>
          </a:prstGeom>
          <a:noFill/>
          <a:ln w="9525">
            <a:solidFill>
              <a:schemeClr val="tx1"/>
            </a:solidFill>
            <a:miter lim="800000"/>
            <a:headEnd/>
            <a:tailEnd/>
          </a:ln>
          <a:effectLst/>
        </p:spPr>
      </p:cxnSp>
      <p:cxnSp>
        <p:nvCxnSpPr>
          <p:cNvPr id="71692" name="AutoShape 17"/>
          <p:cNvCxnSpPr>
            <a:cxnSpLocks noChangeShapeType="1"/>
            <a:endCxn id="71688" idx="2"/>
          </p:cNvCxnSpPr>
          <p:nvPr/>
        </p:nvCxnSpPr>
        <p:spPr bwMode="auto">
          <a:xfrm flipV="1">
            <a:off x="1524000" y="4064000"/>
            <a:ext cx="1295400" cy="203200"/>
          </a:xfrm>
          <a:prstGeom prst="straightConnector1">
            <a:avLst/>
          </a:prstGeom>
          <a:noFill/>
          <a:ln w="9525">
            <a:solidFill>
              <a:schemeClr val="tx1"/>
            </a:solidFill>
            <a:miter lim="800000"/>
            <a:headEnd/>
            <a:tailEnd/>
          </a:ln>
          <a:effectLst/>
        </p:spPr>
      </p:cxnSp>
      <p:cxnSp>
        <p:nvCxnSpPr>
          <p:cNvPr id="71693" name="AutoShape 18"/>
          <p:cNvCxnSpPr>
            <a:cxnSpLocks noChangeShapeType="1"/>
            <a:endCxn id="71689" idx="2"/>
          </p:cNvCxnSpPr>
          <p:nvPr/>
        </p:nvCxnSpPr>
        <p:spPr bwMode="auto">
          <a:xfrm>
            <a:off x="1524000" y="4572000"/>
            <a:ext cx="1295400" cy="279400"/>
          </a:xfrm>
          <a:prstGeom prst="straightConnector1">
            <a:avLst/>
          </a:prstGeom>
          <a:noFill/>
          <a:ln w="9525">
            <a:solidFill>
              <a:schemeClr val="tx1"/>
            </a:solidFill>
            <a:miter lim="800000"/>
            <a:headEnd/>
            <a:tailEnd/>
          </a:ln>
          <a:effectLst/>
        </p:spPr>
      </p:cxnSp>
      <p:cxnSp>
        <p:nvCxnSpPr>
          <p:cNvPr id="71694" name="AutoShape 19"/>
          <p:cNvCxnSpPr>
            <a:cxnSpLocks noChangeShapeType="1"/>
            <a:stCxn id="71731" idx="3"/>
            <a:endCxn id="71687" idx="2"/>
          </p:cNvCxnSpPr>
          <p:nvPr/>
        </p:nvCxnSpPr>
        <p:spPr bwMode="auto">
          <a:xfrm>
            <a:off x="1514475" y="4876800"/>
            <a:ext cx="1304925" cy="762000"/>
          </a:xfrm>
          <a:prstGeom prst="straightConnector1">
            <a:avLst/>
          </a:prstGeom>
          <a:noFill/>
          <a:ln w="9525">
            <a:solidFill>
              <a:schemeClr val="tx1"/>
            </a:solidFill>
            <a:miter lim="800000"/>
            <a:headEnd/>
            <a:tailEnd/>
          </a:ln>
          <a:effectLst/>
        </p:spPr>
      </p:cxnSp>
      <p:sp>
        <p:nvSpPr>
          <p:cNvPr id="71695" name="Oval 20"/>
          <p:cNvSpPr>
            <a:spLocks noChangeArrowheads="1"/>
          </p:cNvSpPr>
          <p:nvPr/>
        </p:nvSpPr>
        <p:spPr bwMode="auto">
          <a:xfrm>
            <a:off x="4876800" y="3657600"/>
            <a:ext cx="1219200" cy="609600"/>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Ship</a:t>
            </a:r>
          </a:p>
          <a:p>
            <a:r>
              <a:rPr lang="en-GB" altLang="es-ES" sz="1400" b="0"/>
              <a:t>Product</a:t>
            </a:r>
          </a:p>
        </p:txBody>
      </p:sp>
      <p:grpSp>
        <p:nvGrpSpPr>
          <p:cNvPr id="4" name="Group 21"/>
          <p:cNvGrpSpPr>
            <a:grpSpLocks/>
          </p:cNvGrpSpPr>
          <p:nvPr/>
        </p:nvGrpSpPr>
        <p:grpSpPr bwMode="auto">
          <a:xfrm>
            <a:off x="6978650" y="3276600"/>
            <a:ext cx="1589088" cy="1295400"/>
            <a:chOff x="898" y="3312"/>
            <a:chExt cx="1001" cy="816"/>
          </a:xfrm>
        </p:grpSpPr>
        <p:grpSp>
          <p:nvGrpSpPr>
            <p:cNvPr id="5" name="Group 22"/>
            <p:cNvGrpSpPr>
              <a:grpSpLocks/>
            </p:cNvGrpSpPr>
            <p:nvPr/>
          </p:nvGrpSpPr>
          <p:grpSpPr bwMode="auto">
            <a:xfrm>
              <a:off x="1248" y="3312"/>
              <a:ext cx="312" cy="624"/>
              <a:chOff x="192" y="3264"/>
              <a:chExt cx="384" cy="768"/>
            </a:xfrm>
          </p:grpSpPr>
          <p:sp>
            <p:nvSpPr>
              <p:cNvPr id="71725" name="Oval 23"/>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71726" name="AutoShape 24"/>
              <p:cNvCxnSpPr>
                <a:cxnSpLocks noChangeShapeType="1"/>
                <a:stCxn id="71725"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71727" name="AutoShape 25"/>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71728" name="AutoShape 26"/>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71729" name="AutoShape 27"/>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71724" name="Text Box 28"/>
            <p:cNvSpPr txBox="1">
              <a:spLocks noChangeArrowheads="1"/>
            </p:cNvSpPr>
            <p:nvPr/>
          </p:nvSpPr>
          <p:spPr bwMode="auto">
            <a:xfrm>
              <a:off x="898" y="3936"/>
              <a:ext cx="1001" cy="192"/>
            </a:xfrm>
            <a:prstGeom prst="rect">
              <a:avLst/>
            </a:prstGeom>
            <a:noFill/>
            <a:ln w="9525">
              <a:noFill/>
              <a:miter lim="800000"/>
              <a:headEnd/>
              <a:tailEnd/>
            </a:ln>
            <a:effectLst/>
          </p:spPr>
          <p:txBody>
            <a:bodyPr wrap="none">
              <a:spAutoFit/>
            </a:bodyPr>
            <a:lstStyle/>
            <a:p>
              <a:r>
                <a:rPr lang="en-GB" altLang="es-ES" sz="1400" b="0"/>
                <a:t>ShippingCompany</a:t>
              </a:r>
            </a:p>
          </p:txBody>
        </p:sp>
      </p:grpSp>
      <p:cxnSp>
        <p:nvCxnSpPr>
          <p:cNvPr id="71697" name="AutoShape 29"/>
          <p:cNvCxnSpPr>
            <a:cxnSpLocks noChangeShapeType="1"/>
            <a:endCxn id="71695" idx="6"/>
          </p:cNvCxnSpPr>
          <p:nvPr/>
        </p:nvCxnSpPr>
        <p:spPr bwMode="auto">
          <a:xfrm flipH="1">
            <a:off x="6096000" y="3962400"/>
            <a:ext cx="1143000" cy="0"/>
          </a:xfrm>
          <a:prstGeom prst="straightConnector1">
            <a:avLst/>
          </a:prstGeom>
          <a:noFill/>
          <a:ln w="9525">
            <a:solidFill>
              <a:schemeClr val="tx1"/>
            </a:solidFill>
            <a:miter lim="800000"/>
            <a:headEnd/>
            <a:tailEnd/>
          </a:ln>
          <a:effectLst/>
        </p:spPr>
      </p:cxnSp>
      <p:grpSp>
        <p:nvGrpSpPr>
          <p:cNvPr id="6" name="Group 35"/>
          <p:cNvGrpSpPr>
            <a:grpSpLocks/>
          </p:cNvGrpSpPr>
          <p:nvPr/>
        </p:nvGrpSpPr>
        <p:grpSpPr bwMode="auto">
          <a:xfrm>
            <a:off x="7267575" y="5029200"/>
            <a:ext cx="1014413" cy="1295400"/>
            <a:chOff x="1080" y="3312"/>
            <a:chExt cx="639" cy="816"/>
          </a:xfrm>
        </p:grpSpPr>
        <p:grpSp>
          <p:nvGrpSpPr>
            <p:cNvPr id="7" name="Group 36"/>
            <p:cNvGrpSpPr>
              <a:grpSpLocks/>
            </p:cNvGrpSpPr>
            <p:nvPr/>
          </p:nvGrpSpPr>
          <p:grpSpPr bwMode="auto">
            <a:xfrm>
              <a:off x="1248" y="3312"/>
              <a:ext cx="312" cy="624"/>
              <a:chOff x="192" y="3264"/>
              <a:chExt cx="384" cy="768"/>
            </a:xfrm>
          </p:grpSpPr>
          <p:sp>
            <p:nvSpPr>
              <p:cNvPr id="71718" name="Oval 37"/>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71719" name="AutoShape 38"/>
              <p:cNvCxnSpPr>
                <a:cxnSpLocks noChangeShapeType="1"/>
                <a:stCxn id="71718"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71720" name="AutoShape 39"/>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71721" name="AutoShape 40"/>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71722" name="AutoShape 41"/>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71717" name="Text Box 42"/>
            <p:cNvSpPr txBox="1">
              <a:spLocks noChangeArrowheads="1"/>
            </p:cNvSpPr>
            <p:nvPr/>
          </p:nvSpPr>
          <p:spPr bwMode="auto">
            <a:xfrm>
              <a:off x="1080" y="3936"/>
              <a:ext cx="639" cy="192"/>
            </a:xfrm>
            <a:prstGeom prst="rect">
              <a:avLst/>
            </a:prstGeom>
            <a:noFill/>
            <a:ln w="9525">
              <a:noFill/>
              <a:miter lim="800000"/>
              <a:headEnd/>
              <a:tailEnd/>
            </a:ln>
            <a:effectLst/>
          </p:spPr>
          <p:txBody>
            <a:bodyPr wrap="none">
              <a:spAutoFit/>
            </a:bodyPr>
            <a:lstStyle/>
            <a:p>
              <a:r>
                <a:rPr lang="en-GB" altLang="es-ES" sz="1400" b="0"/>
                <a:t>Dispatcher</a:t>
              </a:r>
            </a:p>
          </p:txBody>
        </p:sp>
      </p:grpSp>
      <p:cxnSp>
        <p:nvCxnSpPr>
          <p:cNvPr id="71699" name="AutoShape 43"/>
          <p:cNvCxnSpPr>
            <a:cxnSpLocks noChangeShapeType="1"/>
            <a:endCxn id="71695" idx="5"/>
          </p:cNvCxnSpPr>
          <p:nvPr/>
        </p:nvCxnSpPr>
        <p:spPr bwMode="auto">
          <a:xfrm flipH="1" flipV="1">
            <a:off x="5918200" y="4178300"/>
            <a:ext cx="1549400" cy="1460500"/>
          </a:xfrm>
          <a:prstGeom prst="straightConnector1">
            <a:avLst/>
          </a:prstGeom>
          <a:noFill/>
          <a:ln w="9525">
            <a:solidFill>
              <a:schemeClr val="tx1"/>
            </a:solidFill>
            <a:miter lim="800000"/>
            <a:headEnd/>
            <a:tailEnd/>
          </a:ln>
          <a:effectLst/>
        </p:spPr>
      </p:cxnSp>
      <p:sp>
        <p:nvSpPr>
          <p:cNvPr id="71700" name="Rectangle 44"/>
          <p:cNvSpPr>
            <a:spLocks noChangeArrowheads="1"/>
          </p:cNvSpPr>
          <p:nvPr/>
        </p:nvSpPr>
        <p:spPr bwMode="auto">
          <a:xfrm>
            <a:off x="304800" y="2590800"/>
            <a:ext cx="1905000" cy="517525"/>
          </a:xfrm>
          <a:prstGeom prst="rect">
            <a:avLst/>
          </a:prstGeom>
          <a:noFill/>
          <a:ln w="9525">
            <a:noFill/>
            <a:miter lim="800000"/>
            <a:headEnd/>
            <a:tailEnd/>
          </a:ln>
          <a:effectLst/>
        </p:spPr>
        <p:txBody>
          <a:bodyPr lIns="90000" tIns="46800" rIns="90000" bIns="46800">
            <a:spAutoFit/>
          </a:bodyPr>
          <a:lstStyle/>
          <a:p>
            <a:pPr algn="l">
              <a:spcBef>
                <a:spcPct val="50000"/>
              </a:spcBef>
            </a:pPr>
            <a:r>
              <a:rPr lang="en-GB" altLang="es-ES" sz="1400" b="0">
                <a:solidFill>
                  <a:schemeClr val="tx2"/>
                </a:solidFill>
              </a:rPr>
              <a:t>communication relationship</a:t>
            </a:r>
          </a:p>
        </p:txBody>
      </p:sp>
      <p:sp>
        <p:nvSpPr>
          <p:cNvPr id="71701" name="Line 45"/>
          <p:cNvSpPr>
            <a:spLocks noChangeShapeType="1"/>
          </p:cNvSpPr>
          <p:nvPr/>
        </p:nvSpPr>
        <p:spPr bwMode="auto">
          <a:xfrm>
            <a:off x="1447800" y="2971800"/>
            <a:ext cx="533400" cy="6858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71702" name="Rectangle 46"/>
          <p:cNvSpPr>
            <a:spLocks noChangeArrowheads="1"/>
          </p:cNvSpPr>
          <p:nvPr/>
        </p:nvSpPr>
        <p:spPr bwMode="auto">
          <a:xfrm>
            <a:off x="304800" y="5486400"/>
            <a:ext cx="576263" cy="304800"/>
          </a:xfrm>
          <a:prstGeom prst="rect">
            <a:avLst/>
          </a:prstGeom>
          <a:noFill/>
          <a:ln w="9525">
            <a:noFill/>
            <a:miter lim="800000"/>
            <a:headEnd/>
            <a:tailEnd/>
          </a:ln>
          <a:effectLst/>
        </p:spPr>
        <p:txBody>
          <a:bodyPr wrap="none" lIns="90000" tIns="46800" rIns="90000" bIns="46800">
            <a:spAutoFit/>
          </a:bodyPr>
          <a:lstStyle/>
          <a:p>
            <a:pPr algn="l"/>
            <a:r>
              <a:rPr lang="en-GB" altLang="es-ES" sz="1400" b="0">
                <a:solidFill>
                  <a:schemeClr val="tx2"/>
                </a:solidFill>
              </a:rPr>
              <a:t>actor</a:t>
            </a:r>
          </a:p>
        </p:txBody>
      </p:sp>
      <p:sp>
        <p:nvSpPr>
          <p:cNvPr id="71703" name="Line 47"/>
          <p:cNvSpPr>
            <a:spLocks noChangeShapeType="1"/>
          </p:cNvSpPr>
          <p:nvPr/>
        </p:nvSpPr>
        <p:spPr bwMode="auto">
          <a:xfrm flipV="1">
            <a:off x="762000" y="5029200"/>
            <a:ext cx="152400" cy="4572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71704" name="Rectangle 48"/>
          <p:cNvSpPr>
            <a:spLocks noChangeArrowheads="1"/>
          </p:cNvSpPr>
          <p:nvPr/>
        </p:nvSpPr>
        <p:spPr bwMode="auto">
          <a:xfrm>
            <a:off x="7086600" y="2133600"/>
            <a:ext cx="1233488" cy="304800"/>
          </a:xfrm>
          <a:prstGeom prst="rect">
            <a:avLst/>
          </a:prstGeom>
          <a:noFill/>
          <a:ln w="9525">
            <a:noFill/>
            <a:miter lim="800000"/>
            <a:headEnd/>
            <a:tailEnd/>
          </a:ln>
          <a:effectLst/>
        </p:spPr>
        <p:txBody>
          <a:bodyPr wrap="none" lIns="90000" tIns="46800" rIns="90000" bIns="46800">
            <a:spAutoFit/>
          </a:bodyPr>
          <a:lstStyle/>
          <a:p>
            <a:pPr algn="l"/>
            <a:r>
              <a:rPr lang="en-GB" altLang="es-ES" sz="1400" b="0">
                <a:solidFill>
                  <a:schemeClr val="tx2"/>
                </a:solidFill>
              </a:rPr>
              <a:t>subject name</a:t>
            </a:r>
          </a:p>
        </p:txBody>
      </p:sp>
      <p:sp>
        <p:nvSpPr>
          <p:cNvPr id="71705" name="Line 49"/>
          <p:cNvSpPr>
            <a:spLocks noChangeShapeType="1"/>
          </p:cNvSpPr>
          <p:nvPr/>
        </p:nvSpPr>
        <p:spPr bwMode="auto">
          <a:xfrm flipV="1">
            <a:off x="5867400" y="2286000"/>
            <a:ext cx="1219200" cy="1524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71706" name="Rectangle 50"/>
          <p:cNvSpPr>
            <a:spLocks noChangeArrowheads="1"/>
          </p:cNvSpPr>
          <p:nvPr/>
        </p:nvSpPr>
        <p:spPr bwMode="auto">
          <a:xfrm>
            <a:off x="7086600" y="2743200"/>
            <a:ext cx="1522413" cy="304800"/>
          </a:xfrm>
          <a:prstGeom prst="rect">
            <a:avLst/>
          </a:prstGeom>
          <a:noFill/>
          <a:ln w="9525">
            <a:noFill/>
            <a:miter lim="800000"/>
            <a:headEnd/>
            <a:tailEnd/>
          </a:ln>
          <a:effectLst/>
        </p:spPr>
        <p:txBody>
          <a:bodyPr wrap="none" lIns="90000" tIns="46800" rIns="90000" bIns="46800">
            <a:spAutoFit/>
          </a:bodyPr>
          <a:lstStyle/>
          <a:p>
            <a:pPr algn="l"/>
            <a:r>
              <a:rPr lang="en-GB" altLang="es-ES" sz="1400" b="0">
                <a:solidFill>
                  <a:schemeClr val="tx2"/>
                </a:solidFill>
              </a:rPr>
              <a:t>system boundary</a:t>
            </a:r>
          </a:p>
        </p:txBody>
      </p:sp>
      <p:sp>
        <p:nvSpPr>
          <p:cNvPr id="71707" name="Line 51"/>
          <p:cNvSpPr>
            <a:spLocks noChangeShapeType="1"/>
          </p:cNvSpPr>
          <p:nvPr/>
        </p:nvSpPr>
        <p:spPr bwMode="auto">
          <a:xfrm flipV="1">
            <a:off x="6553200" y="2971800"/>
            <a:ext cx="533400" cy="762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71708" name="Rectangle 52"/>
          <p:cNvSpPr>
            <a:spLocks noChangeArrowheads="1"/>
          </p:cNvSpPr>
          <p:nvPr/>
        </p:nvSpPr>
        <p:spPr bwMode="auto">
          <a:xfrm>
            <a:off x="152400" y="1600200"/>
            <a:ext cx="8763000" cy="4876800"/>
          </a:xfrm>
          <a:prstGeom prst="rect">
            <a:avLst/>
          </a:prstGeom>
          <a:noFill/>
          <a:ln w="9525">
            <a:solidFill>
              <a:schemeClr val="tx1"/>
            </a:solidFill>
            <a:miter lim="800000"/>
            <a:headEnd/>
            <a:tailEnd/>
          </a:ln>
          <a:effectLst/>
        </p:spPr>
        <p:txBody>
          <a:bodyPr wrap="none" lIns="90000" tIns="46800" rIns="90000" bIns="46800" anchor="ctr"/>
          <a:lstStyle/>
          <a:p>
            <a:endParaRPr lang="es-ES"/>
          </a:p>
        </p:txBody>
      </p:sp>
      <p:sp>
        <p:nvSpPr>
          <p:cNvPr id="71709" name="Rectangle 53"/>
          <p:cNvSpPr>
            <a:spLocks noChangeArrowheads="1"/>
          </p:cNvSpPr>
          <p:nvPr/>
        </p:nvSpPr>
        <p:spPr bwMode="auto">
          <a:xfrm>
            <a:off x="128588" y="1600200"/>
            <a:ext cx="3098800" cy="304800"/>
          </a:xfrm>
          <a:prstGeom prst="rect">
            <a:avLst/>
          </a:prstGeom>
          <a:noFill/>
          <a:ln w="9525">
            <a:noFill/>
            <a:miter lim="800000"/>
            <a:headEnd/>
            <a:tailEnd/>
          </a:ln>
          <a:effectLst/>
        </p:spPr>
        <p:txBody>
          <a:bodyPr wrap="none" lIns="90000" tIns="46800" rIns="90000" bIns="46800">
            <a:spAutoFit/>
          </a:bodyPr>
          <a:lstStyle/>
          <a:p>
            <a:r>
              <a:rPr lang="en-GB" altLang="es-ES" sz="1400" b="0"/>
              <a:t>Mail Order System use case diagram </a:t>
            </a:r>
          </a:p>
        </p:txBody>
      </p:sp>
      <p:sp>
        <p:nvSpPr>
          <p:cNvPr id="71710" name="Line 54"/>
          <p:cNvSpPr>
            <a:spLocks noChangeShapeType="1"/>
          </p:cNvSpPr>
          <p:nvPr/>
        </p:nvSpPr>
        <p:spPr bwMode="auto">
          <a:xfrm>
            <a:off x="152400" y="1905000"/>
            <a:ext cx="3048000" cy="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
        <p:nvSpPr>
          <p:cNvPr id="71711" name="Line 55"/>
          <p:cNvSpPr>
            <a:spLocks noChangeShapeType="1"/>
          </p:cNvSpPr>
          <p:nvPr/>
        </p:nvSpPr>
        <p:spPr bwMode="auto">
          <a:xfrm flipV="1">
            <a:off x="3200400" y="1752600"/>
            <a:ext cx="152400" cy="15240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
        <p:nvSpPr>
          <p:cNvPr id="71712" name="Line 56"/>
          <p:cNvSpPr>
            <a:spLocks noChangeShapeType="1"/>
          </p:cNvSpPr>
          <p:nvPr/>
        </p:nvSpPr>
        <p:spPr bwMode="auto">
          <a:xfrm flipV="1">
            <a:off x="3352800" y="1600200"/>
            <a:ext cx="0" cy="15240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
        <p:nvSpPr>
          <p:cNvPr id="71713" name="Rectangle 57"/>
          <p:cNvSpPr>
            <a:spLocks noChangeArrowheads="1"/>
          </p:cNvSpPr>
          <p:nvPr/>
        </p:nvSpPr>
        <p:spPr bwMode="auto">
          <a:xfrm>
            <a:off x="4343400" y="5638800"/>
            <a:ext cx="857250" cy="304800"/>
          </a:xfrm>
          <a:prstGeom prst="rect">
            <a:avLst/>
          </a:prstGeom>
          <a:noFill/>
          <a:ln w="9525">
            <a:noFill/>
            <a:miter lim="800000"/>
            <a:headEnd/>
            <a:tailEnd/>
          </a:ln>
          <a:effectLst/>
        </p:spPr>
        <p:txBody>
          <a:bodyPr wrap="none" lIns="90000" tIns="46800" rIns="90000" bIns="46800">
            <a:spAutoFit/>
          </a:bodyPr>
          <a:lstStyle/>
          <a:p>
            <a:r>
              <a:rPr lang="en-GB" altLang="es-ES" sz="1400" b="0">
                <a:solidFill>
                  <a:schemeClr val="tx2"/>
                </a:solidFill>
              </a:rPr>
              <a:t>use case</a:t>
            </a:r>
          </a:p>
        </p:txBody>
      </p:sp>
      <p:sp>
        <p:nvSpPr>
          <p:cNvPr id="71714" name="Line 58"/>
          <p:cNvSpPr>
            <a:spLocks noChangeShapeType="1"/>
          </p:cNvSpPr>
          <p:nvPr/>
        </p:nvSpPr>
        <p:spPr bwMode="auto">
          <a:xfrm>
            <a:off x="4038600" y="5638800"/>
            <a:ext cx="304800" cy="1524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smtClean="0"/>
              <a:t>Example of Use Case Diagram</a:t>
            </a:r>
          </a:p>
        </p:txBody>
      </p:sp>
      <p:sp>
        <p:nvSpPr>
          <p:cNvPr id="32" name="Slide Number Placeholder 4"/>
          <p:cNvSpPr>
            <a:spLocks noGrp="1"/>
          </p:cNvSpPr>
          <p:nvPr>
            <p:ph type="sldNum" sz="quarter" idx="12"/>
          </p:nvPr>
        </p:nvSpPr>
        <p:spPr/>
        <p:txBody>
          <a:bodyPr/>
          <a:lstStyle/>
          <a:p>
            <a:pPr>
              <a:defRPr/>
            </a:pPr>
            <a:fld id="{F498DE0C-63A6-4766-97E8-A5C3304F1489}" type="slidenum">
              <a:rPr lang="he-IL"/>
              <a:pPr>
                <a:defRPr/>
              </a:pPr>
              <a:t>25</a:t>
            </a:fld>
            <a:endParaRPr lang="en-US"/>
          </a:p>
        </p:txBody>
      </p:sp>
      <p:grpSp>
        <p:nvGrpSpPr>
          <p:cNvPr id="2" name="Group 33"/>
          <p:cNvGrpSpPr>
            <a:grpSpLocks/>
          </p:cNvGrpSpPr>
          <p:nvPr/>
        </p:nvGrpSpPr>
        <p:grpSpPr bwMode="auto">
          <a:xfrm>
            <a:off x="1524000" y="2133600"/>
            <a:ext cx="6172200" cy="3810000"/>
            <a:chOff x="960" y="1344"/>
            <a:chExt cx="3888" cy="2400"/>
          </a:xfrm>
        </p:grpSpPr>
        <p:sp>
          <p:nvSpPr>
            <p:cNvPr id="21509" name="Oval 4"/>
            <p:cNvSpPr>
              <a:spLocks noChangeArrowheads="1"/>
            </p:cNvSpPr>
            <p:nvPr/>
          </p:nvSpPr>
          <p:spPr bwMode="auto">
            <a:xfrm>
              <a:off x="1104" y="1872"/>
              <a:ext cx="192" cy="192"/>
            </a:xfrm>
            <a:prstGeom prst="ellipse">
              <a:avLst/>
            </a:prstGeom>
            <a:noFill/>
            <a:ln w="9525">
              <a:solidFill>
                <a:schemeClr val="tx1"/>
              </a:solidFill>
              <a:round/>
              <a:headEnd/>
              <a:tailEnd/>
            </a:ln>
          </p:spPr>
          <p:txBody>
            <a:bodyPr wrap="none" anchor="ctr"/>
            <a:lstStyle/>
            <a:p>
              <a:endParaRPr lang="en-IN"/>
            </a:p>
          </p:txBody>
        </p:sp>
        <p:sp>
          <p:nvSpPr>
            <p:cNvPr id="21510" name="Line 5"/>
            <p:cNvSpPr>
              <a:spLocks noChangeShapeType="1"/>
            </p:cNvSpPr>
            <p:nvPr/>
          </p:nvSpPr>
          <p:spPr bwMode="auto">
            <a:xfrm>
              <a:off x="1200" y="2064"/>
              <a:ext cx="0" cy="336"/>
            </a:xfrm>
            <a:prstGeom prst="line">
              <a:avLst/>
            </a:prstGeom>
            <a:noFill/>
            <a:ln w="9525">
              <a:solidFill>
                <a:schemeClr val="tx1"/>
              </a:solidFill>
              <a:round/>
              <a:headEnd/>
              <a:tailEnd/>
            </a:ln>
          </p:spPr>
          <p:txBody>
            <a:bodyPr wrap="none" anchor="ctr"/>
            <a:lstStyle/>
            <a:p>
              <a:endParaRPr lang="en-US"/>
            </a:p>
          </p:txBody>
        </p:sp>
        <p:sp>
          <p:nvSpPr>
            <p:cNvPr id="21511" name="Line 6"/>
            <p:cNvSpPr>
              <a:spLocks noChangeShapeType="1"/>
            </p:cNvSpPr>
            <p:nvPr/>
          </p:nvSpPr>
          <p:spPr bwMode="auto">
            <a:xfrm>
              <a:off x="1200" y="2160"/>
              <a:ext cx="192" cy="96"/>
            </a:xfrm>
            <a:prstGeom prst="line">
              <a:avLst/>
            </a:prstGeom>
            <a:noFill/>
            <a:ln w="9525">
              <a:solidFill>
                <a:schemeClr val="tx1"/>
              </a:solidFill>
              <a:round/>
              <a:headEnd/>
              <a:tailEnd/>
            </a:ln>
          </p:spPr>
          <p:txBody>
            <a:bodyPr wrap="none" anchor="ctr"/>
            <a:lstStyle/>
            <a:p>
              <a:endParaRPr lang="en-US"/>
            </a:p>
          </p:txBody>
        </p:sp>
        <p:sp>
          <p:nvSpPr>
            <p:cNvPr id="21512" name="Line 7"/>
            <p:cNvSpPr>
              <a:spLocks noChangeShapeType="1"/>
            </p:cNvSpPr>
            <p:nvPr/>
          </p:nvSpPr>
          <p:spPr bwMode="auto">
            <a:xfrm flipH="1">
              <a:off x="1056" y="2160"/>
              <a:ext cx="144" cy="96"/>
            </a:xfrm>
            <a:prstGeom prst="line">
              <a:avLst/>
            </a:prstGeom>
            <a:noFill/>
            <a:ln w="9525">
              <a:solidFill>
                <a:schemeClr val="tx1"/>
              </a:solidFill>
              <a:round/>
              <a:headEnd/>
              <a:tailEnd/>
            </a:ln>
          </p:spPr>
          <p:txBody>
            <a:bodyPr wrap="none" anchor="ctr"/>
            <a:lstStyle/>
            <a:p>
              <a:endParaRPr lang="en-US"/>
            </a:p>
          </p:txBody>
        </p:sp>
        <p:sp>
          <p:nvSpPr>
            <p:cNvPr id="21513" name="Line 8"/>
            <p:cNvSpPr>
              <a:spLocks noChangeShapeType="1"/>
            </p:cNvSpPr>
            <p:nvPr/>
          </p:nvSpPr>
          <p:spPr bwMode="auto">
            <a:xfrm>
              <a:off x="1200" y="2400"/>
              <a:ext cx="96" cy="96"/>
            </a:xfrm>
            <a:prstGeom prst="line">
              <a:avLst/>
            </a:prstGeom>
            <a:noFill/>
            <a:ln w="9525">
              <a:solidFill>
                <a:schemeClr val="tx1"/>
              </a:solidFill>
              <a:round/>
              <a:headEnd/>
              <a:tailEnd/>
            </a:ln>
          </p:spPr>
          <p:txBody>
            <a:bodyPr wrap="none" anchor="ctr"/>
            <a:lstStyle/>
            <a:p>
              <a:endParaRPr lang="en-US"/>
            </a:p>
          </p:txBody>
        </p:sp>
        <p:sp>
          <p:nvSpPr>
            <p:cNvPr id="21514" name="Line 9"/>
            <p:cNvSpPr>
              <a:spLocks noChangeShapeType="1"/>
            </p:cNvSpPr>
            <p:nvPr/>
          </p:nvSpPr>
          <p:spPr bwMode="auto">
            <a:xfrm flipH="1">
              <a:off x="1104" y="2400"/>
              <a:ext cx="96" cy="96"/>
            </a:xfrm>
            <a:prstGeom prst="line">
              <a:avLst/>
            </a:prstGeom>
            <a:noFill/>
            <a:ln w="9525">
              <a:solidFill>
                <a:schemeClr val="tx1"/>
              </a:solidFill>
              <a:round/>
              <a:headEnd/>
              <a:tailEnd/>
            </a:ln>
          </p:spPr>
          <p:txBody>
            <a:bodyPr wrap="none" anchor="ctr"/>
            <a:lstStyle/>
            <a:p>
              <a:endParaRPr lang="en-US"/>
            </a:p>
          </p:txBody>
        </p:sp>
        <p:sp>
          <p:nvSpPr>
            <p:cNvPr id="21515" name="Text Box 10"/>
            <p:cNvSpPr txBox="1">
              <a:spLocks noChangeArrowheads="1"/>
            </p:cNvSpPr>
            <p:nvPr/>
          </p:nvSpPr>
          <p:spPr bwMode="auto">
            <a:xfrm>
              <a:off x="960" y="2496"/>
              <a:ext cx="624" cy="231"/>
            </a:xfrm>
            <a:prstGeom prst="rect">
              <a:avLst/>
            </a:prstGeom>
            <a:noFill/>
            <a:ln w="9525">
              <a:noFill/>
              <a:miter lim="800000"/>
              <a:headEnd/>
              <a:tailEnd/>
            </a:ln>
          </p:spPr>
          <p:txBody>
            <a:bodyPr>
              <a:spAutoFit/>
            </a:bodyPr>
            <a:lstStyle/>
            <a:p>
              <a:pPr rtl="0"/>
              <a:r>
                <a:rPr lang="en-US" b="0">
                  <a:latin typeface="Times New Roman" pitchFamily="18" charset="0"/>
                </a:rPr>
                <a:t>student</a:t>
              </a:r>
              <a:endParaRPr lang="en-US" sz="2400" b="0">
                <a:latin typeface="Times New Roman" pitchFamily="18" charset="0"/>
              </a:endParaRPr>
            </a:p>
          </p:txBody>
        </p:sp>
        <p:grpSp>
          <p:nvGrpSpPr>
            <p:cNvPr id="3" name="Group 11"/>
            <p:cNvGrpSpPr>
              <a:grpSpLocks/>
            </p:cNvGrpSpPr>
            <p:nvPr/>
          </p:nvGrpSpPr>
          <p:grpSpPr bwMode="auto">
            <a:xfrm>
              <a:off x="2304" y="1488"/>
              <a:ext cx="912" cy="432"/>
              <a:chOff x="4176" y="720"/>
              <a:chExt cx="576" cy="432"/>
            </a:xfrm>
          </p:grpSpPr>
          <p:sp>
            <p:nvSpPr>
              <p:cNvPr id="21533" name="Oval 12"/>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endParaRPr lang="en-IN"/>
              </a:p>
            </p:txBody>
          </p:sp>
          <p:sp>
            <p:nvSpPr>
              <p:cNvPr id="21534" name="Text Box 13"/>
              <p:cNvSpPr txBox="1">
                <a:spLocks noChangeArrowheads="1"/>
              </p:cNvSpPr>
              <p:nvPr/>
            </p:nvSpPr>
            <p:spPr bwMode="auto">
              <a:xfrm>
                <a:off x="4224" y="816"/>
                <a:ext cx="528" cy="231"/>
              </a:xfrm>
              <a:prstGeom prst="rect">
                <a:avLst/>
              </a:prstGeom>
              <a:noFill/>
              <a:ln w="9525">
                <a:noFill/>
                <a:miter lim="800000"/>
                <a:headEnd/>
                <a:tailEnd/>
              </a:ln>
            </p:spPr>
            <p:txBody>
              <a:bodyPr>
                <a:spAutoFit/>
              </a:bodyPr>
              <a:lstStyle/>
              <a:p>
                <a:pPr algn="ctr" rtl="0"/>
                <a:r>
                  <a:rPr lang="en-US" b="0">
                    <a:latin typeface="Times New Roman" pitchFamily="18" charset="0"/>
                  </a:rPr>
                  <a:t>registration</a:t>
                </a:r>
                <a:endParaRPr lang="en-US" sz="2400" b="0">
                  <a:latin typeface="Times New Roman" pitchFamily="18" charset="0"/>
                </a:endParaRPr>
              </a:p>
            </p:txBody>
          </p:sp>
        </p:grpSp>
        <p:sp>
          <p:nvSpPr>
            <p:cNvPr id="21517" name="Oval 15"/>
            <p:cNvSpPr>
              <a:spLocks noChangeArrowheads="1"/>
            </p:cNvSpPr>
            <p:nvPr/>
          </p:nvSpPr>
          <p:spPr bwMode="auto">
            <a:xfrm>
              <a:off x="2304" y="2208"/>
              <a:ext cx="816" cy="432"/>
            </a:xfrm>
            <a:prstGeom prst="ellipse">
              <a:avLst/>
            </a:prstGeom>
            <a:noFill/>
            <a:ln w="9525">
              <a:solidFill>
                <a:schemeClr val="tx1"/>
              </a:solidFill>
              <a:round/>
              <a:headEnd/>
              <a:tailEnd/>
            </a:ln>
          </p:spPr>
          <p:txBody>
            <a:bodyPr wrap="none" anchor="ctr"/>
            <a:lstStyle/>
            <a:p>
              <a:endParaRPr lang="en-IN"/>
            </a:p>
          </p:txBody>
        </p:sp>
        <p:sp>
          <p:nvSpPr>
            <p:cNvPr id="21518" name="Text Box 16"/>
            <p:cNvSpPr txBox="1">
              <a:spLocks noChangeArrowheads="1"/>
            </p:cNvSpPr>
            <p:nvPr/>
          </p:nvSpPr>
          <p:spPr bwMode="auto">
            <a:xfrm>
              <a:off x="2352" y="2208"/>
              <a:ext cx="748" cy="404"/>
            </a:xfrm>
            <a:prstGeom prst="rect">
              <a:avLst/>
            </a:prstGeom>
            <a:noFill/>
            <a:ln w="9525">
              <a:noFill/>
              <a:miter lim="800000"/>
              <a:headEnd/>
              <a:tailEnd/>
            </a:ln>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p>
          </p:txBody>
        </p:sp>
        <p:sp>
          <p:nvSpPr>
            <p:cNvPr id="21519" name="Oval 18"/>
            <p:cNvSpPr>
              <a:spLocks noChangeArrowheads="1"/>
            </p:cNvSpPr>
            <p:nvPr/>
          </p:nvSpPr>
          <p:spPr bwMode="auto">
            <a:xfrm>
              <a:off x="2352" y="2976"/>
              <a:ext cx="816" cy="432"/>
            </a:xfrm>
            <a:prstGeom prst="ellipse">
              <a:avLst/>
            </a:prstGeom>
            <a:noFill/>
            <a:ln w="9525">
              <a:solidFill>
                <a:schemeClr val="tx1"/>
              </a:solidFill>
              <a:round/>
              <a:headEnd/>
              <a:tailEnd/>
            </a:ln>
          </p:spPr>
          <p:txBody>
            <a:bodyPr wrap="none" anchor="ctr"/>
            <a:lstStyle/>
            <a:p>
              <a:endParaRPr lang="en-IN"/>
            </a:p>
          </p:txBody>
        </p:sp>
        <p:sp>
          <p:nvSpPr>
            <p:cNvPr id="21520" name="Text Box 19"/>
            <p:cNvSpPr txBox="1">
              <a:spLocks noChangeArrowheads="1"/>
            </p:cNvSpPr>
            <p:nvPr/>
          </p:nvSpPr>
          <p:spPr bwMode="auto">
            <a:xfrm>
              <a:off x="2372" y="2976"/>
              <a:ext cx="748" cy="404"/>
            </a:xfrm>
            <a:prstGeom prst="rect">
              <a:avLst/>
            </a:prstGeom>
            <a:noFill/>
            <a:ln w="9525">
              <a:noFill/>
              <a:miter lim="800000"/>
              <a:headEnd/>
              <a:tailEnd/>
            </a:ln>
          </p:spPr>
          <p:txBody>
            <a:bodyPr>
              <a:spAutoFit/>
            </a:bodyPr>
            <a:lstStyle/>
            <a:p>
              <a:pPr algn="ctr" rtl="0"/>
              <a:r>
                <a:rPr lang="en-US" b="0">
                  <a:latin typeface="Times New Roman" pitchFamily="18" charset="0"/>
                </a:rPr>
                <a:t>output</a:t>
              </a:r>
              <a:endParaRPr lang="en-US" sz="2000" b="0">
                <a:latin typeface="Times New Roman" pitchFamily="18" charset="0"/>
              </a:endParaRPr>
            </a:p>
            <a:p>
              <a:pPr algn="ctr" rtl="0"/>
              <a:r>
                <a:rPr lang="en-US" b="0">
                  <a:latin typeface="Times New Roman" pitchFamily="18" charset="0"/>
                </a:rPr>
                <a:t>generating</a:t>
              </a:r>
              <a:endParaRPr lang="en-US" sz="1600" b="0">
                <a:latin typeface="Times New Roman" pitchFamily="18" charset="0"/>
              </a:endParaRPr>
            </a:p>
          </p:txBody>
        </p:sp>
        <p:sp>
          <p:nvSpPr>
            <p:cNvPr id="21521" name="Oval 21"/>
            <p:cNvSpPr>
              <a:spLocks noChangeArrowheads="1"/>
            </p:cNvSpPr>
            <p:nvPr/>
          </p:nvSpPr>
          <p:spPr bwMode="auto">
            <a:xfrm>
              <a:off x="4416" y="1872"/>
              <a:ext cx="192" cy="192"/>
            </a:xfrm>
            <a:prstGeom prst="ellipse">
              <a:avLst/>
            </a:prstGeom>
            <a:noFill/>
            <a:ln w="9525">
              <a:solidFill>
                <a:schemeClr val="tx1"/>
              </a:solidFill>
              <a:round/>
              <a:headEnd/>
              <a:tailEnd/>
            </a:ln>
          </p:spPr>
          <p:txBody>
            <a:bodyPr wrap="none" anchor="ctr"/>
            <a:lstStyle/>
            <a:p>
              <a:endParaRPr lang="en-IN"/>
            </a:p>
          </p:txBody>
        </p:sp>
        <p:sp>
          <p:nvSpPr>
            <p:cNvPr id="21522" name="Line 22"/>
            <p:cNvSpPr>
              <a:spLocks noChangeShapeType="1"/>
            </p:cNvSpPr>
            <p:nvPr/>
          </p:nvSpPr>
          <p:spPr bwMode="auto">
            <a:xfrm>
              <a:off x="4512" y="2064"/>
              <a:ext cx="0" cy="336"/>
            </a:xfrm>
            <a:prstGeom prst="line">
              <a:avLst/>
            </a:prstGeom>
            <a:noFill/>
            <a:ln w="9525">
              <a:solidFill>
                <a:schemeClr val="tx1"/>
              </a:solidFill>
              <a:round/>
              <a:headEnd/>
              <a:tailEnd/>
            </a:ln>
          </p:spPr>
          <p:txBody>
            <a:bodyPr wrap="none" anchor="ctr"/>
            <a:lstStyle/>
            <a:p>
              <a:endParaRPr lang="en-US"/>
            </a:p>
          </p:txBody>
        </p:sp>
        <p:sp>
          <p:nvSpPr>
            <p:cNvPr id="21523" name="Line 23"/>
            <p:cNvSpPr>
              <a:spLocks noChangeShapeType="1"/>
            </p:cNvSpPr>
            <p:nvPr/>
          </p:nvSpPr>
          <p:spPr bwMode="auto">
            <a:xfrm>
              <a:off x="4512" y="2160"/>
              <a:ext cx="192" cy="96"/>
            </a:xfrm>
            <a:prstGeom prst="line">
              <a:avLst/>
            </a:prstGeom>
            <a:noFill/>
            <a:ln w="9525">
              <a:solidFill>
                <a:schemeClr val="tx1"/>
              </a:solidFill>
              <a:round/>
              <a:headEnd/>
              <a:tailEnd/>
            </a:ln>
          </p:spPr>
          <p:txBody>
            <a:bodyPr wrap="none" anchor="ctr"/>
            <a:lstStyle/>
            <a:p>
              <a:endParaRPr lang="en-US"/>
            </a:p>
          </p:txBody>
        </p:sp>
        <p:sp>
          <p:nvSpPr>
            <p:cNvPr id="21524" name="Line 24"/>
            <p:cNvSpPr>
              <a:spLocks noChangeShapeType="1"/>
            </p:cNvSpPr>
            <p:nvPr/>
          </p:nvSpPr>
          <p:spPr bwMode="auto">
            <a:xfrm flipH="1">
              <a:off x="4368" y="2160"/>
              <a:ext cx="144" cy="96"/>
            </a:xfrm>
            <a:prstGeom prst="line">
              <a:avLst/>
            </a:prstGeom>
            <a:noFill/>
            <a:ln w="9525">
              <a:solidFill>
                <a:schemeClr val="tx1"/>
              </a:solidFill>
              <a:round/>
              <a:headEnd/>
              <a:tailEnd/>
            </a:ln>
          </p:spPr>
          <p:txBody>
            <a:bodyPr wrap="none" anchor="ctr"/>
            <a:lstStyle/>
            <a:p>
              <a:endParaRPr lang="en-US"/>
            </a:p>
          </p:txBody>
        </p:sp>
        <p:sp>
          <p:nvSpPr>
            <p:cNvPr id="21525" name="Line 25"/>
            <p:cNvSpPr>
              <a:spLocks noChangeShapeType="1"/>
            </p:cNvSpPr>
            <p:nvPr/>
          </p:nvSpPr>
          <p:spPr bwMode="auto">
            <a:xfrm>
              <a:off x="4512" y="2400"/>
              <a:ext cx="96" cy="96"/>
            </a:xfrm>
            <a:prstGeom prst="line">
              <a:avLst/>
            </a:prstGeom>
            <a:noFill/>
            <a:ln w="9525">
              <a:solidFill>
                <a:schemeClr val="tx1"/>
              </a:solidFill>
              <a:round/>
              <a:headEnd/>
              <a:tailEnd/>
            </a:ln>
          </p:spPr>
          <p:txBody>
            <a:bodyPr wrap="none" anchor="ctr"/>
            <a:lstStyle/>
            <a:p>
              <a:endParaRPr lang="en-US"/>
            </a:p>
          </p:txBody>
        </p:sp>
        <p:sp>
          <p:nvSpPr>
            <p:cNvPr id="21526" name="Line 26"/>
            <p:cNvSpPr>
              <a:spLocks noChangeShapeType="1"/>
            </p:cNvSpPr>
            <p:nvPr/>
          </p:nvSpPr>
          <p:spPr bwMode="auto">
            <a:xfrm flipH="1">
              <a:off x="4416" y="2400"/>
              <a:ext cx="96" cy="96"/>
            </a:xfrm>
            <a:prstGeom prst="line">
              <a:avLst/>
            </a:prstGeom>
            <a:noFill/>
            <a:ln w="9525">
              <a:solidFill>
                <a:schemeClr val="tx1"/>
              </a:solidFill>
              <a:round/>
              <a:headEnd/>
              <a:tailEnd/>
            </a:ln>
          </p:spPr>
          <p:txBody>
            <a:bodyPr wrap="none" anchor="ctr"/>
            <a:lstStyle/>
            <a:p>
              <a:endParaRPr lang="en-US"/>
            </a:p>
          </p:txBody>
        </p:sp>
        <p:sp>
          <p:nvSpPr>
            <p:cNvPr id="21527" name="Text Box 27"/>
            <p:cNvSpPr txBox="1">
              <a:spLocks noChangeArrowheads="1"/>
            </p:cNvSpPr>
            <p:nvPr/>
          </p:nvSpPr>
          <p:spPr bwMode="auto">
            <a:xfrm>
              <a:off x="4272" y="2496"/>
              <a:ext cx="576" cy="231"/>
            </a:xfrm>
            <a:prstGeom prst="rect">
              <a:avLst/>
            </a:prstGeom>
            <a:noFill/>
            <a:ln w="9525">
              <a:noFill/>
              <a:miter lim="800000"/>
              <a:headEnd/>
              <a:tailEnd/>
            </a:ln>
          </p:spPr>
          <p:txBody>
            <a:bodyPr>
              <a:spAutoFit/>
            </a:bodyPr>
            <a:lstStyle/>
            <a:p>
              <a:pPr rtl="0"/>
              <a:r>
                <a:rPr lang="en-US" b="0">
                  <a:latin typeface="Times New Roman" pitchFamily="18" charset="0"/>
                </a:rPr>
                <a:t>faculty</a:t>
              </a:r>
              <a:endParaRPr lang="en-US" sz="1600" b="0">
                <a:latin typeface="Times New Roman" pitchFamily="18" charset="0"/>
              </a:endParaRPr>
            </a:p>
          </p:txBody>
        </p:sp>
        <p:sp>
          <p:nvSpPr>
            <p:cNvPr id="21528" name="Line 28"/>
            <p:cNvSpPr>
              <a:spLocks noChangeShapeType="1"/>
            </p:cNvSpPr>
            <p:nvPr/>
          </p:nvSpPr>
          <p:spPr bwMode="auto">
            <a:xfrm flipV="1">
              <a:off x="1440" y="1728"/>
              <a:ext cx="816" cy="192"/>
            </a:xfrm>
            <a:prstGeom prst="line">
              <a:avLst/>
            </a:prstGeom>
            <a:noFill/>
            <a:ln w="9525">
              <a:solidFill>
                <a:schemeClr val="tx1"/>
              </a:solidFill>
              <a:round/>
              <a:headEnd/>
              <a:tailEnd/>
            </a:ln>
          </p:spPr>
          <p:txBody>
            <a:bodyPr wrap="none" anchor="ctr"/>
            <a:lstStyle/>
            <a:p>
              <a:endParaRPr lang="en-US"/>
            </a:p>
          </p:txBody>
        </p:sp>
        <p:sp>
          <p:nvSpPr>
            <p:cNvPr id="21529" name="Line 29"/>
            <p:cNvSpPr>
              <a:spLocks noChangeShapeType="1"/>
            </p:cNvSpPr>
            <p:nvPr/>
          </p:nvSpPr>
          <p:spPr bwMode="auto">
            <a:xfrm>
              <a:off x="1440" y="2496"/>
              <a:ext cx="864" cy="624"/>
            </a:xfrm>
            <a:prstGeom prst="line">
              <a:avLst/>
            </a:prstGeom>
            <a:noFill/>
            <a:ln w="9525">
              <a:solidFill>
                <a:schemeClr val="tx1"/>
              </a:solidFill>
              <a:round/>
              <a:headEnd/>
              <a:tailEnd/>
            </a:ln>
          </p:spPr>
          <p:txBody>
            <a:bodyPr wrap="none" anchor="ctr"/>
            <a:lstStyle/>
            <a:p>
              <a:endParaRPr lang="en-US"/>
            </a:p>
          </p:txBody>
        </p:sp>
        <p:sp>
          <p:nvSpPr>
            <p:cNvPr id="21530" name="Line 30"/>
            <p:cNvSpPr>
              <a:spLocks noChangeShapeType="1"/>
            </p:cNvSpPr>
            <p:nvPr/>
          </p:nvSpPr>
          <p:spPr bwMode="auto">
            <a:xfrm flipH="1">
              <a:off x="3120" y="2352"/>
              <a:ext cx="1152" cy="0"/>
            </a:xfrm>
            <a:prstGeom prst="line">
              <a:avLst/>
            </a:prstGeom>
            <a:noFill/>
            <a:ln w="9525">
              <a:solidFill>
                <a:schemeClr val="tx1"/>
              </a:solidFill>
              <a:round/>
              <a:headEnd/>
              <a:tailEnd/>
            </a:ln>
          </p:spPr>
          <p:txBody>
            <a:bodyPr wrap="none" anchor="ctr"/>
            <a:lstStyle/>
            <a:p>
              <a:endParaRPr lang="en-US"/>
            </a:p>
          </p:txBody>
        </p:sp>
        <p:sp>
          <p:nvSpPr>
            <p:cNvPr id="21531" name="Line 31"/>
            <p:cNvSpPr>
              <a:spLocks noChangeShapeType="1"/>
            </p:cNvSpPr>
            <p:nvPr/>
          </p:nvSpPr>
          <p:spPr bwMode="auto">
            <a:xfrm flipH="1">
              <a:off x="3168" y="2496"/>
              <a:ext cx="1104" cy="576"/>
            </a:xfrm>
            <a:prstGeom prst="line">
              <a:avLst/>
            </a:prstGeom>
            <a:noFill/>
            <a:ln w="9525">
              <a:solidFill>
                <a:schemeClr val="tx1"/>
              </a:solidFill>
              <a:round/>
              <a:headEnd/>
              <a:tailEnd/>
            </a:ln>
          </p:spPr>
          <p:txBody>
            <a:bodyPr wrap="none" anchor="ctr"/>
            <a:lstStyle/>
            <a:p>
              <a:endParaRPr lang="en-US"/>
            </a:p>
          </p:txBody>
        </p:sp>
        <p:sp>
          <p:nvSpPr>
            <p:cNvPr id="21532" name="Rectangle 32"/>
            <p:cNvSpPr>
              <a:spLocks noChangeArrowheads="1"/>
            </p:cNvSpPr>
            <p:nvPr/>
          </p:nvSpPr>
          <p:spPr bwMode="auto">
            <a:xfrm>
              <a:off x="1824" y="1344"/>
              <a:ext cx="1824" cy="2400"/>
            </a:xfrm>
            <a:prstGeom prst="rect">
              <a:avLst/>
            </a:prstGeom>
            <a:noFill/>
            <a:ln w="9525">
              <a:solidFill>
                <a:schemeClr val="tx1"/>
              </a:solidFill>
              <a:miter lim="800000"/>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pPr eaLnBrk="1" hangingPunct="1"/>
            <a:r>
              <a:rPr lang="en-GB" altLang="es-ES" dirty="0" smtClean="0"/>
              <a:t>Relationships (Use case)</a:t>
            </a:r>
          </a:p>
        </p:txBody>
      </p:sp>
      <p:sp>
        <p:nvSpPr>
          <p:cNvPr id="88069" name="Rectangle 3"/>
          <p:cNvSpPr>
            <a:spLocks noGrp="1" noChangeArrowheads="1"/>
          </p:cNvSpPr>
          <p:nvPr>
            <p:ph idx="1"/>
          </p:nvPr>
        </p:nvSpPr>
        <p:spPr/>
        <p:txBody>
          <a:bodyPr/>
          <a:lstStyle/>
          <a:p>
            <a:pPr eaLnBrk="1" hangingPunct="1"/>
            <a:r>
              <a:rPr lang="en-GB" altLang="es-ES" dirty="0" smtClean="0"/>
              <a:t>Relationships :</a:t>
            </a:r>
          </a:p>
          <a:p>
            <a:pPr lvl="1" eaLnBrk="1" hangingPunct="1"/>
            <a:r>
              <a:rPr lang="en-GB" altLang="es-ES" dirty="0" smtClean="0"/>
              <a:t>Actor generalisation-between actors</a:t>
            </a:r>
          </a:p>
          <a:p>
            <a:pPr lvl="1"/>
            <a:r>
              <a:rPr lang="en-GB" altLang="es-ES" dirty="0" smtClean="0"/>
              <a:t>Use case generalisation- between use cases</a:t>
            </a:r>
          </a:p>
          <a:p>
            <a:pPr lvl="1" eaLnBrk="1" hangingPunct="1"/>
            <a:r>
              <a:rPr lang="en-GB" altLang="es-ES" dirty="0" smtClean="0"/>
              <a:t>Association (between actor and use case)</a:t>
            </a:r>
          </a:p>
          <a:p>
            <a:pPr lvl="1" eaLnBrk="1" hangingPunct="1"/>
            <a:r>
              <a:rPr lang="en-GB" altLang="es-ES" dirty="0" smtClean="0"/>
              <a:t>«include» – between use cases</a:t>
            </a:r>
          </a:p>
          <a:p>
            <a:pPr lvl="1" eaLnBrk="1" hangingPunct="1"/>
            <a:r>
              <a:rPr lang="en-GB" altLang="es-ES" dirty="0" smtClean="0"/>
              <a:t>«extend» – between use cases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smtClean="0"/>
              <a:t>Relationships between Actors</a:t>
            </a:r>
          </a:p>
        </p:txBody>
      </p:sp>
      <p:sp>
        <p:nvSpPr>
          <p:cNvPr id="19459" name="Rectangle 3"/>
          <p:cNvSpPr>
            <a:spLocks noGrp="1" noChangeArrowheads="1"/>
          </p:cNvSpPr>
          <p:nvPr>
            <p:ph idx="1"/>
          </p:nvPr>
        </p:nvSpPr>
        <p:spPr/>
        <p:txBody>
          <a:bodyPr/>
          <a:lstStyle/>
          <a:p>
            <a:pPr>
              <a:defRPr/>
            </a:pPr>
            <a:r>
              <a:rPr lang="en-US" smtClean="0"/>
              <a:t>Generalization.</a:t>
            </a:r>
          </a:p>
        </p:txBody>
      </p:sp>
      <p:sp>
        <p:nvSpPr>
          <p:cNvPr id="33" name="Slide Number Placeholder 5"/>
          <p:cNvSpPr>
            <a:spLocks noGrp="1"/>
          </p:cNvSpPr>
          <p:nvPr>
            <p:ph type="sldNum" sz="quarter" idx="12"/>
          </p:nvPr>
        </p:nvSpPr>
        <p:spPr/>
        <p:txBody>
          <a:bodyPr/>
          <a:lstStyle/>
          <a:p>
            <a:pPr>
              <a:defRPr/>
            </a:pPr>
            <a:fld id="{C828D4BB-D60F-4A55-968A-8B63EBC6B80E}" type="slidenum">
              <a:rPr lang="he-IL"/>
              <a:pPr>
                <a:defRPr/>
              </a:pPr>
              <a:t>27</a:t>
            </a:fld>
            <a:endParaRPr lang="en-US"/>
          </a:p>
        </p:txBody>
      </p:sp>
      <p:grpSp>
        <p:nvGrpSpPr>
          <p:cNvPr id="2" name="Group 33"/>
          <p:cNvGrpSpPr>
            <a:grpSpLocks/>
          </p:cNvGrpSpPr>
          <p:nvPr/>
        </p:nvGrpSpPr>
        <p:grpSpPr bwMode="auto">
          <a:xfrm>
            <a:off x="3581400" y="2224088"/>
            <a:ext cx="4876800" cy="3598862"/>
            <a:chOff x="2256" y="1401"/>
            <a:chExt cx="3072" cy="2267"/>
          </a:xfrm>
        </p:grpSpPr>
        <p:sp>
          <p:nvSpPr>
            <p:cNvPr id="29702" name="Oval 5"/>
            <p:cNvSpPr>
              <a:spLocks noChangeArrowheads="1"/>
            </p:cNvSpPr>
            <p:nvPr/>
          </p:nvSpPr>
          <p:spPr bwMode="auto">
            <a:xfrm>
              <a:off x="3552" y="1401"/>
              <a:ext cx="192" cy="192"/>
            </a:xfrm>
            <a:prstGeom prst="ellipse">
              <a:avLst/>
            </a:prstGeom>
            <a:noFill/>
            <a:ln w="9525">
              <a:solidFill>
                <a:schemeClr val="tx1"/>
              </a:solidFill>
              <a:round/>
              <a:headEnd/>
              <a:tailEnd/>
            </a:ln>
          </p:spPr>
          <p:txBody>
            <a:bodyPr wrap="none" anchor="ctr"/>
            <a:lstStyle/>
            <a:p>
              <a:endParaRPr lang="en-IN"/>
            </a:p>
          </p:txBody>
        </p:sp>
        <p:sp>
          <p:nvSpPr>
            <p:cNvPr id="29703" name="Line 6"/>
            <p:cNvSpPr>
              <a:spLocks noChangeShapeType="1"/>
            </p:cNvSpPr>
            <p:nvPr/>
          </p:nvSpPr>
          <p:spPr bwMode="auto">
            <a:xfrm>
              <a:off x="3648" y="1593"/>
              <a:ext cx="0" cy="336"/>
            </a:xfrm>
            <a:prstGeom prst="line">
              <a:avLst/>
            </a:prstGeom>
            <a:noFill/>
            <a:ln w="9525">
              <a:solidFill>
                <a:schemeClr val="tx1"/>
              </a:solidFill>
              <a:round/>
              <a:headEnd/>
              <a:tailEnd/>
            </a:ln>
          </p:spPr>
          <p:txBody>
            <a:bodyPr wrap="none" anchor="ctr"/>
            <a:lstStyle/>
            <a:p>
              <a:endParaRPr lang="en-US"/>
            </a:p>
          </p:txBody>
        </p:sp>
        <p:sp>
          <p:nvSpPr>
            <p:cNvPr id="29704" name="Line 7"/>
            <p:cNvSpPr>
              <a:spLocks noChangeShapeType="1"/>
            </p:cNvSpPr>
            <p:nvPr/>
          </p:nvSpPr>
          <p:spPr bwMode="auto">
            <a:xfrm>
              <a:off x="3648" y="1689"/>
              <a:ext cx="192" cy="96"/>
            </a:xfrm>
            <a:prstGeom prst="line">
              <a:avLst/>
            </a:prstGeom>
            <a:noFill/>
            <a:ln w="9525">
              <a:solidFill>
                <a:schemeClr val="tx1"/>
              </a:solidFill>
              <a:round/>
              <a:headEnd/>
              <a:tailEnd/>
            </a:ln>
          </p:spPr>
          <p:txBody>
            <a:bodyPr wrap="none" anchor="ctr"/>
            <a:lstStyle/>
            <a:p>
              <a:endParaRPr lang="en-US"/>
            </a:p>
          </p:txBody>
        </p:sp>
        <p:sp>
          <p:nvSpPr>
            <p:cNvPr id="29705" name="Line 8"/>
            <p:cNvSpPr>
              <a:spLocks noChangeShapeType="1"/>
            </p:cNvSpPr>
            <p:nvPr/>
          </p:nvSpPr>
          <p:spPr bwMode="auto">
            <a:xfrm flipH="1">
              <a:off x="3504" y="1689"/>
              <a:ext cx="144" cy="96"/>
            </a:xfrm>
            <a:prstGeom prst="line">
              <a:avLst/>
            </a:prstGeom>
            <a:noFill/>
            <a:ln w="9525">
              <a:solidFill>
                <a:schemeClr val="tx1"/>
              </a:solidFill>
              <a:round/>
              <a:headEnd/>
              <a:tailEnd/>
            </a:ln>
          </p:spPr>
          <p:txBody>
            <a:bodyPr wrap="none" anchor="ctr"/>
            <a:lstStyle/>
            <a:p>
              <a:endParaRPr lang="en-US"/>
            </a:p>
          </p:txBody>
        </p:sp>
        <p:sp>
          <p:nvSpPr>
            <p:cNvPr id="29706" name="Line 9"/>
            <p:cNvSpPr>
              <a:spLocks noChangeShapeType="1"/>
            </p:cNvSpPr>
            <p:nvPr/>
          </p:nvSpPr>
          <p:spPr bwMode="auto">
            <a:xfrm>
              <a:off x="3648" y="1929"/>
              <a:ext cx="96" cy="96"/>
            </a:xfrm>
            <a:prstGeom prst="line">
              <a:avLst/>
            </a:prstGeom>
            <a:noFill/>
            <a:ln w="9525">
              <a:solidFill>
                <a:schemeClr val="tx1"/>
              </a:solidFill>
              <a:round/>
              <a:headEnd/>
              <a:tailEnd/>
            </a:ln>
          </p:spPr>
          <p:txBody>
            <a:bodyPr wrap="none" anchor="ctr"/>
            <a:lstStyle/>
            <a:p>
              <a:endParaRPr lang="en-US"/>
            </a:p>
          </p:txBody>
        </p:sp>
        <p:sp>
          <p:nvSpPr>
            <p:cNvPr id="29707" name="Line 10"/>
            <p:cNvSpPr>
              <a:spLocks noChangeShapeType="1"/>
            </p:cNvSpPr>
            <p:nvPr/>
          </p:nvSpPr>
          <p:spPr bwMode="auto">
            <a:xfrm flipH="1">
              <a:off x="3552" y="1929"/>
              <a:ext cx="96" cy="96"/>
            </a:xfrm>
            <a:prstGeom prst="line">
              <a:avLst/>
            </a:prstGeom>
            <a:noFill/>
            <a:ln w="9525">
              <a:solidFill>
                <a:schemeClr val="tx1"/>
              </a:solidFill>
              <a:round/>
              <a:headEnd/>
              <a:tailEnd/>
            </a:ln>
          </p:spPr>
          <p:txBody>
            <a:bodyPr wrap="none" anchor="ctr"/>
            <a:lstStyle/>
            <a:p>
              <a:endParaRPr lang="en-US"/>
            </a:p>
          </p:txBody>
        </p:sp>
        <p:sp>
          <p:nvSpPr>
            <p:cNvPr id="29708" name="Text Box 11"/>
            <p:cNvSpPr txBox="1">
              <a:spLocks noChangeArrowheads="1"/>
            </p:cNvSpPr>
            <p:nvPr/>
          </p:nvSpPr>
          <p:spPr bwMode="auto">
            <a:xfrm>
              <a:off x="3360" y="1977"/>
              <a:ext cx="576" cy="231"/>
            </a:xfrm>
            <a:prstGeom prst="rect">
              <a:avLst/>
            </a:prstGeom>
            <a:noFill/>
            <a:ln w="9525">
              <a:noFill/>
              <a:miter lim="800000"/>
              <a:headEnd/>
              <a:tailEnd/>
            </a:ln>
          </p:spPr>
          <p:txBody>
            <a:bodyPr>
              <a:spAutoFit/>
            </a:bodyPr>
            <a:lstStyle/>
            <a:p>
              <a:pPr algn="ctr" rtl="0"/>
              <a:r>
                <a:rPr lang="en-US" b="0">
                  <a:latin typeface="Times New Roman" pitchFamily="18" charset="0"/>
                </a:rPr>
                <a:t>student</a:t>
              </a:r>
              <a:endParaRPr lang="en-US" sz="2400" b="0">
                <a:latin typeface="Times New Roman" pitchFamily="18" charset="0"/>
              </a:endParaRPr>
            </a:p>
          </p:txBody>
        </p:sp>
        <p:sp>
          <p:nvSpPr>
            <p:cNvPr id="29709" name="Oval 13"/>
            <p:cNvSpPr>
              <a:spLocks noChangeArrowheads="1"/>
            </p:cNvSpPr>
            <p:nvPr/>
          </p:nvSpPr>
          <p:spPr bwMode="auto">
            <a:xfrm>
              <a:off x="4752" y="2688"/>
              <a:ext cx="192" cy="192"/>
            </a:xfrm>
            <a:prstGeom prst="ellipse">
              <a:avLst/>
            </a:prstGeom>
            <a:noFill/>
            <a:ln w="9525">
              <a:solidFill>
                <a:schemeClr val="tx1"/>
              </a:solidFill>
              <a:round/>
              <a:headEnd/>
              <a:tailEnd/>
            </a:ln>
          </p:spPr>
          <p:txBody>
            <a:bodyPr wrap="none" anchor="ctr"/>
            <a:lstStyle/>
            <a:p>
              <a:endParaRPr lang="en-IN"/>
            </a:p>
          </p:txBody>
        </p:sp>
        <p:sp>
          <p:nvSpPr>
            <p:cNvPr id="29710" name="Line 14"/>
            <p:cNvSpPr>
              <a:spLocks noChangeShapeType="1"/>
            </p:cNvSpPr>
            <p:nvPr/>
          </p:nvSpPr>
          <p:spPr bwMode="auto">
            <a:xfrm>
              <a:off x="4848" y="2880"/>
              <a:ext cx="0" cy="336"/>
            </a:xfrm>
            <a:prstGeom prst="line">
              <a:avLst/>
            </a:prstGeom>
            <a:noFill/>
            <a:ln w="9525">
              <a:solidFill>
                <a:schemeClr val="tx1"/>
              </a:solidFill>
              <a:round/>
              <a:headEnd/>
              <a:tailEnd/>
            </a:ln>
          </p:spPr>
          <p:txBody>
            <a:bodyPr wrap="none" anchor="ctr"/>
            <a:lstStyle/>
            <a:p>
              <a:endParaRPr lang="en-US"/>
            </a:p>
          </p:txBody>
        </p:sp>
        <p:sp>
          <p:nvSpPr>
            <p:cNvPr id="29711" name="Line 15"/>
            <p:cNvSpPr>
              <a:spLocks noChangeShapeType="1"/>
            </p:cNvSpPr>
            <p:nvPr/>
          </p:nvSpPr>
          <p:spPr bwMode="auto">
            <a:xfrm>
              <a:off x="4848" y="2976"/>
              <a:ext cx="192" cy="96"/>
            </a:xfrm>
            <a:prstGeom prst="line">
              <a:avLst/>
            </a:prstGeom>
            <a:noFill/>
            <a:ln w="9525">
              <a:solidFill>
                <a:schemeClr val="tx1"/>
              </a:solidFill>
              <a:round/>
              <a:headEnd/>
              <a:tailEnd/>
            </a:ln>
          </p:spPr>
          <p:txBody>
            <a:bodyPr wrap="none" anchor="ctr"/>
            <a:lstStyle/>
            <a:p>
              <a:endParaRPr lang="en-US"/>
            </a:p>
          </p:txBody>
        </p:sp>
        <p:sp>
          <p:nvSpPr>
            <p:cNvPr id="29712" name="Line 16"/>
            <p:cNvSpPr>
              <a:spLocks noChangeShapeType="1"/>
            </p:cNvSpPr>
            <p:nvPr/>
          </p:nvSpPr>
          <p:spPr bwMode="auto">
            <a:xfrm flipH="1">
              <a:off x="4704" y="2976"/>
              <a:ext cx="144" cy="96"/>
            </a:xfrm>
            <a:prstGeom prst="line">
              <a:avLst/>
            </a:prstGeom>
            <a:noFill/>
            <a:ln w="9525">
              <a:solidFill>
                <a:schemeClr val="tx1"/>
              </a:solidFill>
              <a:round/>
              <a:headEnd/>
              <a:tailEnd/>
            </a:ln>
          </p:spPr>
          <p:txBody>
            <a:bodyPr wrap="none" anchor="ctr"/>
            <a:lstStyle/>
            <a:p>
              <a:endParaRPr lang="en-US"/>
            </a:p>
          </p:txBody>
        </p:sp>
        <p:sp>
          <p:nvSpPr>
            <p:cNvPr id="29713" name="Line 17"/>
            <p:cNvSpPr>
              <a:spLocks noChangeShapeType="1"/>
            </p:cNvSpPr>
            <p:nvPr/>
          </p:nvSpPr>
          <p:spPr bwMode="auto">
            <a:xfrm>
              <a:off x="4848" y="3216"/>
              <a:ext cx="96" cy="96"/>
            </a:xfrm>
            <a:prstGeom prst="line">
              <a:avLst/>
            </a:prstGeom>
            <a:noFill/>
            <a:ln w="9525">
              <a:solidFill>
                <a:schemeClr val="tx1"/>
              </a:solidFill>
              <a:round/>
              <a:headEnd/>
              <a:tailEnd/>
            </a:ln>
          </p:spPr>
          <p:txBody>
            <a:bodyPr wrap="none" anchor="ctr"/>
            <a:lstStyle/>
            <a:p>
              <a:endParaRPr lang="en-US"/>
            </a:p>
          </p:txBody>
        </p:sp>
        <p:sp>
          <p:nvSpPr>
            <p:cNvPr id="29714" name="Line 18"/>
            <p:cNvSpPr>
              <a:spLocks noChangeShapeType="1"/>
            </p:cNvSpPr>
            <p:nvPr/>
          </p:nvSpPr>
          <p:spPr bwMode="auto">
            <a:xfrm flipH="1">
              <a:off x="4752" y="3216"/>
              <a:ext cx="96" cy="96"/>
            </a:xfrm>
            <a:prstGeom prst="line">
              <a:avLst/>
            </a:prstGeom>
            <a:noFill/>
            <a:ln w="9525">
              <a:solidFill>
                <a:schemeClr val="tx1"/>
              </a:solidFill>
              <a:round/>
              <a:headEnd/>
              <a:tailEnd/>
            </a:ln>
          </p:spPr>
          <p:txBody>
            <a:bodyPr wrap="none" anchor="ctr"/>
            <a:lstStyle/>
            <a:p>
              <a:endParaRPr lang="en-US"/>
            </a:p>
          </p:txBody>
        </p:sp>
        <p:sp>
          <p:nvSpPr>
            <p:cNvPr id="29715" name="Text Box 19"/>
            <p:cNvSpPr txBox="1">
              <a:spLocks noChangeArrowheads="1"/>
            </p:cNvSpPr>
            <p:nvPr/>
          </p:nvSpPr>
          <p:spPr bwMode="auto">
            <a:xfrm>
              <a:off x="4368" y="3264"/>
              <a:ext cx="960" cy="404"/>
            </a:xfrm>
            <a:prstGeom prst="rect">
              <a:avLst/>
            </a:prstGeom>
            <a:noFill/>
            <a:ln w="9525">
              <a:noFill/>
              <a:miter lim="800000"/>
              <a:headEnd/>
              <a:tailEnd/>
            </a:ln>
          </p:spPr>
          <p:txBody>
            <a:bodyPr>
              <a:spAutoFit/>
            </a:bodyPr>
            <a:lstStyle/>
            <a:p>
              <a:pPr algn="ctr" rtl="0"/>
              <a:r>
                <a:rPr lang="en-US" b="0">
                  <a:latin typeface="Times New Roman" pitchFamily="18" charset="0"/>
                </a:rPr>
                <a:t>non-graduate</a:t>
              </a:r>
            </a:p>
            <a:p>
              <a:pPr algn="ctr" rtl="0"/>
              <a:r>
                <a:rPr lang="en-US" b="0">
                  <a:latin typeface="Times New Roman" pitchFamily="18" charset="0"/>
                </a:rPr>
                <a:t>student</a:t>
              </a:r>
              <a:endParaRPr lang="en-US" sz="2400" b="0">
                <a:latin typeface="Times New Roman" pitchFamily="18" charset="0"/>
              </a:endParaRPr>
            </a:p>
          </p:txBody>
        </p:sp>
        <p:sp>
          <p:nvSpPr>
            <p:cNvPr id="29716" name="Oval 21"/>
            <p:cNvSpPr>
              <a:spLocks noChangeArrowheads="1"/>
            </p:cNvSpPr>
            <p:nvPr/>
          </p:nvSpPr>
          <p:spPr bwMode="auto">
            <a:xfrm>
              <a:off x="2544" y="2688"/>
              <a:ext cx="192" cy="192"/>
            </a:xfrm>
            <a:prstGeom prst="ellipse">
              <a:avLst/>
            </a:prstGeom>
            <a:noFill/>
            <a:ln w="9525">
              <a:solidFill>
                <a:schemeClr val="tx1"/>
              </a:solidFill>
              <a:round/>
              <a:headEnd/>
              <a:tailEnd/>
            </a:ln>
          </p:spPr>
          <p:txBody>
            <a:bodyPr wrap="none" anchor="ctr"/>
            <a:lstStyle/>
            <a:p>
              <a:endParaRPr lang="en-IN"/>
            </a:p>
          </p:txBody>
        </p:sp>
        <p:sp>
          <p:nvSpPr>
            <p:cNvPr id="29717" name="Line 22"/>
            <p:cNvSpPr>
              <a:spLocks noChangeShapeType="1"/>
            </p:cNvSpPr>
            <p:nvPr/>
          </p:nvSpPr>
          <p:spPr bwMode="auto">
            <a:xfrm>
              <a:off x="2640" y="2880"/>
              <a:ext cx="0" cy="336"/>
            </a:xfrm>
            <a:prstGeom prst="line">
              <a:avLst/>
            </a:prstGeom>
            <a:noFill/>
            <a:ln w="9525">
              <a:solidFill>
                <a:schemeClr val="tx1"/>
              </a:solidFill>
              <a:round/>
              <a:headEnd/>
              <a:tailEnd/>
            </a:ln>
          </p:spPr>
          <p:txBody>
            <a:bodyPr wrap="none" anchor="ctr"/>
            <a:lstStyle/>
            <a:p>
              <a:endParaRPr lang="en-US"/>
            </a:p>
          </p:txBody>
        </p:sp>
        <p:sp>
          <p:nvSpPr>
            <p:cNvPr id="29718" name="Line 23"/>
            <p:cNvSpPr>
              <a:spLocks noChangeShapeType="1"/>
            </p:cNvSpPr>
            <p:nvPr/>
          </p:nvSpPr>
          <p:spPr bwMode="auto">
            <a:xfrm>
              <a:off x="2640" y="2976"/>
              <a:ext cx="192" cy="96"/>
            </a:xfrm>
            <a:prstGeom prst="line">
              <a:avLst/>
            </a:prstGeom>
            <a:noFill/>
            <a:ln w="9525">
              <a:solidFill>
                <a:schemeClr val="tx1"/>
              </a:solidFill>
              <a:round/>
              <a:headEnd/>
              <a:tailEnd/>
            </a:ln>
          </p:spPr>
          <p:txBody>
            <a:bodyPr wrap="none" anchor="ctr"/>
            <a:lstStyle/>
            <a:p>
              <a:endParaRPr lang="en-US"/>
            </a:p>
          </p:txBody>
        </p:sp>
        <p:sp>
          <p:nvSpPr>
            <p:cNvPr id="29719" name="Line 24"/>
            <p:cNvSpPr>
              <a:spLocks noChangeShapeType="1"/>
            </p:cNvSpPr>
            <p:nvPr/>
          </p:nvSpPr>
          <p:spPr bwMode="auto">
            <a:xfrm flipH="1">
              <a:off x="2496" y="2976"/>
              <a:ext cx="144" cy="96"/>
            </a:xfrm>
            <a:prstGeom prst="line">
              <a:avLst/>
            </a:prstGeom>
            <a:noFill/>
            <a:ln w="9525">
              <a:solidFill>
                <a:schemeClr val="tx1"/>
              </a:solidFill>
              <a:round/>
              <a:headEnd/>
              <a:tailEnd/>
            </a:ln>
          </p:spPr>
          <p:txBody>
            <a:bodyPr wrap="none" anchor="ctr"/>
            <a:lstStyle/>
            <a:p>
              <a:endParaRPr lang="en-US"/>
            </a:p>
          </p:txBody>
        </p:sp>
        <p:sp>
          <p:nvSpPr>
            <p:cNvPr id="29720" name="Line 25"/>
            <p:cNvSpPr>
              <a:spLocks noChangeShapeType="1"/>
            </p:cNvSpPr>
            <p:nvPr/>
          </p:nvSpPr>
          <p:spPr bwMode="auto">
            <a:xfrm>
              <a:off x="2640" y="3216"/>
              <a:ext cx="96" cy="96"/>
            </a:xfrm>
            <a:prstGeom prst="line">
              <a:avLst/>
            </a:prstGeom>
            <a:noFill/>
            <a:ln w="9525">
              <a:solidFill>
                <a:schemeClr val="tx1"/>
              </a:solidFill>
              <a:round/>
              <a:headEnd/>
              <a:tailEnd/>
            </a:ln>
          </p:spPr>
          <p:txBody>
            <a:bodyPr wrap="none" anchor="ctr"/>
            <a:lstStyle/>
            <a:p>
              <a:endParaRPr lang="en-US"/>
            </a:p>
          </p:txBody>
        </p:sp>
        <p:sp>
          <p:nvSpPr>
            <p:cNvPr id="29721" name="Line 26"/>
            <p:cNvSpPr>
              <a:spLocks noChangeShapeType="1"/>
            </p:cNvSpPr>
            <p:nvPr/>
          </p:nvSpPr>
          <p:spPr bwMode="auto">
            <a:xfrm flipH="1">
              <a:off x="2544" y="3216"/>
              <a:ext cx="96" cy="96"/>
            </a:xfrm>
            <a:prstGeom prst="line">
              <a:avLst/>
            </a:prstGeom>
            <a:noFill/>
            <a:ln w="9525">
              <a:solidFill>
                <a:schemeClr val="tx1"/>
              </a:solidFill>
              <a:round/>
              <a:headEnd/>
              <a:tailEnd/>
            </a:ln>
          </p:spPr>
          <p:txBody>
            <a:bodyPr wrap="none" anchor="ctr"/>
            <a:lstStyle/>
            <a:p>
              <a:endParaRPr lang="en-US"/>
            </a:p>
          </p:txBody>
        </p:sp>
        <p:sp>
          <p:nvSpPr>
            <p:cNvPr id="29722" name="Text Box 27"/>
            <p:cNvSpPr txBox="1">
              <a:spLocks noChangeArrowheads="1"/>
            </p:cNvSpPr>
            <p:nvPr/>
          </p:nvSpPr>
          <p:spPr bwMode="auto">
            <a:xfrm>
              <a:off x="2256" y="3264"/>
              <a:ext cx="768" cy="404"/>
            </a:xfrm>
            <a:prstGeom prst="rect">
              <a:avLst/>
            </a:prstGeom>
            <a:noFill/>
            <a:ln w="9525">
              <a:noFill/>
              <a:miter lim="800000"/>
              <a:headEnd/>
              <a:tailEnd/>
            </a:ln>
          </p:spPr>
          <p:txBody>
            <a:bodyPr>
              <a:spAutoFit/>
            </a:bodyPr>
            <a:lstStyle/>
            <a:p>
              <a:pPr algn="ctr" rtl="0"/>
              <a:r>
                <a:rPr lang="en-US" b="0">
                  <a:latin typeface="Times New Roman" pitchFamily="18" charset="0"/>
                </a:rPr>
                <a:t>graduate</a:t>
              </a:r>
            </a:p>
            <a:p>
              <a:pPr algn="ctr" rtl="0"/>
              <a:r>
                <a:rPr lang="en-US" b="0">
                  <a:latin typeface="Times New Roman" pitchFamily="18" charset="0"/>
                </a:rPr>
                <a:t>student</a:t>
              </a:r>
              <a:endParaRPr lang="en-US" sz="2400" b="0">
                <a:latin typeface="Times New Roman" pitchFamily="18" charset="0"/>
              </a:endParaRPr>
            </a:p>
          </p:txBody>
        </p:sp>
        <p:sp>
          <p:nvSpPr>
            <p:cNvPr id="29723" name="Line 28"/>
            <p:cNvSpPr>
              <a:spLocks noChangeShapeType="1"/>
            </p:cNvSpPr>
            <p:nvPr/>
          </p:nvSpPr>
          <p:spPr bwMode="auto">
            <a:xfrm flipV="1">
              <a:off x="2640" y="2496"/>
              <a:ext cx="0" cy="144"/>
            </a:xfrm>
            <a:prstGeom prst="line">
              <a:avLst/>
            </a:prstGeom>
            <a:noFill/>
            <a:ln w="9525">
              <a:solidFill>
                <a:schemeClr val="tx1"/>
              </a:solidFill>
              <a:round/>
              <a:headEnd/>
              <a:tailEnd/>
            </a:ln>
          </p:spPr>
          <p:txBody>
            <a:bodyPr wrap="none" anchor="ctr"/>
            <a:lstStyle/>
            <a:p>
              <a:endParaRPr lang="en-US"/>
            </a:p>
          </p:txBody>
        </p:sp>
        <p:sp>
          <p:nvSpPr>
            <p:cNvPr id="29724" name="Line 29"/>
            <p:cNvSpPr>
              <a:spLocks noChangeShapeType="1"/>
            </p:cNvSpPr>
            <p:nvPr/>
          </p:nvSpPr>
          <p:spPr bwMode="auto">
            <a:xfrm flipV="1">
              <a:off x="4848" y="2496"/>
              <a:ext cx="0" cy="144"/>
            </a:xfrm>
            <a:prstGeom prst="line">
              <a:avLst/>
            </a:prstGeom>
            <a:noFill/>
            <a:ln w="9525">
              <a:solidFill>
                <a:schemeClr val="tx1"/>
              </a:solidFill>
              <a:round/>
              <a:headEnd/>
              <a:tailEnd/>
            </a:ln>
          </p:spPr>
          <p:txBody>
            <a:bodyPr wrap="none" anchor="ctr"/>
            <a:lstStyle/>
            <a:p>
              <a:endParaRPr lang="en-US"/>
            </a:p>
          </p:txBody>
        </p:sp>
        <p:sp>
          <p:nvSpPr>
            <p:cNvPr id="29725" name="Line 30"/>
            <p:cNvSpPr>
              <a:spLocks noChangeShapeType="1"/>
            </p:cNvSpPr>
            <p:nvPr/>
          </p:nvSpPr>
          <p:spPr bwMode="auto">
            <a:xfrm>
              <a:off x="2640" y="2496"/>
              <a:ext cx="2208" cy="0"/>
            </a:xfrm>
            <a:prstGeom prst="line">
              <a:avLst/>
            </a:prstGeom>
            <a:noFill/>
            <a:ln w="9525">
              <a:solidFill>
                <a:schemeClr val="tx1"/>
              </a:solidFill>
              <a:round/>
              <a:headEnd/>
              <a:tailEnd/>
            </a:ln>
          </p:spPr>
          <p:txBody>
            <a:bodyPr wrap="none" anchor="ctr"/>
            <a:lstStyle/>
            <a:p>
              <a:endParaRPr lang="en-US"/>
            </a:p>
          </p:txBody>
        </p:sp>
        <p:sp>
          <p:nvSpPr>
            <p:cNvPr id="29726" name="AutoShape 31"/>
            <p:cNvSpPr>
              <a:spLocks noChangeArrowheads="1"/>
            </p:cNvSpPr>
            <p:nvPr/>
          </p:nvSpPr>
          <p:spPr bwMode="auto">
            <a:xfrm>
              <a:off x="3552" y="2160"/>
              <a:ext cx="192" cy="144"/>
            </a:xfrm>
            <a:prstGeom prst="triangle">
              <a:avLst>
                <a:gd name="adj" fmla="val 50000"/>
              </a:avLst>
            </a:prstGeom>
            <a:noFill/>
            <a:ln w="9525">
              <a:solidFill>
                <a:schemeClr val="tx1"/>
              </a:solidFill>
              <a:miter lim="800000"/>
              <a:headEnd/>
              <a:tailEnd/>
            </a:ln>
          </p:spPr>
          <p:txBody>
            <a:bodyPr wrap="none" anchor="ctr"/>
            <a:lstStyle/>
            <a:p>
              <a:endParaRPr lang="en-IN"/>
            </a:p>
          </p:txBody>
        </p:sp>
        <p:sp>
          <p:nvSpPr>
            <p:cNvPr id="29727" name="Line 32"/>
            <p:cNvSpPr>
              <a:spLocks noChangeShapeType="1"/>
            </p:cNvSpPr>
            <p:nvPr/>
          </p:nvSpPr>
          <p:spPr bwMode="auto">
            <a:xfrm>
              <a:off x="3648" y="2304"/>
              <a:ext cx="0" cy="192"/>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pPr eaLnBrk="1" hangingPunct="1"/>
            <a:r>
              <a:rPr lang="en-US" altLang="es-ES" smtClean="0"/>
              <a:t>Actor generalization - example</a:t>
            </a:r>
            <a:endParaRPr lang="en-GB" altLang="es-ES" smtClean="0"/>
          </a:p>
        </p:txBody>
      </p:sp>
      <p:sp>
        <p:nvSpPr>
          <p:cNvPr id="89093" name="Rectangle 3"/>
          <p:cNvSpPr>
            <a:spLocks noGrp="1" noChangeArrowheads="1"/>
          </p:cNvSpPr>
          <p:nvPr>
            <p:ph idx="1"/>
          </p:nvPr>
        </p:nvSpPr>
        <p:spPr>
          <a:xfrm>
            <a:off x="0" y="1600200"/>
            <a:ext cx="3968750" cy="4532313"/>
          </a:xfrm>
        </p:spPr>
        <p:txBody>
          <a:bodyPr/>
          <a:lstStyle/>
          <a:p>
            <a:pPr eaLnBrk="1" hangingPunct="1">
              <a:lnSpc>
                <a:spcPct val="90000"/>
              </a:lnSpc>
            </a:pPr>
            <a:r>
              <a:rPr lang="en-GB" altLang="es-ES" sz="2400" smtClean="0"/>
              <a:t>The Customer and the Sales Agent actors are </a:t>
            </a:r>
            <a:r>
              <a:rPr lang="en-GB" altLang="es-ES" sz="2400" i="1" smtClean="0"/>
              <a:t>very</a:t>
            </a:r>
            <a:r>
              <a:rPr lang="en-GB" altLang="es-ES" sz="2400" smtClean="0"/>
              <a:t> similar</a:t>
            </a:r>
          </a:p>
          <a:p>
            <a:pPr eaLnBrk="1" hangingPunct="1">
              <a:lnSpc>
                <a:spcPct val="90000"/>
              </a:lnSpc>
            </a:pPr>
            <a:r>
              <a:rPr lang="en-GB" altLang="es-ES" sz="2400" smtClean="0"/>
              <a:t>They both interact with List products, Order products, Accept payment</a:t>
            </a:r>
          </a:p>
          <a:p>
            <a:pPr eaLnBrk="1" hangingPunct="1">
              <a:lnSpc>
                <a:spcPct val="90000"/>
              </a:lnSpc>
            </a:pPr>
            <a:r>
              <a:rPr lang="en-GB" altLang="es-ES" sz="2400" smtClean="0"/>
              <a:t>Additionally, the Sales Agent interacts with Calculate commission</a:t>
            </a:r>
          </a:p>
          <a:p>
            <a:pPr eaLnBrk="1" hangingPunct="1">
              <a:lnSpc>
                <a:spcPct val="90000"/>
              </a:lnSpc>
            </a:pPr>
            <a:r>
              <a:rPr lang="en-GB" altLang="es-ES" sz="2400" smtClean="0"/>
              <a:t>Our diagram is a </a:t>
            </a:r>
            <a:r>
              <a:rPr lang="en-GB" altLang="es-ES" sz="2400" i="1" smtClean="0"/>
              <a:t>mess</a:t>
            </a:r>
            <a:r>
              <a:rPr lang="en-GB" altLang="es-ES" sz="2400" smtClean="0"/>
              <a:t> – can we simplify it?</a:t>
            </a:r>
          </a:p>
        </p:txBody>
      </p:sp>
      <p:sp>
        <p:nvSpPr>
          <p:cNvPr id="89094" name="Rectangle 4"/>
          <p:cNvSpPr>
            <a:spLocks noChangeArrowheads="1"/>
          </p:cNvSpPr>
          <p:nvPr/>
        </p:nvSpPr>
        <p:spPr bwMode="auto">
          <a:xfrm>
            <a:off x="6172200" y="2209800"/>
            <a:ext cx="2667000" cy="3657600"/>
          </a:xfrm>
          <a:prstGeom prst="rect">
            <a:avLst/>
          </a:prstGeom>
          <a:solidFill>
            <a:schemeClr val="bg1"/>
          </a:solidFill>
          <a:ln w="9525">
            <a:solidFill>
              <a:schemeClr val="tx1"/>
            </a:solidFill>
            <a:miter lim="800000"/>
            <a:headEnd/>
            <a:tailEnd/>
          </a:ln>
          <a:effectLst/>
        </p:spPr>
        <p:txBody>
          <a:bodyPr wrap="none"/>
          <a:lstStyle/>
          <a:p>
            <a:r>
              <a:rPr lang="en-GB" altLang="es-ES" sz="2400" b="0"/>
              <a:t>Sales system</a:t>
            </a:r>
          </a:p>
        </p:txBody>
      </p:sp>
      <p:sp>
        <p:nvSpPr>
          <p:cNvPr id="89095" name="Oval 5"/>
          <p:cNvSpPr>
            <a:spLocks noChangeArrowheads="1"/>
          </p:cNvSpPr>
          <p:nvPr/>
        </p:nvSpPr>
        <p:spPr bwMode="auto">
          <a:xfrm>
            <a:off x="6515100" y="2895600"/>
            <a:ext cx="1981200" cy="533400"/>
          </a:xfrm>
          <a:prstGeom prst="ellipse">
            <a:avLst/>
          </a:prstGeom>
          <a:solidFill>
            <a:schemeClr val="bg1"/>
          </a:solidFill>
          <a:ln w="9525">
            <a:solidFill>
              <a:schemeClr val="tx1"/>
            </a:solidFill>
            <a:miter lim="800000"/>
            <a:headEnd/>
            <a:tailEnd/>
          </a:ln>
          <a:effectLst/>
        </p:spPr>
        <p:txBody>
          <a:bodyPr wrap="none" anchor="ctr"/>
          <a:lstStyle/>
          <a:p>
            <a:r>
              <a:rPr lang="en-GB" altLang="es-ES" b="0"/>
              <a:t>ListProducts</a:t>
            </a:r>
          </a:p>
        </p:txBody>
      </p:sp>
      <p:sp>
        <p:nvSpPr>
          <p:cNvPr id="89096" name="Oval 6"/>
          <p:cNvSpPr>
            <a:spLocks noChangeArrowheads="1"/>
          </p:cNvSpPr>
          <p:nvPr/>
        </p:nvSpPr>
        <p:spPr bwMode="auto">
          <a:xfrm>
            <a:off x="6515100" y="3632200"/>
            <a:ext cx="1981200" cy="533400"/>
          </a:xfrm>
          <a:prstGeom prst="ellipse">
            <a:avLst/>
          </a:prstGeom>
          <a:solidFill>
            <a:schemeClr val="bg1"/>
          </a:solidFill>
          <a:ln w="9525">
            <a:solidFill>
              <a:schemeClr val="tx1"/>
            </a:solidFill>
            <a:miter lim="800000"/>
            <a:headEnd/>
            <a:tailEnd/>
          </a:ln>
          <a:effectLst/>
        </p:spPr>
        <p:txBody>
          <a:bodyPr wrap="none" anchor="ctr"/>
          <a:lstStyle/>
          <a:p>
            <a:r>
              <a:rPr lang="en-GB" altLang="es-ES" b="0"/>
              <a:t>OrderProducts</a:t>
            </a:r>
          </a:p>
        </p:txBody>
      </p:sp>
      <p:sp>
        <p:nvSpPr>
          <p:cNvPr id="89097" name="Oval 7"/>
          <p:cNvSpPr>
            <a:spLocks noChangeArrowheads="1"/>
          </p:cNvSpPr>
          <p:nvPr/>
        </p:nvSpPr>
        <p:spPr bwMode="auto">
          <a:xfrm>
            <a:off x="6515100" y="4368800"/>
            <a:ext cx="1981200" cy="533400"/>
          </a:xfrm>
          <a:prstGeom prst="ellipse">
            <a:avLst/>
          </a:prstGeom>
          <a:solidFill>
            <a:schemeClr val="bg1"/>
          </a:solidFill>
          <a:ln w="9525">
            <a:solidFill>
              <a:schemeClr val="tx1"/>
            </a:solidFill>
            <a:miter lim="800000"/>
            <a:headEnd/>
            <a:tailEnd/>
          </a:ln>
          <a:effectLst/>
        </p:spPr>
        <p:txBody>
          <a:bodyPr wrap="none" anchor="ctr"/>
          <a:lstStyle/>
          <a:p>
            <a:r>
              <a:rPr lang="en-GB" altLang="es-ES" b="0"/>
              <a:t>AcceptPayment</a:t>
            </a:r>
          </a:p>
        </p:txBody>
      </p:sp>
      <p:sp>
        <p:nvSpPr>
          <p:cNvPr id="89098" name="Oval 8"/>
          <p:cNvSpPr>
            <a:spLocks noChangeArrowheads="1"/>
          </p:cNvSpPr>
          <p:nvPr/>
        </p:nvSpPr>
        <p:spPr bwMode="auto">
          <a:xfrm>
            <a:off x="6515100" y="5105400"/>
            <a:ext cx="1981200" cy="533400"/>
          </a:xfrm>
          <a:prstGeom prst="ellipse">
            <a:avLst/>
          </a:prstGeom>
          <a:solidFill>
            <a:schemeClr val="bg1"/>
          </a:solidFill>
          <a:ln w="9525">
            <a:solidFill>
              <a:schemeClr val="tx1"/>
            </a:solidFill>
            <a:miter lim="800000"/>
            <a:headEnd/>
            <a:tailEnd/>
          </a:ln>
          <a:effectLst/>
        </p:spPr>
        <p:txBody>
          <a:bodyPr wrap="none" anchor="ctr"/>
          <a:lstStyle/>
          <a:p>
            <a:r>
              <a:rPr lang="en-GB" altLang="es-ES" b="0"/>
              <a:t>CalculateCommission</a:t>
            </a:r>
          </a:p>
        </p:txBody>
      </p:sp>
      <p:grpSp>
        <p:nvGrpSpPr>
          <p:cNvPr id="2" name="Group 9"/>
          <p:cNvGrpSpPr>
            <a:grpSpLocks/>
          </p:cNvGrpSpPr>
          <p:nvPr/>
        </p:nvGrpSpPr>
        <p:grpSpPr bwMode="auto">
          <a:xfrm>
            <a:off x="3810000" y="2590800"/>
            <a:ext cx="930275" cy="1295400"/>
            <a:chOff x="1105" y="3312"/>
            <a:chExt cx="586" cy="816"/>
          </a:xfrm>
        </p:grpSpPr>
        <p:grpSp>
          <p:nvGrpSpPr>
            <p:cNvPr id="3" name="Group 10"/>
            <p:cNvGrpSpPr>
              <a:grpSpLocks/>
            </p:cNvGrpSpPr>
            <p:nvPr/>
          </p:nvGrpSpPr>
          <p:grpSpPr bwMode="auto">
            <a:xfrm>
              <a:off x="1248" y="3312"/>
              <a:ext cx="312" cy="624"/>
              <a:chOff x="192" y="3264"/>
              <a:chExt cx="384" cy="768"/>
            </a:xfrm>
          </p:grpSpPr>
          <p:sp>
            <p:nvSpPr>
              <p:cNvPr id="89118" name="Oval 11"/>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89119" name="AutoShape 12"/>
              <p:cNvCxnSpPr>
                <a:cxnSpLocks noChangeShapeType="1"/>
                <a:stCxn id="89118"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89120" name="AutoShape 13"/>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89121" name="AutoShape 14"/>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89122" name="AutoShape 15"/>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89117" name="Text Box 16"/>
            <p:cNvSpPr txBox="1">
              <a:spLocks noChangeArrowheads="1"/>
            </p:cNvSpPr>
            <p:nvPr/>
          </p:nvSpPr>
          <p:spPr bwMode="auto">
            <a:xfrm>
              <a:off x="1105" y="3936"/>
              <a:ext cx="586" cy="192"/>
            </a:xfrm>
            <a:prstGeom prst="rect">
              <a:avLst/>
            </a:prstGeom>
            <a:noFill/>
            <a:ln w="9525">
              <a:noFill/>
              <a:miter lim="800000"/>
              <a:headEnd/>
              <a:tailEnd/>
            </a:ln>
            <a:effectLst/>
          </p:spPr>
          <p:txBody>
            <a:bodyPr wrap="none">
              <a:spAutoFit/>
            </a:bodyPr>
            <a:lstStyle/>
            <a:p>
              <a:r>
                <a:rPr lang="en-GB" altLang="es-ES" sz="1400" b="0"/>
                <a:t>Customer</a:t>
              </a:r>
            </a:p>
          </p:txBody>
        </p:sp>
      </p:grpSp>
      <p:grpSp>
        <p:nvGrpSpPr>
          <p:cNvPr id="4" name="Group 17"/>
          <p:cNvGrpSpPr>
            <a:grpSpLocks/>
          </p:cNvGrpSpPr>
          <p:nvPr/>
        </p:nvGrpSpPr>
        <p:grpSpPr bwMode="auto">
          <a:xfrm>
            <a:off x="3760788" y="4572000"/>
            <a:ext cx="1046162" cy="1295400"/>
            <a:chOff x="1071" y="3312"/>
            <a:chExt cx="659" cy="816"/>
          </a:xfrm>
        </p:grpSpPr>
        <p:grpSp>
          <p:nvGrpSpPr>
            <p:cNvPr id="5" name="Group 18"/>
            <p:cNvGrpSpPr>
              <a:grpSpLocks/>
            </p:cNvGrpSpPr>
            <p:nvPr/>
          </p:nvGrpSpPr>
          <p:grpSpPr bwMode="auto">
            <a:xfrm>
              <a:off x="1248" y="3312"/>
              <a:ext cx="312" cy="624"/>
              <a:chOff x="192" y="3264"/>
              <a:chExt cx="384" cy="768"/>
            </a:xfrm>
          </p:grpSpPr>
          <p:sp>
            <p:nvSpPr>
              <p:cNvPr id="89111" name="Oval 19"/>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89112" name="AutoShape 20"/>
              <p:cNvCxnSpPr>
                <a:cxnSpLocks noChangeShapeType="1"/>
                <a:stCxn id="89111"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89113" name="AutoShape 21"/>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89114" name="AutoShape 22"/>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89115" name="AutoShape 23"/>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89110" name="Text Box 24"/>
            <p:cNvSpPr txBox="1">
              <a:spLocks noChangeArrowheads="1"/>
            </p:cNvSpPr>
            <p:nvPr/>
          </p:nvSpPr>
          <p:spPr bwMode="auto">
            <a:xfrm>
              <a:off x="1071" y="3936"/>
              <a:ext cx="659" cy="192"/>
            </a:xfrm>
            <a:prstGeom prst="rect">
              <a:avLst/>
            </a:prstGeom>
            <a:noFill/>
            <a:ln w="9525">
              <a:noFill/>
              <a:miter lim="800000"/>
              <a:headEnd/>
              <a:tailEnd/>
            </a:ln>
            <a:effectLst/>
          </p:spPr>
          <p:txBody>
            <a:bodyPr wrap="none">
              <a:spAutoFit/>
            </a:bodyPr>
            <a:lstStyle/>
            <a:p>
              <a:r>
                <a:rPr lang="en-GB" altLang="es-ES" sz="1400" b="0"/>
                <a:t>SalesAgent</a:t>
              </a:r>
            </a:p>
          </p:txBody>
        </p:sp>
      </p:grpSp>
      <p:cxnSp>
        <p:nvCxnSpPr>
          <p:cNvPr id="89101" name="AutoShape 25"/>
          <p:cNvCxnSpPr>
            <a:cxnSpLocks noChangeShapeType="1"/>
            <a:endCxn id="89095" idx="2"/>
          </p:cNvCxnSpPr>
          <p:nvPr/>
        </p:nvCxnSpPr>
        <p:spPr bwMode="auto">
          <a:xfrm>
            <a:off x="4724400" y="3048000"/>
            <a:ext cx="1790700" cy="114300"/>
          </a:xfrm>
          <a:prstGeom prst="straightConnector1">
            <a:avLst/>
          </a:prstGeom>
          <a:noFill/>
          <a:ln w="9525">
            <a:solidFill>
              <a:schemeClr val="tx1"/>
            </a:solidFill>
            <a:miter lim="800000"/>
            <a:headEnd/>
            <a:tailEnd/>
          </a:ln>
          <a:effectLst/>
        </p:spPr>
      </p:cxnSp>
      <p:cxnSp>
        <p:nvCxnSpPr>
          <p:cNvPr id="89102" name="AutoShape 26"/>
          <p:cNvCxnSpPr>
            <a:cxnSpLocks noChangeShapeType="1"/>
            <a:endCxn id="89096" idx="2"/>
          </p:cNvCxnSpPr>
          <p:nvPr/>
        </p:nvCxnSpPr>
        <p:spPr bwMode="auto">
          <a:xfrm>
            <a:off x="4724400" y="3429000"/>
            <a:ext cx="1790700" cy="469900"/>
          </a:xfrm>
          <a:prstGeom prst="straightConnector1">
            <a:avLst/>
          </a:prstGeom>
          <a:noFill/>
          <a:ln w="9525">
            <a:solidFill>
              <a:schemeClr val="tx1"/>
            </a:solidFill>
            <a:miter lim="800000"/>
            <a:headEnd/>
            <a:tailEnd/>
          </a:ln>
          <a:effectLst/>
        </p:spPr>
      </p:cxnSp>
      <p:cxnSp>
        <p:nvCxnSpPr>
          <p:cNvPr id="89103" name="AutoShape 27"/>
          <p:cNvCxnSpPr>
            <a:cxnSpLocks noChangeShapeType="1"/>
            <a:stCxn id="89117" idx="3"/>
            <a:endCxn id="89097" idx="2"/>
          </p:cNvCxnSpPr>
          <p:nvPr/>
        </p:nvCxnSpPr>
        <p:spPr bwMode="auto">
          <a:xfrm>
            <a:off x="4740275" y="3733800"/>
            <a:ext cx="1774825" cy="901700"/>
          </a:xfrm>
          <a:prstGeom prst="straightConnector1">
            <a:avLst/>
          </a:prstGeom>
          <a:noFill/>
          <a:ln w="9525">
            <a:solidFill>
              <a:schemeClr val="tx1"/>
            </a:solidFill>
            <a:miter lim="800000"/>
            <a:headEnd/>
            <a:tailEnd/>
          </a:ln>
          <a:effectLst/>
        </p:spPr>
      </p:cxnSp>
      <p:cxnSp>
        <p:nvCxnSpPr>
          <p:cNvPr id="89104" name="AutoShape 28"/>
          <p:cNvCxnSpPr>
            <a:cxnSpLocks noChangeShapeType="1"/>
            <a:endCxn id="89095" idx="3"/>
          </p:cNvCxnSpPr>
          <p:nvPr/>
        </p:nvCxnSpPr>
        <p:spPr bwMode="auto">
          <a:xfrm flipV="1">
            <a:off x="4800600" y="3351213"/>
            <a:ext cx="2005013" cy="1677987"/>
          </a:xfrm>
          <a:prstGeom prst="straightConnector1">
            <a:avLst/>
          </a:prstGeom>
          <a:noFill/>
          <a:ln w="9525">
            <a:solidFill>
              <a:schemeClr val="tx1"/>
            </a:solidFill>
            <a:miter lim="800000"/>
            <a:headEnd/>
            <a:tailEnd/>
          </a:ln>
          <a:effectLst/>
        </p:spPr>
      </p:cxnSp>
      <p:cxnSp>
        <p:nvCxnSpPr>
          <p:cNvPr id="89105" name="AutoShape 29"/>
          <p:cNvCxnSpPr>
            <a:cxnSpLocks noChangeShapeType="1"/>
            <a:endCxn id="89096" idx="3"/>
          </p:cNvCxnSpPr>
          <p:nvPr/>
        </p:nvCxnSpPr>
        <p:spPr bwMode="auto">
          <a:xfrm flipV="1">
            <a:off x="4876800" y="4087813"/>
            <a:ext cx="1928813" cy="1169987"/>
          </a:xfrm>
          <a:prstGeom prst="straightConnector1">
            <a:avLst/>
          </a:prstGeom>
          <a:noFill/>
          <a:ln w="9525">
            <a:solidFill>
              <a:schemeClr val="tx1"/>
            </a:solidFill>
            <a:miter lim="800000"/>
            <a:headEnd/>
            <a:tailEnd/>
          </a:ln>
          <a:effectLst/>
        </p:spPr>
      </p:cxnSp>
      <p:cxnSp>
        <p:nvCxnSpPr>
          <p:cNvPr id="89106" name="AutoShape 30"/>
          <p:cNvCxnSpPr>
            <a:cxnSpLocks noChangeShapeType="1"/>
            <a:endCxn id="89097" idx="3"/>
          </p:cNvCxnSpPr>
          <p:nvPr/>
        </p:nvCxnSpPr>
        <p:spPr bwMode="auto">
          <a:xfrm flipV="1">
            <a:off x="4876800" y="4824413"/>
            <a:ext cx="1928813" cy="661987"/>
          </a:xfrm>
          <a:prstGeom prst="straightConnector1">
            <a:avLst/>
          </a:prstGeom>
          <a:noFill/>
          <a:ln w="9525">
            <a:solidFill>
              <a:schemeClr val="tx1"/>
            </a:solidFill>
            <a:miter lim="800000"/>
            <a:headEnd/>
            <a:tailEnd/>
          </a:ln>
          <a:effectLst/>
        </p:spPr>
      </p:cxnSp>
      <p:cxnSp>
        <p:nvCxnSpPr>
          <p:cNvPr id="89107" name="AutoShape 31"/>
          <p:cNvCxnSpPr>
            <a:cxnSpLocks noChangeShapeType="1"/>
            <a:endCxn id="89098" idx="2"/>
          </p:cNvCxnSpPr>
          <p:nvPr/>
        </p:nvCxnSpPr>
        <p:spPr bwMode="auto">
          <a:xfrm flipV="1">
            <a:off x="4953000" y="5372100"/>
            <a:ext cx="1562100" cy="266700"/>
          </a:xfrm>
          <a:prstGeom prst="straightConnector1">
            <a:avLst/>
          </a:prstGeom>
          <a:noFill/>
          <a:ln w="9525">
            <a:solidFill>
              <a:schemeClr val="tx1"/>
            </a:solidFill>
            <a:miter lim="800000"/>
            <a:headEnd/>
            <a:tailEnd/>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88"/>
          <p:cNvSpPr>
            <a:spLocks noGrp="1" noChangeArrowheads="1"/>
          </p:cNvSpPr>
          <p:nvPr>
            <p:ph type="title"/>
          </p:nvPr>
        </p:nvSpPr>
        <p:spPr/>
        <p:txBody>
          <a:bodyPr/>
          <a:lstStyle/>
          <a:p>
            <a:pPr eaLnBrk="1" hangingPunct="1"/>
            <a:r>
              <a:rPr lang="en-GB" altLang="es-ES" smtClean="0"/>
              <a:t>Actor generalisation</a:t>
            </a:r>
          </a:p>
        </p:txBody>
      </p:sp>
      <p:sp>
        <p:nvSpPr>
          <p:cNvPr id="90117" name="Rectangle 89"/>
          <p:cNvSpPr>
            <a:spLocks noGrp="1" noChangeArrowheads="1"/>
          </p:cNvSpPr>
          <p:nvPr>
            <p:ph idx="1"/>
          </p:nvPr>
        </p:nvSpPr>
        <p:spPr>
          <a:xfrm>
            <a:off x="0" y="1676400"/>
            <a:ext cx="3810000" cy="4456113"/>
          </a:xfrm>
        </p:spPr>
        <p:txBody>
          <a:bodyPr/>
          <a:lstStyle/>
          <a:p>
            <a:pPr eaLnBrk="1" hangingPunct="1">
              <a:lnSpc>
                <a:spcPct val="90000"/>
              </a:lnSpc>
            </a:pPr>
            <a:r>
              <a:rPr lang="en-GB" altLang="es-ES" sz="2000" dirty="0" smtClean="0"/>
              <a:t>If two actors communicate with the same set of use cases in the same way, then we can express this as a generalisation to another (possibly abstract) actor</a:t>
            </a:r>
          </a:p>
          <a:p>
            <a:pPr eaLnBrk="1" hangingPunct="1">
              <a:lnSpc>
                <a:spcPct val="90000"/>
              </a:lnSpc>
            </a:pPr>
            <a:r>
              <a:rPr lang="en-GB" altLang="es-ES" sz="2000" dirty="0" smtClean="0"/>
              <a:t>The descendent actors inherit the roles and relationships to use cases held by the ancestor actor</a:t>
            </a:r>
          </a:p>
        </p:txBody>
      </p:sp>
      <p:sp>
        <p:nvSpPr>
          <p:cNvPr id="90118" name="Rectangle 44"/>
          <p:cNvSpPr>
            <a:spLocks noChangeArrowheads="1"/>
          </p:cNvSpPr>
          <p:nvPr/>
        </p:nvSpPr>
        <p:spPr bwMode="auto">
          <a:xfrm>
            <a:off x="6794500" y="1893888"/>
            <a:ext cx="2273300" cy="3117850"/>
          </a:xfrm>
          <a:prstGeom prst="rect">
            <a:avLst/>
          </a:prstGeom>
          <a:solidFill>
            <a:schemeClr val="bg1"/>
          </a:solidFill>
          <a:ln w="9525">
            <a:solidFill>
              <a:schemeClr val="tx1"/>
            </a:solidFill>
            <a:miter lim="800000"/>
            <a:headEnd/>
            <a:tailEnd/>
          </a:ln>
          <a:effectLst/>
        </p:spPr>
        <p:txBody>
          <a:bodyPr wrap="none"/>
          <a:lstStyle/>
          <a:p>
            <a:r>
              <a:rPr lang="en-GB" altLang="es-ES" sz="1400" b="0"/>
              <a:t>Sales system</a:t>
            </a:r>
          </a:p>
        </p:txBody>
      </p:sp>
      <p:sp>
        <p:nvSpPr>
          <p:cNvPr id="90119" name="Oval 45"/>
          <p:cNvSpPr>
            <a:spLocks noChangeArrowheads="1"/>
          </p:cNvSpPr>
          <p:nvPr/>
        </p:nvSpPr>
        <p:spPr bwMode="auto">
          <a:xfrm>
            <a:off x="7010400" y="2478088"/>
            <a:ext cx="1828800" cy="454025"/>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ListProducts</a:t>
            </a:r>
          </a:p>
        </p:txBody>
      </p:sp>
      <p:sp>
        <p:nvSpPr>
          <p:cNvPr id="90120" name="Oval 46"/>
          <p:cNvSpPr>
            <a:spLocks noChangeArrowheads="1"/>
          </p:cNvSpPr>
          <p:nvPr/>
        </p:nvSpPr>
        <p:spPr bwMode="auto">
          <a:xfrm>
            <a:off x="7010400" y="3106738"/>
            <a:ext cx="1828800" cy="454025"/>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OrderProducts</a:t>
            </a:r>
          </a:p>
        </p:txBody>
      </p:sp>
      <p:sp>
        <p:nvSpPr>
          <p:cNvPr id="90121" name="Oval 47"/>
          <p:cNvSpPr>
            <a:spLocks noChangeArrowheads="1"/>
          </p:cNvSpPr>
          <p:nvPr/>
        </p:nvSpPr>
        <p:spPr bwMode="auto">
          <a:xfrm>
            <a:off x="7010400" y="3733800"/>
            <a:ext cx="1828800" cy="454025"/>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AcceptPayment</a:t>
            </a:r>
          </a:p>
        </p:txBody>
      </p:sp>
      <p:sp>
        <p:nvSpPr>
          <p:cNvPr id="90122" name="Oval 48"/>
          <p:cNvSpPr>
            <a:spLocks noChangeArrowheads="1"/>
          </p:cNvSpPr>
          <p:nvPr/>
        </p:nvSpPr>
        <p:spPr bwMode="auto">
          <a:xfrm>
            <a:off x="7010400" y="4360863"/>
            <a:ext cx="1828800" cy="455612"/>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CalculateCommission</a:t>
            </a:r>
          </a:p>
        </p:txBody>
      </p:sp>
      <p:grpSp>
        <p:nvGrpSpPr>
          <p:cNvPr id="2" name="Group 49"/>
          <p:cNvGrpSpPr>
            <a:grpSpLocks/>
          </p:cNvGrpSpPr>
          <p:nvPr/>
        </p:nvGrpSpPr>
        <p:grpSpPr bwMode="auto">
          <a:xfrm>
            <a:off x="5006975" y="2217738"/>
            <a:ext cx="849313" cy="1144587"/>
            <a:chOff x="1086" y="3312"/>
            <a:chExt cx="627" cy="846"/>
          </a:xfrm>
        </p:grpSpPr>
        <p:grpSp>
          <p:nvGrpSpPr>
            <p:cNvPr id="3" name="Group 50"/>
            <p:cNvGrpSpPr>
              <a:grpSpLocks/>
            </p:cNvGrpSpPr>
            <p:nvPr/>
          </p:nvGrpSpPr>
          <p:grpSpPr bwMode="auto">
            <a:xfrm>
              <a:off x="1248" y="3312"/>
              <a:ext cx="312" cy="624"/>
              <a:chOff x="192" y="3264"/>
              <a:chExt cx="384" cy="768"/>
            </a:xfrm>
          </p:grpSpPr>
          <p:sp>
            <p:nvSpPr>
              <p:cNvPr id="90157" name="Oval 51"/>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90158" name="AutoShape 52"/>
              <p:cNvCxnSpPr>
                <a:cxnSpLocks noChangeShapeType="1"/>
                <a:stCxn id="90157"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90159" name="AutoShape 53"/>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90160" name="AutoShape 54"/>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90161" name="AutoShape 55"/>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90156" name="Text Box 56"/>
            <p:cNvSpPr txBox="1">
              <a:spLocks noChangeArrowheads="1"/>
            </p:cNvSpPr>
            <p:nvPr/>
          </p:nvSpPr>
          <p:spPr bwMode="auto">
            <a:xfrm>
              <a:off x="1086" y="3955"/>
              <a:ext cx="627" cy="203"/>
            </a:xfrm>
            <a:prstGeom prst="rect">
              <a:avLst/>
            </a:prstGeom>
            <a:noFill/>
            <a:ln w="9525">
              <a:noFill/>
              <a:miter lim="800000"/>
              <a:headEnd/>
              <a:tailEnd/>
            </a:ln>
            <a:effectLst/>
          </p:spPr>
          <p:txBody>
            <a:bodyPr wrap="none">
              <a:spAutoFit/>
            </a:bodyPr>
            <a:lstStyle/>
            <a:p>
              <a:r>
                <a:rPr lang="en-GB" altLang="es-ES" sz="1200" b="0" i="1"/>
                <a:t>Purchaser</a:t>
              </a:r>
            </a:p>
          </p:txBody>
        </p:sp>
      </p:grpSp>
      <p:grpSp>
        <p:nvGrpSpPr>
          <p:cNvPr id="4" name="Group 57"/>
          <p:cNvGrpSpPr>
            <a:grpSpLocks/>
          </p:cNvGrpSpPr>
          <p:nvPr/>
        </p:nvGrpSpPr>
        <p:grpSpPr bwMode="auto">
          <a:xfrm>
            <a:off x="5567363" y="4037013"/>
            <a:ext cx="925512" cy="1144587"/>
            <a:chOff x="1059" y="3312"/>
            <a:chExt cx="684" cy="846"/>
          </a:xfrm>
        </p:grpSpPr>
        <p:grpSp>
          <p:nvGrpSpPr>
            <p:cNvPr id="5" name="Group 58"/>
            <p:cNvGrpSpPr>
              <a:grpSpLocks/>
            </p:cNvGrpSpPr>
            <p:nvPr/>
          </p:nvGrpSpPr>
          <p:grpSpPr bwMode="auto">
            <a:xfrm>
              <a:off x="1248" y="3312"/>
              <a:ext cx="312" cy="624"/>
              <a:chOff x="192" y="3264"/>
              <a:chExt cx="384" cy="768"/>
            </a:xfrm>
          </p:grpSpPr>
          <p:sp>
            <p:nvSpPr>
              <p:cNvPr id="90150" name="Oval 59"/>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90151" name="AutoShape 60"/>
              <p:cNvCxnSpPr>
                <a:cxnSpLocks noChangeShapeType="1"/>
                <a:stCxn id="90150"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90152" name="AutoShape 61"/>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90153" name="AutoShape 62"/>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90154" name="AutoShape 63"/>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90149" name="Text Box 64"/>
            <p:cNvSpPr txBox="1">
              <a:spLocks noChangeArrowheads="1"/>
            </p:cNvSpPr>
            <p:nvPr/>
          </p:nvSpPr>
          <p:spPr bwMode="auto">
            <a:xfrm>
              <a:off x="1059" y="3955"/>
              <a:ext cx="684" cy="203"/>
            </a:xfrm>
            <a:prstGeom prst="rect">
              <a:avLst/>
            </a:prstGeom>
            <a:noFill/>
            <a:ln w="9525">
              <a:noFill/>
              <a:miter lim="800000"/>
              <a:headEnd/>
              <a:tailEnd/>
            </a:ln>
            <a:effectLst/>
          </p:spPr>
          <p:txBody>
            <a:bodyPr wrap="none">
              <a:spAutoFit/>
            </a:bodyPr>
            <a:lstStyle/>
            <a:p>
              <a:r>
                <a:rPr lang="en-GB" altLang="es-ES" sz="1200" b="0"/>
                <a:t>SalesAgent</a:t>
              </a:r>
            </a:p>
          </p:txBody>
        </p:sp>
      </p:grpSp>
      <p:cxnSp>
        <p:nvCxnSpPr>
          <p:cNvPr id="90125" name="AutoShape 65"/>
          <p:cNvCxnSpPr>
            <a:cxnSpLocks noChangeShapeType="1"/>
            <a:endCxn id="90119" idx="2"/>
          </p:cNvCxnSpPr>
          <p:nvPr/>
        </p:nvCxnSpPr>
        <p:spPr bwMode="auto">
          <a:xfrm>
            <a:off x="5808663" y="2608263"/>
            <a:ext cx="1201737" cy="96837"/>
          </a:xfrm>
          <a:prstGeom prst="straightConnector1">
            <a:avLst/>
          </a:prstGeom>
          <a:noFill/>
          <a:ln w="9525">
            <a:solidFill>
              <a:schemeClr val="tx1"/>
            </a:solidFill>
            <a:miter lim="800000"/>
            <a:headEnd/>
            <a:tailEnd/>
          </a:ln>
          <a:effectLst/>
        </p:spPr>
      </p:cxnSp>
      <p:cxnSp>
        <p:nvCxnSpPr>
          <p:cNvPr id="90126" name="AutoShape 66"/>
          <p:cNvCxnSpPr>
            <a:cxnSpLocks noChangeShapeType="1"/>
            <a:endCxn id="90120" idx="2"/>
          </p:cNvCxnSpPr>
          <p:nvPr/>
        </p:nvCxnSpPr>
        <p:spPr bwMode="auto">
          <a:xfrm>
            <a:off x="5808663" y="2932113"/>
            <a:ext cx="1201737" cy="401637"/>
          </a:xfrm>
          <a:prstGeom prst="straightConnector1">
            <a:avLst/>
          </a:prstGeom>
          <a:noFill/>
          <a:ln w="9525">
            <a:solidFill>
              <a:schemeClr val="tx1"/>
            </a:solidFill>
            <a:miter lim="800000"/>
            <a:headEnd/>
            <a:tailEnd/>
          </a:ln>
          <a:effectLst/>
        </p:spPr>
      </p:cxnSp>
      <p:cxnSp>
        <p:nvCxnSpPr>
          <p:cNvPr id="90127" name="AutoShape 67"/>
          <p:cNvCxnSpPr>
            <a:cxnSpLocks noChangeShapeType="1"/>
            <a:endCxn id="90121" idx="2"/>
          </p:cNvCxnSpPr>
          <p:nvPr/>
        </p:nvCxnSpPr>
        <p:spPr bwMode="auto">
          <a:xfrm>
            <a:off x="5867400" y="3200400"/>
            <a:ext cx="1143000" cy="760413"/>
          </a:xfrm>
          <a:prstGeom prst="straightConnector1">
            <a:avLst/>
          </a:prstGeom>
          <a:noFill/>
          <a:ln w="9525">
            <a:solidFill>
              <a:schemeClr val="tx1"/>
            </a:solidFill>
            <a:miter lim="800000"/>
            <a:headEnd/>
            <a:tailEnd/>
          </a:ln>
          <a:effectLst/>
        </p:spPr>
      </p:cxnSp>
      <p:cxnSp>
        <p:nvCxnSpPr>
          <p:cNvPr id="90128" name="AutoShape 68"/>
          <p:cNvCxnSpPr>
            <a:cxnSpLocks noChangeShapeType="1"/>
            <a:endCxn id="90122" idx="2"/>
          </p:cNvCxnSpPr>
          <p:nvPr/>
        </p:nvCxnSpPr>
        <p:spPr bwMode="auto">
          <a:xfrm>
            <a:off x="6264275" y="4556125"/>
            <a:ext cx="746125" cy="33338"/>
          </a:xfrm>
          <a:prstGeom prst="straightConnector1">
            <a:avLst/>
          </a:prstGeom>
          <a:noFill/>
          <a:ln w="9525">
            <a:solidFill>
              <a:schemeClr val="tx1"/>
            </a:solidFill>
            <a:miter lim="800000"/>
            <a:headEnd/>
            <a:tailEnd/>
          </a:ln>
          <a:effectLst/>
        </p:spPr>
      </p:cxnSp>
      <p:grpSp>
        <p:nvGrpSpPr>
          <p:cNvPr id="6" name="Group 69"/>
          <p:cNvGrpSpPr>
            <a:grpSpLocks/>
          </p:cNvGrpSpPr>
          <p:nvPr/>
        </p:nvGrpSpPr>
        <p:grpSpPr bwMode="auto">
          <a:xfrm>
            <a:off x="4375150" y="4037013"/>
            <a:ext cx="828675" cy="1144587"/>
            <a:chOff x="1097" y="3312"/>
            <a:chExt cx="612" cy="846"/>
          </a:xfrm>
        </p:grpSpPr>
        <p:grpSp>
          <p:nvGrpSpPr>
            <p:cNvPr id="7" name="Group 70"/>
            <p:cNvGrpSpPr>
              <a:grpSpLocks/>
            </p:cNvGrpSpPr>
            <p:nvPr/>
          </p:nvGrpSpPr>
          <p:grpSpPr bwMode="auto">
            <a:xfrm>
              <a:off x="1248" y="3312"/>
              <a:ext cx="312" cy="624"/>
              <a:chOff x="192" y="3264"/>
              <a:chExt cx="384" cy="768"/>
            </a:xfrm>
          </p:grpSpPr>
          <p:sp>
            <p:nvSpPr>
              <p:cNvPr id="90143" name="Oval 71"/>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90144" name="AutoShape 72"/>
              <p:cNvCxnSpPr>
                <a:cxnSpLocks noChangeShapeType="1"/>
                <a:stCxn id="90143"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90145" name="AutoShape 73"/>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90146" name="AutoShape 74"/>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90147" name="AutoShape 75"/>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90142" name="Text Box 76"/>
            <p:cNvSpPr txBox="1">
              <a:spLocks noChangeArrowheads="1"/>
            </p:cNvSpPr>
            <p:nvPr/>
          </p:nvSpPr>
          <p:spPr bwMode="auto">
            <a:xfrm>
              <a:off x="1097" y="3955"/>
              <a:ext cx="612" cy="203"/>
            </a:xfrm>
            <a:prstGeom prst="rect">
              <a:avLst/>
            </a:prstGeom>
            <a:noFill/>
            <a:ln w="9525">
              <a:noFill/>
              <a:miter lim="800000"/>
              <a:headEnd/>
              <a:tailEnd/>
            </a:ln>
            <a:effectLst/>
          </p:spPr>
          <p:txBody>
            <a:bodyPr wrap="none">
              <a:spAutoFit/>
            </a:bodyPr>
            <a:lstStyle/>
            <a:p>
              <a:r>
                <a:rPr lang="en-GB" altLang="es-ES" sz="1200" b="0"/>
                <a:t>Customer</a:t>
              </a:r>
            </a:p>
          </p:txBody>
        </p:sp>
      </p:grpSp>
      <p:sp>
        <p:nvSpPr>
          <p:cNvPr id="90130" name="AutoShape 77"/>
          <p:cNvSpPr>
            <a:spLocks noChangeArrowheads="1"/>
          </p:cNvSpPr>
          <p:nvPr/>
        </p:nvSpPr>
        <p:spPr bwMode="auto">
          <a:xfrm>
            <a:off x="5300663" y="3387725"/>
            <a:ext cx="260350" cy="195263"/>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s-ES"/>
          </a:p>
        </p:txBody>
      </p:sp>
      <p:cxnSp>
        <p:nvCxnSpPr>
          <p:cNvPr id="90131" name="AutoShape 78"/>
          <p:cNvCxnSpPr>
            <a:cxnSpLocks noChangeShapeType="1"/>
            <a:stCxn id="90143" idx="0"/>
            <a:endCxn id="90130" idx="3"/>
          </p:cNvCxnSpPr>
          <p:nvPr/>
        </p:nvCxnSpPr>
        <p:spPr bwMode="auto">
          <a:xfrm rot="-5400000">
            <a:off x="4883944" y="3490119"/>
            <a:ext cx="454025" cy="639763"/>
          </a:xfrm>
          <a:prstGeom prst="bentConnector3">
            <a:avLst>
              <a:gd name="adj1" fmla="val 50000"/>
            </a:avLst>
          </a:prstGeom>
          <a:noFill/>
          <a:ln w="9525">
            <a:solidFill>
              <a:schemeClr val="tx1"/>
            </a:solidFill>
            <a:miter lim="800000"/>
            <a:headEnd/>
            <a:tailEnd/>
          </a:ln>
          <a:effectLst/>
        </p:spPr>
      </p:cxnSp>
      <p:cxnSp>
        <p:nvCxnSpPr>
          <p:cNvPr id="90132" name="AutoShape 79"/>
          <p:cNvCxnSpPr>
            <a:cxnSpLocks noChangeShapeType="1"/>
            <a:stCxn id="90150" idx="0"/>
            <a:endCxn id="90130" idx="3"/>
          </p:cNvCxnSpPr>
          <p:nvPr/>
        </p:nvCxnSpPr>
        <p:spPr bwMode="auto">
          <a:xfrm rot="5400000" flipH="1">
            <a:off x="5505450" y="3508376"/>
            <a:ext cx="454025" cy="603250"/>
          </a:xfrm>
          <a:prstGeom prst="bentConnector3">
            <a:avLst>
              <a:gd name="adj1" fmla="val 50000"/>
            </a:avLst>
          </a:prstGeom>
          <a:noFill/>
          <a:ln w="9525">
            <a:solidFill>
              <a:schemeClr val="tx1"/>
            </a:solidFill>
            <a:miter lim="800000"/>
            <a:headEnd/>
            <a:tailEnd/>
          </a:ln>
          <a:effectLst/>
        </p:spPr>
      </p:cxnSp>
      <p:sp>
        <p:nvSpPr>
          <p:cNvPr id="90133" name="Text Box 80"/>
          <p:cNvSpPr txBox="1">
            <a:spLocks noChangeArrowheads="1"/>
          </p:cNvSpPr>
          <p:nvPr/>
        </p:nvSpPr>
        <p:spPr bwMode="auto">
          <a:xfrm>
            <a:off x="4191000" y="2286000"/>
            <a:ext cx="1143000" cy="517525"/>
          </a:xfrm>
          <a:prstGeom prst="rect">
            <a:avLst/>
          </a:prstGeom>
          <a:noFill/>
          <a:ln w="9525">
            <a:noFill/>
            <a:miter lim="800000"/>
            <a:headEnd/>
            <a:tailEnd/>
          </a:ln>
          <a:effectLst/>
        </p:spPr>
        <p:txBody>
          <a:bodyPr>
            <a:spAutoFit/>
          </a:bodyPr>
          <a:lstStyle/>
          <a:p>
            <a:pPr algn="l"/>
            <a:r>
              <a:rPr lang="en-GB" altLang="es-ES" sz="1400" b="0">
                <a:solidFill>
                  <a:schemeClr val="tx2"/>
                </a:solidFill>
              </a:rPr>
              <a:t>ancestor </a:t>
            </a:r>
            <a:br>
              <a:rPr lang="en-GB" altLang="es-ES" sz="1400" b="0">
                <a:solidFill>
                  <a:schemeClr val="tx2"/>
                </a:solidFill>
              </a:rPr>
            </a:br>
            <a:r>
              <a:rPr lang="en-GB" altLang="es-ES" sz="1400" b="0">
                <a:solidFill>
                  <a:schemeClr val="tx2"/>
                </a:solidFill>
              </a:rPr>
              <a:t>or parent</a:t>
            </a:r>
          </a:p>
        </p:txBody>
      </p:sp>
      <p:sp>
        <p:nvSpPr>
          <p:cNvPr id="90134" name="Text Box 81"/>
          <p:cNvSpPr txBox="1">
            <a:spLocks noChangeArrowheads="1"/>
          </p:cNvSpPr>
          <p:nvPr/>
        </p:nvSpPr>
        <p:spPr bwMode="auto">
          <a:xfrm>
            <a:off x="4456113" y="5141913"/>
            <a:ext cx="2533650" cy="304800"/>
          </a:xfrm>
          <a:prstGeom prst="rect">
            <a:avLst/>
          </a:prstGeom>
          <a:noFill/>
          <a:ln w="9525">
            <a:noFill/>
            <a:miter lim="800000"/>
            <a:headEnd/>
            <a:tailEnd/>
          </a:ln>
          <a:effectLst/>
        </p:spPr>
        <p:txBody>
          <a:bodyPr>
            <a:spAutoFit/>
          </a:bodyPr>
          <a:lstStyle/>
          <a:p>
            <a:pPr algn="l"/>
            <a:r>
              <a:rPr lang="en-GB" altLang="es-ES" sz="1400" b="0">
                <a:solidFill>
                  <a:schemeClr val="tx2"/>
                </a:solidFill>
              </a:rPr>
              <a:t>descendents or children</a:t>
            </a:r>
          </a:p>
        </p:txBody>
      </p:sp>
      <p:sp>
        <p:nvSpPr>
          <p:cNvPr id="90135" name="Rectangle 83"/>
          <p:cNvSpPr>
            <a:spLocks noChangeArrowheads="1"/>
          </p:cNvSpPr>
          <p:nvPr/>
        </p:nvSpPr>
        <p:spPr bwMode="auto">
          <a:xfrm>
            <a:off x="3733800" y="3200400"/>
            <a:ext cx="1276350" cy="304800"/>
          </a:xfrm>
          <a:prstGeom prst="rect">
            <a:avLst/>
          </a:prstGeom>
          <a:noFill/>
          <a:ln w="9525">
            <a:noFill/>
            <a:miter lim="800000"/>
            <a:headEnd/>
            <a:tailEnd/>
          </a:ln>
          <a:effectLst/>
        </p:spPr>
        <p:txBody>
          <a:bodyPr wrap="none">
            <a:spAutoFit/>
          </a:bodyPr>
          <a:lstStyle/>
          <a:p>
            <a:pPr algn="l"/>
            <a:r>
              <a:rPr lang="en-GB" altLang="es-ES" sz="1400" b="0">
                <a:solidFill>
                  <a:schemeClr val="tx2"/>
                </a:solidFill>
              </a:rPr>
              <a:t>generalisation</a:t>
            </a:r>
          </a:p>
        </p:txBody>
      </p:sp>
      <p:sp>
        <p:nvSpPr>
          <p:cNvPr id="90136" name="Line 84"/>
          <p:cNvSpPr>
            <a:spLocks noChangeShapeType="1"/>
          </p:cNvSpPr>
          <p:nvPr/>
        </p:nvSpPr>
        <p:spPr bwMode="auto">
          <a:xfrm>
            <a:off x="4648200" y="3505200"/>
            <a:ext cx="328613" cy="271463"/>
          </a:xfrm>
          <a:prstGeom prst="line">
            <a:avLst/>
          </a:prstGeom>
          <a:noFill/>
          <a:ln w="9525">
            <a:solidFill>
              <a:schemeClr val="tx2"/>
            </a:solidFill>
            <a:miter lim="800000"/>
            <a:headEnd/>
            <a:tailEnd/>
          </a:ln>
          <a:effectLst/>
        </p:spPr>
        <p:txBody>
          <a:bodyPr wrap="none"/>
          <a:lstStyle/>
          <a:p>
            <a:endParaRPr lang="en-US"/>
          </a:p>
        </p:txBody>
      </p:sp>
      <p:sp>
        <p:nvSpPr>
          <p:cNvPr id="90137" name="Rectangle 85"/>
          <p:cNvSpPr>
            <a:spLocks noChangeArrowheads="1"/>
          </p:cNvSpPr>
          <p:nvPr/>
        </p:nvSpPr>
        <p:spPr bwMode="auto">
          <a:xfrm>
            <a:off x="5029200" y="1447800"/>
            <a:ext cx="1263650" cy="304800"/>
          </a:xfrm>
          <a:prstGeom prst="rect">
            <a:avLst/>
          </a:prstGeom>
          <a:noFill/>
          <a:ln w="9525">
            <a:noFill/>
            <a:miter lim="800000"/>
            <a:headEnd/>
            <a:tailEnd/>
          </a:ln>
          <a:effectLst/>
        </p:spPr>
        <p:txBody>
          <a:bodyPr wrap="none">
            <a:spAutoFit/>
          </a:bodyPr>
          <a:lstStyle/>
          <a:p>
            <a:pPr algn="l"/>
            <a:r>
              <a:rPr lang="en-GB" altLang="es-ES" sz="1400" b="0">
                <a:solidFill>
                  <a:schemeClr val="tx2"/>
                </a:solidFill>
              </a:rPr>
              <a:t>abstract actor</a:t>
            </a:r>
          </a:p>
        </p:txBody>
      </p:sp>
      <p:sp>
        <p:nvSpPr>
          <p:cNvPr id="90138" name="Line 86"/>
          <p:cNvSpPr>
            <a:spLocks noChangeShapeType="1"/>
          </p:cNvSpPr>
          <p:nvPr/>
        </p:nvSpPr>
        <p:spPr bwMode="auto">
          <a:xfrm flipH="1">
            <a:off x="5486400" y="1752600"/>
            <a:ext cx="76200" cy="381000"/>
          </a:xfrm>
          <a:prstGeom prst="line">
            <a:avLst/>
          </a:prstGeom>
          <a:noFill/>
          <a:ln w="9525">
            <a:solidFill>
              <a:schemeClr val="tx2"/>
            </a:solidFill>
            <a:miter lim="800000"/>
            <a:headEnd/>
            <a:tailEnd/>
          </a:ln>
          <a:effectLst/>
        </p:spPr>
        <p:txBody>
          <a:bodyPr wrap="none"/>
          <a:lstStyle/>
          <a:p>
            <a:endParaRPr lang="en-US"/>
          </a:p>
        </p:txBody>
      </p:sp>
      <p:sp>
        <p:nvSpPr>
          <p:cNvPr id="90139" name="AutoShape 90"/>
          <p:cNvSpPr>
            <a:spLocks noChangeArrowheads="1"/>
          </p:cNvSpPr>
          <p:nvPr/>
        </p:nvSpPr>
        <p:spPr bwMode="auto">
          <a:xfrm>
            <a:off x="4572000" y="5562600"/>
            <a:ext cx="4343400" cy="914400"/>
          </a:xfrm>
          <a:prstGeom prst="horizontalScroll">
            <a:avLst>
              <a:gd name="adj" fmla="val 12500"/>
            </a:avLst>
          </a:prstGeom>
          <a:solidFill>
            <a:schemeClr val="accent2"/>
          </a:solidFill>
          <a:ln w="9525">
            <a:solidFill>
              <a:schemeClr val="tx1"/>
            </a:solidFill>
            <a:miter lim="800000"/>
            <a:headEnd/>
            <a:tailEnd/>
          </a:ln>
          <a:effectLst/>
        </p:spPr>
        <p:txBody>
          <a:bodyPr lIns="90000" tIns="46800" rIns="90000" bIns="46800" anchor="ctr"/>
          <a:lstStyle/>
          <a:p>
            <a:r>
              <a:rPr lang="en-US" altLang="es-ES" b="0"/>
              <a:t>Use actor generalization when it simplifies the model</a:t>
            </a:r>
            <a:endParaRPr lang="en-GB" altLang="es-ES" b="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7772400" cy="457200"/>
          </a:xfrm>
        </p:spPr>
        <p:txBody>
          <a:bodyPr>
            <a:normAutofit fontScale="90000"/>
          </a:bodyPr>
          <a:lstStyle/>
          <a:p>
            <a:r>
              <a:rPr lang="en-US" dirty="0" smtClean="0"/>
              <a:t>Analysis tools</a:t>
            </a:r>
            <a:endParaRPr lang="en-US" dirty="0"/>
          </a:p>
        </p:txBody>
      </p:sp>
      <p:sp>
        <p:nvSpPr>
          <p:cNvPr id="3" name="Subtitle 2"/>
          <p:cNvSpPr>
            <a:spLocks noGrp="1"/>
          </p:cNvSpPr>
          <p:nvPr>
            <p:ph type="subTitle" idx="1"/>
          </p:nvPr>
        </p:nvSpPr>
        <p:spPr>
          <a:xfrm>
            <a:off x="1371600" y="762000"/>
            <a:ext cx="6400800" cy="4876800"/>
          </a:xfrm>
        </p:spPr>
        <p:txBody>
          <a:bodyPr/>
          <a:lstStyle/>
          <a:p>
            <a:pPr algn="l">
              <a:buFont typeface="Wingdings" pitchFamily="2" charset="2"/>
              <a:buChar char="Ø"/>
            </a:pPr>
            <a:r>
              <a:rPr lang="en-US" dirty="0" smtClean="0">
                <a:solidFill>
                  <a:schemeClr val="tx1"/>
                </a:solidFill>
              </a:rPr>
              <a:t>Examination of exiting system</a:t>
            </a:r>
          </a:p>
          <a:p>
            <a:pPr algn="l">
              <a:buFont typeface="Wingdings" pitchFamily="2" charset="2"/>
              <a:buChar char="Ø"/>
            </a:pPr>
            <a:r>
              <a:rPr lang="en-US" dirty="0" smtClean="0">
                <a:solidFill>
                  <a:schemeClr val="tx1"/>
                </a:solidFill>
              </a:rPr>
              <a:t>Interviews</a:t>
            </a:r>
          </a:p>
          <a:p>
            <a:pPr algn="l">
              <a:buFont typeface="Wingdings" pitchFamily="2" charset="2"/>
              <a:buChar char="Ø"/>
            </a:pPr>
            <a:r>
              <a:rPr lang="en-US" dirty="0" smtClean="0">
                <a:solidFill>
                  <a:schemeClr val="tx1"/>
                </a:solidFill>
              </a:rPr>
              <a:t>Questionnaires</a:t>
            </a:r>
          </a:p>
          <a:p>
            <a:pPr algn="l">
              <a:buFont typeface="Wingdings" pitchFamily="2" charset="2"/>
              <a:buChar char="Ø"/>
            </a:pPr>
            <a:r>
              <a:rPr lang="en-US" dirty="0" smtClean="0">
                <a:solidFill>
                  <a:schemeClr val="tx1"/>
                </a:solidFill>
              </a:rPr>
              <a:t>Observations</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a:defRPr/>
            </a:pPr>
            <a:r>
              <a:rPr lang="en-US" sz="4000" smtClean="0"/>
              <a:t>Relationships between Use Cases </a:t>
            </a:r>
            <a:br>
              <a:rPr lang="en-US" sz="4000" smtClean="0"/>
            </a:br>
            <a:r>
              <a:rPr lang="en-US" sz="4000" smtClean="0"/>
              <a:t>and Actors</a:t>
            </a:r>
          </a:p>
        </p:txBody>
      </p:sp>
      <p:sp>
        <p:nvSpPr>
          <p:cNvPr id="20483" name="Rectangle 3"/>
          <p:cNvSpPr>
            <a:spLocks noGrp="1" noChangeArrowheads="1"/>
          </p:cNvSpPr>
          <p:nvPr>
            <p:ph idx="1"/>
          </p:nvPr>
        </p:nvSpPr>
        <p:spPr/>
        <p:txBody>
          <a:bodyPr/>
          <a:lstStyle/>
          <a:p>
            <a:pPr>
              <a:defRPr/>
            </a:pPr>
            <a:r>
              <a:rPr lang="en-US" dirty="0" smtClean="0"/>
              <a:t>Actors may be connected to use cases by associations, indicating that the actor and the use case communicate with one another using messages.</a:t>
            </a:r>
          </a:p>
        </p:txBody>
      </p:sp>
      <p:sp>
        <p:nvSpPr>
          <p:cNvPr id="17" name="Slide Number Placeholder 5"/>
          <p:cNvSpPr>
            <a:spLocks noGrp="1"/>
          </p:cNvSpPr>
          <p:nvPr>
            <p:ph type="sldNum" sz="quarter" idx="12"/>
          </p:nvPr>
        </p:nvSpPr>
        <p:spPr/>
        <p:txBody>
          <a:bodyPr/>
          <a:lstStyle/>
          <a:p>
            <a:pPr>
              <a:defRPr/>
            </a:pPr>
            <a:fld id="{539A5563-EC16-4920-9319-DFAA8695680D}" type="slidenum">
              <a:rPr lang="he-IL"/>
              <a:pPr>
                <a:defRPr/>
              </a:pPr>
              <a:t>30</a:t>
            </a:fld>
            <a:endParaRPr lang="en-US"/>
          </a:p>
        </p:txBody>
      </p:sp>
      <p:grpSp>
        <p:nvGrpSpPr>
          <p:cNvPr id="2" name="Group 16"/>
          <p:cNvGrpSpPr>
            <a:grpSpLocks/>
          </p:cNvGrpSpPr>
          <p:nvPr/>
        </p:nvGrpSpPr>
        <p:grpSpPr bwMode="auto">
          <a:xfrm>
            <a:off x="2438400" y="4464050"/>
            <a:ext cx="3962400" cy="1236663"/>
            <a:chOff x="1536" y="2812"/>
            <a:chExt cx="2496" cy="779"/>
          </a:xfrm>
        </p:grpSpPr>
        <p:sp>
          <p:nvSpPr>
            <p:cNvPr id="30726" name="Oval 5"/>
            <p:cNvSpPr>
              <a:spLocks noChangeArrowheads="1"/>
            </p:cNvSpPr>
            <p:nvPr/>
          </p:nvSpPr>
          <p:spPr bwMode="auto">
            <a:xfrm>
              <a:off x="1536" y="3004"/>
              <a:ext cx="720" cy="432"/>
            </a:xfrm>
            <a:prstGeom prst="ellipse">
              <a:avLst/>
            </a:prstGeom>
            <a:noFill/>
            <a:ln w="9525">
              <a:solidFill>
                <a:schemeClr val="tx1"/>
              </a:solidFill>
              <a:round/>
              <a:headEnd/>
              <a:tailEnd/>
            </a:ln>
          </p:spPr>
          <p:txBody>
            <a:bodyPr wrap="none" anchor="ctr"/>
            <a:lstStyle/>
            <a:p>
              <a:endParaRPr lang="en-IN"/>
            </a:p>
          </p:txBody>
        </p:sp>
        <p:sp>
          <p:nvSpPr>
            <p:cNvPr id="30727" name="Text Box 6"/>
            <p:cNvSpPr txBox="1">
              <a:spLocks noChangeArrowheads="1"/>
            </p:cNvSpPr>
            <p:nvPr/>
          </p:nvSpPr>
          <p:spPr bwMode="auto">
            <a:xfrm>
              <a:off x="1548" y="3024"/>
              <a:ext cx="660" cy="404"/>
            </a:xfrm>
            <a:prstGeom prst="rect">
              <a:avLst/>
            </a:prstGeom>
            <a:noFill/>
            <a:ln w="9525">
              <a:noFill/>
              <a:miter lim="800000"/>
              <a:headEnd/>
              <a:tailEnd/>
            </a:ln>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30728" name="Oval 8"/>
            <p:cNvSpPr>
              <a:spLocks noChangeArrowheads="1"/>
            </p:cNvSpPr>
            <p:nvPr/>
          </p:nvSpPr>
          <p:spPr bwMode="auto">
            <a:xfrm>
              <a:off x="3648" y="2812"/>
              <a:ext cx="192" cy="192"/>
            </a:xfrm>
            <a:prstGeom prst="ellipse">
              <a:avLst/>
            </a:prstGeom>
            <a:noFill/>
            <a:ln w="9525">
              <a:solidFill>
                <a:schemeClr val="tx1"/>
              </a:solidFill>
              <a:round/>
              <a:headEnd/>
              <a:tailEnd/>
            </a:ln>
          </p:spPr>
          <p:txBody>
            <a:bodyPr wrap="none" anchor="ctr"/>
            <a:lstStyle/>
            <a:p>
              <a:endParaRPr lang="en-IN"/>
            </a:p>
          </p:txBody>
        </p:sp>
        <p:sp>
          <p:nvSpPr>
            <p:cNvPr id="30729" name="Line 9"/>
            <p:cNvSpPr>
              <a:spLocks noChangeShapeType="1"/>
            </p:cNvSpPr>
            <p:nvPr/>
          </p:nvSpPr>
          <p:spPr bwMode="auto">
            <a:xfrm>
              <a:off x="3744" y="3004"/>
              <a:ext cx="0" cy="336"/>
            </a:xfrm>
            <a:prstGeom prst="line">
              <a:avLst/>
            </a:prstGeom>
            <a:noFill/>
            <a:ln w="9525">
              <a:solidFill>
                <a:schemeClr val="tx1"/>
              </a:solidFill>
              <a:round/>
              <a:headEnd/>
              <a:tailEnd/>
            </a:ln>
          </p:spPr>
          <p:txBody>
            <a:bodyPr wrap="none" anchor="ctr"/>
            <a:lstStyle/>
            <a:p>
              <a:endParaRPr lang="en-US"/>
            </a:p>
          </p:txBody>
        </p:sp>
        <p:sp>
          <p:nvSpPr>
            <p:cNvPr id="30730" name="Line 10"/>
            <p:cNvSpPr>
              <a:spLocks noChangeShapeType="1"/>
            </p:cNvSpPr>
            <p:nvPr/>
          </p:nvSpPr>
          <p:spPr bwMode="auto">
            <a:xfrm>
              <a:off x="3744" y="3100"/>
              <a:ext cx="192" cy="96"/>
            </a:xfrm>
            <a:prstGeom prst="line">
              <a:avLst/>
            </a:prstGeom>
            <a:noFill/>
            <a:ln w="9525">
              <a:solidFill>
                <a:schemeClr val="tx1"/>
              </a:solidFill>
              <a:round/>
              <a:headEnd/>
              <a:tailEnd/>
            </a:ln>
          </p:spPr>
          <p:txBody>
            <a:bodyPr wrap="none" anchor="ctr"/>
            <a:lstStyle/>
            <a:p>
              <a:endParaRPr lang="en-US"/>
            </a:p>
          </p:txBody>
        </p:sp>
        <p:sp>
          <p:nvSpPr>
            <p:cNvPr id="30731" name="Line 11"/>
            <p:cNvSpPr>
              <a:spLocks noChangeShapeType="1"/>
            </p:cNvSpPr>
            <p:nvPr/>
          </p:nvSpPr>
          <p:spPr bwMode="auto">
            <a:xfrm flipH="1">
              <a:off x="3600" y="3100"/>
              <a:ext cx="144" cy="96"/>
            </a:xfrm>
            <a:prstGeom prst="line">
              <a:avLst/>
            </a:prstGeom>
            <a:noFill/>
            <a:ln w="9525">
              <a:solidFill>
                <a:schemeClr val="tx1"/>
              </a:solidFill>
              <a:round/>
              <a:headEnd/>
              <a:tailEnd/>
            </a:ln>
          </p:spPr>
          <p:txBody>
            <a:bodyPr wrap="none" anchor="ctr"/>
            <a:lstStyle/>
            <a:p>
              <a:endParaRPr lang="en-US"/>
            </a:p>
          </p:txBody>
        </p:sp>
        <p:sp>
          <p:nvSpPr>
            <p:cNvPr id="30732" name="Line 12"/>
            <p:cNvSpPr>
              <a:spLocks noChangeShapeType="1"/>
            </p:cNvSpPr>
            <p:nvPr/>
          </p:nvSpPr>
          <p:spPr bwMode="auto">
            <a:xfrm>
              <a:off x="3744" y="3340"/>
              <a:ext cx="96" cy="96"/>
            </a:xfrm>
            <a:prstGeom prst="line">
              <a:avLst/>
            </a:prstGeom>
            <a:noFill/>
            <a:ln w="9525">
              <a:solidFill>
                <a:schemeClr val="tx1"/>
              </a:solidFill>
              <a:round/>
              <a:headEnd/>
              <a:tailEnd/>
            </a:ln>
          </p:spPr>
          <p:txBody>
            <a:bodyPr wrap="none" anchor="ctr"/>
            <a:lstStyle/>
            <a:p>
              <a:endParaRPr lang="en-US"/>
            </a:p>
          </p:txBody>
        </p:sp>
        <p:sp>
          <p:nvSpPr>
            <p:cNvPr id="30733" name="Line 13"/>
            <p:cNvSpPr>
              <a:spLocks noChangeShapeType="1"/>
            </p:cNvSpPr>
            <p:nvPr/>
          </p:nvSpPr>
          <p:spPr bwMode="auto">
            <a:xfrm flipH="1">
              <a:off x="3648" y="3340"/>
              <a:ext cx="96" cy="96"/>
            </a:xfrm>
            <a:prstGeom prst="line">
              <a:avLst/>
            </a:prstGeom>
            <a:noFill/>
            <a:ln w="9525">
              <a:solidFill>
                <a:schemeClr val="tx1"/>
              </a:solidFill>
              <a:round/>
              <a:headEnd/>
              <a:tailEnd/>
            </a:ln>
          </p:spPr>
          <p:txBody>
            <a:bodyPr wrap="none" anchor="ctr"/>
            <a:lstStyle/>
            <a:p>
              <a:endParaRPr lang="en-US"/>
            </a:p>
          </p:txBody>
        </p:sp>
        <p:sp>
          <p:nvSpPr>
            <p:cNvPr id="30734" name="Text Box 14"/>
            <p:cNvSpPr txBox="1">
              <a:spLocks noChangeArrowheads="1"/>
            </p:cNvSpPr>
            <p:nvPr/>
          </p:nvSpPr>
          <p:spPr bwMode="auto">
            <a:xfrm>
              <a:off x="3504" y="3360"/>
              <a:ext cx="528" cy="231"/>
            </a:xfrm>
            <a:prstGeom prst="rect">
              <a:avLst/>
            </a:prstGeom>
            <a:noFill/>
            <a:ln w="9525">
              <a:noFill/>
              <a:miter lim="800000"/>
              <a:headEnd/>
              <a:tailEnd/>
            </a:ln>
          </p:spPr>
          <p:txBody>
            <a:bodyPr>
              <a:spAutoFit/>
            </a:bodyPr>
            <a:lstStyle/>
            <a:p>
              <a:pPr algn="ctr" rtl="0"/>
              <a:r>
                <a:rPr lang="en-US" b="0">
                  <a:latin typeface="Times New Roman" pitchFamily="18" charset="0"/>
                </a:rPr>
                <a:t>faculty</a:t>
              </a:r>
              <a:endParaRPr lang="en-US" sz="1600" b="0">
                <a:latin typeface="Times New Roman" pitchFamily="18" charset="0"/>
              </a:endParaRPr>
            </a:p>
          </p:txBody>
        </p:sp>
        <p:sp>
          <p:nvSpPr>
            <p:cNvPr id="30735" name="Line 15"/>
            <p:cNvSpPr>
              <a:spLocks noChangeShapeType="1"/>
            </p:cNvSpPr>
            <p:nvPr/>
          </p:nvSpPr>
          <p:spPr bwMode="auto">
            <a:xfrm flipH="1">
              <a:off x="2352" y="3148"/>
              <a:ext cx="1152" cy="0"/>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smtClean="0"/>
              <a:t>Relationships between Use Cases</a:t>
            </a:r>
          </a:p>
        </p:txBody>
      </p:sp>
      <p:sp>
        <p:nvSpPr>
          <p:cNvPr id="10243" name="Rectangle 3"/>
          <p:cNvSpPr>
            <a:spLocks noGrp="1" noChangeArrowheads="1"/>
          </p:cNvSpPr>
          <p:nvPr>
            <p:ph idx="1"/>
          </p:nvPr>
        </p:nvSpPr>
        <p:spPr/>
        <p:txBody>
          <a:bodyPr/>
          <a:lstStyle/>
          <a:p>
            <a:pPr>
              <a:lnSpc>
                <a:spcPct val="90000"/>
              </a:lnSpc>
              <a:buFont typeface="Monotype Sorts" pitchFamily="2" charset="2"/>
              <a:buNone/>
              <a:defRPr/>
            </a:pPr>
            <a:r>
              <a:rPr lang="en-US" smtClean="0"/>
              <a:t>1. Generalization - use cases that are specialized versions of other use cases.</a:t>
            </a:r>
          </a:p>
          <a:p>
            <a:pPr>
              <a:lnSpc>
                <a:spcPct val="90000"/>
              </a:lnSpc>
              <a:buFont typeface="Monotype Sorts" pitchFamily="2" charset="2"/>
              <a:buNone/>
              <a:defRPr/>
            </a:pPr>
            <a:r>
              <a:rPr lang="en-US" smtClean="0"/>
              <a:t>2. Include - use cases that are included as parts of other use cases. Enable to factor common behavior.</a:t>
            </a:r>
          </a:p>
          <a:p>
            <a:pPr>
              <a:lnSpc>
                <a:spcPct val="90000"/>
              </a:lnSpc>
              <a:buFont typeface="Monotype Sorts" pitchFamily="2" charset="2"/>
              <a:buNone/>
              <a:defRPr/>
            </a:pPr>
            <a:r>
              <a:rPr lang="en-US" smtClean="0"/>
              <a:t>3. Extend - use cases that extend the behavior of other core use cases. Enable to factor variants.</a:t>
            </a:r>
          </a:p>
        </p:txBody>
      </p:sp>
      <p:sp>
        <p:nvSpPr>
          <p:cNvPr id="6" name="Slide Number Placeholder 5"/>
          <p:cNvSpPr>
            <a:spLocks noGrp="1"/>
          </p:cNvSpPr>
          <p:nvPr>
            <p:ph type="sldNum" sz="quarter" idx="12"/>
          </p:nvPr>
        </p:nvSpPr>
        <p:spPr/>
        <p:txBody>
          <a:bodyPr/>
          <a:lstStyle/>
          <a:p>
            <a:pPr>
              <a:defRPr/>
            </a:pPr>
            <a:fld id="{188FFD0C-5BA9-4387-9254-602A15C94D91}" type="slidenum">
              <a:rPr lang="he-IL"/>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98"/>
          <p:cNvSpPr>
            <a:spLocks noGrp="1" noChangeArrowheads="1"/>
          </p:cNvSpPr>
          <p:nvPr>
            <p:ph type="title"/>
          </p:nvPr>
        </p:nvSpPr>
        <p:spPr/>
        <p:txBody>
          <a:bodyPr/>
          <a:lstStyle/>
          <a:p>
            <a:pPr eaLnBrk="1" hangingPunct="1"/>
            <a:r>
              <a:rPr lang="en-GB" altLang="es-ES" dirty="0" smtClean="0"/>
              <a:t>1.Use case generalisation</a:t>
            </a:r>
          </a:p>
        </p:txBody>
      </p:sp>
      <p:sp>
        <p:nvSpPr>
          <p:cNvPr id="91141" name="Rectangle 99"/>
          <p:cNvSpPr>
            <a:spLocks noGrp="1" noChangeArrowheads="1"/>
          </p:cNvSpPr>
          <p:nvPr>
            <p:ph idx="1"/>
          </p:nvPr>
        </p:nvSpPr>
        <p:spPr>
          <a:xfrm>
            <a:off x="0" y="1676400"/>
            <a:ext cx="9144000" cy="1447800"/>
          </a:xfrm>
        </p:spPr>
        <p:txBody>
          <a:bodyPr>
            <a:normAutofit lnSpcReduction="10000"/>
          </a:bodyPr>
          <a:lstStyle/>
          <a:p>
            <a:pPr eaLnBrk="1" hangingPunct="1">
              <a:lnSpc>
                <a:spcPct val="90000"/>
              </a:lnSpc>
            </a:pPr>
            <a:r>
              <a:rPr lang="en-GB" altLang="es-ES" sz="2400" dirty="0" smtClean="0"/>
              <a:t>The ancestor use case must be a more general case of one or more descendant use cases</a:t>
            </a:r>
          </a:p>
          <a:p>
            <a:pPr eaLnBrk="1" hangingPunct="1">
              <a:lnSpc>
                <a:spcPct val="90000"/>
              </a:lnSpc>
            </a:pPr>
            <a:r>
              <a:rPr lang="en-GB" altLang="es-ES" sz="2400" dirty="0" smtClean="0"/>
              <a:t>Child use cases are more specific forms of their parent</a:t>
            </a:r>
          </a:p>
          <a:p>
            <a:pPr eaLnBrk="1" hangingPunct="1">
              <a:lnSpc>
                <a:spcPct val="90000"/>
              </a:lnSpc>
            </a:pPr>
            <a:r>
              <a:rPr lang="en-GB" altLang="es-ES" sz="2400" dirty="0" smtClean="0"/>
              <a:t>They can inherit, add and override features of their parent</a:t>
            </a:r>
          </a:p>
          <a:p>
            <a:pPr eaLnBrk="1" hangingPunct="1">
              <a:lnSpc>
                <a:spcPct val="90000"/>
              </a:lnSpc>
              <a:buFont typeface="Wingdings" pitchFamily="2" charset="2"/>
              <a:buNone/>
            </a:pPr>
            <a:endParaRPr lang="en-GB" altLang="es-ES" sz="2000" dirty="0" smtClean="0"/>
          </a:p>
          <a:p>
            <a:pPr eaLnBrk="1" hangingPunct="1">
              <a:lnSpc>
                <a:spcPct val="90000"/>
              </a:lnSpc>
            </a:pPr>
            <a:endParaRPr lang="en-GB" altLang="es-ES" sz="2000" dirty="0" smtClean="0"/>
          </a:p>
        </p:txBody>
      </p:sp>
      <p:sp>
        <p:nvSpPr>
          <p:cNvPr id="91142" name="Rectangle 38"/>
          <p:cNvSpPr>
            <a:spLocks noChangeArrowheads="1"/>
          </p:cNvSpPr>
          <p:nvPr/>
        </p:nvSpPr>
        <p:spPr bwMode="auto">
          <a:xfrm>
            <a:off x="5715000" y="3276600"/>
            <a:ext cx="3124200" cy="3048000"/>
          </a:xfrm>
          <a:prstGeom prst="rect">
            <a:avLst/>
          </a:prstGeom>
          <a:solidFill>
            <a:schemeClr val="bg1"/>
          </a:solidFill>
          <a:ln w="9525">
            <a:solidFill>
              <a:schemeClr val="tx1"/>
            </a:solidFill>
            <a:miter lim="800000"/>
            <a:headEnd/>
            <a:tailEnd/>
          </a:ln>
          <a:effectLst/>
        </p:spPr>
        <p:txBody>
          <a:bodyPr wrap="none"/>
          <a:lstStyle/>
          <a:p>
            <a:r>
              <a:rPr lang="en-GB" altLang="es-ES" b="0"/>
              <a:t>Sales system</a:t>
            </a:r>
          </a:p>
        </p:txBody>
      </p:sp>
      <p:sp>
        <p:nvSpPr>
          <p:cNvPr id="91143" name="Oval 39"/>
          <p:cNvSpPr>
            <a:spLocks noChangeArrowheads="1"/>
          </p:cNvSpPr>
          <p:nvPr/>
        </p:nvSpPr>
        <p:spPr bwMode="auto">
          <a:xfrm>
            <a:off x="6553200" y="3962400"/>
            <a:ext cx="1600200" cy="609600"/>
          </a:xfrm>
          <a:prstGeom prst="ellipse">
            <a:avLst/>
          </a:prstGeom>
          <a:solidFill>
            <a:schemeClr val="bg1"/>
          </a:solidFill>
          <a:ln w="9525">
            <a:solidFill>
              <a:schemeClr val="tx1"/>
            </a:solidFill>
            <a:miter lim="800000"/>
            <a:headEnd/>
            <a:tailEnd/>
          </a:ln>
          <a:effectLst/>
        </p:spPr>
        <p:txBody>
          <a:bodyPr wrap="none" anchor="ctr"/>
          <a:lstStyle/>
          <a:p>
            <a:r>
              <a:rPr lang="en-GB" altLang="es-ES" b="0" i="1" dirty="0" err="1"/>
              <a:t>FindProduct</a:t>
            </a:r>
            <a:endParaRPr lang="en-GB" altLang="es-ES" b="0" i="1" dirty="0"/>
          </a:p>
        </p:txBody>
      </p:sp>
      <p:sp>
        <p:nvSpPr>
          <p:cNvPr id="91144" name="Oval 40"/>
          <p:cNvSpPr>
            <a:spLocks noChangeArrowheads="1"/>
          </p:cNvSpPr>
          <p:nvPr/>
        </p:nvSpPr>
        <p:spPr bwMode="auto">
          <a:xfrm>
            <a:off x="5791200" y="5257800"/>
            <a:ext cx="1409700" cy="533400"/>
          </a:xfrm>
          <a:prstGeom prst="ellipse">
            <a:avLst/>
          </a:prstGeom>
          <a:solidFill>
            <a:schemeClr val="bg1"/>
          </a:solidFill>
          <a:ln w="9525">
            <a:solidFill>
              <a:schemeClr val="tx1"/>
            </a:solidFill>
            <a:miter lim="800000"/>
            <a:headEnd/>
            <a:tailEnd/>
          </a:ln>
          <a:effectLst/>
        </p:spPr>
        <p:txBody>
          <a:bodyPr wrap="none" anchor="ctr"/>
          <a:lstStyle/>
          <a:p>
            <a:r>
              <a:rPr lang="en-GB" altLang="es-ES" b="0"/>
              <a:t>FindBook</a:t>
            </a:r>
          </a:p>
        </p:txBody>
      </p:sp>
      <p:sp>
        <p:nvSpPr>
          <p:cNvPr id="91145" name="Oval 41"/>
          <p:cNvSpPr>
            <a:spLocks noChangeArrowheads="1"/>
          </p:cNvSpPr>
          <p:nvPr/>
        </p:nvSpPr>
        <p:spPr bwMode="auto">
          <a:xfrm>
            <a:off x="7315200" y="5257800"/>
            <a:ext cx="1409700" cy="533400"/>
          </a:xfrm>
          <a:prstGeom prst="ellipse">
            <a:avLst/>
          </a:prstGeom>
          <a:solidFill>
            <a:schemeClr val="bg1"/>
          </a:solidFill>
          <a:ln w="9525">
            <a:solidFill>
              <a:schemeClr val="tx1"/>
            </a:solidFill>
            <a:miter lim="800000"/>
            <a:headEnd/>
            <a:tailEnd/>
          </a:ln>
          <a:effectLst/>
        </p:spPr>
        <p:txBody>
          <a:bodyPr wrap="none" anchor="ctr"/>
          <a:lstStyle/>
          <a:p>
            <a:r>
              <a:rPr lang="en-GB" altLang="es-ES" b="0"/>
              <a:t>FindCD</a:t>
            </a:r>
          </a:p>
        </p:txBody>
      </p:sp>
      <p:grpSp>
        <p:nvGrpSpPr>
          <p:cNvPr id="2" name="Group 42"/>
          <p:cNvGrpSpPr>
            <a:grpSpLocks/>
          </p:cNvGrpSpPr>
          <p:nvPr/>
        </p:nvGrpSpPr>
        <p:grpSpPr bwMode="auto">
          <a:xfrm>
            <a:off x="4572000" y="3810000"/>
            <a:ext cx="1039813" cy="1300163"/>
            <a:chOff x="1073" y="3312"/>
            <a:chExt cx="655" cy="819"/>
          </a:xfrm>
        </p:grpSpPr>
        <p:grpSp>
          <p:nvGrpSpPr>
            <p:cNvPr id="3" name="Group 43"/>
            <p:cNvGrpSpPr>
              <a:grpSpLocks/>
            </p:cNvGrpSpPr>
            <p:nvPr/>
          </p:nvGrpSpPr>
          <p:grpSpPr bwMode="auto">
            <a:xfrm>
              <a:off x="1248" y="3312"/>
              <a:ext cx="312" cy="624"/>
              <a:chOff x="192" y="3264"/>
              <a:chExt cx="384" cy="768"/>
            </a:xfrm>
          </p:grpSpPr>
          <p:sp>
            <p:nvSpPr>
              <p:cNvPr id="91198" name="Oval 44"/>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91199" name="AutoShape 45"/>
              <p:cNvCxnSpPr>
                <a:cxnSpLocks noChangeShapeType="1"/>
                <a:stCxn id="91198"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91200" name="AutoShape 46"/>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91201" name="AutoShape 47"/>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91202" name="AutoShape 48"/>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91197" name="Text Box 49"/>
            <p:cNvSpPr txBox="1">
              <a:spLocks noChangeArrowheads="1"/>
            </p:cNvSpPr>
            <p:nvPr/>
          </p:nvSpPr>
          <p:spPr bwMode="auto">
            <a:xfrm>
              <a:off x="1073" y="3919"/>
              <a:ext cx="655" cy="212"/>
            </a:xfrm>
            <a:prstGeom prst="rect">
              <a:avLst/>
            </a:prstGeom>
            <a:noFill/>
            <a:ln w="9525">
              <a:noFill/>
              <a:miter lim="800000"/>
              <a:headEnd/>
              <a:tailEnd/>
            </a:ln>
            <a:effectLst/>
          </p:spPr>
          <p:txBody>
            <a:bodyPr wrap="none">
              <a:spAutoFit/>
            </a:bodyPr>
            <a:lstStyle/>
            <a:p>
              <a:r>
                <a:rPr lang="en-GB" altLang="es-ES" b="0"/>
                <a:t>Customer</a:t>
              </a:r>
            </a:p>
          </p:txBody>
        </p:sp>
      </p:grpSp>
      <p:sp>
        <p:nvSpPr>
          <p:cNvPr id="91147" name="AutoShape 50"/>
          <p:cNvSpPr>
            <a:spLocks noChangeArrowheads="1"/>
          </p:cNvSpPr>
          <p:nvPr/>
        </p:nvSpPr>
        <p:spPr bwMode="auto">
          <a:xfrm>
            <a:off x="7086600" y="4572000"/>
            <a:ext cx="304800" cy="2286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s-ES"/>
          </a:p>
        </p:txBody>
      </p:sp>
      <p:cxnSp>
        <p:nvCxnSpPr>
          <p:cNvPr id="91148" name="AutoShape 51"/>
          <p:cNvCxnSpPr>
            <a:cxnSpLocks noChangeShapeType="1"/>
            <a:stCxn id="91144" idx="0"/>
            <a:endCxn id="91147" idx="3"/>
          </p:cNvCxnSpPr>
          <p:nvPr/>
        </p:nvCxnSpPr>
        <p:spPr bwMode="auto">
          <a:xfrm rot="-5400000">
            <a:off x="6638925" y="4657725"/>
            <a:ext cx="457200" cy="742950"/>
          </a:xfrm>
          <a:prstGeom prst="bentConnector3">
            <a:avLst>
              <a:gd name="adj1" fmla="val 50000"/>
            </a:avLst>
          </a:prstGeom>
          <a:noFill/>
          <a:ln w="9525">
            <a:solidFill>
              <a:schemeClr val="tx1"/>
            </a:solidFill>
            <a:miter lim="800000"/>
            <a:headEnd/>
            <a:tailEnd/>
          </a:ln>
          <a:effectLst/>
        </p:spPr>
      </p:cxnSp>
      <p:cxnSp>
        <p:nvCxnSpPr>
          <p:cNvPr id="91149" name="AutoShape 52"/>
          <p:cNvCxnSpPr>
            <a:cxnSpLocks noChangeShapeType="1"/>
            <a:stCxn id="91145" idx="0"/>
            <a:endCxn id="91147" idx="3"/>
          </p:cNvCxnSpPr>
          <p:nvPr/>
        </p:nvCxnSpPr>
        <p:spPr bwMode="auto">
          <a:xfrm rot="5400000" flipH="1">
            <a:off x="7400925" y="4638675"/>
            <a:ext cx="457200" cy="781050"/>
          </a:xfrm>
          <a:prstGeom prst="bentConnector3">
            <a:avLst>
              <a:gd name="adj1" fmla="val 50000"/>
            </a:avLst>
          </a:prstGeom>
          <a:noFill/>
          <a:ln w="9525">
            <a:solidFill>
              <a:schemeClr val="tx1"/>
            </a:solidFill>
            <a:miter lim="800000"/>
            <a:headEnd/>
            <a:tailEnd/>
          </a:ln>
          <a:effectLst/>
        </p:spPr>
      </p:cxnSp>
      <p:sp>
        <p:nvSpPr>
          <p:cNvPr id="91150" name="Line 53"/>
          <p:cNvSpPr>
            <a:spLocks noChangeShapeType="1"/>
          </p:cNvSpPr>
          <p:nvPr/>
        </p:nvSpPr>
        <p:spPr bwMode="auto">
          <a:xfrm>
            <a:off x="5486400" y="4267200"/>
            <a:ext cx="1066800" cy="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smtClean="0"/>
              <a:t>Generalization</a:t>
            </a:r>
          </a:p>
        </p:txBody>
      </p:sp>
      <p:sp>
        <p:nvSpPr>
          <p:cNvPr id="11267" name="Rectangle 3"/>
          <p:cNvSpPr>
            <a:spLocks noGrp="1" noChangeArrowheads="1"/>
          </p:cNvSpPr>
          <p:nvPr>
            <p:ph idx="1"/>
          </p:nvPr>
        </p:nvSpPr>
        <p:spPr/>
        <p:txBody>
          <a:bodyPr/>
          <a:lstStyle/>
          <a:p>
            <a:pPr>
              <a:defRPr/>
            </a:pPr>
            <a:r>
              <a:rPr lang="en-US" smtClean="0"/>
              <a:t>The child use case inherits the </a:t>
            </a:r>
          </a:p>
          <a:p>
            <a:pPr>
              <a:buFont typeface="Monotype Sorts" pitchFamily="2" charset="2"/>
              <a:buNone/>
              <a:defRPr/>
            </a:pPr>
            <a:r>
              <a:rPr lang="en-US" smtClean="0"/>
              <a:t>	behavior and meaning of the</a:t>
            </a:r>
          </a:p>
          <a:p>
            <a:pPr>
              <a:buFont typeface="Monotype Sorts" pitchFamily="2" charset="2"/>
              <a:buNone/>
              <a:defRPr/>
            </a:pPr>
            <a:r>
              <a:rPr lang="en-US" smtClean="0"/>
              <a:t>	parent use case.</a:t>
            </a:r>
          </a:p>
          <a:p>
            <a:pPr>
              <a:defRPr/>
            </a:pPr>
            <a:r>
              <a:rPr lang="en-US" smtClean="0"/>
              <a:t>The child may add to or </a:t>
            </a:r>
          </a:p>
          <a:p>
            <a:pPr>
              <a:buFont typeface="Monotype Sorts" pitchFamily="2" charset="2"/>
              <a:buNone/>
              <a:defRPr/>
            </a:pPr>
            <a:r>
              <a:rPr lang="en-US" smtClean="0"/>
              <a:t>	override the behavior of its parent.</a:t>
            </a:r>
          </a:p>
        </p:txBody>
      </p:sp>
      <p:sp>
        <p:nvSpPr>
          <p:cNvPr id="15" name="Slide Number Placeholder 5"/>
          <p:cNvSpPr>
            <a:spLocks noGrp="1"/>
          </p:cNvSpPr>
          <p:nvPr>
            <p:ph type="sldNum" sz="quarter" idx="12"/>
          </p:nvPr>
        </p:nvSpPr>
        <p:spPr/>
        <p:txBody>
          <a:bodyPr/>
          <a:lstStyle/>
          <a:p>
            <a:pPr>
              <a:defRPr/>
            </a:pPr>
            <a:fld id="{67CCC701-6198-4BD1-BCEF-2AC422294F68}" type="slidenum">
              <a:rPr lang="he-IL"/>
              <a:pPr>
                <a:defRPr/>
              </a:pPr>
              <a:t>33</a:t>
            </a:fld>
            <a:endParaRPr lang="en-US"/>
          </a:p>
        </p:txBody>
      </p:sp>
      <p:grpSp>
        <p:nvGrpSpPr>
          <p:cNvPr id="23557" name="Group 16"/>
          <p:cNvGrpSpPr>
            <a:grpSpLocks/>
          </p:cNvGrpSpPr>
          <p:nvPr/>
        </p:nvGrpSpPr>
        <p:grpSpPr bwMode="auto">
          <a:xfrm>
            <a:off x="7315200" y="2133600"/>
            <a:ext cx="914400" cy="2133600"/>
            <a:chOff x="4608" y="1344"/>
            <a:chExt cx="576" cy="1344"/>
          </a:xfrm>
        </p:grpSpPr>
        <p:grpSp>
          <p:nvGrpSpPr>
            <p:cNvPr id="23558" name="Group 4"/>
            <p:cNvGrpSpPr>
              <a:grpSpLocks/>
            </p:cNvGrpSpPr>
            <p:nvPr/>
          </p:nvGrpSpPr>
          <p:grpSpPr bwMode="auto">
            <a:xfrm>
              <a:off x="4608" y="1344"/>
              <a:ext cx="576" cy="432"/>
              <a:chOff x="4176" y="720"/>
              <a:chExt cx="576" cy="432"/>
            </a:xfrm>
          </p:grpSpPr>
          <p:sp>
            <p:nvSpPr>
              <p:cNvPr id="23564" name="Oval 5"/>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endParaRPr lang="en-IN"/>
              </a:p>
            </p:txBody>
          </p:sp>
          <p:sp>
            <p:nvSpPr>
              <p:cNvPr id="23565" name="Text Box 6"/>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rtl="0"/>
                <a:r>
                  <a:rPr lang="en-US" sz="2000" b="0">
                    <a:latin typeface="Times New Roman" pitchFamily="18" charset="0"/>
                  </a:rPr>
                  <a:t>parent</a:t>
                </a:r>
                <a:endParaRPr lang="en-US" sz="2400" b="0">
                  <a:latin typeface="Times New Roman" pitchFamily="18" charset="0"/>
                </a:endParaRPr>
              </a:p>
            </p:txBody>
          </p:sp>
        </p:grpSp>
        <p:grpSp>
          <p:nvGrpSpPr>
            <p:cNvPr id="23559" name="Group 7"/>
            <p:cNvGrpSpPr>
              <a:grpSpLocks/>
            </p:cNvGrpSpPr>
            <p:nvPr/>
          </p:nvGrpSpPr>
          <p:grpSpPr bwMode="auto">
            <a:xfrm>
              <a:off x="4608" y="2256"/>
              <a:ext cx="576" cy="432"/>
              <a:chOff x="4176" y="720"/>
              <a:chExt cx="576" cy="432"/>
            </a:xfrm>
          </p:grpSpPr>
          <p:sp>
            <p:nvSpPr>
              <p:cNvPr id="23562" name="Oval 8"/>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endParaRPr lang="en-IN"/>
              </a:p>
            </p:txBody>
          </p:sp>
          <p:sp>
            <p:nvSpPr>
              <p:cNvPr id="23563" name="Text Box 9"/>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rtl="0"/>
                <a:r>
                  <a:rPr lang="en-US" sz="2000" b="0">
                    <a:latin typeface="Times New Roman" pitchFamily="18" charset="0"/>
                  </a:rPr>
                  <a:t>child</a:t>
                </a:r>
                <a:endParaRPr lang="en-US" sz="2400" b="0">
                  <a:latin typeface="Times New Roman" pitchFamily="18" charset="0"/>
                </a:endParaRPr>
              </a:p>
            </p:txBody>
          </p:sp>
        </p:grpSp>
        <p:sp>
          <p:nvSpPr>
            <p:cNvPr id="23560" name="Line 12"/>
            <p:cNvSpPr>
              <a:spLocks noChangeShapeType="1"/>
            </p:cNvSpPr>
            <p:nvPr/>
          </p:nvSpPr>
          <p:spPr bwMode="auto">
            <a:xfrm>
              <a:off x="4896" y="1968"/>
              <a:ext cx="0" cy="288"/>
            </a:xfrm>
            <a:prstGeom prst="line">
              <a:avLst/>
            </a:prstGeom>
            <a:noFill/>
            <a:ln w="9525">
              <a:solidFill>
                <a:schemeClr val="tx1"/>
              </a:solidFill>
              <a:round/>
              <a:headEnd/>
              <a:tailEnd/>
            </a:ln>
          </p:spPr>
          <p:txBody>
            <a:bodyPr wrap="none" anchor="ctr"/>
            <a:lstStyle/>
            <a:p>
              <a:endParaRPr lang="en-US"/>
            </a:p>
          </p:txBody>
        </p:sp>
        <p:sp>
          <p:nvSpPr>
            <p:cNvPr id="23561" name="AutoShape 15"/>
            <p:cNvSpPr>
              <a:spLocks noChangeArrowheads="1"/>
            </p:cNvSpPr>
            <p:nvPr/>
          </p:nvSpPr>
          <p:spPr bwMode="auto">
            <a:xfrm>
              <a:off x="4752" y="1776"/>
              <a:ext cx="288" cy="192"/>
            </a:xfrm>
            <a:prstGeom prst="triangle">
              <a:avLst>
                <a:gd name="adj" fmla="val 50000"/>
              </a:avLst>
            </a:prstGeom>
            <a:noFill/>
            <a:ln w="9525">
              <a:solidFill>
                <a:schemeClr val="tx1"/>
              </a:solidFill>
              <a:miter lim="800000"/>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77" name="Rectangle 17"/>
          <p:cNvSpPr>
            <a:spLocks noGrp="1" noChangeArrowheads="1"/>
          </p:cNvSpPr>
          <p:nvPr>
            <p:ph type="title"/>
          </p:nvPr>
        </p:nvSpPr>
        <p:spPr/>
        <p:txBody>
          <a:bodyPr/>
          <a:lstStyle/>
          <a:p>
            <a:pPr>
              <a:defRPr/>
            </a:pPr>
            <a:r>
              <a:rPr lang="en-US" dirty="0" smtClean="0"/>
              <a:t>Example- Generalization</a:t>
            </a:r>
          </a:p>
        </p:txBody>
      </p:sp>
      <p:sp>
        <p:nvSpPr>
          <p:cNvPr id="18" name="Slide Number Placeholder 4"/>
          <p:cNvSpPr>
            <a:spLocks noGrp="1"/>
          </p:cNvSpPr>
          <p:nvPr>
            <p:ph type="sldNum" sz="quarter" idx="12"/>
          </p:nvPr>
        </p:nvSpPr>
        <p:spPr/>
        <p:txBody>
          <a:bodyPr/>
          <a:lstStyle/>
          <a:p>
            <a:pPr>
              <a:defRPr/>
            </a:pPr>
            <a:fld id="{69E40033-D77A-422B-8533-0B52ABCA1A76}" type="slidenum">
              <a:rPr lang="he-IL"/>
              <a:pPr>
                <a:defRPr/>
              </a:pPr>
              <a:t>34</a:t>
            </a:fld>
            <a:endParaRPr lang="en-US"/>
          </a:p>
        </p:txBody>
      </p:sp>
      <p:grpSp>
        <p:nvGrpSpPr>
          <p:cNvPr id="24579" name="Group 18"/>
          <p:cNvGrpSpPr>
            <a:grpSpLocks/>
          </p:cNvGrpSpPr>
          <p:nvPr/>
        </p:nvGrpSpPr>
        <p:grpSpPr bwMode="auto">
          <a:xfrm>
            <a:off x="2362200" y="2133600"/>
            <a:ext cx="4191000" cy="2900363"/>
            <a:chOff x="1488" y="1344"/>
            <a:chExt cx="2640" cy="1827"/>
          </a:xfrm>
        </p:grpSpPr>
        <p:grpSp>
          <p:nvGrpSpPr>
            <p:cNvPr id="24581" name="Group 3"/>
            <p:cNvGrpSpPr>
              <a:grpSpLocks/>
            </p:cNvGrpSpPr>
            <p:nvPr/>
          </p:nvGrpSpPr>
          <p:grpSpPr bwMode="auto">
            <a:xfrm>
              <a:off x="2352" y="1344"/>
              <a:ext cx="960" cy="432"/>
              <a:chOff x="4176" y="720"/>
              <a:chExt cx="576" cy="432"/>
            </a:xfrm>
          </p:grpSpPr>
          <p:sp>
            <p:nvSpPr>
              <p:cNvPr id="24591" name="Oval 4"/>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endParaRPr lang="en-IN"/>
              </a:p>
            </p:txBody>
          </p:sp>
          <p:sp>
            <p:nvSpPr>
              <p:cNvPr id="24592" name="Text Box 5"/>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rtl="0"/>
                <a:r>
                  <a:rPr lang="en-US" sz="2000" b="0">
                    <a:latin typeface="Times New Roman" pitchFamily="18" charset="0"/>
                  </a:rPr>
                  <a:t>registration</a:t>
                </a:r>
                <a:endParaRPr lang="en-US" sz="2400" b="0">
                  <a:latin typeface="Times New Roman" pitchFamily="18" charset="0"/>
                </a:endParaRPr>
              </a:p>
            </p:txBody>
          </p:sp>
        </p:grpSp>
        <p:sp>
          <p:nvSpPr>
            <p:cNvPr id="24582" name="Oval 7"/>
            <p:cNvSpPr>
              <a:spLocks noChangeArrowheads="1"/>
            </p:cNvSpPr>
            <p:nvPr/>
          </p:nvSpPr>
          <p:spPr bwMode="auto">
            <a:xfrm>
              <a:off x="3120" y="2592"/>
              <a:ext cx="1008" cy="578"/>
            </a:xfrm>
            <a:prstGeom prst="ellipse">
              <a:avLst/>
            </a:prstGeom>
            <a:noFill/>
            <a:ln w="9525">
              <a:solidFill>
                <a:schemeClr val="tx1"/>
              </a:solidFill>
              <a:round/>
              <a:headEnd/>
              <a:tailEnd/>
            </a:ln>
          </p:spPr>
          <p:txBody>
            <a:bodyPr wrap="none" anchor="ctr"/>
            <a:lstStyle/>
            <a:p>
              <a:endParaRPr lang="en-IN"/>
            </a:p>
          </p:txBody>
        </p:sp>
        <p:sp>
          <p:nvSpPr>
            <p:cNvPr id="24583" name="Text Box 8"/>
            <p:cNvSpPr txBox="1">
              <a:spLocks noChangeArrowheads="1"/>
            </p:cNvSpPr>
            <p:nvPr/>
          </p:nvSpPr>
          <p:spPr bwMode="auto">
            <a:xfrm>
              <a:off x="3156" y="2640"/>
              <a:ext cx="924" cy="442"/>
            </a:xfrm>
            <a:prstGeom prst="rect">
              <a:avLst/>
            </a:prstGeom>
            <a:noFill/>
            <a:ln w="9525">
              <a:noFill/>
              <a:miter lim="800000"/>
              <a:headEnd/>
              <a:tailEnd/>
            </a:ln>
          </p:spPr>
          <p:txBody>
            <a:bodyPr>
              <a:spAutoFit/>
            </a:bodyPr>
            <a:lstStyle/>
            <a:p>
              <a:pPr algn="ctr" rtl="0"/>
              <a:r>
                <a:rPr lang="en-US" sz="2000" b="0">
                  <a:latin typeface="Times New Roman" pitchFamily="18" charset="0"/>
                </a:rPr>
                <a:t>graduate</a:t>
              </a:r>
            </a:p>
            <a:p>
              <a:pPr algn="ctr" rtl="0"/>
              <a:r>
                <a:rPr lang="en-US" sz="2000" b="0">
                  <a:latin typeface="Times New Roman" pitchFamily="18" charset="0"/>
                </a:rPr>
                <a:t>registration</a:t>
              </a:r>
              <a:endParaRPr lang="en-US" sz="2400" b="0">
                <a:latin typeface="Times New Roman" pitchFamily="18" charset="0"/>
              </a:endParaRPr>
            </a:p>
          </p:txBody>
        </p:sp>
        <p:sp>
          <p:nvSpPr>
            <p:cNvPr id="24584"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p:spPr>
          <p:txBody>
            <a:bodyPr wrap="none" anchor="ctr"/>
            <a:lstStyle/>
            <a:p>
              <a:endParaRPr lang="en-IN"/>
            </a:p>
          </p:txBody>
        </p:sp>
        <p:sp>
          <p:nvSpPr>
            <p:cNvPr id="24585" name="Line 10"/>
            <p:cNvSpPr>
              <a:spLocks noChangeShapeType="1"/>
            </p:cNvSpPr>
            <p:nvPr/>
          </p:nvSpPr>
          <p:spPr bwMode="auto">
            <a:xfrm>
              <a:off x="2112" y="2304"/>
              <a:ext cx="0" cy="288"/>
            </a:xfrm>
            <a:prstGeom prst="line">
              <a:avLst/>
            </a:prstGeom>
            <a:noFill/>
            <a:ln w="9525">
              <a:solidFill>
                <a:schemeClr val="tx1"/>
              </a:solidFill>
              <a:round/>
              <a:headEnd/>
              <a:tailEnd/>
            </a:ln>
          </p:spPr>
          <p:txBody>
            <a:bodyPr wrap="none" anchor="ctr"/>
            <a:lstStyle/>
            <a:p>
              <a:endParaRPr lang="en-US"/>
            </a:p>
          </p:txBody>
        </p:sp>
        <p:sp>
          <p:nvSpPr>
            <p:cNvPr id="24586" name="Oval 12"/>
            <p:cNvSpPr>
              <a:spLocks noChangeArrowheads="1"/>
            </p:cNvSpPr>
            <p:nvPr/>
          </p:nvSpPr>
          <p:spPr bwMode="auto">
            <a:xfrm>
              <a:off x="1488" y="2592"/>
              <a:ext cx="1152" cy="579"/>
            </a:xfrm>
            <a:prstGeom prst="ellipse">
              <a:avLst/>
            </a:prstGeom>
            <a:noFill/>
            <a:ln w="9525">
              <a:solidFill>
                <a:schemeClr val="tx1"/>
              </a:solidFill>
              <a:round/>
              <a:headEnd/>
              <a:tailEnd/>
            </a:ln>
          </p:spPr>
          <p:txBody>
            <a:bodyPr wrap="none" anchor="ctr"/>
            <a:lstStyle/>
            <a:p>
              <a:endParaRPr lang="en-IN"/>
            </a:p>
          </p:txBody>
        </p:sp>
        <p:sp>
          <p:nvSpPr>
            <p:cNvPr id="24587" name="Text Box 13"/>
            <p:cNvSpPr txBox="1">
              <a:spLocks noChangeArrowheads="1"/>
            </p:cNvSpPr>
            <p:nvPr/>
          </p:nvSpPr>
          <p:spPr bwMode="auto">
            <a:xfrm>
              <a:off x="1536" y="2640"/>
              <a:ext cx="1056" cy="442"/>
            </a:xfrm>
            <a:prstGeom prst="rect">
              <a:avLst/>
            </a:prstGeom>
            <a:noFill/>
            <a:ln w="9525">
              <a:noFill/>
              <a:miter lim="800000"/>
              <a:headEnd/>
              <a:tailEnd/>
            </a:ln>
          </p:spPr>
          <p:txBody>
            <a:bodyPr>
              <a:spAutoFit/>
            </a:bodyPr>
            <a:lstStyle/>
            <a:p>
              <a:pPr algn="ctr" rtl="0"/>
              <a:r>
                <a:rPr lang="en-US" sz="2000" b="0">
                  <a:latin typeface="Times New Roman" pitchFamily="18" charset="0"/>
                </a:rPr>
                <a:t>non-graduate</a:t>
              </a:r>
            </a:p>
            <a:p>
              <a:pPr algn="ctr" rtl="0"/>
              <a:r>
                <a:rPr lang="en-US" sz="2000" b="0">
                  <a:latin typeface="Times New Roman" pitchFamily="18" charset="0"/>
                </a:rPr>
                <a:t>registration</a:t>
              </a:r>
              <a:endParaRPr lang="en-US" sz="2400" b="0">
                <a:latin typeface="Times New Roman" pitchFamily="18" charset="0"/>
              </a:endParaRPr>
            </a:p>
          </p:txBody>
        </p:sp>
        <p:sp>
          <p:nvSpPr>
            <p:cNvPr id="24588" name="Line 14"/>
            <p:cNvSpPr>
              <a:spLocks noChangeShapeType="1"/>
            </p:cNvSpPr>
            <p:nvPr/>
          </p:nvSpPr>
          <p:spPr bwMode="auto">
            <a:xfrm>
              <a:off x="3600" y="2304"/>
              <a:ext cx="0" cy="288"/>
            </a:xfrm>
            <a:prstGeom prst="line">
              <a:avLst/>
            </a:prstGeom>
            <a:noFill/>
            <a:ln w="9525">
              <a:solidFill>
                <a:schemeClr val="tx1"/>
              </a:solidFill>
              <a:round/>
              <a:headEnd/>
              <a:tailEnd/>
            </a:ln>
          </p:spPr>
          <p:txBody>
            <a:bodyPr wrap="none" anchor="ctr"/>
            <a:lstStyle/>
            <a:p>
              <a:endParaRPr lang="en-US"/>
            </a:p>
          </p:txBody>
        </p:sp>
        <p:sp>
          <p:nvSpPr>
            <p:cNvPr id="24589" name="Line 15"/>
            <p:cNvSpPr>
              <a:spLocks noChangeShapeType="1"/>
            </p:cNvSpPr>
            <p:nvPr/>
          </p:nvSpPr>
          <p:spPr bwMode="auto">
            <a:xfrm>
              <a:off x="2112" y="2304"/>
              <a:ext cx="1488" cy="0"/>
            </a:xfrm>
            <a:prstGeom prst="line">
              <a:avLst/>
            </a:prstGeom>
            <a:noFill/>
            <a:ln w="9525">
              <a:solidFill>
                <a:schemeClr val="tx1"/>
              </a:solidFill>
              <a:round/>
              <a:headEnd/>
              <a:tailEnd/>
            </a:ln>
          </p:spPr>
          <p:txBody>
            <a:bodyPr wrap="none" anchor="ctr"/>
            <a:lstStyle/>
            <a:p>
              <a:endParaRPr lang="en-US"/>
            </a:p>
          </p:txBody>
        </p:sp>
        <p:sp>
          <p:nvSpPr>
            <p:cNvPr id="24590" name="Line 16"/>
            <p:cNvSpPr>
              <a:spLocks noChangeShapeType="1"/>
            </p:cNvSpPr>
            <p:nvPr/>
          </p:nvSpPr>
          <p:spPr bwMode="auto">
            <a:xfrm>
              <a:off x="2832" y="1968"/>
              <a:ext cx="0" cy="336"/>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0"/>
          <p:cNvSpPr>
            <a:spLocks noGrp="1" noChangeArrowheads="1"/>
          </p:cNvSpPr>
          <p:nvPr>
            <p:ph type="title"/>
          </p:nvPr>
        </p:nvSpPr>
        <p:spPr>
          <a:xfrm>
            <a:off x="533400" y="304800"/>
            <a:ext cx="8229600" cy="639762"/>
          </a:xfrm>
        </p:spPr>
        <p:txBody>
          <a:bodyPr>
            <a:normAutofit fontScale="90000"/>
          </a:bodyPr>
          <a:lstStyle/>
          <a:p>
            <a:pPr eaLnBrk="1" hangingPunct="1"/>
            <a:r>
              <a:rPr lang="en-GB" altLang="es-ES" dirty="0" smtClean="0"/>
              <a:t>2. «include»</a:t>
            </a:r>
          </a:p>
        </p:txBody>
      </p:sp>
      <p:sp>
        <p:nvSpPr>
          <p:cNvPr id="92165" name="Rectangle 31"/>
          <p:cNvSpPr>
            <a:spLocks noGrp="1" noChangeArrowheads="1"/>
          </p:cNvSpPr>
          <p:nvPr>
            <p:ph idx="1"/>
          </p:nvPr>
        </p:nvSpPr>
        <p:spPr>
          <a:xfrm>
            <a:off x="0" y="838200"/>
            <a:ext cx="3276600" cy="5791200"/>
          </a:xfrm>
        </p:spPr>
        <p:txBody>
          <a:bodyPr>
            <a:noAutofit/>
          </a:bodyPr>
          <a:lstStyle/>
          <a:p>
            <a:pPr eaLnBrk="1" hangingPunct="1"/>
            <a:r>
              <a:rPr lang="en-GB" altLang="es-ES" sz="1600" dirty="0" smtClean="0"/>
              <a:t>The </a:t>
            </a:r>
            <a:r>
              <a:rPr lang="en-GB" altLang="es-ES" sz="1600" b="1" dirty="0" smtClean="0"/>
              <a:t>client use case(base use case</a:t>
            </a:r>
            <a:r>
              <a:rPr lang="en-GB" altLang="es-ES" sz="1600" dirty="0" smtClean="0"/>
              <a:t>) executes until the point of inclusion:</a:t>
            </a:r>
            <a:br>
              <a:rPr lang="en-GB" altLang="es-ES" sz="1600" dirty="0" smtClean="0"/>
            </a:br>
            <a:r>
              <a:rPr lang="en-GB" altLang="es-ES" sz="1600" b="1" dirty="0" smtClean="0"/>
              <a:t>include(</a:t>
            </a:r>
            <a:r>
              <a:rPr lang="en-GB" altLang="es-ES" sz="1600" b="1" dirty="0" err="1" smtClean="0"/>
              <a:t>SupplierUseCase</a:t>
            </a:r>
            <a:r>
              <a:rPr lang="en-GB" altLang="es-ES" sz="1600" b="1" dirty="0" smtClean="0"/>
              <a:t>)</a:t>
            </a:r>
          </a:p>
          <a:p>
            <a:pPr lvl="1" eaLnBrk="1" hangingPunct="1"/>
            <a:r>
              <a:rPr lang="en-GB" altLang="es-ES" sz="1600" dirty="0" smtClean="0"/>
              <a:t>Control passes to the supplier use case which executes</a:t>
            </a:r>
          </a:p>
          <a:p>
            <a:pPr lvl="1" eaLnBrk="1" hangingPunct="1"/>
            <a:r>
              <a:rPr lang="en-GB" altLang="es-ES" sz="1600" dirty="0" smtClean="0"/>
              <a:t>When the supplier is finished, control passes back to the client use case which finishes execution</a:t>
            </a:r>
          </a:p>
          <a:p>
            <a:pPr eaLnBrk="1" hangingPunct="1"/>
            <a:r>
              <a:rPr lang="en-GB" altLang="es-ES" sz="1600" dirty="0" smtClean="0"/>
              <a:t>Note:</a:t>
            </a:r>
          </a:p>
          <a:p>
            <a:pPr lvl="1" eaLnBrk="1" hangingPunct="1"/>
            <a:r>
              <a:rPr lang="en-GB" altLang="es-ES" sz="1600" dirty="0" smtClean="0"/>
              <a:t>Client use cases are </a:t>
            </a:r>
            <a:r>
              <a:rPr lang="en-GB" altLang="es-ES" sz="1600" i="1" dirty="0" smtClean="0"/>
              <a:t>not complete</a:t>
            </a:r>
            <a:r>
              <a:rPr lang="en-GB" altLang="es-ES" sz="1600" dirty="0" smtClean="0"/>
              <a:t> without the included supplier use cases</a:t>
            </a:r>
          </a:p>
          <a:p>
            <a:pPr lvl="1" eaLnBrk="1" hangingPunct="1"/>
            <a:r>
              <a:rPr lang="en-GB" altLang="es-ES" sz="1600" dirty="0" smtClean="0"/>
              <a:t>Supplier use cases may be complete use cases, or they may just specify a fragment of behaviour for inclusion elsewhere</a:t>
            </a:r>
          </a:p>
          <a:p>
            <a:pPr eaLnBrk="1" hangingPunct="1"/>
            <a:endParaRPr lang="en-GB" altLang="es-ES" sz="1600" dirty="0" smtClean="0"/>
          </a:p>
        </p:txBody>
      </p:sp>
      <p:sp>
        <p:nvSpPr>
          <p:cNvPr id="92166" name="Text Box 22"/>
          <p:cNvSpPr txBox="1">
            <a:spLocks noChangeArrowheads="1"/>
          </p:cNvSpPr>
          <p:nvPr/>
        </p:nvSpPr>
        <p:spPr bwMode="auto">
          <a:xfrm>
            <a:off x="190500" y="5715000"/>
            <a:ext cx="8763000" cy="396875"/>
          </a:xfrm>
          <a:prstGeom prst="rect">
            <a:avLst/>
          </a:prstGeom>
          <a:noFill/>
          <a:ln w="9525">
            <a:noFill/>
            <a:miter lim="800000"/>
            <a:headEnd/>
            <a:tailEnd/>
          </a:ln>
          <a:effectLst/>
        </p:spPr>
        <p:txBody>
          <a:bodyPr>
            <a:spAutoFit/>
          </a:bodyPr>
          <a:lstStyle/>
          <a:p>
            <a:pPr algn="l">
              <a:spcBef>
                <a:spcPct val="50000"/>
              </a:spcBef>
            </a:pPr>
            <a:endParaRPr lang="es-ES" altLang="es-ES" sz="2000" b="0"/>
          </a:p>
        </p:txBody>
      </p:sp>
      <p:sp>
        <p:nvSpPr>
          <p:cNvPr id="92167" name="Rectangle 3"/>
          <p:cNvSpPr>
            <a:spLocks noChangeArrowheads="1"/>
          </p:cNvSpPr>
          <p:nvPr/>
        </p:nvSpPr>
        <p:spPr bwMode="auto">
          <a:xfrm>
            <a:off x="4114800" y="1600200"/>
            <a:ext cx="4891087" cy="3087688"/>
          </a:xfrm>
          <a:prstGeom prst="rect">
            <a:avLst/>
          </a:prstGeom>
          <a:solidFill>
            <a:schemeClr val="bg1"/>
          </a:solidFill>
          <a:ln w="9525">
            <a:solidFill>
              <a:schemeClr val="tx1"/>
            </a:solidFill>
            <a:miter lim="800000"/>
            <a:headEnd/>
            <a:tailEnd/>
          </a:ln>
          <a:effectLst/>
        </p:spPr>
        <p:txBody>
          <a:bodyPr wrap="none"/>
          <a:lstStyle/>
          <a:p>
            <a:r>
              <a:rPr lang="en-GB" altLang="es-ES" b="0" dirty="0" smtClean="0"/>
              <a:t>                  Personnel </a:t>
            </a:r>
            <a:r>
              <a:rPr lang="en-GB" altLang="es-ES" b="0" dirty="0"/>
              <a:t>System</a:t>
            </a:r>
          </a:p>
        </p:txBody>
      </p:sp>
      <p:sp>
        <p:nvSpPr>
          <p:cNvPr id="92168" name="Oval 4"/>
          <p:cNvSpPr>
            <a:spLocks noChangeArrowheads="1"/>
          </p:cNvSpPr>
          <p:nvPr/>
        </p:nvSpPr>
        <p:spPr bwMode="auto">
          <a:xfrm>
            <a:off x="7331075" y="3014663"/>
            <a:ext cx="1671638" cy="644525"/>
          </a:xfrm>
          <a:prstGeom prst="ellipse">
            <a:avLst/>
          </a:prstGeom>
          <a:solidFill>
            <a:schemeClr val="bg1"/>
          </a:solidFill>
          <a:ln w="9525">
            <a:solidFill>
              <a:schemeClr val="tx1"/>
            </a:solidFill>
            <a:miter lim="800000"/>
            <a:headEnd/>
            <a:tailEnd/>
          </a:ln>
          <a:effectLst/>
        </p:spPr>
        <p:txBody>
          <a:bodyPr wrap="none" anchor="ctr"/>
          <a:lstStyle/>
          <a:p>
            <a:r>
              <a:rPr lang="en-GB" altLang="es-ES" sz="1400" b="0" dirty="0" smtClean="0"/>
              <a:t>Find Employee</a:t>
            </a:r>
          </a:p>
          <a:p>
            <a:r>
              <a:rPr lang="en-GB" altLang="es-ES" sz="1400" b="0" dirty="0" smtClean="0"/>
              <a:t>Details</a:t>
            </a:r>
            <a:endParaRPr lang="en-GB" altLang="es-ES" sz="1400" b="0" dirty="0"/>
          </a:p>
        </p:txBody>
      </p:sp>
      <p:sp>
        <p:nvSpPr>
          <p:cNvPr id="92169" name="Oval 5"/>
          <p:cNvSpPr>
            <a:spLocks noChangeArrowheads="1"/>
          </p:cNvSpPr>
          <p:nvPr/>
        </p:nvSpPr>
        <p:spPr bwMode="auto">
          <a:xfrm>
            <a:off x="4419600" y="2051050"/>
            <a:ext cx="2057400" cy="642938"/>
          </a:xfrm>
          <a:prstGeom prst="ellipse">
            <a:avLst/>
          </a:prstGeom>
          <a:solidFill>
            <a:schemeClr val="bg1"/>
          </a:solidFill>
          <a:ln w="9525">
            <a:solidFill>
              <a:schemeClr val="tx1"/>
            </a:solidFill>
            <a:miter lim="800000"/>
            <a:headEnd/>
            <a:tailEnd/>
          </a:ln>
          <a:effectLst/>
        </p:spPr>
        <p:txBody>
          <a:bodyPr wrap="none" anchor="ctr"/>
          <a:lstStyle/>
          <a:p>
            <a:r>
              <a:rPr lang="en-GB" altLang="es-ES" sz="1400" b="0" dirty="0" smtClean="0"/>
              <a:t>Change Employee</a:t>
            </a:r>
          </a:p>
          <a:p>
            <a:r>
              <a:rPr lang="en-GB" altLang="es-ES" sz="1400" b="0" dirty="0" smtClean="0"/>
              <a:t>Details</a:t>
            </a:r>
            <a:endParaRPr lang="en-GB" altLang="es-ES" sz="1400" b="0" dirty="0"/>
          </a:p>
        </p:txBody>
      </p:sp>
      <p:sp>
        <p:nvSpPr>
          <p:cNvPr id="92170" name="Oval 6"/>
          <p:cNvSpPr>
            <a:spLocks noChangeArrowheads="1"/>
          </p:cNvSpPr>
          <p:nvPr/>
        </p:nvSpPr>
        <p:spPr bwMode="auto">
          <a:xfrm>
            <a:off x="4419600" y="3916363"/>
            <a:ext cx="1905000" cy="642937"/>
          </a:xfrm>
          <a:prstGeom prst="ellipse">
            <a:avLst/>
          </a:prstGeom>
          <a:solidFill>
            <a:schemeClr val="bg1"/>
          </a:solidFill>
          <a:ln w="9525">
            <a:solidFill>
              <a:schemeClr val="tx1"/>
            </a:solidFill>
            <a:miter lim="800000"/>
            <a:headEnd/>
            <a:tailEnd/>
          </a:ln>
          <a:effectLst/>
        </p:spPr>
        <p:txBody>
          <a:bodyPr wrap="none" anchor="ctr"/>
          <a:lstStyle/>
          <a:p>
            <a:r>
              <a:rPr lang="en-GB" altLang="es-ES" sz="1400" b="0" dirty="0" smtClean="0"/>
              <a:t>Delete  Employee</a:t>
            </a:r>
          </a:p>
          <a:p>
            <a:r>
              <a:rPr lang="en-GB" altLang="es-ES" sz="1400" b="0" dirty="0" smtClean="0"/>
              <a:t>Details</a:t>
            </a:r>
            <a:endParaRPr lang="en-GB" altLang="es-ES" sz="1400" b="0" dirty="0"/>
          </a:p>
        </p:txBody>
      </p:sp>
      <p:grpSp>
        <p:nvGrpSpPr>
          <p:cNvPr id="2" name="Group 7"/>
          <p:cNvGrpSpPr>
            <a:grpSpLocks/>
          </p:cNvGrpSpPr>
          <p:nvPr/>
        </p:nvGrpSpPr>
        <p:grpSpPr bwMode="auto">
          <a:xfrm>
            <a:off x="3113088" y="2895600"/>
            <a:ext cx="862012" cy="1141413"/>
            <a:chOff x="1076" y="3312"/>
            <a:chExt cx="645" cy="852"/>
          </a:xfrm>
        </p:grpSpPr>
        <p:grpSp>
          <p:nvGrpSpPr>
            <p:cNvPr id="3" name="Group 8"/>
            <p:cNvGrpSpPr>
              <a:grpSpLocks/>
            </p:cNvGrpSpPr>
            <p:nvPr/>
          </p:nvGrpSpPr>
          <p:grpSpPr bwMode="auto">
            <a:xfrm>
              <a:off x="1248" y="3312"/>
              <a:ext cx="312" cy="624"/>
              <a:chOff x="192" y="3264"/>
              <a:chExt cx="384" cy="768"/>
            </a:xfrm>
          </p:grpSpPr>
          <p:sp>
            <p:nvSpPr>
              <p:cNvPr id="92195" name="Oval 9"/>
              <p:cNvSpPr>
                <a:spLocks noChangeArrowheads="1"/>
              </p:cNvSpPr>
              <p:nvPr/>
            </p:nvSpPr>
            <p:spPr bwMode="auto">
              <a:xfrm>
                <a:off x="288" y="3264"/>
                <a:ext cx="192" cy="192"/>
              </a:xfrm>
              <a:prstGeom prst="ellipse">
                <a:avLst/>
              </a:prstGeom>
              <a:noFill/>
              <a:ln w="9525">
                <a:solidFill>
                  <a:schemeClr val="tx1"/>
                </a:solidFill>
                <a:miter lim="800000"/>
                <a:headEnd/>
                <a:tailEnd/>
              </a:ln>
              <a:effectLst/>
            </p:spPr>
            <p:txBody>
              <a:bodyPr wrap="none" anchor="ctr"/>
              <a:lstStyle/>
              <a:p>
                <a:endParaRPr lang="es-ES"/>
              </a:p>
            </p:txBody>
          </p:sp>
          <p:cxnSp>
            <p:nvCxnSpPr>
              <p:cNvPr id="92196" name="AutoShape 10"/>
              <p:cNvCxnSpPr>
                <a:cxnSpLocks noChangeShapeType="1"/>
                <a:stCxn id="92195"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92197" name="AutoShape 11"/>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92198" name="AutoShape 12"/>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92199" name="AutoShape 13"/>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92194" name="Text Box 14"/>
            <p:cNvSpPr txBox="1">
              <a:spLocks noChangeArrowheads="1"/>
            </p:cNvSpPr>
            <p:nvPr/>
          </p:nvSpPr>
          <p:spPr bwMode="auto">
            <a:xfrm>
              <a:off x="1076" y="3936"/>
              <a:ext cx="645" cy="228"/>
            </a:xfrm>
            <a:prstGeom prst="rect">
              <a:avLst/>
            </a:prstGeom>
            <a:noFill/>
            <a:ln w="9525">
              <a:noFill/>
              <a:miter lim="800000"/>
              <a:headEnd/>
              <a:tailEnd/>
            </a:ln>
            <a:effectLst/>
          </p:spPr>
          <p:txBody>
            <a:bodyPr wrap="none">
              <a:spAutoFit/>
            </a:bodyPr>
            <a:lstStyle/>
            <a:p>
              <a:r>
                <a:rPr lang="en-GB" altLang="es-ES" sz="1400" b="0"/>
                <a:t>Manager</a:t>
              </a:r>
            </a:p>
          </p:txBody>
        </p:sp>
      </p:grpSp>
      <p:sp>
        <p:nvSpPr>
          <p:cNvPr id="92172" name="Oval 15"/>
          <p:cNvSpPr>
            <a:spLocks noChangeArrowheads="1"/>
          </p:cNvSpPr>
          <p:nvPr/>
        </p:nvSpPr>
        <p:spPr bwMode="auto">
          <a:xfrm>
            <a:off x="4419600" y="3014663"/>
            <a:ext cx="1828800" cy="644525"/>
          </a:xfrm>
          <a:prstGeom prst="ellipse">
            <a:avLst/>
          </a:prstGeom>
          <a:solidFill>
            <a:schemeClr val="bg1"/>
          </a:solidFill>
          <a:ln w="9525">
            <a:solidFill>
              <a:schemeClr val="tx1"/>
            </a:solidFill>
            <a:miter lim="800000"/>
            <a:headEnd/>
            <a:tailEnd/>
          </a:ln>
          <a:effectLst/>
        </p:spPr>
        <p:txBody>
          <a:bodyPr wrap="none" anchor="ctr"/>
          <a:lstStyle/>
          <a:p>
            <a:r>
              <a:rPr lang="en-GB" altLang="es-ES" sz="1400" b="0" dirty="0" smtClean="0"/>
              <a:t>View  Employee</a:t>
            </a:r>
          </a:p>
          <a:p>
            <a:r>
              <a:rPr lang="en-GB" altLang="es-ES" sz="1400" b="0" dirty="0" smtClean="0"/>
              <a:t>Details</a:t>
            </a:r>
            <a:endParaRPr lang="en-GB" altLang="es-ES" sz="1400" b="0" dirty="0"/>
          </a:p>
        </p:txBody>
      </p:sp>
      <p:cxnSp>
        <p:nvCxnSpPr>
          <p:cNvPr id="92173" name="AutoShape 16"/>
          <p:cNvCxnSpPr>
            <a:cxnSpLocks noChangeShapeType="1"/>
            <a:stCxn id="92169" idx="6"/>
            <a:endCxn id="92168" idx="1"/>
          </p:cNvCxnSpPr>
          <p:nvPr/>
        </p:nvCxnSpPr>
        <p:spPr bwMode="auto">
          <a:xfrm>
            <a:off x="6477000" y="2373313"/>
            <a:ext cx="1098550" cy="735012"/>
          </a:xfrm>
          <a:prstGeom prst="straightConnector1">
            <a:avLst/>
          </a:prstGeom>
          <a:noFill/>
          <a:ln w="9525">
            <a:solidFill>
              <a:schemeClr val="tx1"/>
            </a:solidFill>
            <a:prstDash val="dash"/>
            <a:miter lim="800000"/>
            <a:headEnd/>
            <a:tailEnd type="arrow" w="lg" len="lg"/>
          </a:ln>
          <a:effectLst/>
        </p:spPr>
      </p:cxnSp>
      <p:cxnSp>
        <p:nvCxnSpPr>
          <p:cNvPr id="92174" name="AutoShape 17"/>
          <p:cNvCxnSpPr>
            <a:cxnSpLocks noChangeShapeType="1"/>
          </p:cNvCxnSpPr>
          <p:nvPr/>
        </p:nvCxnSpPr>
        <p:spPr bwMode="auto">
          <a:xfrm>
            <a:off x="6235700" y="3336925"/>
            <a:ext cx="1095375" cy="0"/>
          </a:xfrm>
          <a:prstGeom prst="straightConnector1">
            <a:avLst/>
          </a:prstGeom>
          <a:noFill/>
          <a:ln w="9525">
            <a:solidFill>
              <a:schemeClr val="tx1"/>
            </a:solidFill>
            <a:prstDash val="dash"/>
            <a:miter lim="800000"/>
            <a:headEnd/>
            <a:tailEnd type="arrow" w="lg" len="lg"/>
          </a:ln>
          <a:effectLst/>
        </p:spPr>
      </p:cxnSp>
      <p:cxnSp>
        <p:nvCxnSpPr>
          <p:cNvPr id="92175" name="AutoShape 18"/>
          <p:cNvCxnSpPr>
            <a:cxnSpLocks noChangeShapeType="1"/>
            <a:stCxn id="92170" idx="6"/>
            <a:endCxn id="92168" idx="3"/>
          </p:cNvCxnSpPr>
          <p:nvPr/>
        </p:nvCxnSpPr>
        <p:spPr bwMode="auto">
          <a:xfrm flipV="1">
            <a:off x="6324600" y="3565525"/>
            <a:ext cx="1250950" cy="673100"/>
          </a:xfrm>
          <a:prstGeom prst="straightConnector1">
            <a:avLst/>
          </a:prstGeom>
          <a:noFill/>
          <a:ln w="9525">
            <a:solidFill>
              <a:schemeClr val="tx1"/>
            </a:solidFill>
            <a:prstDash val="dash"/>
            <a:miter lim="800000"/>
            <a:headEnd/>
            <a:tailEnd type="arrow" w="lg" len="lg"/>
          </a:ln>
          <a:effectLst/>
        </p:spPr>
      </p:cxnSp>
      <p:cxnSp>
        <p:nvCxnSpPr>
          <p:cNvPr id="92176" name="AutoShape 19"/>
          <p:cNvCxnSpPr>
            <a:cxnSpLocks noChangeShapeType="1"/>
            <a:endCxn id="92169" idx="2"/>
          </p:cNvCxnSpPr>
          <p:nvPr/>
        </p:nvCxnSpPr>
        <p:spPr bwMode="auto">
          <a:xfrm flipV="1">
            <a:off x="3886200" y="2373313"/>
            <a:ext cx="533400" cy="750887"/>
          </a:xfrm>
          <a:prstGeom prst="straightConnector1">
            <a:avLst/>
          </a:prstGeom>
          <a:noFill/>
          <a:ln w="9525">
            <a:solidFill>
              <a:schemeClr val="tx1"/>
            </a:solidFill>
            <a:miter lim="800000"/>
            <a:headEnd/>
            <a:tailEnd/>
          </a:ln>
          <a:effectLst/>
        </p:spPr>
      </p:cxnSp>
      <p:cxnSp>
        <p:nvCxnSpPr>
          <p:cNvPr id="92177" name="AutoShape 20"/>
          <p:cNvCxnSpPr>
            <a:cxnSpLocks noChangeShapeType="1"/>
            <a:stCxn id="92182" idx="3"/>
            <a:endCxn id="92172" idx="2"/>
          </p:cNvCxnSpPr>
          <p:nvPr/>
        </p:nvCxnSpPr>
        <p:spPr bwMode="auto">
          <a:xfrm>
            <a:off x="3886200" y="3336925"/>
            <a:ext cx="533400" cy="0"/>
          </a:xfrm>
          <a:prstGeom prst="straightConnector1">
            <a:avLst/>
          </a:prstGeom>
          <a:noFill/>
          <a:ln w="9525">
            <a:solidFill>
              <a:schemeClr val="tx1"/>
            </a:solidFill>
            <a:miter lim="800000"/>
            <a:headEnd/>
            <a:tailEnd/>
          </a:ln>
          <a:effectLst/>
        </p:spPr>
      </p:cxnSp>
      <p:cxnSp>
        <p:nvCxnSpPr>
          <p:cNvPr id="92178" name="AutoShape 21"/>
          <p:cNvCxnSpPr>
            <a:cxnSpLocks noChangeShapeType="1"/>
            <a:endCxn id="92170" idx="2"/>
          </p:cNvCxnSpPr>
          <p:nvPr/>
        </p:nvCxnSpPr>
        <p:spPr bwMode="auto">
          <a:xfrm>
            <a:off x="3810000" y="3505200"/>
            <a:ext cx="609600" cy="733425"/>
          </a:xfrm>
          <a:prstGeom prst="straightConnector1">
            <a:avLst/>
          </a:prstGeom>
          <a:noFill/>
          <a:ln w="9525">
            <a:solidFill>
              <a:schemeClr val="tx1"/>
            </a:solidFill>
            <a:miter lim="800000"/>
            <a:headEnd/>
            <a:tailEnd/>
          </a:ln>
          <a:effectLst/>
        </p:spPr>
      </p:cxnSp>
      <p:sp>
        <p:nvSpPr>
          <p:cNvPr id="92179" name="Text Box 23"/>
          <p:cNvSpPr txBox="1">
            <a:spLocks noChangeArrowheads="1"/>
          </p:cNvSpPr>
          <p:nvPr/>
        </p:nvSpPr>
        <p:spPr bwMode="auto">
          <a:xfrm>
            <a:off x="6494463" y="2435225"/>
            <a:ext cx="941387" cy="304800"/>
          </a:xfrm>
          <a:prstGeom prst="rect">
            <a:avLst/>
          </a:prstGeom>
          <a:noFill/>
          <a:ln w="9525">
            <a:noFill/>
            <a:miter lim="800000"/>
            <a:headEnd/>
            <a:tailEnd/>
          </a:ln>
          <a:effectLst/>
        </p:spPr>
        <p:txBody>
          <a:bodyPr wrap="none">
            <a:spAutoFit/>
          </a:bodyPr>
          <a:lstStyle/>
          <a:p>
            <a:pPr algn="l"/>
            <a:r>
              <a:rPr lang="en-GB" altLang="es-ES" sz="1400" b="0"/>
              <a:t>«include»</a:t>
            </a:r>
          </a:p>
        </p:txBody>
      </p:sp>
      <p:sp>
        <p:nvSpPr>
          <p:cNvPr id="92180" name="Text Box 24"/>
          <p:cNvSpPr txBox="1">
            <a:spLocks noChangeArrowheads="1"/>
          </p:cNvSpPr>
          <p:nvPr/>
        </p:nvSpPr>
        <p:spPr bwMode="auto">
          <a:xfrm>
            <a:off x="6170613" y="3076575"/>
            <a:ext cx="941387" cy="304800"/>
          </a:xfrm>
          <a:prstGeom prst="rect">
            <a:avLst/>
          </a:prstGeom>
          <a:noFill/>
          <a:ln w="9525">
            <a:noFill/>
            <a:miter lim="800000"/>
            <a:headEnd/>
            <a:tailEnd/>
          </a:ln>
          <a:effectLst/>
        </p:spPr>
        <p:txBody>
          <a:bodyPr wrap="none">
            <a:spAutoFit/>
          </a:bodyPr>
          <a:lstStyle/>
          <a:p>
            <a:pPr algn="l"/>
            <a:r>
              <a:rPr lang="en-GB" altLang="es-ES" sz="1400" b="0"/>
              <a:t>«include»</a:t>
            </a:r>
          </a:p>
        </p:txBody>
      </p:sp>
      <p:sp>
        <p:nvSpPr>
          <p:cNvPr id="92181" name="Text Box 25"/>
          <p:cNvSpPr txBox="1">
            <a:spLocks noChangeArrowheads="1"/>
          </p:cNvSpPr>
          <p:nvPr/>
        </p:nvSpPr>
        <p:spPr bwMode="auto">
          <a:xfrm>
            <a:off x="6494463" y="3849688"/>
            <a:ext cx="941387" cy="304800"/>
          </a:xfrm>
          <a:prstGeom prst="rect">
            <a:avLst/>
          </a:prstGeom>
          <a:noFill/>
          <a:ln w="9525">
            <a:noFill/>
            <a:miter lim="800000"/>
            <a:headEnd/>
            <a:tailEnd/>
          </a:ln>
          <a:effectLst/>
        </p:spPr>
        <p:txBody>
          <a:bodyPr wrap="none">
            <a:spAutoFit/>
          </a:bodyPr>
          <a:lstStyle/>
          <a:p>
            <a:pPr algn="l"/>
            <a:r>
              <a:rPr lang="en-GB" altLang="es-ES" sz="1400" b="0"/>
              <a:t>«include»</a:t>
            </a:r>
          </a:p>
        </p:txBody>
      </p:sp>
      <p:sp>
        <p:nvSpPr>
          <p:cNvPr id="92182" name="Rectangle 33"/>
          <p:cNvSpPr>
            <a:spLocks noChangeArrowheads="1"/>
          </p:cNvSpPr>
          <p:nvPr/>
        </p:nvSpPr>
        <p:spPr bwMode="auto">
          <a:xfrm>
            <a:off x="3810000" y="3260725"/>
            <a:ext cx="76200" cy="152400"/>
          </a:xfrm>
          <a:prstGeom prst="rect">
            <a:avLst/>
          </a:prstGeom>
          <a:noFill/>
          <a:ln w="9525">
            <a:noFill/>
            <a:miter lim="800000"/>
            <a:headEnd/>
            <a:tailEnd/>
          </a:ln>
          <a:effectLst/>
        </p:spPr>
        <p:txBody>
          <a:bodyPr wrap="none" lIns="90000" tIns="46800" rIns="90000" bIns="46800" anchor="ctr"/>
          <a:lstStyle/>
          <a:p>
            <a:endParaRPr lang="es-ES"/>
          </a:p>
        </p:txBody>
      </p:sp>
      <p:sp>
        <p:nvSpPr>
          <p:cNvPr id="92183" name="Rectangle 34"/>
          <p:cNvSpPr>
            <a:spLocks noChangeArrowheads="1"/>
          </p:cNvSpPr>
          <p:nvPr/>
        </p:nvSpPr>
        <p:spPr bwMode="auto">
          <a:xfrm>
            <a:off x="4267200" y="1600200"/>
            <a:ext cx="596900" cy="304800"/>
          </a:xfrm>
          <a:prstGeom prst="rect">
            <a:avLst/>
          </a:prstGeom>
          <a:noFill/>
          <a:ln w="9525">
            <a:noFill/>
            <a:miter lim="800000"/>
            <a:headEnd/>
            <a:tailEnd/>
          </a:ln>
          <a:effectLst/>
        </p:spPr>
        <p:txBody>
          <a:bodyPr wrap="none" lIns="90000" tIns="46800" rIns="90000" bIns="46800">
            <a:spAutoFit/>
          </a:bodyPr>
          <a:lstStyle/>
          <a:p>
            <a:pPr algn="l"/>
            <a:r>
              <a:rPr lang="en-GB" altLang="es-ES" sz="1400" b="0">
                <a:solidFill>
                  <a:schemeClr val="tx2"/>
                </a:solidFill>
              </a:rPr>
              <a:t>client</a:t>
            </a:r>
          </a:p>
        </p:txBody>
      </p:sp>
      <p:sp>
        <p:nvSpPr>
          <p:cNvPr id="92184" name="Line 35"/>
          <p:cNvSpPr>
            <a:spLocks noChangeShapeType="1"/>
          </p:cNvSpPr>
          <p:nvPr/>
        </p:nvSpPr>
        <p:spPr bwMode="auto">
          <a:xfrm>
            <a:off x="4572000" y="1905000"/>
            <a:ext cx="76200" cy="2286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92185" name="Rectangle 36"/>
          <p:cNvSpPr>
            <a:spLocks noChangeArrowheads="1"/>
          </p:cNvSpPr>
          <p:nvPr/>
        </p:nvSpPr>
        <p:spPr bwMode="auto">
          <a:xfrm>
            <a:off x="7162800" y="2209800"/>
            <a:ext cx="1006475" cy="304800"/>
          </a:xfrm>
          <a:prstGeom prst="rect">
            <a:avLst/>
          </a:prstGeom>
          <a:noFill/>
          <a:ln w="9525">
            <a:noFill/>
            <a:miter lim="800000"/>
            <a:headEnd/>
            <a:tailEnd/>
          </a:ln>
          <a:effectLst/>
        </p:spPr>
        <p:txBody>
          <a:bodyPr wrap="none" lIns="90000" tIns="46800" rIns="90000" bIns="46800">
            <a:spAutoFit/>
          </a:bodyPr>
          <a:lstStyle/>
          <a:p>
            <a:pPr algn="l"/>
            <a:r>
              <a:rPr lang="en-GB" altLang="es-ES" sz="1400" b="0">
                <a:solidFill>
                  <a:schemeClr val="tx2"/>
                </a:solidFill>
              </a:rPr>
              <a:t>stereotype</a:t>
            </a:r>
          </a:p>
        </p:txBody>
      </p:sp>
      <p:sp>
        <p:nvSpPr>
          <p:cNvPr id="92186" name="Line 37"/>
          <p:cNvSpPr>
            <a:spLocks noChangeShapeType="1"/>
          </p:cNvSpPr>
          <p:nvPr/>
        </p:nvSpPr>
        <p:spPr bwMode="auto">
          <a:xfrm flipH="1">
            <a:off x="7086600" y="2438400"/>
            <a:ext cx="152400" cy="762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92187" name="Rectangle 38"/>
          <p:cNvSpPr>
            <a:spLocks noChangeArrowheads="1"/>
          </p:cNvSpPr>
          <p:nvPr/>
        </p:nvSpPr>
        <p:spPr bwMode="auto">
          <a:xfrm>
            <a:off x="8077200" y="3886200"/>
            <a:ext cx="795338" cy="304800"/>
          </a:xfrm>
          <a:prstGeom prst="rect">
            <a:avLst/>
          </a:prstGeom>
          <a:noFill/>
          <a:ln w="9525">
            <a:noFill/>
            <a:miter lim="800000"/>
            <a:headEnd/>
            <a:tailEnd/>
          </a:ln>
          <a:effectLst/>
        </p:spPr>
        <p:txBody>
          <a:bodyPr wrap="none" lIns="90000" tIns="46800" rIns="90000" bIns="46800">
            <a:spAutoFit/>
          </a:bodyPr>
          <a:lstStyle/>
          <a:p>
            <a:pPr algn="l"/>
            <a:r>
              <a:rPr lang="en-GB" altLang="es-ES" sz="1400" b="0">
                <a:solidFill>
                  <a:schemeClr val="tx2"/>
                </a:solidFill>
              </a:rPr>
              <a:t>supplier</a:t>
            </a:r>
          </a:p>
        </p:txBody>
      </p:sp>
      <p:sp>
        <p:nvSpPr>
          <p:cNvPr id="92188" name="Line 39"/>
          <p:cNvSpPr>
            <a:spLocks noChangeShapeType="1"/>
          </p:cNvSpPr>
          <p:nvPr/>
        </p:nvSpPr>
        <p:spPr bwMode="auto">
          <a:xfrm flipH="1" flipV="1">
            <a:off x="8305800" y="3657600"/>
            <a:ext cx="76200" cy="3048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92189" name="Rectangle 40"/>
          <p:cNvSpPr>
            <a:spLocks noChangeArrowheads="1"/>
          </p:cNvSpPr>
          <p:nvPr/>
        </p:nvSpPr>
        <p:spPr bwMode="auto">
          <a:xfrm>
            <a:off x="7010400" y="4191000"/>
            <a:ext cx="1347788" cy="517525"/>
          </a:xfrm>
          <a:prstGeom prst="rect">
            <a:avLst/>
          </a:prstGeom>
          <a:noFill/>
          <a:ln w="9525">
            <a:noFill/>
            <a:miter lim="800000"/>
            <a:headEnd/>
            <a:tailEnd/>
          </a:ln>
          <a:effectLst/>
        </p:spPr>
        <p:txBody>
          <a:bodyPr lIns="90000" tIns="46800" rIns="90000" bIns="46800">
            <a:spAutoFit/>
          </a:bodyPr>
          <a:lstStyle/>
          <a:p>
            <a:pPr algn="l"/>
            <a:r>
              <a:rPr lang="en-GB" altLang="es-ES" sz="1400" b="0">
                <a:solidFill>
                  <a:schemeClr val="tx2"/>
                </a:solidFill>
              </a:rPr>
              <a:t>dependency relationship</a:t>
            </a:r>
          </a:p>
        </p:txBody>
      </p:sp>
      <p:sp>
        <p:nvSpPr>
          <p:cNvPr id="92190" name="Line 41"/>
          <p:cNvSpPr>
            <a:spLocks noChangeShapeType="1"/>
          </p:cNvSpPr>
          <p:nvPr/>
        </p:nvSpPr>
        <p:spPr bwMode="auto">
          <a:xfrm>
            <a:off x="6553200" y="4114800"/>
            <a:ext cx="457200" cy="2286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92191" name="AutoShape 43"/>
          <p:cNvSpPr>
            <a:spLocks noChangeArrowheads="1"/>
          </p:cNvSpPr>
          <p:nvPr/>
        </p:nvSpPr>
        <p:spPr bwMode="auto">
          <a:xfrm>
            <a:off x="4419600" y="4953000"/>
            <a:ext cx="4572000" cy="1524000"/>
          </a:xfrm>
          <a:prstGeom prst="horizontalScroll">
            <a:avLst>
              <a:gd name="adj" fmla="val 12500"/>
            </a:avLst>
          </a:prstGeom>
          <a:solidFill>
            <a:schemeClr val="accent2"/>
          </a:solidFill>
          <a:ln w="9525">
            <a:solidFill>
              <a:schemeClr val="tx1"/>
            </a:solidFill>
            <a:miter lim="800000"/>
            <a:headEnd/>
            <a:tailEnd/>
          </a:ln>
          <a:effectLst/>
        </p:spPr>
        <p:txBody>
          <a:bodyPr lIns="90000" tIns="46800" rIns="90000" bIns="46800" anchor="ctr"/>
          <a:lstStyle/>
          <a:p>
            <a:r>
              <a:rPr lang="en-GB" altLang="es-ES" sz="1800" b="0"/>
              <a:t>When use cases share common behaviour we can factor this out into a separate supplier use case and «include» it  in the clients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pPr eaLnBrk="1" hangingPunct="1"/>
            <a:r>
              <a:rPr lang="en-GB" altLang="es-ES" smtClean="0"/>
              <a:t>«include» example</a:t>
            </a:r>
          </a:p>
        </p:txBody>
      </p:sp>
      <p:sp>
        <p:nvSpPr>
          <p:cNvPr id="93189" name="Rectangle 26"/>
          <p:cNvSpPr>
            <a:spLocks noChangeArrowheads="1"/>
          </p:cNvSpPr>
          <p:nvPr/>
        </p:nvSpPr>
        <p:spPr bwMode="auto">
          <a:xfrm>
            <a:off x="304800" y="1676400"/>
            <a:ext cx="4114800" cy="304800"/>
          </a:xfrm>
          <a:prstGeom prst="rect">
            <a:avLst/>
          </a:prstGeom>
          <a:noFill/>
          <a:ln w="9525">
            <a:solidFill>
              <a:schemeClr val="tx1"/>
            </a:solidFill>
            <a:miter lim="800000"/>
            <a:headEnd/>
            <a:tailEnd/>
          </a:ln>
          <a:effectLst/>
        </p:spPr>
        <p:txBody>
          <a:bodyPr wrap="none" anchor="ctr"/>
          <a:lstStyle/>
          <a:p>
            <a:r>
              <a:rPr lang="en-GB" altLang="es-ES" sz="1400" b="0"/>
              <a:t>Use case: ChangeEmployeeDetails</a:t>
            </a:r>
          </a:p>
        </p:txBody>
      </p:sp>
      <p:sp>
        <p:nvSpPr>
          <p:cNvPr id="93190" name="Rectangle 27"/>
          <p:cNvSpPr>
            <a:spLocks noChangeArrowheads="1"/>
          </p:cNvSpPr>
          <p:nvPr/>
        </p:nvSpPr>
        <p:spPr bwMode="auto">
          <a:xfrm>
            <a:off x="304800" y="2819400"/>
            <a:ext cx="4114800" cy="457200"/>
          </a:xfrm>
          <a:prstGeom prst="rect">
            <a:avLst/>
          </a:prstGeom>
          <a:noFill/>
          <a:ln w="9525">
            <a:solidFill>
              <a:schemeClr val="tx1"/>
            </a:solidFill>
            <a:miter lim="800000"/>
            <a:headEnd/>
            <a:tailEnd/>
          </a:ln>
          <a:effectLst/>
        </p:spPr>
        <p:txBody>
          <a:bodyPr wrap="none" anchor="ctr"/>
          <a:lstStyle/>
          <a:p>
            <a:pPr algn="l"/>
            <a:r>
              <a:rPr lang="en-GB" altLang="es-ES" sz="1400" b="0"/>
              <a:t>Primary actors:</a:t>
            </a:r>
          </a:p>
          <a:p>
            <a:pPr algn="l"/>
            <a:r>
              <a:rPr lang="en-GB" altLang="es-ES" sz="1400" b="0"/>
              <a:t>Manager</a:t>
            </a:r>
          </a:p>
        </p:txBody>
      </p:sp>
      <p:sp>
        <p:nvSpPr>
          <p:cNvPr id="93191" name="Rectangle 28"/>
          <p:cNvSpPr>
            <a:spLocks noChangeArrowheads="1"/>
          </p:cNvSpPr>
          <p:nvPr/>
        </p:nvSpPr>
        <p:spPr bwMode="auto">
          <a:xfrm>
            <a:off x="304800" y="3733800"/>
            <a:ext cx="4114800" cy="533400"/>
          </a:xfrm>
          <a:prstGeom prst="rect">
            <a:avLst/>
          </a:prstGeom>
          <a:noFill/>
          <a:ln w="9525">
            <a:solidFill>
              <a:schemeClr val="tx1"/>
            </a:solidFill>
            <a:miter lim="800000"/>
            <a:headEnd/>
            <a:tailEnd/>
          </a:ln>
          <a:effectLst/>
        </p:spPr>
        <p:txBody>
          <a:bodyPr wrap="none" anchor="ctr"/>
          <a:lstStyle/>
          <a:p>
            <a:pPr algn="l"/>
            <a:r>
              <a:rPr lang="en-GB" altLang="es-ES" sz="1400" b="0"/>
              <a:t>Preconditions:</a:t>
            </a:r>
          </a:p>
          <a:p>
            <a:pPr algn="l"/>
            <a:r>
              <a:rPr lang="en-GB" altLang="es-ES" sz="1400" b="0"/>
              <a:t>1. The Manager is logged on to the system.</a:t>
            </a:r>
          </a:p>
        </p:txBody>
      </p:sp>
      <p:sp>
        <p:nvSpPr>
          <p:cNvPr id="93192" name="Rectangle 29"/>
          <p:cNvSpPr>
            <a:spLocks noChangeArrowheads="1"/>
          </p:cNvSpPr>
          <p:nvPr/>
        </p:nvSpPr>
        <p:spPr bwMode="auto">
          <a:xfrm>
            <a:off x="304800" y="5486400"/>
            <a:ext cx="4114800" cy="533400"/>
          </a:xfrm>
          <a:prstGeom prst="rect">
            <a:avLst/>
          </a:prstGeom>
          <a:noFill/>
          <a:ln w="9525">
            <a:solidFill>
              <a:schemeClr val="tx1"/>
            </a:solidFill>
            <a:miter lim="800000"/>
            <a:headEnd/>
            <a:tailEnd/>
          </a:ln>
          <a:effectLst/>
        </p:spPr>
        <p:txBody>
          <a:bodyPr wrap="none" anchor="ctr"/>
          <a:lstStyle/>
          <a:p>
            <a:pPr algn="l"/>
            <a:r>
              <a:rPr lang="en-GB" altLang="es-ES" sz="1400" b="0"/>
              <a:t>Postconditions:</a:t>
            </a:r>
          </a:p>
          <a:p>
            <a:pPr algn="l"/>
            <a:r>
              <a:rPr lang="en-GB" altLang="es-ES" sz="1400" b="0"/>
              <a:t>1. The employee details have been changed.</a:t>
            </a:r>
          </a:p>
        </p:txBody>
      </p:sp>
      <p:sp>
        <p:nvSpPr>
          <p:cNvPr id="93193" name="Rectangle 30"/>
          <p:cNvSpPr>
            <a:spLocks noChangeArrowheads="1"/>
          </p:cNvSpPr>
          <p:nvPr/>
        </p:nvSpPr>
        <p:spPr bwMode="auto">
          <a:xfrm>
            <a:off x="304800" y="4267200"/>
            <a:ext cx="4114800" cy="1219200"/>
          </a:xfrm>
          <a:prstGeom prst="rect">
            <a:avLst/>
          </a:prstGeom>
          <a:noFill/>
          <a:ln w="9525">
            <a:solidFill>
              <a:schemeClr val="tx1"/>
            </a:solidFill>
            <a:miter lim="800000"/>
            <a:headEnd/>
            <a:tailEnd/>
          </a:ln>
          <a:effectLst/>
        </p:spPr>
        <p:txBody>
          <a:bodyPr/>
          <a:lstStyle/>
          <a:p>
            <a:pPr algn="l"/>
            <a:r>
              <a:rPr lang="en-GB" altLang="es-ES" sz="1400" b="0"/>
              <a:t>Main flow:</a:t>
            </a:r>
          </a:p>
        </p:txBody>
      </p:sp>
      <p:sp>
        <p:nvSpPr>
          <p:cNvPr id="93194" name="Rectangle 31"/>
          <p:cNvSpPr>
            <a:spLocks noChangeArrowheads="1"/>
          </p:cNvSpPr>
          <p:nvPr/>
        </p:nvSpPr>
        <p:spPr bwMode="auto">
          <a:xfrm>
            <a:off x="609600" y="4495800"/>
            <a:ext cx="3657600" cy="942975"/>
          </a:xfrm>
          <a:prstGeom prst="rect">
            <a:avLst/>
          </a:prstGeom>
          <a:noFill/>
          <a:ln w="9525">
            <a:noFill/>
            <a:miter lim="800000"/>
            <a:headEnd/>
            <a:tailEnd/>
          </a:ln>
          <a:effectLst/>
        </p:spPr>
        <p:txBody>
          <a:bodyPr>
            <a:spAutoFit/>
          </a:bodyPr>
          <a:lstStyle/>
          <a:p>
            <a:pPr algn="l"/>
            <a:r>
              <a:rPr lang="en-GB" altLang="es-ES" sz="1400" b="0">
                <a:solidFill>
                  <a:schemeClr val="tx2"/>
                </a:solidFill>
              </a:rPr>
              <a:t>include( FindEmployeeDetails )</a:t>
            </a:r>
            <a:r>
              <a:rPr lang="en-GB" altLang="es-ES" sz="1400" b="0"/>
              <a:t>.</a:t>
            </a:r>
          </a:p>
          <a:p>
            <a:pPr algn="l"/>
            <a:r>
              <a:rPr lang="en-GB" altLang="es-ES" sz="1400" b="0"/>
              <a:t>The system displays the employee details.</a:t>
            </a:r>
          </a:p>
          <a:p>
            <a:pPr algn="l"/>
            <a:r>
              <a:rPr lang="en-GB" altLang="es-ES" sz="1400" b="0"/>
              <a:t>The Manager changes the employee details.</a:t>
            </a:r>
          </a:p>
          <a:p>
            <a:pPr algn="l"/>
            <a:r>
              <a:rPr lang="en-GB" altLang="es-ES" sz="1400" b="0"/>
              <a:t>…</a:t>
            </a:r>
          </a:p>
        </p:txBody>
      </p:sp>
      <p:sp>
        <p:nvSpPr>
          <p:cNvPr id="93195" name="Rectangle 32"/>
          <p:cNvSpPr>
            <a:spLocks noChangeArrowheads="1"/>
          </p:cNvSpPr>
          <p:nvPr/>
        </p:nvSpPr>
        <p:spPr bwMode="auto">
          <a:xfrm>
            <a:off x="381000" y="4495800"/>
            <a:ext cx="381000" cy="942975"/>
          </a:xfrm>
          <a:prstGeom prst="rect">
            <a:avLst/>
          </a:prstGeom>
          <a:noFill/>
          <a:ln w="9525">
            <a:noFill/>
            <a:miter lim="800000"/>
            <a:headEnd/>
            <a:tailEnd/>
          </a:ln>
          <a:effectLst/>
        </p:spPr>
        <p:txBody>
          <a:bodyPr>
            <a:spAutoFit/>
          </a:bodyPr>
          <a:lstStyle/>
          <a:p>
            <a:pPr algn="l"/>
            <a:r>
              <a:rPr lang="en-GB" altLang="es-ES" sz="1400" b="0"/>
              <a:t>1.</a:t>
            </a:r>
          </a:p>
          <a:p>
            <a:pPr algn="l"/>
            <a:r>
              <a:rPr lang="en-GB" altLang="es-ES" sz="1400" b="0"/>
              <a:t>2.</a:t>
            </a:r>
          </a:p>
          <a:p>
            <a:pPr algn="l"/>
            <a:r>
              <a:rPr lang="en-GB" altLang="es-ES" sz="1400" b="0"/>
              <a:t>3.</a:t>
            </a:r>
          </a:p>
          <a:p>
            <a:pPr algn="l"/>
            <a:endParaRPr lang="en-GB" altLang="es-ES" sz="1400" b="0"/>
          </a:p>
        </p:txBody>
      </p:sp>
      <p:sp>
        <p:nvSpPr>
          <p:cNvPr id="93196" name="Rectangle 33"/>
          <p:cNvSpPr>
            <a:spLocks noChangeArrowheads="1"/>
          </p:cNvSpPr>
          <p:nvPr/>
        </p:nvSpPr>
        <p:spPr bwMode="auto">
          <a:xfrm>
            <a:off x="304800" y="1981200"/>
            <a:ext cx="4114800" cy="304800"/>
          </a:xfrm>
          <a:prstGeom prst="rect">
            <a:avLst/>
          </a:prstGeom>
          <a:noFill/>
          <a:ln w="9525">
            <a:solidFill>
              <a:schemeClr val="tx1"/>
            </a:solidFill>
            <a:miter lim="800000"/>
            <a:headEnd/>
            <a:tailEnd/>
          </a:ln>
          <a:effectLst/>
        </p:spPr>
        <p:txBody>
          <a:bodyPr wrap="none" anchor="ctr"/>
          <a:lstStyle/>
          <a:p>
            <a:pPr algn="l"/>
            <a:r>
              <a:rPr lang="en-GB" altLang="es-ES" sz="1400" b="0"/>
              <a:t>ID: 1</a:t>
            </a:r>
          </a:p>
        </p:txBody>
      </p:sp>
      <p:sp>
        <p:nvSpPr>
          <p:cNvPr id="93197" name="Rectangle 34"/>
          <p:cNvSpPr>
            <a:spLocks noChangeArrowheads="1"/>
          </p:cNvSpPr>
          <p:nvPr/>
        </p:nvSpPr>
        <p:spPr bwMode="auto">
          <a:xfrm>
            <a:off x="304800" y="2286000"/>
            <a:ext cx="4114800" cy="533400"/>
          </a:xfrm>
          <a:prstGeom prst="rect">
            <a:avLst/>
          </a:prstGeom>
          <a:noFill/>
          <a:ln w="9525">
            <a:solidFill>
              <a:schemeClr val="tx1"/>
            </a:solidFill>
            <a:miter lim="800000"/>
            <a:headEnd/>
            <a:tailEnd/>
          </a:ln>
          <a:effectLst/>
        </p:spPr>
        <p:txBody>
          <a:bodyPr wrap="none" anchor="ctr"/>
          <a:lstStyle/>
          <a:p>
            <a:pPr algn="l"/>
            <a:r>
              <a:rPr lang="en-GB" altLang="es-ES" sz="1400" b="0"/>
              <a:t>Brief description:</a:t>
            </a:r>
          </a:p>
          <a:p>
            <a:pPr algn="l"/>
            <a:r>
              <a:rPr lang="en-GB" altLang="es-ES" sz="1400" b="0"/>
              <a:t>The Manager changes the employee details.</a:t>
            </a:r>
          </a:p>
        </p:txBody>
      </p:sp>
      <p:sp>
        <p:nvSpPr>
          <p:cNvPr id="93198" name="Rectangle 35"/>
          <p:cNvSpPr>
            <a:spLocks noChangeArrowheads="1"/>
          </p:cNvSpPr>
          <p:nvPr/>
        </p:nvSpPr>
        <p:spPr bwMode="auto">
          <a:xfrm>
            <a:off x="304800" y="6019800"/>
            <a:ext cx="4114800" cy="457200"/>
          </a:xfrm>
          <a:prstGeom prst="rect">
            <a:avLst/>
          </a:prstGeom>
          <a:noFill/>
          <a:ln w="9525">
            <a:solidFill>
              <a:schemeClr val="tx1"/>
            </a:solidFill>
            <a:miter lim="800000"/>
            <a:headEnd/>
            <a:tailEnd/>
          </a:ln>
          <a:effectLst/>
        </p:spPr>
        <p:txBody>
          <a:bodyPr wrap="none" anchor="ctr"/>
          <a:lstStyle/>
          <a:p>
            <a:pPr algn="l"/>
            <a:r>
              <a:rPr lang="en-GB" altLang="es-ES" sz="1400" b="0"/>
              <a:t>Alternative flows:</a:t>
            </a:r>
          </a:p>
          <a:p>
            <a:pPr algn="l"/>
            <a:r>
              <a:rPr lang="en-GB" altLang="es-ES" sz="1400" b="0"/>
              <a:t>None.</a:t>
            </a:r>
          </a:p>
        </p:txBody>
      </p:sp>
      <p:sp>
        <p:nvSpPr>
          <p:cNvPr id="93199" name="Rectangle 36"/>
          <p:cNvSpPr>
            <a:spLocks noChangeArrowheads="1"/>
          </p:cNvSpPr>
          <p:nvPr/>
        </p:nvSpPr>
        <p:spPr bwMode="auto">
          <a:xfrm>
            <a:off x="5029200" y="1676400"/>
            <a:ext cx="3962400" cy="304800"/>
          </a:xfrm>
          <a:prstGeom prst="rect">
            <a:avLst/>
          </a:prstGeom>
          <a:noFill/>
          <a:ln w="9525">
            <a:solidFill>
              <a:schemeClr val="tx1"/>
            </a:solidFill>
            <a:miter lim="800000"/>
            <a:headEnd/>
            <a:tailEnd/>
          </a:ln>
          <a:effectLst/>
        </p:spPr>
        <p:txBody>
          <a:bodyPr wrap="none" anchor="ctr"/>
          <a:lstStyle/>
          <a:p>
            <a:r>
              <a:rPr lang="en-GB" altLang="es-ES" sz="1400" b="0"/>
              <a:t>Use case: FindEmployeeDetails</a:t>
            </a:r>
          </a:p>
        </p:txBody>
      </p:sp>
      <p:sp>
        <p:nvSpPr>
          <p:cNvPr id="93200" name="Rectangle 37"/>
          <p:cNvSpPr>
            <a:spLocks noChangeArrowheads="1"/>
          </p:cNvSpPr>
          <p:nvPr/>
        </p:nvSpPr>
        <p:spPr bwMode="auto">
          <a:xfrm>
            <a:off x="5029200" y="2819400"/>
            <a:ext cx="3962400" cy="457200"/>
          </a:xfrm>
          <a:prstGeom prst="rect">
            <a:avLst/>
          </a:prstGeom>
          <a:noFill/>
          <a:ln w="9525">
            <a:solidFill>
              <a:schemeClr val="tx1"/>
            </a:solidFill>
            <a:miter lim="800000"/>
            <a:headEnd/>
            <a:tailEnd/>
          </a:ln>
          <a:effectLst/>
        </p:spPr>
        <p:txBody>
          <a:bodyPr wrap="none" anchor="ctr"/>
          <a:lstStyle/>
          <a:p>
            <a:pPr algn="l"/>
            <a:r>
              <a:rPr lang="en-GB" altLang="es-ES" sz="1400" b="0"/>
              <a:t>Primary actors:</a:t>
            </a:r>
          </a:p>
          <a:p>
            <a:pPr algn="l"/>
            <a:r>
              <a:rPr lang="en-GB" altLang="es-ES" sz="1400" b="0"/>
              <a:t>Manager</a:t>
            </a:r>
          </a:p>
        </p:txBody>
      </p:sp>
      <p:sp>
        <p:nvSpPr>
          <p:cNvPr id="93201" name="Rectangle 38"/>
          <p:cNvSpPr>
            <a:spLocks noChangeArrowheads="1"/>
          </p:cNvSpPr>
          <p:nvPr/>
        </p:nvSpPr>
        <p:spPr bwMode="auto">
          <a:xfrm>
            <a:off x="5029200" y="3733800"/>
            <a:ext cx="3962400" cy="533400"/>
          </a:xfrm>
          <a:prstGeom prst="rect">
            <a:avLst/>
          </a:prstGeom>
          <a:noFill/>
          <a:ln w="9525">
            <a:solidFill>
              <a:schemeClr val="tx1"/>
            </a:solidFill>
            <a:miter lim="800000"/>
            <a:headEnd/>
            <a:tailEnd/>
          </a:ln>
          <a:effectLst/>
        </p:spPr>
        <p:txBody>
          <a:bodyPr wrap="none" anchor="ctr"/>
          <a:lstStyle/>
          <a:p>
            <a:pPr algn="l"/>
            <a:r>
              <a:rPr lang="en-GB" altLang="es-ES" sz="1400" b="0"/>
              <a:t>Preconditions:</a:t>
            </a:r>
          </a:p>
          <a:p>
            <a:pPr algn="l"/>
            <a:r>
              <a:rPr lang="en-GB" altLang="es-ES" sz="1400" b="0"/>
              <a:t>1. The Manager is logged on to the system.</a:t>
            </a:r>
          </a:p>
        </p:txBody>
      </p:sp>
      <p:sp>
        <p:nvSpPr>
          <p:cNvPr id="93202" name="Rectangle 39"/>
          <p:cNvSpPr>
            <a:spLocks noChangeArrowheads="1"/>
          </p:cNvSpPr>
          <p:nvPr/>
        </p:nvSpPr>
        <p:spPr bwMode="auto">
          <a:xfrm>
            <a:off x="5029200" y="5029200"/>
            <a:ext cx="3962400" cy="533400"/>
          </a:xfrm>
          <a:prstGeom prst="rect">
            <a:avLst/>
          </a:prstGeom>
          <a:noFill/>
          <a:ln w="9525">
            <a:solidFill>
              <a:schemeClr val="tx1"/>
            </a:solidFill>
            <a:miter lim="800000"/>
            <a:headEnd/>
            <a:tailEnd/>
          </a:ln>
          <a:effectLst/>
        </p:spPr>
        <p:txBody>
          <a:bodyPr wrap="none" anchor="ctr"/>
          <a:lstStyle/>
          <a:p>
            <a:pPr algn="l"/>
            <a:r>
              <a:rPr lang="en-GB" altLang="es-ES" sz="1400" b="0"/>
              <a:t>Postconditions:</a:t>
            </a:r>
          </a:p>
          <a:p>
            <a:pPr algn="l"/>
            <a:r>
              <a:rPr lang="en-GB" altLang="es-ES" sz="1400" b="0"/>
              <a:t>1. The system has found the employee details.</a:t>
            </a:r>
          </a:p>
        </p:txBody>
      </p:sp>
      <p:sp>
        <p:nvSpPr>
          <p:cNvPr id="93203" name="Rectangle 40"/>
          <p:cNvSpPr>
            <a:spLocks noChangeArrowheads="1"/>
          </p:cNvSpPr>
          <p:nvPr/>
        </p:nvSpPr>
        <p:spPr bwMode="auto">
          <a:xfrm>
            <a:off x="5029200" y="4267200"/>
            <a:ext cx="3962400" cy="762000"/>
          </a:xfrm>
          <a:prstGeom prst="rect">
            <a:avLst/>
          </a:prstGeom>
          <a:noFill/>
          <a:ln w="9525">
            <a:solidFill>
              <a:schemeClr val="tx1"/>
            </a:solidFill>
            <a:miter lim="800000"/>
            <a:headEnd/>
            <a:tailEnd/>
          </a:ln>
          <a:effectLst/>
        </p:spPr>
        <p:txBody>
          <a:bodyPr/>
          <a:lstStyle/>
          <a:p>
            <a:pPr algn="l"/>
            <a:r>
              <a:rPr lang="en-GB" altLang="es-ES" sz="1400" b="0"/>
              <a:t>Main flow:</a:t>
            </a:r>
          </a:p>
        </p:txBody>
      </p:sp>
      <p:sp>
        <p:nvSpPr>
          <p:cNvPr id="93204" name="Rectangle 41"/>
          <p:cNvSpPr>
            <a:spLocks noChangeArrowheads="1"/>
          </p:cNvSpPr>
          <p:nvPr/>
        </p:nvSpPr>
        <p:spPr bwMode="auto">
          <a:xfrm>
            <a:off x="5334000" y="4495800"/>
            <a:ext cx="3657600" cy="517525"/>
          </a:xfrm>
          <a:prstGeom prst="rect">
            <a:avLst/>
          </a:prstGeom>
          <a:noFill/>
          <a:ln w="9525">
            <a:noFill/>
            <a:miter lim="800000"/>
            <a:headEnd/>
            <a:tailEnd/>
          </a:ln>
          <a:effectLst/>
        </p:spPr>
        <p:txBody>
          <a:bodyPr>
            <a:spAutoFit/>
          </a:bodyPr>
          <a:lstStyle/>
          <a:p>
            <a:pPr algn="l"/>
            <a:r>
              <a:rPr lang="en-GB" altLang="es-ES" sz="1400" b="0"/>
              <a:t>The Manager enters the employee's ID.</a:t>
            </a:r>
          </a:p>
          <a:p>
            <a:pPr algn="l"/>
            <a:r>
              <a:rPr lang="en-GB" altLang="es-ES" sz="1400" b="0"/>
              <a:t>The system finds the employee details.</a:t>
            </a:r>
          </a:p>
        </p:txBody>
      </p:sp>
      <p:sp>
        <p:nvSpPr>
          <p:cNvPr id="93205" name="Rectangle 42"/>
          <p:cNvSpPr>
            <a:spLocks noChangeArrowheads="1"/>
          </p:cNvSpPr>
          <p:nvPr/>
        </p:nvSpPr>
        <p:spPr bwMode="auto">
          <a:xfrm>
            <a:off x="5105400" y="4495800"/>
            <a:ext cx="381000" cy="730250"/>
          </a:xfrm>
          <a:prstGeom prst="rect">
            <a:avLst/>
          </a:prstGeom>
          <a:noFill/>
          <a:ln w="9525">
            <a:noFill/>
            <a:miter lim="800000"/>
            <a:headEnd/>
            <a:tailEnd/>
          </a:ln>
          <a:effectLst/>
        </p:spPr>
        <p:txBody>
          <a:bodyPr>
            <a:spAutoFit/>
          </a:bodyPr>
          <a:lstStyle/>
          <a:p>
            <a:pPr algn="l"/>
            <a:r>
              <a:rPr lang="en-GB" altLang="es-ES" sz="1400" b="0"/>
              <a:t>1.</a:t>
            </a:r>
          </a:p>
          <a:p>
            <a:pPr algn="l"/>
            <a:r>
              <a:rPr lang="en-GB" altLang="es-ES" sz="1400" b="0"/>
              <a:t>2.</a:t>
            </a:r>
          </a:p>
          <a:p>
            <a:pPr algn="l"/>
            <a:endParaRPr lang="en-GB" altLang="es-ES" sz="1400" b="0"/>
          </a:p>
        </p:txBody>
      </p:sp>
      <p:sp>
        <p:nvSpPr>
          <p:cNvPr id="93206" name="Rectangle 43"/>
          <p:cNvSpPr>
            <a:spLocks noChangeArrowheads="1"/>
          </p:cNvSpPr>
          <p:nvPr/>
        </p:nvSpPr>
        <p:spPr bwMode="auto">
          <a:xfrm>
            <a:off x="5029200" y="1981200"/>
            <a:ext cx="3962400" cy="304800"/>
          </a:xfrm>
          <a:prstGeom prst="rect">
            <a:avLst/>
          </a:prstGeom>
          <a:noFill/>
          <a:ln w="9525">
            <a:solidFill>
              <a:schemeClr val="tx1"/>
            </a:solidFill>
            <a:miter lim="800000"/>
            <a:headEnd/>
            <a:tailEnd/>
          </a:ln>
          <a:effectLst/>
        </p:spPr>
        <p:txBody>
          <a:bodyPr wrap="none" anchor="ctr"/>
          <a:lstStyle/>
          <a:p>
            <a:pPr algn="l"/>
            <a:r>
              <a:rPr lang="en-GB" altLang="es-ES" sz="1400" b="0"/>
              <a:t>ID: 4</a:t>
            </a:r>
          </a:p>
        </p:txBody>
      </p:sp>
      <p:sp>
        <p:nvSpPr>
          <p:cNvPr id="93207" name="Rectangle 44"/>
          <p:cNvSpPr>
            <a:spLocks noChangeArrowheads="1"/>
          </p:cNvSpPr>
          <p:nvPr/>
        </p:nvSpPr>
        <p:spPr bwMode="auto">
          <a:xfrm>
            <a:off x="5029200" y="2286000"/>
            <a:ext cx="3962400" cy="533400"/>
          </a:xfrm>
          <a:prstGeom prst="rect">
            <a:avLst/>
          </a:prstGeom>
          <a:noFill/>
          <a:ln w="9525">
            <a:solidFill>
              <a:schemeClr val="tx1"/>
            </a:solidFill>
            <a:miter lim="800000"/>
            <a:headEnd/>
            <a:tailEnd/>
          </a:ln>
          <a:effectLst/>
        </p:spPr>
        <p:txBody>
          <a:bodyPr wrap="none" anchor="ctr"/>
          <a:lstStyle/>
          <a:p>
            <a:pPr algn="l"/>
            <a:r>
              <a:rPr lang="en-GB" altLang="es-ES" sz="1400" b="0"/>
              <a:t>Brief description:</a:t>
            </a:r>
          </a:p>
          <a:p>
            <a:pPr algn="l"/>
            <a:r>
              <a:rPr lang="en-GB" altLang="es-ES" sz="1400" b="0"/>
              <a:t>The Manager finds the employee details.</a:t>
            </a:r>
          </a:p>
        </p:txBody>
      </p:sp>
      <p:sp>
        <p:nvSpPr>
          <p:cNvPr id="93208" name="Rectangle 45"/>
          <p:cNvSpPr>
            <a:spLocks noChangeArrowheads="1"/>
          </p:cNvSpPr>
          <p:nvPr/>
        </p:nvSpPr>
        <p:spPr bwMode="auto">
          <a:xfrm>
            <a:off x="5029200" y="5562600"/>
            <a:ext cx="3962400" cy="533400"/>
          </a:xfrm>
          <a:prstGeom prst="rect">
            <a:avLst/>
          </a:prstGeom>
          <a:noFill/>
          <a:ln w="9525">
            <a:solidFill>
              <a:schemeClr val="tx1"/>
            </a:solidFill>
            <a:miter lim="800000"/>
            <a:headEnd/>
            <a:tailEnd/>
          </a:ln>
          <a:effectLst/>
        </p:spPr>
        <p:txBody>
          <a:bodyPr wrap="none" anchor="ctr"/>
          <a:lstStyle/>
          <a:p>
            <a:pPr algn="l"/>
            <a:r>
              <a:rPr lang="en-GB" altLang="es-ES" sz="1400" b="0"/>
              <a:t>Alternative flows:</a:t>
            </a:r>
          </a:p>
          <a:p>
            <a:pPr algn="l"/>
            <a:r>
              <a:rPr lang="en-GB" altLang="es-ES" sz="1400" b="0"/>
              <a:t>None.</a:t>
            </a:r>
          </a:p>
        </p:txBody>
      </p:sp>
      <p:sp>
        <p:nvSpPr>
          <p:cNvPr id="93209" name="Rectangle 46"/>
          <p:cNvSpPr>
            <a:spLocks noChangeArrowheads="1"/>
          </p:cNvSpPr>
          <p:nvPr/>
        </p:nvSpPr>
        <p:spPr bwMode="auto">
          <a:xfrm>
            <a:off x="3200400" y="4572000"/>
            <a:ext cx="152400" cy="152400"/>
          </a:xfrm>
          <a:prstGeom prst="rect">
            <a:avLst/>
          </a:prstGeom>
          <a:noFill/>
          <a:ln w="9525">
            <a:noFill/>
            <a:miter lim="800000"/>
            <a:headEnd/>
            <a:tailEnd/>
          </a:ln>
          <a:effectLst/>
        </p:spPr>
        <p:txBody>
          <a:bodyPr wrap="none" lIns="90000" tIns="46800" rIns="90000" bIns="46800" anchor="ctr"/>
          <a:lstStyle/>
          <a:p>
            <a:endParaRPr lang="es-ES"/>
          </a:p>
        </p:txBody>
      </p:sp>
      <p:cxnSp>
        <p:nvCxnSpPr>
          <p:cNvPr id="93210" name="AutoShape 48"/>
          <p:cNvCxnSpPr>
            <a:cxnSpLocks noChangeShapeType="1"/>
            <a:stCxn id="93209" idx="3"/>
            <a:endCxn id="93199" idx="1"/>
          </p:cNvCxnSpPr>
          <p:nvPr/>
        </p:nvCxnSpPr>
        <p:spPr bwMode="auto">
          <a:xfrm flipV="1">
            <a:off x="3352800" y="1828800"/>
            <a:ext cx="1676400" cy="2819400"/>
          </a:xfrm>
          <a:prstGeom prst="bentConnector3">
            <a:avLst>
              <a:gd name="adj1" fmla="val 50000"/>
            </a:avLst>
          </a:prstGeom>
          <a:noFill/>
          <a:ln w="38100">
            <a:solidFill>
              <a:schemeClr val="hlink"/>
            </a:solidFill>
            <a:miter lim="800000"/>
            <a:headEnd/>
            <a:tailEnd type="triangle" w="med" len="med"/>
          </a:ln>
          <a:effectLst/>
        </p:spPr>
      </p:cxnSp>
      <p:sp>
        <p:nvSpPr>
          <p:cNvPr id="93211" name="Rectangle 49"/>
          <p:cNvSpPr>
            <a:spLocks noChangeArrowheads="1"/>
          </p:cNvSpPr>
          <p:nvPr/>
        </p:nvSpPr>
        <p:spPr bwMode="auto">
          <a:xfrm>
            <a:off x="4038600" y="4800600"/>
            <a:ext cx="152400" cy="152400"/>
          </a:xfrm>
          <a:prstGeom prst="rect">
            <a:avLst/>
          </a:prstGeom>
          <a:noFill/>
          <a:ln w="9525">
            <a:noFill/>
            <a:miter lim="800000"/>
            <a:headEnd/>
            <a:tailEnd/>
          </a:ln>
          <a:effectLst/>
        </p:spPr>
        <p:txBody>
          <a:bodyPr wrap="none" lIns="90000" tIns="46800" rIns="90000" bIns="46800" anchor="ctr"/>
          <a:lstStyle/>
          <a:p>
            <a:endParaRPr lang="es-ES"/>
          </a:p>
        </p:txBody>
      </p:sp>
      <p:cxnSp>
        <p:nvCxnSpPr>
          <p:cNvPr id="93212" name="AutoShape 50"/>
          <p:cNvCxnSpPr>
            <a:cxnSpLocks noChangeShapeType="1"/>
            <a:stCxn id="93202" idx="1"/>
            <a:endCxn id="93211" idx="3"/>
          </p:cNvCxnSpPr>
          <p:nvPr/>
        </p:nvCxnSpPr>
        <p:spPr bwMode="auto">
          <a:xfrm rot="10800000">
            <a:off x="4191000" y="4876800"/>
            <a:ext cx="838200" cy="419100"/>
          </a:xfrm>
          <a:prstGeom prst="bentConnector3">
            <a:avLst>
              <a:gd name="adj1" fmla="val 50000"/>
            </a:avLst>
          </a:prstGeom>
          <a:noFill/>
          <a:ln w="38100">
            <a:solidFill>
              <a:schemeClr val="hlink"/>
            </a:solidFill>
            <a:miter lim="800000"/>
            <a:headEnd/>
            <a:tailEnd type="triangle" w="med" len="med"/>
          </a:ln>
          <a:effectLst/>
        </p:spPr>
      </p:cxnSp>
      <p:sp>
        <p:nvSpPr>
          <p:cNvPr id="93213" name="Rectangle 51"/>
          <p:cNvSpPr>
            <a:spLocks noChangeArrowheads="1"/>
          </p:cNvSpPr>
          <p:nvPr/>
        </p:nvSpPr>
        <p:spPr bwMode="auto">
          <a:xfrm>
            <a:off x="304800" y="3276600"/>
            <a:ext cx="4114800" cy="457200"/>
          </a:xfrm>
          <a:prstGeom prst="rect">
            <a:avLst/>
          </a:prstGeom>
          <a:noFill/>
          <a:ln w="9525">
            <a:solidFill>
              <a:schemeClr val="tx1"/>
            </a:solidFill>
            <a:miter lim="800000"/>
            <a:headEnd/>
            <a:tailEnd/>
          </a:ln>
          <a:effectLst/>
        </p:spPr>
        <p:txBody>
          <a:bodyPr wrap="none" anchor="ctr"/>
          <a:lstStyle/>
          <a:p>
            <a:pPr algn="l"/>
            <a:r>
              <a:rPr lang="en-GB" altLang="es-ES" sz="1400" b="0"/>
              <a:t>Seconday actors:</a:t>
            </a:r>
          </a:p>
          <a:p>
            <a:pPr algn="l"/>
            <a:r>
              <a:rPr lang="en-GB" altLang="es-ES" sz="1400" b="0"/>
              <a:t>None</a:t>
            </a:r>
          </a:p>
        </p:txBody>
      </p:sp>
      <p:sp>
        <p:nvSpPr>
          <p:cNvPr id="93214" name="Rectangle 52"/>
          <p:cNvSpPr>
            <a:spLocks noChangeArrowheads="1"/>
          </p:cNvSpPr>
          <p:nvPr/>
        </p:nvSpPr>
        <p:spPr bwMode="auto">
          <a:xfrm>
            <a:off x="5029200" y="3276600"/>
            <a:ext cx="3962400" cy="457200"/>
          </a:xfrm>
          <a:prstGeom prst="rect">
            <a:avLst/>
          </a:prstGeom>
          <a:noFill/>
          <a:ln w="9525">
            <a:solidFill>
              <a:schemeClr val="tx1"/>
            </a:solidFill>
            <a:miter lim="800000"/>
            <a:headEnd/>
            <a:tailEnd/>
          </a:ln>
          <a:effectLst/>
        </p:spPr>
        <p:txBody>
          <a:bodyPr wrap="none" anchor="ctr"/>
          <a:lstStyle/>
          <a:p>
            <a:pPr algn="l"/>
            <a:r>
              <a:rPr lang="en-GB" altLang="es-ES" sz="1400" b="0"/>
              <a:t>Seconday actors:</a:t>
            </a:r>
          </a:p>
          <a:p>
            <a:pPr algn="l"/>
            <a:r>
              <a:rPr lang="en-GB" altLang="es-ES" sz="1400" b="0"/>
              <a:t>None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smtClean="0"/>
              <a:t>2. Include</a:t>
            </a:r>
          </a:p>
        </p:txBody>
      </p:sp>
      <p:sp>
        <p:nvSpPr>
          <p:cNvPr id="12291" name="Rectangle 3"/>
          <p:cNvSpPr>
            <a:spLocks noGrp="1" noChangeArrowheads="1"/>
          </p:cNvSpPr>
          <p:nvPr>
            <p:ph idx="1"/>
          </p:nvPr>
        </p:nvSpPr>
        <p:spPr/>
        <p:txBody>
          <a:bodyPr/>
          <a:lstStyle/>
          <a:p>
            <a:pPr>
              <a:defRPr/>
            </a:pPr>
            <a:endParaRPr lang="en-US" dirty="0" smtClean="0"/>
          </a:p>
          <a:p>
            <a:pPr>
              <a:defRPr/>
            </a:pPr>
            <a:r>
              <a:rPr lang="en-US" dirty="0" smtClean="0"/>
              <a:t>The base use case explicitly incorporates the behavior of another use case at a location specified in the base.</a:t>
            </a:r>
          </a:p>
        </p:txBody>
      </p:sp>
      <p:sp>
        <p:nvSpPr>
          <p:cNvPr id="15" name="Slide Number Placeholder 5"/>
          <p:cNvSpPr>
            <a:spLocks noGrp="1"/>
          </p:cNvSpPr>
          <p:nvPr>
            <p:ph type="sldNum" sz="quarter" idx="12"/>
          </p:nvPr>
        </p:nvSpPr>
        <p:spPr/>
        <p:txBody>
          <a:bodyPr/>
          <a:lstStyle/>
          <a:p>
            <a:pPr>
              <a:defRPr/>
            </a:pPr>
            <a:fld id="{5655A349-B573-43EE-800A-6B138BA35F0A}" type="slidenum">
              <a:rPr lang="he-IL"/>
              <a:pPr>
                <a:defRPr/>
              </a:pPr>
              <a:t>37</a:t>
            </a:fld>
            <a:endParaRPr lang="en-US"/>
          </a:p>
        </p:txBody>
      </p:sp>
      <p:grpSp>
        <p:nvGrpSpPr>
          <p:cNvPr id="25605" name="Group 14"/>
          <p:cNvGrpSpPr>
            <a:grpSpLocks/>
          </p:cNvGrpSpPr>
          <p:nvPr/>
        </p:nvGrpSpPr>
        <p:grpSpPr bwMode="auto">
          <a:xfrm>
            <a:off x="2286000" y="1447800"/>
            <a:ext cx="4191000" cy="685800"/>
            <a:chOff x="1440" y="1152"/>
            <a:chExt cx="2640" cy="432"/>
          </a:xfrm>
        </p:grpSpPr>
        <p:grpSp>
          <p:nvGrpSpPr>
            <p:cNvPr id="25606" name="Group 4"/>
            <p:cNvGrpSpPr>
              <a:grpSpLocks/>
            </p:cNvGrpSpPr>
            <p:nvPr/>
          </p:nvGrpSpPr>
          <p:grpSpPr bwMode="auto">
            <a:xfrm>
              <a:off x="1440" y="1152"/>
              <a:ext cx="576" cy="432"/>
              <a:chOff x="4176" y="720"/>
              <a:chExt cx="576" cy="432"/>
            </a:xfrm>
          </p:grpSpPr>
          <p:sp>
            <p:nvSpPr>
              <p:cNvPr id="25612" name="Oval 5"/>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endParaRPr lang="en-IN"/>
              </a:p>
            </p:txBody>
          </p:sp>
          <p:sp>
            <p:nvSpPr>
              <p:cNvPr id="25613" name="Text Box 6"/>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rtl="0"/>
                <a:r>
                  <a:rPr lang="en-US" sz="2000" b="0">
                    <a:latin typeface="Times New Roman" pitchFamily="18" charset="0"/>
                  </a:rPr>
                  <a:t>base</a:t>
                </a:r>
                <a:endParaRPr lang="en-US" sz="2400" b="0">
                  <a:latin typeface="Times New Roman" pitchFamily="18" charset="0"/>
                </a:endParaRPr>
              </a:p>
            </p:txBody>
          </p:sp>
        </p:grpSp>
        <p:grpSp>
          <p:nvGrpSpPr>
            <p:cNvPr id="25607" name="Group 7"/>
            <p:cNvGrpSpPr>
              <a:grpSpLocks/>
            </p:cNvGrpSpPr>
            <p:nvPr/>
          </p:nvGrpSpPr>
          <p:grpSpPr bwMode="auto">
            <a:xfrm>
              <a:off x="3264" y="1152"/>
              <a:ext cx="816" cy="432"/>
              <a:chOff x="4176" y="720"/>
              <a:chExt cx="576" cy="432"/>
            </a:xfrm>
          </p:grpSpPr>
          <p:sp>
            <p:nvSpPr>
              <p:cNvPr id="25610" name="Oval 8"/>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endParaRPr lang="en-IN"/>
              </a:p>
            </p:txBody>
          </p:sp>
          <p:sp>
            <p:nvSpPr>
              <p:cNvPr id="25611" name="Text Box 9"/>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rtl="0"/>
                <a:r>
                  <a:rPr lang="en-US" sz="2000" b="0">
                    <a:latin typeface="Times New Roman" pitchFamily="18" charset="0"/>
                  </a:rPr>
                  <a:t>included</a:t>
                </a:r>
                <a:endParaRPr lang="en-US" sz="2400" b="0">
                  <a:latin typeface="Times New Roman" pitchFamily="18" charset="0"/>
                </a:endParaRPr>
              </a:p>
            </p:txBody>
          </p:sp>
        </p:grpSp>
        <p:sp>
          <p:nvSpPr>
            <p:cNvPr id="25608"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p:spPr>
          <p:txBody>
            <a:bodyPr wrap="none" anchor="ctr"/>
            <a:lstStyle/>
            <a:p>
              <a:endParaRPr lang="en-US"/>
            </a:p>
          </p:txBody>
        </p:sp>
        <p:sp>
          <p:nvSpPr>
            <p:cNvPr id="25609" name="Text Box 13"/>
            <p:cNvSpPr txBox="1">
              <a:spLocks noChangeArrowheads="1"/>
            </p:cNvSpPr>
            <p:nvPr/>
          </p:nvSpPr>
          <p:spPr bwMode="auto">
            <a:xfrm>
              <a:off x="2160" y="1200"/>
              <a:ext cx="936" cy="231"/>
            </a:xfrm>
            <a:prstGeom prst="rect">
              <a:avLst/>
            </a:prstGeom>
            <a:noFill/>
            <a:ln w="9525">
              <a:noFill/>
              <a:miter lim="800000"/>
              <a:headEnd/>
              <a:tailEnd/>
            </a:ln>
          </p:spPr>
          <p:txBody>
            <a:bodyPr wrap="none">
              <a:spAutoFit/>
            </a:bodyPr>
            <a:lstStyle/>
            <a:p>
              <a:pPr rtl="0"/>
              <a:r>
                <a:rPr lang="en-US" b="0" dirty="0">
                  <a:latin typeface="Times New Roman" pitchFamily="18" charset="0"/>
                </a:rPr>
                <a:t>&lt;&lt;include&gt;&gt;</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mtClean="0"/>
              <a:t>More about Include</a:t>
            </a:r>
          </a:p>
        </p:txBody>
      </p:sp>
      <p:sp>
        <p:nvSpPr>
          <p:cNvPr id="16387" name="Rectangle 3"/>
          <p:cNvSpPr>
            <a:spLocks noGrp="1" noChangeArrowheads="1"/>
          </p:cNvSpPr>
          <p:nvPr>
            <p:ph idx="1"/>
          </p:nvPr>
        </p:nvSpPr>
        <p:spPr/>
        <p:txBody>
          <a:bodyPr/>
          <a:lstStyle/>
          <a:p>
            <a:pPr>
              <a:defRPr/>
            </a:pPr>
            <a:r>
              <a:rPr lang="en-US" smtClean="0"/>
              <a:t>Enables to avoid describing the same flow of events several times by putting the common behavior in a use case of its own.</a:t>
            </a:r>
          </a:p>
        </p:txBody>
      </p:sp>
      <p:sp>
        <p:nvSpPr>
          <p:cNvPr id="17" name="Slide Number Placeholder 5"/>
          <p:cNvSpPr>
            <a:spLocks noGrp="1"/>
          </p:cNvSpPr>
          <p:nvPr>
            <p:ph type="sldNum" sz="quarter" idx="12"/>
          </p:nvPr>
        </p:nvSpPr>
        <p:spPr/>
        <p:txBody>
          <a:bodyPr/>
          <a:lstStyle/>
          <a:p>
            <a:pPr>
              <a:defRPr/>
            </a:pPr>
            <a:fld id="{DED3304C-AA08-42F4-BAC3-6EE9C8714E8D}" type="slidenum">
              <a:rPr lang="he-IL"/>
              <a:pPr>
                <a:defRPr/>
              </a:pPr>
              <a:t>38</a:t>
            </a:fld>
            <a:endParaRPr lang="en-US"/>
          </a:p>
        </p:txBody>
      </p:sp>
      <p:grpSp>
        <p:nvGrpSpPr>
          <p:cNvPr id="26629" name="Group 17"/>
          <p:cNvGrpSpPr>
            <a:grpSpLocks/>
          </p:cNvGrpSpPr>
          <p:nvPr/>
        </p:nvGrpSpPr>
        <p:grpSpPr bwMode="auto">
          <a:xfrm>
            <a:off x="2133600" y="3810000"/>
            <a:ext cx="4724400" cy="2001838"/>
            <a:chOff x="1344" y="2400"/>
            <a:chExt cx="2976" cy="1261"/>
          </a:xfrm>
        </p:grpSpPr>
        <p:sp>
          <p:nvSpPr>
            <p:cNvPr id="26630" name="Oval 5"/>
            <p:cNvSpPr>
              <a:spLocks noChangeArrowheads="1"/>
            </p:cNvSpPr>
            <p:nvPr/>
          </p:nvSpPr>
          <p:spPr bwMode="auto">
            <a:xfrm>
              <a:off x="1392" y="2400"/>
              <a:ext cx="768" cy="432"/>
            </a:xfrm>
            <a:prstGeom prst="ellipse">
              <a:avLst/>
            </a:prstGeom>
            <a:noFill/>
            <a:ln w="9525">
              <a:solidFill>
                <a:schemeClr val="tx1"/>
              </a:solidFill>
              <a:round/>
              <a:headEnd/>
              <a:tailEnd/>
            </a:ln>
          </p:spPr>
          <p:txBody>
            <a:bodyPr wrap="none" anchor="ctr"/>
            <a:lstStyle/>
            <a:p>
              <a:endParaRPr lang="en-IN"/>
            </a:p>
          </p:txBody>
        </p:sp>
        <p:sp>
          <p:nvSpPr>
            <p:cNvPr id="26631" name="Text Box 6"/>
            <p:cNvSpPr txBox="1">
              <a:spLocks noChangeArrowheads="1"/>
            </p:cNvSpPr>
            <p:nvPr/>
          </p:nvSpPr>
          <p:spPr bwMode="auto">
            <a:xfrm>
              <a:off x="1440" y="2400"/>
              <a:ext cx="704" cy="404"/>
            </a:xfrm>
            <a:prstGeom prst="rect">
              <a:avLst/>
            </a:prstGeom>
            <a:noFill/>
            <a:ln w="9525">
              <a:noFill/>
              <a:miter lim="800000"/>
              <a:headEnd/>
              <a:tailEnd/>
            </a:ln>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26632" name="Oval 8"/>
            <p:cNvSpPr>
              <a:spLocks noChangeArrowheads="1"/>
            </p:cNvSpPr>
            <p:nvPr/>
          </p:nvSpPr>
          <p:spPr bwMode="auto">
            <a:xfrm>
              <a:off x="1344" y="3168"/>
              <a:ext cx="912" cy="493"/>
            </a:xfrm>
            <a:prstGeom prst="ellipse">
              <a:avLst/>
            </a:prstGeom>
            <a:noFill/>
            <a:ln w="9525">
              <a:solidFill>
                <a:schemeClr val="tx1"/>
              </a:solidFill>
              <a:round/>
              <a:headEnd/>
              <a:tailEnd/>
            </a:ln>
          </p:spPr>
          <p:txBody>
            <a:bodyPr wrap="none" anchor="ctr"/>
            <a:lstStyle/>
            <a:p>
              <a:endParaRPr lang="en-IN"/>
            </a:p>
          </p:txBody>
        </p:sp>
        <p:sp>
          <p:nvSpPr>
            <p:cNvPr id="26633" name="Text Box 9"/>
            <p:cNvSpPr txBox="1">
              <a:spLocks noChangeArrowheads="1"/>
            </p:cNvSpPr>
            <p:nvPr/>
          </p:nvSpPr>
          <p:spPr bwMode="auto">
            <a:xfrm>
              <a:off x="1344" y="3196"/>
              <a:ext cx="836" cy="404"/>
            </a:xfrm>
            <a:prstGeom prst="rect">
              <a:avLst/>
            </a:prstGeom>
            <a:noFill/>
            <a:ln w="9525">
              <a:noFill/>
              <a:miter lim="800000"/>
              <a:headEnd/>
              <a:tailEnd/>
            </a:ln>
          </p:spPr>
          <p:txBody>
            <a:bodyPr>
              <a:spAutoFit/>
            </a:bodyPr>
            <a:lstStyle/>
            <a:p>
              <a:pPr algn="ctr" rtl="0"/>
              <a:r>
                <a:rPr lang="en-US" b="0">
                  <a:latin typeface="Times New Roman" pitchFamily="18" charset="0"/>
                </a:rPr>
                <a:t>output</a:t>
              </a:r>
              <a:endParaRPr lang="en-US" sz="2000" b="0">
                <a:latin typeface="Times New Roman" pitchFamily="18" charset="0"/>
              </a:endParaRPr>
            </a:p>
            <a:p>
              <a:pPr algn="ctr" rtl="0"/>
              <a:r>
                <a:rPr lang="en-US" b="0">
                  <a:latin typeface="Times New Roman" pitchFamily="18" charset="0"/>
                </a:rPr>
                <a:t>generating</a:t>
              </a:r>
              <a:endParaRPr lang="en-US" sz="1600" b="0">
                <a:latin typeface="Times New Roman" pitchFamily="18" charset="0"/>
              </a:endParaRPr>
            </a:p>
          </p:txBody>
        </p:sp>
        <p:sp>
          <p:nvSpPr>
            <p:cNvPr id="26634" name="Oval 11"/>
            <p:cNvSpPr>
              <a:spLocks noChangeArrowheads="1"/>
            </p:cNvSpPr>
            <p:nvPr/>
          </p:nvSpPr>
          <p:spPr bwMode="auto">
            <a:xfrm>
              <a:off x="3408" y="2688"/>
              <a:ext cx="912" cy="539"/>
            </a:xfrm>
            <a:prstGeom prst="ellipse">
              <a:avLst/>
            </a:prstGeom>
            <a:noFill/>
            <a:ln w="9525">
              <a:solidFill>
                <a:schemeClr val="tx1"/>
              </a:solidFill>
              <a:round/>
              <a:headEnd/>
              <a:tailEnd/>
            </a:ln>
          </p:spPr>
          <p:txBody>
            <a:bodyPr wrap="none" anchor="ctr"/>
            <a:lstStyle/>
            <a:p>
              <a:endParaRPr lang="en-IN"/>
            </a:p>
          </p:txBody>
        </p:sp>
        <p:sp>
          <p:nvSpPr>
            <p:cNvPr id="26635" name="Text Box 12"/>
            <p:cNvSpPr txBox="1">
              <a:spLocks noChangeArrowheads="1"/>
            </p:cNvSpPr>
            <p:nvPr/>
          </p:nvSpPr>
          <p:spPr bwMode="auto">
            <a:xfrm>
              <a:off x="3408" y="2764"/>
              <a:ext cx="836" cy="404"/>
            </a:xfrm>
            <a:prstGeom prst="rect">
              <a:avLst/>
            </a:prstGeom>
            <a:noFill/>
            <a:ln w="9525">
              <a:noFill/>
              <a:miter lim="800000"/>
              <a:headEnd/>
              <a:tailEnd/>
            </a:ln>
          </p:spPr>
          <p:txBody>
            <a:bodyPr>
              <a:spAutoFit/>
            </a:bodyPr>
            <a:lstStyle/>
            <a:p>
              <a:pPr algn="ctr" rtl="0"/>
              <a:r>
                <a:rPr lang="en-US" b="0">
                  <a:latin typeface="Times New Roman" pitchFamily="18" charset="0"/>
                </a:rPr>
                <a:t>verifying</a:t>
              </a:r>
            </a:p>
            <a:p>
              <a:pPr algn="ctr" rtl="0"/>
              <a:r>
                <a:rPr lang="en-US" b="0">
                  <a:latin typeface="Times New Roman" pitchFamily="18" charset="0"/>
                </a:rPr>
                <a:t>student id</a:t>
              </a:r>
            </a:p>
          </p:txBody>
        </p:sp>
        <p:sp>
          <p:nvSpPr>
            <p:cNvPr id="26636" name="Line 13"/>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p:spPr>
          <p:txBody>
            <a:bodyPr wrap="none" anchor="ctr"/>
            <a:lstStyle/>
            <a:p>
              <a:endParaRPr lang="en-US"/>
            </a:p>
          </p:txBody>
        </p:sp>
        <p:sp>
          <p:nvSpPr>
            <p:cNvPr id="26637" name="Line 14"/>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p:spPr>
          <p:txBody>
            <a:bodyPr wrap="none" anchor="ctr"/>
            <a:lstStyle/>
            <a:p>
              <a:endParaRPr lang="en-US"/>
            </a:p>
          </p:txBody>
        </p:sp>
        <p:sp>
          <p:nvSpPr>
            <p:cNvPr id="26638" name="Text Box 15"/>
            <p:cNvSpPr txBox="1">
              <a:spLocks noChangeArrowheads="1"/>
            </p:cNvSpPr>
            <p:nvPr/>
          </p:nvSpPr>
          <p:spPr bwMode="auto">
            <a:xfrm>
              <a:off x="2294" y="2601"/>
              <a:ext cx="928" cy="231"/>
            </a:xfrm>
            <a:prstGeom prst="rect">
              <a:avLst/>
            </a:prstGeom>
            <a:noFill/>
            <a:ln w="9525">
              <a:noFill/>
              <a:miter lim="800000"/>
              <a:headEnd/>
              <a:tailEnd/>
            </a:ln>
          </p:spPr>
          <p:txBody>
            <a:bodyPr wrap="none">
              <a:spAutoFit/>
            </a:bodyPr>
            <a:lstStyle/>
            <a:p>
              <a:pPr rtl="0"/>
              <a:r>
                <a:rPr lang="en-US" b="0">
                  <a:latin typeface="Times New Roman" pitchFamily="18" charset="0"/>
                </a:rPr>
                <a:t>&lt;&lt;include&gt;&gt;</a:t>
              </a:r>
              <a:endParaRPr lang="en-US" sz="1600" b="0">
                <a:latin typeface="Times New Roman" pitchFamily="18" charset="0"/>
              </a:endParaRPr>
            </a:p>
          </p:txBody>
        </p:sp>
        <p:sp>
          <p:nvSpPr>
            <p:cNvPr id="26639" name="Text Box 16"/>
            <p:cNvSpPr txBox="1">
              <a:spLocks noChangeArrowheads="1"/>
            </p:cNvSpPr>
            <p:nvPr/>
          </p:nvSpPr>
          <p:spPr bwMode="auto">
            <a:xfrm>
              <a:off x="2390" y="3240"/>
              <a:ext cx="928" cy="231"/>
            </a:xfrm>
            <a:prstGeom prst="rect">
              <a:avLst/>
            </a:prstGeom>
            <a:noFill/>
            <a:ln w="9525">
              <a:noFill/>
              <a:miter lim="800000"/>
              <a:headEnd/>
              <a:tailEnd/>
            </a:ln>
          </p:spPr>
          <p:txBody>
            <a:bodyPr wrap="none">
              <a:spAutoFit/>
            </a:bodyPr>
            <a:lstStyle/>
            <a:p>
              <a:pPr rtl="0"/>
              <a:r>
                <a:rPr lang="en-US" b="0">
                  <a:latin typeface="Times New Roman" pitchFamily="18" charset="0"/>
                </a:rPr>
                <a:t>&lt;&lt;include&gt;&gt;</a:t>
              </a:r>
              <a:endParaRPr lang="en-US" sz="1600" b="0">
                <a:latin typeface="Times New Roman" pitchFamily="18" charset="0"/>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36"/>
          <p:cNvSpPr>
            <a:spLocks noGrp="1" noChangeArrowheads="1"/>
          </p:cNvSpPr>
          <p:nvPr>
            <p:ph type="title"/>
          </p:nvPr>
        </p:nvSpPr>
        <p:spPr>
          <a:xfrm>
            <a:off x="457200" y="274638"/>
            <a:ext cx="8229600" cy="868362"/>
          </a:xfrm>
        </p:spPr>
        <p:txBody>
          <a:bodyPr/>
          <a:lstStyle/>
          <a:p>
            <a:pPr eaLnBrk="1" hangingPunct="1"/>
            <a:r>
              <a:rPr lang="en-GB" altLang="es-ES" dirty="0" smtClean="0"/>
              <a:t>3.«extend»</a:t>
            </a:r>
          </a:p>
        </p:txBody>
      </p:sp>
      <p:sp>
        <p:nvSpPr>
          <p:cNvPr id="94213" name="Rectangle 37"/>
          <p:cNvSpPr>
            <a:spLocks noGrp="1" noChangeArrowheads="1"/>
          </p:cNvSpPr>
          <p:nvPr>
            <p:ph idx="1"/>
          </p:nvPr>
        </p:nvSpPr>
        <p:spPr>
          <a:xfrm>
            <a:off x="0" y="1219200"/>
            <a:ext cx="3962400" cy="4913313"/>
          </a:xfrm>
        </p:spPr>
        <p:txBody>
          <a:bodyPr>
            <a:normAutofit/>
          </a:bodyPr>
          <a:lstStyle/>
          <a:p>
            <a:pPr eaLnBrk="1" hangingPunct="1"/>
            <a:r>
              <a:rPr lang="en-GB" altLang="es-ES" sz="2000" dirty="0" smtClean="0"/>
              <a:t>«extend» is a way of adding new behaviour into the base use case by inserting behaviour from one or more extension use cases</a:t>
            </a:r>
          </a:p>
          <a:p>
            <a:pPr lvl="1" eaLnBrk="1" hangingPunct="1"/>
            <a:r>
              <a:rPr lang="en-GB" altLang="es-ES" sz="2000" dirty="0" smtClean="0"/>
              <a:t>The base use case specifies one or more extension points in its flow of events</a:t>
            </a:r>
          </a:p>
          <a:p>
            <a:pPr eaLnBrk="1" hangingPunct="1"/>
            <a:r>
              <a:rPr lang="en-GB" altLang="es-ES" sz="2000" dirty="0" smtClean="0"/>
              <a:t>The extension use case may contain several insertion segments </a:t>
            </a:r>
          </a:p>
          <a:p>
            <a:pPr eaLnBrk="1" hangingPunct="1"/>
            <a:r>
              <a:rPr lang="en-GB" altLang="es-ES" sz="2000" dirty="0" smtClean="0"/>
              <a:t>The «extend» relationship may specify </a:t>
            </a:r>
            <a:r>
              <a:rPr lang="en-GB" altLang="es-ES" sz="2000" i="1" dirty="0" smtClean="0"/>
              <a:t>which</a:t>
            </a:r>
            <a:r>
              <a:rPr lang="en-GB" altLang="es-ES" sz="2000" dirty="0" smtClean="0"/>
              <a:t> of the base use case extension points it is extending</a:t>
            </a:r>
          </a:p>
          <a:p>
            <a:pPr eaLnBrk="1" hangingPunct="1"/>
            <a:endParaRPr lang="en-GB" altLang="es-ES" sz="1800" dirty="0" smtClean="0"/>
          </a:p>
        </p:txBody>
      </p:sp>
      <p:sp>
        <p:nvSpPr>
          <p:cNvPr id="94214" name="Text Box 25"/>
          <p:cNvSpPr txBox="1">
            <a:spLocks noChangeArrowheads="1"/>
          </p:cNvSpPr>
          <p:nvPr/>
        </p:nvSpPr>
        <p:spPr bwMode="auto">
          <a:xfrm>
            <a:off x="381000" y="5943600"/>
            <a:ext cx="8534400" cy="457200"/>
          </a:xfrm>
          <a:prstGeom prst="rect">
            <a:avLst/>
          </a:prstGeom>
          <a:noFill/>
          <a:ln w="9525">
            <a:noFill/>
            <a:miter lim="800000"/>
            <a:headEnd/>
            <a:tailEnd/>
          </a:ln>
          <a:effectLst/>
        </p:spPr>
        <p:txBody>
          <a:bodyPr>
            <a:spAutoFit/>
          </a:bodyPr>
          <a:lstStyle/>
          <a:p>
            <a:pPr algn="l">
              <a:spcBef>
                <a:spcPct val="50000"/>
              </a:spcBef>
            </a:pPr>
            <a:endParaRPr lang="es-ES" altLang="es-ES" sz="2400" b="0"/>
          </a:p>
        </p:txBody>
      </p:sp>
      <p:sp>
        <p:nvSpPr>
          <p:cNvPr id="94215" name="Rectangle 3"/>
          <p:cNvSpPr>
            <a:spLocks noChangeArrowheads="1"/>
          </p:cNvSpPr>
          <p:nvPr/>
        </p:nvSpPr>
        <p:spPr bwMode="auto">
          <a:xfrm>
            <a:off x="4784725" y="1905000"/>
            <a:ext cx="4192588" cy="2647950"/>
          </a:xfrm>
          <a:prstGeom prst="rect">
            <a:avLst/>
          </a:prstGeom>
          <a:solidFill>
            <a:schemeClr val="bg1"/>
          </a:solidFill>
          <a:ln w="9525">
            <a:solidFill>
              <a:schemeClr val="tx1"/>
            </a:solidFill>
            <a:miter lim="800000"/>
            <a:headEnd/>
            <a:tailEnd/>
          </a:ln>
          <a:effectLst/>
        </p:spPr>
        <p:txBody>
          <a:bodyPr wrap="none"/>
          <a:lstStyle/>
          <a:p>
            <a:r>
              <a:rPr lang="en-GB" altLang="es-ES" sz="1400" b="0"/>
              <a:t>Library system</a:t>
            </a:r>
          </a:p>
        </p:txBody>
      </p:sp>
      <p:sp>
        <p:nvSpPr>
          <p:cNvPr id="94216" name="Oval 4"/>
          <p:cNvSpPr>
            <a:spLocks noChangeArrowheads="1"/>
          </p:cNvSpPr>
          <p:nvPr/>
        </p:nvSpPr>
        <p:spPr bwMode="auto">
          <a:xfrm>
            <a:off x="7488238" y="3119438"/>
            <a:ext cx="1433512" cy="550862"/>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Issue fine</a:t>
            </a:r>
          </a:p>
        </p:txBody>
      </p:sp>
      <p:sp>
        <p:nvSpPr>
          <p:cNvPr id="94217" name="Oval 5"/>
          <p:cNvSpPr>
            <a:spLocks noChangeArrowheads="1"/>
          </p:cNvSpPr>
          <p:nvPr/>
        </p:nvSpPr>
        <p:spPr bwMode="auto">
          <a:xfrm>
            <a:off x="5060950" y="3063875"/>
            <a:ext cx="1435100" cy="550863"/>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Borrow book</a:t>
            </a:r>
          </a:p>
        </p:txBody>
      </p:sp>
      <p:sp>
        <p:nvSpPr>
          <p:cNvPr id="94218" name="Oval 6"/>
          <p:cNvSpPr>
            <a:spLocks noChangeArrowheads="1"/>
          </p:cNvSpPr>
          <p:nvPr/>
        </p:nvSpPr>
        <p:spPr bwMode="auto">
          <a:xfrm>
            <a:off x="5116513" y="3890963"/>
            <a:ext cx="1379537" cy="552450"/>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Find book</a:t>
            </a:r>
          </a:p>
        </p:txBody>
      </p:sp>
      <p:grpSp>
        <p:nvGrpSpPr>
          <p:cNvPr id="2" name="Group 7"/>
          <p:cNvGrpSpPr>
            <a:grpSpLocks/>
          </p:cNvGrpSpPr>
          <p:nvPr/>
        </p:nvGrpSpPr>
        <p:grpSpPr bwMode="auto">
          <a:xfrm>
            <a:off x="3838575" y="2952750"/>
            <a:ext cx="866775" cy="1022350"/>
            <a:chOff x="1024" y="3312"/>
            <a:chExt cx="754" cy="889"/>
          </a:xfrm>
        </p:grpSpPr>
        <p:grpSp>
          <p:nvGrpSpPr>
            <p:cNvPr id="3" name="Group 8"/>
            <p:cNvGrpSpPr>
              <a:grpSpLocks/>
            </p:cNvGrpSpPr>
            <p:nvPr/>
          </p:nvGrpSpPr>
          <p:grpSpPr bwMode="auto">
            <a:xfrm>
              <a:off x="1248" y="3312"/>
              <a:ext cx="312" cy="624"/>
              <a:chOff x="192" y="3264"/>
              <a:chExt cx="384" cy="768"/>
            </a:xfrm>
          </p:grpSpPr>
          <p:sp>
            <p:nvSpPr>
              <p:cNvPr id="94238" name="Oval 9"/>
              <p:cNvSpPr>
                <a:spLocks noChangeArrowheads="1"/>
              </p:cNvSpPr>
              <p:nvPr/>
            </p:nvSpPr>
            <p:spPr bwMode="auto">
              <a:xfrm>
                <a:off x="288" y="3264"/>
                <a:ext cx="192" cy="192"/>
              </a:xfrm>
              <a:prstGeom prst="ellipse">
                <a:avLst/>
              </a:prstGeom>
              <a:solidFill>
                <a:schemeClr val="bg1"/>
              </a:solidFill>
              <a:ln w="9525">
                <a:solidFill>
                  <a:schemeClr val="tx1"/>
                </a:solidFill>
                <a:miter lim="800000"/>
                <a:headEnd/>
                <a:tailEnd/>
              </a:ln>
              <a:effectLst/>
            </p:spPr>
            <p:txBody>
              <a:bodyPr wrap="none" anchor="ctr"/>
              <a:lstStyle/>
              <a:p>
                <a:endParaRPr lang="es-ES"/>
              </a:p>
            </p:txBody>
          </p:sp>
          <p:cxnSp>
            <p:nvCxnSpPr>
              <p:cNvPr id="94239" name="AutoShape 10"/>
              <p:cNvCxnSpPr>
                <a:cxnSpLocks noChangeShapeType="1"/>
                <a:stCxn id="94238" idx="4"/>
              </p:cNvCxnSpPr>
              <p:nvPr/>
            </p:nvCxnSpPr>
            <p:spPr bwMode="auto">
              <a:xfrm>
                <a:off x="384" y="3456"/>
                <a:ext cx="0" cy="288"/>
              </a:xfrm>
              <a:prstGeom prst="straightConnector1">
                <a:avLst/>
              </a:prstGeom>
              <a:noFill/>
              <a:ln w="9525">
                <a:solidFill>
                  <a:schemeClr val="tx1"/>
                </a:solidFill>
                <a:miter lim="800000"/>
                <a:headEnd/>
                <a:tailEnd/>
              </a:ln>
              <a:effectLst/>
            </p:spPr>
          </p:cxnSp>
          <p:cxnSp>
            <p:nvCxnSpPr>
              <p:cNvPr id="94240" name="AutoShape 11"/>
              <p:cNvCxnSpPr>
                <a:cxnSpLocks noChangeShapeType="1"/>
              </p:cNvCxnSpPr>
              <p:nvPr/>
            </p:nvCxnSpPr>
            <p:spPr bwMode="auto">
              <a:xfrm>
                <a:off x="384" y="3744"/>
                <a:ext cx="192" cy="288"/>
              </a:xfrm>
              <a:prstGeom prst="straightConnector1">
                <a:avLst/>
              </a:prstGeom>
              <a:noFill/>
              <a:ln w="9525">
                <a:solidFill>
                  <a:schemeClr val="tx1"/>
                </a:solidFill>
                <a:miter lim="800000"/>
                <a:headEnd/>
                <a:tailEnd/>
              </a:ln>
              <a:effectLst/>
            </p:spPr>
          </p:cxnSp>
          <p:cxnSp>
            <p:nvCxnSpPr>
              <p:cNvPr id="94241" name="AutoShape 12"/>
              <p:cNvCxnSpPr>
                <a:cxnSpLocks noChangeShapeType="1"/>
              </p:cNvCxnSpPr>
              <p:nvPr/>
            </p:nvCxnSpPr>
            <p:spPr bwMode="auto">
              <a:xfrm flipH="1">
                <a:off x="192" y="3744"/>
                <a:ext cx="192" cy="288"/>
              </a:xfrm>
              <a:prstGeom prst="straightConnector1">
                <a:avLst/>
              </a:prstGeom>
              <a:noFill/>
              <a:ln w="9525">
                <a:solidFill>
                  <a:schemeClr val="tx1"/>
                </a:solidFill>
                <a:miter lim="800000"/>
                <a:headEnd/>
                <a:tailEnd/>
              </a:ln>
              <a:effectLst/>
            </p:spPr>
          </p:cxnSp>
          <p:cxnSp>
            <p:nvCxnSpPr>
              <p:cNvPr id="94242" name="AutoShape 13"/>
              <p:cNvCxnSpPr>
                <a:cxnSpLocks noChangeShapeType="1"/>
              </p:cNvCxnSpPr>
              <p:nvPr/>
            </p:nvCxnSpPr>
            <p:spPr bwMode="auto">
              <a:xfrm>
                <a:off x="240" y="3600"/>
                <a:ext cx="288" cy="0"/>
              </a:xfrm>
              <a:prstGeom prst="straightConnector1">
                <a:avLst/>
              </a:prstGeom>
              <a:noFill/>
              <a:ln w="9525">
                <a:solidFill>
                  <a:schemeClr val="tx1"/>
                </a:solidFill>
                <a:miter lim="800000"/>
                <a:headEnd/>
                <a:tailEnd/>
              </a:ln>
              <a:effectLst/>
            </p:spPr>
          </p:cxnSp>
        </p:grpSp>
        <p:sp>
          <p:nvSpPr>
            <p:cNvPr id="94237" name="Text Box 14"/>
            <p:cNvSpPr txBox="1">
              <a:spLocks noChangeArrowheads="1"/>
            </p:cNvSpPr>
            <p:nvPr/>
          </p:nvSpPr>
          <p:spPr bwMode="auto">
            <a:xfrm>
              <a:off x="1024" y="3936"/>
              <a:ext cx="754" cy="265"/>
            </a:xfrm>
            <a:prstGeom prst="rect">
              <a:avLst/>
            </a:prstGeom>
            <a:solidFill>
              <a:schemeClr val="bg1"/>
            </a:solidFill>
            <a:ln w="9525">
              <a:noFill/>
              <a:miter lim="800000"/>
              <a:headEnd/>
              <a:tailEnd/>
            </a:ln>
            <a:effectLst/>
          </p:spPr>
          <p:txBody>
            <a:bodyPr wrap="none">
              <a:spAutoFit/>
            </a:bodyPr>
            <a:lstStyle/>
            <a:p>
              <a:r>
                <a:rPr lang="en-GB" altLang="es-ES" sz="1400" b="0"/>
                <a:t>Librarian</a:t>
              </a:r>
            </a:p>
          </p:txBody>
        </p:sp>
      </p:grpSp>
      <p:sp>
        <p:nvSpPr>
          <p:cNvPr id="94220" name="Oval 15"/>
          <p:cNvSpPr>
            <a:spLocks noChangeArrowheads="1"/>
          </p:cNvSpPr>
          <p:nvPr/>
        </p:nvSpPr>
        <p:spPr bwMode="auto">
          <a:xfrm>
            <a:off x="5060950" y="2290763"/>
            <a:ext cx="1435100" cy="552450"/>
          </a:xfrm>
          <a:prstGeom prst="ellipse">
            <a:avLst/>
          </a:prstGeom>
          <a:solidFill>
            <a:schemeClr val="bg1"/>
          </a:solidFill>
          <a:ln w="9525">
            <a:solidFill>
              <a:schemeClr val="tx1"/>
            </a:solidFill>
            <a:miter lim="800000"/>
            <a:headEnd/>
            <a:tailEnd/>
          </a:ln>
          <a:effectLst/>
        </p:spPr>
        <p:txBody>
          <a:bodyPr wrap="none" anchor="ctr"/>
          <a:lstStyle/>
          <a:p>
            <a:r>
              <a:rPr lang="en-GB" altLang="es-ES" sz="1400" b="0"/>
              <a:t>Return book</a:t>
            </a:r>
          </a:p>
        </p:txBody>
      </p:sp>
      <p:cxnSp>
        <p:nvCxnSpPr>
          <p:cNvPr id="94221" name="AutoShape 16"/>
          <p:cNvCxnSpPr>
            <a:cxnSpLocks noChangeShapeType="1"/>
            <a:endCxn id="94217" idx="2"/>
          </p:cNvCxnSpPr>
          <p:nvPr/>
        </p:nvCxnSpPr>
        <p:spPr bwMode="auto">
          <a:xfrm>
            <a:off x="4510088" y="3340100"/>
            <a:ext cx="550862" cy="0"/>
          </a:xfrm>
          <a:prstGeom prst="straightConnector1">
            <a:avLst/>
          </a:prstGeom>
          <a:noFill/>
          <a:ln w="9525">
            <a:solidFill>
              <a:schemeClr val="tx1"/>
            </a:solidFill>
            <a:miter lim="800000"/>
            <a:headEnd/>
            <a:tailEnd/>
          </a:ln>
          <a:effectLst/>
        </p:spPr>
      </p:cxnSp>
      <p:cxnSp>
        <p:nvCxnSpPr>
          <p:cNvPr id="94222" name="AutoShape 17"/>
          <p:cNvCxnSpPr>
            <a:cxnSpLocks noChangeShapeType="1"/>
            <a:endCxn id="94220" idx="2"/>
          </p:cNvCxnSpPr>
          <p:nvPr/>
        </p:nvCxnSpPr>
        <p:spPr bwMode="auto">
          <a:xfrm flipV="1">
            <a:off x="4454525" y="2566988"/>
            <a:ext cx="606425" cy="606425"/>
          </a:xfrm>
          <a:prstGeom prst="straightConnector1">
            <a:avLst/>
          </a:prstGeom>
          <a:noFill/>
          <a:ln w="9525">
            <a:solidFill>
              <a:schemeClr val="tx1"/>
            </a:solidFill>
            <a:miter lim="800000"/>
            <a:headEnd/>
            <a:tailEnd/>
          </a:ln>
          <a:effectLst/>
        </p:spPr>
      </p:cxnSp>
      <p:cxnSp>
        <p:nvCxnSpPr>
          <p:cNvPr id="94223" name="AutoShape 18"/>
          <p:cNvCxnSpPr>
            <a:cxnSpLocks noChangeShapeType="1"/>
            <a:endCxn id="94218" idx="2"/>
          </p:cNvCxnSpPr>
          <p:nvPr/>
        </p:nvCxnSpPr>
        <p:spPr bwMode="auto">
          <a:xfrm>
            <a:off x="4510088" y="3560763"/>
            <a:ext cx="606425" cy="606425"/>
          </a:xfrm>
          <a:prstGeom prst="straightConnector1">
            <a:avLst/>
          </a:prstGeom>
          <a:noFill/>
          <a:ln w="9525">
            <a:solidFill>
              <a:schemeClr val="tx1"/>
            </a:solidFill>
            <a:miter lim="800000"/>
            <a:headEnd/>
            <a:tailEnd/>
          </a:ln>
          <a:effectLst/>
        </p:spPr>
      </p:cxnSp>
      <p:sp>
        <p:nvSpPr>
          <p:cNvPr id="94224" name="Text Box 19"/>
          <p:cNvSpPr txBox="1">
            <a:spLocks noChangeArrowheads="1"/>
          </p:cNvSpPr>
          <p:nvPr/>
        </p:nvSpPr>
        <p:spPr bwMode="auto">
          <a:xfrm>
            <a:off x="6661150" y="2811463"/>
            <a:ext cx="817563" cy="274637"/>
          </a:xfrm>
          <a:prstGeom prst="rect">
            <a:avLst/>
          </a:prstGeom>
          <a:solidFill>
            <a:schemeClr val="bg1"/>
          </a:solidFill>
          <a:ln w="9525">
            <a:noFill/>
            <a:miter lim="800000"/>
            <a:headEnd/>
            <a:tailEnd/>
          </a:ln>
          <a:effectLst/>
        </p:spPr>
        <p:txBody>
          <a:bodyPr wrap="none">
            <a:spAutoFit/>
          </a:bodyPr>
          <a:lstStyle/>
          <a:p>
            <a:pPr algn="l"/>
            <a:r>
              <a:rPr lang="en-GB" altLang="es-ES" sz="1200" b="0"/>
              <a:t>«extend»</a:t>
            </a:r>
          </a:p>
        </p:txBody>
      </p:sp>
      <p:cxnSp>
        <p:nvCxnSpPr>
          <p:cNvPr id="94225" name="AutoShape 24"/>
          <p:cNvCxnSpPr>
            <a:cxnSpLocks noChangeShapeType="1"/>
            <a:stCxn id="94216" idx="2"/>
            <a:endCxn id="94220" idx="6"/>
          </p:cNvCxnSpPr>
          <p:nvPr/>
        </p:nvCxnSpPr>
        <p:spPr bwMode="auto">
          <a:xfrm flipH="1" flipV="1">
            <a:off x="6496050" y="2566988"/>
            <a:ext cx="992188" cy="827087"/>
          </a:xfrm>
          <a:prstGeom prst="straightConnector1">
            <a:avLst/>
          </a:prstGeom>
          <a:noFill/>
          <a:ln w="9525">
            <a:solidFill>
              <a:schemeClr val="tx1"/>
            </a:solidFill>
            <a:prstDash val="dash"/>
            <a:miter lim="800000"/>
            <a:headEnd/>
            <a:tailEnd type="arrow" w="lg" len="lg"/>
          </a:ln>
          <a:effectLst/>
        </p:spPr>
      </p:cxnSp>
      <p:sp>
        <p:nvSpPr>
          <p:cNvPr id="94226" name="Rectangle 27"/>
          <p:cNvSpPr>
            <a:spLocks noChangeArrowheads="1"/>
          </p:cNvSpPr>
          <p:nvPr/>
        </p:nvSpPr>
        <p:spPr bwMode="auto">
          <a:xfrm>
            <a:off x="6248400" y="1981200"/>
            <a:ext cx="1381125" cy="304800"/>
          </a:xfrm>
          <a:prstGeom prst="rect">
            <a:avLst/>
          </a:prstGeom>
          <a:noFill/>
          <a:ln w="9525">
            <a:noFill/>
            <a:miter lim="800000"/>
            <a:headEnd/>
            <a:tailEnd/>
          </a:ln>
          <a:effectLst/>
        </p:spPr>
        <p:txBody>
          <a:bodyPr lIns="90000" tIns="46800" rIns="90000" bIns="46800">
            <a:spAutoFit/>
          </a:bodyPr>
          <a:lstStyle/>
          <a:p>
            <a:pPr algn="l"/>
            <a:r>
              <a:rPr lang="en-GB" altLang="es-ES" sz="1400" b="0" dirty="0">
                <a:solidFill>
                  <a:schemeClr val="tx2"/>
                </a:solidFill>
              </a:rPr>
              <a:t>base use case</a:t>
            </a:r>
          </a:p>
        </p:txBody>
      </p:sp>
      <p:sp>
        <p:nvSpPr>
          <p:cNvPr id="94227" name="Line 28"/>
          <p:cNvSpPr>
            <a:spLocks noChangeShapeType="1"/>
          </p:cNvSpPr>
          <p:nvPr/>
        </p:nvSpPr>
        <p:spPr bwMode="auto">
          <a:xfrm flipH="1">
            <a:off x="6172200" y="2209800"/>
            <a:ext cx="304799" cy="121919"/>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94228" name="Rectangle 29"/>
          <p:cNvSpPr>
            <a:spLocks noChangeArrowheads="1"/>
          </p:cNvSpPr>
          <p:nvPr/>
        </p:nvSpPr>
        <p:spPr bwMode="auto">
          <a:xfrm>
            <a:off x="7102475" y="2481263"/>
            <a:ext cx="1006475" cy="304800"/>
          </a:xfrm>
          <a:prstGeom prst="rect">
            <a:avLst/>
          </a:prstGeom>
          <a:solidFill>
            <a:schemeClr val="bg1"/>
          </a:solidFill>
          <a:ln w="9525">
            <a:noFill/>
            <a:miter lim="800000"/>
            <a:headEnd/>
            <a:tailEnd/>
          </a:ln>
          <a:effectLst/>
        </p:spPr>
        <p:txBody>
          <a:bodyPr wrap="none" lIns="90000" tIns="46800" rIns="90000" bIns="46800">
            <a:spAutoFit/>
          </a:bodyPr>
          <a:lstStyle/>
          <a:p>
            <a:pPr algn="l"/>
            <a:r>
              <a:rPr lang="en-GB" altLang="es-ES" sz="1400" b="0">
                <a:solidFill>
                  <a:schemeClr val="tx2"/>
                </a:solidFill>
              </a:rPr>
              <a:t>stereotype</a:t>
            </a:r>
          </a:p>
        </p:txBody>
      </p:sp>
      <p:sp>
        <p:nvSpPr>
          <p:cNvPr id="94229" name="Line 30"/>
          <p:cNvSpPr>
            <a:spLocks noChangeShapeType="1"/>
          </p:cNvSpPr>
          <p:nvPr/>
        </p:nvSpPr>
        <p:spPr bwMode="auto">
          <a:xfrm flipH="1">
            <a:off x="7046913" y="2678113"/>
            <a:ext cx="109537" cy="1651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94230" name="Rectangle 31"/>
          <p:cNvSpPr>
            <a:spLocks noChangeArrowheads="1"/>
          </p:cNvSpPr>
          <p:nvPr/>
        </p:nvSpPr>
        <p:spPr bwMode="auto">
          <a:xfrm>
            <a:off x="6770688" y="3725863"/>
            <a:ext cx="1238250" cy="517525"/>
          </a:xfrm>
          <a:prstGeom prst="rect">
            <a:avLst/>
          </a:prstGeom>
          <a:solidFill>
            <a:schemeClr val="bg1"/>
          </a:solidFill>
          <a:ln w="9525">
            <a:noFill/>
            <a:miter lim="800000"/>
            <a:headEnd/>
            <a:tailEnd/>
          </a:ln>
          <a:effectLst/>
        </p:spPr>
        <p:txBody>
          <a:bodyPr lIns="90000" tIns="46800" rIns="90000" bIns="46800">
            <a:spAutoFit/>
          </a:bodyPr>
          <a:lstStyle/>
          <a:p>
            <a:pPr algn="l"/>
            <a:r>
              <a:rPr lang="en-GB" altLang="es-ES" sz="1400" b="0">
                <a:solidFill>
                  <a:schemeClr val="tx2"/>
                </a:solidFill>
              </a:rPr>
              <a:t>dependency relationship</a:t>
            </a:r>
          </a:p>
        </p:txBody>
      </p:sp>
      <p:sp>
        <p:nvSpPr>
          <p:cNvPr id="94231" name="Line 32"/>
          <p:cNvSpPr>
            <a:spLocks noChangeShapeType="1"/>
          </p:cNvSpPr>
          <p:nvPr/>
        </p:nvSpPr>
        <p:spPr bwMode="auto">
          <a:xfrm flipV="1">
            <a:off x="7156450" y="3228975"/>
            <a:ext cx="111125" cy="55245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94232" name="Rectangle 33"/>
          <p:cNvSpPr>
            <a:spLocks noChangeArrowheads="1"/>
          </p:cNvSpPr>
          <p:nvPr/>
        </p:nvSpPr>
        <p:spPr bwMode="auto">
          <a:xfrm>
            <a:off x="7872413" y="3892550"/>
            <a:ext cx="982662" cy="517525"/>
          </a:xfrm>
          <a:prstGeom prst="rect">
            <a:avLst/>
          </a:prstGeom>
          <a:solidFill>
            <a:schemeClr val="bg1"/>
          </a:solidFill>
          <a:ln w="9525">
            <a:noFill/>
            <a:miter lim="800000"/>
            <a:headEnd/>
            <a:tailEnd/>
          </a:ln>
          <a:effectLst/>
        </p:spPr>
        <p:txBody>
          <a:bodyPr lIns="90000" tIns="46800" rIns="90000" bIns="46800">
            <a:spAutoFit/>
          </a:bodyPr>
          <a:lstStyle/>
          <a:p>
            <a:pPr algn="l"/>
            <a:r>
              <a:rPr lang="en-GB" altLang="es-ES" sz="1400" b="0">
                <a:solidFill>
                  <a:schemeClr val="tx2"/>
                </a:solidFill>
              </a:rPr>
              <a:t>extension use case</a:t>
            </a:r>
          </a:p>
        </p:txBody>
      </p:sp>
      <p:sp>
        <p:nvSpPr>
          <p:cNvPr id="94233" name="Line 34"/>
          <p:cNvSpPr>
            <a:spLocks noChangeShapeType="1"/>
          </p:cNvSpPr>
          <p:nvPr/>
        </p:nvSpPr>
        <p:spPr bwMode="auto">
          <a:xfrm flipV="1">
            <a:off x="8259763" y="3670300"/>
            <a:ext cx="0" cy="276225"/>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
        <p:nvSpPr>
          <p:cNvPr id="94234" name="AutoShape 39"/>
          <p:cNvSpPr>
            <a:spLocks noChangeArrowheads="1"/>
          </p:cNvSpPr>
          <p:nvPr/>
        </p:nvSpPr>
        <p:spPr bwMode="auto">
          <a:xfrm>
            <a:off x="4419600" y="4953000"/>
            <a:ext cx="4572000" cy="1524000"/>
          </a:xfrm>
          <a:prstGeom prst="horizontalScroll">
            <a:avLst>
              <a:gd name="adj" fmla="val 12500"/>
            </a:avLst>
          </a:prstGeom>
          <a:solidFill>
            <a:schemeClr val="accent2"/>
          </a:solidFill>
          <a:ln w="9525">
            <a:solidFill>
              <a:schemeClr val="tx1"/>
            </a:solidFill>
            <a:miter lim="800000"/>
            <a:headEnd/>
            <a:tailEnd/>
          </a:ln>
          <a:effectLst/>
        </p:spPr>
        <p:txBody>
          <a:bodyPr lIns="90000" tIns="46800" rIns="90000" bIns="46800" anchor="ctr"/>
          <a:lstStyle/>
          <a:p>
            <a:r>
              <a:rPr lang="en-GB" altLang="es-ES" sz="1800" b="0" dirty="0" smtClean="0"/>
              <a:t> </a:t>
            </a:r>
            <a:r>
              <a:rPr lang="en-GB" altLang="es-ES" sz="1800" b="0" dirty="0"/>
              <a:t>The base use case provides extension points, but </a:t>
            </a:r>
            <a:r>
              <a:rPr lang="en-GB" altLang="es-ES" sz="1800" b="0" i="1" dirty="0"/>
              <a:t>does not know</a:t>
            </a:r>
            <a:r>
              <a:rPr lang="en-GB" altLang="es-ES" sz="1800" b="0" dirty="0"/>
              <a:t> about the extensions.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772400" cy="533400"/>
          </a:xfrm>
        </p:spPr>
        <p:txBody>
          <a:bodyPr>
            <a:normAutofit fontScale="90000"/>
          </a:bodyPr>
          <a:lstStyle/>
          <a:p>
            <a:r>
              <a:rPr lang="en-US" dirty="0" smtClean="0"/>
              <a:t>Difficulties</a:t>
            </a:r>
            <a:endParaRPr lang="en-US" dirty="0"/>
          </a:p>
        </p:txBody>
      </p:sp>
      <p:sp>
        <p:nvSpPr>
          <p:cNvPr id="3" name="Subtitle 2"/>
          <p:cNvSpPr>
            <a:spLocks noGrp="1"/>
          </p:cNvSpPr>
          <p:nvPr>
            <p:ph type="subTitle" idx="1"/>
          </p:nvPr>
        </p:nvSpPr>
        <p:spPr>
          <a:xfrm>
            <a:off x="1371600" y="914400"/>
            <a:ext cx="6400800" cy="4724400"/>
          </a:xfrm>
        </p:spPr>
        <p:txBody>
          <a:bodyPr/>
          <a:lstStyle/>
          <a:p>
            <a:pPr algn="l"/>
            <a:r>
              <a:rPr lang="en-US" dirty="0" smtClean="0">
                <a:solidFill>
                  <a:schemeClr val="tx1"/>
                </a:solidFill>
              </a:rPr>
              <a:t>1.Fuzzy description</a:t>
            </a:r>
          </a:p>
          <a:p>
            <a:pPr algn="l"/>
            <a:r>
              <a:rPr lang="en-US" dirty="0" smtClean="0">
                <a:solidFill>
                  <a:schemeClr val="tx1"/>
                </a:solidFill>
              </a:rPr>
              <a:t>2.Incmplete requirement</a:t>
            </a:r>
          </a:p>
          <a:p>
            <a:pPr algn="l"/>
            <a:r>
              <a:rPr lang="en-US" dirty="0" smtClean="0">
                <a:solidFill>
                  <a:schemeClr val="tx1"/>
                </a:solidFill>
              </a:rPr>
              <a:t>3.Unnecessary feature</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smtClean="0"/>
              <a:t>3. Extend</a:t>
            </a:r>
          </a:p>
        </p:txBody>
      </p:sp>
      <p:sp>
        <p:nvSpPr>
          <p:cNvPr id="17411" name="Rectangle 3"/>
          <p:cNvSpPr>
            <a:spLocks noGrp="1" noChangeArrowheads="1"/>
          </p:cNvSpPr>
          <p:nvPr>
            <p:ph idx="1"/>
          </p:nvPr>
        </p:nvSpPr>
        <p:spPr/>
        <p:txBody>
          <a:bodyPr/>
          <a:lstStyle/>
          <a:p>
            <a:pPr>
              <a:lnSpc>
                <a:spcPct val="90000"/>
              </a:lnSpc>
              <a:defRPr/>
            </a:pPr>
            <a:endParaRPr lang="en-US" smtClean="0"/>
          </a:p>
          <a:p>
            <a:pPr>
              <a:lnSpc>
                <a:spcPct val="90000"/>
              </a:lnSpc>
              <a:defRPr/>
            </a:pPr>
            <a:r>
              <a:rPr lang="en-US" smtClean="0"/>
              <a:t>The base use case implicitly incorporates the behavior of another use case at certain points called extension points.</a:t>
            </a:r>
          </a:p>
          <a:p>
            <a:pPr>
              <a:lnSpc>
                <a:spcPct val="90000"/>
              </a:lnSpc>
              <a:defRPr/>
            </a:pPr>
            <a:r>
              <a:rPr lang="en-US" smtClean="0"/>
              <a:t>The base use case may stand alone, but under certain conditions its behavior may be extended by the behavior of another use case.</a:t>
            </a:r>
          </a:p>
        </p:txBody>
      </p:sp>
      <p:sp>
        <p:nvSpPr>
          <p:cNvPr id="15" name="Slide Number Placeholder 5"/>
          <p:cNvSpPr>
            <a:spLocks noGrp="1"/>
          </p:cNvSpPr>
          <p:nvPr>
            <p:ph type="sldNum" sz="quarter" idx="12"/>
          </p:nvPr>
        </p:nvSpPr>
        <p:spPr/>
        <p:txBody>
          <a:bodyPr/>
          <a:lstStyle/>
          <a:p>
            <a:pPr>
              <a:defRPr/>
            </a:pPr>
            <a:fld id="{2E99EC8D-5F7A-4AE4-93D6-999530CD437E}" type="slidenum">
              <a:rPr lang="he-IL"/>
              <a:pPr>
                <a:defRPr/>
              </a:pPr>
              <a:t>40</a:t>
            </a:fld>
            <a:endParaRPr lang="en-US"/>
          </a:p>
        </p:txBody>
      </p:sp>
      <p:grpSp>
        <p:nvGrpSpPr>
          <p:cNvPr id="27653" name="Group 12"/>
          <p:cNvGrpSpPr>
            <a:grpSpLocks/>
          </p:cNvGrpSpPr>
          <p:nvPr/>
        </p:nvGrpSpPr>
        <p:grpSpPr bwMode="auto">
          <a:xfrm>
            <a:off x="2362200" y="1219200"/>
            <a:ext cx="4191000" cy="685800"/>
            <a:chOff x="1440" y="1152"/>
            <a:chExt cx="2640" cy="432"/>
          </a:xfrm>
        </p:grpSpPr>
        <p:grpSp>
          <p:nvGrpSpPr>
            <p:cNvPr id="27654" name="Group 4"/>
            <p:cNvGrpSpPr>
              <a:grpSpLocks/>
            </p:cNvGrpSpPr>
            <p:nvPr/>
          </p:nvGrpSpPr>
          <p:grpSpPr bwMode="auto">
            <a:xfrm>
              <a:off x="1440" y="1152"/>
              <a:ext cx="576" cy="432"/>
              <a:chOff x="4176" y="720"/>
              <a:chExt cx="576" cy="432"/>
            </a:xfrm>
          </p:grpSpPr>
          <p:sp>
            <p:nvSpPr>
              <p:cNvPr id="27660" name="Oval 5"/>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endParaRPr lang="en-IN"/>
              </a:p>
            </p:txBody>
          </p:sp>
          <p:sp>
            <p:nvSpPr>
              <p:cNvPr id="27661" name="Text Box 6"/>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rtl="0"/>
                <a:r>
                  <a:rPr lang="en-US" sz="2000" b="0">
                    <a:latin typeface="Times New Roman" pitchFamily="18" charset="0"/>
                  </a:rPr>
                  <a:t>base</a:t>
                </a:r>
                <a:endParaRPr lang="en-US" sz="2400" b="0">
                  <a:latin typeface="Times New Roman" pitchFamily="18" charset="0"/>
                </a:endParaRPr>
              </a:p>
            </p:txBody>
          </p:sp>
        </p:grpSp>
        <p:grpSp>
          <p:nvGrpSpPr>
            <p:cNvPr id="27655" name="Group 7"/>
            <p:cNvGrpSpPr>
              <a:grpSpLocks/>
            </p:cNvGrpSpPr>
            <p:nvPr/>
          </p:nvGrpSpPr>
          <p:grpSpPr bwMode="auto">
            <a:xfrm>
              <a:off x="3264" y="1152"/>
              <a:ext cx="816" cy="432"/>
              <a:chOff x="4176" y="720"/>
              <a:chExt cx="576" cy="432"/>
            </a:xfrm>
          </p:grpSpPr>
          <p:sp>
            <p:nvSpPr>
              <p:cNvPr id="27658" name="Oval 8"/>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endParaRPr lang="en-IN"/>
              </a:p>
            </p:txBody>
          </p:sp>
          <p:sp>
            <p:nvSpPr>
              <p:cNvPr id="27659" name="Text Box 9"/>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rtl="0"/>
                <a:r>
                  <a:rPr lang="en-US" sz="2000" b="0">
                    <a:latin typeface="Times New Roman" pitchFamily="18" charset="0"/>
                  </a:rPr>
                  <a:t>extending</a:t>
                </a:r>
                <a:endParaRPr lang="en-US" sz="2400" b="0">
                  <a:latin typeface="Times New Roman" pitchFamily="18" charset="0"/>
                </a:endParaRPr>
              </a:p>
            </p:txBody>
          </p:sp>
        </p:grpSp>
        <p:sp>
          <p:nvSpPr>
            <p:cNvPr id="27656"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p:spPr>
          <p:txBody>
            <a:bodyPr wrap="none" anchor="ctr"/>
            <a:lstStyle/>
            <a:p>
              <a:endParaRPr lang="en-US"/>
            </a:p>
          </p:txBody>
        </p:sp>
        <p:sp>
          <p:nvSpPr>
            <p:cNvPr id="27657" name="Text Box 11"/>
            <p:cNvSpPr txBox="1">
              <a:spLocks noChangeArrowheads="1"/>
            </p:cNvSpPr>
            <p:nvPr/>
          </p:nvSpPr>
          <p:spPr bwMode="auto">
            <a:xfrm>
              <a:off x="2160" y="1200"/>
              <a:ext cx="896" cy="231"/>
            </a:xfrm>
            <a:prstGeom prst="rect">
              <a:avLst/>
            </a:prstGeom>
            <a:noFill/>
            <a:ln w="9525">
              <a:noFill/>
              <a:miter lim="800000"/>
              <a:headEnd/>
              <a:tailEnd/>
            </a:ln>
          </p:spPr>
          <p:txBody>
            <a:bodyPr wrap="none">
              <a:spAutoFit/>
            </a:bodyPr>
            <a:lstStyle/>
            <a:p>
              <a:pPr rtl="0"/>
              <a:r>
                <a:rPr lang="en-US" b="0">
                  <a:latin typeface="Times New Roman" pitchFamily="18" charset="0"/>
                </a:rPr>
                <a:t>&lt;&lt;extend&gt;&gt;</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18"/>
          <p:cNvSpPr>
            <a:spLocks noGrp="1" noChangeArrowheads="1"/>
          </p:cNvSpPr>
          <p:nvPr>
            <p:ph type="title"/>
          </p:nvPr>
        </p:nvSpPr>
        <p:spPr/>
        <p:txBody>
          <a:bodyPr/>
          <a:lstStyle/>
          <a:p>
            <a:pPr eaLnBrk="1" hangingPunct="1"/>
            <a:r>
              <a:rPr lang="en-GB" altLang="es-ES" smtClean="0"/>
              <a:t>Base use case</a:t>
            </a:r>
          </a:p>
        </p:txBody>
      </p:sp>
      <p:sp>
        <p:nvSpPr>
          <p:cNvPr id="95237" name="Rectangle 19"/>
          <p:cNvSpPr>
            <a:spLocks noGrp="1" noChangeArrowheads="1"/>
          </p:cNvSpPr>
          <p:nvPr>
            <p:ph idx="1"/>
          </p:nvPr>
        </p:nvSpPr>
        <p:spPr>
          <a:xfrm>
            <a:off x="0" y="5791200"/>
            <a:ext cx="8915400" cy="838200"/>
          </a:xfrm>
        </p:spPr>
        <p:txBody>
          <a:bodyPr/>
          <a:lstStyle/>
          <a:p>
            <a:pPr eaLnBrk="1" hangingPunct="1"/>
            <a:r>
              <a:rPr lang="en-GB" altLang="es-ES" sz="1800" dirty="0" smtClean="0"/>
              <a:t>There is an extension point </a:t>
            </a:r>
            <a:r>
              <a:rPr lang="en-GB" altLang="es-ES" sz="1800" dirty="0" err="1" smtClean="0">
                <a:solidFill>
                  <a:schemeClr val="tx2"/>
                </a:solidFill>
              </a:rPr>
              <a:t>overdueBook</a:t>
            </a:r>
            <a:r>
              <a:rPr lang="en-GB" altLang="es-ES" sz="1800" dirty="0" smtClean="0"/>
              <a:t> just before step  3 of the flow of events</a:t>
            </a:r>
          </a:p>
          <a:p>
            <a:pPr eaLnBrk="1" hangingPunct="1"/>
            <a:r>
              <a:rPr lang="en-GB" altLang="es-ES" sz="1800" dirty="0" smtClean="0"/>
              <a:t>Extension points are </a:t>
            </a:r>
            <a:r>
              <a:rPr lang="en-GB" altLang="es-ES" sz="1800" i="1" dirty="0" smtClean="0"/>
              <a:t>not</a:t>
            </a:r>
            <a:r>
              <a:rPr lang="en-GB" altLang="es-ES" sz="1800" dirty="0" smtClean="0"/>
              <a:t> numbered, as they are </a:t>
            </a:r>
            <a:r>
              <a:rPr lang="en-GB" altLang="es-ES" sz="1800" i="1" dirty="0" smtClean="0"/>
              <a:t>not</a:t>
            </a:r>
            <a:r>
              <a:rPr lang="en-GB" altLang="es-ES" sz="1800" dirty="0" smtClean="0"/>
              <a:t> part of the flow</a:t>
            </a:r>
          </a:p>
          <a:p>
            <a:pPr eaLnBrk="1" hangingPunct="1"/>
            <a:endParaRPr lang="en-GB" altLang="es-ES" sz="1800" dirty="0" smtClean="0"/>
          </a:p>
        </p:txBody>
      </p:sp>
      <p:sp>
        <p:nvSpPr>
          <p:cNvPr id="95238" name="Rectangle 158"/>
          <p:cNvSpPr>
            <a:spLocks noChangeArrowheads="1"/>
          </p:cNvSpPr>
          <p:nvPr/>
        </p:nvSpPr>
        <p:spPr bwMode="auto">
          <a:xfrm>
            <a:off x="4343400" y="1447800"/>
            <a:ext cx="4225925" cy="223838"/>
          </a:xfrm>
          <a:prstGeom prst="rect">
            <a:avLst/>
          </a:prstGeom>
          <a:noFill/>
          <a:ln w="9525">
            <a:solidFill>
              <a:schemeClr val="tx1"/>
            </a:solidFill>
            <a:miter lim="800000"/>
            <a:headEnd/>
            <a:tailEnd/>
          </a:ln>
          <a:effectLst/>
        </p:spPr>
        <p:txBody>
          <a:bodyPr wrap="none" anchor="ctr"/>
          <a:lstStyle/>
          <a:p>
            <a:r>
              <a:rPr lang="en-GB" altLang="es-ES" sz="1100" b="0"/>
              <a:t>Use case: ReturnBook</a:t>
            </a:r>
          </a:p>
        </p:txBody>
      </p:sp>
      <p:sp>
        <p:nvSpPr>
          <p:cNvPr id="95239" name="Rectangle 159"/>
          <p:cNvSpPr>
            <a:spLocks noChangeArrowheads="1"/>
          </p:cNvSpPr>
          <p:nvPr/>
        </p:nvSpPr>
        <p:spPr bwMode="auto">
          <a:xfrm>
            <a:off x="4343400" y="2674938"/>
            <a:ext cx="4225925" cy="392112"/>
          </a:xfrm>
          <a:prstGeom prst="rect">
            <a:avLst/>
          </a:prstGeom>
          <a:noFill/>
          <a:ln w="9525">
            <a:solidFill>
              <a:schemeClr val="tx1"/>
            </a:solidFill>
            <a:miter lim="800000"/>
            <a:headEnd/>
            <a:tailEnd/>
          </a:ln>
          <a:effectLst/>
        </p:spPr>
        <p:txBody>
          <a:bodyPr wrap="none" anchor="ctr"/>
          <a:lstStyle/>
          <a:p>
            <a:pPr algn="l"/>
            <a:r>
              <a:rPr lang="en-GB" altLang="es-ES" sz="1100" b="0"/>
              <a:t>Secondary actors:</a:t>
            </a:r>
          </a:p>
          <a:p>
            <a:pPr algn="l"/>
            <a:r>
              <a:rPr lang="en-GB" altLang="es-ES" sz="1100" b="0"/>
              <a:t>None.</a:t>
            </a:r>
          </a:p>
        </p:txBody>
      </p:sp>
      <p:sp>
        <p:nvSpPr>
          <p:cNvPr id="95240" name="Rectangle 160"/>
          <p:cNvSpPr>
            <a:spLocks noChangeArrowheads="1"/>
          </p:cNvSpPr>
          <p:nvPr/>
        </p:nvSpPr>
        <p:spPr bwMode="auto">
          <a:xfrm>
            <a:off x="4343400" y="3067050"/>
            <a:ext cx="4225925" cy="390525"/>
          </a:xfrm>
          <a:prstGeom prst="rect">
            <a:avLst/>
          </a:prstGeom>
          <a:noFill/>
          <a:ln w="9525">
            <a:solidFill>
              <a:schemeClr val="tx1"/>
            </a:solidFill>
            <a:miter lim="800000"/>
            <a:headEnd/>
            <a:tailEnd/>
          </a:ln>
          <a:effectLst/>
        </p:spPr>
        <p:txBody>
          <a:bodyPr wrap="none" anchor="ctr"/>
          <a:lstStyle/>
          <a:p>
            <a:pPr algn="l"/>
            <a:r>
              <a:rPr lang="en-GB" altLang="es-ES" sz="1100" b="0"/>
              <a:t>Preconditions:</a:t>
            </a:r>
          </a:p>
          <a:p>
            <a:pPr algn="l"/>
            <a:r>
              <a:rPr lang="en-GB" altLang="es-ES" sz="1100" b="0"/>
              <a:t>1. The Librarian is logged on to the system.</a:t>
            </a:r>
          </a:p>
        </p:txBody>
      </p:sp>
      <p:sp>
        <p:nvSpPr>
          <p:cNvPr id="95241" name="Rectangle 161"/>
          <p:cNvSpPr>
            <a:spLocks noChangeArrowheads="1"/>
          </p:cNvSpPr>
          <p:nvPr/>
        </p:nvSpPr>
        <p:spPr bwMode="auto">
          <a:xfrm>
            <a:off x="4343400" y="4852988"/>
            <a:ext cx="4225925" cy="390525"/>
          </a:xfrm>
          <a:prstGeom prst="rect">
            <a:avLst/>
          </a:prstGeom>
          <a:noFill/>
          <a:ln w="9525">
            <a:solidFill>
              <a:schemeClr val="tx1"/>
            </a:solidFill>
            <a:miter lim="800000"/>
            <a:headEnd/>
            <a:tailEnd/>
          </a:ln>
          <a:effectLst/>
        </p:spPr>
        <p:txBody>
          <a:bodyPr wrap="none" anchor="ctr"/>
          <a:lstStyle/>
          <a:p>
            <a:pPr algn="l"/>
            <a:r>
              <a:rPr lang="en-GB" altLang="es-ES" sz="1100" b="0"/>
              <a:t>Postconditions:</a:t>
            </a:r>
          </a:p>
          <a:p>
            <a:pPr algn="l"/>
            <a:r>
              <a:rPr lang="en-GB" altLang="es-ES" sz="1100" b="0"/>
              <a:t>1. The book has been returned.</a:t>
            </a:r>
          </a:p>
        </p:txBody>
      </p:sp>
      <p:sp>
        <p:nvSpPr>
          <p:cNvPr id="95242" name="Rectangle 162"/>
          <p:cNvSpPr>
            <a:spLocks noChangeArrowheads="1"/>
          </p:cNvSpPr>
          <p:nvPr/>
        </p:nvSpPr>
        <p:spPr bwMode="auto">
          <a:xfrm>
            <a:off x="4343400" y="3457575"/>
            <a:ext cx="4225925" cy="1395413"/>
          </a:xfrm>
          <a:prstGeom prst="rect">
            <a:avLst/>
          </a:prstGeom>
          <a:noFill/>
          <a:ln w="9525">
            <a:solidFill>
              <a:schemeClr val="tx1"/>
            </a:solidFill>
            <a:miter lim="800000"/>
            <a:headEnd/>
            <a:tailEnd/>
          </a:ln>
          <a:effectLst/>
        </p:spPr>
        <p:txBody>
          <a:bodyPr/>
          <a:lstStyle/>
          <a:p>
            <a:pPr algn="l"/>
            <a:r>
              <a:rPr lang="en-GB" altLang="es-ES" sz="1100" b="0"/>
              <a:t>Main flow:</a:t>
            </a:r>
          </a:p>
        </p:txBody>
      </p:sp>
      <p:sp>
        <p:nvSpPr>
          <p:cNvPr id="95243" name="Rectangle 163"/>
          <p:cNvSpPr>
            <a:spLocks noChangeArrowheads="1"/>
          </p:cNvSpPr>
          <p:nvPr/>
        </p:nvSpPr>
        <p:spPr bwMode="auto">
          <a:xfrm>
            <a:off x="4565650" y="3624263"/>
            <a:ext cx="4079875" cy="1270000"/>
          </a:xfrm>
          <a:prstGeom prst="rect">
            <a:avLst/>
          </a:prstGeom>
          <a:noFill/>
          <a:ln w="9525">
            <a:noFill/>
            <a:miter lim="800000"/>
            <a:headEnd/>
            <a:tailEnd/>
          </a:ln>
          <a:effectLst/>
        </p:spPr>
        <p:txBody>
          <a:bodyPr>
            <a:spAutoFit/>
          </a:bodyPr>
          <a:lstStyle/>
          <a:p>
            <a:pPr algn="l"/>
            <a:r>
              <a:rPr lang="en-GB" altLang="es-ES" sz="1100" b="0"/>
              <a:t>The Librarian enters the borrower's ID number.</a:t>
            </a:r>
          </a:p>
          <a:p>
            <a:pPr algn="l"/>
            <a:r>
              <a:rPr lang="en-GB" altLang="es-ES" sz="1100" b="0"/>
              <a:t>The system displays the borrower's details including the list of borrowed books.</a:t>
            </a:r>
          </a:p>
          <a:p>
            <a:pPr algn="l"/>
            <a:r>
              <a:rPr lang="en-GB" altLang="es-ES" sz="1100" b="0"/>
              <a:t>The Librarian finds the book to be returned in the list of books.</a:t>
            </a:r>
          </a:p>
          <a:p>
            <a:pPr algn="l"/>
            <a:endParaRPr lang="en-GB" altLang="es-ES" sz="1100" b="0"/>
          </a:p>
          <a:p>
            <a:pPr algn="l"/>
            <a:r>
              <a:rPr lang="en-GB" altLang="es-ES" sz="1100" b="0"/>
              <a:t>The Librarian returns the book.</a:t>
            </a:r>
          </a:p>
          <a:p>
            <a:pPr algn="l"/>
            <a:r>
              <a:rPr lang="en-GB" altLang="es-ES" sz="1100" b="0"/>
              <a:t>…</a:t>
            </a:r>
          </a:p>
        </p:txBody>
      </p:sp>
      <p:sp>
        <p:nvSpPr>
          <p:cNvPr id="95244" name="Rectangle 164"/>
          <p:cNvSpPr>
            <a:spLocks noChangeArrowheads="1"/>
          </p:cNvSpPr>
          <p:nvPr/>
        </p:nvSpPr>
        <p:spPr bwMode="auto">
          <a:xfrm>
            <a:off x="4398963" y="3624263"/>
            <a:ext cx="376237" cy="1270000"/>
          </a:xfrm>
          <a:prstGeom prst="rect">
            <a:avLst/>
          </a:prstGeom>
          <a:noFill/>
          <a:ln w="9525">
            <a:noFill/>
            <a:miter lim="800000"/>
            <a:headEnd/>
            <a:tailEnd/>
          </a:ln>
          <a:effectLst/>
        </p:spPr>
        <p:txBody>
          <a:bodyPr>
            <a:spAutoFit/>
          </a:bodyPr>
          <a:lstStyle/>
          <a:p>
            <a:pPr algn="l"/>
            <a:r>
              <a:rPr lang="en-GB" altLang="es-ES" sz="1100" b="0"/>
              <a:t>1.</a:t>
            </a:r>
          </a:p>
          <a:p>
            <a:pPr algn="l"/>
            <a:r>
              <a:rPr lang="en-GB" altLang="es-ES" sz="1100" b="0"/>
              <a:t>2.</a:t>
            </a:r>
          </a:p>
          <a:p>
            <a:pPr algn="l"/>
            <a:endParaRPr lang="en-GB" altLang="es-ES" sz="1100" b="0"/>
          </a:p>
          <a:p>
            <a:pPr algn="l"/>
            <a:r>
              <a:rPr lang="en-GB" altLang="es-ES" sz="1100" b="0"/>
              <a:t>3.</a:t>
            </a:r>
          </a:p>
          <a:p>
            <a:pPr algn="l"/>
            <a:endParaRPr lang="en-GB" altLang="es-ES" sz="1100" b="0"/>
          </a:p>
          <a:p>
            <a:pPr algn="l"/>
            <a:r>
              <a:rPr lang="en-GB" altLang="es-ES" sz="1100" b="0"/>
              <a:t>4. </a:t>
            </a:r>
          </a:p>
          <a:p>
            <a:pPr algn="l"/>
            <a:endParaRPr lang="en-GB" altLang="es-ES" sz="1100" b="0"/>
          </a:p>
        </p:txBody>
      </p:sp>
      <p:sp>
        <p:nvSpPr>
          <p:cNvPr id="95245" name="Rectangle 165"/>
          <p:cNvSpPr>
            <a:spLocks noChangeArrowheads="1"/>
          </p:cNvSpPr>
          <p:nvPr/>
        </p:nvSpPr>
        <p:spPr bwMode="auto">
          <a:xfrm>
            <a:off x="4343400" y="1671638"/>
            <a:ext cx="4225925" cy="222250"/>
          </a:xfrm>
          <a:prstGeom prst="rect">
            <a:avLst/>
          </a:prstGeom>
          <a:noFill/>
          <a:ln w="9525">
            <a:solidFill>
              <a:schemeClr val="tx1"/>
            </a:solidFill>
            <a:miter lim="800000"/>
            <a:headEnd/>
            <a:tailEnd/>
          </a:ln>
          <a:effectLst/>
        </p:spPr>
        <p:txBody>
          <a:bodyPr wrap="none" anchor="ctr"/>
          <a:lstStyle/>
          <a:p>
            <a:pPr algn="l"/>
            <a:r>
              <a:rPr lang="en-GB" altLang="es-ES" sz="1100" b="0"/>
              <a:t>ID: 9</a:t>
            </a:r>
          </a:p>
        </p:txBody>
      </p:sp>
      <p:sp>
        <p:nvSpPr>
          <p:cNvPr id="95246" name="Rectangle 166"/>
          <p:cNvSpPr>
            <a:spLocks noChangeArrowheads="1"/>
          </p:cNvSpPr>
          <p:nvPr/>
        </p:nvSpPr>
        <p:spPr bwMode="auto">
          <a:xfrm>
            <a:off x="4343400" y="1893888"/>
            <a:ext cx="4225925" cy="390525"/>
          </a:xfrm>
          <a:prstGeom prst="rect">
            <a:avLst/>
          </a:prstGeom>
          <a:noFill/>
          <a:ln w="9525">
            <a:solidFill>
              <a:schemeClr val="tx1"/>
            </a:solidFill>
            <a:miter lim="800000"/>
            <a:headEnd/>
            <a:tailEnd/>
          </a:ln>
          <a:effectLst/>
        </p:spPr>
        <p:txBody>
          <a:bodyPr wrap="none" anchor="ctr"/>
          <a:lstStyle/>
          <a:p>
            <a:pPr algn="l"/>
            <a:r>
              <a:rPr lang="en-GB" altLang="es-ES" sz="1100" b="0"/>
              <a:t>Brief description:</a:t>
            </a:r>
          </a:p>
          <a:p>
            <a:pPr algn="l"/>
            <a:r>
              <a:rPr lang="en-GB" altLang="es-ES" sz="1100" b="0"/>
              <a:t>The Librarian returns a borrowed book.</a:t>
            </a:r>
          </a:p>
        </p:txBody>
      </p:sp>
      <p:sp>
        <p:nvSpPr>
          <p:cNvPr id="95247" name="Rectangle 167"/>
          <p:cNvSpPr>
            <a:spLocks noChangeArrowheads="1"/>
          </p:cNvSpPr>
          <p:nvPr/>
        </p:nvSpPr>
        <p:spPr bwMode="auto">
          <a:xfrm>
            <a:off x="4343400" y="5243513"/>
            <a:ext cx="4225925" cy="390525"/>
          </a:xfrm>
          <a:prstGeom prst="rect">
            <a:avLst/>
          </a:prstGeom>
          <a:noFill/>
          <a:ln w="9525">
            <a:solidFill>
              <a:schemeClr val="tx1"/>
            </a:solidFill>
            <a:miter lim="800000"/>
            <a:headEnd/>
            <a:tailEnd/>
          </a:ln>
          <a:effectLst/>
        </p:spPr>
        <p:txBody>
          <a:bodyPr wrap="none" anchor="ctr"/>
          <a:lstStyle/>
          <a:p>
            <a:pPr algn="l"/>
            <a:r>
              <a:rPr lang="en-GB" altLang="es-ES" sz="1100" b="0"/>
              <a:t>Alternative flows:</a:t>
            </a:r>
          </a:p>
          <a:p>
            <a:pPr algn="l"/>
            <a:r>
              <a:rPr lang="en-GB" altLang="es-ES" sz="1100" b="0"/>
              <a:t>None.</a:t>
            </a:r>
          </a:p>
        </p:txBody>
      </p:sp>
      <p:sp>
        <p:nvSpPr>
          <p:cNvPr id="95248" name="Oval 168"/>
          <p:cNvSpPr>
            <a:spLocks noChangeArrowheads="1"/>
          </p:cNvSpPr>
          <p:nvPr/>
        </p:nvSpPr>
        <p:spPr bwMode="auto">
          <a:xfrm>
            <a:off x="2166938" y="2284413"/>
            <a:ext cx="1506537" cy="782637"/>
          </a:xfrm>
          <a:prstGeom prst="ellipse">
            <a:avLst/>
          </a:prstGeom>
          <a:noFill/>
          <a:ln w="9525">
            <a:solidFill>
              <a:schemeClr val="tx1"/>
            </a:solidFill>
            <a:miter lim="800000"/>
            <a:headEnd/>
            <a:tailEnd/>
          </a:ln>
          <a:effectLst/>
        </p:spPr>
        <p:txBody>
          <a:bodyPr wrap="none" anchor="ctr"/>
          <a:lstStyle/>
          <a:p>
            <a:endParaRPr lang="es-ES"/>
          </a:p>
        </p:txBody>
      </p:sp>
      <p:sp>
        <p:nvSpPr>
          <p:cNvPr id="95249" name="Line 169"/>
          <p:cNvSpPr>
            <a:spLocks noChangeShapeType="1"/>
          </p:cNvSpPr>
          <p:nvPr/>
        </p:nvSpPr>
        <p:spPr bwMode="auto">
          <a:xfrm>
            <a:off x="2222500" y="2563813"/>
            <a:ext cx="1395413" cy="0"/>
          </a:xfrm>
          <a:prstGeom prst="line">
            <a:avLst/>
          </a:prstGeom>
          <a:noFill/>
          <a:ln w="9525">
            <a:solidFill>
              <a:schemeClr val="tx1"/>
            </a:solidFill>
            <a:miter lim="800000"/>
            <a:headEnd/>
            <a:tailEnd/>
          </a:ln>
          <a:effectLst/>
        </p:spPr>
        <p:txBody>
          <a:bodyPr wrap="none"/>
          <a:lstStyle/>
          <a:p>
            <a:endParaRPr lang="en-US"/>
          </a:p>
        </p:txBody>
      </p:sp>
      <p:sp>
        <p:nvSpPr>
          <p:cNvPr id="95250" name="Rectangle 170"/>
          <p:cNvSpPr>
            <a:spLocks noChangeArrowheads="1"/>
          </p:cNvSpPr>
          <p:nvPr/>
        </p:nvSpPr>
        <p:spPr bwMode="auto">
          <a:xfrm>
            <a:off x="2514600" y="2286000"/>
            <a:ext cx="946150" cy="260350"/>
          </a:xfrm>
          <a:prstGeom prst="rect">
            <a:avLst/>
          </a:prstGeom>
          <a:noFill/>
          <a:ln w="9525">
            <a:noFill/>
            <a:miter lim="800000"/>
            <a:headEnd/>
            <a:tailEnd/>
          </a:ln>
          <a:effectLst/>
        </p:spPr>
        <p:txBody>
          <a:bodyPr wrap="none">
            <a:spAutoFit/>
          </a:bodyPr>
          <a:lstStyle/>
          <a:p>
            <a:pPr algn="l"/>
            <a:r>
              <a:rPr lang="en-GB" altLang="es-ES" sz="1100" b="0"/>
              <a:t>ReturnBook </a:t>
            </a:r>
          </a:p>
        </p:txBody>
      </p:sp>
      <p:sp>
        <p:nvSpPr>
          <p:cNvPr id="95251" name="Rectangle 171"/>
          <p:cNvSpPr>
            <a:spLocks noChangeArrowheads="1"/>
          </p:cNvSpPr>
          <p:nvPr/>
        </p:nvSpPr>
        <p:spPr bwMode="auto">
          <a:xfrm>
            <a:off x="2325688" y="2600325"/>
            <a:ext cx="1187450" cy="428625"/>
          </a:xfrm>
          <a:prstGeom prst="rect">
            <a:avLst/>
          </a:prstGeom>
          <a:noFill/>
          <a:ln w="9525">
            <a:noFill/>
            <a:miter lim="800000"/>
            <a:headEnd/>
            <a:tailEnd/>
          </a:ln>
          <a:effectLst/>
        </p:spPr>
        <p:txBody>
          <a:bodyPr wrap="none">
            <a:spAutoFit/>
          </a:bodyPr>
          <a:lstStyle/>
          <a:p>
            <a:r>
              <a:rPr lang="en-GB" altLang="es-ES" sz="1100" b="0"/>
              <a:t>extension points</a:t>
            </a:r>
          </a:p>
          <a:p>
            <a:r>
              <a:rPr lang="en-GB" altLang="es-ES" sz="1100" b="0"/>
              <a:t>overdueBook </a:t>
            </a:r>
          </a:p>
        </p:txBody>
      </p:sp>
      <p:sp>
        <p:nvSpPr>
          <p:cNvPr id="95252" name="Oval 172"/>
          <p:cNvSpPr>
            <a:spLocks noChangeArrowheads="1"/>
          </p:cNvSpPr>
          <p:nvPr/>
        </p:nvSpPr>
        <p:spPr bwMode="auto">
          <a:xfrm>
            <a:off x="2166938" y="4518025"/>
            <a:ext cx="1506537" cy="781050"/>
          </a:xfrm>
          <a:prstGeom prst="ellipse">
            <a:avLst/>
          </a:prstGeom>
          <a:noFill/>
          <a:ln w="9525">
            <a:solidFill>
              <a:schemeClr val="tx1"/>
            </a:solidFill>
            <a:miter lim="800000"/>
            <a:headEnd/>
            <a:tailEnd/>
          </a:ln>
          <a:effectLst/>
        </p:spPr>
        <p:txBody>
          <a:bodyPr wrap="none" anchor="ctr"/>
          <a:lstStyle/>
          <a:p>
            <a:endParaRPr lang="es-ES"/>
          </a:p>
        </p:txBody>
      </p:sp>
      <p:sp>
        <p:nvSpPr>
          <p:cNvPr id="95253" name="Rectangle 173"/>
          <p:cNvSpPr>
            <a:spLocks noChangeArrowheads="1"/>
          </p:cNvSpPr>
          <p:nvPr/>
        </p:nvSpPr>
        <p:spPr bwMode="auto">
          <a:xfrm>
            <a:off x="2613025" y="4832350"/>
            <a:ext cx="811213" cy="260350"/>
          </a:xfrm>
          <a:prstGeom prst="rect">
            <a:avLst/>
          </a:prstGeom>
          <a:noFill/>
          <a:ln w="9525">
            <a:noFill/>
            <a:miter lim="800000"/>
            <a:headEnd/>
            <a:tailEnd/>
          </a:ln>
          <a:effectLst/>
        </p:spPr>
        <p:txBody>
          <a:bodyPr wrap="none">
            <a:spAutoFit/>
          </a:bodyPr>
          <a:lstStyle/>
          <a:p>
            <a:pPr algn="l"/>
            <a:r>
              <a:rPr lang="en-GB" altLang="es-ES" sz="1100" b="0"/>
              <a:t>IssueFine </a:t>
            </a:r>
          </a:p>
        </p:txBody>
      </p:sp>
      <p:cxnSp>
        <p:nvCxnSpPr>
          <p:cNvPr id="95254" name="AutoShape 174"/>
          <p:cNvCxnSpPr>
            <a:cxnSpLocks noChangeShapeType="1"/>
            <a:stCxn id="95252" idx="0"/>
            <a:endCxn id="95248" idx="4"/>
          </p:cNvCxnSpPr>
          <p:nvPr/>
        </p:nvCxnSpPr>
        <p:spPr bwMode="auto">
          <a:xfrm flipV="1">
            <a:off x="2919413" y="3067050"/>
            <a:ext cx="0" cy="1450975"/>
          </a:xfrm>
          <a:prstGeom prst="straightConnector1">
            <a:avLst/>
          </a:prstGeom>
          <a:noFill/>
          <a:ln w="9525">
            <a:solidFill>
              <a:schemeClr val="tx1"/>
            </a:solidFill>
            <a:prstDash val="dash"/>
            <a:miter lim="800000"/>
            <a:headEnd/>
            <a:tailEnd type="arrow" w="lg" len="lg"/>
          </a:ln>
          <a:effectLst/>
        </p:spPr>
      </p:cxnSp>
      <p:sp>
        <p:nvSpPr>
          <p:cNvPr id="95255" name="Rectangle 175"/>
          <p:cNvSpPr>
            <a:spLocks noChangeArrowheads="1"/>
          </p:cNvSpPr>
          <p:nvPr/>
        </p:nvSpPr>
        <p:spPr bwMode="auto">
          <a:xfrm>
            <a:off x="2613025" y="3716338"/>
            <a:ext cx="760413" cy="260350"/>
          </a:xfrm>
          <a:prstGeom prst="rect">
            <a:avLst/>
          </a:prstGeom>
          <a:solidFill>
            <a:schemeClr val="bg1"/>
          </a:solidFill>
          <a:ln w="9525">
            <a:noFill/>
            <a:miter lim="800000"/>
            <a:headEnd/>
            <a:tailEnd/>
          </a:ln>
          <a:effectLst/>
        </p:spPr>
        <p:txBody>
          <a:bodyPr wrap="none">
            <a:spAutoFit/>
          </a:bodyPr>
          <a:lstStyle/>
          <a:p>
            <a:pPr algn="l"/>
            <a:r>
              <a:rPr lang="en-GB" altLang="es-ES" sz="1100" b="0"/>
              <a:t>«extend»</a:t>
            </a:r>
          </a:p>
        </p:txBody>
      </p:sp>
      <p:sp>
        <p:nvSpPr>
          <p:cNvPr id="95256" name="Rectangle 176"/>
          <p:cNvSpPr>
            <a:spLocks noChangeArrowheads="1"/>
          </p:cNvSpPr>
          <p:nvPr/>
        </p:nvSpPr>
        <p:spPr bwMode="auto">
          <a:xfrm>
            <a:off x="4398963" y="4275138"/>
            <a:ext cx="2022475" cy="260350"/>
          </a:xfrm>
          <a:prstGeom prst="rect">
            <a:avLst/>
          </a:prstGeom>
          <a:noFill/>
          <a:ln w="9525">
            <a:noFill/>
            <a:miter lim="800000"/>
            <a:headEnd/>
            <a:tailEnd/>
          </a:ln>
          <a:effectLst/>
        </p:spPr>
        <p:txBody>
          <a:bodyPr wrap="none">
            <a:spAutoFit/>
          </a:bodyPr>
          <a:lstStyle/>
          <a:p>
            <a:pPr algn="l"/>
            <a:r>
              <a:rPr lang="en-GB" altLang="es-ES" sz="1100" b="0"/>
              <a:t>extension point: overdueBook</a:t>
            </a:r>
          </a:p>
        </p:txBody>
      </p:sp>
      <p:sp>
        <p:nvSpPr>
          <p:cNvPr id="95257" name="Rectangle 177"/>
          <p:cNvSpPr>
            <a:spLocks noChangeArrowheads="1"/>
          </p:cNvSpPr>
          <p:nvPr/>
        </p:nvSpPr>
        <p:spPr bwMode="auto">
          <a:xfrm>
            <a:off x="3394075" y="3771900"/>
            <a:ext cx="771525" cy="428625"/>
          </a:xfrm>
          <a:prstGeom prst="rect">
            <a:avLst/>
          </a:prstGeom>
          <a:noFill/>
          <a:ln w="9525">
            <a:noFill/>
            <a:miter lim="800000"/>
            <a:headEnd/>
            <a:tailEnd/>
          </a:ln>
          <a:effectLst/>
        </p:spPr>
        <p:txBody>
          <a:bodyPr wrap="none">
            <a:spAutoFit/>
          </a:bodyPr>
          <a:lstStyle/>
          <a:p>
            <a:pPr algn="l"/>
            <a:r>
              <a:rPr lang="en-GB" altLang="es-ES" sz="1100" b="0">
                <a:solidFill>
                  <a:schemeClr val="tx2"/>
                </a:solidFill>
              </a:rPr>
              <a:t>extension</a:t>
            </a:r>
          </a:p>
          <a:p>
            <a:pPr algn="l"/>
            <a:r>
              <a:rPr lang="en-GB" altLang="es-ES" sz="1100" b="0">
                <a:solidFill>
                  <a:schemeClr val="tx2"/>
                </a:solidFill>
              </a:rPr>
              <a:t>point</a:t>
            </a:r>
          </a:p>
        </p:txBody>
      </p:sp>
      <p:sp>
        <p:nvSpPr>
          <p:cNvPr id="95258" name="Line 178"/>
          <p:cNvSpPr>
            <a:spLocks noChangeShapeType="1"/>
          </p:cNvSpPr>
          <p:nvPr/>
        </p:nvSpPr>
        <p:spPr bwMode="auto">
          <a:xfrm>
            <a:off x="3895725" y="4014788"/>
            <a:ext cx="503238" cy="334962"/>
          </a:xfrm>
          <a:prstGeom prst="line">
            <a:avLst/>
          </a:prstGeom>
          <a:noFill/>
          <a:ln w="9525">
            <a:solidFill>
              <a:schemeClr val="tx2"/>
            </a:solidFill>
            <a:miter lim="800000"/>
            <a:headEnd/>
            <a:tailEnd/>
          </a:ln>
          <a:effectLst/>
        </p:spPr>
        <p:txBody>
          <a:bodyPr wrap="none"/>
          <a:lstStyle/>
          <a:p>
            <a:endParaRPr lang="en-US"/>
          </a:p>
        </p:txBody>
      </p:sp>
      <p:sp>
        <p:nvSpPr>
          <p:cNvPr id="95259" name="Rectangle 179"/>
          <p:cNvSpPr>
            <a:spLocks noChangeArrowheads="1"/>
          </p:cNvSpPr>
          <p:nvPr/>
        </p:nvSpPr>
        <p:spPr bwMode="auto">
          <a:xfrm>
            <a:off x="1162050" y="1985963"/>
            <a:ext cx="1044575" cy="260350"/>
          </a:xfrm>
          <a:prstGeom prst="rect">
            <a:avLst/>
          </a:prstGeom>
          <a:noFill/>
          <a:ln w="9525">
            <a:noFill/>
            <a:miter lim="800000"/>
            <a:headEnd/>
            <a:tailEnd/>
          </a:ln>
          <a:effectLst/>
        </p:spPr>
        <p:txBody>
          <a:bodyPr wrap="none">
            <a:spAutoFit/>
          </a:bodyPr>
          <a:lstStyle/>
          <a:p>
            <a:pPr algn="l"/>
            <a:r>
              <a:rPr lang="en-GB" altLang="es-ES" sz="1100" b="0">
                <a:solidFill>
                  <a:schemeClr val="tx2"/>
                </a:solidFill>
              </a:rPr>
              <a:t>base use case</a:t>
            </a:r>
          </a:p>
        </p:txBody>
      </p:sp>
      <p:sp>
        <p:nvSpPr>
          <p:cNvPr id="95260" name="Line 180"/>
          <p:cNvSpPr>
            <a:spLocks noChangeShapeType="1"/>
          </p:cNvSpPr>
          <p:nvPr/>
        </p:nvSpPr>
        <p:spPr bwMode="auto">
          <a:xfrm>
            <a:off x="1663700" y="2173288"/>
            <a:ext cx="558800" cy="279400"/>
          </a:xfrm>
          <a:prstGeom prst="line">
            <a:avLst/>
          </a:prstGeom>
          <a:noFill/>
          <a:ln w="9525">
            <a:solidFill>
              <a:schemeClr val="tx2"/>
            </a:solidFill>
            <a:miter lim="800000"/>
            <a:headEnd/>
            <a:tailEnd/>
          </a:ln>
          <a:effectLst/>
        </p:spPr>
        <p:txBody>
          <a:bodyPr wrap="none"/>
          <a:lstStyle/>
          <a:p>
            <a:endParaRPr lang="en-US"/>
          </a:p>
        </p:txBody>
      </p:sp>
      <p:sp>
        <p:nvSpPr>
          <p:cNvPr id="95261" name="Line 181"/>
          <p:cNvSpPr>
            <a:spLocks noChangeShapeType="1"/>
          </p:cNvSpPr>
          <p:nvPr/>
        </p:nvSpPr>
        <p:spPr bwMode="auto">
          <a:xfrm flipH="1">
            <a:off x="1663700" y="5075238"/>
            <a:ext cx="503238" cy="334962"/>
          </a:xfrm>
          <a:prstGeom prst="line">
            <a:avLst/>
          </a:prstGeom>
          <a:noFill/>
          <a:ln w="9525">
            <a:solidFill>
              <a:schemeClr val="tx2"/>
            </a:solidFill>
            <a:miter lim="800000"/>
            <a:headEnd/>
            <a:tailEnd/>
          </a:ln>
          <a:effectLst/>
        </p:spPr>
        <p:txBody>
          <a:bodyPr wrap="none"/>
          <a:lstStyle/>
          <a:p>
            <a:endParaRPr lang="en-US"/>
          </a:p>
        </p:txBody>
      </p:sp>
      <p:sp>
        <p:nvSpPr>
          <p:cNvPr id="95262" name="Rectangle 182"/>
          <p:cNvSpPr>
            <a:spLocks noChangeArrowheads="1"/>
          </p:cNvSpPr>
          <p:nvPr/>
        </p:nvSpPr>
        <p:spPr bwMode="auto">
          <a:xfrm>
            <a:off x="836613" y="5446713"/>
            <a:ext cx="1346200" cy="260350"/>
          </a:xfrm>
          <a:prstGeom prst="rect">
            <a:avLst/>
          </a:prstGeom>
          <a:noFill/>
          <a:ln w="9525">
            <a:noFill/>
            <a:miter lim="800000"/>
            <a:headEnd/>
            <a:tailEnd/>
          </a:ln>
          <a:effectLst/>
        </p:spPr>
        <p:txBody>
          <a:bodyPr wrap="none">
            <a:spAutoFit/>
          </a:bodyPr>
          <a:lstStyle/>
          <a:p>
            <a:pPr algn="l"/>
            <a:r>
              <a:rPr lang="en-GB" altLang="es-ES" sz="1100" b="0">
                <a:solidFill>
                  <a:schemeClr val="tx2"/>
                </a:solidFill>
              </a:rPr>
              <a:t>extension use case</a:t>
            </a:r>
          </a:p>
        </p:txBody>
      </p:sp>
      <p:sp>
        <p:nvSpPr>
          <p:cNvPr id="95263" name="Line 183"/>
          <p:cNvSpPr>
            <a:spLocks noChangeShapeType="1"/>
          </p:cNvSpPr>
          <p:nvPr/>
        </p:nvSpPr>
        <p:spPr bwMode="auto">
          <a:xfrm>
            <a:off x="3227388" y="2954338"/>
            <a:ext cx="277812" cy="781050"/>
          </a:xfrm>
          <a:prstGeom prst="line">
            <a:avLst/>
          </a:prstGeom>
          <a:noFill/>
          <a:ln w="9525">
            <a:solidFill>
              <a:schemeClr val="tx2"/>
            </a:solidFill>
            <a:miter lim="800000"/>
            <a:headEnd/>
            <a:tailEnd/>
          </a:ln>
          <a:effectLst/>
        </p:spPr>
        <p:txBody>
          <a:bodyPr wrap="none"/>
          <a:lstStyle/>
          <a:p>
            <a:endParaRPr lang="en-US"/>
          </a:p>
        </p:txBody>
      </p:sp>
      <p:sp>
        <p:nvSpPr>
          <p:cNvPr id="95264" name="Rectangle 184"/>
          <p:cNvSpPr>
            <a:spLocks noChangeArrowheads="1"/>
          </p:cNvSpPr>
          <p:nvPr/>
        </p:nvSpPr>
        <p:spPr bwMode="auto">
          <a:xfrm>
            <a:off x="381000" y="3429000"/>
            <a:ext cx="2022475" cy="260350"/>
          </a:xfrm>
          <a:prstGeom prst="rect">
            <a:avLst/>
          </a:prstGeom>
          <a:noFill/>
          <a:ln w="9525">
            <a:noFill/>
            <a:miter lim="800000"/>
            <a:headEnd/>
            <a:tailEnd/>
          </a:ln>
          <a:effectLst/>
        </p:spPr>
        <p:txBody>
          <a:bodyPr wrap="none">
            <a:spAutoFit/>
          </a:bodyPr>
          <a:lstStyle/>
          <a:p>
            <a:pPr algn="l"/>
            <a:r>
              <a:rPr lang="en-GB" altLang="es-ES" sz="1100" b="0"/>
              <a:t>extension point: overdueBook</a:t>
            </a:r>
          </a:p>
        </p:txBody>
      </p:sp>
      <p:sp>
        <p:nvSpPr>
          <p:cNvPr id="95265" name="Line 192"/>
          <p:cNvSpPr>
            <a:spLocks noChangeShapeType="1"/>
          </p:cNvSpPr>
          <p:nvPr/>
        </p:nvSpPr>
        <p:spPr bwMode="auto">
          <a:xfrm>
            <a:off x="2362200" y="3505200"/>
            <a:ext cx="533400" cy="0"/>
          </a:xfrm>
          <a:prstGeom prst="line">
            <a:avLst/>
          </a:prstGeom>
          <a:noFill/>
          <a:ln w="9525">
            <a:solidFill>
              <a:schemeClr val="tx1"/>
            </a:solidFill>
            <a:prstDash val="dash"/>
            <a:miter lim="800000"/>
            <a:headEnd/>
            <a:tailEnd/>
          </a:ln>
          <a:effectLst/>
        </p:spPr>
        <p:txBody>
          <a:bodyPr wrap="none"/>
          <a:lstStyle/>
          <a:p>
            <a:endParaRPr lang="en-US"/>
          </a:p>
        </p:txBody>
      </p:sp>
      <p:sp>
        <p:nvSpPr>
          <p:cNvPr id="95266" name="Rectangle 193"/>
          <p:cNvSpPr>
            <a:spLocks noChangeArrowheads="1"/>
          </p:cNvSpPr>
          <p:nvPr/>
        </p:nvSpPr>
        <p:spPr bwMode="auto">
          <a:xfrm>
            <a:off x="1162050" y="3995738"/>
            <a:ext cx="879475" cy="428625"/>
          </a:xfrm>
          <a:prstGeom prst="rect">
            <a:avLst/>
          </a:prstGeom>
          <a:noFill/>
          <a:ln w="9525">
            <a:noFill/>
            <a:miter lim="800000"/>
            <a:headEnd/>
            <a:tailEnd/>
          </a:ln>
          <a:effectLst/>
        </p:spPr>
        <p:txBody>
          <a:bodyPr wrap="none">
            <a:spAutoFit/>
          </a:bodyPr>
          <a:lstStyle/>
          <a:p>
            <a:pPr algn="l"/>
            <a:r>
              <a:rPr lang="en-GB" altLang="es-ES" sz="1100" b="0">
                <a:solidFill>
                  <a:schemeClr val="tx2"/>
                </a:solidFill>
              </a:rPr>
              <a:t>extension</a:t>
            </a:r>
          </a:p>
          <a:p>
            <a:pPr algn="l"/>
            <a:r>
              <a:rPr lang="en-GB" altLang="es-ES" sz="1100" b="0">
                <a:solidFill>
                  <a:schemeClr val="tx2"/>
                </a:solidFill>
              </a:rPr>
              <a:t>point name</a:t>
            </a:r>
          </a:p>
        </p:txBody>
      </p:sp>
      <p:sp>
        <p:nvSpPr>
          <p:cNvPr id="95267" name="Line 194"/>
          <p:cNvSpPr>
            <a:spLocks noChangeShapeType="1"/>
          </p:cNvSpPr>
          <p:nvPr/>
        </p:nvSpPr>
        <p:spPr bwMode="auto">
          <a:xfrm flipV="1">
            <a:off x="1663700" y="3624263"/>
            <a:ext cx="112713" cy="334962"/>
          </a:xfrm>
          <a:prstGeom prst="line">
            <a:avLst/>
          </a:prstGeom>
          <a:noFill/>
          <a:ln w="9525">
            <a:solidFill>
              <a:schemeClr val="tx2"/>
            </a:solidFill>
            <a:miter lim="800000"/>
            <a:headEnd/>
            <a:tailEnd/>
          </a:ln>
          <a:effectLst/>
        </p:spPr>
        <p:txBody>
          <a:bodyPr wrap="none"/>
          <a:lstStyle/>
          <a:p>
            <a:endParaRPr lang="en-US"/>
          </a:p>
        </p:txBody>
      </p:sp>
      <p:sp>
        <p:nvSpPr>
          <p:cNvPr id="95268" name="Rectangle 195"/>
          <p:cNvSpPr>
            <a:spLocks noChangeArrowheads="1"/>
          </p:cNvSpPr>
          <p:nvPr/>
        </p:nvSpPr>
        <p:spPr bwMode="auto">
          <a:xfrm>
            <a:off x="4343400" y="2284413"/>
            <a:ext cx="4225925" cy="390525"/>
          </a:xfrm>
          <a:prstGeom prst="rect">
            <a:avLst/>
          </a:prstGeom>
          <a:noFill/>
          <a:ln w="9525">
            <a:solidFill>
              <a:schemeClr val="tx1"/>
            </a:solidFill>
            <a:miter lim="800000"/>
            <a:headEnd/>
            <a:tailEnd/>
          </a:ln>
          <a:effectLst/>
        </p:spPr>
        <p:txBody>
          <a:bodyPr wrap="none" anchor="ctr"/>
          <a:lstStyle/>
          <a:p>
            <a:pPr algn="l"/>
            <a:r>
              <a:rPr lang="en-GB" altLang="es-ES" sz="1100" b="0"/>
              <a:t>Primary actors:</a:t>
            </a:r>
          </a:p>
          <a:p>
            <a:pPr algn="l"/>
            <a:r>
              <a:rPr lang="en-GB" altLang="es-ES" sz="1100" b="0"/>
              <a:t>Librarian</a:t>
            </a:r>
          </a:p>
        </p:txBody>
      </p:sp>
      <p:sp>
        <p:nvSpPr>
          <p:cNvPr id="95269" name="Line 197"/>
          <p:cNvSpPr>
            <a:spLocks noChangeShapeType="1"/>
          </p:cNvSpPr>
          <p:nvPr/>
        </p:nvSpPr>
        <p:spPr bwMode="auto">
          <a:xfrm>
            <a:off x="381000" y="3276600"/>
            <a:ext cx="0" cy="45720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
        <p:nvSpPr>
          <p:cNvPr id="95270" name="Line 198"/>
          <p:cNvSpPr>
            <a:spLocks noChangeShapeType="1"/>
          </p:cNvSpPr>
          <p:nvPr/>
        </p:nvSpPr>
        <p:spPr bwMode="auto">
          <a:xfrm>
            <a:off x="381000" y="3733800"/>
            <a:ext cx="1981200" cy="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
        <p:nvSpPr>
          <p:cNvPr id="95271" name="Line 199"/>
          <p:cNvSpPr>
            <a:spLocks noChangeShapeType="1"/>
          </p:cNvSpPr>
          <p:nvPr/>
        </p:nvSpPr>
        <p:spPr bwMode="auto">
          <a:xfrm>
            <a:off x="381000" y="3276600"/>
            <a:ext cx="1828800" cy="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
        <p:nvSpPr>
          <p:cNvPr id="95272" name="Line 202"/>
          <p:cNvSpPr>
            <a:spLocks noChangeShapeType="1"/>
          </p:cNvSpPr>
          <p:nvPr/>
        </p:nvSpPr>
        <p:spPr bwMode="auto">
          <a:xfrm flipV="1">
            <a:off x="2362200" y="3429000"/>
            <a:ext cx="0" cy="30480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
        <p:nvSpPr>
          <p:cNvPr id="95273" name="Line 203"/>
          <p:cNvSpPr>
            <a:spLocks noChangeShapeType="1"/>
          </p:cNvSpPr>
          <p:nvPr/>
        </p:nvSpPr>
        <p:spPr bwMode="auto">
          <a:xfrm>
            <a:off x="2209800" y="3276600"/>
            <a:ext cx="0" cy="15240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
        <p:nvSpPr>
          <p:cNvPr id="95274" name="Line 204"/>
          <p:cNvSpPr>
            <a:spLocks noChangeShapeType="1"/>
          </p:cNvSpPr>
          <p:nvPr/>
        </p:nvSpPr>
        <p:spPr bwMode="auto">
          <a:xfrm>
            <a:off x="2209800" y="3429000"/>
            <a:ext cx="152400" cy="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
        <p:nvSpPr>
          <p:cNvPr id="95275" name="Line 205"/>
          <p:cNvSpPr>
            <a:spLocks noChangeShapeType="1"/>
          </p:cNvSpPr>
          <p:nvPr/>
        </p:nvSpPr>
        <p:spPr bwMode="auto">
          <a:xfrm>
            <a:off x="2209800" y="3276600"/>
            <a:ext cx="152400" cy="152400"/>
          </a:xfrm>
          <a:prstGeom prst="line">
            <a:avLst/>
          </a:prstGeom>
          <a:noFill/>
          <a:ln w="9525">
            <a:solidFill>
              <a:schemeClr val="tx1"/>
            </a:solidFill>
            <a:miter lim="800000"/>
            <a:headEnd/>
            <a:tailEnd/>
          </a:ln>
          <a:effectLst/>
        </p:spPr>
        <p:txBody>
          <a:bodyPr wrap="none" lIns="90000" tIns="46800" rIns="90000" bIns="46800"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eaLnBrk="1" hangingPunct="1"/>
            <a:r>
              <a:rPr lang="en-GB" altLang="es-ES" smtClean="0"/>
              <a:t>Extension use case</a:t>
            </a:r>
          </a:p>
        </p:txBody>
      </p:sp>
      <p:sp>
        <p:nvSpPr>
          <p:cNvPr id="96261" name="Rectangle 3"/>
          <p:cNvSpPr>
            <a:spLocks noGrp="1" noChangeArrowheads="1"/>
          </p:cNvSpPr>
          <p:nvPr>
            <p:ph idx="1"/>
          </p:nvPr>
        </p:nvSpPr>
        <p:spPr>
          <a:xfrm>
            <a:off x="0" y="5181600"/>
            <a:ext cx="8955088" cy="1524000"/>
          </a:xfrm>
        </p:spPr>
        <p:txBody>
          <a:bodyPr/>
          <a:lstStyle/>
          <a:p>
            <a:pPr eaLnBrk="1" hangingPunct="1"/>
            <a:r>
              <a:rPr lang="en-GB" altLang="es-ES" sz="2400" smtClean="0"/>
              <a:t>Extension use cases have one or more </a:t>
            </a:r>
            <a:r>
              <a:rPr lang="en-GB" altLang="es-ES" sz="2400" i="1" smtClean="0"/>
              <a:t>insertion segments </a:t>
            </a:r>
            <a:r>
              <a:rPr lang="en-GB" altLang="es-ES" sz="2400" smtClean="0"/>
              <a:t>which are behaviour fragments that will be inserted at the specified extension points in the base use case</a:t>
            </a:r>
          </a:p>
        </p:txBody>
      </p:sp>
      <p:sp>
        <p:nvSpPr>
          <p:cNvPr id="96262" name="Rectangle 48"/>
          <p:cNvSpPr>
            <a:spLocks noChangeArrowheads="1"/>
          </p:cNvSpPr>
          <p:nvPr/>
        </p:nvSpPr>
        <p:spPr bwMode="auto">
          <a:xfrm>
            <a:off x="4094163" y="1447800"/>
            <a:ext cx="4745037" cy="260350"/>
          </a:xfrm>
          <a:prstGeom prst="rect">
            <a:avLst/>
          </a:prstGeom>
          <a:noFill/>
          <a:ln w="9525">
            <a:solidFill>
              <a:schemeClr val="tx1"/>
            </a:solidFill>
            <a:miter lim="800000"/>
            <a:headEnd/>
            <a:tailEnd/>
          </a:ln>
          <a:effectLst/>
        </p:spPr>
        <p:txBody>
          <a:bodyPr wrap="none" anchor="ctr"/>
          <a:lstStyle/>
          <a:p>
            <a:r>
              <a:rPr lang="en-GB" altLang="es-ES" sz="1100" b="0"/>
              <a:t>Extension Use case: IssueFine</a:t>
            </a:r>
          </a:p>
        </p:txBody>
      </p:sp>
      <p:sp>
        <p:nvSpPr>
          <p:cNvPr id="96263" name="Rectangle 49"/>
          <p:cNvSpPr>
            <a:spLocks noChangeArrowheads="1"/>
          </p:cNvSpPr>
          <p:nvPr/>
        </p:nvSpPr>
        <p:spPr bwMode="auto">
          <a:xfrm>
            <a:off x="4094163" y="2422525"/>
            <a:ext cx="4745037" cy="455613"/>
          </a:xfrm>
          <a:prstGeom prst="rect">
            <a:avLst/>
          </a:prstGeom>
          <a:noFill/>
          <a:ln w="9525">
            <a:solidFill>
              <a:schemeClr val="tx1"/>
            </a:solidFill>
            <a:miter lim="800000"/>
            <a:headEnd/>
            <a:tailEnd/>
          </a:ln>
          <a:effectLst/>
        </p:spPr>
        <p:txBody>
          <a:bodyPr wrap="none" anchor="ctr"/>
          <a:lstStyle/>
          <a:p>
            <a:pPr algn="l"/>
            <a:r>
              <a:rPr lang="en-GB" altLang="es-ES" sz="1100" b="0"/>
              <a:t>Primary actors:</a:t>
            </a:r>
          </a:p>
          <a:p>
            <a:pPr algn="l"/>
            <a:r>
              <a:rPr lang="en-GB" altLang="es-ES" sz="1100" b="0"/>
              <a:t>Librarian</a:t>
            </a:r>
          </a:p>
        </p:txBody>
      </p:sp>
      <p:sp>
        <p:nvSpPr>
          <p:cNvPr id="96264" name="Rectangle 50"/>
          <p:cNvSpPr>
            <a:spLocks noChangeArrowheads="1"/>
          </p:cNvSpPr>
          <p:nvPr/>
        </p:nvSpPr>
        <p:spPr bwMode="auto">
          <a:xfrm>
            <a:off x="4094163" y="3333750"/>
            <a:ext cx="4745037" cy="454025"/>
          </a:xfrm>
          <a:prstGeom prst="rect">
            <a:avLst/>
          </a:prstGeom>
          <a:noFill/>
          <a:ln w="9525">
            <a:solidFill>
              <a:schemeClr val="tx1"/>
            </a:solidFill>
            <a:miter lim="800000"/>
            <a:headEnd/>
            <a:tailEnd/>
          </a:ln>
          <a:effectLst/>
        </p:spPr>
        <p:txBody>
          <a:bodyPr wrap="none" anchor="ctr"/>
          <a:lstStyle/>
          <a:p>
            <a:pPr algn="l"/>
            <a:r>
              <a:rPr lang="en-GB" altLang="es-ES" sz="1100" b="0"/>
              <a:t>Segment 1 preconditions:</a:t>
            </a:r>
          </a:p>
          <a:p>
            <a:pPr algn="l"/>
            <a:r>
              <a:rPr lang="en-GB" altLang="es-ES" sz="1100" b="0"/>
              <a:t>1. The returned book is overdue.</a:t>
            </a:r>
          </a:p>
        </p:txBody>
      </p:sp>
      <p:sp>
        <p:nvSpPr>
          <p:cNvPr id="96265" name="Rectangle 51"/>
          <p:cNvSpPr>
            <a:spLocks noChangeArrowheads="1"/>
          </p:cNvSpPr>
          <p:nvPr/>
        </p:nvSpPr>
        <p:spPr bwMode="auto">
          <a:xfrm>
            <a:off x="4094163" y="4438650"/>
            <a:ext cx="4745037" cy="649288"/>
          </a:xfrm>
          <a:prstGeom prst="rect">
            <a:avLst/>
          </a:prstGeom>
          <a:noFill/>
          <a:ln w="9525">
            <a:solidFill>
              <a:schemeClr val="tx1"/>
            </a:solidFill>
            <a:miter lim="800000"/>
            <a:headEnd/>
            <a:tailEnd/>
          </a:ln>
          <a:effectLst/>
        </p:spPr>
        <p:txBody>
          <a:bodyPr wrap="none" anchor="ctr"/>
          <a:lstStyle/>
          <a:p>
            <a:pPr algn="l"/>
            <a:r>
              <a:rPr lang="en-GB" altLang="es-ES" sz="1100" b="0"/>
              <a:t>Segment 1 postconditions:</a:t>
            </a:r>
          </a:p>
          <a:p>
            <a:pPr algn="l"/>
            <a:r>
              <a:rPr lang="en-GB" altLang="es-ES" sz="1100" b="0"/>
              <a:t>1. The fine has been recorded in the system.</a:t>
            </a:r>
          </a:p>
          <a:p>
            <a:pPr algn="l"/>
            <a:r>
              <a:rPr lang="en-GB" altLang="es-ES" sz="1100" b="0"/>
              <a:t>2. The system has printed out the fine.</a:t>
            </a:r>
          </a:p>
        </p:txBody>
      </p:sp>
      <p:sp>
        <p:nvSpPr>
          <p:cNvPr id="96266" name="Rectangle 52"/>
          <p:cNvSpPr>
            <a:spLocks noChangeArrowheads="1"/>
          </p:cNvSpPr>
          <p:nvPr/>
        </p:nvSpPr>
        <p:spPr bwMode="auto">
          <a:xfrm>
            <a:off x="4094163" y="3787775"/>
            <a:ext cx="4745037" cy="650875"/>
          </a:xfrm>
          <a:prstGeom prst="rect">
            <a:avLst/>
          </a:prstGeom>
          <a:noFill/>
          <a:ln w="9525">
            <a:solidFill>
              <a:schemeClr val="tx1"/>
            </a:solidFill>
            <a:miter lim="800000"/>
            <a:headEnd/>
            <a:tailEnd/>
          </a:ln>
          <a:effectLst/>
        </p:spPr>
        <p:txBody>
          <a:bodyPr/>
          <a:lstStyle/>
          <a:p>
            <a:pPr algn="l"/>
            <a:r>
              <a:rPr lang="en-GB" altLang="es-ES" sz="1100" b="0"/>
              <a:t>Segment 1 flow:</a:t>
            </a:r>
          </a:p>
        </p:txBody>
      </p:sp>
      <p:sp>
        <p:nvSpPr>
          <p:cNvPr id="96267" name="Rectangle 53"/>
          <p:cNvSpPr>
            <a:spLocks noChangeArrowheads="1"/>
          </p:cNvSpPr>
          <p:nvPr/>
        </p:nvSpPr>
        <p:spPr bwMode="auto">
          <a:xfrm>
            <a:off x="4352925" y="3983038"/>
            <a:ext cx="4486275" cy="428625"/>
          </a:xfrm>
          <a:prstGeom prst="rect">
            <a:avLst/>
          </a:prstGeom>
          <a:noFill/>
          <a:ln w="9525">
            <a:noFill/>
            <a:miter lim="800000"/>
            <a:headEnd/>
            <a:tailEnd/>
          </a:ln>
          <a:effectLst/>
        </p:spPr>
        <p:txBody>
          <a:bodyPr>
            <a:spAutoFit/>
          </a:bodyPr>
          <a:lstStyle/>
          <a:p>
            <a:pPr algn="l"/>
            <a:r>
              <a:rPr lang="en-GB" altLang="es-ES" sz="1100" b="0"/>
              <a:t>The Librarian enters details of the fine into the system.</a:t>
            </a:r>
          </a:p>
          <a:p>
            <a:pPr algn="l"/>
            <a:r>
              <a:rPr lang="en-GB" altLang="es-ES" sz="1100" b="0"/>
              <a:t>The system prints out the fine.</a:t>
            </a:r>
          </a:p>
        </p:txBody>
      </p:sp>
      <p:sp>
        <p:nvSpPr>
          <p:cNvPr id="96268" name="Rectangle 54"/>
          <p:cNvSpPr>
            <a:spLocks noChangeArrowheads="1"/>
          </p:cNvSpPr>
          <p:nvPr/>
        </p:nvSpPr>
        <p:spPr bwMode="auto">
          <a:xfrm>
            <a:off x="4159250" y="3983038"/>
            <a:ext cx="438150" cy="428625"/>
          </a:xfrm>
          <a:prstGeom prst="rect">
            <a:avLst/>
          </a:prstGeom>
          <a:noFill/>
          <a:ln w="9525">
            <a:noFill/>
            <a:miter lim="800000"/>
            <a:headEnd/>
            <a:tailEnd/>
          </a:ln>
          <a:effectLst/>
        </p:spPr>
        <p:txBody>
          <a:bodyPr>
            <a:spAutoFit/>
          </a:bodyPr>
          <a:lstStyle/>
          <a:p>
            <a:pPr algn="l"/>
            <a:r>
              <a:rPr lang="en-GB" altLang="es-ES" sz="1100" b="0"/>
              <a:t>1.</a:t>
            </a:r>
          </a:p>
          <a:p>
            <a:pPr algn="l"/>
            <a:r>
              <a:rPr lang="en-GB" altLang="es-ES" sz="1100" b="0"/>
              <a:t>2.</a:t>
            </a:r>
          </a:p>
        </p:txBody>
      </p:sp>
      <p:sp>
        <p:nvSpPr>
          <p:cNvPr id="96269" name="Rectangle 55"/>
          <p:cNvSpPr>
            <a:spLocks noChangeArrowheads="1"/>
          </p:cNvSpPr>
          <p:nvPr/>
        </p:nvSpPr>
        <p:spPr bwMode="auto">
          <a:xfrm>
            <a:off x="4094163" y="1708150"/>
            <a:ext cx="4745037" cy="260350"/>
          </a:xfrm>
          <a:prstGeom prst="rect">
            <a:avLst/>
          </a:prstGeom>
          <a:noFill/>
          <a:ln w="9525">
            <a:solidFill>
              <a:schemeClr val="tx1"/>
            </a:solidFill>
            <a:miter lim="800000"/>
            <a:headEnd/>
            <a:tailEnd/>
          </a:ln>
          <a:effectLst/>
        </p:spPr>
        <p:txBody>
          <a:bodyPr wrap="none" anchor="ctr"/>
          <a:lstStyle/>
          <a:p>
            <a:pPr algn="l"/>
            <a:r>
              <a:rPr lang="en-GB" altLang="es-ES" sz="1100" b="0"/>
              <a:t>ID: 10</a:t>
            </a:r>
          </a:p>
        </p:txBody>
      </p:sp>
      <p:sp>
        <p:nvSpPr>
          <p:cNvPr id="96270" name="Rectangle 56"/>
          <p:cNvSpPr>
            <a:spLocks noChangeArrowheads="1"/>
          </p:cNvSpPr>
          <p:nvPr/>
        </p:nvSpPr>
        <p:spPr bwMode="auto">
          <a:xfrm>
            <a:off x="4094163" y="1968500"/>
            <a:ext cx="4745037" cy="454025"/>
          </a:xfrm>
          <a:prstGeom prst="rect">
            <a:avLst/>
          </a:prstGeom>
          <a:noFill/>
          <a:ln w="9525">
            <a:solidFill>
              <a:schemeClr val="tx1"/>
            </a:solidFill>
            <a:miter lim="800000"/>
            <a:headEnd/>
            <a:tailEnd/>
          </a:ln>
          <a:effectLst/>
        </p:spPr>
        <p:txBody>
          <a:bodyPr wrap="none" anchor="ctr"/>
          <a:lstStyle/>
          <a:p>
            <a:pPr algn="l"/>
            <a:r>
              <a:rPr lang="en-GB" altLang="es-ES" sz="1100" b="0"/>
              <a:t>Brief description:</a:t>
            </a:r>
          </a:p>
          <a:p>
            <a:pPr algn="l"/>
            <a:r>
              <a:rPr lang="en-GB" altLang="es-ES" sz="1100" b="0"/>
              <a:t>Segment 1: The Librarian records and prints out a fine.</a:t>
            </a:r>
          </a:p>
        </p:txBody>
      </p:sp>
      <p:sp>
        <p:nvSpPr>
          <p:cNvPr id="96271" name="Oval 57"/>
          <p:cNvSpPr>
            <a:spLocks noChangeArrowheads="1"/>
          </p:cNvSpPr>
          <p:nvPr/>
        </p:nvSpPr>
        <p:spPr bwMode="auto">
          <a:xfrm>
            <a:off x="2133600" y="1600200"/>
            <a:ext cx="1754188" cy="909638"/>
          </a:xfrm>
          <a:prstGeom prst="ellipse">
            <a:avLst/>
          </a:prstGeom>
          <a:noFill/>
          <a:ln w="9525">
            <a:solidFill>
              <a:schemeClr val="tx1"/>
            </a:solidFill>
            <a:miter lim="800000"/>
            <a:headEnd/>
            <a:tailEnd/>
          </a:ln>
          <a:effectLst/>
        </p:spPr>
        <p:txBody>
          <a:bodyPr wrap="none" anchor="ctr"/>
          <a:lstStyle/>
          <a:p>
            <a:endParaRPr lang="es-ES"/>
          </a:p>
        </p:txBody>
      </p:sp>
      <p:sp>
        <p:nvSpPr>
          <p:cNvPr id="96272" name="Line 58"/>
          <p:cNvSpPr>
            <a:spLocks noChangeShapeType="1"/>
          </p:cNvSpPr>
          <p:nvPr/>
        </p:nvSpPr>
        <p:spPr bwMode="auto">
          <a:xfrm>
            <a:off x="2197100" y="1924050"/>
            <a:ext cx="1625600" cy="0"/>
          </a:xfrm>
          <a:prstGeom prst="line">
            <a:avLst/>
          </a:prstGeom>
          <a:noFill/>
          <a:ln w="9525">
            <a:solidFill>
              <a:schemeClr val="tx1"/>
            </a:solidFill>
            <a:miter lim="800000"/>
            <a:headEnd/>
            <a:tailEnd/>
          </a:ln>
          <a:effectLst/>
        </p:spPr>
        <p:txBody>
          <a:bodyPr wrap="none"/>
          <a:lstStyle/>
          <a:p>
            <a:endParaRPr lang="en-US"/>
          </a:p>
        </p:txBody>
      </p:sp>
      <p:sp>
        <p:nvSpPr>
          <p:cNvPr id="96273" name="Rectangle 59"/>
          <p:cNvSpPr>
            <a:spLocks noChangeArrowheads="1"/>
          </p:cNvSpPr>
          <p:nvPr/>
        </p:nvSpPr>
        <p:spPr bwMode="auto">
          <a:xfrm>
            <a:off x="2520950" y="1701800"/>
            <a:ext cx="946150" cy="260350"/>
          </a:xfrm>
          <a:prstGeom prst="rect">
            <a:avLst/>
          </a:prstGeom>
          <a:noFill/>
          <a:ln w="9525">
            <a:noFill/>
            <a:miter lim="800000"/>
            <a:headEnd/>
            <a:tailEnd/>
          </a:ln>
          <a:effectLst/>
        </p:spPr>
        <p:txBody>
          <a:bodyPr wrap="none">
            <a:spAutoFit/>
          </a:bodyPr>
          <a:lstStyle/>
          <a:p>
            <a:pPr algn="l"/>
            <a:r>
              <a:rPr lang="en-GB" altLang="es-ES" sz="1100" b="0"/>
              <a:t>ReturnBook </a:t>
            </a:r>
          </a:p>
        </p:txBody>
      </p:sp>
      <p:sp>
        <p:nvSpPr>
          <p:cNvPr id="96274" name="Rectangle 60"/>
          <p:cNvSpPr>
            <a:spLocks noChangeArrowheads="1"/>
          </p:cNvSpPr>
          <p:nvPr/>
        </p:nvSpPr>
        <p:spPr bwMode="auto">
          <a:xfrm>
            <a:off x="2417763" y="1960563"/>
            <a:ext cx="1187450" cy="428625"/>
          </a:xfrm>
          <a:prstGeom prst="rect">
            <a:avLst/>
          </a:prstGeom>
          <a:noFill/>
          <a:ln w="9525">
            <a:noFill/>
            <a:miter lim="800000"/>
            <a:headEnd/>
            <a:tailEnd/>
          </a:ln>
          <a:effectLst/>
        </p:spPr>
        <p:txBody>
          <a:bodyPr wrap="none">
            <a:spAutoFit/>
          </a:bodyPr>
          <a:lstStyle/>
          <a:p>
            <a:r>
              <a:rPr lang="en-GB" altLang="es-ES" sz="1100" b="0"/>
              <a:t>extension points</a:t>
            </a:r>
          </a:p>
          <a:p>
            <a:r>
              <a:rPr lang="en-GB" altLang="es-ES" sz="1100" b="0"/>
              <a:t>overdueBook </a:t>
            </a:r>
          </a:p>
        </p:txBody>
      </p:sp>
      <p:sp>
        <p:nvSpPr>
          <p:cNvPr id="96275" name="Oval 61"/>
          <p:cNvSpPr>
            <a:spLocks noChangeArrowheads="1"/>
          </p:cNvSpPr>
          <p:nvPr/>
        </p:nvSpPr>
        <p:spPr bwMode="auto">
          <a:xfrm>
            <a:off x="2133600" y="4200525"/>
            <a:ext cx="1754188" cy="909638"/>
          </a:xfrm>
          <a:prstGeom prst="ellipse">
            <a:avLst/>
          </a:prstGeom>
          <a:noFill/>
          <a:ln w="9525">
            <a:solidFill>
              <a:schemeClr val="tx1"/>
            </a:solidFill>
            <a:miter lim="800000"/>
            <a:headEnd/>
            <a:tailEnd/>
          </a:ln>
          <a:effectLst/>
        </p:spPr>
        <p:txBody>
          <a:bodyPr wrap="none" anchor="ctr"/>
          <a:lstStyle/>
          <a:p>
            <a:endParaRPr lang="es-ES"/>
          </a:p>
        </p:txBody>
      </p:sp>
      <p:sp>
        <p:nvSpPr>
          <p:cNvPr id="96276" name="Rectangle 62"/>
          <p:cNvSpPr>
            <a:spLocks noChangeArrowheads="1"/>
          </p:cNvSpPr>
          <p:nvPr/>
        </p:nvSpPr>
        <p:spPr bwMode="auto">
          <a:xfrm>
            <a:off x="2652713" y="4560888"/>
            <a:ext cx="811212" cy="260350"/>
          </a:xfrm>
          <a:prstGeom prst="rect">
            <a:avLst/>
          </a:prstGeom>
          <a:noFill/>
          <a:ln w="9525">
            <a:noFill/>
            <a:miter lim="800000"/>
            <a:headEnd/>
            <a:tailEnd/>
          </a:ln>
          <a:effectLst/>
        </p:spPr>
        <p:txBody>
          <a:bodyPr wrap="none">
            <a:spAutoFit/>
          </a:bodyPr>
          <a:lstStyle/>
          <a:p>
            <a:pPr algn="l"/>
            <a:r>
              <a:rPr lang="en-GB" altLang="es-ES" sz="1100" b="0"/>
              <a:t>IssueFine </a:t>
            </a:r>
          </a:p>
        </p:txBody>
      </p:sp>
      <p:cxnSp>
        <p:nvCxnSpPr>
          <p:cNvPr id="96277" name="AutoShape 63"/>
          <p:cNvCxnSpPr>
            <a:cxnSpLocks noChangeShapeType="1"/>
            <a:stCxn id="96275" idx="0"/>
            <a:endCxn id="96271" idx="4"/>
          </p:cNvCxnSpPr>
          <p:nvPr/>
        </p:nvCxnSpPr>
        <p:spPr bwMode="auto">
          <a:xfrm flipV="1">
            <a:off x="3009900" y="2509838"/>
            <a:ext cx="0" cy="1690687"/>
          </a:xfrm>
          <a:prstGeom prst="straightConnector1">
            <a:avLst/>
          </a:prstGeom>
          <a:noFill/>
          <a:ln w="9525">
            <a:solidFill>
              <a:schemeClr val="tx1"/>
            </a:solidFill>
            <a:prstDash val="dash"/>
            <a:miter lim="800000"/>
            <a:headEnd/>
            <a:tailEnd type="arrow" w="lg" len="lg"/>
          </a:ln>
          <a:effectLst/>
        </p:spPr>
      </p:cxnSp>
      <p:sp>
        <p:nvSpPr>
          <p:cNvPr id="96278" name="Rectangle 64"/>
          <p:cNvSpPr>
            <a:spLocks noChangeArrowheads="1"/>
          </p:cNvSpPr>
          <p:nvPr/>
        </p:nvSpPr>
        <p:spPr bwMode="auto">
          <a:xfrm>
            <a:off x="2587625" y="3260725"/>
            <a:ext cx="760413" cy="260350"/>
          </a:xfrm>
          <a:prstGeom prst="rect">
            <a:avLst/>
          </a:prstGeom>
          <a:noFill/>
          <a:ln w="9525">
            <a:noFill/>
            <a:miter lim="800000"/>
            <a:headEnd/>
            <a:tailEnd/>
          </a:ln>
          <a:effectLst/>
        </p:spPr>
        <p:txBody>
          <a:bodyPr wrap="none">
            <a:spAutoFit/>
          </a:bodyPr>
          <a:lstStyle/>
          <a:p>
            <a:pPr algn="l"/>
            <a:r>
              <a:rPr lang="en-GB" altLang="es-ES" sz="1100" b="0"/>
              <a:t>«extend»</a:t>
            </a:r>
          </a:p>
        </p:txBody>
      </p:sp>
      <p:sp>
        <p:nvSpPr>
          <p:cNvPr id="96279" name="Rectangle 65"/>
          <p:cNvSpPr>
            <a:spLocks noChangeArrowheads="1"/>
          </p:cNvSpPr>
          <p:nvPr/>
        </p:nvSpPr>
        <p:spPr bwMode="auto">
          <a:xfrm>
            <a:off x="182563" y="2936875"/>
            <a:ext cx="2022475" cy="260350"/>
          </a:xfrm>
          <a:prstGeom prst="rect">
            <a:avLst/>
          </a:prstGeom>
          <a:noFill/>
          <a:ln w="9525">
            <a:noFill/>
            <a:miter lim="800000"/>
            <a:headEnd/>
            <a:tailEnd/>
          </a:ln>
          <a:effectLst/>
        </p:spPr>
        <p:txBody>
          <a:bodyPr wrap="none">
            <a:spAutoFit/>
          </a:bodyPr>
          <a:lstStyle/>
          <a:p>
            <a:pPr algn="l"/>
            <a:r>
              <a:rPr lang="en-GB" altLang="es-ES" sz="1100" b="0"/>
              <a:t>extension point: overdueBook</a:t>
            </a:r>
          </a:p>
        </p:txBody>
      </p:sp>
      <p:sp>
        <p:nvSpPr>
          <p:cNvPr id="96280" name="Line 66"/>
          <p:cNvSpPr>
            <a:spLocks noChangeShapeType="1"/>
          </p:cNvSpPr>
          <p:nvPr/>
        </p:nvSpPr>
        <p:spPr bwMode="auto">
          <a:xfrm>
            <a:off x="182563" y="2770188"/>
            <a:ext cx="0" cy="454025"/>
          </a:xfrm>
          <a:prstGeom prst="line">
            <a:avLst/>
          </a:prstGeom>
          <a:noFill/>
          <a:ln w="9525">
            <a:solidFill>
              <a:schemeClr val="tx1"/>
            </a:solidFill>
            <a:miter lim="800000"/>
            <a:headEnd/>
            <a:tailEnd/>
          </a:ln>
          <a:effectLst/>
        </p:spPr>
        <p:txBody>
          <a:bodyPr wrap="none"/>
          <a:lstStyle/>
          <a:p>
            <a:endParaRPr lang="en-US"/>
          </a:p>
        </p:txBody>
      </p:sp>
      <p:sp>
        <p:nvSpPr>
          <p:cNvPr id="96281" name="Line 67"/>
          <p:cNvSpPr>
            <a:spLocks noChangeShapeType="1"/>
          </p:cNvSpPr>
          <p:nvPr/>
        </p:nvSpPr>
        <p:spPr bwMode="auto">
          <a:xfrm>
            <a:off x="182563" y="2770188"/>
            <a:ext cx="2014537" cy="0"/>
          </a:xfrm>
          <a:prstGeom prst="line">
            <a:avLst/>
          </a:prstGeom>
          <a:noFill/>
          <a:ln w="9525">
            <a:solidFill>
              <a:schemeClr val="tx1"/>
            </a:solidFill>
            <a:miter lim="800000"/>
            <a:headEnd/>
            <a:tailEnd/>
          </a:ln>
          <a:effectLst/>
        </p:spPr>
        <p:txBody>
          <a:bodyPr wrap="none"/>
          <a:lstStyle/>
          <a:p>
            <a:endParaRPr lang="en-US"/>
          </a:p>
        </p:txBody>
      </p:sp>
      <p:sp>
        <p:nvSpPr>
          <p:cNvPr id="96282" name="Line 68"/>
          <p:cNvSpPr>
            <a:spLocks noChangeShapeType="1"/>
          </p:cNvSpPr>
          <p:nvPr/>
        </p:nvSpPr>
        <p:spPr bwMode="auto">
          <a:xfrm>
            <a:off x="2197100" y="2770188"/>
            <a:ext cx="0" cy="130175"/>
          </a:xfrm>
          <a:prstGeom prst="line">
            <a:avLst/>
          </a:prstGeom>
          <a:noFill/>
          <a:ln w="9525">
            <a:solidFill>
              <a:schemeClr val="tx1"/>
            </a:solidFill>
            <a:miter lim="800000"/>
            <a:headEnd/>
            <a:tailEnd/>
          </a:ln>
          <a:effectLst/>
        </p:spPr>
        <p:txBody>
          <a:bodyPr wrap="none"/>
          <a:lstStyle/>
          <a:p>
            <a:endParaRPr lang="en-US"/>
          </a:p>
        </p:txBody>
      </p:sp>
      <p:sp>
        <p:nvSpPr>
          <p:cNvPr id="96283" name="Line 69"/>
          <p:cNvSpPr>
            <a:spLocks noChangeShapeType="1"/>
          </p:cNvSpPr>
          <p:nvPr/>
        </p:nvSpPr>
        <p:spPr bwMode="auto">
          <a:xfrm>
            <a:off x="2197100" y="2900363"/>
            <a:ext cx="130175" cy="0"/>
          </a:xfrm>
          <a:prstGeom prst="line">
            <a:avLst/>
          </a:prstGeom>
          <a:noFill/>
          <a:ln w="9525">
            <a:solidFill>
              <a:schemeClr val="tx1"/>
            </a:solidFill>
            <a:miter lim="800000"/>
            <a:headEnd/>
            <a:tailEnd/>
          </a:ln>
          <a:effectLst/>
        </p:spPr>
        <p:txBody>
          <a:bodyPr wrap="none"/>
          <a:lstStyle/>
          <a:p>
            <a:endParaRPr lang="en-US"/>
          </a:p>
        </p:txBody>
      </p:sp>
      <p:sp>
        <p:nvSpPr>
          <p:cNvPr id="96284" name="Line 70"/>
          <p:cNvSpPr>
            <a:spLocks noChangeShapeType="1"/>
          </p:cNvSpPr>
          <p:nvPr/>
        </p:nvSpPr>
        <p:spPr bwMode="auto">
          <a:xfrm>
            <a:off x="182563" y="3224213"/>
            <a:ext cx="2144712" cy="0"/>
          </a:xfrm>
          <a:prstGeom prst="line">
            <a:avLst/>
          </a:prstGeom>
          <a:noFill/>
          <a:ln w="9525">
            <a:solidFill>
              <a:schemeClr val="tx1"/>
            </a:solidFill>
            <a:miter lim="800000"/>
            <a:headEnd/>
            <a:tailEnd/>
          </a:ln>
          <a:effectLst/>
        </p:spPr>
        <p:txBody>
          <a:bodyPr wrap="none"/>
          <a:lstStyle/>
          <a:p>
            <a:endParaRPr lang="en-US"/>
          </a:p>
        </p:txBody>
      </p:sp>
      <p:sp>
        <p:nvSpPr>
          <p:cNvPr id="96285" name="Line 71"/>
          <p:cNvSpPr>
            <a:spLocks noChangeShapeType="1"/>
          </p:cNvSpPr>
          <p:nvPr/>
        </p:nvSpPr>
        <p:spPr bwMode="auto">
          <a:xfrm>
            <a:off x="2327275" y="2900363"/>
            <a:ext cx="0" cy="323850"/>
          </a:xfrm>
          <a:prstGeom prst="line">
            <a:avLst/>
          </a:prstGeom>
          <a:noFill/>
          <a:ln w="9525">
            <a:solidFill>
              <a:schemeClr val="tx1"/>
            </a:solidFill>
            <a:miter lim="800000"/>
            <a:headEnd/>
            <a:tailEnd/>
          </a:ln>
          <a:effectLst/>
        </p:spPr>
        <p:txBody>
          <a:bodyPr wrap="none"/>
          <a:lstStyle/>
          <a:p>
            <a:endParaRPr lang="en-US"/>
          </a:p>
        </p:txBody>
      </p:sp>
      <p:sp>
        <p:nvSpPr>
          <p:cNvPr id="96286" name="Line 72"/>
          <p:cNvSpPr>
            <a:spLocks noChangeShapeType="1"/>
          </p:cNvSpPr>
          <p:nvPr/>
        </p:nvSpPr>
        <p:spPr bwMode="auto">
          <a:xfrm>
            <a:off x="2197100" y="2770188"/>
            <a:ext cx="130175" cy="130175"/>
          </a:xfrm>
          <a:prstGeom prst="line">
            <a:avLst/>
          </a:prstGeom>
          <a:noFill/>
          <a:ln w="9525">
            <a:solidFill>
              <a:schemeClr val="tx1"/>
            </a:solidFill>
            <a:miter lim="800000"/>
            <a:headEnd/>
            <a:tailEnd/>
          </a:ln>
          <a:effectLst/>
        </p:spPr>
        <p:txBody>
          <a:bodyPr wrap="none"/>
          <a:lstStyle/>
          <a:p>
            <a:endParaRPr lang="en-US"/>
          </a:p>
        </p:txBody>
      </p:sp>
      <p:sp>
        <p:nvSpPr>
          <p:cNvPr id="96287" name="Line 73"/>
          <p:cNvSpPr>
            <a:spLocks noChangeShapeType="1"/>
          </p:cNvSpPr>
          <p:nvPr/>
        </p:nvSpPr>
        <p:spPr bwMode="auto">
          <a:xfrm>
            <a:off x="2327275" y="3030538"/>
            <a:ext cx="650875" cy="0"/>
          </a:xfrm>
          <a:prstGeom prst="line">
            <a:avLst/>
          </a:prstGeom>
          <a:noFill/>
          <a:ln w="9525">
            <a:solidFill>
              <a:schemeClr val="tx1"/>
            </a:solidFill>
            <a:prstDash val="dash"/>
            <a:miter lim="800000"/>
            <a:headEnd/>
            <a:tailEnd/>
          </a:ln>
          <a:effectLst/>
        </p:spPr>
        <p:txBody>
          <a:bodyPr wrap="none"/>
          <a:lstStyle/>
          <a:p>
            <a:endParaRPr lang="en-US"/>
          </a:p>
        </p:txBody>
      </p:sp>
      <p:sp>
        <p:nvSpPr>
          <p:cNvPr id="96288" name="Rectangle 74"/>
          <p:cNvSpPr>
            <a:spLocks noChangeArrowheads="1"/>
          </p:cNvSpPr>
          <p:nvPr/>
        </p:nvSpPr>
        <p:spPr bwMode="auto">
          <a:xfrm>
            <a:off x="182563" y="3484563"/>
            <a:ext cx="2144712" cy="846137"/>
          </a:xfrm>
          <a:prstGeom prst="rect">
            <a:avLst/>
          </a:prstGeom>
          <a:noFill/>
          <a:ln w="9525">
            <a:noFill/>
            <a:miter lim="800000"/>
            <a:headEnd/>
            <a:tailEnd/>
          </a:ln>
          <a:effectLst/>
        </p:spPr>
        <p:txBody>
          <a:bodyPr/>
          <a:lstStyle/>
          <a:p>
            <a:pPr algn="l"/>
            <a:r>
              <a:rPr lang="en-GB" altLang="es-ES" sz="1100" b="0">
                <a:solidFill>
                  <a:schemeClr val="tx2"/>
                </a:solidFill>
              </a:rPr>
              <a:t>the single insertion segment</a:t>
            </a:r>
          </a:p>
          <a:p>
            <a:pPr algn="l"/>
            <a:r>
              <a:rPr lang="en-GB" altLang="es-ES" sz="1100" b="0">
                <a:solidFill>
                  <a:schemeClr val="tx2"/>
                </a:solidFill>
              </a:rPr>
              <a:t>in IssueFine is inserted at the overdueBook insertion point in the ReturnBook use case</a:t>
            </a:r>
          </a:p>
        </p:txBody>
      </p:sp>
      <p:sp>
        <p:nvSpPr>
          <p:cNvPr id="96289" name="Line 75"/>
          <p:cNvSpPr>
            <a:spLocks noChangeShapeType="1"/>
          </p:cNvSpPr>
          <p:nvPr/>
        </p:nvSpPr>
        <p:spPr bwMode="auto">
          <a:xfrm flipH="1">
            <a:off x="962025" y="3224213"/>
            <a:ext cx="195263" cy="260350"/>
          </a:xfrm>
          <a:prstGeom prst="line">
            <a:avLst/>
          </a:prstGeom>
          <a:noFill/>
          <a:ln w="9525">
            <a:solidFill>
              <a:schemeClr val="folHlink"/>
            </a:solidFill>
            <a:miter lim="800000"/>
            <a:headEnd/>
            <a:tailEnd/>
          </a:ln>
          <a:effectLst/>
        </p:spPr>
        <p:txBody>
          <a:bodyPr wrap="none"/>
          <a:lstStyle/>
          <a:p>
            <a:endParaRPr lang="en-US"/>
          </a:p>
        </p:txBody>
      </p:sp>
      <p:sp>
        <p:nvSpPr>
          <p:cNvPr id="96290" name="Rectangle 76"/>
          <p:cNvSpPr>
            <a:spLocks noChangeArrowheads="1"/>
          </p:cNvSpPr>
          <p:nvPr/>
        </p:nvSpPr>
        <p:spPr bwMode="auto">
          <a:xfrm>
            <a:off x="4094163" y="2878138"/>
            <a:ext cx="4745037" cy="455612"/>
          </a:xfrm>
          <a:prstGeom prst="rect">
            <a:avLst/>
          </a:prstGeom>
          <a:noFill/>
          <a:ln w="9525">
            <a:solidFill>
              <a:schemeClr val="tx1"/>
            </a:solidFill>
            <a:miter lim="800000"/>
            <a:headEnd/>
            <a:tailEnd/>
          </a:ln>
          <a:effectLst/>
        </p:spPr>
        <p:txBody>
          <a:bodyPr wrap="none" anchor="ctr"/>
          <a:lstStyle/>
          <a:p>
            <a:pPr algn="l"/>
            <a:r>
              <a:rPr lang="en-GB" altLang="es-ES" sz="1100" b="0"/>
              <a:t>Secondary actors:</a:t>
            </a:r>
          </a:p>
          <a:p>
            <a:pPr algn="l"/>
            <a:r>
              <a:rPr lang="en-GB" altLang="es-ES" sz="1100" b="0"/>
              <a:t>None.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smtClean="0"/>
              <a:t>More about Extend</a:t>
            </a:r>
          </a:p>
        </p:txBody>
      </p:sp>
      <p:sp>
        <p:nvSpPr>
          <p:cNvPr id="18435" name="Rectangle 3"/>
          <p:cNvSpPr>
            <a:spLocks noGrp="1" noChangeArrowheads="1"/>
          </p:cNvSpPr>
          <p:nvPr>
            <p:ph idx="1"/>
          </p:nvPr>
        </p:nvSpPr>
        <p:spPr/>
        <p:txBody>
          <a:bodyPr/>
          <a:lstStyle/>
          <a:p>
            <a:pPr>
              <a:defRPr/>
            </a:pPr>
            <a:r>
              <a:rPr lang="en-US" smtClean="0"/>
              <a:t>Enables to model optional behavior or branching under conditions.</a:t>
            </a:r>
          </a:p>
        </p:txBody>
      </p:sp>
      <p:sp>
        <p:nvSpPr>
          <p:cNvPr id="13" name="Slide Number Placeholder 5"/>
          <p:cNvSpPr>
            <a:spLocks noGrp="1"/>
          </p:cNvSpPr>
          <p:nvPr>
            <p:ph type="sldNum" sz="quarter" idx="12"/>
          </p:nvPr>
        </p:nvSpPr>
        <p:spPr/>
        <p:txBody>
          <a:bodyPr/>
          <a:lstStyle/>
          <a:p>
            <a:pPr>
              <a:defRPr/>
            </a:pPr>
            <a:fld id="{259FBFD7-D680-475D-8549-B88AA56A8C99}" type="slidenum">
              <a:rPr lang="he-IL"/>
              <a:pPr>
                <a:defRPr/>
              </a:pPr>
              <a:t>43</a:t>
            </a:fld>
            <a:endParaRPr lang="en-US"/>
          </a:p>
        </p:txBody>
      </p:sp>
      <p:grpSp>
        <p:nvGrpSpPr>
          <p:cNvPr id="28677" name="Group 13"/>
          <p:cNvGrpSpPr>
            <a:grpSpLocks/>
          </p:cNvGrpSpPr>
          <p:nvPr/>
        </p:nvGrpSpPr>
        <p:grpSpPr bwMode="auto">
          <a:xfrm>
            <a:off x="1752600" y="3962400"/>
            <a:ext cx="5257800" cy="1371600"/>
            <a:chOff x="1104" y="2496"/>
            <a:chExt cx="3312" cy="864"/>
          </a:xfrm>
        </p:grpSpPr>
        <p:sp>
          <p:nvSpPr>
            <p:cNvPr id="28678" name="Oval 5"/>
            <p:cNvSpPr>
              <a:spLocks noChangeArrowheads="1"/>
            </p:cNvSpPr>
            <p:nvPr/>
          </p:nvSpPr>
          <p:spPr bwMode="auto">
            <a:xfrm>
              <a:off x="1104" y="2496"/>
              <a:ext cx="1152" cy="864"/>
            </a:xfrm>
            <a:prstGeom prst="ellipse">
              <a:avLst/>
            </a:prstGeom>
            <a:noFill/>
            <a:ln w="9525">
              <a:solidFill>
                <a:schemeClr val="tx1"/>
              </a:solidFill>
              <a:round/>
              <a:headEnd/>
              <a:tailEnd/>
            </a:ln>
          </p:spPr>
          <p:txBody>
            <a:bodyPr wrap="none" anchor="ctr"/>
            <a:lstStyle/>
            <a:p>
              <a:endParaRPr lang="en-IN"/>
            </a:p>
          </p:txBody>
        </p:sp>
        <p:sp>
          <p:nvSpPr>
            <p:cNvPr id="28679" name="Text Box 6"/>
            <p:cNvSpPr txBox="1">
              <a:spLocks noChangeArrowheads="1"/>
            </p:cNvSpPr>
            <p:nvPr/>
          </p:nvSpPr>
          <p:spPr bwMode="auto">
            <a:xfrm>
              <a:off x="1248" y="2736"/>
              <a:ext cx="836" cy="404"/>
            </a:xfrm>
            <a:prstGeom prst="rect">
              <a:avLst/>
            </a:prstGeom>
            <a:noFill/>
            <a:ln w="9525">
              <a:noFill/>
              <a:miter lim="800000"/>
              <a:headEnd/>
              <a:tailEnd/>
            </a:ln>
          </p:spPr>
          <p:txBody>
            <a:bodyPr>
              <a:spAutoFit/>
            </a:bodyPr>
            <a:lstStyle/>
            <a:p>
              <a:pPr algn="ctr" rtl="0"/>
              <a:r>
                <a:rPr lang="en-US" b="0">
                  <a:latin typeface="Times New Roman" pitchFamily="18" charset="0"/>
                </a:rPr>
                <a:t>Exam copy request</a:t>
              </a:r>
              <a:endParaRPr lang="en-US" sz="1600" b="0">
                <a:latin typeface="Times New Roman" pitchFamily="18" charset="0"/>
              </a:endParaRPr>
            </a:p>
          </p:txBody>
        </p:sp>
        <p:sp>
          <p:nvSpPr>
            <p:cNvPr id="28680" name="Oval 8"/>
            <p:cNvSpPr>
              <a:spLocks noChangeArrowheads="1"/>
            </p:cNvSpPr>
            <p:nvPr/>
          </p:nvSpPr>
          <p:spPr bwMode="auto">
            <a:xfrm>
              <a:off x="3264" y="2496"/>
              <a:ext cx="1152" cy="864"/>
            </a:xfrm>
            <a:prstGeom prst="ellipse">
              <a:avLst/>
            </a:prstGeom>
            <a:noFill/>
            <a:ln w="9525">
              <a:solidFill>
                <a:schemeClr val="tx1"/>
              </a:solidFill>
              <a:round/>
              <a:headEnd/>
              <a:tailEnd/>
            </a:ln>
          </p:spPr>
          <p:txBody>
            <a:bodyPr wrap="none" anchor="ctr"/>
            <a:lstStyle/>
            <a:p>
              <a:endParaRPr lang="en-IN"/>
            </a:p>
          </p:txBody>
        </p:sp>
        <p:sp>
          <p:nvSpPr>
            <p:cNvPr id="28681" name="Text Box 9"/>
            <p:cNvSpPr txBox="1">
              <a:spLocks noChangeArrowheads="1"/>
            </p:cNvSpPr>
            <p:nvPr/>
          </p:nvSpPr>
          <p:spPr bwMode="auto">
            <a:xfrm>
              <a:off x="3360" y="2688"/>
              <a:ext cx="880" cy="404"/>
            </a:xfrm>
            <a:prstGeom prst="rect">
              <a:avLst/>
            </a:prstGeom>
            <a:noFill/>
            <a:ln w="9525">
              <a:noFill/>
              <a:miter lim="800000"/>
              <a:headEnd/>
              <a:tailEnd/>
            </a:ln>
          </p:spPr>
          <p:txBody>
            <a:bodyPr>
              <a:spAutoFit/>
            </a:bodyPr>
            <a:lstStyle/>
            <a:p>
              <a:pPr algn="ctr" rtl="0"/>
              <a:r>
                <a:rPr lang="en-US" b="0">
                  <a:latin typeface="Times New Roman" pitchFamily="18" charset="0"/>
                </a:rPr>
                <a:t>Exam-grade appeal </a:t>
              </a:r>
              <a:endParaRPr lang="en-US" sz="2400" b="0">
                <a:latin typeface="Times New Roman" pitchFamily="18" charset="0"/>
              </a:endParaRPr>
            </a:p>
          </p:txBody>
        </p:sp>
        <p:sp>
          <p:nvSpPr>
            <p:cNvPr id="28682" name="Line 10"/>
            <p:cNvSpPr>
              <a:spLocks noChangeShapeType="1"/>
            </p:cNvSpPr>
            <p:nvPr/>
          </p:nvSpPr>
          <p:spPr bwMode="auto">
            <a:xfrm>
              <a:off x="2256" y="2928"/>
              <a:ext cx="1008" cy="0"/>
            </a:xfrm>
            <a:prstGeom prst="line">
              <a:avLst/>
            </a:prstGeom>
            <a:noFill/>
            <a:ln w="9525">
              <a:solidFill>
                <a:schemeClr val="tx1"/>
              </a:solidFill>
              <a:prstDash val="dash"/>
              <a:round/>
              <a:headEnd type="arrow" w="med" len="med"/>
              <a:tailEnd/>
            </a:ln>
          </p:spPr>
          <p:txBody>
            <a:bodyPr wrap="none" anchor="ctr"/>
            <a:lstStyle/>
            <a:p>
              <a:endParaRPr lang="en-US"/>
            </a:p>
          </p:txBody>
        </p:sp>
        <p:sp>
          <p:nvSpPr>
            <p:cNvPr id="28683" name="Text Box 11"/>
            <p:cNvSpPr txBox="1">
              <a:spLocks noChangeArrowheads="1"/>
            </p:cNvSpPr>
            <p:nvPr/>
          </p:nvSpPr>
          <p:spPr bwMode="auto">
            <a:xfrm>
              <a:off x="2352" y="2640"/>
              <a:ext cx="824" cy="231"/>
            </a:xfrm>
            <a:prstGeom prst="rect">
              <a:avLst/>
            </a:prstGeom>
            <a:noFill/>
            <a:ln w="9525">
              <a:noFill/>
              <a:miter lim="800000"/>
              <a:headEnd/>
              <a:tailEnd/>
            </a:ln>
          </p:spPr>
          <p:txBody>
            <a:bodyPr wrap="none">
              <a:spAutoFit/>
            </a:bodyPr>
            <a:lstStyle/>
            <a:p>
              <a:pPr rtl="0"/>
              <a:r>
                <a:rPr lang="en-US" b="0">
                  <a:latin typeface="Times New Roman" pitchFamily="18" charset="0"/>
                </a:rPr>
                <a:t>&lt;&lt;extend&gt;&gt;</a:t>
              </a:r>
            </a:p>
          </p:txBody>
        </p:sp>
      </p:grpSp>
      <p:pic>
        <p:nvPicPr>
          <p:cNvPr id="27649" name="Picture 1" descr="C:\Users\kshama\Downloads\IMG_20200723_140316766.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smtClean="0"/>
              <a:t>Example</a:t>
            </a:r>
          </a:p>
        </p:txBody>
      </p:sp>
      <p:sp>
        <p:nvSpPr>
          <p:cNvPr id="45" name="Slide Number Placeholder 4"/>
          <p:cNvSpPr>
            <a:spLocks noGrp="1"/>
          </p:cNvSpPr>
          <p:nvPr>
            <p:ph type="sldNum" sz="quarter" idx="12"/>
          </p:nvPr>
        </p:nvSpPr>
        <p:spPr/>
        <p:txBody>
          <a:bodyPr/>
          <a:lstStyle/>
          <a:p>
            <a:pPr>
              <a:defRPr/>
            </a:pPr>
            <a:fld id="{A73ADDD1-2403-43DB-8445-56CC89C8B6A1}" type="slidenum">
              <a:rPr lang="he-IL"/>
              <a:pPr>
                <a:defRPr/>
              </a:pPr>
              <a:t>44</a:t>
            </a:fld>
            <a:endParaRPr lang="en-US"/>
          </a:p>
        </p:txBody>
      </p:sp>
      <p:grpSp>
        <p:nvGrpSpPr>
          <p:cNvPr id="31748" name="Group 58"/>
          <p:cNvGrpSpPr>
            <a:grpSpLocks/>
          </p:cNvGrpSpPr>
          <p:nvPr/>
        </p:nvGrpSpPr>
        <p:grpSpPr bwMode="auto">
          <a:xfrm>
            <a:off x="1219200" y="1981200"/>
            <a:ext cx="7543800" cy="3986213"/>
            <a:chOff x="576" y="1200"/>
            <a:chExt cx="4752" cy="2511"/>
          </a:xfrm>
        </p:grpSpPr>
        <p:grpSp>
          <p:nvGrpSpPr>
            <p:cNvPr id="31749" name="Group 34"/>
            <p:cNvGrpSpPr>
              <a:grpSpLocks/>
            </p:cNvGrpSpPr>
            <p:nvPr/>
          </p:nvGrpSpPr>
          <p:grpSpPr bwMode="auto">
            <a:xfrm>
              <a:off x="2064" y="1344"/>
              <a:ext cx="1008" cy="548"/>
              <a:chOff x="2064" y="1344"/>
              <a:chExt cx="1008" cy="548"/>
            </a:xfrm>
          </p:grpSpPr>
          <p:sp>
            <p:nvSpPr>
              <p:cNvPr id="31786" name="Oval 10"/>
              <p:cNvSpPr>
                <a:spLocks noChangeArrowheads="1"/>
              </p:cNvSpPr>
              <p:nvPr/>
            </p:nvSpPr>
            <p:spPr bwMode="auto">
              <a:xfrm>
                <a:off x="2064" y="1344"/>
                <a:ext cx="1008" cy="548"/>
              </a:xfrm>
              <a:prstGeom prst="ellipse">
                <a:avLst/>
              </a:prstGeom>
              <a:noFill/>
              <a:ln w="9525">
                <a:solidFill>
                  <a:schemeClr val="tx1"/>
                </a:solidFill>
                <a:round/>
                <a:headEnd/>
                <a:tailEnd/>
              </a:ln>
            </p:spPr>
            <p:txBody>
              <a:bodyPr wrap="none" anchor="ctr"/>
              <a:lstStyle/>
              <a:p>
                <a:endParaRPr lang="en-IN"/>
              </a:p>
            </p:txBody>
          </p:sp>
          <p:sp>
            <p:nvSpPr>
              <p:cNvPr id="31787" name="Text Box 11"/>
              <p:cNvSpPr txBox="1">
                <a:spLocks noChangeArrowheads="1"/>
              </p:cNvSpPr>
              <p:nvPr/>
            </p:nvSpPr>
            <p:spPr bwMode="auto">
              <a:xfrm>
                <a:off x="2100" y="1392"/>
                <a:ext cx="924" cy="442"/>
              </a:xfrm>
              <a:prstGeom prst="rect">
                <a:avLst/>
              </a:prstGeom>
              <a:noFill/>
              <a:ln w="9525">
                <a:noFill/>
                <a:miter lim="800000"/>
                <a:headEnd/>
                <a:tailEnd/>
              </a:ln>
            </p:spPr>
            <p:txBody>
              <a:bodyPr>
                <a:spAutoFit/>
              </a:bodyPr>
              <a:lstStyle/>
              <a:p>
                <a:pPr algn="ctr" rtl="0"/>
                <a:r>
                  <a:rPr lang="en-US" sz="2000" b="0">
                    <a:latin typeface="Times New Roman" pitchFamily="18" charset="0"/>
                  </a:rPr>
                  <a:t>place</a:t>
                </a:r>
              </a:p>
              <a:p>
                <a:pPr algn="ctr" rtl="0"/>
                <a:r>
                  <a:rPr lang="en-US" sz="2000" b="0">
                    <a:latin typeface="Times New Roman" pitchFamily="18" charset="0"/>
                  </a:rPr>
                  <a:t>phone call</a:t>
                </a:r>
                <a:endParaRPr lang="en-US" sz="2400" b="0">
                  <a:latin typeface="Times New Roman" pitchFamily="18" charset="0"/>
                </a:endParaRPr>
              </a:p>
            </p:txBody>
          </p:sp>
        </p:grpSp>
        <p:sp>
          <p:nvSpPr>
            <p:cNvPr id="31750" name="Oval 19"/>
            <p:cNvSpPr>
              <a:spLocks noChangeArrowheads="1"/>
            </p:cNvSpPr>
            <p:nvPr/>
          </p:nvSpPr>
          <p:spPr bwMode="auto">
            <a:xfrm>
              <a:off x="816" y="1440"/>
              <a:ext cx="192" cy="192"/>
            </a:xfrm>
            <a:prstGeom prst="ellipse">
              <a:avLst/>
            </a:prstGeom>
            <a:noFill/>
            <a:ln w="9525">
              <a:solidFill>
                <a:schemeClr val="tx1"/>
              </a:solidFill>
              <a:round/>
              <a:headEnd/>
              <a:tailEnd/>
            </a:ln>
          </p:spPr>
          <p:txBody>
            <a:bodyPr wrap="none" anchor="ctr"/>
            <a:lstStyle/>
            <a:p>
              <a:endParaRPr lang="en-IN"/>
            </a:p>
          </p:txBody>
        </p:sp>
        <p:sp>
          <p:nvSpPr>
            <p:cNvPr id="31751" name="Line 20"/>
            <p:cNvSpPr>
              <a:spLocks noChangeShapeType="1"/>
            </p:cNvSpPr>
            <p:nvPr/>
          </p:nvSpPr>
          <p:spPr bwMode="auto">
            <a:xfrm>
              <a:off x="912" y="1632"/>
              <a:ext cx="1" cy="336"/>
            </a:xfrm>
            <a:prstGeom prst="line">
              <a:avLst/>
            </a:prstGeom>
            <a:noFill/>
            <a:ln w="9525">
              <a:solidFill>
                <a:schemeClr val="tx1"/>
              </a:solidFill>
              <a:round/>
              <a:headEnd/>
              <a:tailEnd/>
            </a:ln>
          </p:spPr>
          <p:txBody>
            <a:bodyPr wrap="none" anchor="ctr"/>
            <a:lstStyle/>
            <a:p>
              <a:endParaRPr lang="en-US"/>
            </a:p>
          </p:txBody>
        </p:sp>
        <p:sp>
          <p:nvSpPr>
            <p:cNvPr id="31752" name="Line 21"/>
            <p:cNvSpPr>
              <a:spLocks noChangeShapeType="1"/>
            </p:cNvSpPr>
            <p:nvPr/>
          </p:nvSpPr>
          <p:spPr bwMode="auto">
            <a:xfrm>
              <a:off x="912" y="1728"/>
              <a:ext cx="192" cy="96"/>
            </a:xfrm>
            <a:prstGeom prst="line">
              <a:avLst/>
            </a:prstGeom>
            <a:noFill/>
            <a:ln w="9525">
              <a:solidFill>
                <a:schemeClr val="tx1"/>
              </a:solidFill>
              <a:round/>
              <a:headEnd/>
              <a:tailEnd/>
            </a:ln>
          </p:spPr>
          <p:txBody>
            <a:bodyPr wrap="none" anchor="ctr"/>
            <a:lstStyle/>
            <a:p>
              <a:endParaRPr lang="en-US"/>
            </a:p>
          </p:txBody>
        </p:sp>
        <p:sp>
          <p:nvSpPr>
            <p:cNvPr id="31753" name="Line 22"/>
            <p:cNvSpPr>
              <a:spLocks noChangeShapeType="1"/>
            </p:cNvSpPr>
            <p:nvPr/>
          </p:nvSpPr>
          <p:spPr bwMode="auto">
            <a:xfrm flipH="1">
              <a:off x="768" y="1728"/>
              <a:ext cx="144" cy="96"/>
            </a:xfrm>
            <a:prstGeom prst="line">
              <a:avLst/>
            </a:prstGeom>
            <a:noFill/>
            <a:ln w="9525">
              <a:solidFill>
                <a:schemeClr val="tx1"/>
              </a:solidFill>
              <a:round/>
              <a:headEnd/>
              <a:tailEnd/>
            </a:ln>
          </p:spPr>
          <p:txBody>
            <a:bodyPr wrap="none" anchor="ctr"/>
            <a:lstStyle/>
            <a:p>
              <a:endParaRPr lang="en-US"/>
            </a:p>
          </p:txBody>
        </p:sp>
        <p:sp>
          <p:nvSpPr>
            <p:cNvPr id="31754" name="Line 23"/>
            <p:cNvSpPr>
              <a:spLocks noChangeShapeType="1"/>
            </p:cNvSpPr>
            <p:nvPr/>
          </p:nvSpPr>
          <p:spPr bwMode="auto">
            <a:xfrm>
              <a:off x="912" y="1968"/>
              <a:ext cx="96" cy="96"/>
            </a:xfrm>
            <a:prstGeom prst="line">
              <a:avLst/>
            </a:prstGeom>
            <a:noFill/>
            <a:ln w="9525">
              <a:solidFill>
                <a:schemeClr val="tx1"/>
              </a:solidFill>
              <a:round/>
              <a:headEnd/>
              <a:tailEnd/>
            </a:ln>
          </p:spPr>
          <p:txBody>
            <a:bodyPr wrap="none" anchor="ctr"/>
            <a:lstStyle/>
            <a:p>
              <a:endParaRPr lang="en-US"/>
            </a:p>
          </p:txBody>
        </p:sp>
        <p:sp>
          <p:nvSpPr>
            <p:cNvPr id="31755" name="Line 24"/>
            <p:cNvSpPr>
              <a:spLocks noChangeShapeType="1"/>
            </p:cNvSpPr>
            <p:nvPr/>
          </p:nvSpPr>
          <p:spPr bwMode="auto">
            <a:xfrm flipH="1">
              <a:off x="816" y="1968"/>
              <a:ext cx="96" cy="96"/>
            </a:xfrm>
            <a:prstGeom prst="line">
              <a:avLst/>
            </a:prstGeom>
            <a:noFill/>
            <a:ln w="9525">
              <a:solidFill>
                <a:schemeClr val="tx1"/>
              </a:solidFill>
              <a:round/>
              <a:headEnd/>
              <a:tailEnd/>
            </a:ln>
          </p:spPr>
          <p:txBody>
            <a:bodyPr wrap="none" anchor="ctr"/>
            <a:lstStyle/>
            <a:p>
              <a:endParaRPr lang="en-US"/>
            </a:p>
          </p:txBody>
        </p:sp>
        <p:sp>
          <p:nvSpPr>
            <p:cNvPr id="31756" name="Text Box 25"/>
            <p:cNvSpPr txBox="1">
              <a:spLocks noChangeArrowheads="1"/>
            </p:cNvSpPr>
            <p:nvPr/>
          </p:nvSpPr>
          <p:spPr bwMode="auto">
            <a:xfrm>
              <a:off x="576" y="1968"/>
              <a:ext cx="672" cy="442"/>
            </a:xfrm>
            <a:prstGeom prst="rect">
              <a:avLst/>
            </a:prstGeom>
            <a:noFill/>
            <a:ln w="9525">
              <a:noFill/>
              <a:miter lim="800000"/>
              <a:headEnd/>
              <a:tailEnd/>
            </a:ln>
          </p:spPr>
          <p:txBody>
            <a:bodyPr>
              <a:spAutoFit/>
            </a:bodyPr>
            <a:lstStyle/>
            <a:p>
              <a:pPr algn="ctr" rtl="0"/>
              <a:r>
                <a:rPr lang="en-US" sz="2000" b="0">
                  <a:latin typeface="Times New Roman" pitchFamily="18" charset="0"/>
                </a:rPr>
                <a:t>cellular</a:t>
              </a:r>
            </a:p>
            <a:p>
              <a:pPr algn="ctr" rtl="0"/>
              <a:r>
                <a:rPr lang="en-US" sz="2000" b="0">
                  <a:latin typeface="Times New Roman" pitchFamily="18" charset="0"/>
                </a:rPr>
                <a:t>network</a:t>
              </a:r>
            </a:p>
          </p:txBody>
        </p:sp>
        <p:grpSp>
          <p:nvGrpSpPr>
            <p:cNvPr id="31757" name="Group 26"/>
            <p:cNvGrpSpPr>
              <a:grpSpLocks/>
            </p:cNvGrpSpPr>
            <p:nvPr/>
          </p:nvGrpSpPr>
          <p:grpSpPr bwMode="auto">
            <a:xfrm>
              <a:off x="672" y="2640"/>
              <a:ext cx="490" cy="874"/>
              <a:chOff x="4032" y="336"/>
              <a:chExt cx="490" cy="874"/>
            </a:xfrm>
          </p:grpSpPr>
          <p:sp>
            <p:nvSpPr>
              <p:cNvPr id="31779" name="Oval 27"/>
              <p:cNvSpPr>
                <a:spLocks noChangeArrowheads="1"/>
              </p:cNvSpPr>
              <p:nvPr/>
            </p:nvSpPr>
            <p:spPr bwMode="auto">
              <a:xfrm>
                <a:off x="4176" y="336"/>
                <a:ext cx="192" cy="192"/>
              </a:xfrm>
              <a:prstGeom prst="ellipse">
                <a:avLst/>
              </a:prstGeom>
              <a:noFill/>
              <a:ln w="9525">
                <a:solidFill>
                  <a:schemeClr val="tx1"/>
                </a:solidFill>
                <a:round/>
                <a:headEnd/>
                <a:tailEnd/>
              </a:ln>
            </p:spPr>
            <p:txBody>
              <a:bodyPr wrap="none" anchor="ctr"/>
              <a:lstStyle/>
              <a:p>
                <a:endParaRPr lang="en-IN"/>
              </a:p>
            </p:txBody>
          </p:sp>
          <p:sp>
            <p:nvSpPr>
              <p:cNvPr id="31780" name="Line 28"/>
              <p:cNvSpPr>
                <a:spLocks noChangeShapeType="1"/>
              </p:cNvSpPr>
              <p:nvPr/>
            </p:nvSpPr>
            <p:spPr bwMode="auto">
              <a:xfrm>
                <a:off x="4272" y="528"/>
                <a:ext cx="0" cy="336"/>
              </a:xfrm>
              <a:prstGeom prst="line">
                <a:avLst/>
              </a:prstGeom>
              <a:noFill/>
              <a:ln w="9525">
                <a:solidFill>
                  <a:schemeClr val="tx1"/>
                </a:solidFill>
                <a:round/>
                <a:headEnd/>
                <a:tailEnd/>
              </a:ln>
            </p:spPr>
            <p:txBody>
              <a:bodyPr wrap="none" anchor="ctr"/>
              <a:lstStyle/>
              <a:p>
                <a:endParaRPr lang="en-US"/>
              </a:p>
            </p:txBody>
          </p:sp>
          <p:sp>
            <p:nvSpPr>
              <p:cNvPr id="31781" name="Line 29"/>
              <p:cNvSpPr>
                <a:spLocks noChangeShapeType="1"/>
              </p:cNvSpPr>
              <p:nvPr/>
            </p:nvSpPr>
            <p:spPr bwMode="auto">
              <a:xfrm>
                <a:off x="4272" y="624"/>
                <a:ext cx="192" cy="96"/>
              </a:xfrm>
              <a:prstGeom prst="line">
                <a:avLst/>
              </a:prstGeom>
              <a:noFill/>
              <a:ln w="9525">
                <a:solidFill>
                  <a:schemeClr val="tx1"/>
                </a:solidFill>
                <a:round/>
                <a:headEnd/>
                <a:tailEnd/>
              </a:ln>
            </p:spPr>
            <p:txBody>
              <a:bodyPr wrap="none" anchor="ctr"/>
              <a:lstStyle/>
              <a:p>
                <a:endParaRPr lang="en-US"/>
              </a:p>
            </p:txBody>
          </p:sp>
          <p:sp>
            <p:nvSpPr>
              <p:cNvPr id="31782" name="Line 30"/>
              <p:cNvSpPr>
                <a:spLocks noChangeShapeType="1"/>
              </p:cNvSpPr>
              <p:nvPr/>
            </p:nvSpPr>
            <p:spPr bwMode="auto">
              <a:xfrm flipH="1">
                <a:off x="4128" y="624"/>
                <a:ext cx="144" cy="96"/>
              </a:xfrm>
              <a:prstGeom prst="line">
                <a:avLst/>
              </a:prstGeom>
              <a:noFill/>
              <a:ln w="9525">
                <a:solidFill>
                  <a:schemeClr val="tx1"/>
                </a:solidFill>
                <a:round/>
                <a:headEnd/>
                <a:tailEnd/>
              </a:ln>
            </p:spPr>
            <p:txBody>
              <a:bodyPr wrap="none" anchor="ctr"/>
              <a:lstStyle/>
              <a:p>
                <a:endParaRPr lang="en-US"/>
              </a:p>
            </p:txBody>
          </p:sp>
          <p:sp>
            <p:nvSpPr>
              <p:cNvPr id="31783" name="Line 31"/>
              <p:cNvSpPr>
                <a:spLocks noChangeShapeType="1"/>
              </p:cNvSpPr>
              <p:nvPr/>
            </p:nvSpPr>
            <p:spPr bwMode="auto">
              <a:xfrm>
                <a:off x="4272" y="864"/>
                <a:ext cx="96" cy="96"/>
              </a:xfrm>
              <a:prstGeom prst="line">
                <a:avLst/>
              </a:prstGeom>
              <a:noFill/>
              <a:ln w="9525">
                <a:solidFill>
                  <a:schemeClr val="tx1"/>
                </a:solidFill>
                <a:round/>
                <a:headEnd/>
                <a:tailEnd/>
              </a:ln>
            </p:spPr>
            <p:txBody>
              <a:bodyPr wrap="none" anchor="ctr"/>
              <a:lstStyle/>
              <a:p>
                <a:endParaRPr lang="en-US"/>
              </a:p>
            </p:txBody>
          </p:sp>
          <p:sp>
            <p:nvSpPr>
              <p:cNvPr id="31784" name="Line 32"/>
              <p:cNvSpPr>
                <a:spLocks noChangeShapeType="1"/>
              </p:cNvSpPr>
              <p:nvPr/>
            </p:nvSpPr>
            <p:spPr bwMode="auto">
              <a:xfrm flipH="1">
                <a:off x="4176" y="864"/>
                <a:ext cx="96" cy="96"/>
              </a:xfrm>
              <a:prstGeom prst="line">
                <a:avLst/>
              </a:prstGeom>
              <a:noFill/>
              <a:ln w="9525">
                <a:solidFill>
                  <a:schemeClr val="tx1"/>
                </a:solidFill>
                <a:round/>
                <a:headEnd/>
                <a:tailEnd/>
              </a:ln>
            </p:spPr>
            <p:txBody>
              <a:bodyPr wrap="none" anchor="ctr"/>
              <a:lstStyle/>
              <a:p>
                <a:endParaRPr lang="en-US"/>
              </a:p>
            </p:txBody>
          </p:sp>
          <p:sp>
            <p:nvSpPr>
              <p:cNvPr id="31785" name="Text Box 33"/>
              <p:cNvSpPr txBox="1">
                <a:spLocks noChangeArrowheads="1"/>
              </p:cNvSpPr>
              <p:nvPr/>
            </p:nvSpPr>
            <p:spPr bwMode="auto">
              <a:xfrm>
                <a:off x="4032" y="960"/>
                <a:ext cx="490" cy="250"/>
              </a:xfrm>
              <a:prstGeom prst="rect">
                <a:avLst/>
              </a:prstGeom>
              <a:noFill/>
              <a:ln w="9525">
                <a:noFill/>
                <a:miter lim="800000"/>
                <a:headEnd/>
                <a:tailEnd/>
              </a:ln>
            </p:spPr>
            <p:txBody>
              <a:bodyPr>
                <a:spAutoFit/>
              </a:bodyPr>
              <a:lstStyle/>
              <a:p>
                <a:pPr rtl="0"/>
                <a:r>
                  <a:rPr lang="en-US" sz="2000" b="0">
                    <a:latin typeface="Times New Roman" pitchFamily="18" charset="0"/>
                  </a:rPr>
                  <a:t>user</a:t>
                </a:r>
                <a:endParaRPr lang="en-US" sz="2400" b="0">
                  <a:latin typeface="Times New Roman" pitchFamily="18" charset="0"/>
                </a:endParaRPr>
              </a:p>
            </p:txBody>
          </p:sp>
        </p:grpSp>
        <p:grpSp>
          <p:nvGrpSpPr>
            <p:cNvPr id="31758" name="Group 35"/>
            <p:cNvGrpSpPr>
              <a:grpSpLocks/>
            </p:cNvGrpSpPr>
            <p:nvPr/>
          </p:nvGrpSpPr>
          <p:grpSpPr bwMode="auto">
            <a:xfrm>
              <a:off x="2064" y="2160"/>
              <a:ext cx="1008" cy="548"/>
              <a:chOff x="2064" y="1344"/>
              <a:chExt cx="1008" cy="548"/>
            </a:xfrm>
          </p:grpSpPr>
          <p:sp>
            <p:nvSpPr>
              <p:cNvPr id="31777" name="Oval 36"/>
              <p:cNvSpPr>
                <a:spLocks noChangeArrowheads="1"/>
              </p:cNvSpPr>
              <p:nvPr/>
            </p:nvSpPr>
            <p:spPr bwMode="auto">
              <a:xfrm>
                <a:off x="2064" y="1344"/>
                <a:ext cx="1008" cy="548"/>
              </a:xfrm>
              <a:prstGeom prst="ellipse">
                <a:avLst/>
              </a:prstGeom>
              <a:noFill/>
              <a:ln w="9525">
                <a:solidFill>
                  <a:schemeClr val="tx1"/>
                </a:solidFill>
                <a:round/>
                <a:headEnd/>
                <a:tailEnd/>
              </a:ln>
            </p:spPr>
            <p:txBody>
              <a:bodyPr wrap="none" anchor="ctr"/>
              <a:lstStyle/>
              <a:p>
                <a:endParaRPr lang="en-IN"/>
              </a:p>
            </p:txBody>
          </p:sp>
          <p:sp>
            <p:nvSpPr>
              <p:cNvPr id="31778" name="Text Box 37"/>
              <p:cNvSpPr txBox="1">
                <a:spLocks noChangeArrowheads="1"/>
              </p:cNvSpPr>
              <p:nvPr/>
            </p:nvSpPr>
            <p:spPr bwMode="auto">
              <a:xfrm>
                <a:off x="2100" y="1392"/>
                <a:ext cx="924" cy="442"/>
              </a:xfrm>
              <a:prstGeom prst="rect">
                <a:avLst/>
              </a:prstGeom>
              <a:noFill/>
              <a:ln w="9525">
                <a:noFill/>
                <a:miter lim="800000"/>
                <a:headEnd/>
                <a:tailEnd/>
              </a:ln>
            </p:spPr>
            <p:txBody>
              <a:bodyPr>
                <a:spAutoFit/>
              </a:bodyPr>
              <a:lstStyle/>
              <a:p>
                <a:pPr algn="ctr" rtl="0"/>
                <a:r>
                  <a:rPr lang="en-US" sz="2000" b="0">
                    <a:latin typeface="Times New Roman" pitchFamily="18" charset="0"/>
                  </a:rPr>
                  <a:t>receive</a:t>
                </a:r>
              </a:p>
              <a:p>
                <a:pPr algn="ctr" rtl="0"/>
                <a:r>
                  <a:rPr lang="en-US" sz="2000" b="0">
                    <a:latin typeface="Times New Roman" pitchFamily="18" charset="0"/>
                  </a:rPr>
                  <a:t>phone call</a:t>
                </a:r>
                <a:endParaRPr lang="en-US" sz="2400" b="0">
                  <a:latin typeface="Times New Roman" pitchFamily="18" charset="0"/>
                </a:endParaRPr>
              </a:p>
            </p:txBody>
          </p:sp>
        </p:grpSp>
        <p:sp>
          <p:nvSpPr>
            <p:cNvPr id="31759" name="Oval 39"/>
            <p:cNvSpPr>
              <a:spLocks noChangeArrowheads="1"/>
            </p:cNvSpPr>
            <p:nvPr/>
          </p:nvSpPr>
          <p:spPr bwMode="auto">
            <a:xfrm>
              <a:off x="4080" y="1344"/>
              <a:ext cx="1008" cy="548"/>
            </a:xfrm>
            <a:prstGeom prst="ellipse">
              <a:avLst/>
            </a:prstGeom>
            <a:noFill/>
            <a:ln w="9525">
              <a:solidFill>
                <a:schemeClr val="tx1"/>
              </a:solidFill>
              <a:round/>
              <a:headEnd/>
              <a:tailEnd/>
            </a:ln>
          </p:spPr>
          <p:txBody>
            <a:bodyPr wrap="none" anchor="ctr"/>
            <a:lstStyle/>
            <a:p>
              <a:endParaRPr lang="en-IN"/>
            </a:p>
          </p:txBody>
        </p:sp>
        <p:sp>
          <p:nvSpPr>
            <p:cNvPr id="31760" name="Text Box 40"/>
            <p:cNvSpPr txBox="1">
              <a:spLocks noChangeArrowheads="1"/>
            </p:cNvSpPr>
            <p:nvPr/>
          </p:nvSpPr>
          <p:spPr bwMode="auto">
            <a:xfrm>
              <a:off x="4116" y="1296"/>
              <a:ext cx="924" cy="634"/>
            </a:xfrm>
            <a:prstGeom prst="rect">
              <a:avLst/>
            </a:prstGeom>
            <a:noFill/>
            <a:ln w="9525">
              <a:noFill/>
              <a:miter lim="800000"/>
              <a:headEnd/>
              <a:tailEnd/>
            </a:ln>
          </p:spPr>
          <p:txBody>
            <a:bodyPr>
              <a:spAutoFit/>
            </a:bodyPr>
            <a:lstStyle/>
            <a:p>
              <a:pPr algn="ctr" rtl="0"/>
              <a:r>
                <a:rPr lang="en-US" sz="2000" b="0">
                  <a:latin typeface="Times New Roman" pitchFamily="18" charset="0"/>
                </a:rPr>
                <a:t>place</a:t>
              </a:r>
            </a:p>
            <a:p>
              <a:pPr algn="ctr" rtl="0"/>
              <a:r>
                <a:rPr lang="en-US" sz="2000" b="0">
                  <a:latin typeface="Times New Roman" pitchFamily="18" charset="0"/>
                </a:rPr>
                <a:t>conference call</a:t>
              </a:r>
              <a:endParaRPr lang="en-US" sz="2400" b="0">
                <a:latin typeface="Times New Roman" pitchFamily="18" charset="0"/>
              </a:endParaRPr>
            </a:p>
          </p:txBody>
        </p:sp>
        <p:sp>
          <p:nvSpPr>
            <p:cNvPr id="31761" name="Oval 42"/>
            <p:cNvSpPr>
              <a:spLocks noChangeArrowheads="1"/>
            </p:cNvSpPr>
            <p:nvPr/>
          </p:nvSpPr>
          <p:spPr bwMode="auto">
            <a:xfrm>
              <a:off x="4080" y="2160"/>
              <a:ext cx="1008" cy="548"/>
            </a:xfrm>
            <a:prstGeom prst="ellipse">
              <a:avLst/>
            </a:prstGeom>
            <a:noFill/>
            <a:ln w="9525">
              <a:solidFill>
                <a:schemeClr val="tx1"/>
              </a:solidFill>
              <a:round/>
              <a:headEnd/>
              <a:tailEnd/>
            </a:ln>
          </p:spPr>
          <p:txBody>
            <a:bodyPr wrap="none" anchor="ctr"/>
            <a:lstStyle/>
            <a:p>
              <a:endParaRPr lang="en-IN"/>
            </a:p>
          </p:txBody>
        </p:sp>
        <p:sp>
          <p:nvSpPr>
            <p:cNvPr id="31762" name="Text Box 43"/>
            <p:cNvSpPr txBox="1">
              <a:spLocks noChangeArrowheads="1"/>
            </p:cNvSpPr>
            <p:nvPr/>
          </p:nvSpPr>
          <p:spPr bwMode="auto">
            <a:xfrm>
              <a:off x="4116" y="2112"/>
              <a:ext cx="924" cy="634"/>
            </a:xfrm>
            <a:prstGeom prst="rect">
              <a:avLst/>
            </a:prstGeom>
            <a:noFill/>
            <a:ln w="9525">
              <a:noFill/>
              <a:miter lim="800000"/>
              <a:headEnd/>
              <a:tailEnd/>
            </a:ln>
          </p:spPr>
          <p:txBody>
            <a:bodyPr>
              <a:spAutoFit/>
            </a:bodyPr>
            <a:lstStyle/>
            <a:p>
              <a:pPr algn="ctr" rtl="0"/>
              <a:r>
                <a:rPr lang="en-US" sz="2000" b="0">
                  <a:latin typeface="Times New Roman" pitchFamily="18" charset="0"/>
                </a:rPr>
                <a:t>receive</a:t>
              </a:r>
            </a:p>
            <a:p>
              <a:pPr algn="ctr" rtl="0"/>
              <a:r>
                <a:rPr lang="en-US" sz="2000" b="0">
                  <a:latin typeface="Times New Roman" pitchFamily="18" charset="0"/>
                </a:rPr>
                <a:t>additional call</a:t>
              </a:r>
              <a:endParaRPr lang="en-US" sz="2400" b="0">
                <a:latin typeface="Times New Roman" pitchFamily="18" charset="0"/>
              </a:endParaRPr>
            </a:p>
          </p:txBody>
        </p:sp>
        <p:grpSp>
          <p:nvGrpSpPr>
            <p:cNvPr id="31763" name="Group 44"/>
            <p:cNvGrpSpPr>
              <a:grpSpLocks/>
            </p:cNvGrpSpPr>
            <p:nvPr/>
          </p:nvGrpSpPr>
          <p:grpSpPr bwMode="auto">
            <a:xfrm>
              <a:off x="2064" y="2976"/>
              <a:ext cx="1008" cy="548"/>
              <a:chOff x="2064" y="1344"/>
              <a:chExt cx="1008" cy="548"/>
            </a:xfrm>
          </p:grpSpPr>
          <p:sp>
            <p:nvSpPr>
              <p:cNvPr id="31775" name="Oval 45"/>
              <p:cNvSpPr>
                <a:spLocks noChangeArrowheads="1"/>
              </p:cNvSpPr>
              <p:nvPr/>
            </p:nvSpPr>
            <p:spPr bwMode="auto">
              <a:xfrm>
                <a:off x="2064" y="1344"/>
                <a:ext cx="1008" cy="548"/>
              </a:xfrm>
              <a:prstGeom prst="ellipse">
                <a:avLst/>
              </a:prstGeom>
              <a:noFill/>
              <a:ln w="9525">
                <a:solidFill>
                  <a:schemeClr val="tx1"/>
                </a:solidFill>
                <a:round/>
                <a:headEnd/>
                <a:tailEnd/>
              </a:ln>
            </p:spPr>
            <p:txBody>
              <a:bodyPr wrap="none" anchor="ctr"/>
              <a:lstStyle/>
              <a:p>
                <a:endParaRPr lang="en-IN"/>
              </a:p>
            </p:txBody>
          </p:sp>
          <p:sp>
            <p:nvSpPr>
              <p:cNvPr id="31776" name="Text Box 46"/>
              <p:cNvSpPr txBox="1">
                <a:spLocks noChangeArrowheads="1"/>
              </p:cNvSpPr>
              <p:nvPr/>
            </p:nvSpPr>
            <p:spPr bwMode="auto">
              <a:xfrm>
                <a:off x="2100" y="1392"/>
                <a:ext cx="924" cy="442"/>
              </a:xfrm>
              <a:prstGeom prst="rect">
                <a:avLst/>
              </a:prstGeom>
              <a:noFill/>
              <a:ln w="9525">
                <a:noFill/>
                <a:miter lim="800000"/>
                <a:headEnd/>
                <a:tailEnd/>
              </a:ln>
            </p:spPr>
            <p:txBody>
              <a:bodyPr>
                <a:spAutoFit/>
              </a:bodyPr>
              <a:lstStyle/>
              <a:p>
                <a:pPr algn="ctr" rtl="0"/>
                <a:r>
                  <a:rPr lang="en-US" sz="2000" b="0">
                    <a:latin typeface="Times New Roman" pitchFamily="18" charset="0"/>
                  </a:rPr>
                  <a:t>use</a:t>
                </a:r>
              </a:p>
              <a:p>
                <a:pPr algn="ctr" rtl="0"/>
                <a:r>
                  <a:rPr lang="en-US" sz="2000" b="0">
                    <a:latin typeface="Times New Roman" pitchFamily="18" charset="0"/>
                  </a:rPr>
                  <a:t>scheduler</a:t>
                </a:r>
                <a:endParaRPr lang="en-US" sz="2400" b="0">
                  <a:latin typeface="Times New Roman" pitchFamily="18" charset="0"/>
                </a:endParaRPr>
              </a:p>
            </p:txBody>
          </p:sp>
        </p:grpSp>
        <p:sp>
          <p:nvSpPr>
            <p:cNvPr id="31764" name="Line 47"/>
            <p:cNvSpPr>
              <a:spLocks noChangeShapeType="1"/>
            </p:cNvSpPr>
            <p:nvPr/>
          </p:nvSpPr>
          <p:spPr bwMode="auto">
            <a:xfrm flipH="1">
              <a:off x="1104" y="1632"/>
              <a:ext cx="960" cy="0"/>
            </a:xfrm>
            <a:prstGeom prst="line">
              <a:avLst/>
            </a:prstGeom>
            <a:noFill/>
            <a:ln w="9525">
              <a:solidFill>
                <a:schemeClr val="tx1"/>
              </a:solidFill>
              <a:round/>
              <a:headEnd/>
              <a:tailEnd/>
            </a:ln>
          </p:spPr>
          <p:txBody>
            <a:bodyPr wrap="none" anchor="ctr"/>
            <a:lstStyle/>
            <a:p>
              <a:endParaRPr lang="en-US"/>
            </a:p>
          </p:txBody>
        </p:sp>
        <p:sp>
          <p:nvSpPr>
            <p:cNvPr id="31765" name="Line 48"/>
            <p:cNvSpPr>
              <a:spLocks noChangeShapeType="1"/>
            </p:cNvSpPr>
            <p:nvPr/>
          </p:nvSpPr>
          <p:spPr bwMode="auto">
            <a:xfrm flipH="1" flipV="1">
              <a:off x="1104" y="1632"/>
              <a:ext cx="1008" cy="672"/>
            </a:xfrm>
            <a:prstGeom prst="line">
              <a:avLst/>
            </a:prstGeom>
            <a:noFill/>
            <a:ln w="9525">
              <a:solidFill>
                <a:schemeClr val="tx1"/>
              </a:solidFill>
              <a:round/>
              <a:headEnd/>
              <a:tailEnd/>
            </a:ln>
          </p:spPr>
          <p:txBody>
            <a:bodyPr wrap="none" anchor="ctr"/>
            <a:lstStyle/>
            <a:p>
              <a:endParaRPr lang="en-US"/>
            </a:p>
          </p:txBody>
        </p:sp>
        <p:sp>
          <p:nvSpPr>
            <p:cNvPr id="31766" name="Line 49"/>
            <p:cNvSpPr>
              <a:spLocks noChangeShapeType="1"/>
            </p:cNvSpPr>
            <p:nvPr/>
          </p:nvSpPr>
          <p:spPr bwMode="auto">
            <a:xfrm flipV="1">
              <a:off x="1104" y="1824"/>
              <a:ext cx="1104" cy="1008"/>
            </a:xfrm>
            <a:prstGeom prst="line">
              <a:avLst/>
            </a:prstGeom>
            <a:noFill/>
            <a:ln w="9525">
              <a:solidFill>
                <a:schemeClr val="tx1"/>
              </a:solidFill>
              <a:round/>
              <a:headEnd/>
              <a:tailEnd/>
            </a:ln>
          </p:spPr>
          <p:txBody>
            <a:bodyPr wrap="none" anchor="ctr"/>
            <a:lstStyle/>
            <a:p>
              <a:endParaRPr lang="en-US"/>
            </a:p>
          </p:txBody>
        </p:sp>
        <p:sp>
          <p:nvSpPr>
            <p:cNvPr id="31767" name="Line 50"/>
            <p:cNvSpPr>
              <a:spLocks noChangeShapeType="1"/>
            </p:cNvSpPr>
            <p:nvPr/>
          </p:nvSpPr>
          <p:spPr bwMode="auto">
            <a:xfrm flipV="1">
              <a:off x="1104" y="2544"/>
              <a:ext cx="960" cy="288"/>
            </a:xfrm>
            <a:prstGeom prst="line">
              <a:avLst/>
            </a:prstGeom>
            <a:noFill/>
            <a:ln w="9525">
              <a:solidFill>
                <a:schemeClr val="tx1"/>
              </a:solidFill>
              <a:round/>
              <a:headEnd/>
              <a:tailEnd/>
            </a:ln>
          </p:spPr>
          <p:txBody>
            <a:bodyPr wrap="none" anchor="ctr"/>
            <a:lstStyle/>
            <a:p>
              <a:endParaRPr lang="en-US"/>
            </a:p>
          </p:txBody>
        </p:sp>
        <p:sp>
          <p:nvSpPr>
            <p:cNvPr id="31768" name="Line 51"/>
            <p:cNvSpPr>
              <a:spLocks noChangeShapeType="1"/>
            </p:cNvSpPr>
            <p:nvPr/>
          </p:nvSpPr>
          <p:spPr bwMode="auto">
            <a:xfrm>
              <a:off x="1104" y="2832"/>
              <a:ext cx="960" cy="432"/>
            </a:xfrm>
            <a:prstGeom prst="line">
              <a:avLst/>
            </a:prstGeom>
            <a:noFill/>
            <a:ln w="9525">
              <a:solidFill>
                <a:schemeClr val="tx1"/>
              </a:solidFill>
              <a:round/>
              <a:headEnd/>
              <a:tailEnd/>
            </a:ln>
          </p:spPr>
          <p:txBody>
            <a:bodyPr wrap="none" anchor="ctr"/>
            <a:lstStyle/>
            <a:p>
              <a:endParaRPr lang="en-US"/>
            </a:p>
          </p:txBody>
        </p:sp>
        <p:sp>
          <p:nvSpPr>
            <p:cNvPr id="31769" name="Line 52"/>
            <p:cNvSpPr>
              <a:spLocks noChangeShapeType="1"/>
            </p:cNvSpPr>
            <p:nvPr/>
          </p:nvSpPr>
          <p:spPr bwMode="auto">
            <a:xfrm flipH="1">
              <a:off x="3072" y="1632"/>
              <a:ext cx="1008" cy="0"/>
            </a:xfrm>
            <a:prstGeom prst="line">
              <a:avLst/>
            </a:prstGeom>
            <a:noFill/>
            <a:ln w="9525">
              <a:solidFill>
                <a:schemeClr val="tx1"/>
              </a:solidFill>
              <a:prstDash val="dash"/>
              <a:round/>
              <a:headEnd/>
              <a:tailEnd type="arrow" w="med" len="med"/>
            </a:ln>
          </p:spPr>
          <p:txBody>
            <a:bodyPr wrap="none" anchor="ctr"/>
            <a:lstStyle/>
            <a:p>
              <a:endParaRPr lang="en-US"/>
            </a:p>
          </p:txBody>
        </p:sp>
        <p:sp>
          <p:nvSpPr>
            <p:cNvPr id="31770" name="Text Box 53"/>
            <p:cNvSpPr txBox="1">
              <a:spLocks noChangeArrowheads="1"/>
            </p:cNvSpPr>
            <p:nvPr/>
          </p:nvSpPr>
          <p:spPr bwMode="auto">
            <a:xfrm>
              <a:off x="3158" y="1416"/>
              <a:ext cx="824" cy="231"/>
            </a:xfrm>
            <a:prstGeom prst="rect">
              <a:avLst/>
            </a:prstGeom>
            <a:noFill/>
            <a:ln w="9525">
              <a:noFill/>
              <a:miter lim="800000"/>
              <a:headEnd/>
              <a:tailEnd/>
            </a:ln>
          </p:spPr>
          <p:txBody>
            <a:bodyPr wrap="none">
              <a:spAutoFit/>
            </a:bodyPr>
            <a:lstStyle/>
            <a:p>
              <a:pPr rtl="0"/>
              <a:r>
                <a:rPr lang="en-US" b="0">
                  <a:latin typeface="Times New Roman" pitchFamily="18" charset="0"/>
                </a:rPr>
                <a:t>&lt;&lt;extend&gt;&gt;</a:t>
              </a:r>
            </a:p>
          </p:txBody>
        </p:sp>
        <p:sp>
          <p:nvSpPr>
            <p:cNvPr id="31771" name="Line 54"/>
            <p:cNvSpPr>
              <a:spLocks noChangeShapeType="1"/>
            </p:cNvSpPr>
            <p:nvPr/>
          </p:nvSpPr>
          <p:spPr bwMode="auto">
            <a:xfrm flipH="1">
              <a:off x="3072" y="2433"/>
              <a:ext cx="1008" cy="0"/>
            </a:xfrm>
            <a:prstGeom prst="line">
              <a:avLst/>
            </a:prstGeom>
            <a:noFill/>
            <a:ln w="9525">
              <a:solidFill>
                <a:schemeClr val="tx1"/>
              </a:solidFill>
              <a:prstDash val="dash"/>
              <a:round/>
              <a:headEnd/>
              <a:tailEnd type="arrow" w="med" len="med"/>
            </a:ln>
          </p:spPr>
          <p:txBody>
            <a:bodyPr wrap="none" anchor="ctr"/>
            <a:lstStyle/>
            <a:p>
              <a:endParaRPr lang="en-US"/>
            </a:p>
          </p:txBody>
        </p:sp>
        <p:sp>
          <p:nvSpPr>
            <p:cNvPr id="31772" name="Text Box 55"/>
            <p:cNvSpPr txBox="1">
              <a:spLocks noChangeArrowheads="1"/>
            </p:cNvSpPr>
            <p:nvPr/>
          </p:nvSpPr>
          <p:spPr bwMode="auto">
            <a:xfrm>
              <a:off x="3158" y="2217"/>
              <a:ext cx="824" cy="231"/>
            </a:xfrm>
            <a:prstGeom prst="rect">
              <a:avLst/>
            </a:prstGeom>
            <a:noFill/>
            <a:ln w="9525">
              <a:noFill/>
              <a:miter lim="800000"/>
              <a:headEnd/>
              <a:tailEnd/>
            </a:ln>
          </p:spPr>
          <p:txBody>
            <a:bodyPr wrap="none">
              <a:spAutoFit/>
            </a:bodyPr>
            <a:lstStyle/>
            <a:p>
              <a:pPr rtl="0"/>
              <a:r>
                <a:rPr lang="en-US" b="0">
                  <a:latin typeface="Times New Roman" pitchFamily="18" charset="0"/>
                </a:rPr>
                <a:t>&lt;&lt;extend&gt;&gt;</a:t>
              </a:r>
            </a:p>
          </p:txBody>
        </p:sp>
        <p:sp>
          <p:nvSpPr>
            <p:cNvPr id="31773" name="Rectangle 56"/>
            <p:cNvSpPr>
              <a:spLocks noChangeArrowheads="1"/>
            </p:cNvSpPr>
            <p:nvPr/>
          </p:nvSpPr>
          <p:spPr bwMode="auto">
            <a:xfrm>
              <a:off x="1824" y="1200"/>
              <a:ext cx="3504" cy="2496"/>
            </a:xfrm>
            <a:prstGeom prst="rect">
              <a:avLst/>
            </a:prstGeom>
            <a:noFill/>
            <a:ln w="9525">
              <a:solidFill>
                <a:schemeClr val="tx1"/>
              </a:solidFill>
              <a:miter lim="800000"/>
              <a:headEnd/>
              <a:tailEnd/>
            </a:ln>
          </p:spPr>
          <p:txBody>
            <a:bodyPr wrap="none" anchor="ctr"/>
            <a:lstStyle/>
            <a:p>
              <a:endParaRPr lang="en-IN"/>
            </a:p>
          </p:txBody>
        </p:sp>
        <p:sp>
          <p:nvSpPr>
            <p:cNvPr id="31774" name="Text Box 57"/>
            <p:cNvSpPr txBox="1">
              <a:spLocks noChangeArrowheads="1"/>
            </p:cNvSpPr>
            <p:nvPr/>
          </p:nvSpPr>
          <p:spPr bwMode="auto">
            <a:xfrm>
              <a:off x="4070" y="3480"/>
              <a:ext cx="1224" cy="231"/>
            </a:xfrm>
            <a:prstGeom prst="rect">
              <a:avLst/>
            </a:prstGeom>
            <a:noFill/>
            <a:ln w="9525">
              <a:noFill/>
              <a:miter lim="800000"/>
              <a:headEnd/>
              <a:tailEnd/>
            </a:ln>
          </p:spPr>
          <p:txBody>
            <a:bodyPr wrap="none">
              <a:spAutoFit/>
            </a:bodyPr>
            <a:lstStyle/>
            <a:p>
              <a:pPr rtl="0"/>
              <a:r>
                <a:rPr lang="en-US" b="0">
                  <a:latin typeface="Times New Roman" pitchFamily="18" charset="0"/>
                </a:rPr>
                <a:t>Cellular Telephone</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9" name="Rectangle 5"/>
          <p:cNvSpPr>
            <a:spLocks noGrp="1" noChangeArrowheads="1"/>
          </p:cNvSpPr>
          <p:nvPr>
            <p:ph type="title"/>
          </p:nvPr>
        </p:nvSpPr>
        <p:spPr>
          <a:xfrm>
            <a:off x="1066800" y="381000"/>
            <a:ext cx="7772400" cy="1085850"/>
          </a:xfrm>
        </p:spPr>
        <p:txBody>
          <a:bodyPr anchor="ctr"/>
          <a:lstStyle/>
          <a:p>
            <a:pPr algn="ctr">
              <a:defRPr/>
            </a:pPr>
            <a:r>
              <a:rPr lang="en-US" altLang="en-US" sz="3800" smtClean="0"/>
              <a:t>A More Complicate Example</a:t>
            </a:r>
            <a:endParaRPr lang="en-US" sz="3800" smtClean="0"/>
          </a:p>
        </p:txBody>
      </p:sp>
      <p:sp>
        <p:nvSpPr>
          <p:cNvPr id="7" name="Slide Number Placeholder 5"/>
          <p:cNvSpPr>
            <a:spLocks noGrp="1"/>
          </p:cNvSpPr>
          <p:nvPr>
            <p:ph type="sldNum" sz="quarter" idx="12"/>
          </p:nvPr>
        </p:nvSpPr>
        <p:spPr/>
        <p:txBody>
          <a:bodyPr/>
          <a:lstStyle/>
          <a:p>
            <a:pPr>
              <a:defRPr/>
            </a:pPr>
            <a:fld id="{530A6BFB-23B4-4AB7-BDD9-6C58EFD7C792}" type="slidenum">
              <a:rPr lang="he-IL"/>
              <a:pPr>
                <a:defRPr/>
              </a:pPr>
              <a:t>45</a:t>
            </a:fld>
            <a:endParaRPr lang="en-US"/>
          </a:p>
        </p:txBody>
      </p:sp>
      <p:pic>
        <p:nvPicPr>
          <p:cNvPr id="32771" name="Picture 3"/>
          <p:cNvPicPr>
            <a:picLocks noChangeAspect="1" noChangeArrowheads="1"/>
          </p:cNvPicPr>
          <p:nvPr/>
        </p:nvPicPr>
        <p:blipFill>
          <a:blip r:embed="rId2"/>
          <a:srcRect/>
          <a:stretch>
            <a:fillRect/>
          </a:stretch>
        </p:blipFill>
        <p:spPr bwMode="auto">
          <a:xfrm>
            <a:off x="990600" y="1701800"/>
            <a:ext cx="6934200" cy="5537200"/>
          </a:xfrm>
          <a:prstGeom prst="rect">
            <a:avLst/>
          </a:prstGeom>
          <a:noFill/>
          <a:ln w="9525">
            <a:noFill/>
            <a:miter lim="800000"/>
            <a:headEnd/>
            <a:tailEnd/>
          </a:ln>
        </p:spPr>
      </p:pic>
      <p:sp>
        <p:nvSpPr>
          <p:cNvPr id="32772" name="Text Box 4"/>
          <p:cNvSpPr txBox="1">
            <a:spLocks noChangeArrowheads="1"/>
          </p:cNvSpPr>
          <p:nvPr/>
        </p:nvSpPr>
        <p:spPr bwMode="auto">
          <a:xfrm>
            <a:off x="1784350" y="4000500"/>
            <a:ext cx="300038" cy="142875"/>
          </a:xfrm>
          <a:prstGeom prst="rect">
            <a:avLst/>
          </a:prstGeom>
          <a:solidFill>
            <a:srgbClr val="FFFFFF"/>
          </a:solidFill>
          <a:ln w="9525">
            <a:noFill/>
            <a:miter lim="800000"/>
            <a:headEnd/>
            <a:tailEnd/>
          </a:ln>
        </p:spPr>
        <p:txBody>
          <a:bodyPr/>
          <a:lstStyle/>
          <a:p>
            <a:pPr rtl="0"/>
            <a:endParaRPr lang="en-US" sz="1200" b="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sz="3600" smtClean="0"/>
              <a:t>Specifying the Behavior of a Use Case</a:t>
            </a:r>
          </a:p>
        </p:txBody>
      </p:sp>
      <p:sp>
        <p:nvSpPr>
          <p:cNvPr id="5123" name="Rectangle 3"/>
          <p:cNvSpPr>
            <a:spLocks noGrp="1" noChangeArrowheads="1"/>
          </p:cNvSpPr>
          <p:nvPr>
            <p:ph idx="1"/>
          </p:nvPr>
        </p:nvSpPr>
        <p:spPr/>
        <p:txBody>
          <a:bodyPr/>
          <a:lstStyle/>
          <a:p>
            <a:pPr>
              <a:defRPr/>
            </a:pPr>
            <a:r>
              <a:rPr lang="en-US" sz="2800" smtClean="0"/>
              <a:t>Describing the flow of events within the use case.</a:t>
            </a:r>
          </a:p>
          <a:p>
            <a:pPr>
              <a:defRPr/>
            </a:pPr>
            <a:r>
              <a:rPr lang="en-US" sz="2800" smtClean="0"/>
              <a:t>Can be done in natural language, formal language or pseudo-code.</a:t>
            </a:r>
          </a:p>
          <a:p>
            <a:pPr>
              <a:defRPr/>
            </a:pPr>
            <a:r>
              <a:rPr lang="en-US" sz="2800" smtClean="0"/>
              <a:t>Includes: how and when the use case starts and ends; when the use case interacts with actors and what objects are exchanged; the basic flow and alternative flows of the behavior.</a:t>
            </a:r>
          </a:p>
        </p:txBody>
      </p:sp>
      <p:sp>
        <p:nvSpPr>
          <p:cNvPr id="6" name="Slide Number Placeholder 5"/>
          <p:cNvSpPr>
            <a:spLocks noGrp="1"/>
          </p:cNvSpPr>
          <p:nvPr>
            <p:ph type="sldNum" sz="quarter" idx="12"/>
          </p:nvPr>
        </p:nvSpPr>
        <p:spPr/>
        <p:txBody>
          <a:bodyPr/>
          <a:lstStyle/>
          <a:p>
            <a:pPr>
              <a:defRPr/>
            </a:pPr>
            <a:fld id="{6D5658CB-5CC8-4283-AFEA-657675E89ECF}" type="slidenum">
              <a:rPr lang="he-IL"/>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1371600" y="381000"/>
            <a:ext cx="7772400" cy="1085850"/>
          </a:xfrm>
        </p:spPr>
        <p:txBody>
          <a:bodyPr anchor="ctr"/>
          <a:lstStyle/>
          <a:p>
            <a:pPr>
              <a:defRPr/>
            </a:pPr>
            <a:r>
              <a:rPr lang="en-US" altLang="en-US" sz="4200" smtClean="0"/>
              <a:t>Use Case Description</a:t>
            </a:r>
            <a:endParaRPr lang="en-US" sz="4200" smtClean="0"/>
          </a:p>
        </p:txBody>
      </p:sp>
      <p:sp>
        <p:nvSpPr>
          <p:cNvPr id="32770" name="Rectangle 2"/>
          <p:cNvSpPr>
            <a:spLocks noGrp="1" noChangeArrowheads="1"/>
          </p:cNvSpPr>
          <p:nvPr>
            <p:ph type="body" sz="half" idx="2"/>
          </p:nvPr>
        </p:nvSpPr>
        <p:spPr>
          <a:xfrm>
            <a:off x="1143000" y="1752600"/>
            <a:ext cx="7391400" cy="4724400"/>
          </a:xfrm>
        </p:spPr>
        <p:txBody>
          <a:bodyPr/>
          <a:lstStyle/>
          <a:p>
            <a:pPr algn="r" rtl="1">
              <a:lnSpc>
                <a:spcPct val="115000"/>
              </a:lnSpc>
              <a:buFont typeface="Monotype Sorts" pitchFamily="2" charset="2"/>
              <a:buNone/>
              <a:defRPr/>
            </a:pPr>
            <a:r>
              <a:rPr lang="en-US" sz="2400" b="1" dirty="0" smtClean="0">
                <a:solidFill>
                  <a:srgbClr val="008000"/>
                </a:solidFill>
              </a:rPr>
              <a:t>	</a:t>
            </a:r>
            <a:r>
              <a:rPr lang="en-US" sz="2400" dirty="0" smtClean="0"/>
              <a:t>Each use case may include all or part of the following:</a:t>
            </a:r>
          </a:p>
          <a:p>
            <a:pPr lvl="1">
              <a:lnSpc>
                <a:spcPct val="90000"/>
              </a:lnSpc>
              <a:buClr>
                <a:schemeClr val="tx2"/>
              </a:buClr>
              <a:buFont typeface="Wingdings" pitchFamily="2" charset="2"/>
              <a:buChar char="§"/>
              <a:defRPr/>
            </a:pPr>
            <a:r>
              <a:rPr lang="en-US" sz="1800" dirty="0" smtClean="0"/>
              <a:t>Title or Reference Name	- meaningful name of the UC</a:t>
            </a:r>
          </a:p>
          <a:p>
            <a:pPr lvl="1">
              <a:lnSpc>
                <a:spcPct val="90000"/>
              </a:lnSpc>
              <a:buClr>
                <a:schemeClr val="tx2"/>
              </a:buClr>
              <a:buFont typeface="Wingdings" pitchFamily="2" charset="2"/>
              <a:buChar char="§"/>
              <a:defRPr/>
            </a:pPr>
            <a:r>
              <a:rPr lang="en-US" sz="1800" dirty="0" smtClean="0"/>
              <a:t>Author/Date		- the author and creation date</a:t>
            </a:r>
          </a:p>
          <a:p>
            <a:pPr lvl="1">
              <a:lnSpc>
                <a:spcPct val="90000"/>
              </a:lnSpc>
              <a:buClr>
                <a:schemeClr val="tx2"/>
              </a:buClr>
              <a:buFont typeface="Wingdings" pitchFamily="2" charset="2"/>
              <a:buChar char="§"/>
              <a:defRPr/>
            </a:pPr>
            <a:r>
              <a:rPr lang="en-US" sz="1800" dirty="0" smtClean="0"/>
              <a:t>Modification/Date		- last modification and its date</a:t>
            </a:r>
          </a:p>
          <a:p>
            <a:pPr lvl="1">
              <a:lnSpc>
                <a:spcPct val="90000"/>
              </a:lnSpc>
              <a:buClr>
                <a:schemeClr val="tx2"/>
              </a:buClr>
              <a:buFont typeface="Wingdings" pitchFamily="2" charset="2"/>
              <a:buChar char="§"/>
              <a:defRPr/>
            </a:pPr>
            <a:r>
              <a:rPr lang="en-US" sz="1800" dirty="0" smtClean="0"/>
              <a:t>Purpose			- specifies the goal to be achieved</a:t>
            </a:r>
          </a:p>
          <a:p>
            <a:pPr lvl="1">
              <a:lnSpc>
                <a:spcPct val="90000"/>
              </a:lnSpc>
              <a:buClr>
                <a:schemeClr val="tx2"/>
              </a:buClr>
              <a:buFont typeface="Wingdings" pitchFamily="2" charset="2"/>
              <a:buChar char="§"/>
              <a:defRPr/>
            </a:pPr>
            <a:r>
              <a:rPr lang="en-US" sz="1800" dirty="0" smtClean="0"/>
              <a:t>Overview			- short description of the processes</a:t>
            </a:r>
          </a:p>
          <a:p>
            <a:pPr lvl="1">
              <a:lnSpc>
                <a:spcPct val="90000"/>
              </a:lnSpc>
              <a:buClr>
                <a:schemeClr val="tx2"/>
              </a:buClr>
              <a:buFont typeface="Wingdings" pitchFamily="2" charset="2"/>
              <a:buChar char="§"/>
              <a:defRPr/>
            </a:pPr>
            <a:r>
              <a:rPr lang="en-US" sz="1800" dirty="0" smtClean="0"/>
              <a:t>Cross References		- requirements references</a:t>
            </a:r>
          </a:p>
          <a:p>
            <a:pPr lvl="1">
              <a:lnSpc>
                <a:spcPct val="90000"/>
              </a:lnSpc>
              <a:buClr>
                <a:schemeClr val="tx2"/>
              </a:buClr>
              <a:buFont typeface="Wingdings" pitchFamily="2" charset="2"/>
              <a:buChar char="§"/>
              <a:defRPr/>
            </a:pPr>
            <a:r>
              <a:rPr lang="en-US" sz="1800" dirty="0" smtClean="0"/>
              <a:t>Actors			- agents participating</a:t>
            </a:r>
          </a:p>
          <a:p>
            <a:pPr lvl="1">
              <a:lnSpc>
                <a:spcPct val="90000"/>
              </a:lnSpc>
              <a:buClr>
                <a:schemeClr val="tx2"/>
              </a:buClr>
              <a:buFont typeface="Wingdings" pitchFamily="2" charset="2"/>
              <a:buChar char="§"/>
              <a:defRPr/>
            </a:pPr>
            <a:r>
              <a:rPr lang="en-US" sz="1800" dirty="0" smtClean="0"/>
              <a:t>Pre Conditions		- must be true to allow execution</a:t>
            </a:r>
          </a:p>
          <a:p>
            <a:pPr lvl="1">
              <a:lnSpc>
                <a:spcPct val="90000"/>
              </a:lnSpc>
              <a:buClr>
                <a:schemeClr val="tx2"/>
              </a:buClr>
              <a:buFont typeface="Wingdings" pitchFamily="2" charset="2"/>
              <a:buChar char="§"/>
              <a:defRPr/>
            </a:pPr>
            <a:r>
              <a:rPr lang="en-US" sz="1800" dirty="0" smtClean="0"/>
              <a:t>Post Conditions		- will be set when completes normally</a:t>
            </a:r>
          </a:p>
          <a:p>
            <a:pPr lvl="1">
              <a:lnSpc>
                <a:spcPct val="90000"/>
              </a:lnSpc>
              <a:buClr>
                <a:schemeClr val="tx2"/>
              </a:buClr>
              <a:buFont typeface="Wingdings" pitchFamily="2" charset="2"/>
              <a:buChar char="§"/>
              <a:defRPr/>
            </a:pPr>
            <a:r>
              <a:rPr lang="en-US" sz="1800" dirty="0" smtClean="0"/>
              <a:t>Normal flow of events	- regular flow of activities</a:t>
            </a:r>
          </a:p>
          <a:p>
            <a:pPr lvl="1">
              <a:lnSpc>
                <a:spcPct val="90000"/>
              </a:lnSpc>
              <a:buClr>
                <a:schemeClr val="tx2"/>
              </a:buClr>
              <a:buFont typeface="Wingdings" pitchFamily="2" charset="2"/>
              <a:buChar char="§"/>
              <a:defRPr/>
            </a:pPr>
            <a:r>
              <a:rPr lang="en-US" sz="1800" dirty="0" smtClean="0"/>
              <a:t>Alternative flow of events 	- other flow of activities</a:t>
            </a:r>
          </a:p>
          <a:p>
            <a:pPr lvl="1">
              <a:lnSpc>
                <a:spcPct val="90000"/>
              </a:lnSpc>
              <a:buClr>
                <a:schemeClr val="tx2"/>
              </a:buClr>
              <a:buFont typeface="Wingdings" pitchFamily="2" charset="2"/>
              <a:buChar char="§"/>
              <a:defRPr/>
            </a:pPr>
            <a:r>
              <a:rPr lang="en-US" sz="1800" dirty="0" smtClean="0"/>
              <a:t>Exceptional flow of events 	- unusual situations</a:t>
            </a:r>
          </a:p>
          <a:p>
            <a:pPr lvl="1">
              <a:lnSpc>
                <a:spcPct val="90000"/>
              </a:lnSpc>
              <a:buClr>
                <a:schemeClr val="tx2"/>
              </a:buClr>
              <a:buFont typeface="Wingdings" pitchFamily="2" charset="2"/>
              <a:buChar char="§"/>
              <a:defRPr/>
            </a:pPr>
            <a:r>
              <a:rPr lang="en-US" sz="1800" dirty="0" smtClean="0"/>
              <a:t>Implementation issues	- foreseen implementation problems</a:t>
            </a:r>
            <a:endParaRPr lang="en-US" sz="1800" dirty="0" smtClean="0">
              <a:solidFill>
                <a:schemeClr val="accent2"/>
              </a:solidFill>
            </a:endParaRPr>
          </a:p>
        </p:txBody>
      </p:sp>
      <p:sp>
        <p:nvSpPr>
          <p:cNvPr id="7" name="Slide Number Placeholder 6"/>
          <p:cNvSpPr>
            <a:spLocks noGrp="1"/>
          </p:cNvSpPr>
          <p:nvPr>
            <p:ph type="sldNum" sz="quarter" idx="12"/>
          </p:nvPr>
        </p:nvSpPr>
        <p:spPr/>
        <p:txBody>
          <a:bodyPr/>
          <a:lstStyle/>
          <a:p>
            <a:pPr>
              <a:defRPr/>
            </a:pPr>
            <a:fld id="{28490CDD-DA61-4992-BC35-2F0270FF7BD4}" type="slidenum">
              <a:rPr lang="he-IL"/>
              <a:pPr>
                <a:defRPr/>
              </a:pPr>
              <a:t>47</a:t>
            </a:fld>
            <a:endParaRPr lang="en-US"/>
          </a:p>
        </p:txBody>
      </p:sp>
      <p:sp>
        <p:nvSpPr>
          <p:cNvPr id="33797" name="Rectangle 4"/>
          <p:cNvSpPr>
            <a:spLocks noChangeArrowheads="1"/>
          </p:cNvSpPr>
          <p:nvPr/>
        </p:nvSpPr>
        <p:spPr bwMode="auto">
          <a:xfrm>
            <a:off x="4495800" y="-110337600"/>
            <a:ext cx="533400" cy="90722450"/>
          </a:xfrm>
          <a:prstGeom prst="rect">
            <a:avLst/>
          </a:prstGeom>
          <a:noFill/>
          <a:ln w="12700">
            <a:noFill/>
            <a:miter lim="800000"/>
            <a:headEnd type="none" w="sm" len="sm"/>
            <a:tailEnd type="none" w="sm" len="sm"/>
          </a:ln>
        </p:spPr>
        <p:txBody>
          <a:bodyPr>
            <a:spAutoFit/>
          </a:bodyPr>
          <a:lstStyle/>
          <a:p>
            <a:r>
              <a:rPr lang="en-US">
                <a:solidFill>
                  <a:srgbClr val="063DE8"/>
                </a:solidFill>
              </a:rPr>
              <a:t>Each use case may include all or part of the following:</a:t>
            </a:r>
          </a:p>
          <a:p>
            <a:r>
              <a:rPr lang="en-US"/>
              <a:t>Title or Reference Name	- meaningful name of the UC</a:t>
            </a:r>
          </a:p>
          <a:p>
            <a:r>
              <a:rPr lang="en-US"/>
              <a:t>Author/Date		- the author of the UC and its creation date</a:t>
            </a:r>
          </a:p>
          <a:p>
            <a:r>
              <a:rPr lang="en-US"/>
              <a:t>Modification/Date	- last modification to the UC and its date</a:t>
            </a:r>
          </a:p>
          <a:p>
            <a:r>
              <a:rPr lang="en-US"/>
              <a:t>Purpose		- specifies the goal to be achieved by the UC </a:t>
            </a:r>
          </a:p>
          <a:p>
            <a:r>
              <a:rPr lang="en-US"/>
              <a:t>Overview		- short description of the use cases processes</a:t>
            </a:r>
          </a:p>
          <a:p>
            <a:r>
              <a:rPr lang="en-US"/>
              <a:t>Cross References	- requirements references</a:t>
            </a:r>
          </a:p>
          <a:p>
            <a:r>
              <a:rPr lang="en-US"/>
              <a:t>Actors			- agents which initiate or participate in the UC</a:t>
            </a:r>
          </a:p>
          <a:p>
            <a:r>
              <a:rPr lang="en-US"/>
              <a:t>Pre Conditions		- must be true to allow the execution of the UC</a:t>
            </a:r>
          </a:p>
          <a:p>
            <a:r>
              <a:rPr lang="en-US"/>
              <a:t>Post Conditions		- will be set when the use use completes its execution normally</a:t>
            </a:r>
          </a:p>
          <a:p>
            <a:r>
              <a:rPr lang="en-US"/>
              <a:t>Normal flow of events	- regular flow of activities of the UC</a:t>
            </a:r>
          </a:p>
          <a:p>
            <a:r>
              <a:rPr lang="en-US"/>
              <a:t>Alternative flow of events - other flow of activities of the UC</a:t>
            </a:r>
          </a:p>
          <a:p>
            <a:r>
              <a:rPr lang="en-US"/>
              <a:t>Exceptional flow of events - unusual situations</a:t>
            </a:r>
          </a:p>
          <a:p>
            <a:r>
              <a:rPr lang="en-US"/>
              <a:t>Implementation issues	- possible foreseen problems in the implementation of the UC</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1066800"/>
            <a:ext cx="7848600" cy="4572000"/>
          </a:xfrm>
        </p:spPr>
        <p:txBody>
          <a:bodyPr>
            <a:normAutofit/>
          </a:bodyPr>
          <a:lstStyle/>
          <a:p>
            <a:pPr algn="l"/>
            <a:r>
              <a:rPr lang="en-US" dirty="0" smtClean="0">
                <a:solidFill>
                  <a:schemeClr val="tx1"/>
                </a:solidFill>
              </a:rPr>
              <a:t>Each use case has a name and a specification. The specification consists of:</a:t>
            </a:r>
          </a:p>
          <a:p>
            <a:pPr algn="l"/>
            <a:r>
              <a:rPr lang="en-US" dirty="0" smtClean="0">
                <a:solidFill>
                  <a:schemeClr val="tx1"/>
                </a:solidFill>
              </a:rPr>
              <a:t> Preconditions – these are things that must be true before the use case can execute – they are constraints on the state of the system;</a:t>
            </a:r>
          </a:p>
          <a:p>
            <a:pPr algn="l"/>
            <a:r>
              <a:rPr lang="en-US" dirty="0" smtClean="0">
                <a:solidFill>
                  <a:schemeClr val="tx1"/>
                </a:solidFill>
              </a:rPr>
              <a:t> Flow of events – the steps in the use case;</a:t>
            </a:r>
          </a:p>
          <a:p>
            <a:pPr algn="l"/>
            <a:r>
              <a:rPr lang="en-US" dirty="0" smtClean="0">
                <a:solidFill>
                  <a:schemeClr val="tx1"/>
                </a:solidFill>
              </a:rPr>
              <a:t> </a:t>
            </a:r>
            <a:r>
              <a:rPr lang="en-US" dirty="0" err="1" smtClean="0">
                <a:solidFill>
                  <a:schemeClr val="tx1"/>
                </a:solidFill>
              </a:rPr>
              <a:t>Postconditions</a:t>
            </a:r>
            <a:r>
              <a:rPr lang="en-US" dirty="0" smtClean="0">
                <a:solidFill>
                  <a:schemeClr val="tx1"/>
                </a:solidFill>
              </a:rPr>
              <a:t> – things that must be true at the end of the use case.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en-GB" altLang="es-ES" smtClean="0"/>
              <a:t>Use case specification</a:t>
            </a:r>
          </a:p>
        </p:txBody>
      </p:sp>
      <p:sp>
        <p:nvSpPr>
          <p:cNvPr id="74758" name="Rectangle 63"/>
          <p:cNvSpPr>
            <a:spLocks noChangeArrowheads="1"/>
          </p:cNvSpPr>
          <p:nvPr/>
        </p:nvSpPr>
        <p:spPr bwMode="auto">
          <a:xfrm>
            <a:off x="2803525" y="1600200"/>
            <a:ext cx="5581650" cy="293688"/>
          </a:xfrm>
          <a:prstGeom prst="rect">
            <a:avLst/>
          </a:prstGeom>
          <a:noFill/>
          <a:ln w="9525">
            <a:solidFill>
              <a:schemeClr val="tx1"/>
            </a:solidFill>
            <a:miter lim="800000"/>
            <a:headEnd/>
            <a:tailEnd/>
          </a:ln>
          <a:effectLst/>
        </p:spPr>
        <p:txBody>
          <a:bodyPr wrap="none" anchor="ctr"/>
          <a:lstStyle/>
          <a:p>
            <a:r>
              <a:rPr lang="en-GB" altLang="es-ES" sz="1400" b="0"/>
              <a:t>Use case: PaySalesTax</a:t>
            </a:r>
          </a:p>
        </p:txBody>
      </p:sp>
      <p:sp>
        <p:nvSpPr>
          <p:cNvPr id="74759" name="Rectangle 64"/>
          <p:cNvSpPr>
            <a:spLocks noChangeArrowheads="1"/>
          </p:cNvSpPr>
          <p:nvPr/>
        </p:nvSpPr>
        <p:spPr bwMode="auto">
          <a:xfrm>
            <a:off x="2803525" y="2701925"/>
            <a:ext cx="5581650" cy="514350"/>
          </a:xfrm>
          <a:prstGeom prst="rect">
            <a:avLst/>
          </a:prstGeom>
          <a:noFill/>
          <a:ln w="9525">
            <a:solidFill>
              <a:schemeClr val="tx1"/>
            </a:solidFill>
            <a:miter lim="800000"/>
            <a:headEnd/>
            <a:tailEnd/>
          </a:ln>
          <a:effectLst/>
        </p:spPr>
        <p:txBody>
          <a:bodyPr wrap="none" anchor="ctr"/>
          <a:lstStyle/>
          <a:p>
            <a:pPr algn="l"/>
            <a:r>
              <a:rPr lang="en-GB" altLang="es-ES" sz="1400" b="0"/>
              <a:t>Primary actors:</a:t>
            </a:r>
          </a:p>
          <a:p>
            <a:pPr algn="l"/>
            <a:r>
              <a:rPr lang="en-GB" altLang="es-ES" sz="1400" b="0"/>
              <a:t>Time</a:t>
            </a:r>
          </a:p>
        </p:txBody>
      </p:sp>
      <p:sp>
        <p:nvSpPr>
          <p:cNvPr id="74760" name="Rectangle 65"/>
          <p:cNvSpPr>
            <a:spLocks noChangeArrowheads="1"/>
          </p:cNvSpPr>
          <p:nvPr/>
        </p:nvSpPr>
        <p:spPr bwMode="auto">
          <a:xfrm>
            <a:off x="2803525" y="3729038"/>
            <a:ext cx="5581650" cy="514350"/>
          </a:xfrm>
          <a:prstGeom prst="rect">
            <a:avLst/>
          </a:prstGeom>
          <a:noFill/>
          <a:ln w="9525">
            <a:solidFill>
              <a:schemeClr val="tx1"/>
            </a:solidFill>
            <a:miter lim="800000"/>
            <a:headEnd/>
            <a:tailEnd/>
          </a:ln>
          <a:effectLst/>
        </p:spPr>
        <p:txBody>
          <a:bodyPr wrap="none" anchor="ctr"/>
          <a:lstStyle/>
          <a:p>
            <a:pPr algn="l"/>
            <a:r>
              <a:rPr lang="en-GB" altLang="es-ES" sz="1400" b="0"/>
              <a:t>Preconditions:</a:t>
            </a:r>
          </a:p>
          <a:p>
            <a:pPr algn="l"/>
            <a:r>
              <a:rPr lang="en-GB" altLang="es-ES" sz="1400" b="0"/>
              <a:t>1. It is the end of the business quarter.</a:t>
            </a:r>
          </a:p>
        </p:txBody>
      </p:sp>
      <p:sp>
        <p:nvSpPr>
          <p:cNvPr id="74761" name="Rectangle 66"/>
          <p:cNvSpPr>
            <a:spLocks noChangeArrowheads="1"/>
          </p:cNvSpPr>
          <p:nvPr/>
        </p:nvSpPr>
        <p:spPr bwMode="auto">
          <a:xfrm>
            <a:off x="2803525" y="5491163"/>
            <a:ext cx="5581650" cy="514350"/>
          </a:xfrm>
          <a:prstGeom prst="rect">
            <a:avLst/>
          </a:prstGeom>
          <a:noFill/>
          <a:ln w="9525">
            <a:solidFill>
              <a:schemeClr val="tx1"/>
            </a:solidFill>
            <a:miter lim="800000"/>
            <a:headEnd/>
            <a:tailEnd/>
          </a:ln>
          <a:effectLst/>
        </p:spPr>
        <p:txBody>
          <a:bodyPr wrap="none" anchor="ctr"/>
          <a:lstStyle/>
          <a:p>
            <a:pPr algn="l"/>
            <a:r>
              <a:rPr lang="en-GB" altLang="es-ES" sz="1400" b="0"/>
              <a:t>Postconditions:</a:t>
            </a:r>
          </a:p>
          <a:p>
            <a:pPr algn="l"/>
            <a:r>
              <a:rPr lang="en-GB" altLang="es-ES" sz="1400" b="0"/>
              <a:t>1. The Tax Authority receives the correct amount of Sales Tax.</a:t>
            </a:r>
          </a:p>
        </p:txBody>
      </p:sp>
      <p:sp>
        <p:nvSpPr>
          <p:cNvPr id="74762" name="Rectangle 67"/>
          <p:cNvSpPr>
            <a:spLocks noChangeArrowheads="1"/>
          </p:cNvSpPr>
          <p:nvPr/>
        </p:nvSpPr>
        <p:spPr bwMode="auto">
          <a:xfrm>
            <a:off x="2803525" y="4243388"/>
            <a:ext cx="5581650" cy="1247775"/>
          </a:xfrm>
          <a:prstGeom prst="rect">
            <a:avLst/>
          </a:prstGeom>
          <a:noFill/>
          <a:ln w="9525">
            <a:solidFill>
              <a:schemeClr val="tx1"/>
            </a:solidFill>
            <a:miter lim="800000"/>
            <a:headEnd/>
            <a:tailEnd/>
          </a:ln>
          <a:effectLst/>
        </p:spPr>
        <p:txBody>
          <a:bodyPr/>
          <a:lstStyle/>
          <a:p>
            <a:pPr algn="l"/>
            <a:r>
              <a:rPr lang="en-GB" altLang="es-ES" sz="1400" b="0"/>
              <a:t>Main flow:</a:t>
            </a:r>
          </a:p>
        </p:txBody>
      </p:sp>
      <p:sp>
        <p:nvSpPr>
          <p:cNvPr id="74763" name="Rectangle 68"/>
          <p:cNvSpPr>
            <a:spLocks noChangeArrowheads="1"/>
          </p:cNvSpPr>
          <p:nvPr/>
        </p:nvSpPr>
        <p:spPr bwMode="auto">
          <a:xfrm>
            <a:off x="3171825" y="4537075"/>
            <a:ext cx="5286375" cy="942975"/>
          </a:xfrm>
          <a:prstGeom prst="rect">
            <a:avLst/>
          </a:prstGeom>
          <a:noFill/>
          <a:ln w="9525">
            <a:noFill/>
            <a:miter lim="800000"/>
            <a:headEnd/>
            <a:tailEnd/>
          </a:ln>
          <a:effectLst/>
        </p:spPr>
        <p:txBody>
          <a:bodyPr>
            <a:spAutoFit/>
          </a:bodyPr>
          <a:lstStyle/>
          <a:p>
            <a:pPr algn="l"/>
            <a:r>
              <a:rPr lang="en-GB" altLang="es-ES" sz="1400" b="0"/>
              <a:t>The use case starts when it is the end of the business quarter.</a:t>
            </a:r>
          </a:p>
          <a:p>
            <a:pPr algn="l"/>
            <a:r>
              <a:rPr lang="en-GB" altLang="es-ES" sz="1400" b="0"/>
              <a:t>The system determines the amount of Sales Tax owed to the Tax Authority.</a:t>
            </a:r>
          </a:p>
          <a:p>
            <a:pPr algn="l"/>
            <a:r>
              <a:rPr lang="en-GB" altLang="es-ES" sz="1400" b="0"/>
              <a:t>The system sends an electronic payment to the Tax Authority.</a:t>
            </a:r>
          </a:p>
        </p:txBody>
      </p:sp>
      <p:sp>
        <p:nvSpPr>
          <p:cNvPr id="74764" name="Rectangle 69"/>
          <p:cNvSpPr>
            <a:spLocks noChangeArrowheads="1"/>
          </p:cNvSpPr>
          <p:nvPr/>
        </p:nvSpPr>
        <p:spPr bwMode="auto">
          <a:xfrm>
            <a:off x="2878138" y="4537075"/>
            <a:ext cx="366712" cy="942975"/>
          </a:xfrm>
          <a:prstGeom prst="rect">
            <a:avLst/>
          </a:prstGeom>
          <a:noFill/>
          <a:ln w="9525">
            <a:noFill/>
            <a:miter lim="800000"/>
            <a:headEnd/>
            <a:tailEnd/>
          </a:ln>
          <a:effectLst/>
        </p:spPr>
        <p:txBody>
          <a:bodyPr>
            <a:spAutoFit/>
          </a:bodyPr>
          <a:lstStyle/>
          <a:p>
            <a:pPr algn="l"/>
            <a:r>
              <a:rPr lang="en-GB" altLang="es-ES" sz="1400" b="0"/>
              <a:t>1.</a:t>
            </a:r>
          </a:p>
          <a:p>
            <a:pPr algn="l"/>
            <a:r>
              <a:rPr lang="en-GB" altLang="es-ES" sz="1400" b="0"/>
              <a:t>2.</a:t>
            </a:r>
          </a:p>
          <a:p>
            <a:pPr algn="l"/>
            <a:endParaRPr lang="en-GB" altLang="es-ES" sz="1400" b="0"/>
          </a:p>
          <a:p>
            <a:pPr algn="l"/>
            <a:r>
              <a:rPr lang="en-GB" altLang="es-ES" sz="1400" b="0"/>
              <a:t>3.</a:t>
            </a:r>
          </a:p>
        </p:txBody>
      </p:sp>
      <p:sp>
        <p:nvSpPr>
          <p:cNvPr id="74765" name="AutoShape 70"/>
          <p:cNvSpPr>
            <a:spLocks/>
          </p:cNvSpPr>
          <p:nvPr/>
        </p:nvSpPr>
        <p:spPr bwMode="auto">
          <a:xfrm>
            <a:off x="2509838" y="1600200"/>
            <a:ext cx="147637" cy="293688"/>
          </a:xfrm>
          <a:prstGeom prst="leftBrace">
            <a:avLst>
              <a:gd name="adj1" fmla="val 16577"/>
              <a:gd name="adj2" fmla="val 50000"/>
            </a:avLst>
          </a:prstGeom>
          <a:noFill/>
          <a:ln w="9525">
            <a:solidFill>
              <a:schemeClr val="tx2"/>
            </a:solidFill>
            <a:miter lim="800000"/>
            <a:headEnd/>
            <a:tailEnd/>
          </a:ln>
          <a:effectLst/>
        </p:spPr>
        <p:txBody>
          <a:bodyPr wrap="none" anchor="ctr"/>
          <a:lstStyle/>
          <a:p>
            <a:endParaRPr lang="es-ES"/>
          </a:p>
        </p:txBody>
      </p:sp>
      <p:sp>
        <p:nvSpPr>
          <p:cNvPr id="74766" name="AutoShape 71"/>
          <p:cNvSpPr>
            <a:spLocks/>
          </p:cNvSpPr>
          <p:nvPr/>
        </p:nvSpPr>
        <p:spPr bwMode="auto">
          <a:xfrm>
            <a:off x="2509838" y="2701925"/>
            <a:ext cx="147637" cy="1027113"/>
          </a:xfrm>
          <a:prstGeom prst="leftBrace">
            <a:avLst>
              <a:gd name="adj1" fmla="val 57975"/>
              <a:gd name="adj2" fmla="val 50000"/>
            </a:avLst>
          </a:prstGeom>
          <a:noFill/>
          <a:ln w="9525">
            <a:solidFill>
              <a:schemeClr val="tx2"/>
            </a:solidFill>
            <a:miter lim="800000"/>
            <a:headEnd/>
            <a:tailEnd/>
          </a:ln>
          <a:effectLst/>
        </p:spPr>
        <p:txBody>
          <a:bodyPr wrap="none" anchor="ctr"/>
          <a:lstStyle/>
          <a:p>
            <a:endParaRPr lang="es-ES"/>
          </a:p>
        </p:txBody>
      </p:sp>
      <p:sp>
        <p:nvSpPr>
          <p:cNvPr id="74767" name="AutoShape 72"/>
          <p:cNvSpPr>
            <a:spLocks/>
          </p:cNvSpPr>
          <p:nvPr/>
        </p:nvSpPr>
        <p:spPr bwMode="auto">
          <a:xfrm>
            <a:off x="2509838" y="4243388"/>
            <a:ext cx="147637" cy="1247775"/>
          </a:xfrm>
          <a:prstGeom prst="leftBrace">
            <a:avLst>
              <a:gd name="adj1" fmla="val 70430"/>
              <a:gd name="adj2" fmla="val 50000"/>
            </a:avLst>
          </a:prstGeom>
          <a:noFill/>
          <a:ln w="9525">
            <a:solidFill>
              <a:schemeClr val="tx2"/>
            </a:solidFill>
            <a:miter lim="800000"/>
            <a:headEnd/>
            <a:tailEnd/>
          </a:ln>
          <a:effectLst/>
        </p:spPr>
        <p:txBody>
          <a:bodyPr wrap="none" anchor="ctr"/>
          <a:lstStyle/>
          <a:p>
            <a:endParaRPr lang="es-ES"/>
          </a:p>
        </p:txBody>
      </p:sp>
      <p:sp>
        <p:nvSpPr>
          <p:cNvPr id="74768" name="AutoShape 73"/>
          <p:cNvSpPr>
            <a:spLocks/>
          </p:cNvSpPr>
          <p:nvPr/>
        </p:nvSpPr>
        <p:spPr bwMode="auto">
          <a:xfrm>
            <a:off x="2509838" y="3729038"/>
            <a:ext cx="147637" cy="514350"/>
          </a:xfrm>
          <a:prstGeom prst="leftBrace">
            <a:avLst>
              <a:gd name="adj1" fmla="val 29032"/>
              <a:gd name="adj2" fmla="val 50000"/>
            </a:avLst>
          </a:prstGeom>
          <a:noFill/>
          <a:ln w="9525">
            <a:solidFill>
              <a:schemeClr val="tx2"/>
            </a:solidFill>
            <a:miter lim="800000"/>
            <a:headEnd/>
            <a:tailEnd/>
          </a:ln>
          <a:effectLst/>
        </p:spPr>
        <p:txBody>
          <a:bodyPr wrap="none" anchor="ctr"/>
          <a:lstStyle/>
          <a:p>
            <a:endParaRPr lang="es-ES"/>
          </a:p>
        </p:txBody>
      </p:sp>
      <p:sp>
        <p:nvSpPr>
          <p:cNvPr id="74769" name="AutoShape 74"/>
          <p:cNvSpPr>
            <a:spLocks/>
          </p:cNvSpPr>
          <p:nvPr/>
        </p:nvSpPr>
        <p:spPr bwMode="auto">
          <a:xfrm>
            <a:off x="2509838" y="5491163"/>
            <a:ext cx="147637" cy="514350"/>
          </a:xfrm>
          <a:prstGeom prst="leftBrace">
            <a:avLst>
              <a:gd name="adj1" fmla="val 29032"/>
              <a:gd name="adj2" fmla="val 50000"/>
            </a:avLst>
          </a:prstGeom>
          <a:noFill/>
          <a:ln w="9525">
            <a:solidFill>
              <a:schemeClr val="tx2"/>
            </a:solidFill>
            <a:miter lim="800000"/>
            <a:headEnd/>
            <a:tailEnd/>
          </a:ln>
          <a:effectLst/>
        </p:spPr>
        <p:txBody>
          <a:bodyPr wrap="none" anchor="ctr"/>
          <a:lstStyle/>
          <a:p>
            <a:endParaRPr lang="es-ES"/>
          </a:p>
        </p:txBody>
      </p:sp>
      <p:sp>
        <p:nvSpPr>
          <p:cNvPr id="74770" name="Rectangle 75"/>
          <p:cNvSpPr>
            <a:spLocks noChangeArrowheads="1"/>
          </p:cNvSpPr>
          <p:nvPr/>
        </p:nvSpPr>
        <p:spPr bwMode="auto">
          <a:xfrm>
            <a:off x="228600" y="1600200"/>
            <a:ext cx="1987550" cy="304800"/>
          </a:xfrm>
          <a:prstGeom prst="rect">
            <a:avLst/>
          </a:prstGeom>
          <a:noFill/>
          <a:ln w="9525">
            <a:noFill/>
            <a:miter lim="800000"/>
            <a:headEnd/>
            <a:tailEnd/>
          </a:ln>
          <a:effectLst/>
        </p:spPr>
        <p:txBody>
          <a:bodyPr>
            <a:spAutoFit/>
          </a:bodyPr>
          <a:lstStyle/>
          <a:p>
            <a:pPr algn="l"/>
            <a:r>
              <a:rPr lang="en-GB" altLang="es-ES" sz="1400" b="0">
                <a:solidFill>
                  <a:schemeClr val="tx2"/>
                </a:solidFill>
              </a:rPr>
              <a:t>use case name</a:t>
            </a:r>
          </a:p>
        </p:txBody>
      </p:sp>
      <p:sp>
        <p:nvSpPr>
          <p:cNvPr id="74771" name="Rectangle 76"/>
          <p:cNvSpPr>
            <a:spLocks noChangeArrowheads="1"/>
          </p:cNvSpPr>
          <p:nvPr/>
        </p:nvSpPr>
        <p:spPr bwMode="auto">
          <a:xfrm>
            <a:off x="228600" y="2701925"/>
            <a:ext cx="2281238" cy="517525"/>
          </a:xfrm>
          <a:prstGeom prst="rect">
            <a:avLst/>
          </a:prstGeom>
          <a:noFill/>
          <a:ln w="9525">
            <a:noFill/>
            <a:miter lim="800000"/>
            <a:headEnd/>
            <a:tailEnd/>
          </a:ln>
          <a:effectLst/>
        </p:spPr>
        <p:txBody>
          <a:bodyPr>
            <a:spAutoFit/>
          </a:bodyPr>
          <a:lstStyle/>
          <a:p>
            <a:pPr algn="l"/>
            <a:r>
              <a:rPr lang="en-GB" altLang="es-ES" sz="1400" b="0">
                <a:solidFill>
                  <a:schemeClr val="tx2"/>
                </a:solidFill>
              </a:rPr>
              <a:t>the actors involved in the use case </a:t>
            </a:r>
          </a:p>
        </p:txBody>
      </p:sp>
      <p:sp>
        <p:nvSpPr>
          <p:cNvPr id="74772" name="Rectangle 77"/>
          <p:cNvSpPr>
            <a:spLocks noChangeArrowheads="1"/>
          </p:cNvSpPr>
          <p:nvPr/>
        </p:nvSpPr>
        <p:spPr bwMode="auto">
          <a:xfrm>
            <a:off x="228600" y="3729038"/>
            <a:ext cx="2281238" cy="517525"/>
          </a:xfrm>
          <a:prstGeom prst="rect">
            <a:avLst/>
          </a:prstGeom>
          <a:noFill/>
          <a:ln w="9525">
            <a:noFill/>
            <a:miter lim="800000"/>
            <a:headEnd/>
            <a:tailEnd/>
          </a:ln>
          <a:effectLst/>
        </p:spPr>
        <p:txBody>
          <a:bodyPr>
            <a:spAutoFit/>
          </a:bodyPr>
          <a:lstStyle/>
          <a:p>
            <a:pPr algn="l"/>
            <a:r>
              <a:rPr lang="en-GB" altLang="es-ES" sz="1400" b="0">
                <a:solidFill>
                  <a:schemeClr val="tx2"/>
                </a:solidFill>
              </a:rPr>
              <a:t>the system state before the use case can begin</a:t>
            </a:r>
          </a:p>
        </p:txBody>
      </p:sp>
      <p:sp>
        <p:nvSpPr>
          <p:cNvPr id="74773" name="Rectangle 78"/>
          <p:cNvSpPr>
            <a:spLocks noChangeArrowheads="1"/>
          </p:cNvSpPr>
          <p:nvPr/>
        </p:nvSpPr>
        <p:spPr bwMode="auto">
          <a:xfrm>
            <a:off x="228600" y="4610100"/>
            <a:ext cx="2281238" cy="517525"/>
          </a:xfrm>
          <a:prstGeom prst="rect">
            <a:avLst/>
          </a:prstGeom>
          <a:noFill/>
          <a:ln w="9525">
            <a:noFill/>
            <a:miter lim="800000"/>
            <a:headEnd/>
            <a:tailEnd/>
          </a:ln>
          <a:effectLst/>
        </p:spPr>
        <p:txBody>
          <a:bodyPr>
            <a:spAutoFit/>
          </a:bodyPr>
          <a:lstStyle/>
          <a:p>
            <a:pPr algn="l"/>
            <a:r>
              <a:rPr lang="en-GB" altLang="es-ES" sz="1400" b="0">
                <a:solidFill>
                  <a:schemeClr val="tx2"/>
                </a:solidFill>
              </a:rPr>
              <a:t>the actual steps of the use case</a:t>
            </a:r>
          </a:p>
        </p:txBody>
      </p:sp>
      <p:sp>
        <p:nvSpPr>
          <p:cNvPr id="74774" name="Rectangle 79"/>
          <p:cNvSpPr>
            <a:spLocks noChangeArrowheads="1"/>
          </p:cNvSpPr>
          <p:nvPr/>
        </p:nvSpPr>
        <p:spPr bwMode="auto">
          <a:xfrm>
            <a:off x="228600" y="5491163"/>
            <a:ext cx="2281238" cy="517525"/>
          </a:xfrm>
          <a:prstGeom prst="rect">
            <a:avLst/>
          </a:prstGeom>
          <a:noFill/>
          <a:ln w="9525">
            <a:noFill/>
            <a:miter lim="800000"/>
            <a:headEnd/>
            <a:tailEnd/>
          </a:ln>
          <a:effectLst/>
        </p:spPr>
        <p:txBody>
          <a:bodyPr>
            <a:spAutoFit/>
          </a:bodyPr>
          <a:lstStyle/>
          <a:p>
            <a:pPr algn="l"/>
            <a:r>
              <a:rPr lang="en-GB" altLang="es-ES" sz="1400" b="0">
                <a:solidFill>
                  <a:schemeClr val="tx2"/>
                </a:solidFill>
              </a:rPr>
              <a:t>the system state when the use case has finished</a:t>
            </a:r>
          </a:p>
        </p:txBody>
      </p:sp>
      <p:sp>
        <p:nvSpPr>
          <p:cNvPr id="74775" name="Rectangle 80"/>
          <p:cNvSpPr>
            <a:spLocks noChangeArrowheads="1"/>
          </p:cNvSpPr>
          <p:nvPr/>
        </p:nvSpPr>
        <p:spPr bwMode="auto">
          <a:xfrm>
            <a:off x="2803525" y="6005513"/>
            <a:ext cx="5581650" cy="514350"/>
          </a:xfrm>
          <a:prstGeom prst="rect">
            <a:avLst/>
          </a:prstGeom>
          <a:noFill/>
          <a:ln w="9525">
            <a:solidFill>
              <a:schemeClr val="tx1"/>
            </a:solidFill>
            <a:miter lim="800000"/>
            <a:headEnd/>
            <a:tailEnd/>
          </a:ln>
          <a:effectLst/>
        </p:spPr>
        <p:txBody>
          <a:bodyPr wrap="none" anchor="ctr"/>
          <a:lstStyle/>
          <a:p>
            <a:pPr algn="l"/>
            <a:r>
              <a:rPr lang="en-GB" altLang="es-ES" sz="1400" b="0"/>
              <a:t>Alternative flows:</a:t>
            </a:r>
          </a:p>
          <a:p>
            <a:pPr algn="l"/>
            <a:r>
              <a:rPr lang="en-GB" altLang="es-ES" sz="1400" b="0"/>
              <a:t>None.</a:t>
            </a:r>
          </a:p>
        </p:txBody>
      </p:sp>
      <p:sp>
        <p:nvSpPr>
          <p:cNvPr id="74776" name="AutoShape 81"/>
          <p:cNvSpPr>
            <a:spLocks/>
          </p:cNvSpPr>
          <p:nvPr/>
        </p:nvSpPr>
        <p:spPr bwMode="auto">
          <a:xfrm>
            <a:off x="2509838" y="6005513"/>
            <a:ext cx="147637" cy="514350"/>
          </a:xfrm>
          <a:prstGeom prst="leftBrace">
            <a:avLst>
              <a:gd name="adj1" fmla="val 29032"/>
              <a:gd name="adj2" fmla="val 50000"/>
            </a:avLst>
          </a:prstGeom>
          <a:noFill/>
          <a:ln w="9525">
            <a:solidFill>
              <a:schemeClr val="tx2"/>
            </a:solidFill>
            <a:miter lim="800000"/>
            <a:headEnd/>
            <a:tailEnd/>
          </a:ln>
          <a:effectLst/>
        </p:spPr>
        <p:txBody>
          <a:bodyPr wrap="none" anchor="ctr"/>
          <a:lstStyle/>
          <a:p>
            <a:endParaRPr lang="es-ES"/>
          </a:p>
        </p:txBody>
      </p:sp>
      <p:sp>
        <p:nvSpPr>
          <p:cNvPr id="74777" name="Rectangle 82"/>
          <p:cNvSpPr>
            <a:spLocks noChangeArrowheads="1"/>
          </p:cNvSpPr>
          <p:nvPr/>
        </p:nvSpPr>
        <p:spPr bwMode="auto">
          <a:xfrm>
            <a:off x="228600" y="6005513"/>
            <a:ext cx="2281238" cy="304800"/>
          </a:xfrm>
          <a:prstGeom prst="rect">
            <a:avLst/>
          </a:prstGeom>
          <a:noFill/>
          <a:ln w="9525">
            <a:noFill/>
            <a:miter lim="800000"/>
            <a:headEnd/>
            <a:tailEnd/>
          </a:ln>
          <a:effectLst/>
        </p:spPr>
        <p:txBody>
          <a:bodyPr>
            <a:spAutoFit/>
          </a:bodyPr>
          <a:lstStyle/>
          <a:p>
            <a:pPr algn="l"/>
            <a:r>
              <a:rPr lang="en-GB" altLang="es-ES" sz="1400" b="0">
                <a:solidFill>
                  <a:schemeClr val="tx2"/>
                </a:solidFill>
              </a:rPr>
              <a:t>alternative flows</a:t>
            </a:r>
          </a:p>
        </p:txBody>
      </p:sp>
      <p:sp>
        <p:nvSpPr>
          <p:cNvPr id="74778" name="Rectangle 83"/>
          <p:cNvSpPr>
            <a:spLocks noChangeArrowheads="1"/>
          </p:cNvSpPr>
          <p:nvPr/>
        </p:nvSpPr>
        <p:spPr bwMode="auto">
          <a:xfrm>
            <a:off x="2803525" y="1893888"/>
            <a:ext cx="5581650" cy="293687"/>
          </a:xfrm>
          <a:prstGeom prst="rect">
            <a:avLst/>
          </a:prstGeom>
          <a:noFill/>
          <a:ln w="9525">
            <a:solidFill>
              <a:schemeClr val="tx1"/>
            </a:solidFill>
            <a:miter lim="800000"/>
            <a:headEnd/>
            <a:tailEnd/>
          </a:ln>
          <a:effectLst/>
        </p:spPr>
        <p:txBody>
          <a:bodyPr wrap="none" anchor="ctr"/>
          <a:lstStyle/>
          <a:p>
            <a:pPr algn="l"/>
            <a:r>
              <a:rPr lang="en-GB" altLang="es-ES" sz="1400" b="0"/>
              <a:t>ID: 1</a:t>
            </a:r>
          </a:p>
        </p:txBody>
      </p:sp>
      <p:sp>
        <p:nvSpPr>
          <p:cNvPr id="74779" name="AutoShape 84"/>
          <p:cNvSpPr>
            <a:spLocks/>
          </p:cNvSpPr>
          <p:nvPr/>
        </p:nvSpPr>
        <p:spPr bwMode="auto">
          <a:xfrm>
            <a:off x="2509838" y="1893888"/>
            <a:ext cx="147637" cy="293687"/>
          </a:xfrm>
          <a:prstGeom prst="leftBrace">
            <a:avLst>
              <a:gd name="adj1" fmla="val 16577"/>
              <a:gd name="adj2" fmla="val 50000"/>
            </a:avLst>
          </a:prstGeom>
          <a:noFill/>
          <a:ln w="9525">
            <a:solidFill>
              <a:schemeClr val="tx2"/>
            </a:solidFill>
            <a:miter lim="800000"/>
            <a:headEnd/>
            <a:tailEnd/>
          </a:ln>
          <a:effectLst/>
        </p:spPr>
        <p:txBody>
          <a:bodyPr wrap="none" anchor="ctr"/>
          <a:lstStyle/>
          <a:p>
            <a:endParaRPr lang="es-ES"/>
          </a:p>
        </p:txBody>
      </p:sp>
      <p:sp>
        <p:nvSpPr>
          <p:cNvPr id="74780" name="Rectangle 85"/>
          <p:cNvSpPr>
            <a:spLocks noChangeArrowheads="1"/>
          </p:cNvSpPr>
          <p:nvPr/>
        </p:nvSpPr>
        <p:spPr bwMode="auto">
          <a:xfrm>
            <a:off x="228600" y="1893888"/>
            <a:ext cx="1987550" cy="304800"/>
          </a:xfrm>
          <a:prstGeom prst="rect">
            <a:avLst/>
          </a:prstGeom>
          <a:noFill/>
          <a:ln w="9525">
            <a:noFill/>
            <a:miter lim="800000"/>
            <a:headEnd/>
            <a:tailEnd/>
          </a:ln>
          <a:effectLst/>
        </p:spPr>
        <p:txBody>
          <a:bodyPr>
            <a:spAutoFit/>
          </a:bodyPr>
          <a:lstStyle/>
          <a:p>
            <a:pPr algn="l"/>
            <a:r>
              <a:rPr lang="en-GB" altLang="es-ES" sz="1400" b="0">
                <a:solidFill>
                  <a:schemeClr val="tx2"/>
                </a:solidFill>
              </a:rPr>
              <a:t>use case identifier</a:t>
            </a:r>
          </a:p>
        </p:txBody>
      </p:sp>
      <p:sp>
        <p:nvSpPr>
          <p:cNvPr id="74781" name="Rectangle 86"/>
          <p:cNvSpPr>
            <a:spLocks noChangeArrowheads="1"/>
          </p:cNvSpPr>
          <p:nvPr/>
        </p:nvSpPr>
        <p:spPr bwMode="auto">
          <a:xfrm>
            <a:off x="2803525" y="2187575"/>
            <a:ext cx="5581650" cy="514350"/>
          </a:xfrm>
          <a:prstGeom prst="rect">
            <a:avLst/>
          </a:prstGeom>
          <a:noFill/>
          <a:ln w="9525">
            <a:solidFill>
              <a:schemeClr val="tx1"/>
            </a:solidFill>
            <a:miter lim="800000"/>
            <a:headEnd/>
            <a:tailEnd/>
          </a:ln>
          <a:effectLst/>
        </p:spPr>
        <p:txBody>
          <a:bodyPr wrap="none" anchor="ctr"/>
          <a:lstStyle/>
          <a:p>
            <a:pPr algn="l"/>
            <a:r>
              <a:rPr lang="en-GB" altLang="es-ES" sz="1400" b="0"/>
              <a:t>Brief description:</a:t>
            </a:r>
          </a:p>
          <a:p>
            <a:pPr algn="l"/>
            <a:r>
              <a:rPr lang="en-GB" altLang="es-ES" sz="1400" b="0"/>
              <a:t>Pay Sales Tax to the Tax Authority at the end of the business quarter.</a:t>
            </a:r>
          </a:p>
        </p:txBody>
      </p:sp>
      <p:sp>
        <p:nvSpPr>
          <p:cNvPr id="74782" name="AutoShape 87"/>
          <p:cNvSpPr>
            <a:spLocks/>
          </p:cNvSpPr>
          <p:nvPr/>
        </p:nvSpPr>
        <p:spPr bwMode="auto">
          <a:xfrm>
            <a:off x="2509838" y="2187575"/>
            <a:ext cx="147637" cy="514350"/>
          </a:xfrm>
          <a:prstGeom prst="leftBrace">
            <a:avLst>
              <a:gd name="adj1" fmla="val 29032"/>
              <a:gd name="adj2" fmla="val 50000"/>
            </a:avLst>
          </a:prstGeom>
          <a:noFill/>
          <a:ln w="9525">
            <a:solidFill>
              <a:schemeClr val="tx2"/>
            </a:solidFill>
            <a:miter lim="800000"/>
            <a:headEnd/>
            <a:tailEnd/>
          </a:ln>
          <a:effectLst/>
        </p:spPr>
        <p:txBody>
          <a:bodyPr wrap="none" anchor="ctr"/>
          <a:lstStyle/>
          <a:p>
            <a:endParaRPr lang="es-ES"/>
          </a:p>
        </p:txBody>
      </p:sp>
      <p:sp>
        <p:nvSpPr>
          <p:cNvPr id="74783" name="Rectangle 88"/>
          <p:cNvSpPr>
            <a:spLocks noChangeArrowheads="1"/>
          </p:cNvSpPr>
          <p:nvPr/>
        </p:nvSpPr>
        <p:spPr bwMode="auto">
          <a:xfrm>
            <a:off x="228600" y="2260600"/>
            <a:ext cx="1987550" cy="304800"/>
          </a:xfrm>
          <a:prstGeom prst="rect">
            <a:avLst/>
          </a:prstGeom>
          <a:noFill/>
          <a:ln w="9525">
            <a:noFill/>
            <a:miter lim="800000"/>
            <a:headEnd/>
            <a:tailEnd/>
          </a:ln>
          <a:effectLst/>
        </p:spPr>
        <p:txBody>
          <a:bodyPr>
            <a:spAutoFit/>
          </a:bodyPr>
          <a:lstStyle/>
          <a:p>
            <a:pPr algn="l"/>
            <a:r>
              <a:rPr lang="en-GB" altLang="es-ES" sz="1400" b="0">
                <a:solidFill>
                  <a:schemeClr val="tx2"/>
                </a:solidFill>
              </a:rPr>
              <a:t>brief description</a:t>
            </a:r>
          </a:p>
        </p:txBody>
      </p:sp>
      <p:sp>
        <p:nvSpPr>
          <p:cNvPr id="74784" name="Rectangle 89"/>
          <p:cNvSpPr>
            <a:spLocks noChangeArrowheads="1"/>
          </p:cNvSpPr>
          <p:nvPr/>
        </p:nvSpPr>
        <p:spPr bwMode="auto">
          <a:xfrm>
            <a:off x="5080000" y="4243388"/>
            <a:ext cx="1643063" cy="304800"/>
          </a:xfrm>
          <a:prstGeom prst="rect">
            <a:avLst/>
          </a:prstGeom>
          <a:noFill/>
          <a:ln w="9525">
            <a:noFill/>
            <a:miter lim="800000"/>
            <a:headEnd/>
            <a:tailEnd/>
          </a:ln>
          <a:effectLst/>
        </p:spPr>
        <p:txBody>
          <a:bodyPr wrap="none">
            <a:spAutoFit/>
          </a:bodyPr>
          <a:lstStyle/>
          <a:p>
            <a:pPr algn="l"/>
            <a:r>
              <a:rPr lang="en-GB" altLang="es-ES" sz="1400" b="0">
                <a:solidFill>
                  <a:schemeClr val="tx2"/>
                </a:solidFill>
              </a:rPr>
              <a:t>implicit time actor </a:t>
            </a:r>
          </a:p>
        </p:txBody>
      </p:sp>
      <p:sp>
        <p:nvSpPr>
          <p:cNvPr id="74785" name="Line 90"/>
          <p:cNvSpPr>
            <a:spLocks noChangeShapeType="1"/>
          </p:cNvSpPr>
          <p:nvPr/>
        </p:nvSpPr>
        <p:spPr bwMode="auto">
          <a:xfrm flipV="1">
            <a:off x="5080000" y="4464050"/>
            <a:ext cx="74613" cy="146050"/>
          </a:xfrm>
          <a:prstGeom prst="line">
            <a:avLst/>
          </a:prstGeom>
          <a:noFill/>
          <a:ln w="9525">
            <a:solidFill>
              <a:schemeClr val="tx2"/>
            </a:solidFill>
            <a:miter lim="800000"/>
            <a:headEnd/>
            <a:tailEnd/>
          </a:ln>
          <a:effectLst/>
        </p:spPr>
        <p:txBody>
          <a:bodyPr wrap="none"/>
          <a:lstStyle/>
          <a:p>
            <a:endParaRPr lang="en-US"/>
          </a:p>
        </p:txBody>
      </p:sp>
      <p:sp>
        <p:nvSpPr>
          <p:cNvPr id="74786" name="Rectangle 91"/>
          <p:cNvSpPr>
            <a:spLocks noChangeArrowheads="1"/>
          </p:cNvSpPr>
          <p:nvPr/>
        </p:nvSpPr>
        <p:spPr bwMode="auto">
          <a:xfrm>
            <a:off x="2803525" y="3216275"/>
            <a:ext cx="5581650" cy="512763"/>
          </a:xfrm>
          <a:prstGeom prst="rect">
            <a:avLst/>
          </a:prstGeom>
          <a:noFill/>
          <a:ln w="9525">
            <a:solidFill>
              <a:schemeClr val="tx1"/>
            </a:solidFill>
            <a:miter lim="800000"/>
            <a:headEnd/>
            <a:tailEnd/>
          </a:ln>
          <a:effectLst/>
        </p:spPr>
        <p:txBody>
          <a:bodyPr wrap="none" anchor="ctr"/>
          <a:lstStyle/>
          <a:p>
            <a:pPr algn="l"/>
            <a:r>
              <a:rPr lang="en-GB" altLang="es-ES" sz="1400" b="0"/>
              <a:t>Secondary actors:</a:t>
            </a:r>
          </a:p>
          <a:p>
            <a:pPr algn="l"/>
            <a:r>
              <a:rPr lang="en-GB" altLang="es-ES" sz="1400" b="0"/>
              <a:t>TaxAuthority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62000"/>
            <a:ext cx="6400800" cy="4876800"/>
          </a:xfrm>
        </p:spPr>
        <p:txBody>
          <a:bodyPr/>
          <a:lstStyle/>
          <a:p>
            <a:pPr algn="l"/>
            <a:r>
              <a:rPr lang="en-US" dirty="0" smtClean="0">
                <a:solidFill>
                  <a:schemeClr val="tx1"/>
                </a:solidFill>
              </a:rPr>
              <a:t>-Business object analysis</a:t>
            </a:r>
          </a:p>
          <a:p>
            <a:pPr algn="l"/>
            <a:r>
              <a:rPr lang="en-US" dirty="0" smtClean="0">
                <a:solidFill>
                  <a:schemeClr val="tx1"/>
                </a:solidFill>
              </a:rPr>
              <a:t>-Use case Driven</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p:txBody>
          <a:bodyPr/>
          <a:lstStyle/>
          <a:p>
            <a:pPr eaLnBrk="1" hangingPunct="1"/>
            <a:r>
              <a:rPr lang="en-GB" altLang="es-ES" smtClean="0"/>
              <a:t>Pre and postconditions</a:t>
            </a:r>
          </a:p>
        </p:txBody>
      </p:sp>
      <p:sp>
        <p:nvSpPr>
          <p:cNvPr id="75781" name="Rectangle 3"/>
          <p:cNvSpPr>
            <a:spLocks noGrp="1" noChangeArrowheads="1"/>
          </p:cNvSpPr>
          <p:nvPr>
            <p:ph idx="1"/>
          </p:nvPr>
        </p:nvSpPr>
        <p:spPr>
          <a:xfrm>
            <a:off x="0" y="1600200"/>
            <a:ext cx="5057775" cy="4532313"/>
          </a:xfrm>
        </p:spPr>
        <p:txBody>
          <a:bodyPr/>
          <a:lstStyle/>
          <a:p>
            <a:pPr eaLnBrk="1" hangingPunct="1"/>
            <a:r>
              <a:rPr lang="en-GB" altLang="es-ES" sz="2400" smtClean="0"/>
              <a:t>Preconditions and postconditions are </a:t>
            </a:r>
            <a:r>
              <a:rPr lang="en-GB" altLang="es-ES" sz="2400" i="1" smtClean="0"/>
              <a:t>constraints</a:t>
            </a:r>
          </a:p>
          <a:p>
            <a:pPr eaLnBrk="1" hangingPunct="1"/>
            <a:r>
              <a:rPr lang="en-GB" altLang="es-ES" sz="2400" smtClean="0"/>
              <a:t>Preconditions constrain the state of the system </a:t>
            </a:r>
            <a:r>
              <a:rPr lang="en-GB" altLang="es-ES" sz="2400" i="1" smtClean="0"/>
              <a:t>before</a:t>
            </a:r>
            <a:r>
              <a:rPr lang="en-GB" altLang="es-ES" sz="2400" smtClean="0"/>
              <a:t> the use case can start</a:t>
            </a:r>
          </a:p>
          <a:p>
            <a:pPr eaLnBrk="1" hangingPunct="1"/>
            <a:r>
              <a:rPr lang="en-GB" altLang="es-ES" sz="2400" smtClean="0"/>
              <a:t>Postconditions constrain the state of the system </a:t>
            </a:r>
            <a:r>
              <a:rPr lang="en-GB" altLang="es-ES" sz="2400" i="1" smtClean="0"/>
              <a:t>after</a:t>
            </a:r>
            <a:r>
              <a:rPr lang="en-GB" altLang="es-ES" sz="2400" smtClean="0"/>
              <a:t> the use case has executed</a:t>
            </a:r>
          </a:p>
          <a:p>
            <a:pPr eaLnBrk="1" hangingPunct="1"/>
            <a:r>
              <a:rPr lang="en-GB" altLang="es-ES" sz="2400" smtClean="0"/>
              <a:t>If there are no preconditions or postconditions write "None" under the heading</a:t>
            </a:r>
          </a:p>
          <a:p>
            <a:pPr eaLnBrk="1" hangingPunct="1"/>
            <a:endParaRPr lang="en-GB" altLang="es-ES" sz="2400" smtClean="0"/>
          </a:p>
        </p:txBody>
      </p:sp>
      <p:sp>
        <p:nvSpPr>
          <p:cNvPr id="75782" name="AutoShape 4"/>
          <p:cNvSpPr>
            <a:spLocks noChangeArrowheads="1"/>
          </p:cNvSpPr>
          <p:nvPr/>
        </p:nvSpPr>
        <p:spPr bwMode="auto">
          <a:xfrm>
            <a:off x="5105400" y="2133600"/>
            <a:ext cx="3657600" cy="1828800"/>
          </a:xfrm>
          <a:prstGeom prst="flowChartDocument">
            <a:avLst/>
          </a:prstGeom>
          <a:solidFill>
            <a:schemeClr val="bg1"/>
          </a:solidFill>
          <a:ln w="9525">
            <a:solidFill>
              <a:schemeClr val="tx1"/>
            </a:solidFill>
            <a:miter lim="800000"/>
            <a:headEnd/>
            <a:tailEnd/>
          </a:ln>
          <a:effectLst/>
        </p:spPr>
        <p:txBody>
          <a:bodyPr/>
          <a:lstStyle/>
          <a:p>
            <a:pPr marL="457200" indent="-457200"/>
            <a:r>
              <a:rPr lang="en-GB" altLang="es-ES" sz="1800" b="0"/>
              <a:t>Place Order</a:t>
            </a:r>
          </a:p>
          <a:p>
            <a:pPr marL="457200" indent="-457200" algn="l"/>
            <a:endParaRPr lang="en-GB" altLang="es-ES" b="0"/>
          </a:p>
        </p:txBody>
      </p:sp>
      <p:sp>
        <p:nvSpPr>
          <p:cNvPr id="75783" name="AutoShape 5"/>
          <p:cNvSpPr>
            <a:spLocks noChangeArrowheads="1"/>
          </p:cNvSpPr>
          <p:nvPr/>
        </p:nvSpPr>
        <p:spPr bwMode="auto">
          <a:xfrm flipH="1" flipV="1">
            <a:off x="5181600" y="4495800"/>
            <a:ext cx="3657600" cy="1676400"/>
          </a:xfrm>
          <a:prstGeom prst="flowChartDocument">
            <a:avLst/>
          </a:prstGeom>
          <a:solidFill>
            <a:schemeClr val="bg1"/>
          </a:solidFill>
          <a:ln w="9525">
            <a:solidFill>
              <a:schemeClr val="tx1"/>
            </a:solidFill>
            <a:miter lim="800000"/>
            <a:headEnd/>
            <a:tailEnd/>
          </a:ln>
          <a:effectLst/>
        </p:spPr>
        <p:txBody>
          <a:bodyPr rot="10800000"/>
          <a:lstStyle/>
          <a:p>
            <a:pPr algn="l"/>
            <a:endParaRPr lang="es-ES" altLang="es-ES" b="0"/>
          </a:p>
        </p:txBody>
      </p:sp>
      <p:sp>
        <p:nvSpPr>
          <p:cNvPr id="75784" name="Rectangle 6"/>
          <p:cNvSpPr>
            <a:spLocks noChangeArrowheads="1"/>
          </p:cNvSpPr>
          <p:nvPr/>
        </p:nvSpPr>
        <p:spPr bwMode="auto">
          <a:xfrm>
            <a:off x="5105400" y="2667000"/>
            <a:ext cx="3657600" cy="838200"/>
          </a:xfrm>
          <a:prstGeom prst="rect">
            <a:avLst/>
          </a:prstGeom>
          <a:noFill/>
          <a:ln w="9525">
            <a:solidFill>
              <a:schemeClr val="tx1"/>
            </a:solidFill>
            <a:miter lim="800000"/>
            <a:headEnd/>
            <a:tailEnd/>
          </a:ln>
          <a:effectLst/>
        </p:spPr>
        <p:txBody>
          <a:bodyPr lIns="90000" tIns="46800" rIns="90000" bIns="46800" anchor="ctr"/>
          <a:lstStyle/>
          <a:p>
            <a:pPr algn="l"/>
            <a:r>
              <a:rPr lang="en-GB" altLang="es-ES" b="0"/>
              <a:t>Preconditions:</a:t>
            </a:r>
          </a:p>
          <a:p>
            <a:pPr algn="l"/>
            <a:r>
              <a:rPr lang="en-GB" altLang="es-ES" b="0"/>
              <a:t>1. A valid user has logged on to the system</a:t>
            </a:r>
            <a:endParaRPr lang="en-GB" altLang="es-ES" sz="2400"/>
          </a:p>
        </p:txBody>
      </p:sp>
      <p:sp>
        <p:nvSpPr>
          <p:cNvPr id="75785" name="Rectangle 7"/>
          <p:cNvSpPr>
            <a:spLocks noChangeArrowheads="1"/>
          </p:cNvSpPr>
          <p:nvPr/>
        </p:nvSpPr>
        <p:spPr bwMode="auto">
          <a:xfrm>
            <a:off x="5181600" y="5029200"/>
            <a:ext cx="3657600" cy="1143000"/>
          </a:xfrm>
          <a:prstGeom prst="rect">
            <a:avLst/>
          </a:prstGeom>
          <a:noFill/>
          <a:ln w="9525">
            <a:solidFill>
              <a:schemeClr val="tx1"/>
            </a:solidFill>
            <a:miter lim="800000"/>
            <a:headEnd/>
            <a:tailEnd/>
          </a:ln>
          <a:effectLst/>
        </p:spPr>
        <p:txBody>
          <a:bodyPr wrap="none" lIns="90000" tIns="46800" rIns="90000" bIns="46800" anchor="ctr"/>
          <a:lstStyle/>
          <a:p>
            <a:endParaRPr lang="es-ES"/>
          </a:p>
        </p:txBody>
      </p:sp>
      <p:sp>
        <p:nvSpPr>
          <p:cNvPr id="75786" name="Rectangle 8"/>
          <p:cNvSpPr>
            <a:spLocks noChangeArrowheads="1"/>
          </p:cNvSpPr>
          <p:nvPr/>
        </p:nvSpPr>
        <p:spPr bwMode="auto">
          <a:xfrm>
            <a:off x="5181600" y="5029200"/>
            <a:ext cx="3657600" cy="1143000"/>
          </a:xfrm>
          <a:prstGeom prst="rect">
            <a:avLst/>
          </a:prstGeom>
          <a:noFill/>
          <a:ln w="9525">
            <a:solidFill>
              <a:schemeClr val="tx1"/>
            </a:solidFill>
            <a:miter lim="800000"/>
            <a:headEnd/>
            <a:tailEnd/>
          </a:ln>
          <a:effectLst/>
        </p:spPr>
        <p:txBody>
          <a:bodyPr lIns="90000" tIns="46800" rIns="90000" bIns="46800" anchor="ctr"/>
          <a:lstStyle/>
          <a:p>
            <a:pPr algn="l"/>
            <a:r>
              <a:rPr lang="en-GB" altLang="es-ES" b="0"/>
              <a:t>Postconditions:</a:t>
            </a:r>
          </a:p>
          <a:p>
            <a:pPr algn="l"/>
            <a:r>
              <a:rPr lang="en-GB" altLang="es-ES" b="0"/>
              <a:t>1. The order has been marked confirmed and is saved by the system</a:t>
            </a:r>
          </a:p>
          <a:p>
            <a:pPr algn="l"/>
            <a:endParaRPr lang="en-GB" altLang="es-ES" sz="24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a:lstStyle/>
          <a:p>
            <a:pPr eaLnBrk="1" hangingPunct="1"/>
            <a:r>
              <a:rPr lang="en-GB" altLang="es-ES" smtClean="0"/>
              <a:t>Main flow</a:t>
            </a:r>
          </a:p>
        </p:txBody>
      </p:sp>
      <p:sp>
        <p:nvSpPr>
          <p:cNvPr id="76805" name="Rectangle 3"/>
          <p:cNvSpPr>
            <a:spLocks noGrp="1" noChangeArrowheads="1"/>
          </p:cNvSpPr>
          <p:nvPr>
            <p:ph idx="1"/>
          </p:nvPr>
        </p:nvSpPr>
        <p:spPr>
          <a:xfrm>
            <a:off x="152400" y="2514600"/>
            <a:ext cx="8077200" cy="4191000"/>
          </a:xfrm>
        </p:spPr>
        <p:txBody>
          <a:bodyPr/>
          <a:lstStyle/>
          <a:p>
            <a:pPr eaLnBrk="1" hangingPunct="1">
              <a:lnSpc>
                <a:spcPct val="90000"/>
              </a:lnSpc>
            </a:pPr>
            <a:r>
              <a:rPr lang="en-GB" altLang="es-ES" sz="2000" dirty="0" smtClean="0"/>
              <a:t>The flow of events lists the steps in a use case</a:t>
            </a:r>
          </a:p>
          <a:p>
            <a:pPr eaLnBrk="1" hangingPunct="1">
              <a:lnSpc>
                <a:spcPct val="90000"/>
              </a:lnSpc>
            </a:pPr>
            <a:r>
              <a:rPr lang="en-GB" altLang="es-ES" sz="2000" dirty="0" smtClean="0"/>
              <a:t>It </a:t>
            </a:r>
            <a:r>
              <a:rPr lang="en-GB" altLang="es-ES" sz="2000" i="1" dirty="0" smtClean="0"/>
              <a:t>always</a:t>
            </a:r>
            <a:r>
              <a:rPr lang="en-GB" altLang="es-ES" sz="2000" dirty="0" smtClean="0"/>
              <a:t> begins by an actor doing something</a:t>
            </a:r>
          </a:p>
          <a:p>
            <a:pPr lvl="1" eaLnBrk="1" hangingPunct="1">
              <a:lnSpc>
                <a:spcPct val="90000"/>
              </a:lnSpc>
            </a:pPr>
            <a:r>
              <a:rPr lang="en-GB" altLang="es-ES" sz="1800" dirty="0" smtClean="0"/>
              <a:t>A good way to start a flow of events is:</a:t>
            </a:r>
            <a:br>
              <a:rPr lang="en-GB" altLang="es-ES" sz="1800" dirty="0" smtClean="0"/>
            </a:br>
            <a:r>
              <a:rPr lang="en-GB" altLang="es-ES" sz="1800" dirty="0" smtClean="0">
                <a:solidFill>
                  <a:schemeClr val="tx2"/>
                </a:solidFill>
              </a:rPr>
              <a:t>1) The </a:t>
            </a:r>
            <a:r>
              <a:rPr lang="en-GB" altLang="es-ES" sz="1800" b="1" dirty="0" smtClean="0"/>
              <a:t>use case starts when an &lt;actor&gt; &lt;function&gt; </a:t>
            </a:r>
          </a:p>
          <a:p>
            <a:pPr eaLnBrk="1" hangingPunct="1">
              <a:lnSpc>
                <a:spcPct val="90000"/>
              </a:lnSpc>
            </a:pPr>
            <a:r>
              <a:rPr lang="en-GB" altLang="es-ES" sz="2000" dirty="0" smtClean="0"/>
              <a:t>The flow of events should be a sequence of short steps that are:</a:t>
            </a:r>
          </a:p>
          <a:p>
            <a:pPr lvl="1" eaLnBrk="1" hangingPunct="1">
              <a:lnSpc>
                <a:spcPct val="90000"/>
              </a:lnSpc>
            </a:pPr>
            <a:r>
              <a:rPr lang="en-GB" altLang="es-ES" sz="1800" dirty="0" smtClean="0"/>
              <a:t>Declarative </a:t>
            </a:r>
          </a:p>
          <a:p>
            <a:pPr lvl="1" eaLnBrk="1" hangingPunct="1">
              <a:lnSpc>
                <a:spcPct val="90000"/>
              </a:lnSpc>
            </a:pPr>
            <a:r>
              <a:rPr lang="en-GB" altLang="es-ES" sz="1800" dirty="0" smtClean="0"/>
              <a:t>Numbered</a:t>
            </a:r>
          </a:p>
          <a:p>
            <a:pPr eaLnBrk="1" hangingPunct="1">
              <a:lnSpc>
                <a:spcPct val="90000"/>
              </a:lnSpc>
            </a:pPr>
            <a:r>
              <a:rPr lang="en-GB" altLang="es-ES" sz="2000" dirty="0" smtClean="0"/>
              <a:t>The main flow is always the </a:t>
            </a:r>
            <a:r>
              <a:rPr lang="en-GB" altLang="es-ES" sz="2000" i="1" dirty="0" smtClean="0"/>
              <a:t>happy day</a:t>
            </a:r>
            <a:r>
              <a:rPr lang="en-GB" altLang="es-ES" sz="2000" dirty="0" smtClean="0"/>
              <a:t> or </a:t>
            </a:r>
            <a:r>
              <a:rPr lang="en-GB" altLang="es-ES" sz="2000" i="1" dirty="0" smtClean="0"/>
              <a:t>perfect world</a:t>
            </a:r>
            <a:r>
              <a:rPr lang="en-GB" altLang="es-ES" sz="2000" dirty="0" smtClean="0"/>
              <a:t> scenario</a:t>
            </a:r>
          </a:p>
          <a:p>
            <a:pPr lvl="1" eaLnBrk="1" hangingPunct="1">
              <a:lnSpc>
                <a:spcPct val="90000"/>
              </a:lnSpc>
            </a:pPr>
            <a:r>
              <a:rPr lang="en-GB" altLang="es-ES" sz="1800" dirty="0" smtClean="0"/>
              <a:t>Everything goes as expected and desired, and there are no errors, deviations, interrupts, or branches</a:t>
            </a:r>
          </a:p>
          <a:p>
            <a:pPr lvl="1" eaLnBrk="1" hangingPunct="1">
              <a:lnSpc>
                <a:spcPct val="90000"/>
              </a:lnSpc>
            </a:pPr>
            <a:r>
              <a:rPr lang="en-GB" altLang="es-ES" sz="1800" dirty="0" smtClean="0"/>
              <a:t>Alternatives can be shown by branching or by listing under Alternative flows</a:t>
            </a:r>
          </a:p>
        </p:txBody>
      </p:sp>
      <p:sp>
        <p:nvSpPr>
          <p:cNvPr id="76806" name="Text Box 4"/>
          <p:cNvSpPr txBox="1">
            <a:spLocks noChangeArrowheads="1"/>
          </p:cNvSpPr>
          <p:nvPr/>
        </p:nvSpPr>
        <p:spPr bwMode="auto">
          <a:xfrm>
            <a:off x="1219200" y="1676400"/>
            <a:ext cx="6362700" cy="457200"/>
          </a:xfrm>
          <a:prstGeom prst="rect">
            <a:avLst/>
          </a:prstGeom>
          <a:noFill/>
          <a:ln w="9525">
            <a:noFill/>
            <a:miter lim="800000"/>
            <a:headEnd/>
            <a:tailEnd/>
          </a:ln>
          <a:effectLst/>
        </p:spPr>
        <p:txBody>
          <a:bodyPr wrap="none">
            <a:spAutoFit/>
          </a:bodyPr>
          <a:lstStyle/>
          <a:p>
            <a:r>
              <a:rPr lang="en-GB" altLang="es-ES" sz="2400" b="0">
                <a:solidFill>
                  <a:schemeClr val="tx2"/>
                </a:solidFill>
              </a:rPr>
              <a:t>&lt;number&gt; The &lt;something&gt; &lt;some action&gt;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p:txBody>
          <a:bodyPr/>
          <a:lstStyle/>
          <a:p>
            <a:pPr eaLnBrk="1" hangingPunct="1"/>
            <a:r>
              <a:rPr lang="en-GB" altLang="es-ES" smtClean="0"/>
              <a:t>Branching within a flow: If</a:t>
            </a:r>
          </a:p>
        </p:txBody>
      </p:sp>
      <p:sp>
        <p:nvSpPr>
          <p:cNvPr id="77829" name="Rectangle 3"/>
          <p:cNvSpPr>
            <a:spLocks noGrp="1" noChangeArrowheads="1"/>
          </p:cNvSpPr>
          <p:nvPr>
            <p:ph idx="1"/>
          </p:nvPr>
        </p:nvSpPr>
        <p:spPr>
          <a:xfrm>
            <a:off x="0" y="1600200"/>
            <a:ext cx="3657600" cy="4532313"/>
          </a:xfrm>
        </p:spPr>
        <p:txBody>
          <a:bodyPr/>
          <a:lstStyle/>
          <a:p>
            <a:pPr eaLnBrk="1" hangingPunct="1"/>
            <a:r>
              <a:rPr lang="en-GB" altLang="es-ES" sz="2000" dirty="0" smtClean="0"/>
              <a:t>Use the keyword </a:t>
            </a:r>
            <a:r>
              <a:rPr lang="en-GB" altLang="es-ES" sz="2000" dirty="0" smtClean="0">
                <a:solidFill>
                  <a:schemeClr val="tx2"/>
                </a:solidFill>
              </a:rPr>
              <a:t>if</a:t>
            </a:r>
            <a:r>
              <a:rPr lang="en-GB" altLang="es-ES" sz="2000" dirty="0" smtClean="0"/>
              <a:t> to indicate alternatives within the flow of events</a:t>
            </a:r>
          </a:p>
          <a:p>
            <a:pPr lvl="1" eaLnBrk="1" hangingPunct="1"/>
            <a:r>
              <a:rPr lang="en-GB" altLang="es-ES" sz="1800" dirty="0" smtClean="0"/>
              <a:t>There must be a Boolean expression immediately after </a:t>
            </a:r>
            <a:r>
              <a:rPr lang="en-GB" altLang="es-ES" sz="1800" b="1" dirty="0" smtClean="0"/>
              <a:t>if</a:t>
            </a:r>
          </a:p>
          <a:p>
            <a:pPr eaLnBrk="1" hangingPunct="1"/>
            <a:r>
              <a:rPr lang="en-GB" altLang="es-ES" sz="2000" dirty="0" smtClean="0"/>
              <a:t>Use indentation and numbering to indicate the conditional part of the flow</a:t>
            </a:r>
          </a:p>
          <a:p>
            <a:pPr eaLnBrk="1" hangingPunct="1"/>
            <a:r>
              <a:rPr lang="en-GB" altLang="es-ES" sz="2000" dirty="0" smtClean="0"/>
              <a:t>Use </a:t>
            </a:r>
            <a:r>
              <a:rPr lang="en-GB" altLang="es-ES" sz="2000" b="1" dirty="0" smtClean="0"/>
              <a:t>else</a:t>
            </a:r>
            <a:r>
              <a:rPr lang="en-GB" altLang="es-ES" sz="2000" dirty="0" smtClean="0"/>
              <a:t> to indicate what happens if the condition is false</a:t>
            </a:r>
          </a:p>
        </p:txBody>
      </p:sp>
      <p:sp>
        <p:nvSpPr>
          <p:cNvPr id="77831" name="Rectangle 53"/>
          <p:cNvSpPr>
            <a:spLocks noChangeArrowheads="1"/>
          </p:cNvSpPr>
          <p:nvPr/>
        </p:nvSpPr>
        <p:spPr bwMode="auto">
          <a:xfrm>
            <a:off x="3733800" y="1524000"/>
            <a:ext cx="4953000" cy="271463"/>
          </a:xfrm>
          <a:prstGeom prst="rect">
            <a:avLst/>
          </a:prstGeom>
          <a:noFill/>
          <a:ln w="9525">
            <a:solidFill>
              <a:schemeClr val="tx1"/>
            </a:solidFill>
            <a:miter lim="800000"/>
            <a:headEnd/>
            <a:tailEnd/>
          </a:ln>
          <a:effectLst/>
        </p:spPr>
        <p:txBody>
          <a:bodyPr wrap="none" anchor="ctr"/>
          <a:lstStyle/>
          <a:p>
            <a:r>
              <a:rPr lang="en-GB" altLang="es-ES" sz="1200" b="0"/>
              <a:t>Use case: ManageBasket</a:t>
            </a:r>
          </a:p>
        </p:txBody>
      </p:sp>
      <p:sp>
        <p:nvSpPr>
          <p:cNvPr id="77832" name="Rectangle 54"/>
          <p:cNvSpPr>
            <a:spLocks noChangeArrowheads="1"/>
          </p:cNvSpPr>
          <p:nvPr/>
        </p:nvSpPr>
        <p:spPr bwMode="auto">
          <a:xfrm>
            <a:off x="3733800" y="2541588"/>
            <a:ext cx="4953000" cy="474662"/>
          </a:xfrm>
          <a:prstGeom prst="rect">
            <a:avLst/>
          </a:prstGeom>
          <a:noFill/>
          <a:ln w="9525">
            <a:solidFill>
              <a:schemeClr val="tx1"/>
            </a:solidFill>
            <a:miter lim="800000"/>
            <a:headEnd/>
            <a:tailEnd/>
          </a:ln>
          <a:effectLst/>
        </p:spPr>
        <p:txBody>
          <a:bodyPr wrap="none" anchor="ctr"/>
          <a:lstStyle/>
          <a:p>
            <a:pPr algn="l"/>
            <a:r>
              <a:rPr lang="en-GB" altLang="es-ES" sz="1200" b="0"/>
              <a:t>Primary actors:</a:t>
            </a:r>
          </a:p>
          <a:p>
            <a:pPr algn="l"/>
            <a:r>
              <a:rPr lang="en-GB" altLang="es-ES" sz="1200" b="0"/>
              <a:t>Customer</a:t>
            </a:r>
          </a:p>
        </p:txBody>
      </p:sp>
      <p:sp>
        <p:nvSpPr>
          <p:cNvPr id="77833" name="Rectangle 55"/>
          <p:cNvSpPr>
            <a:spLocks noChangeArrowheads="1"/>
          </p:cNvSpPr>
          <p:nvPr/>
        </p:nvSpPr>
        <p:spPr bwMode="auto">
          <a:xfrm>
            <a:off x="3733800" y="3490913"/>
            <a:ext cx="4953000" cy="476250"/>
          </a:xfrm>
          <a:prstGeom prst="rect">
            <a:avLst/>
          </a:prstGeom>
          <a:noFill/>
          <a:ln w="9525">
            <a:solidFill>
              <a:schemeClr val="tx1"/>
            </a:solidFill>
            <a:miter lim="800000"/>
            <a:headEnd/>
            <a:tailEnd/>
          </a:ln>
          <a:effectLst/>
        </p:spPr>
        <p:txBody>
          <a:bodyPr wrap="none" anchor="ctr"/>
          <a:lstStyle/>
          <a:p>
            <a:pPr algn="l"/>
            <a:r>
              <a:rPr lang="en-GB" altLang="es-ES" sz="1200" b="0"/>
              <a:t>Preconditions:</a:t>
            </a:r>
          </a:p>
          <a:p>
            <a:pPr algn="l"/>
            <a:r>
              <a:rPr lang="en-GB" altLang="es-ES" sz="1200" b="0"/>
              <a:t>1. The shopping basket contents are visible.</a:t>
            </a:r>
          </a:p>
        </p:txBody>
      </p:sp>
      <p:sp>
        <p:nvSpPr>
          <p:cNvPr id="77834" name="Rectangle 56"/>
          <p:cNvSpPr>
            <a:spLocks noChangeArrowheads="1"/>
          </p:cNvSpPr>
          <p:nvPr/>
        </p:nvSpPr>
        <p:spPr bwMode="auto">
          <a:xfrm>
            <a:off x="3733800" y="5459413"/>
            <a:ext cx="4953000" cy="474662"/>
          </a:xfrm>
          <a:prstGeom prst="rect">
            <a:avLst/>
          </a:prstGeom>
          <a:noFill/>
          <a:ln w="9525">
            <a:solidFill>
              <a:schemeClr val="tx1"/>
            </a:solidFill>
            <a:miter lim="800000"/>
            <a:headEnd/>
            <a:tailEnd/>
          </a:ln>
          <a:effectLst/>
        </p:spPr>
        <p:txBody>
          <a:bodyPr wrap="none" anchor="ctr"/>
          <a:lstStyle/>
          <a:p>
            <a:pPr algn="l"/>
            <a:r>
              <a:rPr lang="en-GB" altLang="es-ES" sz="1200" b="0"/>
              <a:t>Postconditions:</a:t>
            </a:r>
          </a:p>
          <a:p>
            <a:pPr algn="l"/>
            <a:r>
              <a:rPr lang="en-GB" altLang="es-ES" sz="1200" b="0"/>
              <a:t>None.</a:t>
            </a:r>
          </a:p>
        </p:txBody>
      </p:sp>
      <p:sp>
        <p:nvSpPr>
          <p:cNvPr id="77835" name="Rectangle 57"/>
          <p:cNvSpPr>
            <a:spLocks noChangeArrowheads="1"/>
          </p:cNvSpPr>
          <p:nvPr/>
        </p:nvSpPr>
        <p:spPr bwMode="auto">
          <a:xfrm>
            <a:off x="3733800" y="3967163"/>
            <a:ext cx="4953000" cy="1492250"/>
          </a:xfrm>
          <a:prstGeom prst="rect">
            <a:avLst/>
          </a:prstGeom>
          <a:noFill/>
          <a:ln w="9525">
            <a:solidFill>
              <a:schemeClr val="tx1"/>
            </a:solidFill>
            <a:miter lim="800000"/>
            <a:headEnd/>
            <a:tailEnd/>
          </a:ln>
          <a:effectLst/>
        </p:spPr>
        <p:txBody>
          <a:bodyPr/>
          <a:lstStyle/>
          <a:p>
            <a:pPr algn="l"/>
            <a:r>
              <a:rPr lang="en-GB" altLang="es-ES" sz="1200" b="0"/>
              <a:t>Main flow:</a:t>
            </a:r>
          </a:p>
        </p:txBody>
      </p:sp>
      <p:sp>
        <p:nvSpPr>
          <p:cNvPr id="77836" name="Rectangle 58"/>
          <p:cNvSpPr>
            <a:spLocks noChangeArrowheads="1"/>
          </p:cNvSpPr>
          <p:nvPr/>
        </p:nvSpPr>
        <p:spPr bwMode="auto">
          <a:xfrm>
            <a:off x="4073525" y="4170363"/>
            <a:ext cx="4613275" cy="1004887"/>
          </a:xfrm>
          <a:prstGeom prst="rect">
            <a:avLst/>
          </a:prstGeom>
          <a:noFill/>
          <a:ln w="9525">
            <a:noFill/>
            <a:miter lim="800000"/>
            <a:headEnd/>
            <a:tailEnd/>
          </a:ln>
          <a:effectLst/>
        </p:spPr>
        <p:txBody>
          <a:bodyPr>
            <a:spAutoFit/>
          </a:bodyPr>
          <a:lstStyle/>
          <a:p>
            <a:pPr algn="l"/>
            <a:r>
              <a:rPr lang="en-GB" altLang="es-ES" sz="1200" b="0"/>
              <a:t>The use case starts when the Customer selects an item in the basket.</a:t>
            </a:r>
          </a:p>
          <a:p>
            <a:pPr algn="l"/>
            <a:r>
              <a:rPr lang="en-GB" altLang="es-ES" sz="1200" b="0"/>
              <a:t>If the Customer selects "delete item" </a:t>
            </a:r>
          </a:p>
          <a:p>
            <a:pPr algn="l"/>
            <a:endParaRPr lang="en-GB" altLang="es-ES" sz="1200" b="0"/>
          </a:p>
          <a:p>
            <a:pPr algn="l"/>
            <a:r>
              <a:rPr lang="en-GB" altLang="es-ES" sz="1200" b="0"/>
              <a:t>If the Customer types in a new quantity</a:t>
            </a:r>
          </a:p>
        </p:txBody>
      </p:sp>
      <p:sp>
        <p:nvSpPr>
          <p:cNvPr id="77837" name="Rectangle 59"/>
          <p:cNvSpPr>
            <a:spLocks noChangeArrowheads="1"/>
          </p:cNvSpPr>
          <p:nvPr/>
        </p:nvSpPr>
        <p:spPr bwMode="auto">
          <a:xfrm>
            <a:off x="3802063" y="4170363"/>
            <a:ext cx="338137" cy="1187450"/>
          </a:xfrm>
          <a:prstGeom prst="rect">
            <a:avLst/>
          </a:prstGeom>
          <a:noFill/>
          <a:ln w="9525">
            <a:noFill/>
            <a:miter lim="800000"/>
            <a:headEnd/>
            <a:tailEnd/>
          </a:ln>
          <a:effectLst/>
        </p:spPr>
        <p:txBody>
          <a:bodyPr>
            <a:spAutoFit/>
          </a:bodyPr>
          <a:lstStyle/>
          <a:p>
            <a:pPr algn="l"/>
            <a:r>
              <a:rPr lang="en-GB" altLang="es-ES" sz="1200" b="0"/>
              <a:t>1.</a:t>
            </a:r>
          </a:p>
          <a:p>
            <a:pPr algn="l"/>
            <a:endParaRPr lang="en-GB" altLang="es-ES" sz="1200" b="0"/>
          </a:p>
          <a:p>
            <a:pPr algn="l"/>
            <a:r>
              <a:rPr lang="en-GB" altLang="es-ES" sz="1200" b="0"/>
              <a:t>2.</a:t>
            </a:r>
          </a:p>
          <a:p>
            <a:pPr algn="l"/>
            <a:endParaRPr lang="en-GB" altLang="es-ES" sz="1200" b="0"/>
          </a:p>
          <a:p>
            <a:pPr algn="l"/>
            <a:r>
              <a:rPr lang="en-GB" altLang="es-ES" sz="1200" b="0"/>
              <a:t>3.</a:t>
            </a:r>
          </a:p>
          <a:p>
            <a:pPr algn="l"/>
            <a:endParaRPr lang="en-GB" altLang="es-ES" sz="1200" b="0"/>
          </a:p>
        </p:txBody>
      </p:sp>
      <p:sp>
        <p:nvSpPr>
          <p:cNvPr id="77838" name="Rectangle 60"/>
          <p:cNvSpPr>
            <a:spLocks noChangeArrowheads="1"/>
          </p:cNvSpPr>
          <p:nvPr/>
        </p:nvSpPr>
        <p:spPr bwMode="auto">
          <a:xfrm>
            <a:off x="4344988" y="4713288"/>
            <a:ext cx="4341812" cy="274637"/>
          </a:xfrm>
          <a:prstGeom prst="rect">
            <a:avLst/>
          </a:prstGeom>
          <a:noFill/>
          <a:ln w="9525">
            <a:noFill/>
            <a:miter lim="800000"/>
            <a:headEnd/>
            <a:tailEnd/>
          </a:ln>
          <a:effectLst/>
        </p:spPr>
        <p:txBody>
          <a:bodyPr>
            <a:spAutoFit/>
          </a:bodyPr>
          <a:lstStyle/>
          <a:p>
            <a:pPr algn="l"/>
            <a:r>
              <a:rPr lang="en-GB" altLang="es-ES" sz="1200" b="0"/>
              <a:t>The system removes the item from the basket.</a:t>
            </a:r>
          </a:p>
        </p:txBody>
      </p:sp>
      <p:sp>
        <p:nvSpPr>
          <p:cNvPr id="77839" name="Rectangle 61"/>
          <p:cNvSpPr>
            <a:spLocks noChangeArrowheads="1"/>
          </p:cNvSpPr>
          <p:nvPr/>
        </p:nvSpPr>
        <p:spPr bwMode="auto">
          <a:xfrm>
            <a:off x="4005263" y="4738688"/>
            <a:ext cx="395287" cy="274637"/>
          </a:xfrm>
          <a:prstGeom prst="rect">
            <a:avLst/>
          </a:prstGeom>
          <a:noFill/>
          <a:ln w="9525">
            <a:noFill/>
            <a:miter lim="800000"/>
            <a:headEnd/>
            <a:tailEnd/>
          </a:ln>
          <a:effectLst/>
        </p:spPr>
        <p:txBody>
          <a:bodyPr wrap="none">
            <a:spAutoFit/>
          </a:bodyPr>
          <a:lstStyle/>
          <a:p>
            <a:pPr algn="l"/>
            <a:r>
              <a:rPr lang="en-GB" altLang="es-ES" sz="1200" b="0"/>
              <a:t>2.1</a:t>
            </a:r>
          </a:p>
        </p:txBody>
      </p:sp>
      <p:sp>
        <p:nvSpPr>
          <p:cNvPr id="77840" name="Rectangle 62"/>
          <p:cNvSpPr>
            <a:spLocks noChangeArrowheads="1"/>
          </p:cNvSpPr>
          <p:nvPr/>
        </p:nvSpPr>
        <p:spPr bwMode="auto">
          <a:xfrm>
            <a:off x="4344988" y="5119688"/>
            <a:ext cx="4341812" cy="274637"/>
          </a:xfrm>
          <a:prstGeom prst="rect">
            <a:avLst/>
          </a:prstGeom>
          <a:noFill/>
          <a:ln w="9525">
            <a:noFill/>
            <a:miter lim="800000"/>
            <a:headEnd/>
            <a:tailEnd/>
          </a:ln>
          <a:effectLst/>
        </p:spPr>
        <p:txBody>
          <a:bodyPr>
            <a:spAutoFit/>
          </a:bodyPr>
          <a:lstStyle/>
          <a:p>
            <a:pPr algn="l"/>
            <a:r>
              <a:rPr lang="en-GB" altLang="es-ES" sz="1200" b="0"/>
              <a:t>The system updates the quantity of the item in the basket.</a:t>
            </a:r>
          </a:p>
        </p:txBody>
      </p:sp>
      <p:sp>
        <p:nvSpPr>
          <p:cNvPr id="77841" name="Rectangle 63"/>
          <p:cNvSpPr>
            <a:spLocks noChangeArrowheads="1"/>
          </p:cNvSpPr>
          <p:nvPr/>
        </p:nvSpPr>
        <p:spPr bwMode="auto">
          <a:xfrm>
            <a:off x="4005263" y="5145088"/>
            <a:ext cx="395287" cy="274637"/>
          </a:xfrm>
          <a:prstGeom prst="rect">
            <a:avLst/>
          </a:prstGeom>
          <a:noFill/>
          <a:ln w="9525">
            <a:noFill/>
            <a:miter lim="800000"/>
            <a:headEnd/>
            <a:tailEnd/>
          </a:ln>
          <a:effectLst/>
        </p:spPr>
        <p:txBody>
          <a:bodyPr wrap="none">
            <a:spAutoFit/>
          </a:bodyPr>
          <a:lstStyle/>
          <a:p>
            <a:pPr algn="l"/>
            <a:r>
              <a:rPr lang="en-GB" altLang="es-ES" sz="1200" b="0"/>
              <a:t>3.1</a:t>
            </a:r>
          </a:p>
        </p:txBody>
      </p:sp>
      <p:sp>
        <p:nvSpPr>
          <p:cNvPr id="77842" name="Rectangle 64"/>
          <p:cNvSpPr>
            <a:spLocks noChangeArrowheads="1"/>
          </p:cNvSpPr>
          <p:nvPr/>
        </p:nvSpPr>
        <p:spPr bwMode="auto">
          <a:xfrm>
            <a:off x="3733800" y="1795463"/>
            <a:ext cx="4953000" cy="271462"/>
          </a:xfrm>
          <a:prstGeom prst="rect">
            <a:avLst/>
          </a:prstGeom>
          <a:noFill/>
          <a:ln w="9525">
            <a:solidFill>
              <a:schemeClr val="tx1"/>
            </a:solidFill>
            <a:miter lim="800000"/>
            <a:headEnd/>
            <a:tailEnd/>
          </a:ln>
          <a:effectLst/>
        </p:spPr>
        <p:txBody>
          <a:bodyPr wrap="none" anchor="ctr"/>
          <a:lstStyle/>
          <a:p>
            <a:pPr algn="l"/>
            <a:r>
              <a:rPr lang="en-GB" altLang="es-ES" sz="1200" b="0"/>
              <a:t>ID: 2</a:t>
            </a:r>
          </a:p>
        </p:txBody>
      </p:sp>
      <p:sp>
        <p:nvSpPr>
          <p:cNvPr id="77843" name="Rectangle 65"/>
          <p:cNvSpPr>
            <a:spLocks noChangeArrowheads="1"/>
          </p:cNvSpPr>
          <p:nvPr/>
        </p:nvSpPr>
        <p:spPr bwMode="auto">
          <a:xfrm>
            <a:off x="3733800" y="2066925"/>
            <a:ext cx="4953000" cy="474663"/>
          </a:xfrm>
          <a:prstGeom prst="rect">
            <a:avLst/>
          </a:prstGeom>
          <a:noFill/>
          <a:ln w="9525">
            <a:solidFill>
              <a:schemeClr val="tx1"/>
            </a:solidFill>
            <a:miter lim="800000"/>
            <a:headEnd/>
            <a:tailEnd/>
          </a:ln>
          <a:effectLst/>
        </p:spPr>
        <p:txBody>
          <a:bodyPr wrap="none" anchor="ctr"/>
          <a:lstStyle/>
          <a:p>
            <a:pPr algn="l"/>
            <a:r>
              <a:rPr lang="en-GB" altLang="es-ES" sz="1200" b="0"/>
              <a:t>Brief description:</a:t>
            </a:r>
          </a:p>
          <a:p>
            <a:pPr algn="l"/>
            <a:r>
              <a:rPr lang="en-GB" altLang="es-ES" sz="1200" b="0"/>
              <a:t>The Customer changes the quantity of an item in the basket.</a:t>
            </a:r>
          </a:p>
        </p:txBody>
      </p:sp>
      <p:sp>
        <p:nvSpPr>
          <p:cNvPr id="77844" name="Rectangle 66"/>
          <p:cNvSpPr>
            <a:spLocks noChangeArrowheads="1"/>
          </p:cNvSpPr>
          <p:nvPr/>
        </p:nvSpPr>
        <p:spPr bwMode="auto">
          <a:xfrm>
            <a:off x="3733800" y="5934075"/>
            <a:ext cx="4953000" cy="474663"/>
          </a:xfrm>
          <a:prstGeom prst="rect">
            <a:avLst/>
          </a:prstGeom>
          <a:noFill/>
          <a:ln w="9525">
            <a:solidFill>
              <a:schemeClr val="tx1"/>
            </a:solidFill>
            <a:miter lim="800000"/>
            <a:headEnd/>
            <a:tailEnd/>
          </a:ln>
          <a:effectLst/>
        </p:spPr>
        <p:txBody>
          <a:bodyPr wrap="none" anchor="ctr"/>
          <a:lstStyle/>
          <a:p>
            <a:pPr algn="l"/>
            <a:r>
              <a:rPr lang="en-GB" altLang="es-ES" sz="1200" b="0"/>
              <a:t>Alternative flows:</a:t>
            </a:r>
          </a:p>
          <a:p>
            <a:pPr algn="l"/>
            <a:r>
              <a:rPr lang="en-GB" altLang="es-ES" sz="1200" b="0"/>
              <a:t>None.</a:t>
            </a:r>
          </a:p>
        </p:txBody>
      </p:sp>
      <p:sp>
        <p:nvSpPr>
          <p:cNvPr id="77845" name="Rectangle 67"/>
          <p:cNvSpPr>
            <a:spLocks noChangeArrowheads="1"/>
          </p:cNvSpPr>
          <p:nvPr/>
        </p:nvSpPr>
        <p:spPr bwMode="auto">
          <a:xfrm>
            <a:off x="3733800" y="3016250"/>
            <a:ext cx="4953000" cy="474663"/>
          </a:xfrm>
          <a:prstGeom prst="rect">
            <a:avLst/>
          </a:prstGeom>
          <a:noFill/>
          <a:ln w="9525">
            <a:solidFill>
              <a:schemeClr val="tx1"/>
            </a:solidFill>
            <a:miter lim="800000"/>
            <a:headEnd/>
            <a:tailEnd/>
          </a:ln>
          <a:effectLst/>
        </p:spPr>
        <p:txBody>
          <a:bodyPr wrap="none" anchor="ctr"/>
          <a:lstStyle/>
          <a:p>
            <a:pPr algn="l"/>
            <a:r>
              <a:rPr lang="en-GB" altLang="es-ES" sz="1200" b="0"/>
              <a:t>Secondary actors:</a:t>
            </a:r>
          </a:p>
          <a:p>
            <a:pPr algn="l"/>
            <a:r>
              <a:rPr lang="en-GB" altLang="es-ES" sz="1200" b="0"/>
              <a:t>None.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type="title"/>
          </p:nvPr>
        </p:nvSpPr>
        <p:spPr>
          <a:xfrm>
            <a:off x="1066800" y="533400"/>
            <a:ext cx="7793038" cy="762000"/>
          </a:xfrm>
        </p:spPr>
        <p:txBody>
          <a:bodyPr/>
          <a:lstStyle/>
          <a:p>
            <a:pPr eaLnBrk="1" hangingPunct="1"/>
            <a:r>
              <a:rPr lang="en-GB" altLang="es-ES" smtClean="0"/>
              <a:t>Repetition within a flow: For</a:t>
            </a:r>
          </a:p>
        </p:txBody>
      </p:sp>
      <p:sp>
        <p:nvSpPr>
          <p:cNvPr id="78853" name="Rectangle 4"/>
          <p:cNvSpPr>
            <a:spLocks noGrp="1" noChangeArrowheads="1"/>
          </p:cNvSpPr>
          <p:nvPr>
            <p:ph idx="1"/>
          </p:nvPr>
        </p:nvSpPr>
        <p:spPr>
          <a:xfrm>
            <a:off x="0" y="1600200"/>
            <a:ext cx="3276600" cy="4532313"/>
          </a:xfrm>
        </p:spPr>
        <p:txBody>
          <a:bodyPr>
            <a:normAutofit lnSpcReduction="10000"/>
          </a:bodyPr>
          <a:lstStyle/>
          <a:p>
            <a:pPr eaLnBrk="1" hangingPunct="1">
              <a:lnSpc>
                <a:spcPct val="90000"/>
              </a:lnSpc>
            </a:pPr>
            <a:r>
              <a:rPr lang="en-GB" altLang="es-ES" sz="2400" dirty="0" smtClean="0"/>
              <a:t>We can use the keyword </a:t>
            </a:r>
            <a:r>
              <a:rPr lang="en-GB" altLang="es-ES" sz="2400" dirty="0" smtClean="0">
                <a:solidFill>
                  <a:schemeClr val="tx2"/>
                </a:solidFill>
              </a:rPr>
              <a:t>For</a:t>
            </a:r>
            <a:r>
              <a:rPr lang="en-GB" altLang="es-ES" sz="2400" dirty="0" smtClean="0"/>
              <a:t> to indicate the start of a repetition within the flow of events</a:t>
            </a:r>
          </a:p>
          <a:p>
            <a:pPr eaLnBrk="1" hangingPunct="1">
              <a:lnSpc>
                <a:spcPct val="90000"/>
              </a:lnSpc>
            </a:pPr>
            <a:r>
              <a:rPr lang="en-GB" altLang="es-ES" sz="2400" dirty="0" smtClean="0"/>
              <a:t>The iteration expression immediately after </a:t>
            </a:r>
            <a:r>
              <a:rPr lang="en-GB" altLang="es-ES" sz="2400" dirty="0" smtClean="0">
                <a:solidFill>
                  <a:schemeClr val="tx2"/>
                </a:solidFill>
              </a:rPr>
              <a:t>For</a:t>
            </a:r>
            <a:r>
              <a:rPr lang="en-GB" altLang="es-ES" sz="2400" dirty="0" smtClean="0"/>
              <a:t> statement indicates the number of repetitions of the indented text beneath the </a:t>
            </a:r>
            <a:r>
              <a:rPr lang="en-GB" altLang="es-ES" sz="2400" dirty="0" smtClean="0">
                <a:solidFill>
                  <a:schemeClr val="tx2"/>
                </a:solidFill>
              </a:rPr>
              <a:t>For</a:t>
            </a:r>
            <a:r>
              <a:rPr lang="en-GB" altLang="es-ES" sz="2400" dirty="0" smtClean="0"/>
              <a:t> statement.</a:t>
            </a:r>
          </a:p>
        </p:txBody>
      </p:sp>
      <p:grpSp>
        <p:nvGrpSpPr>
          <p:cNvPr id="2" name="Group 23"/>
          <p:cNvGrpSpPr>
            <a:grpSpLocks/>
          </p:cNvGrpSpPr>
          <p:nvPr/>
        </p:nvGrpSpPr>
        <p:grpSpPr bwMode="auto">
          <a:xfrm>
            <a:off x="3352800" y="1371600"/>
            <a:ext cx="5638800" cy="5121275"/>
            <a:chOff x="1056" y="192"/>
            <a:chExt cx="4176" cy="3792"/>
          </a:xfrm>
        </p:grpSpPr>
        <p:sp>
          <p:nvSpPr>
            <p:cNvPr id="78856" name="Rectangle 15"/>
            <p:cNvSpPr>
              <a:spLocks noChangeArrowheads="1"/>
            </p:cNvSpPr>
            <p:nvPr/>
          </p:nvSpPr>
          <p:spPr bwMode="auto">
            <a:xfrm>
              <a:off x="1056" y="384"/>
              <a:ext cx="4176" cy="192"/>
            </a:xfrm>
            <a:prstGeom prst="rect">
              <a:avLst/>
            </a:prstGeom>
            <a:noFill/>
            <a:ln w="9525">
              <a:solidFill>
                <a:schemeClr val="tx1"/>
              </a:solidFill>
              <a:miter lim="800000"/>
              <a:headEnd/>
              <a:tailEnd/>
            </a:ln>
            <a:effectLst/>
          </p:spPr>
          <p:txBody>
            <a:bodyPr wrap="none" anchor="ctr"/>
            <a:lstStyle/>
            <a:p>
              <a:pPr algn="l"/>
              <a:r>
                <a:rPr lang="en-US" altLang="es-ES" sz="1200" b="0"/>
                <a:t>ID: 3</a:t>
              </a:r>
              <a:endParaRPr lang="en-GB" altLang="es-ES" sz="1200" b="0"/>
            </a:p>
          </p:txBody>
        </p:sp>
        <p:sp>
          <p:nvSpPr>
            <p:cNvPr id="78857" name="Rectangle 16"/>
            <p:cNvSpPr>
              <a:spLocks noChangeArrowheads="1"/>
            </p:cNvSpPr>
            <p:nvPr/>
          </p:nvSpPr>
          <p:spPr bwMode="auto">
            <a:xfrm>
              <a:off x="1056" y="1056"/>
              <a:ext cx="4176" cy="288"/>
            </a:xfrm>
            <a:prstGeom prst="rect">
              <a:avLst/>
            </a:prstGeom>
            <a:noFill/>
            <a:ln w="9525">
              <a:solidFill>
                <a:schemeClr val="tx1"/>
              </a:solidFill>
              <a:miter lim="800000"/>
              <a:headEnd/>
              <a:tailEnd/>
            </a:ln>
            <a:effectLst/>
          </p:spPr>
          <p:txBody>
            <a:bodyPr wrap="none" anchor="ctr"/>
            <a:lstStyle/>
            <a:p>
              <a:pPr algn="l"/>
              <a:r>
                <a:rPr lang="en-US" altLang="es-ES" sz="1200" b="0"/>
                <a:t>Actors:</a:t>
              </a:r>
            </a:p>
            <a:p>
              <a:pPr algn="l"/>
              <a:r>
                <a:rPr lang="en-US" altLang="es-ES" sz="1200" b="0"/>
                <a:t>Customer</a:t>
              </a:r>
              <a:endParaRPr lang="en-GB" altLang="es-ES" sz="1200" b="0"/>
            </a:p>
          </p:txBody>
        </p:sp>
        <p:sp>
          <p:nvSpPr>
            <p:cNvPr id="78858" name="Rectangle 17"/>
            <p:cNvSpPr>
              <a:spLocks noChangeArrowheads="1"/>
            </p:cNvSpPr>
            <p:nvPr/>
          </p:nvSpPr>
          <p:spPr bwMode="auto">
            <a:xfrm>
              <a:off x="1056" y="1344"/>
              <a:ext cx="4176" cy="288"/>
            </a:xfrm>
            <a:prstGeom prst="rect">
              <a:avLst/>
            </a:prstGeom>
            <a:noFill/>
            <a:ln w="9525">
              <a:solidFill>
                <a:schemeClr val="tx1"/>
              </a:solidFill>
              <a:miter lim="800000"/>
              <a:headEnd/>
              <a:tailEnd/>
            </a:ln>
            <a:effectLst/>
          </p:spPr>
          <p:txBody>
            <a:bodyPr wrap="none" anchor="ctr"/>
            <a:lstStyle/>
            <a:p>
              <a:pPr algn="l"/>
              <a:r>
                <a:rPr lang="en-US" altLang="es-ES" sz="1200" b="0"/>
                <a:t>Preconditions:</a:t>
              </a:r>
            </a:p>
            <a:p>
              <a:pPr algn="l"/>
              <a:r>
                <a:rPr lang="en-US" altLang="es-ES" sz="1200" b="0"/>
                <a:t>None.</a:t>
              </a:r>
              <a:endParaRPr lang="en-GB" altLang="es-ES" sz="1200" b="0"/>
            </a:p>
          </p:txBody>
        </p:sp>
        <p:sp>
          <p:nvSpPr>
            <p:cNvPr id="78859" name="Rectangle 18"/>
            <p:cNvSpPr>
              <a:spLocks noChangeArrowheads="1"/>
            </p:cNvSpPr>
            <p:nvPr/>
          </p:nvSpPr>
          <p:spPr bwMode="auto">
            <a:xfrm>
              <a:off x="1056" y="1632"/>
              <a:ext cx="4176" cy="1776"/>
            </a:xfrm>
            <a:prstGeom prst="rect">
              <a:avLst/>
            </a:prstGeom>
            <a:noFill/>
            <a:ln w="9525">
              <a:solidFill>
                <a:schemeClr val="tx1"/>
              </a:solidFill>
              <a:miter lim="800000"/>
              <a:headEnd/>
              <a:tailEnd/>
            </a:ln>
            <a:effectLst/>
          </p:spPr>
          <p:txBody>
            <a:bodyPr anchor="ctr"/>
            <a:lstStyle/>
            <a:p>
              <a:pPr marL="457200" indent="-457200" algn="l"/>
              <a:r>
                <a:rPr lang="en-US" altLang="es-ES" sz="1200" b="0" dirty="0"/>
                <a:t>Main flow:</a:t>
              </a:r>
            </a:p>
            <a:p>
              <a:pPr marL="457200" indent="-457200" algn="l"/>
              <a:r>
                <a:rPr lang="en-US" altLang="es-ES" sz="1200" b="0" dirty="0"/>
                <a:t>1. The use case starts when the Customer selects "find product".</a:t>
              </a:r>
            </a:p>
            <a:p>
              <a:pPr marL="457200" indent="-457200" algn="l"/>
              <a:r>
                <a:rPr lang="en-GB" altLang="es-ES" sz="1200" b="0" dirty="0"/>
                <a:t>2. The system asks the Customer for search criteria.</a:t>
              </a:r>
            </a:p>
            <a:p>
              <a:pPr marL="457200" indent="-457200" algn="l"/>
              <a:r>
                <a:rPr lang="en-GB" altLang="es-ES" sz="1200" b="0" dirty="0"/>
                <a:t>3. The Customer enters the requested criteria.</a:t>
              </a:r>
            </a:p>
            <a:p>
              <a:pPr marL="457200" indent="-457200" algn="l"/>
              <a:r>
                <a:rPr lang="en-GB" altLang="es-ES" sz="1200" b="0" dirty="0"/>
                <a:t>4. The system searches for products that match the Customer's criteria.</a:t>
              </a:r>
            </a:p>
            <a:p>
              <a:pPr marL="457200" indent="-457200" algn="l"/>
              <a:r>
                <a:rPr lang="en-GB" altLang="es-ES" sz="1200" b="0" dirty="0"/>
                <a:t>5</a:t>
              </a:r>
              <a:r>
                <a:rPr lang="en-GB" altLang="es-ES" sz="1200" dirty="0"/>
                <a:t>. </a:t>
              </a:r>
              <a:r>
                <a:rPr lang="en-GB" altLang="es-ES" sz="1200" dirty="0">
                  <a:solidFill>
                    <a:schemeClr val="tx2"/>
                  </a:solidFill>
                </a:rPr>
                <a:t>If</a:t>
              </a:r>
              <a:r>
                <a:rPr lang="en-GB" altLang="es-ES" sz="1200" dirty="0"/>
                <a:t> </a:t>
              </a:r>
              <a:r>
                <a:rPr lang="en-GB" altLang="es-ES" sz="1200" b="0" dirty="0"/>
                <a:t>the system finds some matching products then</a:t>
              </a:r>
            </a:p>
            <a:p>
              <a:pPr marL="457200" indent="-457200" algn="l"/>
              <a:r>
                <a:rPr lang="en-GB" altLang="es-ES" sz="1200" b="0" dirty="0"/>
                <a:t>   5.1 </a:t>
              </a:r>
              <a:r>
                <a:rPr lang="en-GB" altLang="es-ES" sz="1200" dirty="0"/>
                <a:t>For</a:t>
              </a:r>
              <a:r>
                <a:rPr lang="en-GB" altLang="es-ES" sz="1200" b="0" dirty="0"/>
                <a:t> each product found</a:t>
              </a:r>
            </a:p>
            <a:p>
              <a:pPr marL="457200" indent="-457200" algn="l"/>
              <a:r>
                <a:rPr lang="en-GB" altLang="es-ES" sz="1200" b="0" dirty="0"/>
                <a:t>      5.1.1. The system displays a thumbnail sketch of the product.</a:t>
              </a:r>
            </a:p>
            <a:p>
              <a:pPr marL="457200" indent="-457200" algn="l"/>
              <a:r>
                <a:rPr lang="en-GB" altLang="es-ES" sz="1200" b="0" dirty="0"/>
                <a:t>      5.1.2. The system displays a summary of the product details.</a:t>
              </a:r>
            </a:p>
            <a:p>
              <a:pPr marL="457200" indent="-457200" algn="l"/>
              <a:r>
                <a:rPr lang="en-GB" altLang="es-ES" sz="1200" b="0" dirty="0"/>
                <a:t>      5.1.3. The system displays the product price.</a:t>
              </a:r>
            </a:p>
            <a:p>
              <a:pPr marL="457200" indent="-457200" algn="l"/>
              <a:r>
                <a:rPr lang="en-GB" altLang="es-ES" sz="1200" b="0" dirty="0"/>
                <a:t>6</a:t>
              </a:r>
              <a:r>
                <a:rPr lang="en-GB" altLang="es-ES" sz="1200" dirty="0"/>
                <a:t>. Else</a:t>
              </a:r>
            </a:p>
            <a:p>
              <a:pPr marL="457200" indent="-457200" algn="l"/>
              <a:r>
                <a:rPr lang="en-GB" altLang="es-ES" sz="1200" b="0" dirty="0"/>
                <a:t>   6.1. The system tells the Customer that no matching products could be found.</a:t>
              </a:r>
            </a:p>
          </p:txBody>
        </p:sp>
        <p:sp>
          <p:nvSpPr>
            <p:cNvPr id="78860" name="Rectangle 19"/>
            <p:cNvSpPr>
              <a:spLocks noChangeArrowheads="1"/>
            </p:cNvSpPr>
            <p:nvPr/>
          </p:nvSpPr>
          <p:spPr bwMode="auto">
            <a:xfrm>
              <a:off x="1056" y="3408"/>
              <a:ext cx="4176" cy="288"/>
            </a:xfrm>
            <a:prstGeom prst="rect">
              <a:avLst/>
            </a:prstGeom>
            <a:noFill/>
            <a:ln w="9525">
              <a:solidFill>
                <a:schemeClr val="tx1"/>
              </a:solidFill>
              <a:miter lim="800000"/>
              <a:headEnd/>
              <a:tailEnd/>
            </a:ln>
            <a:effectLst/>
          </p:spPr>
          <p:txBody>
            <a:bodyPr wrap="none" anchor="ctr"/>
            <a:lstStyle/>
            <a:p>
              <a:pPr algn="l"/>
              <a:r>
                <a:rPr lang="en-US" altLang="es-ES" sz="1200" b="0"/>
                <a:t>Postconditions:</a:t>
              </a:r>
            </a:p>
            <a:p>
              <a:pPr algn="l"/>
              <a:r>
                <a:rPr lang="en-US" altLang="es-ES" sz="1200" b="0"/>
                <a:t>None.</a:t>
              </a:r>
              <a:endParaRPr lang="en-GB" altLang="es-ES" sz="1200" b="0"/>
            </a:p>
          </p:txBody>
        </p:sp>
        <p:sp>
          <p:nvSpPr>
            <p:cNvPr id="78861" name="Rectangle 20"/>
            <p:cNvSpPr>
              <a:spLocks noChangeArrowheads="1"/>
            </p:cNvSpPr>
            <p:nvPr/>
          </p:nvSpPr>
          <p:spPr bwMode="auto">
            <a:xfrm>
              <a:off x="1056" y="3696"/>
              <a:ext cx="4176" cy="288"/>
            </a:xfrm>
            <a:prstGeom prst="rect">
              <a:avLst/>
            </a:prstGeom>
            <a:noFill/>
            <a:ln w="9525">
              <a:solidFill>
                <a:schemeClr val="tx1"/>
              </a:solidFill>
              <a:miter lim="800000"/>
              <a:headEnd/>
              <a:tailEnd/>
            </a:ln>
            <a:effectLst/>
          </p:spPr>
          <p:txBody>
            <a:bodyPr wrap="none" anchor="ctr"/>
            <a:lstStyle/>
            <a:p>
              <a:pPr algn="l"/>
              <a:r>
                <a:rPr lang="en-US" altLang="es-ES" sz="1200" b="0"/>
                <a:t>Alternative flows:</a:t>
              </a:r>
            </a:p>
            <a:p>
              <a:pPr algn="l"/>
              <a:r>
                <a:rPr lang="en-US" altLang="es-ES" sz="1200" b="0"/>
                <a:t>None.</a:t>
              </a:r>
              <a:endParaRPr lang="en-GB" altLang="es-ES" sz="1200" b="0"/>
            </a:p>
          </p:txBody>
        </p:sp>
        <p:sp>
          <p:nvSpPr>
            <p:cNvPr id="78862" name="Rectangle 21"/>
            <p:cNvSpPr>
              <a:spLocks noChangeArrowheads="1"/>
            </p:cNvSpPr>
            <p:nvPr/>
          </p:nvSpPr>
          <p:spPr bwMode="auto">
            <a:xfrm>
              <a:off x="1056" y="192"/>
              <a:ext cx="4176" cy="192"/>
            </a:xfrm>
            <a:prstGeom prst="rect">
              <a:avLst/>
            </a:prstGeom>
            <a:noFill/>
            <a:ln w="9525">
              <a:solidFill>
                <a:schemeClr val="tx1"/>
              </a:solidFill>
              <a:miter lim="800000"/>
              <a:headEnd/>
              <a:tailEnd/>
            </a:ln>
            <a:effectLst/>
          </p:spPr>
          <p:txBody>
            <a:bodyPr wrap="none" anchor="ctr"/>
            <a:lstStyle/>
            <a:p>
              <a:r>
                <a:rPr lang="en-US" altLang="es-ES" sz="1200" b="0"/>
                <a:t>Use case: FindProduct</a:t>
              </a:r>
              <a:endParaRPr lang="en-GB" altLang="es-ES" sz="1200" b="0"/>
            </a:p>
          </p:txBody>
        </p:sp>
        <p:sp>
          <p:nvSpPr>
            <p:cNvPr id="78863" name="Rectangle 22"/>
            <p:cNvSpPr>
              <a:spLocks noChangeArrowheads="1"/>
            </p:cNvSpPr>
            <p:nvPr/>
          </p:nvSpPr>
          <p:spPr bwMode="auto">
            <a:xfrm>
              <a:off x="1056" y="576"/>
              <a:ext cx="4176" cy="480"/>
            </a:xfrm>
            <a:prstGeom prst="rect">
              <a:avLst/>
            </a:prstGeom>
            <a:noFill/>
            <a:ln w="9525">
              <a:solidFill>
                <a:schemeClr val="tx1"/>
              </a:solidFill>
              <a:miter lim="800000"/>
              <a:headEnd/>
              <a:tailEnd/>
            </a:ln>
            <a:effectLst/>
          </p:spPr>
          <p:txBody>
            <a:bodyPr anchor="ctr"/>
            <a:lstStyle/>
            <a:p>
              <a:pPr algn="l"/>
              <a:r>
                <a:rPr lang="en-US" altLang="es-ES" sz="1200" b="0"/>
                <a:t>Brief description:</a:t>
              </a:r>
            </a:p>
            <a:p>
              <a:pPr algn="l"/>
              <a:r>
                <a:rPr lang="en-US" altLang="es-ES" sz="1200" b="0"/>
                <a:t>The system finds some products based on Customer search criteria and displays them to the Customer.</a:t>
              </a:r>
              <a:endParaRPr lang="en-GB" altLang="es-ES" sz="1200" b="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xfrm>
            <a:off x="1066800" y="457200"/>
            <a:ext cx="7793038" cy="838200"/>
          </a:xfrm>
        </p:spPr>
        <p:txBody>
          <a:bodyPr/>
          <a:lstStyle/>
          <a:p>
            <a:pPr eaLnBrk="1" hangingPunct="1"/>
            <a:r>
              <a:rPr lang="en-GB" altLang="es-ES" smtClean="0"/>
              <a:t>Repetition within a flow: While</a:t>
            </a:r>
          </a:p>
        </p:txBody>
      </p:sp>
      <p:sp>
        <p:nvSpPr>
          <p:cNvPr id="79877" name="Rectangle 3"/>
          <p:cNvSpPr>
            <a:spLocks noGrp="1" noChangeArrowheads="1"/>
          </p:cNvSpPr>
          <p:nvPr>
            <p:ph idx="1"/>
          </p:nvPr>
        </p:nvSpPr>
        <p:spPr>
          <a:xfrm>
            <a:off x="0" y="1600201"/>
            <a:ext cx="8382000" cy="1676400"/>
          </a:xfrm>
        </p:spPr>
        <p:txBody>
          <a:bodyPr/>
          <a:lstStyle/>
          <a:p>
            <a:pPr eaLnBrk="1" hangingPunct="1"/>
            <a:r>
              <a:rPr lang="en-GB" altLang="es-ES" dirty="0" smtClean="0"/>
              <a:t>We can use the keyword </a:t>
            </a:r>
            <a:r>
              <a:rPr lang="en-GB" altLang="es-ES" dirty="0" smtClean="0">
                <a:solidFill>
                  <a:schemeClr val="tx2"/>
                </a:solidFill>
              </a:rPr>
              <a:t>while</a:t>
            </a:r>
            <a:r>
              <a:rPr lang="en-GB" altLang="es-ES" dirty="0" smtClean="0"/>
              <a:t> to indicate that something repeats while some Boolean condition is true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4800"/>
            <a:ext cx="6400800" cy="5715000"/>
          </a:xfrm>
        </p:spPr>
        <p:txBody>
          <a:bodyPr>
            <a:normAutofit fontScale="77500" lnSpcReduction="20000"/>
          </a:bodyPr>
          <a:lstStyle/>
          <a:p>
            <a:pPr algn="l"/>
            <a:r>
              <a:rPr lang="en-US" b="1" dirty="0" smtClean="0">
                <a:solidFill>
                  <a:schemeClr val="tx1"/>
                </a:solidFill>
              </a:rPr>
              <a:t>Use case: </a:t>
            </a:r>
            <a:r>
              <a:rPr lang="en-US" b="1" dirty="0" err="1" smtClean="0">
                <a:solidFill>
                  <a:schemeClr val="tx1"/>
                </a:solidFill>
              </a:rPr>
              <a:t>ShowCompanyDetails</a:t>
            </a:r>
            <a:endParaRPr lang="en-US" b="1" dirty="0" smtClean="0">
              <a:solidFill>
                <a:schemeClr val="tx1"/>
              </a:solidFill>
            </a:endParaRPr>
          </a:p>
          <a:p>
            <a:pPr algn="l"/>
            <a:r>
              <a:rPr lang="en-US" b="1" dirty="0" err="1" smtClean="0">
                <a:solidFill>
                  <a:schemeClr val="tx1"/>
                </a:solidFill>
              </a:rPr>
              <a:t>Actors:</a:t>
            </a:r>
            <a:r>
              <a:rPr lang="en-US" dirty="0" err="1" smtClean="0">
                <a:solidFill>
                  <a:schemeClr val="tx1"/>
                </a:solidFill>
              </a:rPr>
              <a:t>Customer</a:t>
            </a:r>
            <a:endParaRPr lang="en-US" dirty="0" smtClean="0">
              <a:solidFill>
                <a:schemeClr val="tx1"/>
              </a:solidFill>
            </a:endParaRPr>
          </a:p>
          <a:p>
            <a:pPr algn="l"/>
            <a:r>
              <a:rPr lang="en-US" b="1" dirty="0" smtClean="0">
                <a:solidFill>
                  <a:schemeClr val="tx1"/>
                </a:solidFill>
              </a:rPr>
              <a:t>Preconditions:</a:t>
            </a:r>
          </a:p>
          <a:p>
            <a:pPr algn="l"/>
            <a:r>
              <a:rPr lang="en-US" b="1" dirty="0" smtClean="0">
                <a:solidFill>
                  <a:schemeClr val="tx1"/>
                </a:solidFill>
              </a:rPr>
              <a:t>ID: UC13</a:t>
            </a:r>
          </a:p>
          <a:p>
            <a:pPr algn="l"/>
            <a:r>
              <a:rPr lang="en-US" b="1" dirty="0" smtClean="0">
                <a:solidFill>
                  <a:schemeClr val="tx1"/>
                </a:solidFill>
              </a:rPr>
              <a:t>Flow of events:</a:t>
            </a:r>
          </a:p>
          <a:p>
            <a:pPr algn="l"/>
            <a:r>
              <a:rPr lang="en-US" dirty="0" smtClean="0">
                <a:solidFill>
                  <a:schemeClr val="tx1"/>
                </a:solidFill>
              </a:rPr>
              <a:t>1. The use case starts when the Customer selects “show company details”.</a:t>
            </a:r>
          </a:p>
          <a:p>
            <a:pPr algn="l"/>
            <a:r>
              <a:rPr lang="en-US" dirty="0" smtClean="0">
                <a:solidFill>
                  <a:schemeClr val="tx1"/>
                </a:solidFill>
              </a:rPr>
              <a:t>2. The system displays a web page showing the</a:t>
            </a:r>
          </a:p>
          <a:p>
            <a:pPr algn="l"/>
            <a:r>
              <a:rPr lang="en-US" dirty="0" smtClean="0">
                <a:solidFill>
                  <a:schemeClr val="tx1"/>
                </a:solidFill>
              </a:rPr>
              <a:t>company details.</a:t>
            </a:r>
          </a:p>
          <a:p>
            <a:pPr algn="l"/>
            <a:r>
              <a:rPr lang="en-US" dirty="0" smtClean="0">
                <a:solidFill>
                  <a:schemeClr val="tx1"/>
                </a:solidFill>
              </a:rPr>
              <a:t>3. While the Customer is browsing the company details</a:t>
            </a:r>
          </a:p>
          <a:p>
            <a:pPr algn="l"/>
            <a:r>
              <a:rPr lang="en-US" dirty="0" smtClean="0">
                <a:solidFill>
                  <a:schemeClr val="tx1"/>
                </a:solidFill>
              </a:rPr>
              <a:t>3.1. The system plays some background music.</a:t>
            </a:r>
          </a:p>
          <a:p>
            <a:pPr algn="l"/>
            <a:r>
              <a:rPr lang="en-US" dirty="0" smtClean="0">
                <a:solidFill>
                  <a:schemeClr val="tx1"/>
                </a:solidFill>
              </a:rPr>
              <a:t>3.2. The system displays special offers </a:t>
            </a:r>
            <a:r>
              <a:rPr lang="en-US" b="1" dirty="0" err="1" smtClean="0">
                <a:solidFill>
                  <a:schemeClr val="tx1"/>
                </a:solidFill>
              </a:rPr>
              <a:t>Postconditions</a:t>
            </a:r>
            <a:r>
              <a:rPr lang="en-US" b="1"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lstStyle/>
          <a:p>
            <a:pPr eaLnBrk="1" hangingPunct="1"/>
            <a:r>
              <a:rPr lang="en-GB" altLang="es-ES" smtClean="0"/>
              <a:t>Branching: Alternative flows</a:t>
            </a:r>
          </a:p>
        </p:txBody>
      </p:sp>
      <p:sp>
        <p:nvSpPr>
          <p:cNvPr id="80901" name="Rectangle 3"/>
          <p:cNvSpPr>
            <a:spLocks noGrp="1" noChangeArrowheads="1"/>
          </p:cNvSpPr>
          <p:nvPr>
            <p:ph idx="1"/>
          </p:nvPr>
        </p:nvSpPr>
        <p:spPr>
          <a:xfrm>
            <a:off x="0" y="1600200"/>
            <a:ext cx="4114800" cy="4379913"/>
          </a:xfrm>
        </p:spPr>
        <p:txBody>
          <a:bodyPr>
            <a:normAutofit/>
          </a:bodyPr>
          <a:lstStyle/>
          <a:p>
            <a:pPr eaLnBrk="1" hangingPunct="1">
              <a:lnSpc>
                <a:spcPct val="90000"/>
              </a:lnSpc>
            </a:pPr>
            <a:r>
              <a:rPr lang="en-GB" altLang="es-ES" sz="2400" dirty="0" smtClean="0"/>
              <a:t>We may specify one or more </a:t>
            </a:r>
            <a:r>
              <a:rPr lang="en-GB" altLang="es-ES" sz="2400" i="1" dirty="0" smtClean="0"/>
              <a:t>alternative flows</a:t>
            </a:r>
            <a:r>
              <a:rPr lang="en-GB" altLang="es-ES" sz="2400" dirty="0" smtClean="0"/>
              <a:t> through the flow of events:</a:t>
            </a:r>
          </a:p>
          <a:p>
            <a:pPr lvl="1" eaLnBrk="1" hangingPunct="1">
              <a:lnSpc>
                <a:spcPct val="90000"/>
              </a:lnSpc>
            </a:pPr>
            <a:r>
              <a:rPr lang="en-GB" altLang="es-ES" sz="2400" dirty="0" smtClean="0"/>
              <a:t>Alternative flows capture errors, branches, and interrupts</a:t>
            </a:r>
          </a:p>
          <a:p>
            <a:pPr lvl="1" eaLnBrk="1" hangingPunct="1">
              <a:lnSpc>
                <a:spcPct val="90000"/>
              </a:lnSpc>
            </a:pPr>
            <a:r>
              <a:rPr lang="en-GB" altLang="es-ES" sz="2400" dirty="0" smtClean="0"/>
              <a:t>Alternative flows </a:t>
            </a:r>
            <a:r>
              <a:rPr lang="en-GB" altLang="es-ES" sz="2400" i="1" dirty="0" smtClean="0"/>
              <a:t>never</a:t>
            </a:r>
            <a:r>
              <a:rPr lang="en-GB" altLang="es-ES" sz="2400" dirty="0" smtClean="0"/>
              <a:t> return to the main flow</a:t>
            </a:r>
          </a:p>
        </p:txBody>
      </p:sp>
      <p:grpSp>
        <p:nvGrpSpPr>
          <p:cNvPr id="2" name="Group 73"/>
          <p:cNvGrpSpPr>
            <a:grpSpLocks/>
          </p:cNvGrpSpPr>
          <p:nvPr/>
        </p:nvGrpSpPr>
        <p:grpSpPr bwMode="auto">
          <a:xfrm>
            <a:off x="4038599" y="1724025"/>
            <a:ext cx="4968875" cy="3495675"/>
            <a:chOff x="96" y="256"/>
            <a:chExt cx="5568" cy="3872"/>
          </a:xfrm>
        </p:grpSpPr>
        <p:grpSp>
          <p:nvGrpSpPr>
            <p:cNvPr id="3" name="Group 55"/>
            <p:cNvGrpSpPr>
              <a:grpSpLocks/>
            </p:cNvGrpSpPr>
            <p:nvPr/>
          </p:nvGrpSpPr>
          <p:grpSpPr bwMode="auto">
            <a:xfrm>
              <a:off x="2448" y="720"/>
              <a:ext cx="432" cy="2880"/>
              <a:chOff x="2448" y="720"/>
              <a:chExt cx="432" cy="2880"/>
            </a:xfrm>
          </p:grpSpPr>
          <p:sp>
            <p:nvSpPr>
              <p:cNvPr id="80920" name="Line 56"/>
              <p:cNvSpPr>
                <a:spLocks noChangeShapeType="1"/>
              </p:cNvSpPr>
              <p:nvPr/>
            </p:nvSpPr>
            <p:spPr bwMode="auto">
              <a:xfrm>
                <a:off x="2496" y="2784"/>
                <a:ext cx="384" cy="0"/>
              </a:xfrm>
              <a:prstGeom prst="line">
                <a:avLst/>
              </a:prstGeom>
              <a:noFill/>
              <a:ln w="76200">
                <a:solidFill>
                  <a:srgbClr val="CCCCFF"/>
                </a:solidFill>
                <a:miter lim="800000"/>
                <a:headEnd/>
                <a:tailEnd/>
              </a:ln>
              <a:effectLst/>
            </p:spPr>
            <p:txBody>
              <a:bodyPr wrap="none" tIns="108000" bIns="108000"/>
              <a:lstStyle/>
              <a:p>
                <a:endParaRPr lang="en-US"/>
              </a:p>
            </p:txBody>
          </p:sp>
          <p:sp>
            <p:nvSpPr>
              <p:cNvPr id="80921" name="Freeform 57"/>
              <p:cNvSpPr>
                <a:spLocks/>
              </p:cNvSpPr>
              <p:nvPr/>
            </p:nvSpPr>
            <p:spPr bwMode="auto">
              <a:xfrm flipH="1">
                <a:off x="2448" y="2784"/>
                <a:ext cx="48" cy="816"/>
              </a:xfrm>
              <a:custGeom>
                <a:avLst/>
                <a:gdLst>
                  <a:gd name="T0" fmla="*/ 0 w 384"/>
                  <a:gd name="T1" fmla="*/ 0 h 432"/>
                  <a:gd name="T2" fmla="*/ 48 w 384"/>
                  <a:gd name="T3" fmla="*/ 0 h 432"/>
                  <a:gd name="T4" fmla="*/ 48 w 384"/>
                  <a:gd name="T5" fmla="*/ 816 h 432"/>
                  <a:gd name="T6" fmla="*/ 0 60000 65536"/>
                  <a:gd name="T7" fmla="*/ 0 60000 65536"/>
                  <a:gd name="T8" fmla="*/ 0 60000 65536"/>
                </a:gdLst>
                <a:ahLst/>
                <a:cxnLst>
                  <a:cxn ang="T6">
                    <a:pos x="T0" y="T1"/>
                  </a:cxn>
                  <a:cxn ang="T7">
                    <a:pos x="T2" y="T3"/>
                  </a:cxn>
                  <a:cxn ang="T8">
                    <a:pos x="T4" y="T5"/>
                  </a:cxn>
                </a:cxnLst>
                <a:rect l="0" t="0" r="r" b="b"/>
                <a:pathLst>
                  <a:path w="384" h="432">
                    <a:moveTo>
                      <a:pt x="0" y="0"/>
                    </a:moveTo>
                    <a:lnTo>
                      <a:pt x="384" y="0"/>
                    </a:lnTo>
                    <a:lnTo>
                      <a:pt x="384" y="432"/>
                    </a:lnTo>
                  </a:path>
                </a:pathLst>
              </a:custGeom>
              <a:noFill/>
              <a:ln w="76200" cap="flat" cmpd="sng">
                <a:solidFill>
                  <a:srgbClr val="CCCCFF"/>
                </a:solidFill>
                <a:prstDash val="solid"/>
                <a:miter lim="800000"/>
                <a:headEnd type="none" w="med" len="med"/>
                <a:tailEnd type="triangle" w="med" len="med"/>
              </a:ln>
              <a:effectLst/>
            </p:spPr>
            <p:txBody>
              <a:bodyPr wrap="none" tIns="108000" bIns="108000"/>
              <a:lstStyle/>
              <a:p>
                <a:endParaRPr lang="en-US"/>
              </a:p>
            </p:txBody>
          </p:sp>
          <p:sp>
            <p:nvSpPr>
              <p:cNvPr id="80922" name="Line 58"/>
              <p:cNvSpPr>
                <a:spLocks noChangeShapeType="1"/>
              </p:cNvSpPr>
              <p:nvPr/>
            </p:nvSpPr>
            <p:spPr bwMode="auto">
              <a:xfrm>
                <a:off x="2832" y="720"/>
                <a:ext cx="0" cy="2064"/>
              </a:xfrm>
              <a:prstGeom prst="line">
                <a:avLst/>
              </a:prstGeom>
              <a:noFill/>
              <a:ln w="76200">
                <a:solidFill>
                  <a:srgbClr val="CCCCFF"/>
                </a:solidFill>
                <a:miter lim="800000"/>
                <a:headEnd/>
                <a:tailEnd/>
              </a:ln>
              <a:effectLst/>
            </p:spPr>
            <p:txBody>
              <a:bodyPr wrap="none" tIns="108000" bIns="108000"/>
              <a:lstStyle/>
              <a:p>
                <a:endParaRPr lang="en-US"/>
              </a:p>
            </p:txBody>
          </p:sp>
        </p:grpSp>
        <p:sp>
          <p:nvSpPr>
            <p:cNvPr id="80906" name="Line 59"/>
            <p:cNvSpPr>
              <a:spLocks noChangeShapeType="1"/>
            </p:cNvSpPr>
            <p:nvPr/>
          </p:nvSpPr>
          <p:spPr bwMode="auto">
            <a:xfrm flipV="1">
              <a:off x="2976" y="720"/>
              <a:ext cx="0" cy="480"/>
            </a:xfrm>
            <a:prstGeom prst="line">
              <a:avLst/>
            </a:prstGeom>
            <a:noFill/>
            <a:ln w="76200">
              <a:solidFill>
                <a:schemeClr val="folHlink"/>
              </a:solidFill>
              <a:miter lim="800000"/>
              <a:headEnd/>
              <a:tailEnd/>
            </a:ln>
            <a:effectLst/>
          </p:spPr>
          <p:txBody>
            <a:bodyPr wrap="none" tIns="108000" bIns="108000"/>
            <a:lstStyle/>
            <a:p>
              <a:endParaRPr lang="en-US"/>
            </a:p>
          </p:txBody>
        </p:sp>
        <p:sp>
          <p:nvSpPr>
            <p:cNvPr id="80907" name="Line 60"/>
            <p:cNvSpPr>
              <a:spLocks noChangeShapeType="1"/>
            </p:cNvSpPr>
            <p:nvPr/>
          </p:nvSpPr>
          <p:spPr bwMode="auto">
            <a:xfrm>
              <a:off x="2880" y="1200"/>
              <a:ext cx="432" cy="0"/>
            </a:xfrm>
            <a:prstGeom prst="line">
              <a:avLst/>
            </a:prstGeom>
            <a:noFill/>
            <a:ln w="76200">
              <a:solidFill>
                <a:schemeClr val="accent1"/>
              </a:solidFill>
              <a:miter lim="800000"/>
              <a:headEnd/>
              <a:tailEnd/>
            </a:ln>
            <a:effectLst/>
          </p:spPr>
          <p:txBody>
            <a:bodyPr wrap="none" tIns="108000" bIns="108000"/>
            <a:lstStyle/>
            <a:p>
              <a:endParaRPr lang="en-US"/>
            </a:p>
          </p:txBody>
        </p:sp>
        <p:sp>
          <p:nvSpPr>
            <p:cNvPr id="80908" name="Freeform 61"/>
            <p:cNvSpPr>
              <a:spLocks/>
            </p:cNvSpPr>
            <p:nvPr/>
          </p:nvSpPr>
          <p:spPr bwMode="auto">
            <a:xfrm>
              <a:off x="2976" y="1152"/>
              <a:ext cx="768" cy="912"/>
            </a:xfrm>
            <a:custGeom>
              <a:avLst/>
              <a:gdLst>
                <a:gd name="T0" fmla="*/ 0 w 768"/>
                <a:gd name="T1" fmla="*/ 0 h 912"/>
                <a:gd name="T2" fmla="*/ 336 w 768"/>
                <a:gd name="T3" fmla="*/ 0 h 912"/>
                <a:gd name="T4" fmla="*/ 336 w 768"/>
                <a:gd name="T5" fmla="*/ 480 h 912"/>
                <a:gd name="T6" fmla="*/ 768 w 768"/>
                <a:gd name="T7" fmla="*/ 480 h 912"/>
                <a:gd name="T8" fmla="*/ 768 w 768"/>
                <a:gd name="T9" fmla="*/ 912 h 9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912">
                  <a:moveTo>
                    <a:pt x="0" y="0"/>
                  </a:moveTo>
                  <a:lnTo>
                    <a:pt x="336" y="0"/>
                  </a:lnTo>
                  <a:lnTo>
                    <a:pt x="336" y="480"/>
                  </a:lnTo>
                  <a:lnTo>
                    <a:pt x="768" y="480"/>
                  </a:lnTo>
                  <a:lnTo>
                    <a:pt x="768" y="912"/>
                  </a:lnTo>
                </a:path>
              </a:pathLst>
            </a:custGeom>
            <a:noFill/>
            <a:ln w="76200" cap="flat" cmpd="sng">
              <a:solidFill>
                <a:schemeClr val="folHlink"/>
              </a:solidFill>
              <a:prstDash val="solid"/>
              <a:miter lim="800000"/>
              <a:headEnd type="none" w="med" len="med"/>
              <a:tailEnd type="triangle" w="med" len="med"/>
            </a:ln>
            <a:effectLst/>
          </p:spPr>
          <p:txBody>
            <a:bodyPr wrap="none" tIns="108000" bIns="108000"/>
            <a:lstStyle/>
            <a:p>
              <a:endParaRPr lang="en-US"/>
            </a:p>
          </p:txBody>
        </p:sp>
        <p:sp>
          <p:nvSpPr>
            <p:cNvPr id="80909" name="Line 62"/>
            <p:cNvSpPr>
              <a:spLocks noChangeShapeType="1"/>
            </p:cNvSpPr>
            <p:nvPr/>
          </p:nvSpPr>
          <p:spPr bwMode="auto">
            <a:xfrm>
              <a:off x="2880" y="720"/>
              <a:ext cx="0" cy="3024"/>
            </a:xfrm>
            <a:prstGeom prst="line">
              <a:avLst/>
            </a:prstGeom>
            <a:noFill/>
            <a:ln w="76200">
              <a:solidFill>
                <a:schemeClr val="hlink"/>
              </a:solidFill>
              <a:miter lim="800000"/>
              <a:headEnd/>
              <a:tailEnd type="triangle" w="med" len="med"/>
            </a:ln>
            <a:effectLst/>
          </p:spPr>
          <p:txBody>
            <a:bodyPr wrap="none" tIns="108000" bIns="108000"/>
            <a:lstStyle/>
            <a:p>
              <a:endParaRPr lang="en-US"/>
            </a:p>
          </p:txBody>
        </p:sp>
        <p:sp>
          <p:nvSpPr>
            <p:cNvPr id="80910" name="Text Box 63"/>
            <p:cNvSpPr txBox="1">
              <a:spLocks noChangeArrowheads="1"/>
            </p:cNvSpPr>
            <p:nvPr/>
          </p:nvSpPr>
          <p:spPr bwMode="auto">
            <a:xfrm>
              <a:off x="2548" y="3556"/>
              <a:ext cx="1170" cy="510"/>
            </a:xfrm>
            <a:prstGeom prst="rect">
              <a:avLst/>
            </a:prstGeom>
            <a:noFill/>
            <a:ln w="9525">
              <a:noFill/>
              <a:miter lim="800000"/>
              <a:headEnd/>
              <a:tailEnd/>
            </a:ln>
            <a:effectLst/>
          </p:spPr>
          <p:txBody>
            <a:bodyPr wrap="none" tIns="108000" bIns="108000">
              <a:spAutoFit/>
            </a:bodyPr>
            <a:lstStyle/>
            <a:p>
              <a:pPr algn="l"/>
              <a:r>
                <a:rPr lang="en-US" altLang="es-ES" b="0">
                  <a:solidFill>
                    <a:schemeClr val="tx2"/>
                  </a:solidFill>
                </a:rPr>
                <a:t>main flow</a:t>
              </a:r>
              <a:endParaRPr lang="en-GB" altLang="es-ES" b="0">
                <a:solidFill>
                  <a:schemeClr val="tx2"/>
                </a:solidFill>
              </a:endParaRPr>
            </a:p>
          </p:txBody>
        </p:sp>
        <p:sp>
          <p:nvSpPr>
            <p:cNvPr id="80911" name="Text Box 64"/>
            <p:cNvSpPr txBox="1">
              <a:spLocks noChangeArrowheads="1"/>
            </p:cNvSpPr>
            <p:nvPr/>
          </p:nvSpPr>
          <p:spPr bwMode="auto">
            <a:xfrm>
              <a:off x="3168" y="2608"/>
              <a:ext cx="1830" cy="510"/>
            </a:xfrm>
            <a:prstGeom prst="rect">
              <a:avLst/>
            </a:prstGeom>
            <a:noFill/>
            <a:ln w="9525">
              <a:noFill/>
              <a:miter lim="800000"/>
              <a:headEnd/>
              <a:tailEnd/>
            </a:ln>
            <a:effectLst/>
          </p:spPr>
          <p:txBody>
            <a:bodyPr wrap="none" tIns="108000" bIns="108000">
              <a:spAutoFit/>
            </a:bodyPr>
            <a:lstStyle/>
            <a:p>
              <a:pPr algn="l"/>
              <a:r>
                <a:rPr lang="en-US" altLang="es-ES" b="0">
                  <a:solidFill>
                    <a:schemeClr val="tx2"/>
                  </a:solidFill>
                </a:rPr>
                <a:t>alternative flows</a:t>
              </a:r>
              <a:endParaRPr lang="en-GB" altLang="es-ES" b="0">
                <a:solidFill>
                  <a:schemeClr val="tx2"/>
                </a:solidFill>
              </a:endParaRPr>
            </a:p>
          </p:txBody>
        </p:sp>
        <p:sp>
          <p:nvSpPr>
            <p:cNvPr id="80912" name="Oval 65"/>
            <p:cNvSpPr>
              <a:spLocks noChangeArrowheads="1"/>
            </p:cNvSpPr>
            <p:nvPr/>
          </p:nvSpPr>
          <p:spPr bwMode="auto">
            <a:xfrm>
              <a:off x="96" y="288"/>
              <a:ext cx="5568" cy="3840"/>
            </a:xfrm>
            <a:prstGeom prst="ellipse">
              <a:avLst/>
            </a:prstGeom>
            <a:noFill/>
            <a:ln w="9525">
              <a:solidFill>
                <a:schemeClr val="tx1"/>
              </a:solidFill>
              <a:miter lim="800000"/>
              <a:headEnd/>
              <a:tailEnd/>
            </a:ln>
            <a:effectLst/>
          </p:spPr>
          <p:txBody>
            <a:bodyPr wrap="none" tIns="108000" bIns="108000"/>
            <a:lstStyle/>
            <a:p>
              <a:endParaRPr lang="es-ES" altLang="es-ES" b="0"/>
            </a:p>
          </p:txBody>
        </p:sp>
        <p:sp>
          <p:nvSpPr>
            <p:cNvPr id="80913" name="Rectangle 66"/>
            <p:cNvSpPr>
              <a:spLocks noChangeArrowheads="1"/>
            </p:cNvSpPr>
            <p:nvPr/>
          </p:nvSpPr>
          <p:spPr bwMode="auto">
            <a:xfrm>
              <a:off x="2448" y="256"/>
              <a:ext cx="1079" cy="510"/>
            </a:xfrm>
            <a:prstGeom prst="rect">
              <a:avLst/>
            </a:prstGeom>
            <a:noFill/>
            <a:ln w="9525">
              <a:noFill/>
              <a:miter lim="800000"/>
              <a:headEnd/>
              <a:tailEnd/>
            </a:ln>
            <a:effectLst/>
          </p:spPr>
          <p:txBody>
            <a:bodyPr wrap="none" tIns="108000" bIns="108000">
              <a:spAutoFit/>
            </a:bodyPr>
            <a:lstStyle/>
            <a:p>
              <a:pPr algn="l"/>
              <a:r>
                <a:rPr lang="en-US" altLang="es-ES" b="0"/>
                <a:t>Use case</a:t>
              </a:r>
              <a:endParaRPr lang="en-GB" altLang="es-ES" b="0"/>
            </a:p>
          </p:txBody>
        </p:sp>
        <p:sp>
          <p:nvSpPr>
            <p:cNvPr id="80914" name="Line 67"/>
            <p:cNvSpPr>
              <a:spLocks noChangeShapeType="1"/>
            </p:cNvSpPr>
            <p:nvPr/>
          </p:nvSpPr>
          <p:spPr bwMode="auto">
            <a:xfrm flipV="1">
              <a:off x="3648" y="2160"/>
              <a:ext cx="96" cy="576"/>
            </a:xfrm>
            <a:prstGeom prst="line">
              <a:avLst/>
            </a:prstGeom>
            <a:noFill/>
            <a:ln w="9525">
              <a:solidFill>
                <a:schemeClr val="tx2"/>
              </a:solidFill>
              <a:miter lim="800000"/>
              <a:headEnd/>
              <a:tailEnd/>
            </a:ln>
            <a:effectLst/>
          </p:spPr>
          <p:txBody>
            <a:bodyPr wrap="none" tIns="108000" bIns="108000"/>
            <a:lstStyle/>
            <a:p>
              <a:endParaRPr lang="en-US"/>
            </a:p>
          </p:txBody>
        </p:sp>
        <p:sp>
          <p:nvSpPr>
            <p:cNvPr id="80915" name="Line 68"/>
            <p:cNvSpPr>
              <a:spLocks noChangeShapeType="1"/>
            </p:cNvSpPr>
            <p:nvPr/>
          </p:nvSpPr>
          <p:spPr bwMode="auto">
            <a:xfrm flipH="1" flipV="1">
              <a:off x="3216" y="2496"/>
              <a:ext cx="336" cy="240"/>
            </a:xfrm>
            <a:prstGeom prst="line">
              <a:avLst/>
            </a:prstGeom>
            <a:noFill/>
            <a:ln w="9525">
              <a:solidFill>
                <a:schemeClr val="tx2"/>
              </a:solidFill>
              <a:miter lim="800000"/>
              <a:headEnd/>
              <a:tailEnd/>
            </a:ln>
            <a:effectLst/>
          </p:spPr>
          <p:txBody>
            <a:bodyPr wrap="none" tIns="108000" bIns="108000"/>
            <a:lstStyle/>
            <a:p>
              <a:endParaRPr lang="en-US"/>
            </a:p>
          </p:txBody>
        </p:sp>
        <p:sp>
          <p:nvSpPr>
            <p:cNvPr id="80916" name="Line 69"/>
            <p:cNvSpPr>
              <a:spLocks noChangeShapeType="1"/>
            </p:cNvSpPr>
            <p:nvPr/>
          </p:nvSpPr>
          <p:spPr bwMode="auto">
            <a:xfrm>
              <a:off x="2928" y="720"/>
              <a:ext cx="0" cy="480"/>
            </a:xfrm>
            <a:prstGeom prst="line">
              <a:avLst/>
            </a:prstGeom>
            <a:noFill/>
            <a:ln w="76200">
              <a:solidFill>
                <a:schemeClr val="accent1"/>
              </a:solidFill>
              <a:miter lim="800000"/>
              <a:headEnd/>
              <a:tailEnd/>
            </a:ln>
            <a:effectLst/>
          </p:spPr>
          <p:txBody>
            <a:bodyPr wrap="none" tIns="108000" bIns="108000"/>
            <a:lstStyle/>
            <a:p>
              <a:endParaRPr lang="en-US"/>
            </a:p>
          </p:txBody>
        </p:sp>
        <p:sp>
          <p:nvSpPr>
            <p:cNvPr id="80917" name="Line 70"/>
            <p:cNvSpPr>
              <a:spLocks noChangeShapeType="1"/>
            </p:cNvSpPr>
            <p:nvPr/>
          </p:nvSpPr>
          <p:spPr bwMode="auto">
            <a:xfrm>
              <a:off x="3264" y="1193"/>
              <a:ext cx="0" cy="463"/>
            </a:xfrm>
            <a:prstGeom prst="line">
              <a:avLst/>
            </a:prstGeom>
            <a:noFill/>
            <a:ln w="76200">
              <a:solidFill>
                <a:schemeClr val="accent1"/>
              </a:solidFill>
              <a:miter lim="800000"/>
              <a:headEnd/>
              <a:tailEnd/>
            </a:ln>
            <a:effectLst/>
          </p:spPr>
          <p:txBody>
            <a:bodyPr wrap="none" tIns="108000" bIns="108000"/>
            <a:lstStyle/>
            <a:p>
              <a:endParaRPr lang="en-US"/>
            </a:p>
          </p:txBody>
        </p:sp>
        <p:sp>
          <p:nvSpPr>
            <p:cNvPr id="80918" name="Line 71"/>
            <p:cNvSpPr>
              <a:spLocks noChangeShapeType="1"/>
            </p:cNvSpPr>
            <p:nvPr/>
          </p:nvSpPr>
          <p:spPr bwMode="auto">
            <a:xfrm flipH="1">
              <a:off x="3072" y="1632"/>
              <a:ext cx="192" cy="0"/>
            </a:xfrm>
            <a:prstGeom prst="line">
              <a:avLst/>
            </a:prstGeom>
            <a:noFill/>
            <a:ln w="76200">
              <a:solidFill>
                <a:schemeClr val="accent1"/>
              </a:solidFill>
              <a:miter lim="800000"/>
              <a:headEnd/>
              <a:tailEnd/>
            </a:ln>
            <a:effectLst/>
          </p:spPr>
          <p:txBody>
            <a:bodyPr wrap="none" tIns="108000" bIns="108000"/>
            <a:lstStyle/>
            <a:p>
              <a:endParaRPr lang="en-US"/>
            </a:p>
          </p:txBody>
        </p:sp>
        <p:sp>
          <p:nvSpPr>
            <p:cNvPr id="80919" name="Line 72"/>
            <p:cNvSpPr>
              <a:spLocks noChangeShapeType="1"/>
            </p:cNvSpPr>
            <p:nvPr/>
          </p:nvSpPr>
          <p:spPr bwMode="auto">
            <a:xfrm>
              <a:off x="3097" y="1614"/>
              <a:ext cx="0" cy="864"/>
            </a:xfrm>
            <a:prstGeom prst="line">
              <a:avLst/>
            </a:prstGeom>
            <a:noFill/>
            <a:ln w="76200">
              <a:solidFill>
                <a:schemeClr val="accent1"/>
              </a:solidFill>
              <a:miter lim="800000"/>
              <a:headEnd/>
              <a:tailEnd type="triangle" w="med" len="med"/>
            </a:ln>
            <a:effectLst/>
          </p:spPr>
          <p:txBody>
            <a:bodyPr wrap="none" tIns="108000" bIns="108000"/>
            <a:lstStyle/>
            <a:p>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lstStyle/>
          <a:p>
            <a:pPr eaLnBrk="1" hangingPunct="1"/>
            <a:r>
              <a:rPr lang="en-US" altLang="es-ES" smtClean="0"/>
              <a:t>Referencing alternative flows</a:t>
            </a:r>
            <a:endParaRPr lang="en-GB" altLang="es-ES" smtClean="0"/>
          </a:p>
        </p:txBody>
      </p:sp>
      <p:sp>
        <p:nvSpPr>
          <p:cNvPr id="81925" name="Rectangle 3"/>
          <p:cNvSpPr>
            <a:spLocks noGrp="1" noChangeArrowheads="1"/>
          </p:cNvSpPr>
          <p:nvPr>
            <p:ph idx="1"/>
          </p:nvPr>
        </p:nvSpPr>
        <p:spPr>
          <a:xfrm>
            <a:off x="0" y="1676400"/>
            <a:ext cx="4038600" cy="4456113"/>
          </a:xfrm>
        </p:spPr>
        <p:txBody>
          <a:bodyPr/>
          <a:lstStyle/>
          <a:p>
            <a:pPr eaLnBrk="1" hangingPunct="1">
              <a:lnSpc>
                <a:spcPct val="90000"/>
              </a:lnSpc>
            </a:pPr>
            <a:r>
              <a:rPr lang="en-GB" altLang="es-ES" sz="2800" dirty="0" smtClean="0"/>
              <a:t>List the names of the alternative flows at the end of the use case</a:t>
            </a:r>
          </a:p>
          <a:p>
            <a:pPr eaLnBrk="1" hangingPunct="1">
              <a:lnSpc>
                <a:spcPct val="90000"/>
              </a:lnSpc>
            </a:pPr>
            <a:r>
              <a:rPr lang="en-GB" altLang="es-ES" sz="2800" dirty="0" smtClean="0"/>
              <a:t>Find alternative flows by examining each step in the main flow and looking for:</a:t>
            </a:r>
          </a:p>
          <a:p>
            <a:pPr lvl="1" eaLnBrk="1" hangingPunct="1">
              <a:lnSpc>
                <a:spcPct val="90000"/>
              </a:lnSpc>
            </a:pPr>
            <a:r>
              <a:rPr lang="en-GB" altLang="es-ES" sz="2400" dirty="0" smtClean="0"/>
              <a:t>Alternatives</a:t>
            </a:r>
          </a:p>
          <a:p>
            <a:pPr lvl="1" eaLnBrk="1" hangingPunct="1">
              <a:lnSpc>
                <a:spcPct val="90000"/>
              </a:lnSpc>
            </a:pPr>
            <a:r>
              <a:rPr lang="en-GB" altLang="es-ES" sz="2400" dirty="0" smtClean="0"/>
              <a:t>Exceptions</a:t>
            </a:r>
          </a:p>
          <a:p>
            <a:pPr lvl="1" eaLnBrk="1" hangingPunct="1">
              <a:lnSpc>
                <a:spcPct val="90000"/>
              </a:lnSpc>
            </a:pPr>
            <a:r>
              <a:rPr lang="en-GB" altLang="es-ES" sz="2400" dirty="0" smtClean="0"/>
              <a:t>Interrupts</a:t>
            </a:r>
          </a:p>
          <a:p>
            <a:pPr eaLnBrk="1" hangingPunct="1">
              <a:lnSpc>
                <a:spcPct val="90000"/>
              </a:lnSpc>
            </a:pPr>
            <a:endParaRPr lang="en-GB" altLang="es-ES" sz="2800" dirty="0" smtClean="0"/>
          </a:p>
        </p:txBody>
      </p:sp>
      <p:sp>
        <p:nvSpPr>
          <p:cNvPr id="81926" name="AutoShape 17"/>
          <p:cNvSpPr>
            <a:spLocks/>
          </p:cNvSpPr>
          <p:nvPr/>
        </p:nvSpPr>
        <p:spPr bwMode="auto">
          <a:xfrm>
            <a:off x="4191000" y="5791200"/>
            <a:ext cx="76200" cy="609600"/>
          </a:xfrm>
          <a:prstGeom prst="leftBrace">
            <a:avLst>
              <a:gd name="adj1" fmla="val 66667"/>
              <a:gd name="adj2" fmla="val 50000"/>
            </a:avLst>
          </a:prstGeom>
          <a:noFill/>
          <a:ln w="9525">
            <a:solidFill>
              <a:schemeClr val="tx2"/>
            </a:solidFill>
            <a:miter lim="800000"/>
            <a:headEnd/>
            <a:tailEnd/>
          </a:ln>
          <a:effectLst/>
        </p:spPr>
        <p:txBody>
          <a:bodyPr wrap="none" lIns="90000" tIns="46800" rIns="90000" bIns="46800" anchor="ctr"/>
          <a:lstStyle/>
          <a:p>
            <a:endParaRPr lang="es-ES"/>
          </a:p>
        </p:txBody>
      </p:sp>
      <p:sp>
        <p:nvSpPr>
          <p:cNvPr id="81927" name="Rectangle 18"/>
          <p:cNvSpPr>
            <a:spLocks noChangeArrowheads="1"/>
          </p:cNvSpPr>
          <p:nvPr/>
        </p:nvSpPr>
        <p:spPr bwMode="auto">
          <a:xfrm>
            <a:off x="3124200" y="5867400"/>
            <a:ext cx="1066800" cy="517525"/>
          </a:xfrm>
          <a:prstGeom prst="rect">
            <a:avLst/>
          </a:prstGeom>
          <a:noFill/>
          <a:ln w="9525">
            <a:noFill/>
            <a:miter lim="800000"/>
            <a:headEnd/>
            <a:tailEnd/>
          </a:ln>
          <a:effectLst/>
        </p:spPr>
        <p:txBody>
          <a:bodyPr lIns="90000" tIns="46800" rIns="90000" bIns="46800">
            <a:spAutoFit/>
          </a:bodyPr>
          <a:lstStyle/>
          <a:p>
            <a:pPr algn="l"/>
            <a:r>
              <a:rPr lang="en-GB" altLang="es-ES" sz="1400" b="0">
                <a:solidFill>
                  <a:schemeClr val="tx2"/>
                </a:solidFill>
              </a:rPr>
              <a:t>alternative flows </a:t>
            </a:r>
          </a:p>
        </p:txBody>
      </p:sp>
      <p:grpSp>
        <p:nvGrpSpPr>
          <p:cNvPr id="2" name="Group 32"/>
          <p:cNvGrpSpPr>
            <a:grpSpLocks/>
          </p:cNvGrpSpPr>
          <p:nvPr/>
        </p:nvGrpSpPr>
        <p:grpSpPr bwMode="auto">
          <a:xfrm>
            <a:off x="4419600" y="1447800"/>
            <a:ext cx="4376738" cy="4953000"/>
            <a:chOff x="1056" y="96"/>
            <a:chExt cx="3648" cy="4128"/>
          </a:xfrm>
        </p:grpSpPr>
        <p:sp>
          <p:nvSpPr>
            <p:cNvPr id="81930" name="Rectangle 19"/>
            <p:cNvSpPr>
              <a:spLocks noChangeArrowheads="1"/>
            </p:cNvSpPr>
            <p:nvPr/>
          </p:nvSpPr>
          <p:spPr bwMode="auto">
            <a:xfrm>
              <a:off x="1056" y="1632"/>
              <a:ext cx="3648" cy="1536"/>
            </a:xfrm>
            <a:prstGeom prst="rect">
              <a:avLst/>
            </a:prstGeom>
            <a:solidFill>
              <a:schemeClr val="bg1"/>
            </a:solidFill>
            <a:ln w="9525">
              <a:solidFill>
                <a:schemeClr val="bg2"/>
              </a:solidFill>
              <a:miter lim="800000"/>
              <a:headEnd/>
              <a:tailEnd/>
            </a:ln>
            <a:effectLst/>
          </p:spPr>
          <p:txBody>
            <a:bodyPr/>
            <a:lstStyle/>
            <a:p>
              <a:pPr algn="l" defTabSz="190500"/>
              <a:r>
                <a:rPr lang="en-GB" altLang="es-ES" sz="1100" b="0"/>
                <a:t>Main flow:</a:t>
              </a:r>
            </a:p>
          </p:txBody>
        </p:sp>
        <p:sp>
          <p:nvSpPr>
            <p:cNvPr id="81931" name="Rectangle 20"/>
            <p:cNvSpPr>
              <a:spLocks noChangeArrowheads="1"/>
            </p:cNvSpPr>
            <p:nvPr/>
          </p:nvSpPr>
          <p:spPr bwMode="auto">
            <a:xfrm>
              <a:off x="1056" y="96"/>
              <a:ext cx="3648" cy="192"/>
            </a:xfrm>
            <a:prstGeom prst="rect">
              <a:avLst/>
            </a:prstGeom>
            <a:noFill/>
            <a:ln w="9525">
              <a:solidFill>
                <a:schemeClr val="tx1"/>
              </a:solidFill>
              <a:miter lim="800000"/>
              <a:headEnd/>
              <a:tailEnd/>
            </a:ln>
            <a:effectLst/>
          </p:spPr>
          <p:txBody>
            <a:bodyPr wrap="none" lIns="90000" tIns="46800" rIns="90000" bIns="46800" anchor="ctr"/>
            <a:lstStyle/>
            <a:p>
              <a:r>
                <a:rPr lang="en-GB" altLang="es-ES" sz="1100" b="0"/>
                <a:t>Use case: CreateNewCustomerAccount</a:t>
              </a:r>
            </a:p>
          </p:txBody>
        </p:sp>
        <p:sp>
          <p:nvSpPr>
            <p:cNvPr id="81932" name="Rectangle 21"/>
            <p:cNvSpPr>
              <a:spLocks noChangeArrowheads="1"/>
            </p:cNvSpPr>
            <p:nvPr/>
          </p:nvSpPr>
          <p:spPr bwMode="auto">
            <a:xfrm>
              <a:off x="1056" y="1344"/>
              <a:ext cx="3648" cy="284"/>
            </a:xfrm>
            <a:prstGeom prst="rect">
              <a:avLst/>
            </a:prstGeom>
            <a:noFill/>
            <a:ln w="9525">
              <a:solidFill>
                <a:schemeClr val="tx1"/>
              </a:solidFill>
              <a:miter lim="800000"/>
              <a:headEnd/>
              <a:tailEnd/>
            </a:ln>
            <a:effectLst/>
          </p:spPr>
          <p:txBody>
            <a:bodyPr wrap="none" lIns="90000" tIns="46800" rIns="90000" bIns="46800" anchor="ctr"/>
            <a:lstStyle/>
            <a:p>
              <a:pPr algn="l"/>
              <a:r>
                <a:rPr lang="en-GB" altLang="es-ES" sz="1100" b="0"/>
                <a:t>Preconditions:</a:t>
              </a:r>
            </a:p>
            <a:p>
              <a:pPr algn="l"/>
              <a:r>
                <a:rPr lang="en-GB" altLang="es-ES" sz="1100" b="0"/>
                <a:t>None.</a:t>
              </a:r>
            </a:p>
          </p:txBody>
        </p:sp>
        <p:sp>
          <p:nvSpPr>
            <p:cNvPr id="81933" name="Rectangle 22"/>
            <p:cNvSpPr>
              <a:spLocks noChangeArrowheads="1"/>
            </p:cNvSpPr>
            <p:nvPr/>
          </p:nvSpPr>
          <p:spPr bwMode="auto">
            <a:xfrm>
              <a:off x="1056" y="480"/>
              <a:ext cx="3648" cy="288"/>
            </a:xfrm>
            <a:prstGeom prst="rect">
              <a:avLst/>
            </a:prstGeom>
            <a:noFill/>
            <a:ln w="9525">
              <a:solidFill>
                <a:schemeClr val="tx1"/>
              </a:solidFill>
              <a:miter lim="800000"/>
              <a:headEnd/>
              <a:tailEnd/>
            </a:ln>
            <a:effectLst/>
          </p:spPr>
          <p:txBody>
            <a:bodyPr wrap="none" lIns="90000" tIns="46800" rIns="90000" bIns="46800" anchor="ctr"/>
            <a:lstStyle/>
            <a:p>
              <a:pPr algn="l"/>
              <a:r>
                <a:rPr lang="en-GB" altLang="es-ES" sz="1100" b="0"/>
                <a:t>Brief description:</a:t>
              </a:r>
            </a:p>
            <a:p>
              <a:pPr algn="l"/>
              <a:r>
                <a:rPr lang="en-GB" altLang="es-ES" sz="1100" b="0"/>
                <a:t>The system creates a new account for the Customer.</a:t>
              </a:r>
            </a:p>
          </p:txBody>
        </p:sp>
        <p:sp>
          <p:nvSpPr>
            <p:cNvPr id="81934" name="Rectangle 23"/>
            <p:cNvSpPr>
              <a:spLocks noChangeArrowheads="1"/>
            </p:cNvSpPr>
            <p:nvPr/>
          </p:nvSpPr>
          <p:spPr bwMode="auto">
            <a:xfrm>
              <a:off x="1056" y="3168"/>
              <a:ext cx="3648" cy="432"/>
            </a:xfrm>
            <a:prstGeom prst="rect">
              <a:avLst/>
            </a:prstGeom>
            <a:noFill/>
            <a:ln w="9525">
              <a:solidFill>
                <a:schemeClr val="tx1"/>
              </a:solidFill>
              <a:miter lim="800000"/>
              <a:headEnd/>
              <a:tailEnd/>
            </a:ln>
            <a:effectLst/>
          </p:spPr>
          <p:txBody>
            <a:bodyPr lIns="90000" tIns="46800" rIns="90000" bIns="46800" anchor="ctr"/>
            <a:lstStyle/>
            <a:p>
              <a:pPr algn="l"/>
              <a:r>
                <a:rPr lang="en-GB" altLang="es-ES" sz="1100" b="0"/>
                <a:t>Postconditions:</a:t>
              </a:r>
            </a:p>
            <a:p>
              <a:pPr algn="l"/>
              <a:r>
                <a:rPr lang="en-GB" altLang="es-ES" sz="1100" b="0"/>
                <a:t>1. A new account has been created for the Customer.</a:t>
              </a:r>
            </a:p>
          </p:txBody>
        </p:sp>
        <p:sp>
          <p:nvSpPr>
            <p:cNvPr id="81935" name="Rectangle 24"/>
            <p:cNvSpPr>
              <a:spLocks noChangeArrowheads="1"/>
            </p:cNvSpPr>
            <p:nvPr/>
          </p:nvSpPr>
          <p:spPr bwMode="auto">
            <a:xfrm>
              <a:off x="1056" y="3600"/>
              <a:ext cx="3648" cy="624"/>
            </a:xfrm>
            <a:prstGeom prst="rect">
              <a:avLst/>
            </a:prstGeom>
            <a:solidFill>
              <a:schemeClr val="bg1"/>
            </a:solidFill>
            <a:ln w="9525">
              <a:solidFill>
                <a:schemeClr val="bg2"/>
              </a:solidFill>
              <a:miter lim="800000"/>
              <a:headEnd/>
              <a:tailEnd/>
            </a:ln>
            <a:effectLst/>
          </p:spPr>
          <p:txBody>
            <a:bodyPr/>
            <a:lstStyle/>
            <a:p>
              <a:pPr marL="457200" indent="-457200" algn="l"/>
              <a:r>
                <a:rPr lang="en-GB" altLang="es-ES" sz="1100" b="0"/>
                <a:t>Alternative flows:</a:t>
              </a:r>
            </a:p>
            <a:p>
              <a:pPr marL="457200" indent="-457200" algn="l"/>
              <a:r>
                <a:rPr lang="en-GB" altLang="es-ES" sz="1100" b="0"/>
                <a:t>InvalidEmailAddress</a:t>
              </a:r>
            </a:p>
            <a:p>
              <a:pPr marL="457200" indent="-457200" algn="l"/>
              <a:r>
                <a:rPr lang="en-GB" altLang="es-ES" sz="1100" b="0"/>
                <a:t>InvalidPassword</a:t>
              </a:r>
            </a:p>
            <a:p>
              <a:pPr marL="457200" indent="-457200" algn="l"/>
              <a:r>
                <a:rPr lang="en-GB" altLang="es-ES" sz="1100" b="0"/>
                <a:t>Cancel</a:t>
              </a:r>
            </a:p>
            <a:p>
              <a:pPr marL="457200" indent="-457200" algn="l"/>
              <a:endParaRPr lang="en-GB" altLang="es-ES" sz="1100" b="0"/>
            </a:p>
          </p:txBody>
        </p:sp>
        <p:sp>
          <p:nvSpPr>
            <p:cNvPr id="81936" name="Rectangle 25"/>
            <p:cNvSpPr>
              <a:spLocks noChangeArrowheads="1"/>
            </p:cNvSpPr>
            <p:nvPr/>
          </p:nvSpPr>
          <p:spPr bwMode="auto">
            <a:xfrm>
              <a:off x="1248" y="1824"/>
              <a:ext cx="3264" cy="1339"/>
            </a:xfrm>
            <a:prstGeom prst="rect">
              <a:avLst/>
            </a:prstGeom>
            <a:noFill/>
            <a:ln w="9525">
              <a:noFill/>
              <a:miter lim="800000"/>
              <a:headEnd/>
              <a:tailEnd/>
            </a:ln>
            <a:effectLst/>
          </p:spPr>
          <p:txBody>
            <a:bodyPr>
              <a:spAutoFit/>
            </a:bodyPr>
            <a:lstStyle/>
            <a:p>
              <a:pPr algn="l"/>
              <a:r>
                <a:rPr lang="en-GB" altLang="es-ES" sz="1100" b="0"/>
                <a:t>The use case begins when the Customer selects "create new customer account".</a:t>
              </a:r>
            </a:p>
            <a:p>
              <a:pPr algn="l"/>
              <a:r>
                <a:rPr lang="en-GB" altLang="es-ES" sz="1100" b="0"/>
                <a:t>While the Customer details are invalid</a:t>
              </a:r>
            </a:p>
            <a:p>
              <a:pPr algn="l"/>
              <a:endParaRPr lang="en-GB" altLang="es-ES" sz="1100" b="0"/>
            </a:p>
            <a:p>
              <a:pPr algn="l"/>
              <a:endParaRPr lang="en-GB" altLang="es-ES" sz="1100" b="0"/>
            </a:p>
            <a:p>
              <a:pPr algn="l"/>
              <a:endParaRPr lang="en-GB" altLang="es-ES" sz="1100" b="0"/>
            </a:p>
            <a:p>
              <a:pPr algn="l"/>
              <a:endParaRPr lang="en-GB" altLang="es-ES" sz="1100" b="0"/>
            </a:p>
            <a:p>
              <a:pPr algn="l"/>
              <a:endParaRPr lang="en-GB" altLang="es-ES" sz="1100" b="0"/>
            </a:p>
            <a:p>
              <a:pPr algn="l"/>
              <a:r>
                <a:rPr lang="en-GB" altLang="es-ES" sz="1100" b="0"/>
                <a:t>The system creates a new account for the Customer.</a:t>
              </a:r>
            </a:p>
          </p:txBody>
        </p:sp>
        <p:sp>
          <p:nvSpPr>
            <p:cNvPr id="81937" name="Rectangle 26"/>
            <p:cNvSpPr>
              <a:spLocks noChangeArrowheads="1"/>
            </p:cNvSpPr>
            <p:nvPr/>
          </p:nvSpPr>
          <p:spPr bwMode="auto">
            <a:xfrm>
              <a:off x="1632" y="2304"/>
              <a:ext cx="3072" cy="638"/>
            </a:xfrm>
            <a:prstGeom prst="rect">
              <a:avLst/>
            </a:prstGeom>
            <a:noFill/>
            <a:ln w="9525">
              <a:noFill/>
              <a:miter lim="800000"/>
              <a:headEnd/>
              <a:tailEnd/>
            </a:ln>
            <a:effectLst/>
          </p:spPr>
          <p:txBody>
            <a:bodyPr>
              <a:spAutoFit/>
            </a:bodyPr>
            <a:lstStyle/>
            <a:p>
              <a:pPr algn="l"/>
              <a:r>
                <a:rPr lang="en-GB" altLang="es-ES" sz="1100" b="0"/>
                <a:t>The system asks the Customer to enter his or her details comprising email address, password and password again for confirmation.</a:t>
              </a:r>
            </a:p>
            <a:p>
              <a:pPr algn="l"/>
              <a:r>
                <a:rPr lang="en-GB" altLang="es-ES" sz="1100" b="0"/>
                <a:t>The system validates the Customer details.</a:t>
              </a:r>
            </a:p>
          </p:txBody>
        </p:sp>
        <p:sp>
          <p:nvSpPr>
            <p:cNvPr id="81938" name="Rectangle 27"/>
            <p:cNvSpPr>
              <a:spLocks noChangeArrowheads="1"/>
            </p:cNvSpPr>
            <p:nvPr/>
          </p:nvSpPr>
          <p:spPr bwMode="auto">
            <a:xfrm>
              <a:off x="1104" y="1854"/>
              <a:ext cx="252" cy="1339"/>
            </a:xfrm>
            <a:prstGeom prst="rect">
              <a:avLst/>
            </a:prstGeom>
            <a:noFill/>
            <a:ln w="9525">
              <a:noFill/>
              <a:miter lim="800000"/>
              <a:headEnd/>
              <a:tailEnd/>
            </a:ln>
            <a:effectLst/>
          </p:spPr>
          <p:txBody>
            <a:bodyPr wrap="none">
              <a:spAutoFit/>
            </a:bodyPr>
            <a:lstStyle/>
            <a:p>
              <a:pPr algn="l"/>
              <a:r>
                <a:rPr lang="en-GB" altLang="es-ES" sz="1100" b="0"/>
                <a:t>1.</a:t>
              </a:r>
            </a:p>
            <a:p>
              <a:pPr algn="l"/>
              <a:r>
                <a:rPr lang="en-GB" altLang="es-ES" sz="1100" b="0"/>
                <a:t> </a:t>
              </a:r>
            </a:p>
            <a:p>
              <a:pPr algn="l"/>
              <a:r>
                <a:rPr lang="en-GB" altLang="es-ES" sz="1100" b="0"/>
                <a:t>2.</a:t>
              </a:r>
            </a:p>
            <a:p>
              <a:pPr algn="l"/>
              <a:endParaRPr lang="en-GB" altLang="es-ES" sz="1100" b="0"/>
            </a:p>
            <a:p>
              <a:pPr algn="l"/>
              <a:endParaRPr lang="en-GB" altLang="es-ES" sz="1100" b="0"/>
            </a:p>
            <a:p>
              <a:pPr algn="l"/>
              <a:endParaRPr lang="en-GB" altLang="es-ES" sz="1100" b="0"/>
            </a:p>
            <a:p>
              <a:pPr algn="l"/>
              <a:endParaRPr lang="en-GB" altLang="es-ES" sz="1100" b="0"/>
            </a:p>
            <a:p>
              <a:pPr algn="l"/>
              <a:endParaRPr lang="en-GB" altLang="es-ES" sz="1100" b="0"/>
            </a:p>
            <a:p>
              <a:pPr algn="l"/>
              <a:r>
                <a:rPr lang="en-GB" altLang="es-ES" sz="1100" b="0"/>
                <a:t>3.</a:t>
              </a:r>
            </a:p>
          </p:txBody>
        </p:sp>
        <p:sp>
          <p:nvSpPr>
            <p:cNvPr id="81939" name="Rectangle 28"/>
            <p:cNvSpPr>
              <a:spLocks noChangeArrowheads="1"/>
            </p:cNvSpPr>
            <p:nvPr/>
          </p:nvSpPr>
          <p:spPr bwMode="auto">
            <a:xfrm>
              <a:off x="1392" y="2335"/>
              <a:ext cx="352" cy="637"/>
            </a:xfrm>
            <a:prstGeom prst="rect">
              <a:avLst/>
            </a:prstGeom>
            <a:noFill/>
            <a:ln w="9525">
              <a:noFill/>
              <a:miter lim="800000"/>
              <a:headEnd/>
              <a:tailEnd/>
            </a:ln>
            <a:effectLst/>
          </p:spPr>
          <p:txBody>
            <a:bodyPr wrap="none">
              <a:spAutoFit/>
            </a:bodyPr>
            <a:lstStyle/>
            <a:p>
              <a:pPr algn="l"/>
              <a:r>
                <a:rPr lang="en-GB" altLang="es-ES" sz="1100" b="0"/>
                <a:t>2.1.</a:t>
              </a:r>
            </a:p>
            <a:p>
              <a:pPr algn="l"/>
              <a:endParaRPr lang="en-GB" altLang="es-ES" sz="1100" b="0"/>
            </a:p>
            <a:p>
              <a:pPr algn="l"/>
              <a:endParaRPr lang="en-GB" altLang="es-ES" sz="1100" b="0"/>
            </a:p>
            <a:p>
              <a:pPr algn="l"/>
              <a:r>
                <a:rPr lang="en-GB" altLang="es-ES" sz="1100" b="0"/>
                <a:t>2.2</a:t>
              </a:r>
            </a:p>
          </p:txBody>
        </p:sp>
        <p:sp>
          <p:nvSpPr>
            <p:cNvPr id="81940" name="Rectangle 29"/>
            <p:cNvSpPr>
              <a:spLocks noChangeArrowheads="1"/>
            </p:cNvSpPr>
            <p:nvPr/>
          </p:nvSpPr>
          <p:spPr bwMode="auto">
            <a:xfrm>
              <a:off x="1056" y="288"/>
              <a:ext cx="3648" cy="192"/>
            </a:xfrm>
            <a:prstGeom prst="rect">
              <a:avLst/>
            </a:prstGeom>
            <a:noFill/>
            <a:ln w="9525">
              <a:solidFill>
                <a:schemeClr val="tx1"/>
              </a:solidFill>
              <a:miter lim="800000"/>
              <a:headEnd/>
              <a:tailEnd/>
            </a:ln>
            <a:effectLst/>
          </p:spPr>
          <p:txBody>
            <a:bodyPr wrap="none" lIns="90000" tIns="46800" rIns="90000" bIns="46800" anchor="ctr"/>
            <a:lstStyle/>
            <a:p>
              <a:pPr algn="l"/>
              <a:r>
                <a:rPr lang="en-GB" altLang="es-ES" sz="1100" b="0"/>
                <a:t>ID: 5</a:t>
              </a:r>
            </a:p>
          </p:txBody>
        </p:sp>
        <p:sp>
          <p:nvSpPr>
            <p:cNvPr id="81941" name="Rectangle 30"/>
            <p:cNvSpPr>
              <a:spLocks noChangeArrowheads="1"/>
            </p:cNvSpPr>
            <p:nvPr/>
          </p:nvSpPr>
          <p:spPr bwMode="auto">
            <a:xfrm>
              <a:off x="1056" y="768"/>
              <a:ext cx="3648" cy="288"/>
            </a:xfrm>
            <a:prstGeom prst="rect">
              <a:avLst/>
            </a:prstGeom>
            <a:noFill/>
            <a:ln w="9525">
              <a:solidFill>
                <a:schemeClr val="tx1"/>
              </a:solidFill>
              <a:miter lim="800000"/>
              <a:headEnd/>
              <a:tailEnd/>
            </a:ln>
            <a:effectLst/>
          </p:spPr>
          <p:txBody>
            <a:bodyPr wrap="none" lIns="90000" tIns="46800" rIns="90000" bIns="46800" anchor="ctr"/>
            <a:lstStyle/>
            <a:p>
              <a:pPr algn="l"/>
              <a:r>
                <a:rPr lang="en-GB" altLang="es-ES" sz="1100" b="0"/>
                <a:t>Primary actors:</a:t>
              </a:r>
            </a:p>
            <a:p>
              <a:pPr algn="l"/>
              <a:r>
                <a:rPr lang="en-GB" altLang="es-ES" sz="1100" b="0"/>
                <a:t>Customer</a:t>
              </a:r>
            </a:p>
          </p:txBody>
        </p:sp>
        <p:sp>
          <p:nvSpPr>
            <p:cNvPr id="81942" name="Rectangle 31"/>
            <p:cNvSpPr>
              <a:spLocks noChangeArrowheads="1"/>
            </p:cNvSpPr>
            <p:nvPr/>
          </p:nvSpPr>
          <p:spPr bwMode="auto">
            <a:xfrm>
              <a:off x="1056" y="1056"/>
              <a:ext cx="3648" cy="288"/>
            </a:xfrm>
            <a:prstGeom prst="rect">
              <a:avLst/>
            </a:prstGeom>
            <a:noFill/>
            <a:ln w="9525">
              <a:solidFill>
                <a:schemeClr val="tx1"/>
              </a:solidFill>
              <a:miter lim="800000"/>
              <a:headEnd/>
              <a:tailEnd/>
            </a:ln>
            <a:effectLst/>
          </p:spPr>
          <p:txBody>
            <a:bodyPr wrap="none" lIns="90000" tIns="46800" rIns="90000" bIns="46800" anchor="ctr"/>
            <a:lstStyle/>
            <a:p>
              <a:pPr algn="l"/>
              <a:r>
                <a:rPr lang="en-GB" altLang="es-ES" sz="1100" b="0"/>
                <a:t>Secondary actors:</a:t>
              </a:r>
            </a:p>
            <a:p>
              <a:pPr algn="l"/>
              <a:r>
                <a:rPr lang="en-GB" altLang="es-ES" sz="1100" b="0"/>
                <a:t>None.</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pPr eaLnBrk="1" hangingPunct="1"/>
            <a:r>
              <a:rPr lang="en-US" altLang="es-ES" smtClean="0"/>
              <a:t>An alternative flow example</a:t>
            </a:r>
            <a:endParaRPr lang="en-GB" altLang="es-ES" smtClean="0"/>
          </a:p>
        </p:txBody>
      </p:sp>
      <p:sp>
        <p:nvSpPr>
          <p:cNvPr id="82949" name="Rectangle 3"/>
          <p:cNvSpPr>
            <a:spLocks noGrp="1" noChangeArrowheads="1"/>
          </p:cNvSpPr>
          <p:nvPr>
            <p:ph idx="1"/>
          </p:nvPr>
        </p:nvSpPr>
        <p:spPr>
          <a:xfrm>
            <a:off x="0" y="5410200"/>
            <a:ext cx="9144000" cy="1066800"/>
          </a:xfrm>
        </p:spPr>
        <p:txBody>
          <a:bodyPr/>
          <a:lstStyle/>
          <a:p>
            <a:pPr eaLnBrk="1" hangingPunct="1"/>
            <a:r>
              <a:rPr lang="en-GB" altLang="es-ES" sz="1800" smtClean="0"/>
              <a:t>The alternative flow may be triggered </a:t>
            </a:r>
            <a:r>
              <a:rPr lang="en-GB" altLang="es-ES" sz="1800" i="1" smtClean="0"/>
              <a:t>instead</a:t>
            </a:r>
            <a:r>
              <a:rPr lang="en-GB" altLang="es-ES" sz="1800" smtClean="0"/>
              <a:t> of the main flow - started by an actor</a:t>
            </a:r>
          </a:p>
          <a:p>
            <a:pPr eaLnBrk="1" hangingPunct="1"/>
            <a:r>
              <a:rPr lang="en-GB" altLang="es-ES" sz="1800" smtClean="0"/>
              <a:t>The alternative flow may be triggered </a:t>
            </a:r>
            <a:r>
              <a:rPr lang="en-GB" altLang="es-ES" sz="1800" i="1" smtClean="0"/>
              <a:t>after a particular step</a:t>
            </a:r>
            <a:r>
              <a:rPr lang="en-GB" altLang="es-ES" sz="1800" smtClean="0"/>
              <a:t> in the main flow - </a:t>
            </a:r>
            <a:r>
              <a:rPr lang="en-GB" altLang="es-ES" sz="1800" smtClean="0">
                <a:solidFill>
                  <a:schemeClr val="tx2"/>
                </a:solidFill>
              </a:rPr>
              <a:t>after</a:t>
            </a:r>
          </a:p>
          <a:p>
            <a:pPr eaLnBrk="1" hangingPunct="1"/>
            <a:r>
              <a:rPr lang="en-GB" altLang="es-ES" sz="1800" smtClean="0"/>
              <a:t>The alternative flow may be triggered </a:t>
            </a:r>
            <a:r>
              <a:rPr lang="en-GB" altLang="es-ES" sz="1800" i="1" smtClean="0"/>
              <a:t>at any time</a:t>
            </a:r>
            <a:r>
              <a:rPr lang="en-GB" altLang="es-ES" sz="1800" smtClean="0"/>
              <a:t> during the main flow - </a:t>
            </a:r>
            <a:r>
              <a:rPr lang="en-GB" altLang="es-ES" sz="1800" smtClean="0">
                <a:solidFill>
                  <a:schemeClr val="tx2"/>
                </a:solidFill>
              </a:rPr>
              <a:t>at any time</a:t>
            </a:r>
          </a:p>
        </p:txBody>
      </p:sp>
      <p:sp>
        <p:nvSpPr>
          <p:cNvPr id="82950" name="Rectangle 13"/>
          <p:cNvSpPr>
            <a:spLocks noChangeArrowheads="1"/>
          </p:cNvSpPr>
          <p:nvPr/>
        </p:nvSpPr>
        <p:spPr bwMode="auto">
          <a:xfrm>
            <a:off x="1905000" y="1524000"/>
            <a:ext cx="1752600" cy="730250"/>
          </a:xfrm>
          <a:prstGeom prst="rect">
            <a:avLst/>
          </a:prstGeom>
          <a:noFill/>
          <a:ln w="9525">
            <a:noFill/>
            <a:miter lim="800000"/>
            <a:headEnd/>
            <a:tailEnd/>
          </a:ln>
          <a:effectLst/>
        </p:spPr>
        <p:txBody>
          <a:bodyPr lIns="90000" tIns="46800" rIns="90000" bIns="46800">
            <a:spAutoFit/>
          </a:bodyPr>
          <a:lstStyle/>
          <a:p>
            <a:pPr algn="l"/>
            <a:r>
              <a:rPr lang="en-GB" altLang="es-ES" sz="1400" b="0">
                <a:solidFill>
                  <a:schemeClr val="tx2"/>
                </a:solidFill>
              </a:rPr>
              <a:t>notice how we name and number</a:t>
            </a:r>
          </a:p>
          <a:p>
            <a:pPr algn="l"/>
            <a:r>
              <a:rPr lang="en-GB" altLang="es-ES" sz="1400" b="0">
                <a:solidFill>
                  <a:schemeClr val="tx2"/>
                </a:solidFill>
              </a:rPr>
              <a:t>alternative flows </a:t>
            </a:r>
          </a:p>
        </p:txBody>
      </p:sp>
      <p:sp>
        <p:nvSpPr>
          <p:cNvPr id="82951" name="Rectangle 16"/>
          <p:cNvSpPr>
            <a:spLocks noChangeArrowheads="1"/>
          </p:cNvSpPr>
          <p:nvPr/>
        </p:nvSpPr>
        <p:spPr bwMode="auto">
          <a:xfrm>
            <a:off x="1447800" y="4038600"/>
            <a:ext cx="2286000" cy="942975"/>
          </a:xfrm>
          <a:prstGeom prst="rect">
            <a:avLst/>
          </a:prstGeom>
          <a:noFill/>
          <a:ln w="9525">
            <a:noFill/>
            <a:miter lim="800000"/>
            <a:headEnd/>
            <a:tailEnd/>
          </a:ln>
          <a:effectLst/>
        </p:spPr>
        <p:txBody>
          <a:bodyPr lIns="90000" tIns="46800" rIns="90000" bIns="46800">
            <a:spAutoFit/>
          </a:bodyPr>
          <a:lstStyle/>
          <a:p>
            <a:pPr algn="l"/>
            <a:r>
              <a:rPr lang="en-GB" altLang="es-ES" sz="1400" b="0">
                <a:solidFill>
                  <a:schemeClr val="tx2"/>
                </a:solidFill>
              </a:rPr>
              <a:t>always indicate how the alternative flow begins. </a:t>
            </a:r>
            <a:br>
              <a:rPr lang="en-GB" altLang="es-ES" sz="1400" b="0">
                <a:solidFill>
                  <a:schemeClr val="tx2"/>
                </a:solidFill>
              </a:rPr>
            </a:br>
            <a:r>
              <a:rPr lang="en-GB" altLang="es-ES" sz="1400" b="0">
                <a:solidFill>
                  <a:schemeClr val="tx2"/>
                </a:solidFill>
              </a:rPr>
              <a:t>In this case it starts after step 2.2 in the main flow</a:t>
            </a:r>
          </a:p>
        </p:txBody>
      </p:sp>
      <p:grpSp>
        <p:nvGrpSpPr>
          <p:cNvPr id="2" name="Group 28"/>
          <p:cNvGrpSpPr>
            <a:grpSpLocks/>
          </p:cNvGrpSpPr>
          <p:nvPr/>
        </p:nvGrpSpPr>
        <p:grpSpPr bwMode="auto">
          <a:xfrm>
            <a:off x="4038600" y="1524000"/>
            <a:ext cx="4876800" cy="3792538"/>
            <a:chOff x="1536" y="768"/>
            <a:chExt cx="3456" cy="2688"/>
          </a:xfrm>
        </p:grpSpPr>
        <p:sp>
          <p:nvSpPr>
            <p:cNvPr id="82956" name="Rectangle 18"/>
            <p:cNvSpPr>
              <a:spLocks noChangeArrowheads="1"/>
            </p:cNvSpPr>
            <p:nvPr/>
          </p:nvSpPr>
          <p:spPr bwMode="auto">
            <a:xfrm>
              <a:off x="1536" y="2544"/>
              <a:ext cx="3456" cy="624"/>
            </a:xfrm>
            <a:prstGeom prst="rect">
              <a:avLst/>
            </a:prstGeom>
            <a:solidFill>
              <a:schemeClr val="bg1"/>
            </a:solidFill>
            <a:ln w="9525">
              <a:solidFill>
                <a:schemeClr val="bg2"/>
              </a:solidFill>
              <a:miter lim="800000"/>
              <a:headEnd/>
              <a:tailEnd/>
            </a:ln>
            <a:effectLst/>
          </p:spPr>
          <p:txBody>
            <a:bodyPr/>
            <a:lstStyle/>
            <a:p>
              <a:pPr algn="l"/>
              <a:r>
                <a:rPr lang="en-GB" altLang="es-ES" sz="1200" b="0"/>
                <a:t>Alternative flow:</a:t>
              </a:r>
            </a:p>
          </p:txBody>
        </p:sp>
        <p:sp>
          <p:nvSpPr>
            <p:cNvPr id="82957" name="Rectangle 19"/>
            <p:cNvSpPr>
              <a:spLocks noChangeArrowheads="1"/>
            </p:cNvSpPr>
            <p:nvPr/>
          </p:nvSpPr>
          <p:spPr bwMode="auto">
            <a:xfrm>
              <a:off x="1536" y="768"/>
              <a:ext cx="3456" cy="288"/>
            </a:xfrm>
            <a:prstGeom prst="rect">
              <a:avLst/>
            </a:prstGeom>
            <a:noFill/>
            <a:ln w="9525">
              <a:solidFill>
                <a:schemeClr val="tx1"/>
              </a:solidFill>
              <a:miter lim="800000"/>
              <a:headEnd/>
              <a:tailEnd/>
            </a:ln>
            <a:effectLst/>
          </p:spPr>
          <p:txBody>
            <a:bodyPr wrap="none" lIns="90000" tIns="46800" rIns="90000" bIns="46800" anchor="ctr"/>
            <a:lstStyle/>
            <a:p>
              <a:r>
                <a:rPr lang="en-GB" altLang="es-ES" sz="1200" b="0"/>
                <a:t>Alternative flow: CreateNewCustomerAccount:InvalidEmailAddress</a:t>
              </a:r>
            </a:p>
          </p:txBody>
        </p:sp>
        <p:sp>
          <p:nvSpPr>
            <p:cNvPr id="82958" name="Rectangle 20"/>
            <p:cNvSpPr>
              <a:spLocks noChangeArrowheads="1"/>
            </p:cNvSpPr>
            <p:nvPr/>
          </p:nvSpPr>
          <p:spPr bwMode="auto">
            <a:xfrm>
              <a:off x="1536" y="2256"/>
              <a:ext cx="3456" cy="288"/>
            </a:xfrm>
            <a:prstGeom prst="rect">
              <a:avLst/>
            </a:prstGeom>
            <a:noFill/>
            <a:ln w="9525">
              <a:solidFill>
                <a:schemeClr val="tx1"/>
              </a:solidFill>
              <a:miter lim="800000"/>
              <a:headEnd/>
              <a:tailEnd/>
            </a:ln>
            <a:effectLst/>
          </p:spPr>
          <p:txBody>
            <a:bodyPr lIns="90000" tIns="46800" rIns="90000" bIns="46800" anchor="ctr"/>
            <a:lstStyle/>
            <a:p>
              <a:pPr algn="l"/>
              <a:r>
                <a:rPr lang="en-GB" altLang="es-ES" sz="1200" b="0"/>
                <a:t>Preconditions: </a:t>
              </a:r>
            </a:p>
            <a:p>
              <a:pPr algn="l"/>
              <a:r>
                <a:rPr lang="en-GB" altLang="es-ES" sz="1200" b="0"/>
                <a:t>1. The Customer has entered an invalid email address</a:t>
              </a:r>
            </a:p>
          </p:txBody>
        </p:sp>
        <p:sp>
          <p:nvSpPr>
            <p:cNvPr id="82959" name="Rectangle 21"/>
            <p:cNvSpPr>
              <a:spLocks noChangeArrowheads="1"/>
            </p:cNvSpPr>
            <p:nvPr/>
          </p:nvSpPr>
          <p:spPr bwMode="auto">
            <a:xfrm>
              <a:off x="1536" y="1680"/>
              <a:ext cx="3456" cy="288"/>
            </a:xfrm>
            <a:prstGeom prst="rect">
              <a:avLst/>
            </a:prstGeom>
            <a:noFill/>
            <a:ln w="9525">
              <a:solidFill>
                <a:schemeClr val="tx1"/>
              </a:solidFill>
              <a:miter lim="800000"/>
              <a:headEnd/>
              <a:tailEnd/>
            </a:ln>
            <a:effectLst/>
          </p:spPr>
          <p:txBody>
            <a:bodyPr wrap="none" lIns="90000" tIns="46800" rIns="90000" bIns="46800" anchor="ctr"/>
            <a:lstStyle/>
            <a:p>
              <a:pPr algn="l"/>
              <a:r>
                <a:rPr lang="en-GB" altLang="es-ES" sz="1200" b="0"/>
                <a:t>Primary actors:</a:t>
              </a:r>
            </a:p>
            <a:p>
              <a:pPr algn="l"/>
              <a:r>
                <a:rPr lang="en-GB" altLang="es-ES" sz="1200" b="0"/>
                <a:t>Customer</a:t>
              </a:r>
            </a:p>
          </p:txBody>
        </p:sp>
        <p:sp>
          <p:nvSpPr>
            <p:cNvPr id="82960" name="Rectangle 22"/>
            <p:cNvSpPr>
              <a:spLocks noChangeArrowheads="1"/>
            </p:cNvSpPr>
            <p:nvPr/>
          </p:nvSpPr>
          <p:spPr bwMode="auto">
            <a:xfrm>
              <a:off x="1536" y="3168"/>
              <a:ext cx="3456" cy="288"/>
            </a:xfrm>
            <a:prstGeom prst="rect">
              <a:avLst/>
            </a:prstGeom>
            <a:noFill/>
            <a:ln w="9525">
              <a:solidFill>
                <a:schemeClr val="tx1"/>
              </a:solidFill>
              <a:miter lim="800000"/>
              <a:headEnd/>
              <a:tailEnd/>
            </a:ln>
            <a:effectLst/>
          </p:spPr>
          <p:txBody>
            <a:bodyPr lIns="90000" tIns="46800" rIns="90000" bIns="46800" anchor="ctr"/>
            <a:lstStyle/>
            <a:p>
              <a:pPr algn="l"/>
              <a:r>
                <a:rPr lang="en-GB" altLang="es-ES" sz="1200" b="0"/>
                <a:t>Postconditions:</a:t>
              </a:r>
            </a:p>
            <a:p>
              <a:pPr algn="l"/>
              <a:r>
                <a:rPr lang="en-GB" altLang="es-ES" sz="1200" b="0"/>
                <a:t>None.</a:t>
              </a:r>
            </a:p>
          </p:txBody>
        </p:sp>
        <p:sp>
          <p:nvSpPr>
            <p:cNvPr id="82961" name="Rectangle 23"/>
            <p:cNvSpPr>
              <a:spLocks noChangeArrowheads="1"/>
            </p:cNvSpPr>
            <p:nvPr/>
          </p:nvSpPr>
          <p:spPr bwMode="auto">
            <a:xfrm>
              <a:off x="1728" y="2688"/>
              <a:ext cx="3168" cy="453"/>
            </a:xfrm>
            <a:prstGeom prst="rect">
              <a:avLst/>
            </a:prstGeom>
            <a:noFill/>
            <a:ln w="9525">
              <a:noFill/>
              <a:miter lim="800000"/>
              <a:headEnd/>
              <a:tailEnd/>
            </a:ln>
            <a:effectLst/>
          </p:spPr>
          <p:txBody>
            <a:bodyPr>
              <a:spAutoFit/>
            </a:bodyPr>
            <a:lstStyle/>
            <a:p>
              <a:pPr algn="l">
                <a:spcBef>
                  <a:spcPct val="50000"/>
                </a:spcBef>
              </a:pPr>
              <a:r>
                <a:rPr lang="en-GB" altLang="es-ES" sz="1200" b="0"/>
                <a:t>The alternative flow begins after step 2.2. of the main flow.</a:t>
              </a:r>
            </a:p>
            <a:p>
              <a:pPr algn="l"/>
              <a:r>
                <a:rPr lang="en-GB" altLang="es-ES" sz="1200" b="0"/>
                <a:t>The system informs the Customer that he or she entered an invalid email address.</a:t>
              </a:r>
            </a:p>
          </p:txBody>
        </p:sp>
        <p:sp>
          <p:nvSpPr>
            <p:cNvPr id="82962" name="Rectangle 24"/>
            <p:cNvSpPr>
              <a:spLocks noChangeArrowheads="1"/>
            </p:cNvSpPr>
            <p:nvPr/>
          </p:nvSpPr>
          <p:spPr bwMode="auto">
            <a:xfrm>
              <a:off x="1536" y="2706"/>
              <a:ext cx="255" cy="324"/>
            </a:xfrm>
            <a:prstGeom prst="rect">
              <a:avLst/>
            </a:prstGeom>
            <a:noFill/>
            <a:ln w="9525">
              <a:noFill/>
              <a:miter lim="800000"/>
              <a:headEnd/>
              <a:tailEnd/>
            </a:ln>
            <a:effectLst/>
          </p:spPr>
          <p:txBody>
            <a:bodyPr wrap="none">
              <a:spAutoFit/>
            </a:bodyPr>
            <a:lstStyle/>
            <a:p>
              <a:pPr algn="l"/>
              <a:r>
                <a:rPr lang="en-GB" altLang="es-ES" sz="1200" b="0"/>
                <a:t>1.</a:t>
              </a:r>
            </a:p>
            <a:p>
              <a:pPr algn="l"/>
              <a:r>
                <a:rPr lang="en-GB" altLang="es-ES" sz="1200" b="0"/>
                <a:t>2. </a:t>
              </a:r>
            </a:p>
          </p:txBody>
        </p:sp>
        <p:sp>
          <p:nvSpPr>
            <p:cNvPr id="82963" name="Rectangle 25"/>
            <p:cNvSpPr>
              <a:spLocks noChangeArrowheads="1"/>
            </p:cNvSpPr>
            <p:nvPr/>
          </p:nvSpPr>
          <p:spPr bwMode="auto">
            <a:xfrm>
              <a:off x="1536" y="1056"/>
              <a:ext cx="3456" cy="192"/>
            </a:xfrm>
            <a:prstGeom prst="rect">
              <a:avLst/>
            </a:prstGeom>
            <a:noFill/>
            <a:ln w="9525">
              <a:solidFill>
                <a:schemeClr val="tx1"/>
              </a:solidFill>
              <a:miter lim="800000"/>
              <a:headEnd/>
              <a:tailEnd/>
            </a:ln>
            <a:effectLst/>
          </p:spPr>
          <p:txBody>
            <a:bodyPr wrap="none" lIns="90000" tIns="46800" rIns="90000" bIns="46800" anchor="ctr"/>
            <a:lstStyle/>
            <a:p>
              <a:pPr algn="l"/>
              <a:r>
                <a:rPr lang="en-GB" altLang="es-ES" sz="1200" b="0"/>
                <a:t>ID: 5.1</a:t>
              </a:r>
            </a:p>
          </p:txBody>
        </p:sp>
        <p:sp>
          <p:nvSpPr>
            <p:cNvPr id="82964" name="Rectangle 26"/>
            <p:cNvSpPr>
              <a:spLocks noChangeArrowheads="1"/>
            </p:cNvSpPr>
            <p:nvPr/>
          </p:nvSpPr>
          <p:spPr bwMode="auto">
            <a:xfrm>
              <a:off x="1536" y="1248"/>
              <a:ext cx="3456" cy="432"/>
            </a:xfrm>
            <a:prstGeom prst="rect">
              <a:avLst/>
            </a:prstGeom>
            <a:noFill/>
            <a:ln w="9525">
              <a:solidFill>
                <a:schemeClr val="tx1"/>
              </a:solidFill>
              <a:miter lim="800000"/>
              <a:headEnd/>
              <a:tailEnd/>
            </a:ln>
            <a:effectLst/>
          </p:spPr>
          <p:txBody>
            <a:bodyPr lIns="90000" tIns="46800" rIns="90000" bIns="46800" anchor="ctr"/>
            <a:lstStyle/>
            <a:p>
              <a:pPr algn="l"/>
              <a:r>
                <a:rPr lang="en-GB" altLang="es-ES" sz="1200" b="0"/>
                <a:t>Brief description:</a:t>
              </a:r>
            </a:p>
            <a:p>
              <a:pPr algn="l"/>
              <a:r>
                <a:rPr lang="en-GB" altLang="es-ES" sz="1200" b="0"/>
                <a:t>The system informs the Customer that they have entered an invalid email address.</a:t>
              </a:r>
            </a:p>
          </p:txBody>
        </p:sp>
        <p:sp>
          <p:nvSpPr>
            <p:cNvPr id="82965" name="Rectangle 27"/>
            <p:cNvSpPr>
              <a:spLocks noChangeArrowheads="1"/>
            </p:cNvSpPr>
            <p:nvPr/>
          </p:nvSpPr>
          <p:spPr bwMode="auto">
            <a:xfrm>
              <a:off x="1536" y="1968"/>
              <a:ext cx="3456" cy="288"/>
            </a:xfrm>
            <a:prstGeom prst="rect">
              <a:avLst/>
            </a:prstGeom>
            <a:noFill/>
            <a:ln w="9525">
              <a:solidFill>
                <a:schemeClr val="tx1"/>
              </a:solidFill>
              <a:miter lim="800000"/>
              <a:headEnd/>
              <a:tailEnd/>
            </a:ln>
            <a:effectLst/>
          </p:spPr>
          <p:txBody>
            <a:bodyPr wrap="none" lIns="90000" tIns="46800" rIns="90000" bIns="46800" anchor="ctr"/>
            <a:lstStyle/>
            <a:p>
              <a:pPr algn="l"/>
              <a:r>
                <a:rPr lang="en-GB" altLang="es-ES" sz="1200" b="0"/>
                <a:t>Secondary actors:</a:t>
              </a:r>
            </a:p>
            <a:p>
              <a:pPr algn="l"/>
              <a:r>
                <a:rPr lang="en-GB" altLang="es-ES" sz="1200" b="0"/>
                <a:t>None.</a:t>
              </a:r>
            </a:p>
          </p:txBody>
        </p:sp>
      </p:grpSp>
      <p:sp>
        <p:nvSpPr>
          <p:cNvPr id="82953" name="AutoShape 29"/>
          <p:cNvSpPr>
            <a:spLocks noChangeArrowheads="1"/>
          </p:cNvSpPr>
          <p:nvPr/>
        </p:nvSpPr>
        <p:spPr bwMode="auto">
          <a:xfrm>
            <a:off x="3581400" y="1600200"/>
            <a:ext cx="304800" cy="609600"/>
          </a:xfrm>
          <a:prstGeom prst="rightArrow">
            <a:avLst>
              <a:gd name="adj1" fmla="val 50000"/>
              <a:gd name="adj2" fmla="val 25000"/>
            </a:avLst>
          </a:prstGeom>
          <a:solidFill>
            <a:schemeClr val="accent2"/>
          </a:solidFill>
          <a:ln w="9525">
            <a:solidFill>
              <a:schemeClr val="tx1"/>
            </a:solidFill>
            <a:miter lim="800000"/>
            <a:headEnd/>
            <a:tailEnd/>
          </a:ln>
          <a:effectLst/>
        </p:spPr>
        <p:txBody>
          <a:bodyPr wrap="none" lIns="90000" tIns="46800" rIns="90000" bIns="46800" anchor="ctr"/>
          <a:lstStyle/>
          <a:p>
            <a:endParaRPr lang="es-ES"/>
          </a:p>
        </p:txBody>
      </p:sp>
      <p:sp>
        <p:nvSpPr>
          <p:cNvPr id="82954" name="AutoShape 30"/>
          <p:cNvSpPr>
            <a:spLocks noChangeArrowheads="1"/>
          </p:cNvSpPr>
          <p:nvPr/>
        </p:nvSpPr>
        <p:spPr bwMode="auto">
          <a:xfrm>
            <a:off x="3581400" y="4343400"/>
            <a:ext cx="381000" cy="152400"/>
          </a:xfrm>
          <a:prstGeom prst="rightArrow">
            <a:avLst>
              <a:gd name="adj1" fmla="val 50000"/>
              <a:gd name="adj2" fmla="val 62500"/>
            </a:avLst>
          </a:prstGeom>
          <a:solidFill>
            <a:schemeClr val="accent2"/>
          </a:solidFill>
          <a:ln w="9525">
            <a:solidFill>
              <a:schemeClr val="tx1"/>
            </a:solidFill>
            <a:miter lim="800000"/>
            <a:headEnd/>
            <a:tailEnd/>
          </a:ln>
          <a:effectLst/>
        </p:spPr>
        <p:txBody>
          <a:bodyPr wrap="none" lIns="90000" tIns="46800" rIns="90000" bIns="46800" anchor="ctr"/>
          <a:lstStyle/>
          <a:p>
            <a:endParaRPr lang="es-E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smtClean="0"/>
              <a:t>Example- Money Withdraw</a:t>
            </a:r>
          </a:p>
        </p:txBody>
      </p:sp>
      <p:sp>
        <p:nvSpPr>
          <p:cNvPr id="33795" name="Rectangle 3"/>
          <p:cNvSpPr>
            <a:spLocks noGrp="1" noChangeArrowheads="1"/>
          </p:cNvSpPr>
          <p:nvPr>
            <p:ph idx="1"/>
          </p:nvPr>
        </p:nvSpPr>
        <p:spPr/>
        <p:txBody>
          <a:bodyPr/>
          <a:lstStyle/>
          <a:p>
            <a:pPr>
              <a:lnSpc>
                <a:spcPct val="80000"/>
              </a:lnSpc>
              <a:defRPr/>
            </a:pPr>
            <a:r>
              <a:rPr lang="en-US" sz="2000" dirty="0" smtClean="0"/>
              <a:t>Use Case: Withdraw Money</a:t>
            </a:r>
          </a:p>
          <a:p>
            <a:pPr>
              <a:lnSpc>
                <a:spcPct val="80000"/>
              </a:lnSpc>
              <a:defRPr/>
            </a:pPr>
            <a:r>
              <a:rPr lang="en-US" sz="2000" dirty="0" smtClean="0"/>
              <a:t>Author: </a:t>
            </a:r>
            <a:r>
              <a:rPr lang="en-US" sz="2000" dirty="0" err="1" smtClean="0"/>
              <a:t>abc</a:t>
            </a:r>
            <a:endParaRPr lang="en-US" sz="2000" dirty="0" smtClean="0"/>
          </a:p>
          <a:p>
            <a:pPr>
              <a:lnSpc>
                <a:spcPct val="80000"/>
              </a:lnSpc>
              <a:defRPr/>
            </a:pPr>
            <a:r>
              <a:rPr lang="en-US" sz="2000" dirty="0" smtClean="0"/>
              <a:t>Date: 24July 2020</a:t>
            </a:r>
          </a:p>
          <a:p>
            <a:pPr>
              <a:lnSpc>
                <a:spcPct val="80000"/>
              </a:lnSpc>
              <a:defRPr/>
            </a:pPr>
            <a:r>
              <a:rPr lang="en-US" sz="2000" dirty="0" smtClean="0"/>
              <a:t>Purpose: To withdraw some cash from user’s bank account</a:t>
            </a:r>
          </a:p>
          <a:p>
            <a:pPr>
              <a:lnSpc>
                <a:spcPct val="80000"/>
              </a:lnSpc>
              <a:defRPr/>
            </a:pPr>
            <a:r>
              <a:rPr lang="en-US" sz="2000" dirty="0" smtClean="0"/>
              <a:t>Overview: The use case starts when the customer inserts his credit card into the system. The system requests the user PIN. The system validates the PIN. If the validation succeeded, the customer can choose the withdraw operation else </a:t>
            </a:r>
          </a:p>
          <a:p>
            <a:pPr>
              <a:lnSpc>
                <a:spcPct val="80000"/>
              </a:lnSpc>
              <a:defRPr/>
            </a:pPr>
            <a:r>
              <a:rPr lang="en-US" sz="2000" dirty="0" smtClean="0"/>
              <a:t>alternative 1 – validation failure is executed. </a:t>
            </a:r>
          </a:p>
          <a:p>
            <a:pPr>
              <a:lnSpc>
                <a:spcPct val="80000"/>
              </a:lnSpc>
              <a:defRPr/>
            </a:pPr>
            <a:r>
              <a:rPr lang="en-US" sz="2000" dirty="0" smtClean="0"/>
              <a:t>The customer enters the amount of cash to withdraw. The system checks the amount of cash in the user account, its credit limit. If the withdraw amount in the range between the current amount + credit limit the system dispense the cash and prints a withdraw receipt, </a:t>
            </a:r>
          </a:p>
          <a:p>
            <a:pPr>
              <a:lnSpc>
                <a:spcPct val="80000"/>
              </a:lnSpc>
              <a:defRPr/>
            </a:pPr>
            <a:r>
              <a:rPr lang="en-US" sz="2000" dirty="0" smtClean="0"/>
              <a:t>else alternative 2 – amount exceeded is executed.</a:t>
            </a:r>
          </a:p>
          <a:p>
            <a:pPr>
              <a:lnSpc>
                <a:spcPct val="80000"/>
              </a:lnSpc>
              <a:defRPr/>
            </a:pPr>
            <a:r>
              <a:rPr lang="en-US" sz="2000" dirty="0" smtClean="0"/>
              <a:t>Cross References: R1.1, R1.2, R7</a:t>
            </a:r>
          </a:p>
          <a:p>
            <a:pPr>
              <a:lnSpc>
                <a:spcPct val="80000"/>
              </a:lnSpc>
              <a:defRPr/>
            </a:pPr>
            <a:endParaRPr lang="en-US" sz="2000" dirty="0" smtClean="0"/>
          </a:p>
          <a:p>
            <a:pPr>
              <a:lnSpc>
                <a:spcPct val="80000"/>
              </a:lnSpc>
              <a:defRPr/>
            </a:pPr>
            <a:endParaRPr lang="en-US" sz="2000" dirty="0" smtClean="0"/>
          </a:p>
        </p:txBody>
      </p:sp>
      <p:sp>
        <p:nvSpPr>
          <p:cNvPr id="6" name="Slide Number Placeholder 5"/>
          <p:cNvSpPr>
            <a:spLocks noGrp="1"/>
          </p:cNvSpPr>
          <p:nvPr>
            <p:ph type="sldNum" sz="quarter" idx="12"/>
          </p:nvPr>
        </p:nvSpPr>
        <p:spPr/>
        <p:txBody>
          <a:bodyPr/>
          <a:lstStyle/>
          <a:p>
            <a:pPr>
              <a:defRPr/>
            </a:pPr>
            <a:fld id="{82DD43ED-9A03-435A-B8B8-9D31232E97CE}" type="slidenum">
              <a:rPr lang="he-IL"/>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smtClean="0"/>
              <a:t>Using Use Case Diagrams</a:t>
            </a:r>
          </a:p>
        </p:txBody>
      </p:sp>
      <p:sp>
        <p:nvSpPr>
          <p:cNvPr id="22531" name="Rectangle 3"/>
          <p:cNvSpPr>
            <a:spLocks noGrp="1" noChangeArrowheads="1"/>
          </p:cNvSpPr>
          <p:nvPr>
            <p:ph idx="1"/>
          </p:nvPr>
        </p:nvSpPr>
        <p:spPr/>
        <p:txBody>
          <a:bodyPr/>
          <a:lstStyle/>
          <a:p>
            <a:pPr>
              <a:lnSpc>
                <a:spcPct val="90000"/>
              </a:lnSpc>
              <a:defRPr/>
            </a:pPr>
            <a:r>
              <a:rPr lang="en-US" sz="2800" dirty="0" smtClean="0"/>
              <a:t>Use case diagrams are used to visualize, specify, construct, and document the (intended) behavior of the system, during requirements capture and analysis.</a:t>
            </a:r>
          </a:p>
          <a:p>
            <a:pPr>
              <a:lnSpc>
                <a:spcPct val="90000"/>
              </a:lnSpc>
              <a:defRPr/>
            </a:pPr>
            <a:r>
              <a:rPr lang="en-US" sz="2800" dirty="0" smtClean="0"/>
              <a:t>Provide a way for developers, domain experts and end-users to Communicate.</a:t>
            </a:r>
          </a:p>
          <a:p>
            <a:pPr>
              <a:lnSpc>
                <a:spcPct val="90000"/>
              </a:lnSpc>
              <a:defRPr/>
            </a:pPr>
            <a:r>
              <a:rPr lang="en-US" sz="2800" dirty="0" smtClean="0"/>
              <a:t>Serve as basis for testing.</a:t>
            </a:r>
          </a:p>
          <a:p>
            <a:pPr>
              <a:lnSpc>
                <a:spcPct val="90000"/>
              </a:lnSpc>
              <a:defRPr/>
            </a:pPr>
            <a:r>
              <a:rPr lang="en-US" sz="2800" dirty="0" smtClean="0"/>
              <a:t>Use case diagrams contain use cases, actors, and their relationships.</a:t>
            </a:r>
          </a:p>
          <a:p>
            <a:pPr>
              <a:lnSpc>
                <a:spcPct val="90000"/>
              </a:lnSpc>
              <a:defRPr/>
            </a:pPr>
            <a:endParaRPr lang="en-US" sz="2800" dirty="0" smtClean="0"/>
          </a:p>
          <a:p>
            <a:pPr>
              <a:lnSpc>
                <a:spcPct val="90000"/>
              </a:lnSpc>
              <a:defRPr/>
            </a:pPr>
            <a:endParaRPr lang="en-US" sz="2800" dirty="0" smtClean="0"/>
          </a:p>
        </p:txBody>
      </p:sp>
      <p:sp>
        <p:nvSpPr>
          <p:cNvPr id="6" name="Slide Number Placeholder 5"/>
          <p:cNvSpPr>
            <a:spLocks noGrp="1"/>
          </p:cNvSpPr>
          <p:nvPr>
            <p:ph type="sldNum" sz="quarter" idx="12"/>
          </p:nvPr>
        </p:nvSpPr>
        <p:spPr/>
        <p:txBody>
          <a:bodyPr/>
          <a:lstStyle/>
          <a:p>
            <a:pPr>
              <a:defRPr/>
            </a:pPr>
            <a:fld id="{AC877888-04E0-4945-96DD-CBC08DCAEC23}" type="slidenum">
              <a:rPr lang="he-IL"/>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z="4000" smtClean="0"/>
              <a:t>Example- Money Withdraw (cont.)</a:t>
            </a:r>
          </a:p>
        </p:txBody>
      </p:sp>
      <p:sp>
        <p:nvSpPr>
          <p:cNvPr id="34819" name="Rectangle 3"/>
          <p:cNvSpPr>
            <a:spLocks noGrp="1" noChangeArrowheads="1"/>
          </p:cNvSpPr>
          <p:nvPr>
            <p:ph idx="1"/>
          </p:nvPr>
        </p:nvSpPr>
        <p:spPr/>
        <p:txBody>
          <a:bodyPr/>
          <a:lstStyle/>
          <a:p>
            <a:pPr>
              <a:lnSpc>
                <a:spcPct val="90000"/>
              </a:lnSpc>
              <a:defRPr/>
            </a:pPr>
            <a:r>
              <a:rPr lang="en-US" sz="2400" smtClean="0"/>
              <a:t>Actors: Customer</a:t>
            </a:r>
          </a:p>
          <a:p>
            <a:pPr>
              <a:lnSpc>
                <a:spcPct val="90000"/>
              </a:lnSpc>
              <a:defRPr/>
            </a:pPr>
            <a:r>
              <a:rPr lang="en-US" sz="2400" smtClean="0"/>
              <a:t>Pre Condition:</a:t>
            </a:r>
          </a:p>
          <a:p>
            <a:pPr lvl="1">
              <a:lnSpc>
                <a:spcPct val="90000"/>
              </a:lnSpc>
              <a:defRPr/>
            </a:pPr>
            <a:r>
              <a:rPr lang="en-US" sz="2000" smtClean="0"/>
              <a:t>The ATM must be in a state ready to accept transactions</a:t>
            </a:r>
          </a:p>
          <a:p>
            <a:pPr lvl="1">
              <a:lnSpc>
                <a:spcPct val="90000"/>
              </a:lnSpc>
              <a:defRPr/>
            </a:pPr>
            <a:r>
              <a:rPr lang="en-US" sz="2000" smtClean="0"/>
              <a:t>The ATM must have at least some cash on hand that it can dispense</a:t>
            </a:r>
          </a:p>
          <a:p>
            <a:pPr lvl="1">
              <a:lnSpc>
                <a:spcPct val="90000"/>
              </a:lnSpc>
              <a:defRPr/>
            </a:pPr>
            <a:r>
              <a:rPr lang="en-US" sz="2000" smtClean="0"/>
              <a:t>The ATM must have enough paper to print a receipt for at least one transaction</a:t>
            </a:r>
          </a:p>
          <a:p>
            <a:pPr>
              <a:lnSpc>
                <a:spcPct val="90000"/>
              </a:lnSpc>
              <a:defRPr/>
            </a:pPr>
            <a:r>
              <a:rPr lang="en-US" sz="2400" smtClean="0"/>
              <a:t>Post Condition:</a:t>
            </a:r>
          </a:p>
          <a:p>
            <a:pPr lvl="1">
              <a:lnSpc>
                <a:spcPct val="90000"/>
              </a:lnSpc>
              <a:defRPr/>
            </a:pPr>
            <a:r>
              <a:rPr lang="en-US" sz="2000" smtClean="0"/>
              <a:t>The current amount of cash in the user account is the amount before the withdraw minus the withdraw amount</a:t>
            </a:r>
          </a:p>
          <a:p>
            <a:pPr lvl="1">
              <a:lnSpc>
                <a:spcPct val="90000"/>
              </a:lnSpc>
              <a:defRPr/>
            </a:pPr>
            <a:r>
              <a:rPr lang="en-US" sz="2000" smtClean="0"/>
              <a:t>A receipt was printed on the withdraw amount</a:t>
            </a:r>
          </a:p>
          <a:p>
            <a:pPr lvl="1">
              <a:lnSpc>
                <a:spcPct val="90000"/>
              </a:lnSpc>
              <a:defRPr/>
            </a:pPr>
            <a:r>
              <a:rPr lang="en-US" sz="2000" smtClean="0"/>
              <a:t>The withdraw transaction was audit in the System log file</a:t>
            </a:r>
          </a:p>
        </p:txBody>
      </p:sp>
      <p:sp>
        <p:nvSpPr>
          <p:cNvPr id="6" name="Slide Number Placeholder 5"/>
          <p:cNvSpPr>
            <a:spLocks noGrp="1"/>
          </p:cNvSpPr>
          <p:nvPr>
            <p:ph type="sldNum" sz="quarter" idx="12"/>
          </p:nvPr>
        </p:nvSpPr>
        <p:spPr/>
        <p:txBody>
          <a:bodyPr/>
          <a:lstStyle/>
          <a:p>
            <a:pPr>
              <a:defRPr/>
            </a:pPr>
            <a:fld id="{10F58E76-F8A2-468E-8D34-631B2D40EAC0}" type="slidenum">
              <a:rPr lang="he-IL"/>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sz="4000" smtClean="0"/>
              <a:t>Example- Money Withdraw (cont.)</a:t>
            </a:r>
          </a:p>
        </p:txBody>
      </p:sp>
      <p:sp>
        <p:nvSpPr>
          <p:cNvPr id="35843" name="Rectangle 3"/>
          <p:cNvSpPr>
            <a:spLocks noGrp="1" noChangeArrowheads="1"/>
          </p:cNvSpPr>
          <p:nvPr>
            <p:ph type="body" sz="half" idx="1"/>
          </p:nvPr>
        </p:nvSpPr>
        <p:spPr>
          <a:xfrm>
            <a:off x="1524000" y="1676400"/>
            <a:ext cx="7086600" cy="609600"/>
          </a:xfrm>
        </p:spPr>
        <p:txBody>
          <a:bodyPr/>
          <a:lstStyle/>
          <a:p>
            <a:pPr>
              <a:spcBef>
                <a:spcPct val="0"/>
              </a:spcBef>
              <a:buClr>
                <a:schemeClr val="hlink"/>
              </a:buClr>
              <a:buSzTx/>
              <a:buFont typeface="Wingdings" pitchFamily="2" charset="2"/>
              <a:buChar char="§"/>
              <a:defRPr/>
            </a:pPr>
            <a:r>
              <a:rPr lang="en-US" sz="2800" smtClean="0"/>
              <a:t> </a:t>
            </a:r>
            <a:r>
              <a:rPr lang="en-US" sz="1800" b="1" smtClean="0">
                <a:effectLst/>
              </a:rPr>
              <a:t>Typical Course of events:</a:t>
            </a:r>
          </a:p>
          <a:p>
            <a:pPr>
              <a:defRPr/>
            </a:pPr>
            <a:endParaRPr lang="en-US" sz="1800" smtClean="0"/>
          </a:p>
        </p:txBody>
      </p:sp>
      <p:graphicFrame>
        <p:nvGraphicFramePr>
          <p:cNvPr id="35898" name="Group 58"/>
          <p:cNvGraphicFramePr>
            <a:graphicFrameLocks noGrp="1"/>
          </p:cNvGraphicFramePr>
          <p:nvPr>
            <p:ph sz="half" idx="2"/>
          </p:nvPr>
        </p:nvGraphicFramePr>
        <p:xfrm>
          <a:off x="1143000" y="2209800"/>
          <a:ext cx="7848600" cy="3936050"/>
        </p:xfrm>
        <a:graphic>
          <a:graphicData uri="http://schemas.openxmlformats.org/drawingml/2006/table">
            <a:tbl>
              <a:tblPr/>
              <a:tblGrid>
                <a:gridCol w="3810000"/>
                <a:gridCol w="4038600"/>
              </a:tblGrid>
              <a:tr h="381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Actor Actions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System Actions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 Begins when a Customer arrives at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2. Customer inserts a Credit card into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3. System verifies the customer ID and 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 Customer chooses  “Withdraw” 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4. System asks for an operation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7. Customer enters the cash amount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6. System asks for the withdraw amount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8. System checks if withdraw amount is legal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9. System dispenses the cash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10. System deduces the withdraw amount from account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 System prints a receipt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13. Customer takes the cash and the receipt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 System ejects the cash card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 name="Slide Number Placeholder 6"/>
          <p:cNvSpPr>
            <a:spLocks noGrp="1"/>
          </p:cNvSpPr>
          <p:nvPr>
            <p:ph type="sldNum" sz="quarter" idx="12"/>
          </p:nvPr>
        </p:nvSpPr>
        <p:spPr/>
        <p:txBody>
          <a:bodyPr/>
          <a:lstStyle/>
          <a:p>
            <a:pPr>
              <a:defRPr/>
            </a:pPr>
            <a:fld id="{CA2AFFAB-DCD5-493C-8F56-1FD781524FBB}" type="slidenum">
              <a:rPr lang="he-IL"/>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sz="4000" smtClean="0"/>
              <a:t>Example- Money Withdraw (cont.)</a:t>
            </a:r>
          </a:p>
        </p:txBody>
      </p:sp>
      <p:sp>
        <p:nvSpPr>
          <p:cNvPr id="36867" name="Rectangle 3"/>
          <p:cNvSpPr>
            <a:spLocks noGrp="1" noChangeArrowheads="1"/>
          </p:cNvSpPr>
          <p:nvPr>
            <p:ph idx="1"/>
          </p:nvPr>
        </p:nvSpPr>
        <p:spPr/>
        <p:txBody>
          <a:bodyPr/>
          <a:lstStyle/>
          <a:p>
            <a:pPr>
              <a:lnSpc>
                <a:spcPct val="90000"/>
              </a:lnSpc>
              <a:defRPr/>
            </a:pPr>
            <a:r>
              <a:rPr lang="en-US" sz="2800" smtClean="0"/>
              <a:t>Alternative flow of events:</a:t>
            </a:r>
          </a:p>
          <a:p>
            <a:pPr lvl="1">
              <a:lnSpc>
                <a:spcPct val="90000"/>
              </a:lnSpc>
              <a:defRPr/>
            </a:pPr>
            <a:r>
              <a:rPr lang="en-US" sz="2400" smtClean="0"/>
              <a:t>Step 3: Customer authorization failed. Display an error message, cancel the transaction and eject the card.</a:t>
            </a:r>
          </a:p>
          <a:p>
            <a:pPr lvl="1">
              <a:lnSpc>
                <a:spcPct val="90000"/>
              </a:lnSpc>
              <a:defRPr/>
            </a:pPr>
            <a:r>
              <a:rPr lang="en-US" sz="2400" smtClean="0"/>
              <a:t>Step 8: Customer has insufficient funds in its account. Display an error message, and go to step 6.</a:t>
            </a:r>
          </a:p>
          <a:p>
            <a:pPr lvl="1">
              <a:lnSpc>
                <a:spcPct val="90000"/>
              </a:lnSpc>
              <a:defRPr/>
            </a:pPr>
            <a:r>
              <a:rPr lang="en-US" sz="2400" smtClean="0"/>
              <a:t>Step 8: Customer exceeds its legal amount. Display an error message, and go to step 6.</a:t>
            </a:r>
          </a:p>
          <a:p>
            <a:pPr>
              <a:lnSpc>
                <a:spcPct val="90000"/>
              </a:lnSpc>
              <a:defRPr/>
            </a:pPr>
            <a:r>
              <a:rPr lang="en-US" sz="2800" smtClean="0"/>
              <a:t>Exceptional flow of events:</a:t>
            </a:r>
          </a:p>
          <a:p>
            <a:pPr lvl="1">
              <a:lnSpc>
                <a:spcPct val="90000"/>
              </a:lnSpc>
              <a:defRPr/>
            </a:pPr>
            <a:r>
              <a:rPr lang="en-US" sz="2400" smtClean="0"/>
              <a:t>Power failure in the process of the transaction before step 9, cancel the transaction and eject the card</a:t>
            </a:r>
          </a:p>
        </p:txBody>
      </p:sp>
      <p:sp>
        <p:nvSpPr>
          <p:cNvPr id="6" name="Slide Number Placeholder 5"/>
          <p:cNvSpPr>
            <a:spLocks noGrp="1"/>
          </p:cNvSpPr>
          <p:nvPr>
            <p:ph type="sldNum" sz="quarter" idx="12"/>
          </p:nvPr>
        </p:nvSpPr>
        <p:spPr/>
        <p:txBody>
          <a:bodyPr/>
          <a:lstStyle/>
          <a:p>
            <a:pPr>
              <a:defRPr/>
            </a:pPr>
            <a:fld id="{545D361C-5F37-4239-B50C-88D3F887C2CD}" type="slidenum">
              <a:rPr lang="he-IL"/>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7772400" cy="609600"/>
          </a:xfrm>
        </p:spPr>
        <p:txBody>
          <a:bodyPr>
            <a:normAutofit fontScale="90000"/>
          </a:bodyPr>
          <a:lstStyle/>
          <a:p>
            <a:r>
              <a:rPr lang="en-US" dirty="0" smtClean="0"/>
              <a:t>Use Case Realization</a:t>
            </a:r>
            <a:endParaRPr lang="en-US" dirty="0"/>
          </a:p>
        </p:txBody>
      </p:sp>
      <p:sp>
        <p:nvSpPr>
          <p:cNvPr id="3" name="Subtitle 2"/>
          <p:cNvSpPr>
            <a:spLocks noGrp="1"/>
          </p:cNvSpPr>
          <p:nvPr>
            <p:ph type="subTitle" idx="1"/>
          </p:nvPr>
        </p:nvSpPr>
        <p:spPr>
          <a:xfrm>
            <a:off x="914400" y="838200"/>
            <a:ext cx="7848600" cy="4800600"/>
          </a:xfrm>
        </p:spPr>
        <p:txBody>
          <a:bodyPr/>
          <a:lstStyle/>
          <a:p>
            <a:pPr algn="l"/>
            <a:r>
              <a:rPr lang="en-US" dirty="0" smtClean="0">
                <a:solidFill>
                  <a:schemeClr val="tx1"/>
                </a:solidFill>
              </a:rPr>
              <a:t>Use case realizations show how classes collaborate to realize system functionality.</a:t>
            </a:r>
          </a:p>
          <a:p>
            <a:pPr algn="l"/>
            <a:endParaRPr lang="en-US" dirty="0" smtClean="0">
              <a:solidFill>
                <a:schemeClr val="tx1"/>
              </a:solidFill>
            </a:endParaRPr>
          </a:p>
          <a:p>
            <a:pPr algn="l"/>
            <a:endParaRPr lang="en-US" dirty="0" smtClean="0">
              <a:solidFill>
                <a:schemeClr val="tx1"/>
              </a:solidFill>
            </a:endParaRPr>
          </a:p>
          <a:p>
            <a:pPr algn="l"/>
            <a:r>
              <a:rPr lang="en-US" dirty="0" smtClean="0">
                <a:solidFill>
                  <a:schemeClr val="tx1"/>
                </a:solidFill>
              </a:rPr>
              <a:t>-Turn a use case (which is a specification of</a:t>
            </a:r>
          </a:p>
          <a:p>
            <a:pPr algn="l"/>
            <a:r>
              <a:rPr lang="en-US" dirty="0" smtClean="0">
                <a:solidFill>
                  <a:schemeClr val="tx1"/>
                </a:solidFill>
              </a:rPr>
              <a:t>functional requirements) into class diagrams and interaction diagrams</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A74603F-C345-45EF-B44F-E4652893B055}" type="slidenum">
              <a:rPr lang="he-IL" smtClean="0"/>
              <a:pPr>
                <a:defRPr/>
              </a:pPr>
              <a:t>64</a:t>
            </a:fld>
            <a:endParaRPr lang="en-US"/>
          </a:p>
        </p:txBody>
      </p:sp>
      <p:pic>
        <p:nvPicPr>
          <p:cNvPr id="1026" name="Picture 2" descr="Use Case Realisations"/>
          <p:cNvPicPr>
            <a:picLocks noChangeAspect="1" noChangeArrowheads="1"/>
          </p:cNvPicPr>
          <p:nvPr/>
        </p:nvPicPr>
        <p:blipFill>
          <a:blip r:embed="rId2"/>
          <a:srcRect/>
          <a:stretch>
            <a:fillRect/>
          </a:stretch>
        </p:blipFill>
        <p:spPr bwMode="auto">
          <a:xfrm>
            <a:off x="1524000" y="2590800"/>
            <a:ext cx="6324600" cy="266700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0"/>
            <a:ext cx="7772400" cy="762000"/>
          </a:xfrm>
        </p:spPr>
        <p:txBody>
          <a:bodyPr/>
          <a:lstStyle/>
          <a:p>
            <a:r>
              <a:rPr lang="en-US" b="1" dirty="0" smtClean="0"/>
              <a:t>Use case realization – elements</a:t>
            </a:r>
            <a:endParaRPr lang="en-US" dirty="0"/>
          </a:p>
        </p:txBody>
      </p:sp>
      <p:sp>
        <p:nvSpPr>
          <p:cNvPr id="3" name="Subtitle 2"/>
          <p:cNvSpPr>
            <a:spLocks noGrp="1"/>
          </p:cNvSpPr>
          <p:nvPr>
            <p:ph type="subTitle" idx="1"/>
          </p:nvPr>
        </p:nvSpPr>
        <p:spPr>
          <a:xfrm>
            <a:off x="762000" y="762000"/>
            <a:ext cx="8001000" cy="4876800"/>
          </a:xfrm>
        </p:spPr>
        <p:txBody>
          <a:bodyPr>
            <a:noAutofit/>
          </a:bodyPr>
          <a:lstStyle/>
          <a:p>
            <a:pPr algn="l">
              <a:buFont typeface="Wingdings" pitchFamily="2" charset="2"/>
              <a:buChar char="Ø"/>
            </a:pPr>
            <a:r>
              <a:rPr lang="en-US" sz="2800" dirty="0" smtClean="0">
                <a:solidFill>
                  <a:schemeClr val="tx1"/>
                </a:solidFill>
              </a:rPr>
              <a:t>Analysis class diagrams -Show the analysis classes that interact to realize the use case</a:t>
            </a:r>
          </a:p>
          <a:p>
            <a:pPr algn="l">
              <a:buFont typeface="Wingdings" pitchFamily="2" charset="2"/>
              <a:buChar char="Ø"/>
            </a:pPr>
            <a:r>
              <a:rPr lang="en-US" sz="2800" dirty="0" smtClean="0">
                <a:solidFill>
                  <a:schemeClr val="tx1"/>
                </a:solidFill>
              </a:rPr>
              <a:t>Interaction diagrams- Show collaborations and interactions between specific instances that realize the use case – they are “snapshots” of the running system</a:t>
            </a:r>
          </a:p>
          <a:p>
            <a:pPr algn="l">
              <a:buFont typeface="Wingdings" pitchFamily="2" charset="2"/>
              <a:buChar char="Ø"/>
            </a:pPr>
            <a:r>
              <a:rPr lang="en-US" sz="2800" dirty="0" smtClean="0">
                <a:solidFill>
                  <a:schemeClr val="tx1"/>
                </a:solidFill>
              </a:rPr>
              <a:t>Special requirements- The process of use case realization may well uncover new requirements specific to the use case – these must be captured</a:t>
            </a:r>
          </a:p>
          <a:p>
            <a:pPr algn="l">
              <a:buFont typeface="Wingdings" pitchFamily="2" charset="2"/>
              <a:buChar char="Ø"/>
            </a:pPr>
            <a:r>
              <a:rPr lang="en-US" sz="2800" dirty="0" smtClean="0">
                <a:solidFill>
                  <a:schemeClr val="tx1"/>
                </a:solidFill>
              </a:rPr>
              <a:t>Use case refinement New information may be discovered during realization that means the original use case has to be updated</a:t>
            </a:r>
            <a:endParaRPr lang="en-US" sz="2800" dirty="0">
              <a:solidFill>
                <a:schemeClr val="tx1"/>
              </a:solidFill>
            </a:endParaRPr>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65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en-GB" altLang="es-ES" smtClean="0"/>
              <a:t>Use case modelling</a:t>
            </a:r>
          </a:p>
        </p:txBody>
      </p:sp>
      <p:sp>
        <p:nvSpPr>
          <p:cNvPr id="64517" name="Rectangle 3"/>
          <p:cNvSpPr>
            <a:spLocks noGrp="1" noChangeArrowheads="1"/>
          </p:cNvSpPr>
          <p:nvPr>
            <p:ph idx="1"/>
          </p:nvPr>
        </p:nvSpPr>
        <p:spPr>
          <a:xfrm>
            <a:off x="0" y="1752600"/>
            <a:ext cx="9144000" cy="4379913"/>
          </a:xfrm>
        </p:spPr>
        <p:txBody>
          <a:bodyPr/>
          <a:lstStyle/>
          <a:p>
            <a:pPr eaLnBrk="1" hangingPunct="1">
              <a:lnSpc>
                <a:spcPct val="90000"/>
              </a:lnSpc>
            </a:pPr>
            <a:r>
              <a:rPr lang="en-GB" altLang="es-ES" sz="2800" dirty="0" smtClean="0"/>
              <a:t>Use case modelling is a form of requirements engineering</a:t>
            </a:r>
          </a:p>
          <a:p>
            <a:pPr eaLnBrk="1" hangingPunct="1">
              <a:lnSpc>
                <a:spcPct val="90000"/>
              </a:lnSpc>
            </a:pPr>
            <a:r>
              <a:rPr lang="en-GB" altLang="es-ES" sz="2800" dirty="0" smtClean="0"/>
              <a:t>Use case modelling proceeds as follows:</a:t>
            </a:r>
          </a:p>
          <a:p>
            <a:pPr lvl="1" eaLnBrk="1" hangingPunct="1">
              <a:lnSpc>
                <a:spcPct val="90000"/>
              </a:lnSpc>
            </a:pPr>
            <a:r>
              <a:rPr lang="en-GB" altLang="es-ES" sz="2400" dirty="0" smtClean="0"/>
              <a:t>Find the system boundary</a:t>
            </a:r>
          </a:p>
          <a:p>
            <a:pPr lvl="1" eaLnBrk="1" hangingPunct="1">
              <a:lnSpc>
                <a:spcPct val="90000"/>
              </a:lnSpc>
            </a:pPr>
            <a:r>
              <a:rPr lang="en-GB" altLang="es-ES" sz="2400" dirty="0" smtClean="0"/>
              <a:t>Find actors</a:t>
            </a:r>
          </a:p>
          <a:p>
            <a:pPr lvl="1" eaLnBrk="1" hangingPunct="1">
              <a:lnSpc>
                <a:spcPct val="90000"/>
              </a:lnSpc>
            </a:pPr>
            <a:r>
              <a:rPr lang="en-GB" altLang="es-ES" sz="2400" dirty="0" smtClean="0"/>
              <a:t>Find use cases</a:t>
            </a:r>
          </a:p>
          <a:p>
            <a:pPr lvl="2" eaLnBrk="1" hangingPunct="1">
              <a:lnSpc>
                <a:spcPct val="90000"/>
              </a:lnSpc>
            </a:pPr>
            <a:r>
              <a:rPr lang="en-GB" altLang="es-ES" sz="2000" dirty="0" smtClean="0"/>
              <a:t>Use case specification</a:t>
            </a:r>
          </a:p>
          <a:p>
            <a:pPr lvl="2" eaLnBrk="1" hangingPunct="1">
              <a:lnSpc>
                <a:spcPct val="90000"/>
              </a:lnSpc>
            </a:pPr>
            <a:r>
              <a:rPr lang="en-GB" altLang="es-ES" sz="2000" dirty="0" smtClean="0"/>
              <a:t>Scenarios</a:t>
            </a:r>
          </a:p>
          <a:p>
            <a:pPr eaLnBrk="1" hangingPunct="1">
              <a:lnSpc>
                <a:spcPct val="90000"/>
              </a:lnSpc>
            </a:pPr>
            <a:r>
              <a:rPr lang="en-GB" altLang="es-ES" sz="2800" dirty="0" smtClean="0"/>
              <a:t>Identify the system boundary, who or what uses the system, and what functions the system should offer</a:t>
            </a:r>
          </a:p>
        </p:txBody>
      </p:sp>
      <p:sp>
        <p:nvSpPr>
          <p:cNvPr id="64515" name="5 Marcador de número de diapositiva"/>
          <p:cNvSpPr>
            <a:spLocks noGrp="1"/>
          </p:cNvSpPr>
          <p:nvPr>
            <p:ph type="sldNum" sz="quarter" idx="12"/>
          </p:nvPr>
        </p:nvSpPr>
        <p:spPr>
          <a:noFill/>
          <a:ln>
            <a:miter lim="800000"/>
            <a:headEnd/>
            <a:tailEnd/>
          </a:ln>
        </p:spPr>
        <p:txBody>
          <a:bodyPr/>
          <a:lstStyle/>
          <a:p>
            <a:fld id="{76E89458-2B7D-46B7-8BB9-8AA6933AE811}" type="slidenum">
              <a:rPr lang="en-GB" altLang="es-ES"/>
              <a:pPr/>
              <a:t>7</a:t>
            </a:fld>
            <a:endParaRPr lang="en-GB" altLang="es-E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GB" altLang="es-ES" dirty="0" smtClean="0"/>
              <a:t>The subject (System </a:t>
            </a:r>
            <a:r>
              <a:rPr lang="en-GB" altLang="es-ES" dirty="0" err="1" smtClean="0"/>
              <a:t>Bounary</a:t>
            </a:r>
            <a:r>
              <a:rPr lang="en-GB" altLang="es-ES" dirty="0" smtClean="0"/>
              <a:t>)</a:t>
            </a:r>
          </a:p>
        </p:txBody>
      </p:sp>
      <p:sp>
        <p:nvSpPr>
          <p:cNvPr id="66565" name="Rectangle 3"/>
          <p:cNvSpPr>
            <a:spLocks noGrp="1" noChangeArrowheads="1"/>
          </p:cNvSpPr>
          <p:nvPr>
            <p:ph idx="1"/>
          </p:nvPr>
        </p:nvSpPr>
        <p:spPr>
          <a:xfrm>
            <a:off x="0" y="1600200"/>
            <a:ext cx="6846888" cy="4532313"/>
          </a:xfrm>
        </p:spPr>
        <p:txBody>
          <a:bodyPr/>
          <a:lstStyle/>
          <a:p>
            <a:pPr eaLnBrk="1" hangingPunct="1"/>
            <a:r>
              <a:rPr lang="en-GB" altLang="es-ES" sz="2400" dirty="0" smtClean="0"/>
              <a:t>Before we can build anything, we need to know: </a:t>
            </a:r>
          </a:p>
          <a:p>
            <a:pPr lvl="1" eaLnBrk="1" hangingPunct="1"/>
            <a:r>
              <a:rPr lang="en-GB" altLang="es-ES" sz="2000" dirty="0" smtClean="0"/>
              <a:t>Where the boundary of the system lies</a:t>
            </a:r>
          </a:p>
          <a:p>
            <a:pPr lvl="1" eaLnBrk="1" hangingPunct="1"/>
            <a:r>
              <a:rPr lang="en-GB" altLang="es-ES" sz="2000" dirty="0" smtClean="0"/>
              <a:t>Who or what uses the system </a:t>
            </a:r>
          </a:p>
          <a:p>
            <a:pPr lvl="1" eaLnBrk="1" hangingPunct="1"/>
            <a:r>
              <a:rPr lang="en-GB" altLang="es-ES" sz="2000" dirty="0" smtClean="0"/>
              <a:t>What functions the system should offer to its users</a:t>
            </a:r>
          </a:p>
          <a:p>
            <a:pPr eaLnBrk="1" hangingPunct="1"/>
            <a:r>
              <a:rPr lang="en-GB" altLang="es-ES" sz="2400" dirty="0" smtClean="0"/>
              <a:t>We create a Use Case model containing:</a:t>
            </a:r>
          </a:p>
          <a:p>
            <a:pPr lvl="1" eaLnBrk="1" hangingPunct="1"/>
            <a:r>
              <a:rPr lang="en-GB" altLang="es-ES" sz="2000" dirty="0" smtClean="0"/>
              <a:t>Subject – the edge of the system</a:t>
            </a:r>
          </a:p>
          <a:p>
            <a:pPr lvl="2" eaLnBrk="1" hangingPunct="1"/>
            <a:r>
              <a:rPr lang="en-GB" altLang="es-ES" sz="1800" dirty="0" smtClean="0"/>
              <a:t>also known as the system boundary</a:t>
            </a:r>
          </a:p>
          <a:p>
            <a:pPr lvl="1" eaLnBrk="1" hangingPunct="1"/>
            <a:r>
              <a:rPr lang="en-GB" altLang="es-ES" sz="2000" dirty="0" smtClean="0"/>
              <a:t>Actors – who or what uses the system</a:t>
            </a:r>
          </a:p>
          <a:p>
            <a:pPr lvl="1" eaLnBrk="1" hangingPunct="1"/>
            <a:r>
              <a:rPr lang="en-GB" altLang="es-ES" sz="2000" dirty="0" smtClean="0"/>
              <a:t>Use Cases – things actors do with the system</a:t>
            </a:r>
          </a:p>
          <a:p>
            <a:pPr lvl="1" eaLnBrk="1" hangingPunct="1"/>
            <a:r>
              <a:rPr lang="en-GB" altLang="es-ES" sz="2000" dirty="0" smtClean="0"/>
              <a:t>Relationships - between actors and use cases</a:t>
            </a:r>
          </a:p>
          <a:p>
            <a:pPr lvl="1" eaLnBrk="1" hangingPunct="1"/>
            <a:endParaRPr lang="en-GB" altLang="es-ES" sz="2000" dirty="0" smtClean="0"/>
          </a:p>
        </p:txBody>
      </p:sp>
      <p:sp>
        <p:nvSpPr>
          <p:cNvPr id="66563" name="5 Marcador de número de diapositiva"/>
          <p:cNvSpPr>
            <a:spLocks noGrp="1"/>
          </p:cNvSpPr>
          <p:nvPr>
            <p:ph type="sldNum" sz="quarter" idx="12"/>
          </p:nvPr>
        </p:nvSpPr>
        <p:spPr>
          <a:noFill/>
          <a:ln>
            <a:miter lim="800000"/>
            <a:headEnd/>
            <a:tailEnd/>
          </a:ln>
        </p:spPr>
        <p:txBody>
          <a:bodyPr/>
          <a:lstStyle/>
          <a:p>
            <a:fld id="{FA50B483-32DE-45D0-970F-D2671E1321E6}" type="slidenum">
              <a:rPr lang="en-GB" altLang="es-ES"/>
              <a:pPr/>
              <a:t>8</a:t>
            </a:fld>
            <a:endParaRPr lang="en-GB" altLang="es-ES"/>
          </a:p>
        </p:txBody>
      </p:sp>
      <p:sp>
        <p:nvSpPr>
          <p:cNvPr id="66566" name="Rectangle 4"/>
          <p:cNvSpPr>
            <a:spLocks noChangeArrowheads="1"/>
          </p:cNvSpPr>
          <p:nvPr/>
        </p:nvSpPr>
        <p:spPr bwMode="auto">
          <a:xfrm>
            <a:off x="6781800" y="2514600"/>
            <a:ext cx="2133600" cy="3048000"/>
          </a:xfrm>
          <a:prstGeom prst="rect">
            <a:avLst/>
          </a:prstGeom>
          <a:noFill/>
          <a:ln w="9525">
            <a:solidFill>
              <a:schemeClr val="tx1"/>
            </a:solidFill>
            <a:miter lim="800000"/>
            <a:headEnd/>
            <a:tailEnd/>
          </a:ln>
          <a:effectLst/>
        </p:spPr>
        <p:txBody>
          <a:bodyPr wrap="none" lIns="90000" tIns="46800" rIns="90000" bIns="46800"/>
          <a:lstStyle/>
          <a:p>
            <a:r>
              <a:rPr lang="en-US" altLang="es-ES" b="0"/>
              <a:t>SystemName</a:t>
            </a:r>
            <a:endParaRPr lang="en-GB" altLang="es-ES" b="0"/>
          </a:p>
        </p:txBody>
      </p:sp>
      <p:sp>
        <p:nvSpPr>
          <p:cNvPr id="66567" name="Rectangle 5"/>
          <p:cNvSpPr>
            <a:spLocks noChangeArrowheads="1"/>
          </p:cNvSpPr>
          <p:nvPr/>
        </p:nvSpPr>
        <p:spPr bwMode="auto">
          <a:xfrm>
            <a:off x="6781800" y="1905000"/>
            <a:ext cx="822325" cy="336550"/>
          </a:xfrm>
          <a:prstGeom prst="rect">
            <a:avLst/>
          </a:prstGeom>
          <a:noFill/>
          <a:ln w="9525">
            <a:noFill/>
            <a:miter lim="800000"/>
            <a:headEnd/>
            <a:tailEnd/>
          </a:ln>
          <a:effectLst/>
        </p:spPr>
        <p:txBody>
          <a:bodyPr wrap="none" lIns="90000" tIns="46800" rIns="90000" bIns="46800">
            <a:spAutoFit/>
          </a:bodyPr>
          <a:lstStyle/>
          <a:p>
            <a:pPr algn="l"/>
            <a:r>
              <a:rPr lang="en-US" altLang="es-ES" b="0">
                <a:solidFill>
                  <a:schemeClr val="tx2"/>
                </a:solidFill>
              </a:rPr>
              <a:t>subject</a:t>
            </a:r>
            <a:endParaRPr lang="en-GB" altLang="es-ES" b="0">
              <a:solidFill>
                <a:schemeClr val="tx2"/>
              </a:solidFill>
            </a:endParaRPr>
          </a:p>
        </p:txBody>
      </p:sp>
      <p:sp>
        <p:nvSpPr>
          <p:cNvPr id="66568" name="Line 6"/>
          <p:cNvSpPr>
            <a:spLocks noChangeShapeType="1"/>
          </p:cNvSpPr>
          <p:nvPr/>
        </p:nvSpPr>
        <p:spPr bwMode="auto">
          <a:xfrm>
            <a:off x="7391400" y="2209800"/>
            <a:ext cx="152400" cy="304800"/>
          </a:xfrm>
          <a:prstGeom prst="line">
            <a:avLst/>
          </a:prstGeom>
          <a:noFill/>
          <a:ln w="9525">
            <a:solidFill>
              <a:schemeClr val="tx2"/>
            </a:solidFill>
            <a:miter lim="800000"/>
            <a:headEnd/>
            <a:tailEnd/>
          </a:ln>
          <a:effectLst/>
        </p:spPr>
        <p:txBody>
          <a:bodyPr wrap="none" lIns="90000" tIns="46800" rIns="90000" bIns="46800"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761999"/>
          </a:xfrm>
        </p:spPr>
        <p:txBody>
          <a:bodyPr>
            <a:normAutofit fontScale="90000"/>
          </a:bodyPr>
          <a:lstStyle/>
          <a:p>
            <a:r>
              <a:rPr lang="en-US" dirty="0" smtClean="0"/>
              <a:t>Use case Model</a:t>
            </a:r>
            <a:endParaRPr lang="en-US" dirty="0"/>
          </a:p>
        </p:txBody>
      </p:sp>
      <p:sp>
        <p:nvSpPr>
          <p:cNvPr id="3" name="Subtitle 2"/>
          <p:cNvSpPr>
            <a:spLocks noGrp="1"/>
          </p:cNvSpPr>
          <p:nvPr>
            <p:ph type="subTitle" idx="1"/>
          </p:nvPr>
        </p:nvSpPr>
        <p:spPr>
          <a:xfrm>
            <a:off x="1371600" y="1752600"/>
            <a:ext cx="6400800" cy="3886200"/>
          </a:xfrm>
        </p:spPr>
        <p:txBody>
          <a:bodyPr/>
          <a:lstStyle/>
          <a:p>
            <a:pPr algn="l"/>
            <a:r>
              <a:rPr lang="en-US" dirty="0" smtClean="0">
                <a:solidFill>
                  <a:schemeClr val="tx1"/>
                </a:solidFill>
              </a:rPr>
              <a:t>1.System  Boundary</a:t>
            </a:r>
          </a:p>
          <a:p>
            <a:pPr algn="l"/>
            <a:r>
              <a:rPr lang="en-US" dirty="0" smtClean="0">
                <a:solidFill>
                  <a:schemeClr val="tx1"/>
                </a:solidFill>
              </a:rPr>
              <a:t>2.Actor</a:t>
            </a:r>
          </a:p>
          <a:p>
            <a:pPr algn="l"/>
            <a:r>
              <a:rPr lang="en-US" dirty="0" smtClean="0">
                <a:solidFill>
                  <a:schemeClr val="tx1"/>
                </a:solidFill>
              </a:rPr>
              <a:t>3.Use case</a:t>
            </a:r>
          </a:p>
          <a:p>
            <a:pPr algn="l"/>
            <a:r>
              <a:rPr lang="en-US" dirty="0" smtClean="0">
                <a:solidFill>
                  <a:schemeClr val="tx1"/>
                </a:solidFill>
              </a:rPr>
              <a:t>4.Relationship</a:t>
            </a:r>
          </a:p>
          <a:p>
            <a:pPr algn="l"/>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338916E-15EE-4F01-A30C-6EE141A4A880}" type="slidenum">
              <a:rPr lang="he-IL"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3335</TotalTime>
  <Words>4339</Words>
  <Application>Microsoft Office PowerPoint</Application>
  <PresentationFormat>On-screen Show (4:3)</PresentationFormat>
  <Paragraphs>816</Paragraphs>
  <Slides>65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Monotype Sorts</vt:lpstr>
      <vt:lpstr>Times New Roman</vt:lpstr>
      <vt:lpstr>Wingdings</vt:lpstr>
      <vt:lpstr>Office Theme</vt:lpstr>
      <vt:lpstr>Unit-II Object Oriented Analysis</vt:lpstr>
      <vt:lpstr>Why Analysis</vt:lpstr>
      <vt:lpstr>Analysis tools</vt:lpstr>
      <vt:lpstr>Difficulties</vt:lpstr>
      <vt:lpstr>PowerPoint Presentation</vt:lpstr>
      <vt:lpstr>Using Use Case Diagrams</vt:lpstr>
      <vt:lpstr>Use case modelling</vt:lpstr>
      <vt:lpstr>The subject (System Bounary)</vt:lpstr>
      <vt:lpstr>Use case Model</vt:lpstr>
      <vt:lpstr>System  Boundary </vt:lpstr>
      <vt:lpstr>PowerPoint Presentation</vt:lpstr>
      <vt:lpstr>What are actors?</vt:lpstr>
      <vt:lpstr>Actors</vt:lpstr>
      <vt:lpstr>Finding Actor</vt:lpstr>
      <vt:lpstr>Identifying Actors</vt:lpstr>
      <vt:lpstr>PowerPoint Presentation</vt:lpstr>
      <vt:lpstr>PowerPoint Presentation</vt:lpstr>
      <vt:lpstr>What are use cases?</vt:lpstr>
      <vt:lpstr>PowerPoint Presentation</vt:lpstr>
      <vt:lpstr>Use Case</vt:lpstr>
      <vt:lpstr>PowerPoint Presentation</vt:lpstr>
      <vt:lpstr>Identifying use cases</vt:lpstr>
      <vt:lpstr>Use Cases and Actors</vt:lpstr>
      <vt:lpstr>The use case diagram</vt:lpstr>
      <vt:lpstr>Example of Use Case Diagram</vt:lpstr>
      <vt:lpstr>Relationships (Use case)</vt:lpstr>
      <vt:lpstr>Relationships between Actors</vt:lpstr>
      <vt:lpstr>Actor generalization - example</vt:lpstr>
      <vt:lpstr>Actor generalisation</vt:lpstr>
      <vt:lpstr>Relationships between Use Cases  and Actors</vt:lpstr>
      <vt:lpstr>Relationships between Use Cases</vt:lpstr>
      <vt:lpstr>1.Use case generalisation</vt:lpstr>
      <vt:lpstr>Generalization</vt:lpstr>
      <vt:lpstr>Example- Generalization</vt:lpstr>
      <vt:lpstr>2. «include»</vt:lpstr>
      <vt:lpstr>«include» example</vt:lpstr>
      <vt:lpstr>2. Include</vt:lpstr>
      <vt:lpstr>More about Include</vt:lpstr>
      <vt:lpstr>3.«extend»</vt:lpstr>
      <vt:lpstr>3. Extend</vt:lpstr>
      <vt:lpstr>Base use case</vt:lpstr>
      <vt:lpstr>Extension use case</vt:lpstr>
      <vt:lpstr>More about Extend</vt:lpstr>
      <vt:lpstr>Example</vt:lpstr>
      <vt:lpstr>A More Complicate Example</vt:lpstr>
      <vt:lpstr>Specifying the Behavior of a Use Case</vt:lpstr>
      <vt:lpstr>Use Case Description</vt:lpstr>
      <vt:lpstr>PowerPoint Presentation</vt:lpstr>
      <vt:lpstr>Use case specification</vt:lpstr>
      <vt:lpstr>Pre and postconditions</vt:lpstr>
      <vt:lpstr>Main flow</vt:lpstr>
      <vt:lpstr>Branching within a flow: If</vt:lpstr>
      <vt:lpstr>Repetition within a flow: For</vt:lpstr>
      <vt:lpstr>Repetition within a flow: While</vt:lpstr>
      <vt:lpstr>PowerPoint Presentation</vt:lpstr>
      <vt:lpstr>Branching: Alternative flows</vt:lpstr>
      <vt:lpstr>Referencing alternative flows</vt:lpstr>
      <vt:lpstr>An alternative flow example</vt:lpstr>
      <vt:lpstr>Example- Money Withdraw</vt:lpstr>
      <vt:lpstr>Example- Money Withdraw (cont.)</vt:lpstr>
      <vt:lpstr>Example- Money Withdraw (cont.)</vt:lpstr>
      <vt:lpstr>Example- Money Withdraw (cont.)</vt:lpstr>
      <vt:lpstr>Use Case Realization</vt:lpstr>
      <vt:lpstr>PowerPoint Presentation</vt:lpstr>
      <vt:lpstr>Use case realization – elements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Diagrams</dc:title>
  <dc:creator>Iris Berger</dc:creator>
  <cp:lastModifiedBy>admin</cp:lastModifiedBy>
  <cp:revision>140</cp:revision>
  <dcterms:created xsi:type="dcterms:W3CDTF">2000-10-12T23:04:04Z</dcterms:created>
  <dcterms:modified xsi:type="dcterms:W3CDTF">2021-08-13T05:49:27Z</dcterms:modified>
</cp:coreProperties>
</file>