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69"/>
  </p:notesMasterIdLst>
  <p:sldIdLst>
    <p:sldId id="256" r:id="rId2"/>
    <p:sldId id="276" r:id="rId3"/>
    <p:sldId id="277" r:id="rId4"/>
    <p:sldId id="291" r:id="rId5"/>
    <p:sldId id="278" r:id="rId6"/>
    <p:sldId id="279" r:id="rId7"/>
    <p:sldId id="293" r:id="rId8"/>
    <p:sldId id="280" r:id="rId9"/>
    <p:sldId id="281" r:id="rId10"/>
    <p:sldId id="282" r:id="rId11"/>
    <p:sldId id="283" r:id="rId12"/>
    <p:sldId id="285" r:id="rId13"/>
    <p:sldId id="284" r:id="rId14"/>
    <p:sldId id="311" r:id="rId15"/>
    <p:sldId id="318" r:id="rId16"/>
    <p:sldId id="312" r:id="rId17"/>
    <p:sldId id="314" r:id="rId18"/>
    <p:sldId id="286" r:id="rId19"/>
    <p:sldId id="287" r:id="rId20"/>
    <p:sldId id="315" r:id="rId21"/>
    <p:sldId id="316" r:id="rId22"/>
    <p:sldId id="310" r:id="rId23"/>
    <p:sldId id="288" r:id="rId24"/>
    <p:sldId id="289" r:id="rId25"/>
    <p:sldId id="290" r:id="rId26"/>
    <p:sldId id="305" r:id="rId27"/>
    <p:sldId id="306" r:id="rId28"/>
    <p:sldId id="307" r:id="rId29"/>
    <p:sldId id="308" r:id="rId30"/>
    <p:sldId id="309" r:id="rId31"/>
    <p:sldId id="295" r:id="rId32"/>
    <p:sldId id="263" r:id="rId33"/>
    <p:sldId id="267" r:id="rId34"/>
    <p:sldId id="325" r:id="rId35"/>
    <p:sldId id="271" r:id="rId36"/>
    <p:sldId id="321" r:id="rId37"/>
    <p:sldId id="322" r:id="rId38"/>
    <p:sldId id="323" r:id="rId39"/>
    <p:sldId id="324" r:id="rId40"/>
    <p:sldId id="275" r:id="rId41"/>
    <p:sldId id="296" r:id="rId42"/>
    <p:sldId id="317" r:id="rId43"/>
    <p:sldId id="297" r:id="rId44"/>
    <p:sldId id="319" r:id="rId45"/>
    <p:sldId id="298" r:id="rId46"/>
    <p:sldId id="299" r:id="rId47"/>
    <p:sldId id="300" r:id="rId48"/>
    <p:sldId id="301" r:id="rId49"/>
    <p:sldId id="303" r:id="rId50"/>
    <p:sldId id="320" r:id="rId51"/>
    <p:sldId id="326" r:id="rId52"/>
    <p:sldId id="329" r:id="rId53"/>
    <p:sldId id="327" r:id="rId54"/>
    <p:sldId id="328" r:id="rId55"/>
    <p:sldId id="330" r:id="rId56"/>
    <p:sldId id="331" r:id="rId57"/>
    <p:sldId id="332" r:id="rId58"/>
    <p:sldId id="333" r:id="rId59"/>
    <p:sldId id="335" r:id="rId60"/>
    <p:sldId id="336" r:id="rId61"/>
    <p:sldId id="337" r:id="rId62"/>
    <p:sldId id="338" r:id="rId63"/>
    <p:sldId id="339" r:id="rId64"/>
    <p:sldId id="340" r:id="rId65"/>
    <p:sldId id="341" r:id="rId66"/>
    <p:sldId id="342" r:id="rId67"/>
    <p:sldId id="344" r:id="rId6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1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86DC0AE-BCCD-4A71-80A2-7FF8530B7157}" type="datetimeFigureOut">
              <a:rPr lang="en-US"/>
              <a:pPr>
                <a:defRPr/>
              </a:pPr>
              <a:t>9/21/2021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5AE5C3F-5DDE-48C8-B555-D89FAF2969DA}" type="slidenum">
              <a:rPr lang="en-US"/>
              <a:pPr>
                <a:defRPr/>
              </a:pPr>
              <a:t>‹#›</a:t>
            </a:fld>
            <a:endParaRPr lang="en-US"/>
          </a:p>
        </p:txBody>
      </p:sp>
    </p:spTree>
    <p:extLst>
      <p:ext uri="{BB962C8B-B14F-4D97-AF65-F5344CB8AC3E}">
        <p14:creationId xmlns:p14="http://schemas.microsoft.com/office/powerpoint/2010/main" val="3834596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 this state machine, when a washing machine is running, it will progress from "Washing" through "Rinsing" to "Spinning". If there is a power cut, the washing machine will stop running and will go to the "Power Off" state. Then when the power is restored, the Running state is entered at the "History State" symbol meaning that it should resume where it last left-off.</a:t>
            </a:r>
          </a:p>
        </p:txBody>
      </p:sp>
      <p:sp>
        <p:nvSpPr>
          <p:cNvPr id="716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F671756-8E18-4DB1-885F-5B9878873293}" type="slidenum">
              <a:rPr lang="en-US" smtClean="0"/>
              <a:pPr/>
              <a:t>47</a:t>
            </a:fld>
            <a:endParaRPr lang="en-US" smtClean="0"/>
          </a:p>
        </p:txBody>
      </p:sp>
    </p:spTree>
    <p:extLst>
      <p:ext uri="{BB962C8B-B14F-4D97-AF65-F5344CB8AC3E}">
        <p14:creationId xmlns:p14="http://schemas.microsoft.com/office/powerpoint/2010/main" val="3539702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C84561-B6D5-4F6D-BA82-04239C12A53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E27755-DE2B-48A2-B7F1-ECC9108494A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038DAC-BD11-485E-88F0-21F8B41E694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1E6EE2-DB1F-461C-ADF1-7C0A56B3214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4842AA8-D6DA-48AD-BFD5-6677561BE45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9937D89-01B9-4D27-A62E-7982EA7523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72A7759-A000-4BF8-9659-B8BE955E431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DF46A61-C9DE-4A61-B8CA-7AD8D8BA061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3601E80-FB78-47D5-AF51-869E482FA9B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E21A1E-CFEA-4698-9FCE-93632887A8B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B066883-B03D-49E2-8CD6-832D51BB8D7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6D7787A-1351-468E-8AA9-08617AF1FCE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38200" y="533400"/>
            <a:ext cx="7772400" cy="1143000"/>
          </a:xfrm>
        </p:spPr>
        <p:txBody>
          <a:bodyPr/>
          <a:lstStyle/>
          <a:p>
            <a:pPr eaLnBrk="1" hangingPunct="1"/>
            <a:r>
              <a:rPr lang="en-US" smtClean="0"/>
              <a:t>State Modeling</a:t>
            </a:r>
          </a:p>
        </p:txBody>
      </p:sp>
      <p:sp>
        <p:nvSpPr>
          <p:cNvPr id="5123" name="Rectangle 3"/>
          <p:cNvSpPr>
            <a:spLocks noGrp="1" noChangeArrowheads="1"/>
          </p:cNvSpPr>
          <p:nvPr>
            <p:ph type="subTitle" idx="1"/>
          </p:nvPr>
        </p:nvSpPr>
        <p:spPr>
          <a:xfrm>
            <a:off x="381000" y="1524000"/>
            <a:ext cx="8458200" cy="4572000"/>
          </a:xfrm>
        </p:spPr>
        <p:txBody>
          <a:bodyPr rtlCol="0">
            <a:normAutofit fontScale="85000" lnSpcReduction="20000"/>
          </a:bodyPr>
          <a:lstStyle/>
          <a:p>
            <a:pPr eaLnBrk="1" fontAlgn="auto" hangingPunct="1">
              <a:spcAft>
                <a:spcPts val="0"/>
              </a:spcAft>
              <a:buFont typeface="Arial" pitchFamily="34" charset="0"/>
              <a:buNone/>
              <a:defRPr/>
            </a:pPr>
            <a:r>
              <a:rPr lang="en-US" sz="4600" dirty="0" smtClean="0">
                <a:solidFill>
                  <a:schemeClr val="tx1"/>
                </a:solidFill>
              </a:rPr>
              <a:t>Event</a:t>
            </a:r>
          </a:p>
          <a:p>
            <a:pPr algn="just" eaLnBrk="1" fontAlgn="auto" hangingPunct="1">
              <a:spcAft>
                <a:spcPts val="0"/>
              </a:spcAft>
              <a:buFont typeface="Arial" pitchFamily="34" charset="0"/>
              <a:buNone/>
              <a:defRPr/>
            </a:pPr>
            <a:r>
              <a:rPr lang="en-US" dirty="0" smtClean="0">
                <a:solidFill>
                  <a:schemeClr val="tx1"/>
                </a:solidFill>
              </a:rPr>
              <a:t>-Event is noteworthy change in object state.</a:t>
            </a:r>
          </a:p>
          <a:p>
            <a:pPr algn="just" eaLnBrk="1" fontAlgn="auto" hangingPunct="1">
              <a:spcAft>
                <a:spcPts val="0"/>
              </a:spcAft>
              <a:buFont typeface="Arial" pitchFamily="34" charset="0"/>
              <a:buNone/>
              <a:defRPr/>
            </a:pPr>
            <a:r>
              <a:rPr lang="en-US" dirty="0" smtClean="0">
                <a:solidFill>
                  <a:schemeClr val="tx1"/>
                </a:solidFill>
              </a:rPr>
              <a:t> -Event is an occurrence at a point in time.</a:t>
            </a:r>
          </a:p>
          <a:p>
            <a:pPr algn="just" eaLnBrk="1" fontAlgn="auto" hangingPunct="1">
              <a:spcAft>
                <a:spcPts val="0"/>
              </a:spcAft>
              <a:buFont typeface="Arial" pitchFamily="34" charset="0"/>
              <a:buNone/>
              <a:defRPr/>
            </a:pPr>
            <a:r>
              <a:rPr lang="en-US" dirty="0" smtClean="0">
                <a:solidFill>
                  <a:schemeClr val="tx1"/>
                </a:solidFill>
              </a:rPr>
              <a:t>- Events are happening instantaneously with</a:t>
            </a:r>
          </a:p>
          <a:p>
            <a:pPr algn="just" eaLnBrk="1" fontAlgn="auto" hangingPunct="1">
              <a:spcAft>
                <a:spcPts val="0"/>
              </a:spcAft>
              <a:buFont typeface="Arial" pitchFamily="34" charset="0"/>
              <a:buNone/>
              <a:defRPr/>
            </a:pPr>
            <a:r>
              <a:rPr lang="en-US" dirty="0" smtClean="0">
                <a:solidFill>
                  <a:schemeClr val="tx1"/>
                </a:solidFill>
              </a:rPr>
              <a:t>regards to a time scale of an application.</a:t>
            </a:r>
          </a:p>
          <a:p>
            <a:pPr algn="just" eaLnBrk="1" fontAlgn="auto" hangingPunct="1">
              <a:spcAft>
                <a:spcPts val="0"/>
              </a:spcAft>
              <a:buFont typeface="Arial" pitchFamily="34" charset="0"/>
              <a:buNone/>
              <a:defRPr/>
            </a:pPr>
            <a:r>
              <a:rPr lang="en-US" dirty="0" smtClean="0">
                <a:solidFill>
                  <a:schemeClr val="tx1"/>
                </a:solidFill>
              </a:rPr>
              <a:t> Events can be  </a:t>
            </a:r>
          </a:p>
          <a:p>
            <a:pPr algn="just" eaLnBrk="1" fontAlgn="auto" hangingPunct="1">
              <a:spcAft>
                <a:spcPts val="0"/>
              </a:spcAft>
              <a:buFont typeface="Arial" pitchFamily="34" charset="0"/>
              <a:buNone/>
              <a:defRPr/>
            </a:pPr>
            <a:r>
              <a:rPr lang="en-US" dirty="0" smtClean="0">
                <a:solidFill>
                  <a:schemeClr val="tx1"/>
                </a:solidFill>
              </a:rPr>
              <a:t>    -causally unrelated (concurrent),</a:t>
            </a:r>
          </a:p>
          <a:p>
            <a:pPr algn="just" eaLnBrk="1" fontAlgn="auto" hangingPunct="1">
              <a:spcAft>
                <a:spcPts val="0"/>
              </a:spcAft>
              <a:buFont typeface="Arial" pitchFamily="34" charset="0"/>
              <a:buNone/>
              <a:defRPr/>
            </a:pPr>
            <a:r>
              <a:rPr lang="en-US" dirty="0" smtClean="0">
                <a:solidFill>
                  <a:schemeClr val="tx1"/>
                </a:solidFill>
              </a:rPr>
              <a:t>    -precede each other,</a:t>
            </a:r>
          </a:p>
          <a:p>
            <a:pPr algn="just" eaLnBrk="1" fontAlgn="auto" hangingPunct="1">
              <a:spcAft>
                <a:spcPts val="0"/>
              </a:spcAft>
              <a:buFont typeface="Arial" pitchFamily="34" charset="0"/>
              <a:buNone/>
              <a:defRPr/>
            </a:pPr>
            <a:r>
              <a:rPr lang="en-US" dirty="0" smtClean="0">
                <a:solidFill>
                  <a:schemeClr val="tx1"/>
                </a:solidFill>
              </a:rPr>
              <a:t>    -follow each other.</a:t>
            </a:r>
          </a:p>
          <a:p>
            <a:pPr algn="just" eaLnBrk="1" fontAlgn="auto" hangingPunct="1">
              <a:spcAft>
                <a:spcPts val="0"/>
              </a:spcAft>
              <a:buFont typeface="Arial" pitchFamily="34" charset="0"/>
              <a:buNone/>
              <a:defRPr/>
            </a:pPr>
            <a:r>
              <a:rPr lang="en-US" dirty="0" smtClean="0">
                <a:solidFill>
                  <a:schemeClr val="tx1"/>
                </a:solidFill>
              </a:rPr>
              <a:t> -Concurrent events can occur in any order.</a:t>
            </a:r>
            <a:endParaRPr lang="en-US" dirty="0" smtClean="0"/>
          </a:p>
          <a:p>
            <a:pPr eaLnBrk="1" fontAlgn="auto" hangingPunct="1">
              <a:spcAft>
                <a:spcPts val="0"/>
              </a:spcAft>
              <a:buFont typeface="Arial" pitchFamily="34" charset="0"/>
              <a:buNone/>
              <a:defRPr/>
            </a:pP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685800" y="457200"/>
            <a:ext cx="7772400" cy="990600"/>
          </a:xfrm>
        </p:spPr>
        <p:txBody>
          <a:bodyPr/>
          <a:lstStyle/>
          <a:p>
            <a:pPr eaLnBrk="1" hangingPunct="1"/>
            <a:r>
              <a:rPr lang="en-US" smtClean="0"/>
              <a:t>States and Events</a:t>
            </a:r>
          </a:p>
        </p:txBody>
      </p:sp>
      <p:sp>
        <p:nvSpPr>
          <p:cNvPr id="11267" name="Subtitle 2"/>
          <p:cNvSpPr>
            <a:spLocks noGrp="1"/>
          </p:cNvSpPr>
          <p:nvPr>
            <p:ph type="subTitle" idx="1"/>
          </p:nvPr>
        </p:nvSpPr>
        <p:spPr>
          <a:xfrm>
            <a:off x="1066800" y="1295400"/>
            <a:ext cx="7162800" cy="4343400"/>
          </a:xfrm>
        </p:spPr>
        <p:txBody>
          <a:bodyPr/>
          <a:lstStyle/>
          <a:p>
            <a:pPr algn="l" eaLnBrk="1" hangingPunct="1"/>
            <a:r>
              <a:rPr lang="en-US" smtClean="0">
                <a:solidFill>
                  <a:schemeClr val="tx1"/>
                </a:solidFill>
              </a:rPr>
              <a:t> There is a certain symmetry between events and states:</a:t>
            </a:r>
          </a:p>
          <a:p>
            <a:pPr algn="l" eaLnBrk="1" hangingPunct="1"/>
            <a:r>
              <a:rPr lang="en-US" smtClean="0">
                <a:solidFill>
                  <a:schemeClr val="tx1"/>
                </a:solidFill>
              </a:rPr>
              <a:t>-Events represent points in time</a:t>
            </a:r>
          </a:p>
          <a:p>
            <a:pPr algn="l" eaLnBrk="1" hangingPunct="1"/>
            <a:r>
              <a:rPr lang="en-US" smtClean="0">
                <a:solidFill>
                  <a:schemeClr val="tx1"/>
                </a:solidFill>
              </a:rPr>
              <a:t>- States represent intervals of time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533400" y="381000"/>
            <a:ext cx="7772400" cy="762000"/>
          </a:xfrm>
        </p:spPr>
        <p:txBody>
          <a:bodyPr/>
          <a:lstStyle/>
          <a:p>
            <a:pPr eaLnBrk="1" hangingPunct="1"/>
            <a:r>
              <a:rPr lang="en-US" smtClean="0"/>
              <a:t>Transitions and Conditions</a:t>
            </a:r>
          </a:p>
        </p:txBody>
      </p:sp>
      <p:sp>
        <p:nvSpPr>
          <p:cNvPr id="3" name="Subtitle 2"/>
          <p:cNvSpPr>
            <a:spLocks noGrp="1"/>
          </p:cNvSpPr>
          <p:nvPr>
            <p:ph type="subTitle" idx="1"/>
          </p:nvPr>
        </p:nvSpPr>
        <p:spPr>
          <a:xfrm>
            <a:off x="381000" y="1219200"/>
            <a:ext cx="8001000" cy="4419600"/>
          </a:xfrm>
        </p:spPr>
        <p:txBody>
          <a:bodyPr rtlCol="0">
            <a:normAutofit lnSpcReduction="10000"/>
          </a:bodyPr>
          <a:lstStyle/>
          <a:p>
            <a:pPr algn="l" eaLnBrk="1" fontAlgn="auto" hangingPunct="1">
              <a:spcAft>
                <a:spcPts val="0"/>
              </a:spcAft>
              <a:buFont typeface="Wingdings" pitchFamily="2" charset="2"/>
              <a:buChar char="Ø"/>
              <a:defRPr/>
            </a:pPr>
            <a:r>
              <a:rPr lang="en-US" dirty="0" smtClean="0"/>
              <a:t> </a:t>
            </a:r>
            <a:r>
              <a:rPr lang="en-US" dirty="0" smtClean="0">
                <a:solidFill>
                  <a:schemeClr val="tx1"/>
                </a:solidFill>
              </a:rPr>
              <a:t>Transition is an instantaneous change from one state to another.</a:t>
            </a:r>
          </a:p>
          <a:p>
            <a:pPr algn="l" eaLnBrk="1" fontAlgn="auto" hangingPunct="1">
              <a:spcAft>
                <a:spcPts val="0"/>
              </a:spcAft>
              <a:buFont typeface="Arial" pitchFamily="34" charset="0"/>
              <a:buNone/>
              <a:defRPr/>
            </a:pPr>
            <a:endParaRPr lang="en-US" dirty="0" smtClean="0">
              <a:solidFill>
                <a:schemeClr val="tx1"/>
              </a:solidFill>
            </a:endParaRPr>
          </a:p>
          <a:p>
            <a:pPr algn="l" eaLnBrk="1" fontAlgn="auto" hangingPunct="1">
              <a:spcAft>
                <a:spcPts val="0"/>
              </a:spcAft>
              <a:buFont typeface="Wingdings" pitchFamily="2" charset="2"/>
              <a:buChar char="Ø"/>
              <a:defRPr/>
            </a:pPr>
            <a:r>
              <a:rPr lang="en-US" dirty="0" smtClean="0">
                <a:solidFill>
                  <a:schemeClr val="tx1"/>
                </a:solidFill>
              </a:rPr>
              <a:t> The transition is fired upon change from the</a:t>
            </a:r>
          </a:p>
          <a:p>
            <a:pPr algn="l" eaLnBrk="1" fontAlgn="auto" hangingPunct="1">
              <a:spcAft>
                <a:spcPts val="0"/>
              </a:spcAft>
              <a:buFont typeface="Arial" pitchFamily="34" charset="0"/>
              <a:buNone/>
              <a:defRPr/>
            </a:pPr>
            <a:r>
              <a:rPr lang="en-US" dirty="0" smtClean="0">
                <a:solidFill>
                  <a:schemeClr val="tx1"/>
                </a:solidFill>
              </a:rPr>
              <a:t>source state to the target state.</a:t>
            </a:r>
          </a:p>
          <a:p>
            <a:pPr algn="l" eaLnBrk="1" fontAlgn="auto" hangingPunct="1">
              <a:spcAft>
                <a:spcPts val="0"/>
              </a:spcAft>
              <a:buFont typeface="Arial" pitchFamily="34" charset="0"/>
              <a:buNone/>
              <a:defRPr/>
            </a:pPr>
            <a:endParaRPr lang="en-US" dirty="0" smtClean="0">
              <a:solidFill>
                <a:schemeClr val="tx1"/>
              </a:solidFill>
            </a:endParaRPr>
          </a:p>
          <a:p>
            <a:pPr algn="l" eaLnBrk="1" fontAlgn="auto" hangingPunct="1">
              <a:spcAft>
                <a:spcPts val="0"/>
              </a:spcAft>
              <a:buFont typeface="Wingdings" pitchFamily="2" charset="2"/>
              <a:buChar char="Ø"/>
              <a:defRPr/>
            </a:pPr>
            <a:r>
              <a:rPr lang="en-US" dirty="0" smtClean="0">
                <a:solidFill>
                  <a:schemeClr val="tx1"/>
                </a:solidFill>
              </a:rPr>
              <a:t> A guard condition is </a:t>
            </a:r>
            <a:r>
              <a:rPr lang="en-US" dirty="0" err="1" smtClean="0">
                <a:solidFill>
                  <a:schemeClr val="tx1"/>
                </a:solidFill>
              </a:rPr>
              <a:t>boolean</a:t>
            </a:r>
            <a:r>
              <a:rPr lang="en-US" dirty="0" smtClean="0">
                <a:solidFill>
                  <a:schemeClr val="tx1"/>
                </a:solidFill>
              </a:rPr>
              <a:t> expression that</a:t>
            </a:r>
          </a:p>
          <a:p>
            <a:pPr algn="l" eaLnBrk="1" fontAlgn="auto" hangingPunct="1">
              <a:spcAft>
                <a:spcPts val="0"/>
              </a:spcAft>
              <a:buFont typeface="Arial" pitchFamily="34" charset="0"/>
              <a:buNone/>
              <a:defRPr/>
            </a:pPr>
            <a:r>
              <a:rPr lang="en-US" dirty="0" smtClean="0">
                <a:solidFill>
                  <a:schemeClr val="tx1"/>
                </a:solidFill>
              </a:rPr>
              <a:t>must be true for a transition to occur.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762000" y="457200"/>
            <a:ext cx="7772400" cy="457200"/>
          </a:xfrm>
        </p:spPr>
        <p:txBody>
          <a:bodyPr/>
          <a:lstStyle/>
          <a:p>
            <a:pPr eaLnBrk="1" hangingPunct="1"/>
            <a:r>
              <a:rPr lang="en-US" smtClean="0"/>
              <a:t>State Diagrams</a:t>
            </a:r>
          </a:p>
        </p:txBody>
      </p:sp>
      <p:sp>
        <p:nvSpPr>
          <p:cNvPr id="13315" name="Subtitle 2"/>
          <p:cNvSpPr>
            <a:spLocks noGrp="1"/>
          </p:cNvSpPr>
          <p:nvPr>
            <p:ph type="subTitle" idx="1"/>
          </p:nvPr>
        </p:nvSpPr>
        <p:spPr>
          <a:xfrm>
            <a:off x="457200" y="1143000"/>
            <a:ext cx="8382000" cy="4876800"/>
          </a:xfrm>
        </p:spPr>
        <p:txBody>
          <a:bodyPr/>
          <a:lstStyle/>
          <a:p>
            <a:pPr algn="l" eaLnBrk="1" hangingPunct="1"/>
            <a:r>
              <a:rPr lang="en-US" smtClean="0">
                <a:solidFill>
                  <a:schemeClr val="tx1"/>
                </a:solidFill>
              </a:rPr>
              <a:t>-A class with more than one state has important</a:t>
            </a:r>
          </a:p>
          <a:p>
            <a:pPr algn="l" eaLnBrk="1" hangingPunct="1"/>
            <a:r>
              <a:rPr lang="en-US" smtClean="0">
                <a:solidFill>
                  <a:schemeClr val="tx1"/>
                </a:solidFill>
              </a:rPr>
              <a:t>temporal behavior.</a:t>
            </a:r>
          </a:p>
          <a:p>
            <a:pPr algn="l" eaLnBrk="1" hangingPunct="1"/>
            <a:r>
              <a:rPr lang="en-US" smtClean="0">
                <a:solidFill>
                  <a:schemeClr val="tx1"/>
                </a:solidFill>
              </a:rPr>
              <a:t> -State diagram is defined for one class of objects.</a:t>
            </a:r>
          </a:p>
          <a:p>
            <a:pPr algn="l" eaLnBrk="1" hangingPunct="1"/>
            <a:r>
              <a:rPr lang="en-US" smtClean="0">
                <a:solidFill>
                  <a:schemeClr val="tx1"/>
                </a:solidFill>
              </a:rPr>
              <a:t> -All objects in a class execute state diagram for</a:t>
            </a:r>
          </a:p>
          <a:p>
            <a:pPr algn="l" eaLnBrk="1" hangingPunct="1"/>
            <a:r>
              <a:rPr lang="en-US" smtClean="0">
                <a:solidFill>
                  <a:schemeClr val="tx1"/>
                </a:solidFill>
              </a:rPr>
              <a:t>that class, which represents their common</a:t>
            </a:r>
          </a:p>
          <a:p>
            <a:pPr algn="l" eaLnBrk="1" hangingPunct="1"/>
            <a:r>
              <a:rPr lang="en-US" smtClean="0">
                <a:solidFill>
                  <a:schemeClr val="tx1"/>
                </a:solidFill>
              </a:rPr>
              <a:t>behavior.</a:t>
            </a:r>
          </a:p>
          <a:p>
            <a:pPr algn="l" eaLnBrk="1" hangingPunct="1"/>
            <a:r>
              <a:rPr lang="en-US" smtClean="0">
                <a:solidFill>
                  <a:schemeClr val="tx1"/>
                </a:solidFill>
              </a:rPr>
              <a:t>- State model consists of multiple state diagrams.</a:t>
            </a:r>
          </a:p>
          <a:p>
            <a:pPr algn="l" eaLnBrk="1" hangingPunct="1"/>
            <a:r>
              <a:rPr lang="en-US" smtClean="0">
                <a:solidFill>
                  <a:schemeClr val="tx1"/>
                </a:solidFill>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19200"/>
            <a:ext cx="8153400" cy="4876800"/>
          </a:xfrm>
        </p:spPr>
        <p:txBody>
          <a:bodyPr/>
          <a:lstStyle/>
          <a:p>
            <a:pPr algn="l" eaLnBrk="1" hangingPunct="1">
              <a:buFont typeface="Wingdings" pitchFamily="2" charset="2"/>
              <a:buChar char="Ø"/>
              <a:defRPr/>
            </a:pPr>
            <a:r>
              <a:rPr lang="en-US" dirty="0" smtClean="0">
                <a:solidFill>
                  <a:schemeClr val="tx1"/>
                </a:solidFill>
              </a:rPr>
              <a:t>A state machine diagram models the behavior of a single object, specifying the sequence of events that an object goes through during its lifetime in </a:t>
            </a:r>
            <a:r>
              <a:rPr lang="en-US" sz="2800" dirty="0" smtClean="0">
                <a:solidFill>
                  <a:schemeClr val="tx1"/>
                </a:solidFill>
              </a:rPr>
              <a:t>response</a:t>
            </a:r>
            <a:r>
              <a:rPr lang="en-US" dirty="0" smtClean="0">
                <a:solidFill>
                  <a:schemeClr val="tx1"/>
                </a:solidFill>
              </a:rPr>
              <a:t> to events. </a:t>
            </a:r>
          </a:p>
          <a:p>
            <a:pPr algn="l" eaLnBrk="1" hangingPunct="1">
              <a:buFont typeface="Wingdings" pitchFamily="2" charset="2"/>
              <a:buChar char="Ø"/>
              <a:defRPr/>
            </a:pPr>
            <a:r>
              <a:rPr lang="en-US" dirty="0" smtClean="0">
                <a:solidFill>
                  <a:schemeClr val="tx1"/>
                </a:solidFill>
              </a:rPr>
              <a:t>A state diagram is used to model the dynamic behavior of a class in response to time and changing external stimuli.</a:t>
            </a:r>
          </a:p>
          <a:p>
            <a:pPr algn="l" eaLnBrk="1" hangingPunct="1">
              <a:buFont typeface="Wingdings" pitchFamily="2" charset="2"/>
              <a:buChar char="Ø"/>
              <a:defRPr/>
            </a:pPr>
            <a:r>
              <a:rPr lang="en-US" dirty="0" smtClean="0"/>
              <a:t> </a:t>
            </a:r>
            <a:r>
              <a:rPr lang="en-US" dirty="0" smtClean="0">
                <a:solidFill>
                  <a:schemeClr val="tx1"/>
                </a:solidFill>
              </a:rPr>
              <a:t>referred to as </a:t>
            </a:r>
            <a:r>
              <a:rPr lang="en-US" b="1" dirty="0" smtClean="0">
                <a:solidFill>
                  <a:schemeClr val="tx1"/>
                </a:solidFill>
              </a:rPr>
              <a:t>State machines</a:t>
            </a:r>
            <a:r>
              <a:rPr lang="en-US" dirty="0" smtClean="0">
                <a:solidFill>
                  <a:schemeClr val="tx1"/>
                </a:solidFill>
              </a:rPr>
              <a:t> and </a:t>
            </a:r>
            <a:r>
              <a:rPr lang="en-US" b="1" dirty="0" smtClean="0">
                <a:solidFill>
                  <a:schemeClr val="tx1"/>
                </a:solidFill>
              </a:rPr>
              <a:t>State-chart Diagrams</a:t>
            </a:r>
            <a:r>
              <a:rPr lang="en-US" dirty="0" smtClean="0">
                <a:solidFill>
                  <a:schemeClr val="tx1"/>
                </a:solidFill>
              </a:rPr>
              <a:t>.</a:t>
            </a:r>
          </a:p>
          <a:p>
            <a:pPr eaLnBrk="1" hangingPunct="1">
              <a:defRPr/>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457200" y="274638"/>
            <a:ext cx="8229600" cy="868362"/>
          </a:xfrm>
        </p:spPr>
        <p:txBody>
          <a:bodyPr/>
          <a:lstStyle/>
          <a:p>
            <a:pPr eaLnBrk="1" hangingPunct="1"/>
            <a:r>
              <a:rPr lang="en-US" smtClean="0"/>
              <a:t>State diagram</a:t>
            </a:r>
          </a:p>
        </p:txBody>
      </p:sp>
      <p:sp>
        <p:nvSpPr>
          <p:cNvPr id="15363" name="Rectangle 3"/>
          <p:cNvSpPr>
            <a:spLocks noGrp="1" noChangeArrowheads="1"/>
          </p:cNvSpPr>
          <p:nvPr>
            <p:ph idx="1"/>
          </p:nvPr>
        </p:nvSpPr>
        <p:spPr>
          <a:xfrm>
            <a:off x="457200" y="1295400"/>
            <a:ext cx="8229600" cy="5257800"/>
          </a:xfrm>
        </p:spPr>
        <p:txBody>
          <a:bodyPr/>
          <a:lstStyle/>
          <a:p>
            <a:pPr eaLnBrk="1" hangingPunct="1"/>
            <a:r>
              <a:rPr lang="en-US" sz="2800" smtClean="0"/>
              <a:t>Overview</a:t>
            </a:r>
          </a:p>
          <a:p>
            <a:pPr lvl="1" eaLnBrk="1" hangingPunct="1"/>
            <a:r>
              <a:rPr lang="en-US" smtClean="0"/>
              <a:t>Formally known as State Machine Diagrams</a:t>
            </a:r>
          </a:p>
          <a:p>
            <a:pPr lvl="1" eaLnBrk="1" hangingPunct="1"/>
            <a:r>
              <a:rPr lang="en-US" smtClean="0"/>
              <a:t>Events may result into state changes called as transitions</a:t>
            </a:r>
          </a:p>
          <a:p>
            <a:pPr lvl="1" eaLnBrk="1" hangingPunct="1"/>
            <a:r>
              <a:rPr lang="en-US" smtClean="0"/>
              <a:t>Event is considered to be instantaneous </a:t>
            </a:r>
          </a:p>
          <a:p>
            <a:pPr lvl="1" eaLnBrk="1" hangingPunct="1"/>
            <a:r>
              <a:rPr lang="en-US" smtClean="0"/>
              <a:t>Composite state</a:t>
            </a:r>
          </a:p>
          <a:p>
            <a:pPr lvl="2" eaLnBrk="1" hangingPunct="1"/>
            <a:r>
              <a:rPr lang="en-US" smtClean="0"/>
              <a:t>Used to simplify diagrams</a:t>
            </a:r>
          </a:p>
          <a:p>
            <a:pPr lvl="2" eaLnBrk="1" hangingPunct="1"/>
            <a:r>
              <a:rPr lang="en-US" smtClean="0"/>
              <a:t>May have substates as sequential or concurrent</a:t>
            </a:r>
          </a:p>
          <a:p>
            <a:pPr lvl="2" eaLnBrk="1" hangingPunct="1"/>
            <a:r>
              <a:rPr lang="en-US" smtClean="0"/>
              <a:t>May have transitions from substate</a:t>
            </a:r>
          </a:p>
          <a:p>
            <a:pPr lvl="2" eaLnBrk="1" hangingPunct="1"/>
            <a:r>
              <a:rPr lang="en-US" smtClean="0"/>
              <a:t>May remember history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04800"/>
            <a:ext cx="8534400" cy="6096000"/>
          </a:xfrm>
        </p:spPr>
        <p:txBody>
          <a:bodyPr/>
          <a:lstStyle/>
          <a:p>
            <a:pPr algn="l">
              <a:defRPr/>
            </a:pPr>
            <a:r>
              <a:rPr lang="en-US" sz="2400" dirty="0" smtClean="0">
                <a:solidFill>
                  <a:schemeClr val="tx1"/>
                </a:solidFill>
              </a:rPr>
              <a:t>There are a total of two types of state machine diagrams:</a:t>
            </a:r>
          </a:p>
          <a:p>
            <a:pPr algn="just">
              <a:defRPr/>
            </a:pPr>
            <a:r>
              <a:rPr lang="en-US" sz="2400" dirty="0" smtClean="0">
                <a:solidFill>
                  <a:schemeClr val="tx1"/>
                </a:solidFill>
              </a:rPr>
              <a:t>1)Behavioral state machine</a:t>
            </a:r>
          </a:p>
          <a:p>
            <a:pPr algn="just">
              <a:buFont typeface="Wingdings" pitchFamily="2" charset="2"/>
              <a:buChar char="Ø"/>
              <a:defRPr/>
            </a:pPr>
            <a:r>
              <a:rPr lang="en-US" sz="2400" dirty="0" smtClean="0">
                <a:solidFill>
                  <a:schemeClr val="tx1"/>
                </a:solidFill>
              </a:rPr>
              <a:t>It captures the behavior of an entity present in the system.</a:t>
            </a:r>
          </a:p>
          <a:p>
            <a:pPr algn="just">
              <a:buFont typeface="Wingdings" pitchFamily="2" charset="2"/>
              <a:buChar char="Ø"/>
              <a:defRPr/>
            </a:pPr>
            <a:r>
              <a:rPr lang="en-US" sz="2400" dirty="0" smtClean="0">
                <a:solidFill>
                  <a:schemeClr val="tx1"/>
                </a:solidFill>
              </a:rPr>
              <a:t>It is used to represent the specific implementation of an element.</a:t>
            </a:r>
          </a:p>
          <a:p>
            <a:pPr algn="just">
              <a:buFont typeface="Wingdings" pitchFamily="2" charset="2"/>
              <a:buChar char="Ø"/>
              <a:defRPr/>
            </a:pPr>
            <a:r>
              <a:rPr lang="en-US" sz="2400" dirty="0" smtClean="0">
                <a:solidFill>
                  <a:schemeClr val="tx1"/>
                </a:solidFill>
              </a:rPr>
              <a:t>The behavior of a system can be </a:t>
            </a:r>
            <a:r>
              <a:rPr lang="en-US" sz="2400" dirty="0" err="1" smtClean="0">
                <a:solidFill>
                  <a:schemeClr val="tx1"/>
                </a:solidFill>
              </a:rPr>
              <a:t>modelled</a:t>
            </a:r>
            <a:r>
              <a:rPr lang="en-US" sz="2400" dirty="0" smtClean="0">
                <a:solidFill>
                  <a:schemeClr val="tx1"/>
                </a:solidFill>
              </a:rPr>
              <a:t> using behavioral state machine diagrams.</a:t>
            </a:r>
          </a:p>
          <a:p>
            <a:pPr algn="just">
              <a:buFont typeface="Wingdings" pitchFamily="2" charset="2"/>
              <a:buChar char="Ø"/>
              <a:defRPr/>
            </a:pPr>
            <a:endParaRPr lang="en-US" sz="2400" dirty="0" smtClean="0">
              <a:solidFill>
                <a:schemeClr val="tx1"/>
              </a:solidFill>
            </a:endParaRPr>
          </a:p>
          <a:p>
            <a:pPr algn="just">
              <a:defRPr/>
            </a:pPr>
            <a:r>
              <a:rPr lang="en-US" sz="2400" dirty="0" smtClean="0">
                <a:solidFill>
                  <a:schemeClr val="tx1"/>
                </a:solidFill>
              </a:rPr>
              <a:t>2)Protocol state machine</a:t>
            </a:r>
          </a:p>
          <a:p>
            <a:pPr algn="just">
              <a:buFont typeface="Wingdings" pitchFamily="2" charset="2"/>
              <a:buChar char="Ø"/>
              <a:defRPr/>
            </a:pPr>
            <a:r>
              <a:rPr lang="en-US" sz="2400" dirty="0" smtClean="0">
                <a:solidFill>
                  <a:schemeClr val="tx1"/>
                </a:solidFill>
              </a:rPr>
              <a:t>These diagrams are used to capture the behavior of a protocol.</a:t>
            </a:r>
          </a:p>
          <a:p>
            <a:pPr algn="just">
              <a:buFont typeface="Wingdings" pitchFamily="2" charset="2"/>
              <a:buChar char="Ø"/>
              <a:defRPr/>
            </a:pPr>
            <a:r>
              <a:rPr lang="en-US" sz="2400" dirty="0" smtClean="0">
                <a:solidFill>
                  <a:schemeClr val="tx1"/>
                </a:solidFill>
              </a:rPr>
              <a:t>It represents how the state of protocol changes concerning the event. It also represents corresponding changes in the system.</a:t>
            </a:r>
          </a:p>
          <a:p>
            <a:pPr algn="just">
              <a:buFont typeface="Wingdings" pitchFamily="2" charset="2"/>
              <a:buChar char="Ø"/>
              <a:defRPr/>
            </a:pPr>
            <a:r>
              <a:rPr lang="en-US" sz="2400" dirty="0" smtClean="0">
                <a:solidFill>
                  <a:schemeClr val="tx1"/>
                </a:solidFill>
              </a:rPr>
              <a:t>They do not represent the specific implementation of an element.</a:t>
            </a:r>
          </a:p>
          <a:p>
            <a:pPr algn="just">
              <a:defRP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eaLnBrk="1" hangingPunct="1"/>
            <a:r>
              <a:rPr lang="en-US" smtClean="0"/>
              <a:t>State Diagram</a:t>
            </a:r>
          </a:p>
        </p:txBody>
      </p:sp>
      <p:sp>
        <p:nvSpPr>
          <p:cNvPr id="17411" name="Rectangle 3"/>
          <p:cNvSpPr>
            <a:spLocks noGrp="1" noChangeArrowheads="1"/>
          </p:cNvSpPr>
          <p:nvPr>
            <p:ph idx="1"/>
          </p:nvPr>
        </p:nvSpPr>
        <p:spPr/>
        <p:txBody>
          <a:bodyPr/>
          <a:lstStyle/>
          <a:p>
            <a:pPr eaLnBrk="1" hangingPunct="1"/>
            <a:r>
              <a:rPr lang="en-US" smtClean="0"/>
              <a:t>Overview</a:t>
            </a:r>
          </a:p>
          <a:p>
            <a:pPr lvl="1" eaLnBrk="1" hangingPunct="1">
              <a:buFont typeface="Wingdings" pitchFamily="2" charset="2"/>
              <a:buNone/>
            </a:pPr>
            <a:r>
              <a:rPr lang="en-US" smtClean="0"/>
              <a:t>Fundamental elements of state diagram are state and transitions</a:t>
            </a:r>
          </a:p>
          <a:p>
            <a:pPr lvl="1" eaLnBrk="1" hangingPunct="1">
              <a:buFont typeface="Wingdings" pitchFamily="2" charset="2"/>
              <a:buNone/>
            </a:pPr>
            <a:r>
              <a:rPr lang="en-US" smtClean="0"/>
              <a:t>Figure shows the states of light</a:t>
            </a:r>
          </a:p>
          <a:p>
            <a:pPr lvl="1" eaLnBrk="1" hangingPunct="1">
              <a:buFont typeface="Wingdings" pitchFamily="2" charset="2"/>
              <a:buNone/>
            </a:pPr>
            <a:r>
              <a:rPr lang="en-US" smtClean="0"/>
              <a:t> </a:t>
            </a:r>
          </a:p>
        </p:txBody>
      </p:sp>
      <p:sp>
        <p:nvSpPr>
          <p:cNvPr id="17412" name="AutoShape 4"/>
          <p:cNvSpPr>
            <a:spLocks noChangeArrowheads="1"/>
          </p:cNvSpPr>
          <p:nvPr/>
        </p:nvSpPr>
        <p:spPr bwMode="auto">
          <a:xfrm>
            <a:off x="1371600" y="4572000"/>
            <a:ext cx="1828800" cy="9906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a:t>Off</a:t>
            </a:r>
          </a:p>
        </p:txBody>
      </p:sp>
      <p:sp>
        <p:nvSpPr>
          <p:cNvPr id="17413" name="AutoShape 5"/>
          <p:cNvSpPr>
            <a:spLocks noChangeArrowheads="1"/>
          </p:cNvSpPr>
          <p:nvPr/>
        </p:nvSpPr>
        <p:spPr bwMode="auto">
          <a:xfrm>
            <a:off x="5181600" y="4548188"/>
            <a:ext cx="1828800" cy="9906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a:t>On</a:t>
            </a:r>
          </a:p>
        </p:txBody>
      </p:sp>
      <p:sp>
        <p:nvSpPr>
          <p:cNvPr id="17414" name="Line 8"/>
          <p:cNvSpPr>
            <a:spLocks noChangeShapeType="1"/>
          </p:cNvSpPr>
          <p:nvPr/>
        </p:nvSpPr>
        <p:spPr bwMode="auto">
          <a:xfrm>
            <a:off x="3200400" y="5257800"/>
            <a:ext cx="1981200" cy="0"/>
          </a:xfrm>
          <a:prstGeom prst="line">
            <a:avLst/>
          </a:prstGeom>
          <a:noFill/>
          <a:ln w="9525">
            <a:solidFill>
              <a:schemeClr val="tx1"/>
            </a:solidFill>
            <a:round/>
            <a:headEnd type="arrow" w="med" len="med"/>
            <a:tailEnd/>
          </a:ln>
        </p:spPr>
        <p:txBody>
          <a:bodyPr/>
          <a:lstStyle/>
          <a:p>
            <a:endParaRPr lang="en-US"/>
          </a:p>
        </p:txBody>
      </p:sp>
      <p:sp>
        <p:nvSpPr>
          <p:cNvPr id="17415" name="Line 11"/>
          <p:cNvSpPr>
            <a:spLocks noChangeShapeType="1"/>
          </p:cNvSpPr>
          <p:nvPr/>
        </p:nvSpPr>
        <p:spPr bwMode="auto">
          <a:xfrm>
            <a:off x="3200400" y="4724400"/>
            <a:ext cx="1981200" cy="0"/>
          </a:xfrm>
          <a:prstGeom prst="line">
            <a:avLst/>
          </a:prstGeom>
          <a:noFill/>
          <a:ln w="9525">
            <a:solidFill>
              <a:schemeClr val="tx1"/>
            </a:solidFill>
            <a:round/>
            <a:headEnd/>
            <a:tailEnd type="arrow" w="med" len="med"/>
          </a:ln>
        </p:spPr>
        <p:txBody>
          <a:bodyPr/>
          <a:lstStyle/>
          <a:p>
            <a:endParaRPr lang="en-US"/>
          </a:p>
        </p:txBody>
      </p:sp>
      <p:sp>
        <p:nvSpPr>
          <p:cNvPr id="17416" name="Text Box 15"/>
          <p:cNvSpPr txBox="1">
            <a:spLocks noChangeArrowheads="1"/>
          </p:cNvSpPr>
          <p:nvPr/>
        </p:nvSpPr>
        <p:spPr bwMode="auto">
          <a:xfrm>
            <a:off x="3533775" y="4316413"/>
            <a:ext cx="1876425" cy="400050"/>
          </a:xfrm>
          <a:prstGeom prst="rect">
            <a:avLst/>
          </a:prstGeom>
          <a:noFill/>
          <a:ln w="9525">
            <a:noFill/>
            <a:miter lim="800000"/>
            <a:headEnd/>
            <a:tailEnd/>
          </a:ln>
        </p:spPr>
        <p:txBody>
          <a:bodyPr>
            <a:spAutoFit/>
          </a:bodyPr>
          <a:lstStyle/>
          <a:p>
            <a:r>
              <a:rPr lang="en-US" sz="2000" b="1"/>
              <a:t>Lift switch</a:t>
            </a:r>
          </a:p>
        </p:txBody>
      </p:sp>
      <p:sp>
        <p:nvSpPr>
          <p:cNvPr id="17417" name="Text Box 16"/>
          <p:cNvSpPr txBox="1">
            <a:spLocks noChangeArrowheads="1"/>
          </p:cNvSpPr>
          <p:nvPr/>
        </p:nvSpPr>
        <p:spPr bwMode="auto">
          <a:xfrm>
            <a:off x="3581400" y="5334000"/>
            <a:ext cx="1895475" cy="400050"/>
          </a:xfrm>
          <a:prstGeom prst="rect">
            <a:avLst/>
          </a:prstGeom>
          <a:noFill/>
          <a:ln w="9525">
            <a:noFill/>
            <a:miter lim="800000"/>
            <a:headEnd/>
            <a:tailEnd/>
          </a:ln>
        </p:spPr>
        <p:txBody>
          <a:bodyPr>
            <a:spAutoFit/>
          </a:bodyPr>
          <a:lstStyle/>
          <a:p>
            <a:r>
              <a:rPr lang="en-US" sz="2000" b="1"/>
              <a:t>Lower switch</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pPr eaLnBrk="1" hangingPunct="1"/>
            <a:r>
              <a:rPr lang="en-US" smtClean="0"/>
              <a:t>State Diagram</a:t>
            </a:r>
          </a:p>
        </p:txBody>
      </p:sp>
      <p:sp>
        <p:nvSpPr>
          <p:cNvPr id="18435" name="Rectangle 3"/>
          <p:cNvSpPr>
            <a:spLocks noGrp="1" noChangeArrowheads="1"/>
          </p:cNvSpPr>
          <p:nvPr>
            <p:ph idx="1"/>
          </p:nvPr>
        </p:nvSpPr>
        <p:spPr/>
        <p:txBody>
          <a:bodyPr/>
          <a:lstStyle/>
          <a:p>
            <a:pPr eaLnBrk="1" hangingPunct="1"/>
            <a:r>
              <a:rPr lang="en-US" smtClean="0"/>
              <a:t>State is the condition of being at a certain time</a:t>
            </a:r>
          </a:p>
          <a:p>
            <a:pPr eaLnBrk="1" hangingPunct="1"/>
            <a:r>
              <a:rPr lang="en-US" smtClean="0"/>
              <a:t>State can be passive quality such as ‘On’ and ‘Off ’ for the light object</a:t>
            </a:r>
          </a:p>
          <a:p>
            <a:pPr eaLnBrk="1" hangingPunct="1"/>
            <a:r>
              <a:rPr lang="en-US" smtClean="0"/>
              <a:t>A state can be an active quality, something that the object is doing [e.g. coffee brewing]</a:t>
            </a:r>
          </a:p>
        </p:txBody>
      </p:sp>
      <p:sp>
        <p:nvSpPr>
          <p:cNvPr id="18436" name="AutoShape 4"/>
          <p:cNvSpPr>
            <a:spLocks noChangeArrowheads="1"/>
          </p:cNvSpPr>
          <p:nvPr/>
        </p:nvSpPr>
        <p:spPr bwMode="auto">
          <a:xfrm>
            <a:off x="3048000" y="4800600"/>
            <a:ext cx="1905000" cy="1066800"/>
          </a:xfrm>
          <a:prstGeom prst="flowChartAlternateProcess">
            <a:avLst/>
          </a:prstGeom>
          <a:solidFill>
            <a:schemeClr val="accent1"/>
          </a:solidFill>
          <a:ln w="9525">
            <a:solidFill>
              <a:schemeClr val="tx1"/>
            </a:solidFill>
            <a:miter lim="800000"/>
            <a:headEnd/>
            <a:tailEnd/>
          </a:ln>
        </p:spPr>
        <p:txBody>
          <a:bodyPr wrap="none" anchor="ctr"/>
          <a:lstStyle/>
          <a:p>
            <a:pPr algn="ctr"/>
            <a:endParaRPr lang="en-GB"/>
          </a:p>
        </p:txBody>
      </p:sp>
      <p:sp>
        <p:nvSpPr>
          <p:cNvPr id="18437" name="Text Box 6"/>
          <p:cNvSpPr txBox="1">
            <a:spLocks noChangeArrowheads="1"/>
          </p:cNvSpPr>
          <p:nvPr/>
        </p:nvSpPr>
        <p:spPr bwMode="auto">
          <a:xfrm>
            <a:off x="3200400" y="4724400"/>
            <a:ext cx="1600200" cy="1190625"/>
          </a:xfrm>
          <a:prstGeom prst="rect">
            <a:avLst/>
          </a:prstGeom>
          <a:noFill/>
          <a:ln w="9525">
            <a:noFill/>
            <a:miter lim="800000"/>
            <a:headEnd/>
            <a:tailEnd/>
          </a:ln>
        </p:spPr>
        <p:txBody>
          <a:bodyPr>
            <a:spAutoFit/>
          </a:bodyPr>
          <a:lstStyle/>
          <a:p>
            <a:r>
              <a:rPr lang="en-US"/>
              <a:t>Symbol for state is a rounded corner rectangle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533400"/>
            <a:ext cx="8534400" cy="5715000"/>
          </a:xfrm>
        </p:spPr>
        <p:txBody>
          <a:bodyPr/>
          <a:lstStyle/>
          <a:p>
            <a:pPr algn="l" eaLnBrk="1" hangingPunct="1">
              <a:defRPr/>
            </a:pPr>
            <a:r>
              <a:rPr lang="en-US" sz="2800" b="1" i="1" dirty="0" smtClean="0">
                <a:solidFill>
                  <a:schemeClr val="tx1"/>
                </a:solidFill>
              </a:rPr>
              <a:t>States</a:t>
            </a:r>
            <a:r>
              <a:rPr lang="en-US" sz="2800" dirty="0" smtClean="0">
                <a:solidFill>
                  <a:schemeClr val="tx1"/>
                </a:solidFill>
              </a:rPr>
              <a:t> - A state is denoted by a round-cornered rectangle with the name of the state written inside it</a:t>
            </a:r>
            <a:r>
              <a:rPr lang="en-US" dirty="0" smtClean="0"/>
              <a:t>. </a:t>
            </a:r>
          </a:p>
          <a:p>
            <a:pPr algn="l" eaLnBrk="1" hangingPunct="1">
              <a:defRPr/>
            </a:pPr>
            <a:endParaRPr lang="en-US" dirty="0" smtClean="0"/>
          </a:p>
          <a:p>
            <a:pPr eaLnBrk="1" hangingPunct="1">
              <a:defRPr/>
            </a:pPr>
            <a:endParaRPr lang="en-US" dirty="0" smtClean="0"/>
          </a:p>
          <a:p>
            <a:pPr eaLnBrk="1" hangingPunct="1">
              <a:defRPr/>
            </a:pPr>
            <a:endParaRPr lang="en-US" dirty="0"/>
          </a:p>
        </p:txBody>
      </p:sp>
      <p:pic>
        <p:nvPicPr>
          <p:cNvPr id="19459" name="Picture 2"/>
          <p:cNvPicPr>
            <a:picLocks noChangeAspect="1" noChangeArrowheads="1"/>
          </p:cNvPicPr>
          <p:nvPr/>
        </p:nvPicPr>
        <p:blipFill>
          <a:blip r:embed="rId2"/>
          <a:srcRect/>
          <a:stretch>
            <a:fillRect/>
          </a:stretch>
        </p:blipFill>
        <p:spPr bwMode="auto">
          <a:xfrm>
            <a:off x="2819400" y="1981200"/>
            <a:ext cx="4191000"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685800"/>
            <a:ext cx="7924800" cy="4953000"/>
          </a:xfrm>
        </p:spPr>
        <p:txBody>
          <a:bodyPr/>
          <a:lstStyle/>
          <a:p>
            <a:pPr algn="l" eaLnBrk="1" hangingPunct="1">
              <a:defRPr/>
            </a:pPr>
            <a:r>
              <a:rPr lang="en-US" sz="2800" b="1" i="1" dirty="0" smtClean="0">
                <a:solidFill>
                  <a:schemeClr val="tx1"/>
                </a:solidFill>
              </a:rPr>
              <a:t>Initial and Final States</a:t>
            </a:r>
            <a:r>
              <a:rPr lang="en-US" sz="2800" dirty="0" smtClean="0">
                <a:solidFill>
                  <a:schemeClr val="tx1"/>
                </a:solidFill>
              </a:rPr>
              <a:t> - The initial state is denoted by a filled black circle and may be labeled with a name. </a:t>
            </a:r>
          </a:p>
          <a:p>
            <a:pPr algn="l" eaLnBrk="1" hangingPunct="1">
              <a:defRPr/>
            </a:pPr>
            <a:r>
              <a:rPr lang="en-US" sz="2800" dirty="0" smtClean="0">
                <a:solidFill>
                  <a:schemeClr val="tx1"/>
                </a:solidFill>
              </a:rPr>
              <a:t>The final state is denoted by a circle with a dot inside and may also be labeled with a name.</a:t>
            </a:r>
          </a:p>
          <a:p>
            <a:pPr eaLnBrk="1" hangingPunct="1">
              <a:defRPr/>
            </a:pPr>
            <a:endParaRPr lang="en-US" dirty="0"/>
          </a:p>
        </p:txBody>
      </p:sp>
      <p:pic>
        <p:nvPicPr>
          <p:cNvPr id="20483" name="Picture 3"/>
          <p:cNvPicPr>
            <a:picLocks noChangeAspect="1" noChangeArrowheads="1"/>
          </p:cNvPicPr>
          <p:nvPr/>
        </p:nvPicPr>
        <p:blipFill>
          <a:blip r:embed="rId2"/>
          <a:srcRect/>
          <a:stretch>
            <a:fillRect/>
          </a:stretch>
        </p:blipFill>
        <p:spPr bwMode="auto">
          <a:xfrm>
            <a:off x="1981200" y="3429000"/>
            <a:ext cx="6096000" cy="203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762000"/>
            <a:ext cx="7772400" cy="838200"/>
          </a:xfrm>
        </p:spPr>
        <p:txBody>
          <a:bodyPr/>
          <a:lstStyle/>
          <a:p>
            <a:pPr eaLnBrk="1" hangingPunct="1"/>
            <a:r>
              <a:rPr lang="en-US" smtClean="0"/>
              <a:t>Event Type</a:t>
            </a:r>
          </a:p>
        </p:txBody>
      </p:sp>
      <p:sp>
        <p:nvSpPr>
          <p:cNvPr id="3075" name="Subtitle 2"/>
          <p:cNvSpPr>
            <a:spLocks noGrp="1"/>
          </p:cNvSpPr>
          <p:nvPr>
            <p:ph type="subTitle" idx="1"/>
          </p:nvPr>
        </p:nvSpPr>
        <p:spPr>
          <a:xfrm>
            <a:off x="685800" y="1600200"/>
            <a:ext cx="7772400" cy="4038600"/>
          </a:xfrm>
        </p:spPr>
        <p:txBody>
          <a:bodyPr/>
          <a:lstStyle/>
          <a:p>
            <a:pPr algn="l" eaLnBrk="1" hangingPunct="1"/>
            <a:r>
              <a:rPr lang="en-US" sz="3600" smtClean="0">
                <a:solidFill>
                  <a:schemeClr val="tx1"/>
                </a:solidFill>
              </a:rPr>
              <a:t>-Signal event</a:t>
            </a:r>
          </a:p>
          <a:p>
            <a:pPr algn="l" eaLnBrk="1" hangingPunct="1"/>
            <a:r>
              <a:rPr lang="en-US" sz="3600" smtClean="0">
                <a:solidFill>
                  <a:schemeClr val="tx1"/>
                </a:solidFill>
              </a:rPr>
              <a:t>- Change event</a:t>
            </a:r>
          </a:p>
          <a:p>
            <a:pPr algn="l" eaLnBrk="1" hangingPunct="1">
              <a:buFontTx/>
              <a:buChar char="-"/>
            </a:pPr>
            <a:r>
              <a:rPr lang="en-US" sz="3600" smtClean="0">
                <a:solidFill>
                  <a:schemeClr val="tx1"/>
                </a:solidFill>
              </a:rPr>
              <a:t>Time event</a:t>
            </a:r>
          </a:p>
          <a:p>
            <a:pPr algn="l" eaLnBrk="1" hangingPunct="1">
              <a:buFontTx/>
              <a:buChar char="-"/>
            </a:pPr>
            <a:r>
              <a:rPr lang="en-US" sz="3600" smtClean="0">
                <a:solidFill>
                  <a:schemeClr val="tx1"/>
                </a:solidFill>
              </a:rPr>
              <a:t>Call event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pPr eaLnBrk="1" hangingPunct="1"/>
            <a:r>
              <a:rPr lang="en-US" smtClean="0"/>
              <a:t>State Diagram</a:t>
            </a:r>
          </a:p>
        </p:txBody>
      </p:sp>
      <p:sp>
        <p:nvSpPr>
          <p:cNvPr id="21507" name="Rectangle 3"/>
          <p:cNvSpPr>
            <a:spLocks noGrp="1" noChangeArrowheads="1"/>
          </p:cNvSpPr>
          <p:nvPr>
            <p:ph idx="1"/>
          </p:nvPr>
        </p:nvSpPr>
        <p:spPr/>
        <p:txBody>
          <a:bodyPr/>
          <a:lstStyle/>
          <a:p>
            <a:pPr eaLnBrk="1" hangingPunct="1"/>
            <a:r>
              <a:rPr lang="en-US" smtClean="0"/>
              <a:t>Overview</a:t>
            </a:r>
          </a:p>
          <a:p>
            <a:pPr lvl="1" eaLnBrk="1" hangingPunct="1">
              <a:buFont typeface="Wingdings" pitchFamily="2" charset="2"/>
              <a:buNone/>
            </a:pPr>
            <a:r>
              <a:rPr lang="en-US" smtClean="0"/>
              <a:t>This state diagram shows initial pseudo state and final state </a:t>
            </a:r>
          </a:p>
          <a:p>
            <a:pPr lvl="1" eaLnBrk="1" hangingPunct="1">
              <a:buFont typeface="Wingdings" pitchFamily="2" charset="2"/>
              <a:buNone/>
            </a:pPr>
            <a:endParaRPr lang="en-US" smtClean="0"/>
          </a:p>
        </p:txBody>
      </p:sp>
      <p:sp>
        <p:nvSpPr>
          <p:cNvPr id="21508" name="Oval 4"/>
          <p:cNvSpPr>
            <a:spLocks noChangeArrowheads="1"/>
          </p:cNvSpPr>
          <p:nvPr/>
        </p:nvSpPr>
        <p:spPr bwMode="auto">
          <a:xfrm>
            <a:off x="762000" y="3810000"/>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509" name="Line 7"/>
          <p:cNvSpPr>
            <a:spLocks noChangeShapeType="1"/>
          </p:cNvSpPr>
          <p:nvPr/>
        </p:nvSpPr>
        <p:spPr bwMode="auto">
          <a:xfrm>
            <a:off x="1066800" y="3962400"/>
            <a:ext cx="457200" cy="0"/>
          </a:xfrm>
          <a:prstGeom prst="line">
            <a:avLst/>
          </a:prstGeom>
          <a:noFill/>
          <a:ln w="9525">
            <a:solidFill>
              <a:schemeClr val="tx1"/>
            </a:solidFill>
            <a:round/>
            <a:headEnd/>
            <a:tailEnd type="arrow" w="med" len="med"/>
          </a:ln>
        </p:spPr>
        <p:txBody>
          <a:bodyPr/>
          <a:lstStyle/>
          <a:p>
            <a:endParaRPr lang="en-US"/>
          </a:p>
        </p:txBody>
      </p:sp>
      <p:sp>
        <p:nvSpPr>
          <p:cNvPr id="21510" name="AutoShape 8"/>
          <p:cNvSpPr>
            <a:spLocks noChangeArrowheads="1"/>
          </p:cNvSpPr>
          <p:nvPr/>
        </p:nvSpPr>
        <p:spPr bwMode="auto">
          <a:xfrm>
            <a:off x="1538288" y="3676650"/>
            <a:ext cx="990600" cy="6096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a:t>pending</a:t>
            </a:r>
          </a:p>
        </p:txBody>
      </p:sp>
      <p:sp>
        <p:nvSpPr>
          <p:cNvPr id="21511" name="AutoShape 9"/>
          <p:cNvSpPr>
            <a:spLocks noChangeArrowheads="1"/>
          </p:cNvSpPr>
          <p:nvPr/>
        </p:nvSpPr>
        <p:spPr bwMode="auto">
          <a:xfrm>
            <a:off x="3657600" y="3657600"/>
            <a:ext cx="990600" cy="6096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a:t>processing</a:t>
            </a:r>
          </a:p>
        </p:txBody>
      </p:sp>
      <p:sp>
        <p:nvSpPr>
          <p:cNvPr id="21512" name="AutoShape 10"/>
          <p:cNvSpPr>
            <a:spLocks noChangeArrowheads="1"/>
          </p:cNvSpPr>
          <p:nvPr/>
        </p:nvSpPr>
        <p:spPr bwMode="auto">
          <a:xfrm>
            <a:off x="5943600" y="3657600"/>
            <a:ext cx="990600" cy="6096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a:t>completed</a:t>
            </a:r>
          </a:p>
        </p:txBody>
      </p:sp>
      <p:sp>
        <p:nvSpPr>
          <p:cNvPr id="21513" name="Line 11"/>
          <p:cNvSpPr>
            <a:spLocks noChangeShapeType="1"/>
          </p:cNvSpPr>
          <p:nvPr/>
        </p:nvSpPr>
        <p:spPr bwMode="auto">
          <a:xfrm>
            <a:off x="2514600" y="3962400"/>
            <a:ext cx="1143000" cy="0"/>
          </a:xfrm>
          <a:prstGeom prst="line">
            <a:avLst/>
          </a:prstGeom>
          <a:noFill/>
          <a:ln w="9525">
            <a:solidFill>
              <a:schemeClr val="tx1"/>
            </a:solidFill>
            <a:round/>
            <a:headEnd/>
            <a:tailEnd type="arrow" w="med" len="med"/>
          </a:ln>
        </p:spPr>
        <p:txBody>
          <a:bodyPr/>
          <a:lstStyle/>
          <a:p>
            <a:endParaRPr lang="en-US"/>
          </a:p>
        </p:txBody>
      </p:sp>
      <p:sp>
        <p:nvSpPr>
          <p:cNvPr id="21514" name="Line 12"/>
          <p:cNvSpPr>
            <a:spLocks noChangeShapeType="1"/>
          </p:cNvSpPr>
          <p:nvPr/>
        </p:nvSpPr>
        <p:spPr bwMode="auto">
          <a:xfrm>
            <a:off x="4648200" y="3962400"/>
            <a:ext cx="1295400" cy="0"/>
          </a:xfrm>
          <a:prstGeom prst="line">
            <a:avLst/>
          </a:prstGeom>
          <a:noFill/>
          <a:ln w="9525">
            <a:solidFill>
              <a:schemeClr val="tx1"/>
            </a:solidFill>
            <a:round/>
            <a:headEnd/>
            <a:tailEnd type="arrow" w="med" len="med"/>
          </a:ln>
        </p:spPr>
        <p:txBody>
          <a:bodyPr/>
          <a:lstStyle/>
          <a:p>
            <a:endParaRPr lang="en-US"/>
          </a:p>
        </p:txBody>
      </p:sp>
      <p:sp>
        <p:nvSpPr>
          <p:cNvPr id="21515" name="AutoShape 13"/>
          <p:cNvSpPr>
            <a:spLocks noChangeArrowheads="1"/>
          </p:cNvSpPr>
          <p:nvPr/>
        </p:nvSpPr>
        <p:spPr bwMode="auto">
          <a:xfrm>
            <a:off x="7543800" y="3886200"/>
            <a:ext cx="228600" cy="228600"/>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1516" name="Oval 14"/>
          <p:cNvSpPr>
            <a:spLocks noChangeArrowheads="1"/>
          </p:cNvSpPr>
          <p:nvPr/>
        </p:nvSpPr>
        <p:spPr bwMode="auto">
          <a:xfrm>
            <a:off x="7429500" y="3800475"/>
            <a:ext cx="457200" cy="390525"/>
          </a:xfrm>
          <a:prstGeom prst="ellipse">
            <a:avLst/>
          </a:prstGeom>
          <a:noFill/>
          <a:ln w="9525">
            <a:solidFill>
              <a:schemeClr val="tx1"/>
            </a:solidFill>
            <a:round/>
            <a:headEnd/>
            <a:tailEnd/>
          </a:ln>
        </p:spPr>
        <p:txBody>
          <a:bodyPr wrap="none" anchor="ctr"/>
          <a:lstStyle/>
          <a:p>
            <a:endParaRPr lang="en-US"/>
          </a:p>
        </p:txBody>
      </p:sp>
      <p:sp>
        <p:nvSpPr>
          <p:cNvPr id="21517" name="Line 15"/>
          <p:cNvSpPr>
            <a:spLocks noChangeShapeType="1"/>
          </p:cNvSpPr>
          <p:nvPr/>
        </p:nvSpPr>
        <p:spPr bwMode="auto">
          <a:xfrm>
            <a:off x="6934200" y="3962400"/>
            <a:ext cx="457200" cy="0"/>
          </a:xfrm>
          <a:prstGeom prst="line">
            <a:avLst/>
          </a:prstGeom>
          <a:noFill/>
          <a:ln w="9525">
            <a:solidFill>
              <a:schemeClr val="tx1"/>
            </a:solidFill>
            <a:round/>
            <a:headEnd/>
            <a:tailEnd type="triangle" w="med" len="med"/>
          </a:ln>
        </p:spPr>
        <p:txBody>
          <a:bodyPr/>
          <a:lstStyle/>
          <a:p>
            <a:endParaRPr lang="en-US"/>
          </a:p>
        </p:txBody>
      </p:sp>
      <p:sp>
        <p:nvSpPr>
          <p:cNvPr id="21518" name="Text Box 19"/>
          <p:cNvSpPr txBox="1">
            <a:spLocks noChangeArrowheads="1"/>
          </p:cNvSpPr>
          <p:nvPr/>
        </p:nvSpPr>
        <p:spPr bwMode="auto">
          <a:xfrm>
            <a:off x="2667000" y="3554413"/>
            <a:ext cx="990600" cy="366712"/>
          </a:xfrm>
          <a:prstGeom prst="rect">
            <a:avLst/>
          </a:prstGeom>
          <a:noFill/>
          <a:ln w="9525">
            <a:noFill/>
            <a:miter lim="800000"/>
            <a:headEnd/>
            <a:tailEnd/>
          </a:ln>
        </p:spPr>
        <p:txBody>
          <a:bodyPr>
            <a:spAutoFit/>
          </a:bodyPr>
          <a:lstStyle/>
          <a:p>
            <a:r>
              <a:rPr lang="en-US"/>
              <a:t>approve</a:t>
            </a:r>
          </a:p>
        </p:txBody>
      </p:sp>
      <p:sp>
        <p:nvSpPr>
          <p:cNvPr id="21519" name="Text Box 22"/>
          <p:cNvSpPr txBox="1">
            <a:spLocks noChangeArrowheads="1"/>
          </p:cNvSpPr>
          <p:nvPr/>
        </p:nvSpPr>
        <p:spPr bwMode="auto">
          <a:xfrm>
            <a:off x="4937125" y="3478213"/>
            <a:ext cx="184150" cy="366712"/>
          </a:xfrm>
          <a:prstGeom prst="rect">
            <a:avLst/>
          </a:prstGeom>
          <a:noFill/>
          <a:ln w="9525">
            <a:noFill/>
            <a:miter lim="800000"/>
            <a:headEnd/>
            <a:tailEnd/>
          </a:ln>
        </p:spPr>
        <p:txBody>
          <a:bodyPr wrap="none">
            <a:spAutoFit/>
          </a:bodyPr>
          <a:lstStyle/>
          <a:p>
            <a:endParaRPr lang="en-GB"/>
          </a:p>
        </p:txBody>
      </p:sp>
      <p:sp>
        <p:nvSpPr>
          <p:cNvPr id="21520" name="Text Box 23"/>
          <p:cNvSpPr txBox="1">
            <a:spLocks noChangeArrowheads="1"/>
          </p:cNvSpPr>
          <p:nvPr/>
        </p:nvSpPr>
        <p:spPr bwMode="auto">
          <a:xfrm>
            <a:off x="4800600" y="3554413"/>
            <a:ext cx="1066800" cy="366712"/>
          </a:xfrm>
          <a:prstGeom prst="rect">
            <a:avLst/>
          </a:prstGeom>
          <a:noFill/>
          <a:ln w="9525">
            <a:noFill/>
            <a:miter lim="800000"/>
            <a:headEnd/>
            <a:tailEnd/>
          </a:ln>
        </p:spPr>
        <p:txBody>
          <a:bodyPr>
            <a:spAutoFit/>
          </a:bodyPr>
          <a:lstStyle/>
          <a:p>
            <a:r>
              <a:rPr lang="en-US"/>
              <a:t>confirm</a:t>
            </a:r>
          </a:p>
        </p:txBody>
      </p:sp>
      <p:sp>
        <p:nvSpPr>
          <p:cNvPr id="21521" name="Line 24"/>
          <p:cNvSpPr>
            <a:spLocks noChangeShapeType="1"/>
          </p:cNvSpPr>
          <p:nvPr/>
        </p:nvSpPr>
        <p:spPr bwMode="auto">
          <a:xfrm flipV="1">
            <a:off x="838200" y="4090988"/>
            <a:ext cx="0" cy="914400"/>
          </a:xfrm>
          <a:prstGeom prst="line">
            <a:avLst/>
          </a:prstGeom>
          <a:noFill/>
          <a:ln w="9525">
            <a:solidFill>
              <a:schemeClr val="tx1"/>
            </a:solidFill>
            <a:prstDash val="dash"/>
            <a:round/>
            <a:headEnd/>
            <a:tailEnd/>
          </a:ln>
        </p:spPr>
        <p:txBody>
          <a:bodyPr/>
          <a:lstStyle/>
          <a:p>
            <a:endParaRPr lang="en-US"/>
          </a:p>
        </p:txBody>
      </p:sp>
      <p:sp>
        <p:nvSpPr>
          <p:cNvPr id="21522" name="AutoShape 25"/>
          <p:cNvSpPr>
            <a:spLocks noChangeArrowheads="1"/>
          </p:cNvSpPr>
          <p:nvPr/>
        </p:nvSpPr>
        <p:spPr bwMode="auto">
          <a:xfrm flipH="1">
            <a:off x="300038" y="5010150"/>
            <a:ext cx="1066800" cy="609600"/>
          </a:xfrm>
          <a:prstGeom prst="flowChartPunchedCard">
            <a:avLst/>
          </a:prstGeom>
          <a:solidFill>
            <a:schemeClr val="accent1"/>
          </a:solidFill>
          <a:ln w="9525">
            <a:solidFill>
              <a:schemeClr val="tx1"/>
            </a:solidFill>
            <a:miter lim="800000"/>
            <a:headEnd/>
            <a:tailEnd/>
          </a:ln>
        </p:spPr>
        <p:txBody>
          <a:bodyPr wrap="none" anchor="ctr"/>
          <a:lstStyle/>
          <a:p>
            <a:pPr algn="ctr"/>
            <a:r>
              <a:rPr lang="en-US"/>
              <a:t>Initial state</a:t>
            </a:r>
          </a:p>
        </p:txBody>
      </p:sp>
      <p:sp>
        <p:nvSpPr>
          <p:cNvPr id="21523" name="AutoShape 28"/>
          <p:cNvSpPr>
            <a:spLocks noChangeArrowheads="1"/>
          </p:cNvSpPr>
          <p:nvPr/>
        </p:nvSpPr>
        <p:spPr bwMode="auto">
          <a:xfrm flipH="1">
            <a:off x="7138988" y="5133975"/>
            <a:ext cx="1066800" cy="609600"/>
          </a:xfrm>
          <a:prstGeom prst="flowChartPunchedCard">
            <a:avLst/>
          </a:prstGeom>
          <a:solidFill>
            <a:schemeClr val="accent1"/>
          </a:solidFill>
          <a:ln w="9525">
            <a:solidFill>
              <a:schemeClr val="tx1"/>
            </a:solidFill>
            <a:miter lim="800000"/>
            <a:headEnd/>
            <a:tailEnd/>
          </a:ln>
        </p:spPr>
        <p:txBody>
          <a:bodyPr wrap="none" anchor="ctr"/>
          <a:lstStyle/>
          <a:p>
            <a:pPr algn="ctr"/>
            <a:r>
              <a:rPr lang="en-US"/>
              <a:t>Final state</a:t>
            </a:r>
          </a:p>
        </p:txBody>
      </p:sp>
      <p:sp>
        <p:nvSpPr>
          <p:cNvPr id="21524" name="Line 29"/>
          <p:cNvSpPr>
            <a:spLocks noChangeShapeType="1"/>
          </p:cNvSpPr>
          <p:nvPr/>
        </p:nvSpPr>
        <p:spPr bwMode="auto">
          <a:xfrm flipV="1">
            <a:off x="7677150" y="4171950"/>
            <a:ext cx="0" cy="914400"/>
          </a:xfrm>
          <a:prstGeom prst="line">
            <a:avLst/>
          </a:prstGeom>
          <a:noFill/>
          <a:ln w="9525">
            <a:solidFill>
              <a:schemeClr val="tx1"/>
            </a:solidFill>
            <a:prstDash val="dash"/>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UML-State-Diagram"/>
          <p:cNvPicPr>
            <a:picLocks noChangeAspect="1" noChangeArrowheads="1"/>
          </p:cNvPicPr>
          <p:nvPr/>
        </p:nvPicPr>
        <p:blipFill>
          <a:blip r:embed="rId2"/>
          <a:srcRect/>
          <a:stretch>
            <a:fillRect/>
          </a:stretch>
        </p:blipFill>
        <p:spPr bwMode="auto">
          <a:xfrm>
            <a:off x="1905000" y="1371600"/>
            <a:ext cx="64008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457200" y="274638"/>
            <a:ext cx="8229600" cy="792162"/>
          </a:xfrm>
        </p:spPr>
        <p:txBody>
          <a:bodyPr/>
          <a:lstStyle/>
          <a:p>
            <a:pPr eaLnBrk="1" hangingPunct="1"/>
            <a:r>
              <a:rPr lang="en-US" smtClean="0"/>
              <a:t>State Diagram</a:t>
            </a:r>
          </a:p>
        </p:txBody>
      </p:sp>
      <p:sp>
        <p:nvSpPr>
          <p:cNvPr id="23555" name="Rectangle 3"/>
          <p:cNvSpPr>
            <a:spLocks noGrp="1" noChangeArrowheads="1"/>
          </p:cNvSpPr>
          <p:nvPr>
            <p:ph idx="1"/>
          </p:nvPr>
        </p:nvSpPr>
        <p:spPr>
          <a:xfrm>
            <a:off x="457200" y="1143000"/>
            <a:ext cx="8229600" cy="4983163"/>
          </a:xfrm>
        </p:spPr>
        <p:txBody>
          <a:bodyPr/>
          <a:lstStyle/>
          <a:p>
            <a:pPr eaLnBrk="1" hangingPunct="1"/>
            <a:r>
              <a:rPr lang="en-US" smtClean="0"/>
              <a:t>Transitions</a:t>
            </a:r>
          </a:p>
          <a:p>
            <a:pPr lvl="1" eaLnBrk="1" hangingPunct="1"/>
            <a:r>
              <a:rPr lang="en-US" sz="3200" smtClean="0"/>
              <a:t>A transition shown as an arrow represents a change of state from source state to destination/target state. The transition description written along the arrow describes the circumstances causing the state change to occur</a:t>
            </a:r>
          </a:p>
          <a:p>
            <a:pPr lvl="1" eaLnBrk="1" hangingPunct="1"/>
            <a:r>
              <a:rPr lang="en-US" sz="3200" smtClean="0"/>
              <a:t>The complete signature of transition is </a:t>
            </a:r>
          </a:p>
          <a:p>
            <a:pPr lvl="1" eaLnBrk="1" hangingPunct="1">
              <a:buFont typeface="Wingdings" pitchFamily="2" charset="2"/>
              <a:buNone/>
            </a:pPr>
            <a:r>
              <a:rPr lang="en-US" sz="3200" i="1" smtClean="0"/>
              <a:t>	trigger [guard]/transition behavior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5943600"/>
          </a:xfrm>
        </p:spPr>
        <p:txBody>
          <a:bodyPr/>
          <a:lstStyle/>
          <a:p>
            <a:pPr marL="342900" indent="-342900" algn="l" eaLnBrk="1" hangingPunct="1">
              <a:buFont typeface="Arial" charset="0"/>
              <a:buChar char="•"/>
              <a:defRPr/>
            </a:pPr>
            <a:r>
              <a:rPr lang="en-US" sz="2800" b="1" i="1" dirty="0" smtClean="0">
                <a:solidFill>
                  <a:schemeClr val="tx1"/>
                </a:solidFill>
              </a:rPr>
              <a:t>Transitions</a:t>
            </a:r>
            <a:r>
              <a:rPr lang="en-US" sz="2800" dirty="0" smtClean="0">
                <a:solidFill>
                  <a:schemeClr val="tx1"/>
                </a:solidFill>
              </a:rPr>
              <a:t> - Transitions from one state to the next are denoted by lines with arrowheads. A transition may have a trigger, a guard and an effect.</a:t>
            </a:r>
          </a:p>
          <a:p>
            <a:pPr marL="342900" indent="-342900" algn="l" eaLnBrk="1" hangingPunct="1">
              <a:buFont typeface="Arial" charset="0"/>
              <a:buChar char="•"/>
              <a:defRPr/>
            </a:pPr>
            <a:endParaRPr lang="en-US" sz="2800" dirty="0" smtClean="0">
              <a:solidFill>
                <a:schemeClr val="tx1"/>
              </a:solidFill>
            </a:endParaRPr>
          </a:p>
          <a:p>
            <a:pPr marL="342900" indent="-342900" algn="l" eaLnBrk="1" hangingPunct="1">
              <a:buFont typeface="Arial" charset="0"/>
              <a:buChar char="•"/>
              <a:defRPr/>
            </a:pPr>
            <a:r>
              <a:rPr lang="en-US" sz="2800" b="1" i="1" dirty="0" smtClean="0">
                <a:solidFill>
                  <a:schemeClr val="tx1"/>
                </a:solidFill>
              </a:rPr>
              <a:t>Self-Transitions</a:t>
            </a:r>
            <a:r>
              <a:rPr lang="en-US" sz="2800" dirty="0" smtClean="0">
                <a:solidFill>
                  <a:schemeClr val="tx1"/>
                </a:solidFill>
              </a:rPr>
              <a:t> - A state can have a transition that returns to itself, as in the following diagram. </a:t>
            </a:r>
          </a:p>
          <a:p>
            <a:pPr marL="342900" indent="-342900" algn="l" eaLnBrk="1" hangingPunct="1">
              <a:defRPr/>
            </a:pPr>
            <a:endParaRPr lang="en-US" sz="2800" dirty="0" smtClean="0">
              <a:solidFill>
                <a:schemeClr val="tx1"/>
              </a:solidFill>
            </a:endParaRPr>
          </a:p>
          <a:p>
            <a:pPr eaLnBrk="1" hangingPunct="1">
              <a:defRPr/>
            </a:pPr>
            <a:endParaRPr lang="en-US" dirty="0"/>
          </a:p>
        </p:txBody>
      </p:sp>
      <p:pic>
        <p:nvPicPr>
          <p:cNvPr id="24579" name="Picture 2"/>
          <p:cNvPicPr>
            <a:picLocks noChangeAspect="1" noChangeArrowheads="1"/>
          </p:cNvPicPr>
          <p:nvPr/>
        </p:nvPicPr>
        <p:blipFill>
          <a:blip r:embed="rId2"/>
          <a:srcRect/>
          <a:stretch>
            <a:fillRect/>
          </a:stretch>
        </p:blipFill>
        <p:spPr bwMode="auto">
          <a:xfrm>
            <a:off x="914400" y="3276600"/>
            <a:ext cx="4800600" cy="2743200"/>
          </a:xfrm>
          <a:prstGeom prst="rect">
            <a:avLst/>
          </a:prstGeom>
          <a:noFill/>
          <a:ln w="9525">
            <a:noFill/>
            <a:miter lim="800000"/>
            <a:headEnd/>
            <a:tailEnd/>
          </a:ln>
        </p:spPr>
      </p:pic>
      <p:pic>
        <p:nvPicPr>
          <p:cNvPr id="24580" name="Picture 3"/>
          <p:cNvPicPr>
            <a:picLocks noChangeAspect="1" noChangeArrowheads="1"/>
          </p:cNvPicPr>
          <p:nvPr/>
        </p:nvPicPr>
        <p:blipFill>
          <a:blip r:embed="rId3"/>
          <a:srcRect/>
          <a:stretch>
            <a:fillRect/>
          </a:stretch>
        </p:blipFill>
        <p:spPr bwMode="auto">
          <a:xfrm>
            <a:off x="6019800" y="3352800"/>
            <a:ext cx="28194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609600"/>
            <a:ext cx="8153400" cy="5715000"/>
          </a:xfrm>
        </p:spPr>
        <p:txBody>
          <a:bodyPr/>
          <a:lstStyle/>
          <a:p>
            <a:pPr marL="342900" indent="-342900" algn="l" eaLnBrk="1" hangingPunct="1">
              <a:buFont typeface="Arial" charset="0"/>
              <a:buChar char="•"/>
              <a:defRPr/>
            </a:pPr>
            <a:r>
              <a:rPr lang="en-US" dirty="0" smtClean="0">
                <a:solidFill>
                  <a:schemeClr val="tx1"/>
                </a:solidFill>
              </a:rPr>
              <a:t>"</a:t>
            </a:r>
            <a:r>
              <a:rPr lang="en-US" b="1" i="1" dirty="0" smtClean="0">
                <a:solidFill>
                  <a:schemeClr val="tx1"/>
                </a:solidFill>
              </a:rPr>
              <a:t>Trigger</a:t>
            </a:r>
            <a:r>
              <a:rPr lang="en-US" dirty="0" smtClean="0">
                <a:solidFill>
                  <a:schemeClr val="tx1"/>
                </a:solidFill>
              </a:rPr>
              <a:t>" is the cause of the transition, which could be a signal, an event, a change in some condition. </a:t>
            </a:r>
          </a:p>
          <a:p>
            <a:pPr marL="342900" indent="-342900" algn="l" eaLnBrk="1" hangingPunct="1">
              <a:defRPr/>
            </a:pPr>
            <a:endParaRPr lang="en-US" dirty="0" smtClean="0">
              <a:solidFill>
                <a:schemeClr val="tx1"/>
              </a:solidFill>
            </a:endParaRPr>
          </a:p>
          <a:p>
            <a:pPr marL="342900" indent="-342900" algn="l" eaLnBrk="1" hangingPunct="1">
              <a:buFont typeface="Arial" charset="0"/>
              <a:buChar char="•"/>
              <a:defRPr/>
            </a:pPr>
            <a:r>
              <a:rPr lang="en-US" dirty="0" smtClean="0">
                <a:solidFill>
                  <a:schemeClr val="tx1"/>
                </a:solidFill>
              </a:rPr>
              <a:t>"</a:t>
            </a:r>
            <a:r>
              <a:rPr lang="en-US" b="1" i="1" dirty="0" smtClean="0">
                <a:solidFill>
                  <a:schemeClr val="tx1"/>
                </a:solidFill>
              </a:rPr>
              <a:t>Guard</a:t>
            </a:r>
            <a:r>
              <a:rPr lang="en-US" dirty="0" smtClean="0">
                <a:solidFill>
                  <a:schemeClr val="tx1"/>
                </a:solidFill>
              </a:rPr>
              <a:t>" is a condition which must be true in order for the trigger to cause the transition. </a:t>
            </a:r>
          </a:p>
          <a:p>
            <a:pPr marL="342900" indent="-342900" algn="l" eaLnBrk="1" hangingPunct="1">
              <a:defRPr/>
            </a:pPr>
            <a:endParaRPr lang="en-US" dirty="0" smtClean="0">
              <a:solidFill>
                <a:schemeClr val="tx1"/>
              </a:solidFill>
            </a:endParaRPr>
          </a:p>
          <a:p>
            <a:pPr marL="342900" indent="-342900" algn="l" eaLnBrk="1" hangingPunct="1">
              <a:buFont typeface="Arial" charset="0"/>
              <a:buChar char="•"/>
              <a:defRPr/>
            </a:pPr>
            <a:r>
              <a:rPr lang="en-US" dirty="0" smtClean="0">
                <a:solidFill>
                  <a:schemeClr val="tx1"/>
                </a:solidFill>
              </a:rPr>
              <a:t>"</a:t>
            </a:r>
            <a:r>
              <a:rPr lang="en-US" b="1" dirty="0" smtClean="0">
                <a:solidFill>
                  <a:schemeClr val="tx1"/>
                </a:solidFill>
              </a:rPr>
              <a:t>Effect</a:t>
            </a:r>
            <a:r>
              <a:rPr lang="en-US" dirty="0" smtClean="0">
                <a:solidFill>
                  <a:schemeClr val="tx1"/>
                </a:solidFill>
              </a:rPr>
              <a:t>" is an action which will be invoked directly on the object that owns the state machine as a result of the transition.</a:t>
            </a:r>
          </a:p>
          <a:p>
            <a:pPr eaLnBrk="1" hangingPunct="1">
              <a:defRPr/>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6"/>
          <p:cNvPicPr>
            <a:picLocks noChangeAspect="1" noChangeArrowheads="1"/>
          </p:cNvPicPr>
          <p:nvPr/>
        </p:nvPicPr>
        <p:blipFill>
          <a:blip r:embed="rId2"/>
          <a:srcRect/>
          <a:stretch>
            <a:fillRect/>
          </a:stretch>
        </p:blipFill>
        <p:spPr bwMode="auto">
          <a:xfrm>
            <a:off x="228600" y="838200"/>
            <a:ext cx="86868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pPr eaLnBrk="1" hangingPunct="1"/>
            <a:r>
              <a:rPr lang="en-US" smtClean="0"/>
              <a:t>State Diagram</a:t>
            </a:r>
          </a:p>
        </p:txBody>
      </p:sp>
      <p:sp>
        <p:nvSpPr>
          <p:cNvPr id="27651" name="Rectangle 3"/>
          <p:cNvSpPr>
            <a:spLocks noGrp="1" noChangeArrowheads="1"/>
          </p:cNvSpPr>
          <p:nvPr>
            <p:ph idx="1"/>
          </p:nvPr>
        </p:nvSpPr>
        <p:spPr>
          <a:xfrm>
            <a:off x="457200" y="1143000"/>
            <a:ext cx="8229600" cy="4983163"/>
          </a:xfrm>
        </p:spPr>
        <p:txBody>
          <a:bodyPr/>
          <a:lstStyle/>
          <a:p>
            <a:pPr eaLnBrk="1" hangingPunct="1"/>
            <a:r>
              <a:rPr lang="en-US" smtClean="0"/>
              <a:t>Transition examples</a:t>
            </a:r>
          </a:p>
          <a:p>
            <a:pPr lvl="1" eaLnBrk="1" hangingPunct="1"/>
            <a:r>
              <a:rPr lang="en-US" sz="3200" smtClean="0"/>
              <a:t>The most common type of transition features a trigger</a:t>
            </a:r>
          </a:p>
          <a:p>
            <a:pPr lvl="1" eaLnBrk="1" hangingPunct="1"/>
            <a:r>
              <a:rPr lang="en-US" sz="3200" smtClean="0"/>
              <a:t>Object:-CD player</a:t>
            </a:r>
          </a:p>
          <a:p>
            <a:pPr eaLnBrk="1" hangingPunct="1">
              <a:buFont typeface="Wingdings" pitchFamily="2" charset="2"/>
              <a:buNone/>
            </a:pPr>
            <a:endParaRPr lang="en-US" smtClean="0"/>
          </a:p>
        </p:txBody>
      </p:sp>
      <p:sp>
        <p:nvSpPr>
          <p:cNvPr id="27652" name="AutoShape 4"/>
          <p:cNvSpPr>
            <a:spLocks noChangeArrowheads="1"/>
          </p:cNvSpPr>
          <p:nvPr/>
        </p:nvSpPr>
        <p:spPr bwMode="auto">
          <a:xfrm>
            <a:off x="1371600" y="3810000"/>
            <a:ext cx="1828800" cy="12954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sz="2400"/>
              <a:t>Playing</a:t>
            </a:r>
          </a:p>
          <a:p>
            <a:pPr algn="ctr"/>
            <a:r>
              <a:rPr lang="en-US" sz="2400"/>
              <a:t>Do/read disc</a:t>
            </a:r>
          </a:p>
        </p:txBody>
      </p:sp>
      <p:sp>
        <p:nvSpPr>
          <p:cNvPr id="27653" name="AutoShape 5"/>
          <p:cNvSpPr>
            <a:spLocks noChangeArrowheads="1"/>
          </p:cNvSpPr>
          <p:nvPr/>
        </p:nvSpPr>
        <p:spPr bwMode="auto">
          <a:xfrm>
            <a:off x="5753100" y="3790950"/>
            <a:ext cx="1828800" cy="12954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sz="2400"/>
              <a:t>stopped</a:t>
            </a:r>
          </a:p>
        </p:txBody>
      </p:sp>
      <p:sp>
        <p:nvSpPr>
          <p:cNvPr id="27654" name="Line 9"/>
          <p:cNvSpPr>
            <a:spLocks noChangeShapeType="1"/>
          </p:cNvSpPr>
          <p:nvPr/>
        </p:nvSpPr>
        <p:spPr bwMode="auto">
          <a:xfrm>
            <a:off x="3200400" y="4419600"/>
            <a:ext cx="2514600" cy="0"/>
          </a:xfrm>
          <a:prstGeom prst="line">
            <a:avLst/>
          </a:prstGeom>
          <a:noFill/>
          <a:ln w="9525">
            <a:solidFill>
              <a:schemeClr val="tx1"/>
            </a:solidFill>
            <a:round/>
            <a:headEnd/>
            <a:tailEnd type="arrow" w="med" len="med"/>
          </a:ln>
        </p:spPr>
        <p:txBody>
          <a:bodyPr/>
          <a:lstStyle/>
          <a:p>
            <a:endParaRPr lang="en-US"/>
          </a:p>
        </p:txBody>
      </p:sp>
      <p:sp>
        <p:nvSpPr>
          <p:cNvPr id="27655" name="Text Box 10"/>
          <p:cNvSpPr txBox="1">
            <a:spLocks noChangeArrowheads="1"/>
          </p:cNvSpPr>
          <p:nvPr/>
        </p:nvSpPr>
        <p:spPr bwMode="auto">
          <a:xfrm>
            <a:off x="3946525" y="3941763"/>
            <a:ext cx="1393825" cy="457200"/>
          </a:xfrm>
          <a:prstGeom prst="rect">
            <a:avLst/>
          </a:prstGeom>
          <a:noFill/>
          <a:ln w="9525">
            <a:noFill/>
            <a:miter lim="800000"/>
            <a:headEnd/>
            <a:tailEnd/>
          </a:ln>
        </p:spPr>
        <p:txBody>
          <a:bodyPr wrap="none">
            <a:spAutoFit/>
          </a:bodyPr>
          <a:lstStyle/>
          <a:p>
            <a:r>
              <a:rPr lang="en-US" sz="2400"/>
              <a:t>Press stop</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r>
              <a:rPr lang="en-US" smtClean="0"/>
              <a:t>State Diagram</a:t>
            </a:r>
          </a:p>
        </p:txBody>
      </p:sp>
      <p:sp>
        <p:nvSpPr>
          <p:cNvPr id="28675" name="Rectangle 3"/>
          <p:cNvSpPr>
            <a:spLocks noGrp="1" noChangeArrowheads="1"/>
          </p:cNvSpPr>
          <p:nvPr>
            <p:ph idx="1"/>
          </p:nvPr>
        </p:nvSpPr>
        <p:spPr/>
        <p:txBody>
          <a:bodyPr/>
          <a:lstStyle/>
          <a:p>
            <a:pPr eaLnBrk="1" hangingPunct="1"/>
            <a:r>
              <a:rPr lang="en-US" smtClean="0"/>
              <a:t>Transition examples</a:t>
            </a:r>
          </a:p>
          <a:p>
            <a:pPr lvl="1" eaLnBrk="1" hangingPunct="1"/>
            <a:r>
              <a:rPr lang="en-US" smtClean="0"/>
              <a:t>A guard will block a transition if it evaluates to false</a:t>
            </a:r>
          </a:p>
        </p:txBody>
      </p:sp>
      <p:sp>
        <p:nvSpPr>
          <p:cNvPr id="28676" name="AutoShape 4"/>
          <p:cNvSpPr>
            <a:spLocks noChangeArrowheads="1"/>
          </p:cNvSpPr>
          <p:nvPr/>
        </p:nvSpPr>
        <p:spPr bwMode="auto">
          <a:xfrm>
            <a:off x="990600" y="3810000"/>
            <a:ext cx="1828800" cy="12954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sz="2400"/>
              <a:t>Playing</a:t>
            </a:r>
          </a:p>
          <a:p>
            <a:pPr algn="ctr"/>
            <a:r>
              <a:rPr lang="en-US" sz="2400"/>
              <a:t>Do/read disc</a:t>
            </a:r>
          </a:p>
        </p:txBody>
      </p:sp>
      <p:sp>
        <p:nvSpPr>
          <p:cNvPr id="28677" name="AutoShape 5"/>
          <p:cNvSpPr>
            <a:spLocks noChangeArrowheads="1"/>
          </p:cNvSpPr>
          <p:nvPr/>
        </p:nvSpPr>
        <p:spPr bwMode="auto">
          <a:xfrm>
            <a:off x="6705600" y="3810000"/>
            <a:ext cx="1828800" cy="12954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sz="2400"/>
              <a:t>stopped</a:t>
            </a:r>
          </a:p>
        </p:txBody>
      </p:sp>
      <p:sp>
        <p:nvSpPr>
          <p:cNvPr id="28678" name="Line 6"/>
          <p:cNvSpPr>
            <a:spLocks noChangeShapeType="1"/>
          </p:cNvSpPr>
          <p:nvPr/>
        </p:nvSpPr>
        <p:spPr bwMode="auto">
          <a:xfrm>
            <a:off x="2819400" y="4419600"/>
            <a:ext cx="3886200" cy="0"/>
          </a:xfrm>
          <a:prstGeom prst="line">
            <a:avLst/>
          </a:prstGeom>
          <a:noFill/>
          <a:ln w="28575">
            <a:solidFill>
              <a:schemeClr val="tx1"/>
            </a:solidFill>
            <a:round/>
            <a:headEnd type="arrow" w="lg" len="lg"/>
            <a:tailEnd/>
          </a:ln>
        </p:spPr>
        <p:txBody>
          <a:bodyPr/>
          <a:lstStyle/>
          <a:p>
            <a:endParaRPr lang="en-US"/>
          </a:p>
        </p:txBody>
      </p:sp>
      <p:sp>
        <p:nvSpPr>
          <p:cNvPr id="28679" name="Text Box 7"/>
          <p:cNvSpPr txBox="1">
            <a:spLocks noChangeArrowheads="1"/>
          </p:cNvSpPr>
          <p:nvPr/>
        </p:nvSpPr>
        <p:spPr bwMode="auto">
          <a:xfrm>
            <a:off x="2971800" y="3886200"/>
            <a:ext cx="3733800" cy="461963"/>
          </a:xfrm>
          <a:prstGeom prst="rect">
            <a:avLst/>
          </a:prstGeom>
          <a:noFill/>
          <a:ln w="9525">
            <a:noFill/>
            <a:miter lim="800000"/>
            <a:headEnd/>
            <a:tailEnd/>
          </a:ln>
        </p:spPr>
        <p:txBody>
          <a:bodyPr>
            <a:spAutoFit/>
          </a:bodyPr>
          <a:lstStyle/>
          <a:p>
            <a:r>
              <a:rPr lang="en-US" sz="2400"/>
              <a:t>Press play [disc in tray]/ play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hangingPunct="1"/>
            <a:r>
              <a:rPr lang="en-US" smtClean="0"/>
              <a:t>State Diagram</a:t>
            </a:r>
          </a:p>
        </p:txBody>
      </p:sp>
      <p:sp>
        <p:nvSpPr>
          <p:cNvPr id="29699" name="Rectangle 3"/>
          <p:cNvSpPr>
            <a:spLocks noGrp="1" noChangeArrowheads="1"/>
          </p:cNvSpPr>
          <p:nvPr>
            <p:ph idx="1"/>
          </p:nvPr>
        </p:nvSpPr>
        <p:spPr/>
        <p:txBody>
          <a:bodyPr/>
          <a:lstStyle/>
          <a:p>
            <a:pPr eaLnBrk="1" hangingPunct="1"/>
            <a:r>
              <a:rPr lang="en-US" smtClean="0"/>
              <a:t>In the following example state change has occurred due to completion of internal behavior</a:t>
            </a:r>
          </a:p>
        </p:txBody>
      </p:sp>
      <p:sp>
        <p:nvSpPr>
          <p:cNvPr id="29700" name="AutoShape 4"/>
          <p:cNvSpPr>
            <a:spLocks noChangeArrowheads="1"/>
          </p:cNvSpPr>
          <p:nvPr/>
        </p:nvSpPr>
        <p:spPr bwMode="auto">
          <a:xfrm>
            <a:off x="1371600" y="3810000"/>
            <a:ext cx="1828800" cy="12954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sz="2400"/>
              <a:t>Playing</a:t>
            </a:r>
          </a:p>
          <a:p>
            <a:pPr algn="ctr"/>
            <a:r>
              <a:rPr lang="en-US" sz="2400"/>
              <a:t>Do/read disc</a:t>
            </a:r>
          </a:p>
        </p:txBody>
      </p:sp>
      <p:sp>
        <p:nvSpPr>
          <p:cNvPr id="29701" name="AutoShape 5"/>
          <p:cNvSpPr>
            <a:spLocks noChangeArrowheads="1"/>
          </p:cNvSpPr>
          <p:nvPr/>
        </p:nvSpPr>
        <p:spPr bwMode="auto">
          <a:xfrm>
            <a:off x="5753100" y="3790950"/>
            <a:ext cx="1828800" cy="12954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sz="2400"/>
              <a:t>stopped</a:t>
            </a:r>
          </a:p>
        </p:txBody>
      </p:sp>
      <p:sp>
        <p:nvSpPr>
          <p:cNvPr id="29702" name="Line 6"/>
          <p:cNvSpPr>
            <a:spLocks noChangeShapeType="1"/>
          </p:cNvSpPr>
          <p:nvPr/>
        </p:nvSpPr>
        <p:spPr bwMode="auto">
          <a:xfrm>
            <a:off x="3200400" y="4419600"/>
            <a:ext cx="2514600" cy="0"/>
          </a:xfrm>
          <a:prstGeom prst="line">
            <a:avLst/>
          </a:prstGeom>
          <a:noFill/>
          <a:ln w="28575">
            <a:solidFill>
              <a:schemeClr val="tx1"/>
            </a:solidFill>
            <a:round/>
            <a:headEnd/>
            <a:tailEnd type="arrow" w="med" len="lg"/>
          </a:ln>
        </p:spPr>
        <p:txBody>
          <a:bodyPr/>
          <a:lstStyle/>
          <a:p>
            <a:endParaRPr lang="en-US"/>
          </a:p>
        </p:txBody>
      </p:sp>
      <p:sp>
        <p:nvSpPr>
          <p:cNvPr id="29703" name="Text Box 7"/>
          <p:cNvSpPr txBox="1">
            <a:spLocks noChangeArrowheads="1"/>
          </p:cNvSpPr>
          <p:nvPr/>
        </p:nvSpPr>
        <p:spPr bwMode="auto">
          <a:xfrm>
            <a:off x="3946525" y="4011613"/>
            <a:ext cx="184150" cy="366712"/>
          </a:xfrm>
          <a:prstGeom prst="rect">
            <a:avLst/>
          </a:prstGeom>
          <a:noFill/>
          <a:ln w="9525">
            <a:noFill/>
            <a:miter lim="800000"/>
            <a:headEnd/>
            <a:tailEnd/>
          </a:ln>
        </p:spPr>
        <p:txBody>
          <a:bodyPr wrap="none">
            <a:spAutoFit/>
          </a:bodyPr>
          <a:lstStyle/>
          <a:p>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eaLnBrk="1" hangingPunct="1"/>
            <a:r>
              <a:rPr lang="en-US" smtClean="0"/>
              <a:t>State diagram</a:t>
            </a:r>
          </a:p>
        </p:txBody>
      </p:sp>
      <p:sp>
        <p:nvSpPr>
          <p:cNvPr id="30723" name="Rectangle 3"/>
          <p:cNvSpPr>
            <a:spLocks noGrp="1" noChangeArrowheads="1"/>
          </p:cNvSpPr>
          <p:nvPr>
            <p:ph idx="1"/>
          </p:nvPr>
        </p:nvSpPr>
        <p:spPr>
          <a:xfrm>
            <a:off x="457200" y="1219200"/>
            <a:ext cx="8229600" cy="4906963"/>
          </a:xfrm>
        </p:spPr>
        <p:txBody>
          <a:bodyPr/>
          <a:lstStyle/>
          <a:p>
            <a:pPr eaLnBrk="1" hangingPunct="1"/>
            <a:r>
              <a:rPr lang="en-US" smtClean="0"/>
              <a:t>Guards can be used to model a choice between paths</a:t>
            </a:r>
          </a:p>
          <a:p>
            <a:pPr eaLnBrk="1" hangingPunct="1"/>
            <a:r>
              <a:rPr lang="en-US" smtClean="0"/>
              <a:t>Ex:- Self transition</a:t>
            </a:r>
          </a:p>
        </p:txBody>
      </p:sp>
      <p:sp>
        <p:nvSpPr>
          <p:cNvPr id="30724" name="AutoShape 4"/>
          <p:cNvSpPr>
            <a:spLocks noChangeArrowheads="1"/>
          </p:cNvSpPr>
          <p:nvPr/>
        </p:nvSpPr>
        <p:spPr bwMode="auto">
          <a:xfrm>
            <a:off x="1371600" y="3810000"/>
            <a:ext cx="1828800" cy="12954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sz="2400"/>
              <a:t>Playing</a:t>
            </a:r>
          </a:p>
          <a:p>
            <a:pPr algn="ctr"/>
            <a:r>
              <a:rPr lang="en-US" sz="2400"/>
              <a:t>Do/read disc</a:t>
            </a:r>
          </a:p>
        </p:txBody>
      </p:sp>
      <p:sp>
        <p:nvSpPr>
          <p:cNvPr id="30725" name="AutoShape 5"/>
          <p:cNvSpPr>
            <a:spLocks noChangeArrowheads="1"/>
          </p:cNvSpPr>
          <p:nvPr/>
        </p:nvSpPr>
        <p:spPr bwMode="auto">
          <a:xfrm>
            <a:off x="5753100" y="3790950"/>
            <a:ext cx="1828800" cy="12954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sz="2400"/>
              <a:t>stopped</a:t>
            </a:r>
          </a:p>
        </p:txBody>
      </p:sp>
      <p:sp>
        <p:nvSpPr>
          <p:cNvPr id="30726" name="Line 6"/>
          <p:cNvSpPr>
            <a:spLocks noChangeShapeType="1"/>
          </p:cNvSpPr>
          <p:nvPr/>
        </p:nvSpPr>
        <p:spPr bwMode="auto">
          <a:xfrm>
            <a:off x="3200400" y="4419600"/>
            <a:ext cx="2514600" cy="0"/>
          </a:xfrm>
          <a:prstGeom prst="line">
            <a:avLst/>
          </a:prstGeom>
          <a:noFill/>
          <a:ln w="28575">
            <a:solidFill>
              <a:schemeClr val="tx1"/>
            </a:solidFill>
            <a:round/>
            <a:headEnd/>
            <a:tailEnd type="arrow" w="med" len="lg"/>
          </a:ln>
        </p:spPr>
        <p:txBody>
          <a:bodyPr/>
          <a:lstStyle/>
          <a:p>
            <a:endParaRPr lang="en-US"/>
          </a:p>
        </p:txBody>
      </p:sp>
      <p:sp>
        <p:nvSpPr>
          <p:cNvPr id="30727" name="Text Box 7"/>
          <p:cNvSpPr txBox="1">
            <a:spLocks noChangeArrowheads="1"/>
          </p:cNvSpPr>
          <p:nvPr/>
        </p:nvSpPr>
        <p:spPr bwMode="auto">
          <a:xfrm>
            <a:off x="3505200" y="3886200"/>
            <a:ext cx="2082800" cy="457200"/>
          </a:xfrm>
          <a:prstGeom prst="rect">
            <a:avLst/>
          </a:prstGeom>
          <a:noFill/>
          <a:ln w="9525">
            <a:noFill/>
            <a:miter lim="800000"/>
            <a:headEnd/>
            <a:tailEnd/>
          </a:ln>
        </p:spPr>
        <p:txBody>
          <a:bodyPr wrap="none">
            <a:spAutoFit/>
          </a:bodyPr>
          <a:lstStyle/>
          <a:p>
            <a:r>
              <a:rPr lang="en-US" sz="2400"/>
              <a:t>[No more discs]</a:t>
            </a:r>
          </a:p>
        </p:txBody>
      </p:sp>
      <p:cxnSp>
        <p:nvCxnSpPr>
          <p:cNvPr id="30728" name="AutoShape 10"/>
          <p:cNvCxnSpPr>
            <a:cxnSpLocks noChangeShapeType="1"/>
            <a:stCxn id="30724" idx="1"/>
            <a:endCxn id="30724" idx="0"/>
          </p:cNvCxnSpPr>
          <p:nvPr/>
        </p:nvCxnSpPr>
        <p:spPr bwMode="auto">
          <a:xfrm rot="10800000" flipH="1">
            <a:off x="1371600" y="3810000"/>
            <a:ext cx="914400" cy="647700"/>
          </a:xfrm>
          <a:prstGeom prst="bentConnector4">
            <a:avLst>
              <a:gd name="adj1" fmla="val -25000"/>
              <a:gd name="adj2" fmla="val 135296"/>
            </a:avLst>
          </a:prstGeom>
          <a:noFill/>
          <a:ln w="25400">
            <a:solidFill>
              <a:schemeClr val="tx1"/>
            </a:solidFill>
            <a:miter lim="800000"/>
            <a:headEnd/>
            <a:tailEnd type="arrow" w="med" len="lg"/>
          </a:ln>
        </p:spPr>
      </p:cxnSp>
      <p:sp>
        <p:nvSpPr>
          <p:cNvPr id="30729" name="Text Box 11"/>
          <p:cNvSpPr txBox="1">
            <a:spLocks noChangeArrowheads="1"/>
          </p:cNvSpPr>
          <p:nvPr/>
        </p:nvSpPr>
        <p:spPr bwMode="auto">
          <a:xfrm>
            <a:off x="1203325" y="3103563"/>
            <a:ext cx="3308350" cy="457200"/>
          </a:xfrm>
          <a:prstGeom prst="rect">
            <a:avLst/>
          </a:prstGeom>
          <a:noFill/>
          <a:ln w="9525">
            <a:noFill/>
            <a:miter lim="800000"/>
            <a:headEnd/>
            <a:tailEnd/>
          </a:ln>
        </p:spPr>
        <p:txBody>
          <a:bodyPr wrap="none">
            <a:spAutoFit/>
          </a:bodyPr>
          <a:lstStyle/>
          <a:p>
            <a:r>
              <a:rPr lang="en-US" sz="2400"/>
              <a:t>[another disc]/change disc</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457200"/>
            <a:ext cx="7772400" cy="914400"/>
          </a:xfrm>
        </p:spPr>
        <p:txBody>
          <a:bodyPr/>
          <a:lstStyle/>
          <a:p>
            <a:pPr eaLnBrk="1" hangingPunct="1"/>
            <a:r>
              <a:rPr lang="en-US" smtClean="0"/>
              <a:t>Signal Event</a:t>
            </a:r>
          </a:p>
        </p:txBody>
      </p:sp>
      <p:sp>
        <p:nvSpPr>
          <p:cNvPr id="3" name="Subtitle 2"/>
          <p:cNvSpPr>
            <a:spLocks noGrp="1"/>
          </p:cNvSpPr>
          <p:nvPr>
            <p:ph type="subTitle" idx="1"/>
          </p:nvPr>
        </p:nvSpPr>
        <p:spPr>
          <a:xfrm>
            <a:off x="533400" y="1295400"/>
            <a:ext cx="8229600" cy="4876800"/>
          </a:xfrm>
        </p:spPr>
        <p:txBody>
          <a:bodyPr rtlCol="0">
            <a:normAutofit fontScale="85000" lnSpcReduction="10000"/>
          </a:bodyPr>
          <a:lstStyle/>
          <a:p>
            <a:pPr algn="l" eaLnBrk="1" fontAlgn="auto" hangingPunct="1">
              <a:spcAft>
                <a:spcPts val="0"/>
              </a:spcAft>
              <a:buFont typeface="Arial" pitchFamily="34" charset="0"/>
              <a:buNone/>
              <a:defRPr/>
            </a:pPr>
            <a:r>
              <a:rPr lang="en-US" dirty="0" smtClean="0"/>
              <a:t> -</a:t>
            </a:r>
            <a:r>
              <a:rPr lang="en-US" dirty="0" smtClean="0">
                <a:solidFill>
                  <a:schemeClr val="tx1"/>
                </a:solidFill>
              </a:rPr>
              <a:t>A signal event is event of sending or receiving</a:t>
            </a:r>
          </a:p>
          <a:p>
            <a:pPr algn="l" eaLnBrk="1" fontAlgn="auto" hangingPunct="1">
              <a:spcAft>
                <a:spcPts val="0"/>
              </a:spcAft>
              <a:buFont typeface="Arial" pitchFamily="34" charset="0"/>
              <a:buNone/>
              <a:defRPr/>
            </a:pPr>
            <a:r>
              <a:rPr lang="en-US" dirty="0" smtClean="0">
                <a:solidFill>
                  <a:schemeClr val="tx1"/>
                </a:solidFill>
              </a:rPr>
              <a:t>information.</a:t>
            </a:r>
          </a:p>
          <a:p>
            <a:pPr algn="l" eaLnBrk="1" fontAlgn="auto" hangingPunct="1">
              <a:spcAft>
                <a:spcPts val="0"/>
              </a:spcAft>
              <a:buFont typeface="Arial" pitchFamily="34" charset="0"/>
              <a:buNone/>
              <a:defRPr/>
            </a:pPr>
            <a:r>
              <a:rPr lang="en-US" dirty="0" smtClean="0">
                <a:solidFill>
                  <a:schemeClr val="tx1"/>
                </a:solidFill>
              </a:rPr>
              <a:t> -A signal is a one way message from one object to another.</a:t>
            </a:r>
          </a:p>
          <a:p>
            <a:pPr algn="l" eaLnBrk="1" fontAlgn="auto" hangingPunct="1">
              <a:spcAft>
                <a:spcPts val="0"/>
              </a:spcAft>
              <a:defRPr/>
            </a:pPr>
            <a:r>
              <a:rPr lang="en-US" dirty="0" smtClean="0">
                <a:solidFill>
                  <a:schemeClr val="tx1"/>
                </a:solidFill>
              </a:rPr>
              <a:t> -A signal represents an object that is dispatched (thrown) asynchronously by one object and then received (caught) by another. </a:t>
            </a:r>
          </a:p>
          <a:p>
            <a:pPr algn="l" eaLnBrk="1" fontAlgn="auto" hangingPunct="1">
              <a:spcAft>
                <a:spcPts val="0"/>
              </a:spcAft>
              <a:defRPr/>
            </a:pPr>
            <a:r>
              <a:rPr lang="en-US" dirty="0" smtClean="0">
                <a:solidFill>
                  <a:schemeClr val="tx1"/>
                </a:solidFill>
              </a:rPr>
              <a:t>-Exceptions are an example of a kind of signal.</a:t>
            </a:r>
          </a:p>
          <a:p>
            <a:pPr algn="l" eaLnBrk="1" fontAlgn="auto" hangingPunct="1">
              <a:spcAft>
                <a:spcPts val="0"/>
              </a:spcAft>
              <a:defRPr/>
            </a:pPr>
            <a:r>
              <a:rPr lang="en-US" dirty="0" smtClean="0">
                <a:solidFill>
                  <a:schemeClr val="tx1"/>
                </a:solidFill>
              </a:rPr>
              <a:t>-signals are modeled as stereotyped classes and the relationship between an operation and the events by using a dependency relationship, stereotyped as send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pPr eaLnBrk="1" hangingPunct="1"/>
            <a:r>
              <a:rPr lang="en-US" smtClean="0"/>
              <a:t>State Diagram</a:t>
            </a:r>
          </a:p>
        </p:txBody>
      </p:sp>
      <p:sp>
        <p:nvSpPr>
          <p:cNvPr id="31747" name="Rectangle 3"/>
          <p:cNvSpPr>
            <a:spLocks noGrp="1" noChangeArrowheads="1"/>
          </p:cNvSpPr>
          <p:nvPr>
            <p:ph idx="1"/>
          </p:nvPr>
        </p:nvSpPr>
        <p:spPr/>
        <p:txBody>
          <a:bodyPr/>
          <a:lstStyle/>
          <a:p>
            <a:pPr eaLnBrk="1" hangingPunct="1"/>
            <a:r>
              <a:rPr lang="en-US" smtClean="0"/>
              <a:t>States in software</a:t>
            </a:r>
          </a:p>
          <a:p>
            <a:pPr eaLnBrk="1" hangingPunct="1"/>
            <a:r>
              <a:rPr lang="en-US" smtClean="0"/>
              <a:t>Object:- Order</a:t>
            </a:r>
          </a:p>
        </p:txBody>
      </p:sp>
      <p:sp>
        <p:nvSpPr>
          <p:cNvPr id="31748" name="AutoShape 4"/>
          <p:cNvSpPr>
            <a:spLocks noChangeArrowheads="1"/>
          </p:cNvSpPr>
          <p:nvPr/>
        </p:nvSpPr>
        <p:spPr bwMode="auto">
          <a:xfrm>
            <a:off x="2895600" y="3429000"/>
            <a:ext cx="1219200" cy="9144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a:t>placed</a:t>
            </a:r>
          </a:p>
        </p:txBody>
      </p:sp>
      <p:sp>
        <p:nvSpPr>
          <p:cNvPr id="31749" name="AutoShape 5"/>
          <p:cNvSpPr>
            <a:spLocks noChangeArrowheads="1"/>
          </p:cNvSpPr>
          <p:nvPr/>
        </p:nvSpPr>
        <p:spPr bwMode="auto">
          <a:xfrm>
            <a:off x="6148388" y="4876800"/>
            <a:ext cx="1219200" cy="9144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a:t>filled</a:t>
            </a:r>
          </a:p>
        </p:txBody>
      </p:sp>
      <p:sp>
        <p:nvSpPr>
          <p:cNvPr id="31750" name="AutoShape 6"/>
          <p:cNvSpPr>
            <a:spLocks noChangeArrowheads="1"/>
          </p:cNvSpPr>
          <p:nvPr/>
        </p:nvSpPr>
        <p:spPr bwMode="auto">
          <a:xfrm>
            <a:off x="6172200" y="3429000"/>
            <a:ext cx="1219200" cy="9144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a:t>entered</a:t>
            </a:r>
          </a:p>
        </p:txBody>
      </p:sp>
      <p:sp>
        <p:nvSpPr>
          <p:cNvPr id="31751" name="AutoShape 9"/>
          <p:cNvSpPr>
            <a:spLocks noChangeArrowheads="1"/>
          </p:cNvSpPr>
          <p:nvPr/>
        </p:nvSpPr>
        <p:spPr bwMode="auto">
          <a:xfrm>
            <a:off x="2895600" y="4914900"/>
            <a:ext cx="1219200" cy="9144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a:t>delivered</a:t>
            </a:r>
          </a:p>
        </p:txBody>
      </p:sp>
      <p:cxnSp>
        <p:nvCxnSpPr>
          <p:cNvPr id="31752" name="AutoShape 10"/>
          <p:cNvCxnSpPr>
            <a:cxnSpLocks noChangeShapeType="1"/>
            <a:stCxn id="31747" idx="1"/>
            <a:endCxn id="31748" idx="1"/>
          </p:cNvCxnSpPr>
          <p:nvPr/>
        </p:nvCxnSpPr>
        <p:spPr bwMode="auto">
          <a:xfrm>
            <a:off x="457200" y="3863975"/>
            <a:ext cx="2438400" cy="22225"/>
          </a:xfrm>
          <a:prstGeom prst="straightConnector1">
            <a:avLst/>
          </a:prstGeom>
          <a:noFill/>
          <a:ln w="25400">
            <a:solidFill>
              <a:schemeClr val="tx1"/>
            </a:solidFill>
            <a:round/>
            <a:headEnd/>
            <a:tailEnd type="arrow" w="med" len="lg"/>
          </a:ln>
        </p:spPr>
      </p:cxnSp>
      <p:cxnSp>
        <p:nvCxnSpPr>
          <p:cNvPr id="31753" name="AutoShape 12"/>
          <p:cNvCxnSpPr>
            <a:cxnSpLocks noChangeShapeType="1"/>
            <a:stCxn id="31748" idx="3"/>
            <a:endCxn id="31750" idx="1"/>
          </p:cNvCxnSpPr>
          <p:nvPr/>
        </p:nvCxnSpPr>
        <p:spPr bwMode="auto">
          <a:xfrm>
            <a:off x="4114800" y="3886200"/>
            <a:ext cx="2057400" cy="0"/>
          </a:xfrm>
          <a:prstGeom prst="straightConnector1">
            <a:avLst/>
          </a:prstGeom>
          <a:noFill/>
          <a:ln w="25400">
            <a:solidFill>
              <a:schemeClr val="tx1"/>
            </a:solidFill>
            <a:round/>
            <a:headEnd/>
            <a:tailEnd type="arrow" w="med" len="lg"/>
          </a:ln>
        </p:spPr>
      </p:cxnSp>
      <p:cxnSp>
        <p:nvCxnSpPr>
          <p:cNvPr id="31754" name="AutoShape 14"/>
          <p:cNvCxnSpPr>
            <a:cxnSpLocks noChangeShapeType="1"/>
            <a:stCxn id="31750" idx="3"/>
            <a:endCxn id="31749" idx="3"/>
          </p:cNvCxnSpPr>
          <p:nvPr/>
        </p:nvCxnSpPr>
        <p:spPr bwMode="auto">
          <a:xfrm flipH="1">
            <a:off x="7367588" y="3886200"/>
            <a:ext cx="23812" cy="1447800"/>
          </a:xfrm>
          <a:prstGeom prst="bentConnector3">
            <a:avLst>
              <a:gd name="adj1" fmla="val -960000"/>
            </a:avLst>
          </a:prstGeom>
          <a:noFill/>
          <a:ln w="25400">
            <a:solidFill>
              <a:schemeClr val="tx1"/>
            </a:solidFill>
            <a:miter lim="800000"/>
            <a:headEnd/>
            <a:tailEnd type="arrow" w="med" len="lg"/>
          </a:ln>
        </p:spPr>
      </p:cxnSp>
      <p:sp>
        <p:nvSpPr>
          <p:cNvPr id="31755" name="Text Box 19"/>
          <p:cNvSpPr txBox="1">
            <a:spLocks noChangeArrowheads="1"/>
          </p:cNvSpPr>
          <p:nvPr/>
        </p:nvSpPr>
        <p:spPr bwMode="auto">
          <a:xfrm>
            <a:off x="1143000" y="3352800"/>
            <a:ext cx="1828800" cy="457200"/>
          </a:xfrm>
          <a:prstGeom prst="rect">
            <a:avLst/>
          </a:prstGeom>
          <a:noFill/>
          <a:ln w="9525">
            <a:noFill/>
            <a:miter lim="800000"/>
            <a:headEnd/>
            <a:tailEnd/>
          </a:ln>
        </p:spPr>
        <p:txBody>
          <a:bodyPr>
            <a:spAutoFit/>
          </a:bodyPr>
          <a:lstStyle/>
          <a:p>
            <a:r>
              <a:rPr lang="en-US" sz="2400"/>
              <a:t>Place order</a:t>
            </a:r>
          </a:p>
        </p:txBody>
      </p:sp>
      <p:sp>
        <p:nvSpPr>
          <p:cNvPr id="31756" name="Text Box 20"/>
          <p:cNvSpPr txBox="1">
            <a:spLocks noChangeArrowheads="1"/>
          </p:cNvSpPr>
          <p:nvPr/>
        </p:nvSpPr>
        <p:spPr bwMode="auto">
          <a:xfrm>
            <a:off x="4291013" y="3492500"/>
            <a:ext cx="1957387" cy="457200"/>
          </a:xfrm>
          <a:prstGeom prst="rect">
            <a:avLst/>
          </a:prstGeom>
          <a:noFill/>
          <a:ln w="9525">
            <a:noFill/>
            <a:miter lim="800000"/>
            <a:headEnd/>
            <a:tailEnd/>
          </a:ln>
        </p:spPr>
        <p:txBody>
          <a:bodyPr>
            <a:spAutoFit/>
          </a:bodyPr>
          <a:lstStyle/>
          <a:p>
            <a:r>
              <a:rPr lang="en-US" sz="2400"/>
              <a:t>Take order</a:t>
            </a:r>
          </a:p>
        </p:txBody>
      </p:sp>
      <p:sp>
        <p:nvSpPr>
          <p:cNvPr id="31757" name="Text Box 21"/>
          <p:cNvSpPr txBox="1">
            <a:spLocks noChangeArrowheads="1"/>
          </p:cNvSpPr>
          <p:nvPr/>
        </p:nvSpPr>
        <p:spPr bwMode="auto">
          <a:xfrm>
            <a:off x="7696200" y="4191000"/>
            <a:ext cx="1004888" cy="366713"/>
          </a:xfrm>
          <a:prstGeom prst="rect">
            <a:avLst/>
          </a:prstGeom>
          <a:noFill/>
          <a:ln w="9525">
            <a:noFill/>
            <a:miter lim="800000"/>
            <a:headEnd/>
            <a:tailEnd/>
          </a:ln>
        </p:spPr>
        <p:txBody>
          <a:bodyPr wrap="none">
            <a:spAutoFit/>
          </a:bodyPr>
          <a:lstStyle/>
          <a:p>
            <a:r>
              <a:rPr lang="en-US"/>
              <a:t>Fill order</a:t>
            </a:r>
          </a:p>
        </p:txBody>
      </p:sp>
      <p:sp>
        <p:nvSpPr>
          <p:cNvPr id="31758" name="Text Box 22"/>
          <p:cNvSpPr txBox="1">
            <a:spLocks noChangeArrowheads="1"/>
          </p:cNvSpPr>
          <p:nvPr/>
        </p:nvSpPr>
        <p:spPr bwMode="auto">
          <a:xfrm>
            <a:off x="4291013" y="5397500"/>
            <a:ext cx="1663700" cy="366713"/>
          </a:xfrm>
          <a:prstGeom prst="rect">
            <a:avLst/>
          </a:prstGeom>
          <a:noFill/>
          <a:ln w="9525">
            <a:noFill/>
            <a:miter lim="800000"/>
            <a:headEnd/>
            <a:tailEnd/>
          </a:ln>
        </p:spPr>
        <p:txBody>
          <a:bodyPr>
            <a:spAutoFit/>
          </a:bodyPr>
          <a:lstStyle/>
          <a:p>
            <a:r>
              <a:rPr lang="en-US"/>
              <a:t>Deliver order</a:t>
            </a:r>
          </a:p>
        </p:txBody>
      </p:sp>
      <p:sp>
        <p:nvSpPr>
          <p:cNvPr id="31759" name="Line 23"/>
          <p:cNvSpPr>
            <a:spLocks noChangeShapeType="1"/>
          </p:cNvSpPr>
          <p:nvPr/>
        </p:nvSpPr>
        <p:spPr bwMode="auto">
          <a:xfrm flipH="1">
            <a:off x="4062413" y="5257800"/>
            <a:ext cx="2109787" cy="14288"/>
          </a:xfrm>
          <a:prstGeom prst="line">
            <a:avLst/>
          </a:prstGeom>
          <a:noFill/>
          <a:ln w="25400">
            <a:solidFill>
              <a:schemeClr val="tx1"/>
            </a:solidFill>
            <a:round/>
            <a:headEnd/>
            <a:tailEnd type="arrow" w="med" len="lg"/>
          </a:ln>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ctrTitle"/>
          </p:nvPr>
        </p:nvSpPr>
        <p:spPr>
          <a:xfrm>
            <a:off x="685800" y="609600"/>
            <a:ext cx="7772400" cy="609600"/>
          </a:xfrm>
        </p:spPr>
        <p:txBody>
          <a:bodyPr/>
          <a:lstStyle/>
          <a:p>
            <a:r>
              <a:rPr lang="en-US" smtClean="0"/>
              <a:t>Advanced state description</a:t>
            </a:r>
          </a:p>
        </p:txBody>
      </p:sp>
      <p:sp>
        <p:nvSpPr>
          <p:cNvPr id="3" name="Subtitle 2"/>
          <p:cNvSpPr>
            <a:spLocks noGrp="1"/>
          </p:cNvSpPr>
          <p:nvPr>
            <p:ph type="subTitle" idx="1"/>
          </p:nvPr>
        </p:nvSpPr>
        <p:spPr>
          <a:xfrm>
            <a:off x="685800" y="1295400"/>
            <a:ext cx="8001000" cy="5334000"/>
          </a:xfrm>
        </p:spPr>
        <p:txBody>
          <a:bodyPr/>
          <a:lstStyle/>
          <a:p>
            <a:pPr algn="l">
              <a:defRPr/>
            </a:pPr>
            <a:r>
              <a:rPr lang="en-US" dirty="0" smtClean="0"/>
              <a:t> </a:t>
            </a:r>
            <a:r>
              <a:rPr lang="en-US" dirty="0" smtClean="0">
                <a:solidFill>
                  <a:schemeClr val="tx1"/>
                </a:solidFill>
              </a:rPr>
              <a:t>Show the behavioral details in a state by showing activities within a rectangle</a:t>
            </a:r>
            <a:r>
              <a:rPr lang="en-US" dirty="0" smtClean="0"/>
              <a:t>.</a:t>
            </a:r>
            <a:endParaRPr lang="en-US" dirty="0" smtClean="0">
              <a:solidFill>
                <a:schemeClr val="tx1"/>
              </a:solidFill>
            </a:endParaRPr>
          </a:p>
          <a:p>
            <a:pPr algn="l">
              <a:buFont typeface="Wingdings" pitchFamily="2" charset="2"/>
              <a:buChar char="Ø"/>
              <a:defRPr/>
            </a:pPr>
            <a:r>
              <a:rPr lang="en-US" dirty="0" smtClean="0">
                <a:solidFill>
                  <a:schemeClr val="tx1"/>
                </a:solidFill>
              </a:rPr>
              <a:t>Name</a:t>
            </a:r>
          </a:p>
          <a:p>
            <a:pPr algn="l">
              <a:buFont typeface="Wingdings" pitchFamily="2" charset="2"/>
              <a:buChar char="Ø"/>
              <a:defRPr/>
            </a:pPr>
            <a:r>
              <a:rPr lang="en-US" dirty="0" smtClean="0">
                <a:solidFill>
                  <a:schemeClr val="tx1"/>
                </a:solidFill>
              </a:rPr>
              <a:t>Internal Activity</a:t>
            </a:r>
          </a:p>
          <a:p>
            <a:pPr algn="l">
              <a:buFont typeface="Wingdings" pitchFamily="2" charset="2"/>
              <a:buChar char="Ø"/>
              <a:defRPr/>
            </a:pPr>
            <a:r>
              <a:rPr lang="en-US" dirty="0" smtClean="0">
                <a:solidFill>
                  <a:schemeClr val="tx1"/>
                </a:solidFill>
              </a:rPr>
              <a:t>Internal Transition</a:t>
            </a:r>
          </a:p>
          <a:p>
            <a:pPr algn="l">
              <a:defRPr/>
            </a:pPr>
            <a:r>
              <a:rPr lang="en-US" dirty="0" smtClean="0">
                <a:solidFill>
                  <a:schemeClr val="tx1"/>
                </a:solidFill>
              </a:rPr>
              <a:t>Labels</a:t>
            </a:r>
          </a:p>
          <a:p>
            <a:pPr algn="l">
              <a:defRPr/>
            </a:pPr>
            <a:r>
              <a:rPr lang="en-US" b="1" dirty="0" smtClean="0">
                <a:solidFill>
                  <a:schemeClr val="tx1"/>
                </a:solidFill>
              </a:rPr>
              <a:t>Entry</a:t>
            </a:r>
            <a:r>
              <a:rPr lang="en-US" dirty="0" smtClean="0">
                <a:solidFill>
                  <a:schemeClr val="tx1"/>
                </a:solidFill>
              </a:rPr>
              <a:t>: Trigger when state is entered</a:t>
            </a:r>
          </a:p>
          <a:p>
            <a:pPr algn="l">
              <a:defRPr/>
            </a:pPr>
            <a:r>
              <a:rPr lang="en-US" b="1" dirty="0" smtClean="0">
                <a:solidFill>
                  <a:schemeClr val="tx1"/>
                </a:solidFill>
              </a:rPr>
              <a:t>Exit</a:t>
            </a:r>
            <a:r>
              <a:rPr lang="en-US" dirty="0" smtClean="0">
                <a:solidFill>
                  <a:schemeClr val="tx1"/>
                </a:solidFill>
              </a:rPr>
              <a:t>: Trigger when leaving state</a:t>
            </a:r>
          </a:p>
          <a:p>
            <a:pPr algn="l">
              <a:defRPr/>
            </a:pPr>
            <a:r>
              <a:rPr lang="en-US" b="1" dirty="0" smtClean="0">
                <a:solidFill>
                  <a:schemeClr val="tx1"/>
                </a:solidFill>
              </a:rPr>
              <a:t>Do</a:t>
            </a:r>
            <a:r>
              <a:rPr lang="en-US" dirty="0" smtClean="0">
                <a:solidFill>
                  <a:schemeClr val="tx1"/>
                </a:solidFill>
              </a:rPr>
              <a:t>: execute as long as state is active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pPr eaLnBrk="1" hangingPunct="1"/>
            <a:r>
              <a:rPr lang="en-US" smtClean="0"/>
              <a:t>State Diagram</a:t>
            </a:r>
          </a:p>
        </p:txBody>
      </p:sp>
      <p:sp>
        <p:nvSpPr>
          <p:cNvPr id="33795" name="Rectangle 3"/>
          <p:cNvSpPr>
            <a:spLocks noGrp="1" noChangeArrowheads="1"/>
          </p:cNvSpPr>
          <p:nvPr>
            <p:ph idx="1"/>
          </p:nvPr>
        </p:nvSpPr>
        <p:spPr/>
        <p:txBody>
          <a:bodyPr/>
          <a:lstStyle/>
          <a:p>
            <a:pPr eaLnBrk="1" hangingPunct="1"/>
            <a:r>
              <a:rPr lang="en-US" smtClean="0"/>
              <a:t>One can show the behavioral details in a state by showing those activities within a rectangle. This is called as </a:t>
            </a:r>
            <a:r>
              <a:rPr lang="en-US" smtClean="0">
                <a:solidFill>
                  <a:srgbClr val="FF6600"/>
                </a:solidFill>
              </a:rPr>
              <a:t>advanced state description</a:t>
            </a:r>
          </a:p>
        </p:txBody>
      </p:sp>
      <p:sp>
        <p:nvSpPr>
          <p:cNvPr id="33796" name="AutoShape 4"/>
          <p:cNvSpPr>
            <a:spLocks noChangeArrowheads="1"/>
          </p:cNvSpPr>
          <p:nvPr/>
        </p:nvSpPr>
        <p:spPr bwMode="auto">
          <a:xfrm>
            <a:off x="762000" y="3352800"/>
            <a:ext cx="3124200" cy="2971800"/>
          </a:xfrm>
          <a:prstGeom prst="flowChartAlternateProcess">
            <a:avLst/>
          </a:prstGeom>
          <a:solidFill>
            <a:schemeClr val="accent1"/>
          </a:solidFill>
          <a:ln w="9525">
            <a:solidFill>
              <a:schemeClr val="tx1"/>
            </a:solidFill>
            <a:miter lim="800000"/>
            <a:headEnd/>
            <a:tailEnd/>
          </a:ln>
        </p:spPr>
        <p:txBody>
          <a:bodyPr wrap="none" anchor="ctr"/>
          <a:lstStyle/>
          <a:p>
            <a:pPr algn="ctr"/>
            <a:endParaRPr lang="en-GB"/>
          </a:p>
        </p:txBody>
      </p:sp>
      <p:sp>
        <p:nvSpPr>
          <p:cNvPr id="33797" name="Text Box 7"/>
          <p:cNvSpPr txBox="1">
            <a:spLocks noChangeArrowheads="1"/>
          </p:cNvSpPr>
          <p:nvPr/>
        </p:nvSpPr>
        <p:spPr bwMode="auto">
          <a:xfrm>
            <a:off x="1873250" y="3519488"/>
            <a:ext cx="731838" cy="369887"/>
          </a:xfrm>
          <a:prstGeom prst="rect">
            <a:avLst/>
          </a:prstGeom>
          <a:noFill/>
          <a:ln w="9525">
            <a:noFill/>
            <a:miter lim="800000"/>
            <a:headEnd/>
            <a:tailEnd/>
          </a:ln>
        </p:spPr>
        <p:txBody>
          <a:bodyPr wrap="none">
            <a:spAutoFit/>
          </a:bodyPr>
          <a:lstStyle/>
          <a:p>
            <a:pPr algn="ctr"/>
            <a:r>
              <a:rPr lang="en-US"/>
              <a:t>faxing</a:t>
            </a:r>
          </a:p>
        </p:txBody>
      </p:sp>
      <p:sp>
        <p:nvSpPr>
          <p:cNvPr id="33798" name="Text Box 8"/>
          <p:cNvSpPr txBox="1">
            <a:spLocks noChangeArrowheads="1"/>
          </p:cNvSpPr>
          <p:nvPr/>
        </p:nvSpPr>
        <p:spPr bwMode="auto">
          <a:xfrm>
            <a:off x="762000" y="3962400"/>
            <a:ext cx="3200400" cy="1631950"/>
          </a:xfrm>
          <a:prstGeom prst="rect">
            <a:avLst/>
          </a:prstGeom>
          <a:noFill/>
          <a:ln w="9525">
            <a:noFill/>
            <a:miter lim="800000"/>
            <a:headEnd/>
            <a:tailEnd/>
          </a:ln>
        </p:spPr>
        <p:txBody>
          <a:bodyPr>
            <a:spAutoFit/>
          </a:bodyPr>
          <a:lstStyle/>
          <a:p>
            <a:r>
              <a:rPr lang="en-US" sz="2000">
                <a:solidFill>
                  <a:srgbClr val="FF0000"/>
                </a:solidFill>
              </a:rPr>
              <a:t>Entry</a:t>
            </a:r>
            <a:r>
              <a:rPr lang="en-US" sz="2000"/>
              <a:t>/key in the fax number</a:t>
            </a:r>
          </a:p>
          <a:p>
            <a:r>
              <a:rPr lang="en-US" sz="2000">
                <a:solidFill>
                  <a:srgbClr val="FF0000"/>
                </a:solidFill>
              </a:rPr>
              <a:t>Exit</a:t>
            </a:r>
            <a:r>
              <a:rPr lang="en-US" sz="2000"/>
              <a:t>/complete transmission</a:t>
            </a:r>
          </a:p>
          <a:p>
            <a:r>
              <a:rPr lang="en-US" sz="2000">
                <a:solidFill>
                  <a:srgbClr val="FF0000"/>
                </a:solidFill>
              </a:rPr>
              <a:t>Do</a:t>
            </a:r>
            <a:r>
              <a:rPr lang="en-US" sz="2000"/>
              <a:t>/scan</a:t>
            </a:r>
          </a:p>
          <a:p>
            <a:r>
              <a:rPr lang="en-US" sz="2000">
                <a:solidFill>
                  <a:srgbClr val="FF0000"/>
                </a:solidFill>
              </a:rPr>
              <a:t>Do</a:t>
            </a:r>
            <a:r>
              <a:rPr lang="en-US" sz="2000"/>
              <a:t>/send data</a:t>
            </a:r>
          </a:p>
          <a:p>
            <a:r>
              <a:rPr lang="en-US" sz="2000">
                <a:solidFill>
                  <a:srgbClr val="FF0000"/>
                </a:solidFill>
              </a:rPr>
              <a:t>Do</a:t>
            </a:r>
            <a:r>
              <a:rPr lang="en-US" sz="2000"/>
              <a:t>/advance paper</a:t>
            </a:r>
          </a:p>
        </p:txBody>
      </p:sp>
      <p:sp>
        <p:nvSpPr>
          <p:cNvPr id="33799" name="AutoShape 11"/>
          <p:cNvSpPr>
            <a:spLocks noChangeArrowheads="1"/>
          </p:cNvSpPr>
          <p:nvPr/>
        </p:nvSpPr>
        <p:spPr bwMode="auto">
          <a:xfrm>
            <a:off x="5486400" y="3276600"/>
            <a:ext cx="3124200" cy="2514600"/>
          </a:xfrm>
          <a:prstGeom prst="flowChartAlternateProcess">
            <a:avLst/>
          </a:prstGeom>
          <a:solidFill>
            <a:schemeClr val="accent1"/>
          </a:solidFill>
          <a:ln w="9525">
            <a:solidFill>
              <a:schemeClr val="tx1"/>
            </a:solidFill>
            <a:miter lim="800000"/>
            <a:headEnd/>
            <a:tailEnd/>
          </a:ln>
        </p:spPr>
        <p:txBody>
          <a:bodyPr wrap="none" anchor="ctr"/>
          <a:lstStyle/>
          <a:p>
            <a:pPr algn="ctr"/>
            <a:endParaRPr lang="en-GB"/>
          </a:p>
        </p:txBody>
      </p:sp>
      <p:sp>
        <p:nvSpPr>
          <p:cNvPr id="33800" name="Text Box 12"/>
          <p:cNvSpPr txBox="1">
            <a:spLocks noChangeArrowheads="1"/>
          </p:cNvSpPr>
          <p:nvPr/>
        </p:nvSpPr>
        <p:spPr bwMode="auto">
          <a:xfrm>
            <a:off x="6635750" y="3402013"/>
            <a:ext cx="527050" cy="366712"/>
          </a:xfrm>
          <a:prstGeom prst="rect">
            <a:avLst/>
          </a:prstGeom>
          <a:noFill/>
          <a:ln w="9525">
            <a:noFill/>
            <a:miter lim="800000"/>
            <a:headEnd/>
            <a:tailEnd/>
          </a:ln>
        </p:spPr>
        <p:txBody>
          <a:bodyPr wrap="none">
            <a:spAutoFit/>
          </a:bodyPr>
          <a:lstStyle/>
          <a:p>
            <a:r>
              <a:rPr lang="en-US"/>
              <a:t>Idle</a:t>
            </a:r>
            <a:endParaRPr lang="en-GB"/>
          </a:p>
        </p:txBody>
      </p:sp>
      <p:sp>
        <p:nvSpPr>
          <p:cNvPr id="33801" name="Line 13"/>
          <p:cNvSpPr>
            <a:spLocks noChangeShapeType="1"/>
          </p:cNvSpPr>
          <p:nvPr/>
        </p:nvSpPr>
        <p:spPr bwMode="auto">
          <a:xfrm>
            <a:off x="5486400" y="3886200"/>
            <a:ext cx="3124200" cy="0"/>
          </a:xfrm>
          <a:prstGeom prst="line">
            <a:avLst/>
          </a:prstGeom>
          <a:noFill/>
          <a:ln w="9525">
            <a:solidFill>
              <a:schemeClr val="tx1"/>
            </a:solidFill>
            <a:round/>
            <a:headEnd/>
            <a:tailEnd/>
          </a:ln>
        </p:spPr>
        <p:txBody>
          <a:bodyPr/>
          <a:lstStyle/>
          <a:p>
            <a:endParaRPr lang="en-US"/>
          </a:p>
        </p:txBody>
      </p:sp>
      <p:sp>
        <p:nvSpPr>
          <p:cNvPr id="33802" name="Line 14"/>
          <p:cNvSpPr>
            <a:spLocks noChangeShapeType="1"/>
          </p:cNvSpPr>
          <p:nvPr/>
        </p:nvSpPr>
        <p:spPr bwMode="auto">
          <a:xfrm>
            <a:off x="762000" y="3886200"/>
            <a:ext cx="3124200" cy="0"/>
          </a:xfrm>
          <a:prstGeom prst="line">
            <a:avLst/>
          </a:prstGeom>
          <a:noFill/>
          <a:ln w="9525">
            <a:solidFill>
              <a:schemeClr val="tx1"/>
            </a:solidFill>
            <a:round/>
            <a:headEnd/>
            <a:tailEnd/>
          </a:ln>
        </p:spPr>
        <p:txBody>
          <a:bodyPr/>
          <a:lstStyle/>
          <a:p>
            <a:endParaRPr lang="en-US"/>
          </a:p>
        </p:txBody>
      </p:sp>
      <p:sp>
        <p:nvSpPr>
          <p:cNvPr id="33803" name="Line 16"/>
          <p:cNvSpPr>
            <a:spLocks noChangeShapeType="1"/>
          </p:cNvSpPr>
          <p:nvPr/>
        </p:nvSpPr>
        <p:spPr bwMode="auto">
          <a:xfrm>
            <a:off x="3886200" y="4343400"/>
            <a:ext cx="1600200" cy="0"/>
          </a:xfrm>
          <a:prstGeom prst="line">
            <a:avLst/>
          </a:prstGeom>
          <a:noFill/>
          <a:ln w="28575">
            <a:solidFill>
              <a:schemeClr val="tx1"/>
            </a:solidFill>
            <a:round/>
            <a:headEnd/>
            <a:tailEnd type="arrow" w="lg" len="lg"/>
          </a:ln>
        </p:spPr>
        <p:txBody>
          <a:bodyPr/>
          <a:lstStyle/>
          <a:p>
            <a:endParaRPr lang="en-US"/>
          </a:p>
        </p:txBody>
      </p:sp>
      <p:sp>
        <p:nvSpPr>
          <p:cNvPr id="33804" name="Line 19"/>
          <p:cNvSpPr>
            <a:spLocks noChangeShapeType="1"/>
          </p:cNvSpPr>
          <p:nvPr/>
        </p:nvSpPr>
        <p:spPr bwMode="auto">
          <a:xfrm flipH="1">
            <a:off x="3886200" y="5029200"/>
            <a:ext cx="1600200" cy="0"/>
          </a:xfrm>
          <a:prstGeom prst="line">
            <a:avLst/>
          </a:prstGeom>
          <a:noFill/>
          <a:ln w="28575">
            <a:solidFill>
              <a:schemeClr val="tx1"/>
            </a:solidFill>
            <a:round/>
            <a:headEnd/>
            <a:tailEnd type="arrow" w="lg" len="lg"/>
          </a:ln>
        </p:spPr>
        <p:txBody>
          <a:bodyPr/>
          <a:lstStyle/>
          <a:p>
            <a:endParaRPr lang="en-US"/>
          </a:p>
        </p:txBody>
      </p:sp>
      <p:sp>
        <p:nvSpPr>
          <p:cNvPr id="33805" name="Text Box 20"/>
          <p:cNvSpPr txBox="1">
            <a:spLocks noChangeArrowheads="1"/>
          </p:cNvSpPr>
          <p:nvPr/>
        </p:nvSpPr>
        <p:spPr bwMode="auto">
          <a:xfrm>
            <a:off x="5715000" y="4119563"/>
            <a:ext cx="2563813" cy="1311275"/>
          </a:xfrm>
          <a:prstGeom prst="rect">
            <a:avLst/>
          </a:prstGeom>
          <a:noFill/>
          <a:ln w="9525">
            <a:noFill/>
            <a:miter lim="800000"/>
            <a:headEnd/>
            <a:tailEnd/>
          </a:ln>
        </p:spPr>
        <p:txBody>
          <a:bodyPr>
            <a:spAutoFit/>
          </a:bodyPr>
          <a:lstStyle/>
          <a:p>
            <a:r>
              <a:rPr lang="en-US" sz="2000">
                <a:solidFill>
                  <a:srgbClr val="FF0000"/>
                </a:solidFill>
              </a:rPr>
              <a:t>Entry</a:t>
            </a:r>
            <a:r>
              <a:rPr lang="en-US" sz="2000"/>
              <a:t>/fax complete</a:t>
            </a:r>
          </a:p>
          <a:p>
            <a:r>
              <a:rPr lang="en-US" sz="2000">
                <a:solidFill>
                  <a:srgbClr val="FF0000"/>
                </a:solidFill>
              </a:rPr>
              <a:t>Exit</a:t>
            </a:r>
            <a:r>
              <a:rPr lang="en-US" sz="2000"/>
              <a:t>/key in fax number</a:t>
            </a:r>
          </a:p>
          <a:p>
            <a:r>
              <a:rPr lang="en-US" sz="2000">
                <a:solidFill>
                  <a:srgbClr val="FF0000"/>
                </a:solidFill>
              </a:rPr>
              <a:t>Do</a:t>
            </a:r>
            <a:r>
              <a:rPr lang="en-US" sz="2000"/>
              <a:t>/show date</a:t>
            </a:r>
          </a:p>
          <a:p>
            <a:r>
              <a:rPr lang="en-US" sz="2000">
                <a:solidFill>
                  <a:srgbClr val="FF0000"/>
                </a:solidFill>
              </a:rPr>
              <a:t>Do</a:t>
            </a:r>
            <a:r>
              <a:rPr lang="en-US" sz="2000"/>
              <a:t>/show time</a:t>
            </a:r>
            <a:endParaRPr lang="en-GB" sz="20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pPr eaLnBrk="1" hangingPunct="1"/>
            <a:r>
              <a:rPr lang="en-US" smtClean="0"/>
              <a:t>State diagram</a:t>
            </a:r>
          </a:p>
        </p:txBody>
      </p:sp>
      <p:sp>
        <p:nvSpPr>
          <p:cNvPr id="34819" name="Rectangle 3"/>
          <p:cNvSpPr>
            <a:spLocks noGrp="1" noChangeArrowheads="1"/>
          </p:cNvSpPr>
          <p:nvPr>
            <p:ph idx="1"/>
          </p:nvPr>
        </p:nvSpPr>
        <p:spPr/>
        <p:txBody>
          <a:bodyPr/>
          <a:lstStyle/>
          <a:p>
            <a:pPr eaLnBrk="1" hangingPunct="1"/>
            <a:r>
              <a:rPr lang="en-US" smtClean="0"/>
              <a:t>An </a:t>
            </a:r>
            <a:r>
              <a:rPr lang="en-US" smtClean="0">
                <a:solidFill>
                  <a:srgbClr val="FF6600"/>
                </a:solidFill>
              </a:rPr>
              <a:t>internal transition</a:t>
            </a:r>
            <a:r>
              <a:rPr lang="en-US" smtClean="0"/>
              <a:t> models a reaction while staying in the same state</a:t>
            </a:r>
          </a:p>
        </p:txBody>
      </p:sp>
      <p:sp>
        <p:nvSpPr>
          <p:cNvPr id="34820" name="AutoShape 4"/>
          <p:cNvSpPr>
            <a:spLocks noChangeArrowheads="1"/>
          </p:cNvSpPr>
          <p:nvPr/>
        </p:nvSpPr>
        <p:spPr bwMode="auto">
          <a:xfrm>
            <a:off x="1676400" y="3276600"/>
            <a:ext cx="3657600" cy="21336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sz="2000"/>
              <a:t>Brewing</a:t>
            </a:r>
          </a:p>
          <a:p>
            <a:pPr algn="ctr"/>
            <a:r>
              <a:rPr lang="en-US" sz="2000"/>
              <a:t>Do/brewing coffee</a:t>
            </a:r>
          </a:p>
          <a:p>
            <a:pPr algn="ctr"/>
            <a:r>
              <a:rPr lang="en-US" sz="2000"/>
              <a:t>Coffee pot removed/suspend</a:t>
            </a:r>
          </a:p>
          <a:p>
            <a:pPr algn="ctr"/>
            <a:r>
              <a:rPr lang="en-US" sz="2000"/>
              <a:t>Coffee pot replaced/resume</a:t>
            </a:r>
          </a:p>
        </p:txBody>
      </p:sp>
      <p:sp>
        <p:nvSpPr>
          <p:cNvPr id="34821" name="Line 6"/>
          <p:cNvSpPr>
            <a:spLocks noChangeShapeType="1"/>
          </p:cNvSpPr>
          <p:nvPr/>
        </p:nvSpPr>
        <p:spPr bwMode="auto">
          <a:xfrm>
            <a:off x="1676400" y="4038600"/>
            <a:ext cx="3657600" cy="0"/>
          </a:xfrm>
          <a:prstGeom prst="line">
            <a:avLst/>
          </a:prstGeom>
          <a:noFill/>
          <a:ln w="9525">
            <a:solidFill>
              <a:schemeClr val="tx1"/>
            </a:solidFill>
            <a:round/>
            <a:headEnd/>
            <a:tailEnd/>
          </a:ln>
        </p:spPr>
        <p:txBody>
          <a:bodyPr/>
          <a:lstStyle/>
          <a:p>
            <a:endParaRPr lang="en-US"/>
          </a:p>
        </p:txBody>
      </p:sp>
      <p:sp>
        <p:nvSpPr>
          <p:cNvPr id="34822" name="Line 7"/>
          <p:cNvSpPr>
            <a:spLocks noChangeShapeType="1"/>
          </p:cNvSpPr>
          <p:nvPr/>
        </p:nvSpPr>
        <p:spPr bwMode="auto">
          <a:xfrm>
            <a:off x="1700213" y="4376738"/>
            <a:ext cx="365760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kshama\Downloads\New Doc 2020-09-09 10.56.43.jpg"/>
          <p:cNvPicPr>
            <a:picLocks noChangeAspect="1" noChangeArrowheads="1"/>
          </p:cNvPicPr>
          <p:nvPr/>
        </p:nvPicPr>
        <p:blipFill>
          <a:blip r:embed="rId2"/>
          <a:srcRect/>
          <a:stretch>
            <a:fillRect/>
          </a:stretch>
        </p:blipFill>
        <p:spPr bwMode="auto">
          <a:xfrm>
            <a:off x="0" y="914400"/>
            <a:ext cx="91440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457200" y="274638"/>
            <a:ext cx="8229600" cy="868362"/>
          </a:xfrm>
        </p:spPr>
        <p:txBody>
          <a:bodyPr/>
          <a:lstStyle/>
          <a:p>
            <a:pPr eaLnBrk="1" hangingPunct="1"/>
            <a:r>
              <a:rPr lang="en-US" smtClean="0"/>
              <a:t>State Diagram</a:t>
            </a:r>
          </a:p>
        </p:txBody>
      </p:sp>
      <p:sp>
        <p:nvSpPr>
          <p:cNvPr id="36867" name="Rectangle 3"/>
          <p:cNvSpPr>
            <a:spLocks noGrp="1" noChangeArrowheads="1"/>
          </p:cNvSpPr>
          <p:nvPr>
            <p:ph idx="1"/>
          </p:nvPr>
        </p:nvSpPr>
        <p:spPr>
          <a:xfrm>
            <a:off x="457200" y="1219200"/>
            <a:ext cx="8229600" cy="4906963"/>
          </a:xfrm>
        </p:spPr>
        <p:txBody>
          <a:bodyPr/>
          <a:lstStyle/>
          <a:p>
            <a:pPr eaLnBrk="1" hangingPunct="1"/>
            <a:r>
              <a:rPr lang="en-US" smtClean="0"/>
              <a:t>Composite state</a:t>
            </a:r>
          </a:p>
          <a:p>
            <a:pPr lvl="1" eaLnBrk="1" hangingPunct="1"/>
            <a:r>
              <a:rPr lang="en-US" smtClean="0"/>
              <a:t>Sequential substates</a:t>
            </a:r>
          </a:p>
        </p:txBody>
      </p:sp>
      <p:sp>
        <p:nvSpPr>
          <p:cNvPr id="36868" name="AutoShape 4"/>
          <p:cNvSpPr>
            <a:spLocks noChangeArrowheads="1"/>
          </p:cNvSpPr>
          <p:nvPr/>
        </p:nvSpPr>
        <p:spPr bwMode="auto">
          <a:xfrm>
            <a:off x="457200" y="2362200"/>
            <a:ext cx="8382000" cy="3352800"/>
          </a:xfrm>
          <a:prstGeom prst="flowChartAlternateProcess">
            <a:avLst/>
          </a:prstGeom>
          <a:solidFill>
            <a:schemeClr val="accent1"/>
          </a:solidFill>
          <a:ln w="9525">
            <a:solidFill>
              <a:schemeClr val="tx1"/>
            </a:solidFill>
            <a:miter lim="800000"/>
            <a:headEnd/>
            <a:tailEnd/>
          </a:ln>
        </p:spPr>
        <p:txBody>
          <a:bodyPr wrap="none" anchor="ctr"/>
          <a:lstStyle/>
          <a:p>
            <a:pPr algn="ctr"/>
            <a:endParaRPr lang="en-GB"/>
          </a:p>
        </p:txBody>
      </p:sp>
      <p:sp>
        <p:nvSpPr>
          <p:cNvPr id="36869" name="Text Box 6"/>
          <p:cNvSpPr txBox="1">
            <a:spLocks noChangeArrowheads="1"/>
          </p:cNvSpPr>
          <p:nvPr/>
        </p:nvSpPr>
        <p:spPr bwMode="auto">
          <a:xfrm>
            <a:off x="914400" y="2673350"/>
            <a:ext cx="1044575" cy="457200"/>
          </a:xfrm>
          <a:prstGeom prst="rect">
            <a:avLst/>
          </a:prstGeom>
          <a:noFill/>
          <a:ln w="9525">
            <a:noFill/>
            <a:miter lim="800000"/>
            <a:headEnd/>
            <a:tailEnd/>
          </a:ln>
        </p:spPr>
        <p:txBody>
          <a:bodyPr wrap="none">
            <a:spAutoFit/>
          </a:bodyPr>
          <a:lstStyle/>
          <a:p>
            <a:r>
              <a:rPr lang="en-US" sz="2400"/>
              <a:t>Dialing</a:t>
            </a:r>
          </a:p>
        </p:txBody>
      </p:sp>
      <p:sp>
        <p:nvSpPr>
          <p:cNvPr id="36870" name="Oval 7"/>
          <p:cNvSpPr>
            <a:spLocks noChangeArrowheads="1"/>
          </p:cNvSpPr>
          <p:nvPr/>
        </p:nvSpPr>
        <p:spPr bwMode="auto">
          <a:xfrm>
            <a:off x="685800" y="4376738"/>
            <a:ext cx="152400" cy="1524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36871" name="AutoShape 8"/>
          <p:cNvSpPr>
            <a:spLocks noChangeArrowheads="1"/>
          </p:cNvSpPr>
          <p:nvPr/>
        </p:nvSpPr>
        <p:spPr bwMode="auto">
          <a:xfrm>
            <a:off x="1219200" y="3581400"/>
            <a:ext cx="2438400" cy="1600200"/>
          </a:xfrm>
          <a:prstGeom prst="flowChartAlternateProcess">
            <a:avLst/>
          </a:prstGeom>
          <a:solidFill>
            <a:schemeClr val="hlink"/>
          </a:solidFill>
          <a:ln w="9525">
            <a:solidFill>
              <a:schemeClr val="tx1"/>
            </a:solidFill>
            <a:miter lim="800000"/>
            <a:headEnd/>
            <a:tailEnd/>
          </a:ln>
        </p:spPr>
        <p:txBody>
          <a:bodyPr wrap="none" anchor="ctr"/>
          <a:lstStyle/>
          <a:p>
            <a:pPr algn="ctr"/>
            <a:r>
              <a:rPr lang="en-US" sz="2400">
                <a:solidFill>
                  <a:schemeClr val="bg2"/>
                </a:solidFill>
              </a:rPr>
              <a:t>Start</a:t>
            </a:r>
          </a:p>
          <a:p>
            <a:pPr algn="ctr"/>
            <a:r>
              <a:rPr lang="en-US" sz="2400">
                <a:solidFill>
                  <a:schemeClr val="bg2"/>
                </a:solidFill>
              </a:rPr>
              <a:t>Entry/start dialtone</a:t>
            </a:r>
          </a:p>
          <a:p>
            <a:pPr algn="ctr"/>
            <a:r>
              <a:rPr lang="en-US" sz="2400">
                <a:solidFill>
                  <a:schemeClr val="bg2"/>
                </a:solidFill>
              </a:rPr>
              <a:t>Exit/stop dialtone</a:t>
            </a:r>
          </a:p>
        </p:txBody>
      </p:sp>
      <p:sp>
        <p:nvSpPr>
          <p:cNvPr id="36872" name="Line 10"/>
          <p:cNvSpPr>
            <a:spLocks noChangeShapeType="1"/>
          </p:cNvSpPr>
          <p:nvPr/>
        </p:nvSpPr>
        <p:spPr bwMode="auto">
          <a:xfrm>
            <a:off x="1600200" y="4343400"/>
            <a:ext cx="1981200" cy="0"/>
          </a:xfrm>
          <a:prstGeom prst="line">
            <a:avLst/>
          </a:prstGeom>
          <a:noFill/>
          <a:ln w="9525">
            <a:solidFill>
              <a:schemeClr val="tx1"/>
            </a:solidFill>
            <a:round/>
            <a:headEnd/>
            <a:tailEnd/>
          </a:ln>
        </p:spPr>
        <p:txBody>
          <a:bodyPr/>
          <a:lstStyle/>
          <a:p>
            <a:endParaRPr lang="en-US"/>
          </a:p>
        </p:txBody>
      </p:sp>
      <p:sp>
        <p:nvSpPr>
          <p:cNvPr id="36873" name="AutoShape 11"/>
          <p:cNvSpPr>
            <a:spLocks noChangeArrowheads="1"/>
          </p:cNvSpPr>
          <p:nvPr/>
        </p:nvSpPr>
        <p:spPr bwMode="auto">
          <a:xfrm>
            <a:off x="4114800" y="3619500"/>
            <a:ext cx="2524125" cy="1600200"/>
          </a:xfrm>
          <a:prstGeom prst="flowChartAlternateProcess">
            <a:avLst/>
          </a:prstGeom>
          <a:solidFill>
            <a:schemeClr val="hlink"/>
          </a:solidFill>
          <a:ln w="9525">
            <a:solidFill>
              <a:schemeClr val="tx1"/>
            </a:solidFill>
            <a:miter lim="800000"/>
            <a:headEnd/>
            <a:tailEnd/>
          </a:ln>
        </p:spPr>
        <p:txBody>
          <a:bodyPr wrap="none" anchor="ctr"/>
          <a:lstStyle/>
          <a:p>
            <a:pPr algn="ctr"/>
            <a:r>
              <a:rPr lang="en-US" sz="2000">
                <a:solidFill>
                  <a:schemeClr val="bg2"/>
                </a:solidFill>
              </a:rPr>
              <a:t>PartialDial</a:t>
            </a:r>
          </a:p>
          <a:p>
            <a:pPr algn="ctr"/>
            <a:r>
              <a:rPr lang="en-US" sz="2000">
                <a:solidFill>
                  <a:schemeClr val="bg2"/>
                </a:solidFill>
              </a:rPr>
              <a:t>Entry/number.append(n)</a:t>
            </a:r>
          </a:p>
          <a:p>
            <a:pPr algn="ctr"/>
            <a:r>
              <a:rPr lang="en-US" sz="2000">
                <a:solidFill>
                  <a:schemeClr val="bg2"/>
                </a:solidFill>
              </a:rPr>
              <a:t>Exit/stop dialtone</a:t>
            </a:r>
          </a:p>
        </p:txBody>
      </p:sp>
      <p:sp>
        <p:nvSpPr>
          <p:cNvPr id="36874" name="Line 12"/>
          <p:cNvSpPr>
            <a:spLocks noChangeShapeType="1"/>
          </p:cNvSpPr>
          <p:nvPr/>
        </p:nvSpPr>
        <p:spPr bwMode="auto">
          <a:xfrm>
            <a:off x="4124325" y="4381500"/>
            <a:ext cx="2514600" cy="0"/>
          </a:xfrm>
          <a:prstGeom prst="line">
            <a:avLst/>
          </a:prstGeom>
          <a:noFill/>
          <a:ln w="9525">
            <a:solidFill>
              <a:schemeClr val="tx1"/>
            </a:solidFill>
            <a:round/>
            <a:headEnd/>
            <a:tailEnd/>
          </a:ln>
        </p:spPr>
        <p:txBody>
          <a:bodyPr/>
          <a:lstStyle/>
          <a:p>
            <a:endParaRPr lang="en-US"/>
          </a:p>
        </p:txBody>
      </p:sp>
      <p:sp>
        <p:nvSpPr>
          <p:cNvPr id="36875" name="Oval 13"/>
          <p:cNvSpPr>
            <a:spLocks noChangeArrowheads="1"/>
          </p:cNvSpPr>
          <p:nvPr/>
        </p:nvSpPr>
        <p:spPr bwMode="auto">
          <a:xfrm>
            <a:off x="7877175" y="4381500"/>
            <a:ext cx="152400" cy="1524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36876" name="Oval 14"/>
          <p:cNvSpPr>
            <a:spLocks noChangeArrowheads="1"/>
          </p:cNvSpPr>
          <p:nvPr/>
        </p:nvSpPr>
        <p:spPr bwMode="auto">
          <a:xfrm>
            <a:off x="7772400" y="4262438"/>
            <a:ext cx="381000" cy="381000"/>
          </a:xfrm>
          <a:prstGeom prst="ellipse">
            <a:avLst/>
          </a:prstGeom>
          <a:noFill/>
          <a:ln w="9525">
            <a:solidFill>
              <a:schemeClr val="tx1"/>
            </a:solidFill>
            <a:round/>
            <a:headEnd/>
            <a:tailEnd/>
          </a:ln>
        </p:spPr>
        <p:txBody>
          <a:bodyPr wrap="none" anchor="ctr"/>
          <a:lstStyle/>
          <a:p>
            <a:endParaRPr lang="en-US"/>
          </a:p>
        </p:txBody>
      </p:sp>
      <p:sp>
        <p:nvSpPr>
          <p:cNvPr id="36877" name="Line 16"/>
          <p:cNvSpPr>
            <a:spLocks noChangeShapeType="1"/>
          </p:cNvSpPr>
          <p:nvPr/>
        </p:nvSpPr>
        <p:spPr bwMode="auto">
          <a:xfrm>
            <a:off x="838200" y="4457700"/>
            <a:ext cx="381000" cy="0"/>
          </a:xfrm>
          <a:prstGeom prst="line">
            <a:avLst/>
          </a:prstGeom>
          <a:noFill/>
          <a:ln w="28575">
            <a:solidFill>
              <a:schemeClr val="tx1"/>
            </a:solidFill>
            <a:round/>
            <a:headEnd/>
            <a:tailEnd type="arrow" w="med" len="lg"/>
          </a:ln>
        </p:spPr>
        <p:txBody>
          <a:bodyPr/>
          <a:lstStyle/>
          <a:p>
            <a:endParaRPr lang="en-US"/>
          </a:p>
        </p:txBody>
      </p:sp>
      <p:sp>
        <p:nvSpPr>
          <p:cNvPr id="36878" name="Line 17"/>
          <p:cNvSpPr>
            <a:spLocks noChangeShapeType="1"/>
          </p:cNvSpPr>
          <p:nvPr/>
        </p:nvSpPr>
        <p:spPr bwMode="auto">
          <a:xfrm>
            <a:off x="3676650" y="4419600"/>
            <a:ext cx="411163" cy="4763"/>
          </a:xfrm>
          <a:prstGeom prst="line">
            <a:avLst/>
          </a:prstGeom>
          <a:noFill/>
          <a:ln w="28575">
            <a:solidFill>
              <a:schemeClr val="tx1"/>
            </a:solidFill>
            <a:round/>
            <a:headEnd/>
            <a:tailEnd type="arrow" w="med" len="lg"/>
          </a:ln>
        </p:spPr>
        <p:txBody>
          <a:bodyPr/>
          <a:lstStyle/>
          <a:p>
            <a:endParaRPr lang="en-US"/>
          </a:p>
        </p:txBody>
      </p:sp>
      <p:sp>
        <p:nvSpPr>
          <p:cNvPr id="36879" name="Line 19"/>
          <p:cNvSpPr>
            <a:spLocks noChangeShapeType="1"/>
          </p:cNvSpPr>
          <p:nvPr/>
        </p:nvSpPr>
        <p:spPr bwMode="auto">
          <a:xfrm flipV="1">
            <a:off x="6629400" y="4457700"/>
            <a:ext cx="1143000" cy="15875"/>
          </a:xfrm>
          <a:prstGeom prst="line">
            <a:avLst/>
          </a:prstGeom>
          <a:noFill/>
          <a:ln w="28575">
            <a:solidFill>
              <a:schemeClr val="tx1"/>
            </a:solidFill>
            <a:round/>
            <a:headEnd/>
            <a:tailEnd type="arrow" w="med" len="lg"/>
          </a:ln>
        </p:spPr>
        <p:txBody>
          <a:bodyPr/>
          <a:lstStyle/>
          <a:p>
            <a:endParaRPr lang="en-US"/>
          </a:p>
        </p:txBody>
      </p:sp>
      <p:sp>
        <p:nvSpPr>
          <p:cNvPr id="36880" name="Text Box 20"/>
          <p:cNvSpPr txBox="1">
            <a:spLocks noChangeArrowheads="1"/>
          </p:cNvSpPr>
          <p:nvPr/>
        </p:nvSpPr>
        <p:spPr bwMode="auto">
          <a:xfrm>
            <a:off x="3581400" y="3276600"/>
            <a:ext cx="1109663" cy="457200"/>
          </a:xfrm>
          <a:prstGeom prst="rect">
            <a:avLst/>
          </a:prstGeom>
          <a:noFill/>
          <a:ln w="9525">
            <a:noFill/>
            <a:miter lim="800000"/>
            <a:headEnd/>
            <a:tailEnd/>
          </a:ln>
        </p:spPr>
        <p:txBody>
          <a:bodyPr>
            <a:spAutoFit/>
          </a:bodyPr>
          <a:lstStyle/>
          <a:p>
            <a:r>
              <a:rPr lang="en-US" sz="2400"/>
              <a:t>digit(n)</a:t>
            </a:r>
          </a:p>
        </p:txBody>
      </p:sp>
      <p:cxnSp>
        <p:nvCxnSpPr>
          <p:cNvPr id="36881" name="AutoShape 21"/>
          <p:cNvCxnSpPr>
            <a:cxnSpLocks noChangeShapeType="1"/>
            <a:stCxn id="36873" idx="2"/>
          </p:cNvCxnSpPr>
          <p:nvPr/>
        </p:nvCxnSpPr>
        <p:spPr bwMode="auto">
          <a:xfrm rot="5400000" flipH="1" flipV="1">
            <a:off x="5610226" y="4224337"/>
            <a:ext cx="762000" cy="1228725"/>
          </a:xfrm>
          <a:prstGeom prst="curvedConnector4">
            <a:avLst>
              <a:gd name="adj1" fmla="val -68755"/>
              <a:gd name="adj2" fmla="val 118083"/>
            </a:avLst>
          </a:prstGeom>
          <a:noFill/>
          <a:ln w="28575">
            <a:solidFill>
              <a:schemeClr val="tx1"/>
            </a:solidFill>
            <a:round/>
            <a:headEnd/>
            <a:tailEnd type="arrow" w="med" len="lg"/>
          </a:ln>
        </p:spPr>
      </p:cxnSp>
      <p:sp>
        <p:nvSpPr>
          <p:cNvPr id="36882" name="Text Box 22"/>
          <p:cNvSpPr txBox="1">
            <a:spLocks noChangeArrowheads="1"/>
          </p:cNvSpPr>
          <p:nvPr/>
        </p:nvSpPr>
        <p:spPr bwMode="auto">
          <a:xfrm>
            <a:off x="6858000" y="5029200"/>
            <a:ext cx="820738" cy="366713"/>
          </a:xfrm>
          <a:prstGeom prst="rect">
            <a:avLst/>
          </a:prstGeom>
          <a:noFill/>
          <a:ln w="9525">
            <a:noFill/>
            <a:miter lim="800000"/>
            <a:headEnd/>
            <a:tailEnd/>
          </a:ln>
        </p:spPr>
        <p:txBody>
          <a:bodyPr wrap="none">
            <a:spAutoFit/>
          </a:bodyPr>
          <a:lstStyle/>
          <a:p>
            <a:r>
              <a:rPr lang="en-US"/>
              <a:t>digit(n)</a:t>
            </a:r>
          </a:p>
        </p:txBody>
      </p:sp>
      <p:sp>
        <p:nvSpPr>
          <p:cNvPr id="36883" name="Text Box 23"/>
          <p:cNvSpPr txBox="1">
            <a:spLocks noChangeArrowheads="1"/>
          </p:cNvSpPr>
          <p:nvPr/>
        </p:nvSpPr>
        <p:spPr bwMode="auto">
          <a:xfrm>
            <a:off x="6477000" y="3733800"/>
            <a:ext cx="2819400" cy="461963"/>
          </a:xfrm>
          <a:prstGeom prst="rect">
            <a:avLst/>
          </a:prstGeom>
          <a:noFill/>
          <a:ln w="9525">
            <a:noFill/>
            <a:miter lim="800000"/>
            <a:headEnd/>
            <a:tailEnd/>
          </a:ln>
        </p:spPr>
        <p:txBody>
          <a:bodyPr>
            <a:spAutoFit/>
          </a:bodyPr>
          <a:lstStyle/>
          <a:p>
            <a:r>
              <a:rPr lang="en-US" sz="2400"/>
              <a:t>[number.isComplete]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C:\Users\kshama\Downloads\New Doc 2020-09-09 08.35.48.jpg"/>
          <p:cNvPicPr>
            <a:picLocks noChangeAspect="1" noChangeArrowheads="1"/>
          </p:cNvPicPr>
          <p:nvPr/>
        </p:nvPicPr>
        <p:blipFill>
          <a:blip r:embed="rId2"/>
          <a:srcRect/>
          <a:stretch>
            <a:fillRect/>
          </a:stretch>
        </p:blipFill>
        <p:spPr bwMode="auto">
          <a:xfrm>
            <a:off x="0" y="1403350"/>
            <a:ext cx="9144000" cy="4051300"/>
          </a:xfrm>
          <a:prstGeom prst="rect">
            <a:avLst/>
          </a:prstGeom>
          <a:noFill/>
          <a:ln w="9525">
            <a:noFill/>
            <a:miter lim="800000"/>
            <a:headEnd/>
            <a:tailEnd/>
          </a:ln>
        </p:spPr>
      </p:pic>
      <p:sp>
        <p:nvSpPr>
          <p:cNvPr id="37891" name="TextBox 2"/>
          <p:cNvSpPr txBox="1">
            <a:spLocks noChangeArrowheads="1"/>
          </p:cNvSpPr>
          <p:nvPr/>
        </p:nvSpPr>
        <p:spPr bwMode="auto">
          <a:xfrm>
            <a:off x="2667000" y="685800"/>
            <a:ext cx="4114800" cy="523875"/>
          </a:xfrm>
          <a:prstGeom prst="rect">
            <a:avLst/>
          </a:prstGeom>
          <a:noFill/>
          <a:ln w="9525">
            <a:noFill/>
            <a:miter lim="800000"/>
            <a:headEnd/>
            <a:tailEnd/>
          </a:ln>
        </p:spPr>
        <p:txBody>
          <a:bodyPr>
            <a:spAutoFit/>
          </a:bodyPr>
          <a:lstStyle/>
          <a:p>
            <a:r>
              <a:rPr lang="en-US" sz="2800" b="1"/>
              <a:t>Object: Book</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14600" y="1828800"/>
            <a:ext cx="4572000" cy="1447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Issue</a:t>
            </a:r>
          </a:p>
          <a:p>
            <a:pPr algn="ctr">
              <a:defRPr/>
            </a:pPr>
            <a:r>
              <a:rPr lang="en-US" dirty="0">
                <a:solidFill>
                  <a:schemeClr val="tx1"/>
                </a:solidFill>
              </a:rPr>
              <a:t>Entry/ Request for book</a:t>
            </a:r>
          </a:p>
          <a:p>
            <a:pPr algn="ctr">
              <a:defRPr/>
            </a:pPr>
            <a:r>
              <a:rPr lang="en-US" dirty="0">
                <a:solidFill>
                  <a:schemeClr val="tx1"/>
                </a:solidFill>
              </a:rPr>
              <a:t>             Exit /Return book </a:t>
            </a:r>
            <a:r>
              <a:rPr lang="en-US" dirty="0"/>
              <a:t>by member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752600" y="2667000"/>
            <a:ext cx="3581400" cy="1905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Login</a:t>
            </a:r>
          </a:p>
          <a:p>
            <a:pPr algn="ctr">
              <a:defRPr/>
            </a:pPr>
            <a:r>
              <a:rPr lang="en-US" sz="2000" dirty="0">
                <a:solidFill>
                  <a:schemeClr val="tx1"/>
                </a:solidFill>
              </a:rPr>
              <a:t>Entry / Pass and ID is correct</a:t>
            </a:r>
          </a:p>
          <a:p>
            <a:pPr>
              <a:defRPr/>
            </a:pPr>
            <a:r>
              <a:rPr lang="en-US" sz="2000" dirty="0">
                <a:solidFill>
                  <a:schemeClr val="tx1"/>
                </a:solidFill>
              </a:rPr>
              <a:t>Do/ issue book </a:t>
            </a:r>
          </a:p>
          <a:p>
            <a:pPr>
              <a:defRPr/>
            </a:pPr>
            <a:r>
              <a:rPr lang="en-US" sz="2000" dirty="0">
                <a:solidFill>
                  <a:schemeClr val="tx1"/>
                </a:solidFill>
              </a:rPr>
              <a:t>       /Take return</a:t>
            </a:r>
          </a:p>
          <a:p>
            <a:pPr>
              <a:defRPr/>
            </a:pPr>
            <a:r>
              <a:rPr lang="en-US" sz="2000" dirty="0">
                <a:solidFill>
                  <a:schemeClr val="tx1"/>
                </a:solidFill>
              </a:rPr>
              <a:t>       /calculate fine</a:t>
            </a:r>
          </a:p>
        </p:txBody>
      </p:sp>
      <p:sp>
        <p:nvSpPr>
          <p:cNvPr id="3" name="Oval 2"/>
          <p:cNvSpPr/>
          <p:nvPr/>
        </p:nvSpPr>
        <p:spPr>
          <a:xfrm>
            <a:off x="304800" y="3429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 name="Straight Arrow Connector 4"/>
          <p:cNvCxnSpPr>
            <a:stCxn id="3" idx="6"/>
          </p:cNvCxnSpPr>
          <p:nvPr/>
        </p:nvCxnSpPr>
        <p:spPr>
          <a:xfrm flipV="1">
            <a:off x="457200" y="350520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941" name="TextBox 5"/>
          <p:cNvSpPr txBox="1">
            <a:spLocks noChangeArrowheads="1"/>
          </p:cNvSpPr>
          <p:nvPr/>
        </p:nvSpPr>
        <p:spPr bwMode="auto">
          <a:xfrm>
            <a:off x="609600" y="2971800"/>
            <a:ext cx="990600" cy="923925"/>
          </a:xfrm>
          <a:prstGeom prst="rect">
            <a:avLst/>
          </a:prstGeom>
          <a:noFill/>
          <a:ln w="9525">
            <a:noFill/>
            <a:miter lim="800000"/>
            <a:headEnd/>
            <a:tailEnd/>
          </a:ln>
        </p:spPr>
        <p:txBody>
          <a:bodyPr>
            <a:spAutoFit/>
          </a:bodyPr>
          <a:lstStyle/>
          <a:p>
            <a:r>
              <a:rPr lang="en-US"/>
              <a:t>Request from member</a:t>
            </a:r>
          </a:p>
        </p:txBody>
      </p:sp>
      <p:cxnSp>
        <p:nvCxnSpPr>
          <p:cNvPr id="8" name="Straight Arrow Connector 7"/>
          <p:cNvCxnSpPr>
            <a:stCxn id="2" idx="3"/>
            <a:endCxn id="9" idx="1"/>
          </p:cNvCxnSpPr>
          <p:nvPr/>
        </p:nvCxnSpPr>
        <p:spPr>
          <a:xfrm>
            <a:off x="5334000" y="36195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781800" y="3048000"/>
            <a:ext cx="2133600" cy="1143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Logout</a:t>
            </a:r>
          </a:p>
        </p:txBody>
      </p:sp>
      <p:sp>
        <p:nvSpPr>
          <p:cNvPr id="39944" name="TextBox 9"/>
          <p:cNvSpPr txBox="1">
            <a:spLocks noChangeArrowheads="1"/>
          </p:cNvSpPr>
          <p:nvPr/>
        </p:nvSpPr>
        <p:spPr bwMode="auto">
          <a:xfrm>
            <a:off x="5410200" y="2895600"/>
            <a:ext cx="1219200" cy="646113"/>
          </a:xfrm>
          <a:prstGeom prst="rect">
            <a:avLst/>
          </a:prstGeom>
          <a:noFill/>
          <a:ln w="9525">
            <a:noFill/>
            <a:miter lim="800000"/>
            <a:headEnd/>
            <a:tailEnd/>
          </a:ln>
        </p:spPr>
        <p:txBody>
          <a:bodyPr>
            <a:spAutoFit/>
          </a:bodyPr>
          <a:lstStyle/>
          <a:p>
            <a:r>
              <a:rPr lang="en-US"/>
              <a:t>Click on logout</a:t>
            </a:r>
          </a:p>
        </p:txBody>
      </p:sp>
      <p:cxnSp>
        <p:nvCxnSpPr>
          <p:cNvPr id="13" name="Straight Arrow Connector 12"/>
          <p:cNvCxnSpPr>
            <a:stCxn id="9" idx="2"/>
          </p:cNvCxnSpPr>
          <p:nvPr/>
        </p:nvCxnSpPr>
        <p:spPr>
          <a:xfrm rot="5400000">
            <a:off x="6400800" y="3048000"/>
            <a:ext cx="304800" cy="2590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946" name="TextBox 13"/>
          <p:cNvSpPr txBox="1">
            <a:spLocks noChangeArrowheads="1"/>
          </p:cNvSpPr>
          <p:nvPr/>
        </p:nvSpPr>
        <p:spPr bwMode="auto">
          <a:xfrm rot="10800000" flipH="1" flipV="1">
            <a:off x="5562600" y="4495800"/>
            <a:ext cx="1752600" cy="646113"/>
          </a:xfrm>
          <a:prstGeom prst="rect">
            <a:avLst/>
          </a:prstGeom>
          <a:noFill/>
          <a:ln w="9525">
            <a:noFill/>
            <a:miter lim="800000"/>
            <a:headEnd/>
            <a:tailEnd/>
          </a:ln>
        </p:spPr>
        <p:txBody>
          <a:bodyPr>
            <a:spAutoFit/>
          </a:bodyPr>
          <a:lstStyle/>
          <a:p>
            <a:r>
              <a:rPr lang="en-US"/>
              <a:t>Request from member</a:t>
            </a:r>
          </a:p>
        </p:txBody>
      </p:sp>
      <p:sp>
        <p:nvSpPr>
          <p:cNvPr id="39947" name="TextBox 15"/>
          <p:cNvSpPr txBox="1">
            <a:spLocks noChangeArrowheads="1"/>
          </p:cNvSpPr>
          <p:nvPr/>
        </p:nvSpPr>
        <p:spPr bwMode="auto">
          <a:xfrm>
            <a:off x="2667000" y="1143000"/>
            <a:ext cx="4114800" cy="523875"/>
          </a:xfrm>
          <a:prstGeom prst="rect">
            <a:avLst/>
          </a:prstGeom>
          <a:noFill/>
          <a:ln w="9525">
            <a:noFill/>
            <a:miter lim="800000"/>
            <a:headEnd/>
            <a:tailEnd/>
          </a:ln>
        </p:spPr>
        <p:txBody>
          <a:bodyPr>
            <a:spAutoFit/>
          </a:bodyPr>
          <a:lstStyle/>
          <a:p>
            <a:r>
              <a:rPr lang="en-US" sz="2800" b="1"/>
              <a:t>Object: Librarian</a:t>
            </a:r>
          </a:p>
        </p:txBody>
      </p:sp>
      <p:sp>
        <p:nvSpPr>
          <p:cNvPr id="39948" name="TextBox 13"/>
          <p:cNvSpPr txBox="1">
            <a:spLocks noChangeArrowheads="1"/>
          </p:cNvSpPr>
          <p:nvPr/>
        </p:nvSpPr>
        <p:spPr bwMode="auto">
          <a:xfrm rot="10800000" flipH="1" flipV="1">
            <a:off x="7848600" y="4281488"/>
            <a:ext cx="1295400" cy="922337"/>
          </a:xfrm>
          <a:prstGeom prst="rect">
            <a:avLst/>
          </a:prstGeom>
          <a:noFill/>
          <a:ln w="9525">
            <a:noFill/>
            <a:miter lim="800000"/>
            <a:headEnd/>
            <a:tailEnd/>
          </a:ln>
        </p:spPr>
        <p:txBody>
          <a:bodyPr>
            <a:spAutoFit/>
          </a:bodyPr>
          <a:lstStyle/>
          <a:p>
            <a:r>
              <a:rPr lang="en-US"/>
              <a:t>No Request from member</a:t>
            </a:r>
          </a:p>
        </p:txBody>
      </p:sp>
      <p:cxnSp>
        <p:nvCxnSpPr>
          <p:cNvPr id="14" name="Straight Arrow Connector 13"/>
          <p:cNvCxnSpPr/>
          <p:nvPr/>
        </p:nvCxnSpPr>
        <p:spPr>
          <a:xfrm rot="5400000">
            <a:off x="7315201" y="4724400"/>
            <a:ext cx="1066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950" name="Oval 13"/>
          <p:cNvSpPr>
            <a:spLocks noChangeArrowheads="1"/>
          </p:cNvSpPr>
          <p:nvPr/>
        </p:nvSpPr>
        <p:spPr bwMode="auto">
          <a:xfrm>
            <a:off x="7772400" y="5410200"/>
            <a:ext cx="152400" cy="1524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39951" name="Oval 14"/>
          <p:cNvSpPr>
            <a:spLocks noChangeArrowheads="1"/>
          </p:cNvSpPr>
          <p:nvPr/>
        </p:nvSpPr>
        <p:spPr bwMode="auto">
          <a:xfrm>
            <a:off x="7620000" y="5257800"/>
            <a:ext cx="457200" cy="457200"/>
          </a:xfrm>
          <a:prstGeom prst="ellips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752600" y="2667000"/>
            <a:ext cx="3581400" cy="1905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Login</a:t>
            </a:r>
          </a:p>
          <a:p>
            <a:pPr algn="ctr">
              <a:defRPr/>
            </a:pPr>
            <a:r>
              <a:rPr lang="en-US" sz="2000" dirty="0">
                <a:solidFill>
                  <a:schemeClr val="tx1"/>
                </a:solidFill>
              </a:rPr>
              <a:t>Entry / Pass and ID is correct</a:t>
            </a:r>
          </a:p>
          <a:p>
            <a:pPr>
              <a:defRPr/>
            </a:pPr>
            <a:r>
              <a:rPr lang="en-US" sz="2000" dirty="0">
                <a:solidFill>
                  <a:schemeClr val="tx1"/>
                </a:solidFill>
              </a:rPr>
              <a:t>Do/ issue book </a:t>
            </a:r>
          </a:p>
          <a:p>
            <a:pPr>
              <a:defRPr/>
            </a:pPr>
            <a:r>
              <a:rPr lang="en-US" sz="2000" dirty="0">
                <a:solidFill>
                  <a:schemeClr val="tx1"/>
                </a:solidFill>
              </a:rPr>
              <a:t>       /Take return</a:t>
            </a:r>
          </a:p>
          <a:p>
            <a:pPr>
              <a:defRPr/>
            </a:pPr>
            <a:r>
              <a:rPr lang="en-US" sz="2000" dirty="0">
                <a:solidFill>
                  <a:schemeClr val="tx1"/>
                </a:solidFill>
              </a:rPr>
              <a:t>       /calculate fine</a:t>
            </a:r>
          </a:p>
        </p:txBody>
      </p:sp>
      <p:sp>
        <p:nvSpPr>
          <p:cNvPr id="3" name="Oval 2"/>
          <p:cNvSpPr/>
          <p:nvPr/>
        </p:nvSpPr>
        <p:spPr>
          <a:xfrm>
            <a:off x="304800" y="3429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 name="Straight Arrow Connector 4"/>
          <p:cNvCxnSpPr>
            <a:stCxn id="3" idx="6"/>
          </p:cNvCxnSpPr>
          <p:nvPr/>
        </p:nvCxnSpPr>
        <p:spPr>
          <a:xfrm flipV="1">
            <a:off x="457200" y="350520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965" name="TextBox 5"/>
          <p:cNvSpPr txBox="1">
            <a:spLocks noChangeArrowheads="1"/>
          </p:cNvSpPr>
          <p:nvPr/>
        </p:nvSpPr>
        <p:spPr bwMode="auto">
          <a:xfrm>
            <a:off x="609600" y="2971800"/>
            <a:ext cx="990600" cy="923925"/>
          </a:xfrm>
          <a:prstGeom prst="rect">
            <a:avLst/>
          </a:prstGeom>
          <a:noFill/>
          <a:ln w="9525">
            <a:noFill/>
            <a:miter lim="800000"/>
            <a:headEnd/>
            <a:tailEnd/>
          </a:ln>
        </p:spPr>
        <p:txBody>
          <a:bodyPr>
            <a:spAutoFit/>
          </a:bodyPr>
          <a:lstStyle/>
          <a:p>
            <a:r>
              <a:rPr lang="en-US"/>
              <a:t>Request from member</a:t>
            </a:r>
          </a:p>
        </p:txBody>
      </p:sp>
      <p:cxnSp>
        <p:nvCxnSpPr>
          <p:cNvPr id="8" name="Straight Arrow Connector 7"/>
          <p:cNvCxnSpPr>
            <a:stCxn id="2" idx="3"/>
            <a:endCxn id="9" idx="1"/>
          </p:cNvCxnSpPr>
          <p:nvPr/>
        </p:nvCxnSpPr>
        <p:spPr>
          <a:xfrm>
            <a:off x="5334000" y="36195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781800" y="3048000"/>
            <a:ext cx="2133600" cy="1143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Logout</a:t>
            </a:r>
          </a:p>
        </p:txBody>
      </p:sp>
      <p:sp>
        <p:nvSpPr>
          <p:cNvPr id="40968" name="TextBox 9"/>
          <p:cNvSpPr txBox="1">
            <a:spLocks noChangeArrowheads="1"/>
          </p:cNvSpPr>
          <p:nvPr/>
        </p:nvSpPr>
        <p:spPr bwMode="auto">
          <a:xfrm>
            <a:off x="5410200" y="2895600"/>
            <a:ext cx="1219200" cy="646113"/>
          </a:xfrm>
          <a:prstGeom prst="rect">
            <a:avLst/>
          </a:prstGeom>
          <a:noFill/>
          <a:ln w="9525">
            <a:noFill/>
            <a:miter lim="800000"/>
            <a:headEnd/>
            <a:tailEnd/>
          </a:ln>
        </p:spPr>
        <p:txBody>
          <a:bodyPr>
            <a:spAutoFit/>
          </a:bodyPr>
          <a:lstStyle/>
          <a:p>
            <a:r>
              <a:rPr lang="en-US"/>
              <a:t>Click on logout</a:t>
            </a:r>
          </a:p>
        </p:txBody>
      </p:sp>
      <p:cxnSp>
        <p:nvCxnSpPr>
          <p:cNvPr id="13" name="Straight Arrow Connector 12"/>
          <p:cNvCxnSpPr>
            <a:stCxn id="9" idx="2"/>
          </p:cNvCxnSpPr>
          <p:nvPr/>
        </p:nvCxnSpPr>
        <p:spPr>
          <a:xfrm rot="5400000">
            <a:off x="7315201" y="4724400"/>
            <a:ext cx="1066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970" name="TextBox 13"/>
          <p:cNvSpPr txBox="1">
            <a:spLocks noChangeArrowheads="1"/>
          </p:cNvSpPr>
          <p:nvPr/>
        </p:nvSpPr>
        <p:spPr bwMode="auto">
          <a:xfrm rot="10800000" flipH="1" flipV="1">
            <a:off x="6172200" y="4343400"/>
            <a:ext cx="1600200" cy="646113"/>
          </a:xfrm>
          <a:prstGeom prst="rect">
            <a:avLst/>
          </a:prstGeom>
          <a:noFill/>
          <a:ln w="9525">
            <a:noFill/>
            <a:miter lim="800000"/>
            <a:headEnd/>
            <a:tailEnd/>
          </a:ln>
        </p:spPr>
        <p:txBody>
          <a:bodyPr>
            <a:spAutoFit/>
          </a:bodyPr>
          <a:lstStyle/>
          <a:p>
            <a:r>
              <a:rPr lang="en-US"/>
              <a:t>No Request from member</a:t>
            </a:r>
          </a:p>
        </p:txBody>
      </p:sp>
      <p:sp>
        <p:nvSpPr>
          <p:cNvPr id="40971" name="Oval 14"/>
          <p:cNvSpPr>
            <a:spLocks noChangeArrowheads="1"/>
          </p:cNvSpPr>
          <p:nvPr/>
        </p:nvSpPr>
        <p:spPr bwMode="auto">
          <a:xfrm>
            <a:off x="7620000" y="5257800"/>
            <a:ext cx="457200" cy="457200"/>
          </a:xfrm>
          <a:prstGeom prst="ellipse">
            <a:avLst/>
          </a:prstGeom>
          <a:noFill/>
          <a:ln w="9525">
            <a:solidFill>
              <a:schemeClr val="tx1"/>
            </a:solidFill>
            <a:round/>
            <a:headEnd/>
            <a:tailEnd/>
          </a:ln>
        </p:spPr>
        <p:txBody>
          <a:bodyPr wrap="none" anchor="ctr"/>
          <a:lstStyle/>
          <a:p>
            <a:endParaRPr lang="en-US"/>
          </a:p>
        </p:txBody>
      </p:sp>
      <p:sp>
        <p:nvSpPr>
          <p:cNvPr id="40972" name="Oval 13"/>
          <p:cNvSpPr>
            <a:spLocks noChangeArrowheads="1"/>
          </p:cNvSpPr>
          <p:nvPr/>
        </p:nvSpPr>
        <p:spPr bwMode="auto">
          <a:xfrm>
            <a:off x="7772400" y="5410200"/>
            <a:ext cx="152400" cy="1524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40973" name="TextBox 16"/>
          <p:cNvSpPr txBox="1">
            <a:spLocks noChangeArrowheads="1"/>
          </p:cNvSpPr>
          <p:nvPr/>
        </p:nvSpPr>
        <p:spPr bwMode="auto">
          <a:xfrm>
            <a:off x="2667000" y="1143000"/>
            <a:ext cx="4114800" cy="523875"/>
          </a:xfrm>
          <a:prstGeom prst="rect">
            <a:avLst/>
          </a:prstGeom>
          <a:noFill/>
          <a:ln w="9525">
            <a:noFill/>
            <a:miter lim="800000"/>
            <a:headEnd/>
            <a:tailEnd/>
          </a:ln>
        </p:spPr>
        <p:txBody>
          <a:bodyPr>
            <a:spAutoFit/>
          </a:bodyPr>
          <a:lstStyle/>
          <a:p>
            <a:r>
              <a:rPr lang="en-US" sz="2800" b="1"/>
              <a:t>Object: Librarian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praveenthomasln.files.wordpress.com/2012/04/figure-2-signals.png"/>
          <p:cNvPicPr>
            <a:picLocks noChangeAspect="1" noChangeArrowheads="1"/>
          </p:cNvPicPr>
          <p:nvPr/>
        </p:nvPicPr>
        <p:blipFill>
          <a:blip r:embed="rId2"/>
          <a:srcRect/>
          <a:stretch>
            <a:fillRect/>
          </a:stretch>
        </p:blipFill>
        <p:spPr bwMode="auto">
          <a:xfrm>
            <a:off x="1752600" y="1524000"/>
            <a:ext cx="47625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457200" y="274638"/>
            <a:ext cx="8229600" cy="715962"/>
          </a:xfrm>
        </p:spPr>
        <p:txBody>
          <a:bodyPr/>
          <a:lstStyle/>
          <a:p>
            <a:pPr eaLnBrk="1" hangingPunct="1"/>
            <a:r>
              <a:rPr lang="en-US" sz="4000" smtClean="0"/>
              <a:t>State Diagram</a:t>
            </a:r>
          </a:p>
        </p:txBody>
      </p:sp>
      <p:sp>
        <p:nvSpPr>
          <p:cNvPr id="41987" name="Rectangle 3"/>
          <p:cNvSpPr>
            <a:spLocks noGrp="1" noChangeArrowheads="1"/>
          </p:cNvSpPr>
          <p:nvPr>
            <p:ph idx="1"/>
          </p:nvPr>
        </p:nvSpPr>
        <p:spPr/>
        <p:txBody>
          <a:bodyPr/>
          <a:lstStyle/>
          <a:p>
            <a:pPr eaLnBrk="1" hangingPunct="1"/>
            <a:endParaRPr lang="en-US" smtClean="0"/>
          </a:p>
        </p:txBody>
      </p:sp>
      <p:pic>
        <p:nvPicPr>
          <p:cNvPr id="41988" name="Picture 4"/>
          <p:cNvPicPr>
            <a:picLocks noChangeAspect="1" noChangeArrowheads="1"/>
          </p:cNvPicPr>
          <p:nvPr/>
        </p:nvPicPr>
        <p:blipFill>
          <a:blip r:embed="rId2"/>
          <a:srcRect/>
          <a:stretch>
            <a:fillRect/>
          </a:stretch>
        </p:blipFill>
        <p:spPr bwMode="auto">
          <a:xfrm>
            <a:off x="381000" y="1219200"/>
            <a:ext cx="8382000" cy="534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ctrTitle"/>
          </p:nvPr>
        </p:nvSpPr>
        <p:spPr>
          <a:xfrm>
            <a:off x="609600" y="152400"/>
            <a:ext cx="7772400" cy="533400"/>
          </a:xfrm>
        </p:spPr>
        <p:txBody>
          <a:bodyPr/>
          <a:lstStyle/>
          <a:p>
            <a:r>
              <a:rPr lang="en-US" smtClean="0"/>
              <a:t>Type of States</a:t>
            </a:r>
          </a:p>
        </p:txBody>
      </p:sp>
      <p:sp>
        <p:nvSpPr>
          <p:cNvPr id="3" name="Subtitle 2"/>
          <p:cNvSpPr>
            <a:spLocks noGrp="1"/>
          </p:cNvSpPr>
          <p:nvPr>
            <p:ph type="subTitle" idx="1"/>
          </p:nvPr>
        </p:nvSpPr>
        <p:spPr>
          <a:xfrm>
            <a:off x="685800" y="762000"/>
            <a:ext cx="7772400" cy="6096000"/>
          </a:xfrm>
        </p:spPr>
        <p:txBody>
          <a:bodyPr/>
          <a:lstStyle/>
          <a:p>
            <a:pPr algn="l">
              <a:buFont typeface="Arial" pitchFamily="34" charset="0"/>
              <a:buChar char="•"/>
              <a:defRPr/>
            </a:pPr>
            <a:r>
              <a:rPr lang="en-US" dirty="0" smtClean="0">
                <a:solidFill>
                  <a:schemeClr val="tx1"/>
                </a:solidFill>
              </a:rPr>
              <a:t>Simple state</a:t>
            </a:r>
          </a:p>
          <a:p>
            <a:pPr algn="l">
              <a:defRPr/>
            </a:pPr>
            <a:r>
              <a:rPr lang="en-US" dirty="0" smtClean="0">
                <a:solidFill>
                  <a:schemeClr val="tx1"/>
                </a:solidFill>
              </a:rPr>
              <a:t>              -no sub states</a:t>
            </a:r>
          </a:p>
          <a:p>
            <a:pPr algn="l">
              <a:buFont typeface="Arial" pitchFamily="34" charset="0"/>
              <a:buChar char="•"/>
              <a:defRPr/>
            </a:pPr>
            <a:r>
              <a:rPr lang="en-US" dirty="0" smtClean="0">
                <a:solidFill>
                  <a:schemeClr val="tx1"/>
                </a:solidFill>
              </a:rPr>
              <a:t>Composite state</a:t>
            </a:r>
          </a:p>
          <a:p>
            <a:pPr algn="l">
              <a:defRPr/>
            </a:pPr>
            <a:r>
              <a:rPr lang="en-US" dirty="0" smtClean="0">
                <a:solidFill>
                  <a:schemeClr val="tx1"/>
                </a:solidFill>
              </a:rPr>
              <a:t>              -one or more </a:t>
            </a:r>
            <a:r>
              <a:rPr lang="en-US" dirty="0" err="1" smtClean="0">
                <a:solidFill>
                  <a:schemeClr val="tx1"/>
                </a:solidFill>
              </a:rPr>
              <a:t>substates</a:t>
            </a:r>
            <a:endParaRPr lang="en-US" dirty="0" smtClean="0">
              <a:solidFill>
                <a:schemeClr val="tx1"/>
              </a:solidFill>
            </a:endParaRPr>
          </a:p>
          <a:p>
            <a:pPr algn="l">
              <a:defRPr/>
            </a:pPr>
            <a:r>
              <a:rPr lang="en-US" dirty="0" smtClean="0">
                <a:solidFill>
                  <a:schemeClr val="tx1"/>
                </a:solidFill>
              </a:rPr>
              <a:t>              -</a:t>
            </a:r>
            <a:r>
              <a:rPr lang="en-US" dirty="0" smtClean="0"/>
              <a:t> </a:t>
            </a:r>
            <a:r>
              <a:rPr lang="en-US" dirty="0" smtClean="0">
                <a:solidFill>
                  <a:schemeClr val="tx1"/>
                </a:solidFill>
              </a:rPr>
              <a:t>A composite state with two or more  </a:t>
            </a:r>
          </a:p>
          <a:p>
            <a:pPr algn="l">
              <a:defRPr/>
            </a:pPr>
            <a:r>
              <a:rPr lang="en-US" dirty="0" smtClean="0">
                <a:solidFill>
                  <a:schemeClr val="tx1"/>
                </a:solidFill>
              </a:rPr>
              <a:t>             </a:t>
            </a:r>
            <a:r>
              <a:rPr lang="en-US" dirty="0" err="1" smtClean="0">
                <a:solidFill>
                  <a:schemeClr val="tx1"/>
                </a:solidFill>
              </a:rPr>
              <a:t>substates</a:t>
            </a:r>
            <a:r>
              <a:rPr lang="en-US" dirty="0" smtClean="0">
                <a:solidFill>
                  <a:schemeClr val="tx1"/>
                </a:solidFill>
              </a:rPr>
              <a:t> is called an orthogonal state.</a:t>
            </a:r>
          </a:p>
          <a:p>
            <a:pPr algn="l">
              <a:buFont typeface="Arial" pitchFamily="34" charset="0"/>
              <a:buChar char="•"/>
              <a:defRPr/>
            </a:pPr>
            <a:r>
              <a:rPr lang="en-US" dirty="0" smtClean="0">
                <a:solidFill>
                  <a:schemeClr val="tx1"/>
                </a:solidFill>
              </a:rPr>
              <a:t>Submachine state</a:t>
            </a:r>
          </a:p>
          <a:p>
            <a:pPr algn="l">
              <a:defRPr/>
            </a:pPr>
            <a:r>
              <a:rPr lang="en-US" dirty="0" smtClean="0">
                <a:solidFill>
                  <a:schemeClr val="tx1"/>
                </a:solidFill>
              </a:rPr>
              <a:t>                -sub states </a:t>
            </a:r>
          </a:p>
          <a:p>
            <a:pPr algn="l">
              <a:defRPr/>
            </a:pPr>
            <a:r>
              <a:rPr lang="en-US" dirty="0" smtClean="0">
                <a:solidFill>
                  <a:schemeClr val="tx1"/>
                </a:solidFill>
              </a:rPr>
              <a:t>                -reuse   </a:t>
            </a:r>
          </a:p>
          <a:p>
            <a:pPr algn="l">
              <a:buFont typeface="Arial" pitchFamily="34" charset="0"/>
              <a:buChar char="•"/>
              <a:defRPr/>
            </a:pPr>
            <a:r>
              <a:rPr lang="en-US" dirty="0" smtClean="0">
                <a:solidFill>
                  <a:schemeClr val="tx1"/>
                </a:solidFill>
              </a:rPr>
              <a:t>History state</a:t>
            </a:r>
          </a:p>
          <a:p>
            <a:pPr algn="l">
              <a:defRPr/>
            </a:pPr>
            <a:r>
              <a:rPr lang="en-US" dirty="0" smtClean="0">
                <a:solidFill>
                  <a:schemeClr val="tx1"/>
                </a:solidFill>
              </a:rPr>
              <a:t>                </a:t>
            </a:r>
          </a:p>
          <a:p>
            <a:pPr>
              <a:defRPr/>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ATM Example"/>
          <p:cNvPicPr>
            <a:picLocks noChangeAspect="1" noChangeArrowheads="1"/>
          </p:cNvPicPr>
          <p:nvPr/>
        </p:nvPicPr>
        <p:blipFill>
          <a:blip r:embed="rId2"/>
          <a:srcRect/>
          <a:stretch>
            <a:fillRect/>
          </a:stretch>
        </p:blipFill>
        <p:spPr bwMode="auto">
          <a:xfrm>
            <a:off x="1828800" y="838200"/>
            <a:ext cx="6553200" cy="4314825"/>
          </a:xfrm>
          <a:prstGeom prst="rect">
            <a:avLst/>
          </a:prstGeom>
          <a:noFill/>
          <a:ln w="9525">
            <a:noFill/>
            <a:miter lim="800000"/>
            <a:headEnd/>
            <a:tailEnd/>
          </a:ln>
        </p:spPr>
      </p:pic>
      <p:sp>
        <p:nvSpPr>
          <p:cNvPr id="44035" name="Rectangle 2"/>
          <p:cNvSpPr>
            <a:spLocks noChangeArrowheads="1"/>
          </p:cNvSpPr>
          <p:nvPr/>
        </p:nvSpPr>
        <p:spPr bwMode="auto">
          <a:xfrm>
            <a:off x="2971800" y="5334000"/>
            <a:ext cx="3538538" cy="461963"/>
          </a:xfrm>
          <a:prstGeom prst="rect">
            <a:avLst/>
          </a:prstGeom>
          <a:noFill/>
          <a:ln w="9525">
            <a:noFill/>
            <a:miter lim="800000"/>
            <a:headEnd/>
            <a:tailEnd/>
          </a:ln>
        </p:spPr>
        <p:txBody>
          <a:bodyPr wrap="none">
            <a:spAutoFit/>
          </a:bodyPr>
          <a:lstStyle/>
          <a:p>
            <a:r>
              <a:rPr lang="en-US" sz="2400" b="1"/>
              <a:t>Composite state Example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rtlCol="0">
            <a:normAutofit fontScale="90000"/>
          </a:bodyPr>
          <a:lstStyle/>
          <a:p>
            <a:pPr fontAlgn="auto">
              <a:spcAft>
                <a:spcPts val="0"/>
              </a:spcAft>
              <a:defRPr/>
            </a:pPr>
            <a:r>
              <a:rPr lang="en-US" dirty="0" smtClean="0"/>
              <a:t/>
            </a:r>
            <a:br>
              <a:rPr lang="en-US" dirty="0" smtClean="0"/>
            </a:br>
            <a:r>
              <a:rPr lang="en-US" dirty="0" smtClean="0"/>
              <a:t>Sub Machine State</a:t>
            </a:r>
            <a:br>
              <a:rPr lang="en-US" dirty="0" smtClean="0"/>
            </a:br>
            <a:endParaRPr lang="en-US" dirty="0" smtClean="0"/>
          </a:p>
        </p:txBody>
      </p:sp>
      <p:pic>
        <p:nvPicPr>
          <p:cNvPr id="45059" name="Picture 2"/>
          <p:cNvPicPr>
            <a:picLocks noChangeAspect="1" noChangeArrowheads="1"/>
          </p:cNvPicPr>
          <p:nvPr/>
        </p:nvPicPr>
        <p:blipFill>
          <a:blip r:embed="rId2"/>
          <a:srcRect/>
          <a:stretch>
            <a:fillRect/>
          </a:stretch>
        </p:blipFill>
        <p:spPr bwMode="auto">
          <a:xfrm>
            <a:off x="304800" y="1219200"/>
            <a:ext cx="4038600" cy="4392613"/>
          </a:xfrm>
          <a:prstGeom prst="rect">
            <a:avLst/>
          </a:prstGeom>
          <a:noFill/>
          <a:ln w="9525">
            <a:noFill/>
            <a:miter lim="800000"/>
            <a:headEnd/>
            <a:tailEnd/>
          </a:ln>
        </p:spPr>
      </p:pic>
      <p:pic>
        <p:nvPicPr>
          <p:cNvPr id="45060" name="Picture 3"/>
          <p:cNvPicPr>
            <a:picLocks noChangeAspect="1" noChangeArrowheads="1"/>
          </p:cNvPicPr>
          <p:nvPr/>
        </p:nvPicPr>
        <p:blipFill>
          <a:blip r:embed="rId3"/>
          <a:srcRect/>
          <a:stretch>
            <a:fillRect/>
          </a:stretch>
        </p:blipFill>
        <p:spPr bwMode="auto">
          <a:xfrm>
            <a:off x="5029200" y="1066800"/>
            <a:ext cx="3333750" cy="4086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3"/>
          <p:cNvPicPr>
            <a:picLocks noChangeAspect="1" noChangeArrowheads="1"/>
          </p:cNvPicPr>
          <p:nvPr/>
        </p:nvPicPr>
        <p:blipFill>
          <a:blip r:embed="rId2"/>
          <a:srcRect/>
          <a:stretch>
            <a:fillRect/>
          </a:stretch>
        </p:blipFill>
        <p:spPr bwMode="auto">
          <a:xfrm>
            <a:off x="685800" y="1295400"/>
            <a:ext cx="7696200" cy="5127625"/>
          </a:xfrm>
          <a:prstGeom prst="rect">
            <a:avLst/>
          </a:prstGeom>
          <a:noFill/>
          <a:ln w="9525">
            <a:noFill/>
            <a:miter lim="800000"/>
            <a:headEnd/>
            <a:tailEnd/>
          </a:ln>
        </p:spPr>
      </p:pic>
      <p:sp>
        <p:nvSpPr>
          <p:cNvPr id="46083" name="Rectangle 2"/>
          <p:cNvSpPr>
            <a:spLocks noChangeArrowheads="1"/>
          </p:cNvSpPr>
          <p:nvPr/>
        </p:nvSpPr>
        <p:spPr bwMode="auto">
          <a:xfrm>
            <a:off x="3733800" y="533400"/>
            <a:ext cx="2667000" cy="584200"/>
          </a:xfrm>
          <a:prstGeom prst="rect">
            <a:avLst/>
          </a:prstGeom>
          <a:noFill/>
          <a:ln w="9525">
            <a:noFill/>
            <a:miter lim="800000"/>
            <a:headEnd/>
            <a:tailEnd/>
          </a:ln>
        </p:spPr>
        <p:txBody>
          <a:bodyPr>
            <a:spAutoFit/>
          </a:bodyPr>
          <a:lstStyle/>
          <a:p>
            <a:r>
              <a:rPr lang="en-US" sz="3200"/>
              <a:t>History state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rtlCol="0">
            <a:normAutofit fontScale="90000"/>
          </a:bodyPr>
          <a:lstStyle/>
          <a:p>
            <a:pPr fontAlgn="auto">
              <a:spcAft>
                <a:spcPts val="0"/>
              </a:spcAft>
              <a:defRPr/>
            </a:pPr>
            <a:r>
              <a:rPr lang="en-US" dirty="0" smtClean="0"/>
              <a:t/>
            </a:r>
            <a:br>
              <a:rPr lang="en-US" dirty="0" smtClean="0"/>
            </a:br>
            <a:r>
              <a:rPr lang="en-US" dirty="0" smtClean="0"/>
              <a:t>State Machine Diagrams</a:t>
            </a:r>
            <a:br>
              <a:rPr lang="en-US" dirty="0" smtClean="0"/>
            </a:br>
            <a:endParaRPr lang="en-US" dirty="0" smtClean="0"/>
          </a:p>
        </p:txBody>
      </p:sp>
      <p:sp>
        <p:nvSpPr>
          <p:cNvPr id="47107" name="Content Placeholder 2"/>
          <p:cNvSpPr>
            <a:spLocks noGrp="1"/>
          </p:cNvSpPr>
          <p:nvPr>
            <p:ph idx="1"/>
          </p:nvPr>
        </p:nvSpPr>
        <p:spPr>
          <a:xfrm>
            <a:off x="457200" y="1219200"/>
            <a:ext cx="8229600" cy="1676400"/>
          </a:xfrm>
        </p:spPr>
        <p:txBody>
          <a:bodyPr/>
          <a:lstStyle/>
          <a:p>
            <a:r>
              <a:rPr lang="en-US" sz="2000" b="1" i="1" smtClean="0"/>
              <a:t>Choice Pseudo-State</a:t>
            </a:r>
            <a:r>
              <a:rPr lang="en-US" sz="2000" smtClean="0"/>
              <a:t> - A choice pseudo-state is shown as a diamond with one transition arriving and two or more transitions leaving. </a:t>
            </a:r>
          </a:p>
        </p:txBody>
      </p:sp>
      <p:pic>
        <p:nvPicPr>
          <p:cNvPr id="47108" name="Picture 2"/>
          <p:cNvPicPr>
            <a:picLocks noChangeAspect="1" noChangeArrowheads="1"/>
          </p:cNvPicPr>
          <p:nvPr/>
        </p:nvPicPr>
        <p:blipFill>
          <a:blip r:embed="rId2"/>
          <a:srcRect/>
          <a:stretch>
            <a:fillRect/>
          </a:stretch>
        </p:blipFill>
        <p:spPr bwMode="auto">
          <a:xfrm>
            <a:off x="1143000" y="2743200"/>
            <a:ext cx="6019800" cy="323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639762"/>
          </a:xfrm>
        </p:spPr>
        <p:txBody>
          <a:bodyPr rtlCol="0">
            <a:normAutofit fontScale="90000"/>
          </a:bodyPr>
          <a:lstStyle/>
          <a:p>
            <a:pPr fontAlgn="auto">
              <a:spcAft>
                <a:spcPts val="0"/>
              </a:spcAft>
              <a:defRPr/>
            </a:pPr>
            <a:r>
              <a:rPr lang="en-US" dirty="0" smtClean="0"/>
              <a:t/>
            </a:r>
            <a:br>
              <a:rPr lang="en-US" dirty="0" smtClean="0"/>
            </a:br>
            <a:r>
              <a:rPr lang="en-US" dirty="0" smtClean="0"/>
              <a:t>State Machine Diagrams</a:t>
            </a:r>
            <a:br>
              <a:rPr lang="en-US" dirty="0" smtClean="0"/>
            </a:br>
            <a:endParaRPr lang="en-US" dirty="0" smtClean="0"/>
          </a:p>
        </p:txBody>
      </p:sp>
      <p:sp>
        <p:nvSpPr>
          <p:cNvPr id="48131" name="Content Placeholder 2"/>
          <p:cNvSpPr>
            <a:spLocks noGrp="1"/>
          </p:cNvSpPr>
          <p:nvPr>
            <p:ph idx="1"/>
          </p:nvPr>
        </p:nvSpPr>
        <p:spPr>
          <a:xfrm>
            <a:off x="457200" y="1219200"/>
            <a:ext cx="8229600" cy="1676400"/>
          </a:xfrm>
        </p:spPr>
        <p:txBody>
          <a:bodyPr/>
          <a:lstStyle/>
          <a:p>
            <a:r>
              <a:rPr lang="en-US" sz="2000" b="1" i="1" smtClean="0"/>
              <a:t>Junction Pseudo-State</a:t>
            </a:r>
            <a:r>
              <a:rPr lang="en-US" sz="2000" smtClean="0"/>
              <a:t> - Junction pseudo-states are used to chain together multiple transitions. A single junction can have one or more incoming, and one or more outgoing, transitions; a guard can be applied to each transition. </a:t>
            </a:r>
          </a:p>
        </p:txBody>
      </p:sp>
      <p:pic>
        <p:nvPicPr>
          <p:cNvPr id="48132" name="Picture 2"/>
          <p:cNvPicPr>
            <a:picLocks noChangeAspect="1" noChangeArrowheads="1"/>
          </p:cNvPicPr>
          <p:nvPr/>
        </p:nvPicPr>
        <p:blipFill>
          <a:blip r:embed="rId2"/>
          <a:srcRect/>
          <a:stretch>
            <a:fillRect/>
          </a:stretch>
        </p:blipFill>
        <p:spPr bwMode="auto">
          <a:xfrm>
            <a:off x="1371600" y="2667000"/>
            <a:ext cx="6019800" cy="3562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639762"/>
          </a:xfrm>
          <a:prstGeom prst="rect">
            <a:avLst/>
          </a:prstGeom>
        </p:spPr>
        <p:txBody>
          <a:bodyPr/>
          <a:lstStyle/>
          <a:p>
            <a:pPr algn="ctr" fontAlgn="auto">
              <a:spcAft>
                <a:spcPts val="0"/>
              </a:spcAft>
              <a:defRPr/>
            </a:pPr>
            <a:r>
              <a:rPr lang="en-US" sz="4000" dirty="0">
                <a:latin typeface="+mj-lt"/>
                <a:ea typeface="+mj-ea"/>
                <a:cs typeface="+mj-cs"/>
              </a:rPr>
              <a:t/>
            </a:r>
            <a:br>
              <a:rPr lang="en-US" sz="4000" dirty="0">
                <a:latin typeface="+mj-lt"/>
                <a:ea typeface="+mj-ea"/>
                <a:cs typeface="+mj-cs"/>
              </a:rPr>
            </a:br>
            <a:r>
              <a:rPr lang="en-US" sz="4000" dirty="0">
                <a:latin typeface="+mj-lt"/>
                <a:ea typeface="+mj-ea"/>
                <a:cs typeface="+mj-cs"/>
              </a:rPr>
              <a:t/>
            </a:r>
            <a:br>
              <a:rPr lang="en-US" sz="4000" dirty="0">
                <a:latin typeface="+mj-lt"/>
                <a:ea typeface="+mj-ea"/>
                <a:cs typeface="+mj-cs"/>
              </a:rPr>
            </a:br>
            <a:endParaRPr lang="en-US" sz="4000" dirty="0">
              <a:latin typeface="+mj-lt"/>
              <a:ea typeface="+mj-ea"/>
              <a:cs typeface="+mj-cs"/>
            </a:endParaRPr>
          </a:p>
        </p:txBody>
      </p:sp>
      <p:sp>
        <p:nvSpPr>
          <p:cNvPr id="3" name="Content Placeholder 2"/>
          <p:cNvSpPr txBox="1">
            <a:spLocks/>
          </p:cNvSpPr>
          <p:nvPr/>
        </p:nvSpPr>
        <p:spPr>
          <a:xfrm>
            <a:off x="457200" y="838200"/>
            <a:ext cx="8229600" cy="990600"/>
          </a:xfrm>
          <a:prstGeom prst="rect">
            <a:avLst/>
          </a:prstGeom>
        </p:spPr>
        <p:txBody>
          <a:bodyPr>
            <a:normAutofit lnSpcReduction="10000"/>
          </a:bodyPr>
          <a:lstStyle/>
          <a:p>
            <a:pPr marL="342900" indent="-342900" fontAlgn="auto">
              <a:spcBef>
                <a:spcPct val="20000"/>
              </a:spcBef>
              <a:spcAft>
                <a:spcPts val="0"/>
              </a:spcAft>
              <a:buFont typeface="Arial" pitchFamily="34" charset="0"/>
              <a:buChar char="•"/>
              <a:defRPr/>
            </a:pPr>
            <a:r>
              <a:rPr lang="en-US" sz="2000" b="1" i="1" dirty="0">
                <a:latin typeface="+mn-lt"/>
              </a:rPr>
              <a:t>Terminate Pseudo-State</a:t>
            </a:r>
            <a:r>
              <a:rPr lang="en-US" sz="2000" dirty="0">
                <a:latin typeface="+mn-lt"/>
              </a:rPr>
              <a:t> - Entering a terminate pseudo-state indicates that the lifeline of the state machine has ended. A terminate pseudo-state is notated as a cross.</a:t>
            </a:r>
          </a:p>
        </p:txBody>
      </p:sp>
      <p:sp>
        <p:nvSpPr>
          <p:cNvPr id="6" name="Title 1"/>
          <p:cNvSpPr txBox="1">
            <a:spLocks/>
          </p:cNvSpPr>
          <p:nvPr/>
        </p:nvSpPr>
        <p:spPr>
          <a:xfrm>
            <a:off x="609600" y="427038"/>
            <a:ext cx="8229600" cy="639762"/>
          </a:xfrm>
          <a:prstGeom prst="rect">
            <a:avLst/>
          </a:prstGeom>
        </p:spPr>
        <p:txBody>
          <a:bodyPr/>
          <a:lstStyle/>
          <a:p>
            <a:pPr algn="ctr" fontAlgn="auto">
              <a:spcAft>
                <a:spcPts val="0"/>
              </a:spcAft>
              <a:defRPr/>
            </a:pPr>
            <a:r>
              <a:rPr lang="en-US" sz="3000" dirty="0">
                <a:latin typeface="+mj-lt"/>
                <a:ea typeface="+mj-ea"/>
                <a:cs typeface="+mj-cs"/>
              </a:rPr>
              <a:t/>
            </a:r>
            <a:br>
              <a:rPr lang="en-US" sz="3000" dirty="0">
                <a:latin typeface="+mj-lt"/>
                <a:ea typeface="+mj-ea"/>
                <a:cs typeface="+mj-cs"/>
              </a:rPr>
            </a:br>
            <a:r>
              <a:rPr lang="en-US" sz="3000" dirty="0">
                <a:latin typeface="+mj-lt"/>
                <a:ea typeface="+mj-ea"/>
                <a:cs typeface="+mj-cs"/>
              </a:rPr>
              <a:t/>
            </a:r>
            <a:br>
              <a:rPr lang="en-US" sz="3000" dirty="0">
                <a:latin typeface="+mj-lt"/>
                <a:ea typeface="+mj-ea"/>
                <a:cs typeface="+mj-cs"/>
              </a:rPr>
            </a:br>
            <a:endParaRPr lang="en-US" sz="3000" dirty="0">
              <a:latin typeface="+mj-lt"/>
              <a:ea typeface="+mj-ea"/>
              <a:cs typeface="+mj-cs"/>
            </a:endParaRPr>
          </a:p>
        </p:txBody>
      </p:sp>
      <p:pic>
        <p:nvPicPr>
          <p:cNvPr id="49157" name="Picture 2"/>
          <p:cNvPicPr>
            <a:picLocks noChangeAspect="1" noChangeArrowheads="1"/>
          </p:cNvPicPr>
          <p:nvPr/>
        </p:nvPicPr>
        <p:blipFill>
          <a:blip r:embed="rId3"/>
          <a:srcRect/>
          <a:stretch>
            <a:fillRect/>
          </a:stretch>
        </p:blipFill>
        <p:spPr bwMode="auto">
          <a:xfrm>
            <a:off x="2362200" y="1676400"/>
            <a:ext cx="3962400" cy="1123950"/>
          </a:xfrm>
          <a:prstGeom prst="rect">
            <a:avLst/>
          </a:prstGeom>
          <a:noFill/>
          <a:ln w="9525">
            <a:noFill/>
            <a:miter lim="800000"/>
            <a:headEnd/>
            <a:tailEnd/>
          </a:ln>
        </p:spPr>
      </p:pic>
      <p:sp>
        <p:nvSpPr>
          <p:cNvPr id="8" name="Rectangle 7"/>
          <p:cNvSpPr/>
          <p:nvPr/>
        </p:nvSpPr>
        <p:spPr>
          <a:xfrm>
            <a:off x="609600" y="228600"/>
            <a:ext cx="7848600" cy="554038"/>
          </a:xfrm>
          <a:prstGeom prst="rect">
            <a:avLst/>
          </a:prstGeom>
        </p:spPr>
        <p:txBody>
          <a:bodyPr>
            <a:spAutoFit/>
          </a:bodyPr>
          <a:lstStyle/>
          <a:p>
            <a:pPr algn="ctr" fontAlgn="auto">
              <a:spcBef>
                <a:spcPts val="0"/>
              </a:spcBef>
              <a:spcAft>
                <a:spcPts val="0"/>
              </a:spcAft>
              <a:defRPr/>
            </a:pPr>
            <a:r>
              <a:rPr lang="en-US" sz="3000" dirty="0">
                <a:latin typeface="+mj-lt"/>
              </a:rPr>
              <a:t>State Machine Diagrams</a:t>
            </a:r>
          </a:p>
        </p:txBody>
      </p:sp>
      <p:sp>
        <p:nvSpPr>
          <p:cNvPr id="49159" name="Content Placeholder 2"/>
          <p:cNvSpPr txBox="1">
            <a:spLocks/>
          </p:cNvSpPr>
          <p:nvPr/>
        </p:nvSpPr>
        <p:spPr bwMode="auto">
          <a:xfrm>
            <a:off x="533400" y="2971800"/>
            <a:ext cx="8229600" cy="1219200"/>
          </a:xfrm>
          <a:prstGeom prst="rect">
            <a:avLst/>
          </a:prstGeom>
          <a:noFill/>
          <a:ln w="9525">
            <a:noFill/>
            <a:miter lim="800000"/>
            <a:headEnd/>
            <a:tailEnd/>
          </a:ln>
        </p:spPr>
        <p:txBody>
          <a:bodyPr/>
          <a:lstStyle/>
          <a:p>
            <a:pPr marL="342900" indent="-342900">
              <a:spcBef>
                <a:spcPct val="20000"/>
              </a:spcBef>
              <a:buFont typeface="Arial" charset="0"/>
              <a:buChar char="•"/>
            </a:pPr>
            <a:r>
              <a:rPr lang="en-US" sz="2000" b="1" i="1">
                <a:latin typeface="Calibri" pitchFamily="34" charset="0"/>
              </a:rPr>
              <a:t>History States </a:t>
            </a:r>
            <a:r>
              <a:rPr lang="en-US" sz="2000">
                <a:latin typeface="Calibri" pitchFamily="34" charset="0"/>
              </a:rPr>
              <a:t>- A history state is used to remember the previous state of a state machine when it was interrupted. The following diagram illustrates the use of history states. The example is a state machine belonging to a washing machine.</a:t>
            </a:r>
          </a:p>
        </p:txBody>
      </p:sp>
      <p:pic>
        <p:nvPicPr>
          <p:cNvPr id="49160" name="Picture 3"/>
          <p:cNvPicPr>
            <a:picLocks noChangeAspect="1" noChangeArrowheads="1"/>
          </p:cNvPicPr>
          <p:nvPr/>
        </p:nvPicPr>
        <p:blipFill>
          <a:blip r:embed="rId4"/>
          <a:srcRect/>
          <a:stretch>
            <a:fillRect/>
          </a:stretch>
        </p:blipFill>
        <p:spPr bwMode="auto">
          <a:xfrm>
            <a:off x="1447800" y="4419600"/>
            <a:ext cx="6019800" cy="2155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304800"/>
            <a:ext cx="8229600" cy="639763"/>
          </a:xfrm>
          <a:prstGeom prst="rect">
            <a:avLst/>
          </a:prstGeom>
        </p:spPr>
        <p:txBody>
          <a:bodyPr/>
          <a:lstStyle/>
          <a:p>
            <a:pPr algn="ctr" fontAlgn="auto">
              <a:spcAft>
                <a:spcPts val="0"/>
              </a:spcAft>
              <a:defRPr/>
            </a:pPr>
            <a:r>
              <a:rPr lang="en-US" sz="3000" dirty="0">
                <a:latin typeface="+mj-lt"/>
                <a:ea typeface="+mj-ea"/>
                <a:cs typeface="+mj-cs"/>
              </a:rPr>
              <a:t>State Machine Diagrams</a:t>
            </a:r>
            <a:br>
              <a:rPr lang="en-US" sz="3000" dirty="0">
                <a:latin typeface="+mj-lt"/>
                <a:ea typeface="+mj-ea"/>
                <a:cs typeface="+mj-cs"/>
              </a:rPr>
            </a:br>
            <a:endParaRPr lang="en-US" sz="3000" dirty="0">
              <a:latin typeface="+mj-lt"/>
              <a:ea typeface="+mj-ea"/>
              <a:cs typeface="+mj-cs"/>
            </a:endParaRPr>
          </a:p>
        </p:txBody>
      </p:sp>
      <p:sp>
        <p:nvSpPr>
          <p:cNvPr id="50179" name="Content Placeholder 2"/>
          <p:cNvSpPr txBox="1">
            <a:spLocks/>
          </p:cNvSpPr>
          <p:nvPr/>
        </p:nvSpPr>
        <p:spPr bwMode="auto">
          <a:xfrm>
            <a:off x="457200" y="1066800"/>
            <a:ext cx="8229600" cy="1905000"/>
          </a:xfrm>
          <a:prstGeom prst="rect">
            <a:avLst/>
          </a:prstGeom>
          <a:noFill/>
          <a:ln w="9525">
            <a:noFill/>
            <a:miter lim="800000"/>
            <a:headEnd/>
            <a:tailEnd/>
          </a:ln>
        </p:spPr>
        <p:txBody>
          <a:bodyPr/>
          <a:lstStyle/>
          <a:p>
            <a:pPr marL="342900" indent="-342900">
              <a:spcBef>
                <a:spcPct val="20000"/>
              </a:spcBef>
              <a:buFont typeface="Arial" charset="0"/>
              <a:buChar char="•"/>
            </a:pPr>
            <a:r>
              <a:rPr lang="en-US" sz="2000" b="1" i="1">
                <a:latin typeface="Calibri" pitchFamily="34" charset="0"/>
              </a:rPr>
              <a:t>Concurrent Regions</a:t>
            </a:r>
            <a:r>
              <a:rPr lang="en-US" sz="2000">
                <a:latin typeface="Calibri" pitchFamily="34" charset="0"/>
              </a:rPr>
              <a:t> - A state may be divided into regions containing sub-states that exist and execute concurrently. The example below shows that within the state "Applying Brakes", the front and rear brakes will be operating simultaneously and independently. </a:t>
            </a:r>
          </a:p>
        </p:txBody>
      </p:sp>
      <p:pic>
        <p:nvPicPr>
          <p:cNvPr id="50180" name="Picture 2"/>
          <p:cNvPicPr>
            <a:picLocks noChangeAspect="1" noChangeArrowheads="1"/>
          </p:cNvPicPr>
          <p:nvPr/>
        </p:nvPicPr>
        <p:blipFill>
          <a:blip r:embed="rId2"/>
          <a:srcRect/>
          <a:stretch>
            <a:fillRect/>
          </a:stretch>
        </p:blipFill>
        <p:spPr bwMode="auto">
          <a:xfrm>
            <a:off x="838200" y="2667000"/>
            <a:ext cx="68580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srcRect/>
          <a:stretch>
            <a:fillRect/>
          </a:stretch>
        </p:blipFill>
        <p:spPr bwMode="auto">
          <a:xfrm>
            <a:off x="1066800" y="609600"/>
            <a:ext cx="67056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609600" y="533400"/>
            <a:ext cx="7772400" cy="914400"/>
          </a:xfrm>
        </p:spPr>
        <p:txBody>
          <a:bodyPr/>
          <a:lstStyle/>
          <a:p>
            <a:pPr eaLnBrk="1" hangingPunct="1"/>
            <a:r>
              <a:rPr lang="en-US" smtClean="0"/>
              <a:t>Time Event</a:t>
            </a:r>
          </a:p>
        </p:txBody>
      </p:sp>
      <p:sp>
        <p:nvSpPr>
          <p:cNvPr id="3" name="Subtitle 2"/>
          <p:cNvSpPr>
            <a:spLocks noGrp="1"/>
          </p:cNvSpPr>
          <p:nvPr>
            <p:ph type="subTitle" idx="1"/>
          </p:nvPr>
        </p:nvSpPr>
        <p:spPr>
          <a:xfrm>
            <a:off x="685800" y="1447800"/>
            <a:ext cx="7772400" cy="4191000"/>
          </a:xfrm>
        </p:spPr>
        <p:txBody>
          <a:bodyPr rtlCol="0">
            <a:normAutofit fontScale="85000" lnSpcReduction="10000"/>
          </a:bodyPr>
          <a:lstStyle/>
          <a:p>
            <a:pPr algn="l" eaLnBrk="1" fontAlgn="auto" hangingPunct="1">
              <a:spcAft>
                <a:spcPts val="0"/>
              </a:spcAft>
              <a:buFont typeface="Arial" pitchFamily="34" charset="0"/>
              <a:buNone/>
              <a:defRPr/>
            </a:pPr>
            <a:r>
              <a:rPr lang="en-US" dirty="0" smtClean="0">
                <a:solidFill>
                  <a:schemeClr val="tx1"/>
                </a:solidFill>
              </a:rPr>
              <a:t> -A time event is an event caused by the elapse of a</a:t>
            </a:r>
          </a:p>
          <a:p>
            <a:pPr algn="l" eaLnBrk="1" fontAlgn="auto" hangingPunct="1">
              <a:spcAft>
                <a:spcPts val="0"/>
              </a:spcAft>
              <a:buFont typeface="Arial" pitchFamily="34" charset="0"/>
              <a:buNone/>
              <a:defRPr/>
            </a:pPr>
            <a:r>
              <a:rPr lang="en-US" dirty="0" smtClean="0">
                <a:solidFill>
                  <a:schemeClr val="tx1"/>
                </a:solidFill>
              </a:rPr>
              <a:t>time interval or by matching an absolute time point.</a:t>
            </a:r>
          </a:p>
          <a:p>
            <a:pPr algn="l" eaLnBrk="1" fontAlgn="auto" hangingPunct="1">
              <a:spcAft>
                <a:spcPts val="0"/>
              </a:spcAft>
              <a:buFont typeface="Arial" pitchFamily="34" charset="0"/>
              <a:buNone/>
              <a:defRPr/>
            </a:pPr>
            <a:r>
              <a:rPr lang="en-US" dirty="0" smtClean="0">
                <a:solidFill>
                  <a:schemeClr val="tx1"/>
                </a:solidFill>
              </a:rPr>
              <a:t> -Expression is continuously tested,</a:t>
            </a:r>
          </a:p>
          <a:p>
            <a:pPr algn="l" eaLnBrk="1" fontAlgn="auto" hangingPunct="1">
              <a:spcAft>
                <a:spcPts val="0"/>
              </a:spcAft>
              <a:buFont typeface="Arial" pitchFamily="34" charset="0"/>
              <a:buNone/>
              <a:defRPr/>
            </a:pPr>
            <a:r>
              <a:rPr lang="en-US" dirty="0" smtClean="0">
                <a:solidFill>
                  <a:schemeClr val="tx1"/>
                </a:solidFill>
              </a:rPr>
              <a:t>- Whenever it changes from false to true, the event</a:t>
            </a:r>
          </a:p>
          <a:p>
            <a:pPr algn="l" eaLnBrk="1" fontAlgn="auto" hangingPunct="1">
              <a:spcAft>
                <a:spcPts val="0"/>
              </a:spcAft>
              <a:buFont typeface="Arial" pitchFamily="34" charset="0"/>
              <a:buNone/>
              <a:defRPr/>
            </a:pPr>
            <a:r>
              <a:rPr lang="en-US" dirty="0" smtClean="0">
                <a:solidFill>
                  <a:schemeClr val="tx1"/>
                </a:solidFill>
              </a:rPr>
              <a:t>happens</a:t>
            </a:r>
          </a:p>
          <a:p>
            <a:pPr algn="l" eaLnBrk="1" fontAlgn="auto" hangingPunct="1">
              <a:spcAft>
                <a:spcPts val="0"/>
              </a:spcAft>
              <a:buFont typeface="Arial" pitchFamily="34" charset="0"/>
              <a:buNone/>
              <a:defRPr/>
            </a:pPr>
            <a:r>
              <a:rPr lang="en-US" dirty="0" smtClean="0">
                <a:solidFill>
                  <a:schemeClr val="tx1"/>
                </a:solidFill>
              </a:rPr>
              <a:t>- UML notation for a change event (</a:t>
            </a:r>
            <a:r>
              <a:rPr lang="en-US" b="1" i="1" dirty="0" smtClean="0">
                <a:solidFill>
                  <a:schemeClr val="tx1"/>
                </a:solidFill>
              </a:rPr>
              <a:t>after or when</a:t>
            </a:r>
          </a:p>
          <a:p>
            <a:pPr algn="l" eaLnBrk="1" fontAlgn="auto" hangingPunct="1">
              <a:spcAft>
                <a:spcPts val="0"/>
              </a:spcAft>
              <a:buFont typeface="Arial" pitchFamily="34" charset="0"/>
              <a:buNone/>
              <a:defRPr/>
            </a:pPr>
            <a:r>
              <a:rPr lang="en-US" dirty="0" smtClean="0">
                <a:solidFill>
                  <a:schemeClr val="tx1"/>
                </a:solidFill>
              </a:rPr>
              <a:t>followed by expression that evaluates a condition)</a:t>
            </a:r>
          </a:p>
          <a:p>
            <a:pPr eaLnBrk="1" fontAlgn="auto" hangingPunct="1">
              <a:spcAft>
                <a:spcPts val="0"/>
              </a:spcAft>
              <a:buFont typeface="Arial" pitchFamily="34" charset="0"/>
              <a:buChar char="•"/>
              <a:defRPr/>
            </a:pPr>
            <a:r>
              <a:rPr lang="en-US" dirty="0" smtClean="0">
                <a:solidFill>
                  <a:schemeClr val="tx1"/>
                </a:solidFill>
              </a:rPr>
              <a:t>when (date = January 1, 2000)</a:t>
            </a:r>
          </a:p>
          <a:p>
            <a:pPr eaLnBrk="1" fontAlgn="auto" hangingPunct="1">
              <a:spcAft>
                <a:spcPts val="0"/>
              </a:spcAft>
              <a:buFont typeface="Arial" pitchFamily="34" charset="0"/>
              <a:buNone/>
              <a:defRPr/>
            </a:pPr>
            <a:r>
              <a:rPr lang="en-US" dirty="0" smtClean="0">
                <a:solidFill>
                  <a:schemeClr val="tx1"/>
                </a:solidFill>
              </a:rPr>
              <a:t>• after (10 seconds)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Section 8.5. Pseudostates | UML 2.0 in a Nutshell (In a Nutshell (OReilly))"/>
          <p:cNvPicPr>
            <a:picLocks noChangeAspect="1" noChangeArrowheads="1"/>
          </p:cNvPicPr>
          <p:nvPr/>
        </p:nvPicPr>
        <p:blipFill>
          <a:blip r:embed="rId2"/>
          <a:srcRect/>
          <a:stretch>
            <a:fillRect/>
          </a:stretch>
        </p:blipFill>
        <p:spPr bwMode="auto">
          <a:xfrm>
            <a:off x="762000" y="1066800"/>
            <a:ext cx="8382000" cy="4010025"/>
          </a:xfrm>
          <a:prstGeom prst="rect">
            <a:avLst/>
          </a:prstGeom>
          <a:noFill/>
          <a:ln w="9525">
            <a:noFill/>
            <a:miter lim="800000"/>
            <a:headEnd/>
            <a:tailEnd/>
          </a:ln>
        </p:spPr>
      </p:pic>
      <p:sp>
        <p:nvSpPr>
          <p:cNvPr id="52227" name="TextBox 2"/>
          <p:cNvSpPr txBox="1">
            <a:spLocks noChangeArrowheads="1"/>
          </p:cNvSpPr>
          <p:nvPr/>
        </p:nvSpPr>
        <p:spPr bwMode="auto">
          <a:xfrm>
            <a:off x="2590800" y="5486400"/>
            <a:ext cx="3962400" cy="584200"/>
          </a:xfrm>
          <a:prstGeom prst="rect">
            <a:avLst/>
          </a:prstGeom>
          <a:noFill/>
          <a:ln w="9525">
            <a:noFill/>
            <a:miter lim="800000"/>
            <a:headEnd/>
            <a:tailEnd/>
          </a:ln>
        </p:spPr>
        <p:txBody>
          <a:bodyPr>
            <a:spAutoFit/>
          </a:bodyPr>
          <a:lstStyle/>
          <a:p>
            <a:r>
              <a:rPr lang="en-US" sz="3200" b="1"/>
              <a:t>Protocol State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C:\Users\kshama\Downloads\New Doc 2020-09-14 13.57.07.jpg"/>
          <p:cNvPicPr>
            <a:picLocks noChangeAspect="1" noChangeArrowheads="1"/>
          </p:cNvPicPr>
          <p:nvPr/>
        </p:nvPicPr>
        <p:blipFill>
          <a:blip r:embed="rId2"/>
          <a:srcRect/>
          <a:stretch>
            <a:fillRect/>
          </a:stretch>
        </p:blipFill>
        <p:spPr bwMode="auto">
          <a:xfrm>
            <a:off x="0" y="990600"/>
            <a:ext cx="91440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ctrTitle"/>
          </p:nvPr>
        </p:nvSpPr>
        <p:spPr>
          <a:xfrm>
            <a:off x="838200" y="0"/>
            <a:ext cx="7772400" cy="609600"/>
          </a:xfrm>
        </p:spPr>
        <p:txBody>
          <a:bodyPr/>
          <a:lstStyle/>
          <a:p>
            <a:r>
              <a:rPr lang="en-US" b="1" smtClean="0"/>
              <a:t>Timing Diagrams</a:t>
            </a:r>
            <a:endParaRPr lang="en-US" smtClean="0"/>
          </a:p>
        </p:txBody>
      </p:sp>
      <p:sp>
        <p:nvSpPr>
          <p:cNvPr id="54275" name="Subtitle 2"/>
          <p:cNvSpPr>
            <a:spLocks noGrp="1"/>
          </p:cNvSpPr>
          <p:nvPr>
            <p:ph type="subTitle" idx="1"/>
          </p:nvPr>
        </p:nvSpPr>
        <p:spPr>
          <a:xfrm>
            <a:off x="838200" y="609600"/>
            <a:ext cx="7848600" cy="4953000"/>
          </a:xfrm>
        </p:spPr>
        <p:txBody>
          <a:bodyPr/>
          <a:lstStyle/>
          <a:p>
            <a:pPr algn="l">
              <a:buFont typeface="Wingdings" pitchFamily="2" charset="2"/>
              <a:buChar char="Ø"/>
            </a:pPr>
            <a:r>
              <a:rPr lang="en-US" smtClean="0">
                <a:solidFill>
                  <a:schemeClr val="tx1"/>
                </a:solidFill>
              </a:rPr>
              <a:t>In UML, the timing diagrams are a part of Interaction diagrams that do not incorporate similar notations as that of sequence and collaboration diagram. </a:t>
            </a:r>
          </a:p>
          <a:p>
            <a:pPr algn="l">
              <a:buFont typeface="Wingdings" pitchFamily="2" charset="2"/>
              <a:buChar char="Ø"/>
            </a:pPr>
            <a:r>
              <a:rPr lang="en-US" smtClean="0">
                <a:solidFill>
                  <a:schemeClr val="tx1"/>
                </a:solidFill>
              </a:rPr>
              <a:t>Focus on the specific timing of message sent between object </a:t>
            </a:r>
          </a:p>
          <a:p>
            <a:pPr algn="l">
              <a:buFont typeface="Wingdings" pitchFamily="2" charset="2"/>
              <a:buChar char="Ø"/>
            </a:pPr>
            <a:r>
              <a:rPr lang="en-US" smtClean="0">
                <a:solidFill>
                  <a:schemeClr val="tx1"/>
                </a:solidFill>
              </a:rPr>
              <a:t>It consists of a graph or waveform that depicts the state of a lifeline at a specific point of time.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ctrTitle"/>
          </p:nvPr>
        </p:nvSpPr>
        <p:spPr>
          <a:xfrm>
            <a:off x="762000" y="228600"/>
            <a:ext cx="7772400" cy="609600"/>
          </a:xfrm>
        </p:spPr>
        <p:txBody>
          <a:bodyPr/>
          <a:lstStyle/>
          <a:p>
            <a:r>
              <a:rPr lang="en-US" b="1" smtClean="0"/>
              <a:t>Timing Diagrams</a:t>
            </a:r>
            <a:br>
              <a:rPr lang="en-US" b="1" smtClean="0"/>
            </a:br>
            <a:endParaRPr lang="en-US" smtClean="0"/>
          </a:p>
        </p:txBody>
      </p:sp>
      <p:sp>
        <p:nvSpPr>
          <p:cNvPr id="3" name="Subtitle 2"/>
          <p:cNvSpPr>
            <a:spLocks noGrp="1"/>
          </p:cNvSpPr>
          <p:nvPr>
            <p:ph type="subTitle" idx="1"/>
          </p:nvPr>
        </p:nvSpPr>
        <p:spPr>
          <a:xfrm>
            <a:off x="304800" y="609600"/>
            <a:ext cx="8458200" cy="4114800"/>
          </a:xfrm>
        </p:spPr>
        <p:txBody>
          <a:bodyPr/>
          <a:lstStyle/>
          <a:p>
            <a:pPr algn="l">
              <a:buFont typeface="Wingdings" pitchFamily="2" charset="2"/>
              <a:buChar char="Ø"/>
              <a:defRPr/>
            </a:pPr>
            <a:r>
              <a:rPr lang="en-US" dirty="0" smtClean="0">
                <a:solidFill>
                  <a:schemeClr val="tx1"/>
                </a:solidFill>
              </a:rPr>
              <a:t>UML timing diagrams are used to display the change in state or value of one or more elements over time. </a:t>
            </a:r>
          </a:p>
          <a:p>
            <a:pPr algn="l">
              <a:buFont typeface="Wingdings" pitchFamily="2" charset="2"/>
              <a:buChar char="Ø"/>
              <a:defRPr/>
            </a:pPr>
            <a:r>
              <a:rPr lang="en-US" dirty="0" smtClean="0">
                <a:solidFill>
                  <a:schemeClr val="tx1"/>
                </a:solidFill>
              </a:rPr>
              <a:t>It can also show the interaction between timed events and the time and duration constraints that govern them.</a:t>
            </a:r>
          </a:p>
          <a:p>
            <a:pPr algn="l">
              <a:buFont typeface="Wingdings" pitchFamily="2" charset="2"/>
              <a:buChar char="Ø"/>
              <a:defRPr/>
            </a:pPr>
            <a:r>
              <a:rPr lang="en-US" dirty="0" smtClean="0">
                <a:solidFill>
                  <a:schemeClr val="tx1"/>
                </a:solidFill>
              </a:rPr>
              <a:t>focus is on timing constraints.</a:t>
            </a:r>
            <a:br>
              <a:rPr lang="en-US" dirty="0" smtClean="0">
                <a:solidFill>
                  <a:schemeClr val="tx1"/>
                </a:solidFill>
              </a:rPr>
            </a:br>
            <a:endParaRPr lang="en-US" dirty="0" smtClean="0">
              <a:solidFill>
                <a:schemeClr val="tx1"/>
              </a:solidFill>
            </a:endParaRPr>
          </a:p>
          <a:p>
            <a:pPr>
              <a:defRPr/>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ubtitle 2"/>
          <p:cNvSpPr>
            <a:spLocks noGrp="1"/>
          </p:cNvSpPr>
          <p:nvPr>
            <p:ph type="subTitle" idx="1"/>
          </p:nvPr>
        </p:nvSpPr>
        <p:spPr>
          <a:xfrm>
            <a:off x="533400" y="381000"/>
            <a:ext cx="7772400" cy="6096000"/>
          </a:xfrm>
        </p:spPr>
        <p:txBody>
          <a:bodyPr/>
          <a:lstStyle/>
          <a:p>
            <a:pPr algn="l">
              <a:buFont typeface="Wingdings" pitchFamily="2" charset="2"/>
              <a:buChar char="Ø"/>
            </a:pPr>
            <a:r>
              <a:rPr lang="en-US" sz="2400" smtClean="0">
                <a:solidFill>
                  <a:schemeClr val="tx1"/>
                </a:solidFill>
              </a:rPr>
              <a:t>Following are some important key points of a timing diagram:</a:t>
            </a:r>
          </a:p>
          <a:p>
            <a:pPr algn="l">
              <a:buFont typeface="Wingdings" pitchFamily="2" charset="2"/>
              <a:buChar char="Ø"/>
            </a:pPr>
            <a:r>
              <a:rPr lang="en-US" sz="2400" smtClean="0">
                <a:solidFill>
                  <a:schemeClr val="tx1"/>
                </a:solidFill>
              </a:rPr>
              <a:t>It emphasizes at that particular time when the message has been sent among objects.</a:t>
            </a:r>
          </a:p>
          <a:p>
            <a:pPr algn="l">
              <a:buFont typeface="Wingdings" pitchFamily="2" charset="2"/>
              <a:buChar char="Ø"/>
            </a:pPr>
            <a:r>
              <a:rPr lang="en-US" sz="2400" smtClean="0">
                <a:solidFill>
                  <a:schemeClr val="tx1"/>
                </a:solidFill>
              </a:rPr>
              <a:t>It explains the time processing of an object in detail.</a:t>
            </a:r>
          </a:p>
          <a:p>
            <a:pPr algn="l">
              <a:buFont typeface="Wingdings" pitchFamily="2" charset="2"/>
              <a:buChar char="Ø"/>
            </a:pPr>
            <a:r>
              <a:rPr lang="en-US" sz="2400" smtClean="0">
                <a:solidFill>
                  <a:schemeClr val="tx1"/>
                </a:solidFill>
              </a:rPr>
              <a:t>It is employed with distributed and embedded systems.</a:t>
            </a:r>
          </a:p>
          <a:p>
            <a:pPr algn="l">
              <a:buFont typeface="Wingdings" pitchFamily="2" charset="2"/>
              <a:buChar char="Ø"/>
            </a:pPr>
            <a:r>
              <a:rPr lang="en-US" sz="2400" smtClean="0">
                <a:solidFill>
                  <a:schemeClr val="tx1"/>
                </a:solidFill>
              </a:rPr>
              <a:t>It also explains how an object undergoes changes in its form throughout its lifeline.</a:t>
            </a:r>
          </a:p>
          <a:p>
            <a:pPr algn="l">
              <a:buFont typeface="Wingdings" pitchFamily="2" charset="2"/>
              <a:buChar char="Ø"/>
            </a:pPr>
            <a:r>
              <a:rPr lang="en-US" sz="2400" smtClean="0">
                <a:solidFill>
                  <a:schemeClr val="tx1"/>
                </a:solidFill>
              </a:rPr>
              <a:t>As the lifelines are named on the left side of an edge, the timing diagrams are read from left to right.</a:t>
            </a:r>
          </a:p>
          <a:p>
            <a:pPr algn="l">
              <a:buFont typeface="Wingdings" pitchFamily="2" charset="2"/>
              <a:buChar char="Ø"/>
            </a:pPr>
            <a:r>
              <a:rPr lang="en-US" sz="2400" smtClean="0">
                <a:solidFill>
                  <a:schemeClr val="tx1"/>
                </a:solidFill>
              </a:rPr>
              <a:t>It depicts a graphical representation of states of a lifeline per unit time.</a:t>
            </a:r>
          </a:p>
          <a:p>
            <a:pPr algn="l">
              <a:buFont typeface="Wingdings" pitchFamily="2" charset="2"/>
              <a:buChar char="Ø"/>
            </a:pPr>
            <a:endParaRPr lang="en-US" sz="2400" smtClean="0">
              <a:solidFill>
                <a:schemeClr val="tx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ctrTitle"/>
          </p:nvPr>
        </p:nvSpPr>
        <p:spPr>
          <a:xfrm>
            <a:off x="533400" y="0"/>
            <a:ext cx="7772400" cy="762000"/>
          </a:xfrm>
        </p:spPr>
        <p:txBody>
          <a:bodyPr/>
          <a:lstStyle/>
          <a:p>
            <a:r>
              <a:rPr lang="en-US" smtClean="0"/>
              <a:t>timing diagram elements</a:t>
            </a:r>
          </a:p>
        </p:txBody>
      </p:sp>
      <p:sp>
        <p:nvSpPr>
          <p:cNvPr id="3" name="Subtitle 2"/>
          <p:cNvSpPr>
            <a:spLocks noGrp="1"/>
          </p:cNvSpPr>
          <p:nvPr>
            <p:ph type="subTitle" idx="1"/>
          </p:nvPr>
        </p:nvSpPr>
        <p:spPr>
          <a:xfrm>
            <a:off x="228600" y="685800"/>
            <a:ext cx="8915400" cy="5410200"/>
          </a:xfrm>
        </p:spPr>
        <p:txBody>
          <a:bodyPr/>
          <a:lstStyle/>
          <a:p>
            <a:pPr marL="514350" indent="-514350" algn="l">
              <a:defRPr/>
            </a:pPr>
            <a:r>
              <a:rPr lang="en-US" b="1" dirty="0" smtClean="0">
                <a:solidFill>
                  <a:schemeClr val="tx1"/>
                </a:solidFill>
              </a:rPr>
              <a:t>Lifeline</a:t>
            </a:r>
          </a:p>
          <a:p>
            <a:pPr marL="514350" indent="-514350" algn="l">
              <a:buFont typeface="Wingdings" pitchFamily="2" charset="2"/>
              <a:buChar char="Ø"/>
              <a:defRPr/>
            </a:pPr>
            <a:r>
              <a:rPr lang="en-US" b="1" dirty="0" smtClean="0">
                <a:solidFill>
                  <a:schemeClr val="tx1"/>
                </a:solidFill>
              </a:rPr>
              <a:t>Lifeline</a:t>
            </a:r>
            <a:r>
              <a:rPr lang="en-US" dirty="0" smtClean="0">
                <a:solidFill>
                  <a:schemeClr val="tx1"/>
                </a:solidFill>
              </a:rPr>
              <a:t> is a named element which represents an </a:t>
            </a:r>
            <a:r>
              <a:rPr lang="en-US" b="1" dirty="0" smtClean="0">
                <a:solidFill>
                  <a:schemeClr val="tx1"/>
                </a:solidFill>
              </a:rPr>
              <a:t>individual participant</a:t>
            </a:r>
            <a:r>
              <a:rPr lang="en-US" dirty="0" smtClean="0">
                <a:solidFill>
                  <a:schemeClr val="tx1"/>
                </a:solidFill>
              </a:rPr>
              <a:t> in the interaction</a:t>
            </a:r>
            <a:r>
              <a:rPr lang="en-US" dirty="0" smtClean="0"/>
              <a:t>.</a:t>
            </a:r>
            <a:endParaRPr lang="en-US" dirty="0" smtClean="0">
              <a:solidFill>
                <a:schemeClr val="tx1"/>
              </a:solidFill>
            </a:endParaRPr>
          </a:p>
          <a:p>
            <a:pPr algn="l">
              <a:buFont typeface="Wingdings" pitchFamily="2" charset="2"/>
              <a:buChar char="Ø"/>
              <a:defRPr/>
            </a:pPr>
            <a:r>
              <a:rPr lang="en-US" dirty="0" smtClean="0">
                <a:solidFill>
                  <a:schemeClr val="tx1"/>
                </a:solidFill>
              </a:rPr>
              <a:t>As the name suggests, the lifeline portrays an individual element in the interaction. </a:t>
            </a:r>
          </a:p>
          <a:p>
            <a:pPr algn="l">
              <a:buFont typeface="Wingdings" pitchFamily="2" charset="2"/>
              <a:buChar char="Ø"/>
              <a:defRPr/>
            </a:pPr>
            <a:r>
              <a:rPr lang="en-US" dirty="0" smtClean="0">
                <a:solidFill>
                  <a:schemeClr val="tx1"/>
                </a:solidFill>
              </a:rPr>
              <a:t>It represents a single entity, which is a part of the interaction. </a:t>
            </a:r>
          </a:p>
          <a:p>
            <a:pPr algn="l">
              <a:buFont typeface="Wingdings" pitchFamily="2" charset="2"/>
              <a:buChar char="Ø"/>
              <a:defRPr/>
            </a:pPr>
            <a:r>
              <a:rPr lang="en-US" dirty="0" smtClean="0">
                <a:solidFill>
                  <a:schemeClr val="tx1"/>
                </a:solidFill>
              </a:rPr>
              <a:t>It is represented by the classifier's name that it depicts. A lifeline can be placed within a "</a:t>
            </a:r>
            <a:r>
              <a:rPr lang="en-US" dirty="0" err="1" smtClean="0">
                <a:solidFill>
                  <a:schemeClr val="tx1"/>
                </a:solidFill>
              </a:rPr>
              <a:t>swimlane</a:t>
            </a:r>
            <a:r>
              <a:rPr lang="en-US" dirty="0" smtClean="0">
                <a:solidFill>
                  <a:schemeClr val="tx1"/>
                </a:solidFill>
              </a:rPr>
              <a:t>" or a diagram frame.</a:t>
            </a:r>
          </a:p>
          <a:p>
            <a:pPr>
              <a:defRPr/>
            </a:pP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Timing Diagram with One Lifeline"/>
          <p:cNvPicPr>
            <a:picLocks noChangeAspect="1" noChangeArrowheads="1"/>
          </p:cNvPicPr>
          <p:nvPr/>
        </p:nvPicPr>
        <p:blipFill>
          <a:blip r:embed="rId2"/>
          <a:srcRect/>
          <a:stretch>
            <a:fillRect/>
          </a:stretch>
        </p:blipFill>
        <p:spPr bwMode="auto">
          <a:xfrm>
            <a:off x="2971800" y="1219200"/>
            <a:ext cx="4191000" cy="1381125"/>
          </a:xfrm>
          <a:prstGeom prst="rect">
            <a:avLst/>
          </a:prstGeom>
          <a:noFill/>
          <a:ln w="9525">
            <a:noFill/>
            <a:miter lim="800000"/>
            <a:headEnd/>
            <a:tailEnd/>
          </a:ln>
        </p:spPr>
      </p:pic>
      <p:sp>
        <p:nvSpPr>
          <p:cNvPr id="58371" name="Rectangle 2"/>
          <p:cNvSpPr>
            <a:spLocks noChangeArrowheads="1"/>
          </p:cNvSpPr>
          <p:nvPr/>
        </p:nvSpPr>
        <p:spPr bwMode="auto">
          <a:xfrm>
            <a:off x="685800" y="3105150"/>
            <a:ext cx="8001000" cy="831850"/>
          </a:xfrm>
          <a:prstGeom prst="rect">
            <a:avLst/>
          </a:prstGeom>
          <a:noFill/>
          <a:ln w="9525">
            <a:noFill/>
            <a:miter lim="800000"/>
            <a:headEnd/>
            <a:tailEnd/>
          </a:ln>
        </p:spPr>
        <p:txBody>
          <a:bodyPr>
            <a:spAutoFit/>
          </a:bodyPr>
          <a:lstStyle/>
          <a:p>
            <a:r>
              <a:rPr lang="en-US" sz="2400"/>
              <a:t>Multiple lifelines may be stacked within the same frame to model the interaction between them.</a:t>
            </a:r>
          </a:p>
        </p:txBody>
      </p:sp>
      <p:pic>
        <p:nvPicPr>
          <p:cNvPr id="58372" name="Picture 4" descr="Timing Diagram with Multiple lifelines"/>
          <p:cNvPicPr>
            <a:picLocks noChangeAspect="1" noChangeArrowheads="1"/>
          </p:cNvPicPr>
          <p:nvPr/>
        </p:nvPicPr>
        <p:blipFill>
          <a:blip r:embed="rId3"/>
          <a:srcRect/>
          <a:stretch>
            <a:fillRect/>
          </a:stretch>
        </p:blipFill>
        <p:spPr bwMode="auto">
          <a:xfrm>
            <a:off x="4419600" y="4191000"/>
            <a:ext cx="3429000" cy="1504950"/>
          </a:xfrm>
          <a:prstGeom prst="rect">
            <a:avLst/>
          </a:prstGeom>
          <a:noFill/>
          <a:ln w="9525">
            <a:noFill/>
            <a:miter lim="800000"/>
            <a:headEnd/>
            <a:tailEnd/>
          </a:ln>
        </p:spPr>
      </p:pic>
      <p:sp>
        <p:nvSpPr>
          <p:cNvPr id="58373" name="AutoShape 6" descr="UML Timing Diagram"/>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endParaRPr lang="en-US"/>
          </a:p>
        </p:txBody>
      </p:sp>
      <p:pic>
        <p:nvPicPr>
          <p:cNvPr id="58374" name="Picture 7"/>
          <p:cNvPicPr>
            <a:picLocks noChangeAspect="1" noChangeArrowheads="1"/>
          </p:cNvPicPr>
          <p:nvPr/>
        </p:nvPicPr>
        <p:blipFill>
          <a:blip r:embed="rId4"/>
          <a:srcRect/>
          <a:stretch>
            <a:fillRect/>
          </a:stretch>
        </p:blipFill>
        <p:spPr bwMode="auto">
          <a:xfrm>
            <a:off x="838200" y="4267200"/>
            <a:ext cx="2743200" cy="159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ubtitle 2"/>
          <p:cNvSpPr>
            <a:spLocks noGrp="1"/>
          </p:cNvSpPr>
          <p:nvPr>
            <p:ph type="subTitle" idx="1"/>
          </p:nvPr>
        </p:nvSpPr>
        <p:spPr>
          <a:xfrm>
            <a:off x="228600" y="228600"/>
            <a:ext cx="8686800" cy="5410200"/>
          </a:xfrm>
        </p:spPr>
        <p:txBody>
          <a:bodyPr/>
          <a:lstStyle/>
          <a:p>
            <a:pPr algn="l"/>
            <a:r>
              <a:rPr lang="en-US" b="1" smtClean="0">
                <a:solidFill>
                  <a:schemeClr val="tx1"/>
                </a:solidFill>
              </a:rPr>
              <a:t>State or Condition Timeline</a:t>
            </a:r>
          </a:p>
          <a:p>
            <a:pPr algn="just">
              <a:buFont typeface="Wingdings" pitchFamily="2" charset="2"/>
              <a:buChar char="Ø"/>
            </a:pPr>
            <a:r>
              <a:rPr lang="en-US" smtClean="0">
                <a:solidFill>
                  <a:schemeClr val="tx1"/>
                </a:solidFill>
              </a:rPr>
              <a:t>A state or condition timeline represents the set of valid states and time. </a:t>
            </a:r>
          </a:p>
          <a:p>
            <a:pPr algn="just">
              <a:buFont typeface="Wingdings" pitchFamily="2" charset="2"/>
              <a:buChar char="Ø"/>
            </a:pPr>
            <a:r>
              <a:rPr lang="en-US" smtClean="0">
                <a:solidFill>
                  <a:schemeClr val="tx1"/>
                </a:solidFill>
              </a:rPr>
              <a:t>Timing diagram could show </a:t>
            </a:r>
            <a:r>
              <a:rPr lang="en-US" b="1" smtClean="0">
                <a:solidFill>
                  <a:schemeClr val="tx1"/>
                </a:solidFill>
              </a:rPr>
              <a:t>states</a:t>
            </a:r>
            <a:r>
              <a:rPr lang="en-US" smtClean="0">
                <a:solidFill>
                  <a:schemeClr val="tx1"/>
                </a:solidFill>
              </a:rPr>
              <a:t> of the participating classifier or attribute, or some testable </a:t>
            </a:r>
            <a:r>
              <a:rPr lang="en-US" b="1" smtClean="0">
                <a:solidFill>
                  <a:schemeClr val="tx1"/>
                </a:solidFill>
              </a:rPr>
              <a:t>conditions</a:t>
            </a:r>
            <a:r>
              <a:rPr lang="en-US" smtClean="0">
                <a:solidFill>
                  <a:schemeClr val="tx1"/>
                </a:solidFill>
              </a:rPr>
              <a:t>, such as a discrete or enumerable value of an attribute.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State Timeline in Timing Diagram"/>
          <p:cNvPicPr>
            <a:picLocks noChangeAspect="1" noChangeArrowheads="1"/>
          </p:cNvPicPr>
          <p:nvPr/>
        </p:nvPicPr>
        <p:blipFill>
          <a:blip r:embed="rId2"/>
          <a:srcRect/>
          <a:stretch>
            <a:fillRect/>
          </a:stretch>
        </p:blipFill>
        <p:spPr bwMode="auto">
          <a:xfrm>
            <a:off x="609600" y="533400"/>
            <a:ext cx="7239000" cy="2952750"/>
          </a:xfrm>
          <a:prstGeom prst="rect">
            <a:avLst/>
          </a:prstGeom>
          <a:noFill/>
          <a:ln w="9525">
            <a:noFill/>
            <a:miter lim="800000"/>
            <a:headEnd/>
            <a:tailEnd/>
          </a:ln>
        </p:spPr>
      </p:pic>
      <p:pic>
        <p:nvPicPr>
          <p:cNvPr id="60419" name="Picture 3"/>
          <p:cNvPicPr>
            <a:picLocks noChangeAspect="1" noChangeArrowheads="1"/>
          </p:cNvPicPr>
          <p:nvPr/>
        </p:nvPicPr>
        <p:blipFill>
          <a:blip r:embed="rId3"/>
          <a:srcRect/>
          <a:stretch>
            <a:fillRect/>
          </a:stretch>
        </p:blipFill>
        <p:spPr bwMode="auto">
          <a:xfrm>
            <a:off x="914400" y="4191000"/>
            <a:ext cx="4572000" cy="1666875"/>
          </a:xfrm>
          <a:prstGeom prst="rect">
            <a:avLst/>
          </a:prstGeom>
          <a:noFill/>
          <a:ln w="9525">
            <a:noFill/>
            <a:miter lim="800000"/>
            <a:headEnd/>
            <a:tailEnd/>
          </a:ln>
        </p:spPr>
      </p:pic>
      <p:sp>
        <p:nvSpPr>
          <p:cNvPr id="60420" name="Rectangle 3"/>
          <p:cNvSpPr>
            <a:spLocks noChangeArrowheads="1"/>
          </p:cNvSpPr>
          <p:nvPr/>
        </p:nvSpPr>
        <p:spPr bwMode="auto">
          <a:xfrm>
            <a:off x="381000" y="5943600"/>
            <a:ext cx="8153400" cy="646113"/>
          </a:xfrm>
          <a:prstGeom prst="rect">
            <a:avLst/>
          </a:prstGeom>
          <a:noFill/>
          <a:ln w="9525">
            <a:noFill/>
            <a:miter lim="800000"/>
            <a:headEnd/>
            <a:tailEnd/>
          </a:ln>
        </p:spPr>
        <p:txBody>
          <a:bodyPr>
            <a:spAutoFit/>
          </a:bodyPr>
          <a:lstStyle/>
          <a:p>
            <a:r>
              <a:rPr lang="en-US" b="1" i="1"/>
              <a:t>Timeline showing the change in the state of virus between dormant, Propagation, Triggering, Execution</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10600" cy="4800600"/>
          </a:xfrm>
        </p:spPr>
        <p:txBody>
          <a:bodyPr/>
          <a:lstStyle/>
          <a:p>
            <a:pPr algn="l">
              <a:defRPr/>
            </a:pPr>
            <a:r>
              <a:rPr lang="en-US" dirty="0" smtClean="0">
                <a:solidFill>
                  <a:schemeClr val="tx1"/>
                </a:solidFill>
              </a:rPr>
              <a:t>Multiple Compartments</a:t>
            </a:r>
          </a:p>
          <a:p>
            <a:pPr algn="l">
              <a:defRPr/>
            </a:pPr>
            <a:r>
              <a:rPr lang="en-US" dirty="0" smtClean="0">
                <a:solidFill>
                  <a:schemeClr val="tx1"/>
                </a:solidFill>
              </a:rPr>
              <a:t>It is possible to stack several life lines of different objects in the same timing diagram. </a:t>
            </a:r>
          </a:p>
          <a:p>
            <a:pPr algn="l">
              <a:defRPr/>
            </a:pPr>
            <a:r>
              <a:rPr lang="en-US" dirty="0" smtClean="0">
                <a:solidFill>
                  <a:schemeClr val="tx1"/>
                </a:solidFill>
              </a:rPr>
              <a:t>One life line above the other. </a:t>
            </a:r>
          </a:p>
          <a:p>
            <a:pPr algn="l">
              <a:defRPr/>
            </a:pPr>
            <a:r>
              <a:rPr lang="en-US" dirty="0" smtClean="0">
                <a:solidFill>
                  <a:schemeClr val="tx1"/>
                </a:solidFill>
              </a:rPr>
              <a:t>Messages sent from one object to another can be depicted using simple arrows. </a:t>
            </a:r>
          </a:p>
          <a:p>
            <a:pPr algn="l">
              <a:defRPr/>
            </a:pPr>
            <a:r>
              <a:rPr lang="en-US" dirty="0" smtClean="0">
                <a:solidFill>
                  <a:schemeClr val="tx1"/>
                </a:solidFill>
              </a:rPr>
              <a:t>The start and the end points of each arrow indicate when each message was sent and when it was received.</a:t>
            </a:r>
          </a:p>
          <a:p>
            <a:pPr>
              <a:defRPr/>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762000" y="533400"/>
            <a:ext cx="7772400" cy="914400"/>
          </a:xfrm>
        </p:spPr>
        <p:txBody>
          <a:bodyPr/>
          <a:lstStyle/>
          <a:p>
            <a:pPr eaLnBrk="1" hangingPunct="1"/>
            <a:r>
              <a:rPr lang="en-US" smtClean="0"/>
              <a:t>Change Event</a:t>
            </a:r>
          </a:p>
        </p:txBody>
      </p:sp>
      <p:sp>
        <p:nvSpPr>
          <p:cNvPr id="3" name="Subtitle 2"/>
          <p:cNvSpPr>
            <a:spLocks noGrp="1"/>
          </p:cNvSpPr>
          <p:nvPr>
            <p:ph type="subTitle" idx="1"/>
          </p:nvPr>
        </p:nvSpPr>
        <p:spPr>
          <a:xfrm>
            <a:off x="533400" y="1447800"/>
            <a:ext cx="8001000" cy="4800600"/>
          </a:xfrm>
        </p:spPr>
        <p:txBody>
          <a:bodyPr rtlCol="0">
            <a:normAutofit lnSpcReduction="10000"/>
          </a:bodyPr>
          <a:lstStyle/>
          <a:p>
            <a:pPr algn="l" eaLnBrk="1" fontAlgn="auto" hangingPunct="1">
              <a:spcAft>
                <a:spcPts val="0"/>
              </a:spcAft>
              <a:buFont typeface="Arial" pitchFamily="34" charset="0"/>
              <a:buNone/>
              <a:defRPr/>
            </a:pPr>
            <a:r>
              <a:rPr lang="en-US" dirty="0" smtClean="0"/>
              <a:t> </a:t>
            </a:r>
            <a:r>
              <a:rPr lang="en-US" dirty="0" smtClean="0">
                <a:solidFill>
                  <a:schemeClr val="tx1"/>
                </a:solidFill>
              </a:rPr>
              <a:t>A change event is an event that is caused by</a:t>
            </a:r>
          </a:p>
          <a:p>
            <a:pPr algn="l" eaLnBrk="1" fontAlgn="auto" hangingPunct="1">
              <a:spcAft>
                <a:spcPts val="0"/>
              </a:spcAft>
              <a:buFont typeface="Arial" pitchFamily="34" charset="0"/>
              <a:buNone/>
              <a:defRPr/>
            </a:pPr>
            <a:r>
              <a:rPr lang="en-US" dirty="0" smtClean="0">
                <a:solidFill>
                  <a:schemeClr val="tx1"/>
                </a:solidFill>
              </a:rPr>
              <a:t>satisfaction of a Boolean expression.</a:t>
            </a:r>
          </a:p>
          <a:p>
            <a:pPr algn="l" eaLnBrk="1" fontAlgn="auto" hangingPunct="1">
              <a:spcAft>
                <a:spcPts val="0"/>
              </a:spcAft>
              <a:buFont typeface="Arial" pitchFamily="34" charset="0"/>
              <a:buNone/>
              <a:defRPr/>
            </a:pPr>
            <a:r>
              <a:rPr lang="en-US" dirty="0" smtClean="0">
                <a:solidFill>
                  <a:schemeClr val="tx1"/>
                </a:solidFill>
              </a:rPr>
              <a:t> The condition must be checked often enough so that it seems </a:t>
            </a:r>
            <a:r>
              <a:rPr lang="en-US" dirty="0" err="1" smtClean="0">
                <a:solidFill>
                  <a:schemeClr val="tx1"/>
                </a:solidFill>
              </a:rPr>
              <a:t>continuos</a:t>
            </a:r>
            <a:r>
              <a:rPr lang="en-US" dirty="0" smtClean="0">
                <a:solidFill>
                  <a:schemeClr val="tx1"/>
                </a:solidFill>
              </a:rPr>
              <a:t> from the application perspective</a:t>
            </a:r>
          </a:p>
          <a:p>
            <a:pPr algn="l" eaLnBrk="1" fontAlgn="auto" hangingPunct="1">
              <a:spcAft>
                <a:spcPts val="0"/>
              </a:spcAft>
              <a:buFont typeface="Arial" pitchFamily="34" charset="0"/>
              <a:buNone/>
              <a:defRPr/>
            </a:pPr>
            <a:r>
              <a:rPr lang="en-US" dirty="0" smtClean="0">
                <a:solidFill>
                  <a:schemeClr val="tx1"/>
                </a:solidFill>
              </a:rPr>
              <a:t> UML notation for a change event (</a:t>
            </a:r>
            <a:r>
              <a:rPr lang="en-US" b="1" i="1" dirty="0" smtClean="0">
                <a:solidFill>
                  <a:schemeClr val="tx1"/>
                </a:solidFill>
              </a:rPr>
              <a:t>when followed </a:t>
            </a:r>
            <a:r>
              <a:rPr lang="en-US" dirty="0" smtClean="0">
                <a:solidFill>
                  <a:schemeClr val="tx1"/>
                </a:solidFill>
              </a:rPr>
              <a:t>by </a:t>
            </a:r>
            <a:r>
              <a:rPr lang="en-US" dirty="0" err="1" smtClean="0">
                <a:solidFill>
                  <a:schemeClr val="tx1"/>
                </a:solidFill>
              </a:rPr>
              <a:t>boolean</a:t>
            </a:r>
            <a:r>
              <a:rPr lang="en-US" dirty="0" smtClean="0">
                <a:solidFill>
                  <a:schemeClr val="tx1"/>
                </a:solidFill>
              </a:rPr>
              <a:t> expression)</a:t>
            </a:r>
          </a:p>
          <a:p>
            <a:pPr eaLnBrk="1" fontAlgn="auto" hangingPunct="1">
              <a:spcAft>
                <a:spcPts val="0"/>
              </a:spcAft>
              <a:buFont typeface="Arial" pitchFamily="34" charset="0"/>
              <a:buChar char="•"/>
              <a:defRPr/>
            </a:pPr>
            <a:r>
              <a:rPr lang="en-US" sz="2800" dirty="0" smtClean="0">
                <a:solidFill>
                  <a:schemeClr val="tx1"/>
                </a:solidFill>
              </a:rPr>
              <a:t>when (room temperature &lt; heating set point)</a:t>
            </a:r>
          </a:p>
          <a:p>
            <a:pPr eaLnBrk="1" fontAlgn="auto" hangingPunct="1">
              <a:spcAft>
                <a:spcPts val="0"/>
              </a:spcAft>
              <a:buFont typeface="Arial" pitchFamily="34" charset="0"/>
              <a:buNone/>
              <a:defRPr/>
            </a:pPr>
            <a:r>
              <a:rPr lang="en-US" sz="2800" dirty="0" smtClean="0">
                <a:solidFill>
                  <a:schemeClr val="tx1"/>
                </a:solidFill>
              </a:rPr>
              <a:t>• when (room temperature &gt; cooling set point)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Mutliple Lifelines in Timing Frame"/>
          <p:cNvPicPr>
            <a:picLocks noChangeAspect="1" noChangeArrowheads="1"/>
          </p:cNvPicPr>
          <p:nvPr/>
        </p:nvPicPr>
        <p:blipFill>
          <a:blip r:embed="rId2"/>
          <a:srcRect/>
          <a:stretch>
            <a:fillRect/>
          </a:stretch>
        </p:blipFill>
        <p:spPr bwMode="auto">
          <a:xfrm>
            <a:off x="1219200" y="838200"/>
            <a:ext cx="7315200" cy="444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8534400" cy="3276600"/>
          </a:xfrm>
        </p:spPr>
        <p:txBody>
          <a:bodyPr/>
          <a:lstStyle/>
          <a:p>
            <a:pPr algn="l">
              <a:defRPr/>
            </a:pPr>
            <a:r>
              <a:rPr lang="en-US" dirty="0" smtClean="0">
                <a:solidFill>
                  <a:schemeClr val="tx1"/>
                </a:solidFill>
              </a:rPr>
              <a:t>State Lifeline</a:t>
            </a:r>
          </a:p>
          <a:p>
            <a:pPr algn="l">
              <a:defRPr/>
            </a:pPr>
            <a:r>
              <a:rPr lang="en-US" dirty="0" smtClean="0">
                <a:solidFill>
                  <a:schemeClr val="tx1"/>
                </a:solidFill>
              </a:rPr>
              <a:t>A state lifeline shows the change of state of an item over time. </a:t>
            </a:r>
          </a:p>
          <a:p>
            <a:pPr algn="l">
              <a:defRPr/>
            </a:pPr>
            <a:r>
              <a:rPr lang="en-US" dirty="0" smtClean="0">
                <a:solidFill>
                  <a:schemeClr val="tx1"/>
                </a:solidFill>
              </a:rPr>
              <a:t>The X-axis displays elapsed time in whatever units are chosen while the Y-axis is labeled with a given list of states. A state lifeline is shown below:</a:t>
            </a:r>
          </a:p>
          <a:p>
            <a:pPr>
              <a:defRPr/>
            </a:pPr>
            <a:endParaRPr lang="en-US" dirty="0"/>
          </a:p>
        </p:txBody>
      </p:sp>
      <p:pic>
        <p:nvPicPr>
          <p:cNvPr id="63491" name="Picture 2" descr="Timing Frame with Lifeline"/>
          <p:cNvPicPr>
            <a:picLocks noChangeAspect="1" noChangeArrowheads="1"/>
          </p:cNvPicPr>
          <p:nvPr/>
        </p:nvPicPr>
        <p:blipFill>
          <a:blip r:embed="rId2"/>
          <a:srcRect/>
          <a:stretch>
            <a:fillRect/>
          </a:stretch>
        </p:blipFill>
        <p:spPr bwMode="auto">
          <a:xfrm>
            <a:off x="1219200" y="3505200"/>
            <a:ext cx="6781800" cy="299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534400" cy="3733800"/>
          </a:xfrm>
        </p:spPr>
        <p:txBody>
          <a:bodyPr/>
          <a:lstStyle/>
          <a:p>
            <a:pPr algn="l">
              <a:defRPr/>
            </a:pPr>
            <a:r>
              <a:rPr lang="en-US" dirty="0" smtClean="0">
                <a:solidFill>
                  <a:schemeClr val="tx1"/>
                </a:solidFill>
              </a:rPr>
              <a:t>Value Lifeline</a:t>
            </a:r>
          </a:p>
          <a:p>
            <a:pPr algn="l">
              <a:defRPr/>
            </a:pPr>
            <a:r>
              <a:rPr lang="en-US" dirty="0" smtClean="0">
                <a:solidFill>
                  <a:schemeClr val="tx1"/>
                </a:solidFill>
              </a:rPr>
              <a:t>A value lifeline shows the change of value of an item over time. </a:t>
            </a:r>
          </a:p>
          <a:p>
            <a:pPr algn="l">
              <a:defRPr/>
            </a:pPr>
            <a:r>
              <a:rPr lang="en-US" dirty="0" smtClean="0">
                <a:solidFill>
                  <a:schemeClr val="tx1"/>
                </a:solidFill>
              </a:rPr>
              <a:t>The X-axis displays elapsed time in whatever units are chosen, the same as for the state lifeline. </a:t>
            </a:r>
          </a:p>
          <a:p>
            <a:pPr algn="l">
              <a:defRPr/>
            </a:pPr>
            <a:r>
              <a:rPr lang="en-US" dirty="0" smtClean="0">
                <a:solidFill>
                  <a:schemeClr val="tx1"/>
                </a:solidFill>
              </a:rPr>
              <a:t>The value is shown between the pair of horizontal lines which crosses over at each change in value.</a:t>
            </a:r>
          </a:p>
          <a:p>
            <a:pPr>
              <a:defRPr/>
            </a:pPr>
            <a:endParaRPr lang="en-US" dirty="0"/>
          </a:p>
        </p:txBody>
      </p:sp>
      <p:pic>
        <p:nvPicPr>
          <p:cNvPr id="64515" name="Picture 2" descr="State Timing Diagram Value Lifeline"/>
          <p:cNvPicPr>
            <a:picLocks noChangeAspect="1" noChangeArrowheads="1"/>
          </p:cNvPicPr>
          <p:nvPr/>
        </p:nvPicPr>
        <p:blipFill>
          <a:blip r:embed="rId2"/>
          <a:srcRect/>
          <a:stretch>
            <a:fillRect/>
          </a:stretch>
        </p:blipFill>
        <p:spPr bwMode="auto">
          <a:xfrm>
            <a:off x="685800" y="4724400"/>
            <a:ext cx="7924800" cy="1171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ubtitle 2"/>
          <p:cNvSpPr>
            <a:spLocks noGrp="1"/>
          </p:cNvSpPr>
          <p:nvPr>
            <p:ph type="subTitle" idx="1"/>
          </p:nvPr>
        </p:nvSpPr>
        <p:spPr>
          <a:xfrm>
            <a:off x="381000" y="228600"/>
            <a:ext cx="8458200" cy="6172200"/>
          </a:xfrm>
        </p:spPr>
        <p:txBody>
          <a:bodyPr/>
          <a:lstStyle/>
          <a:p>
            <a:pPr algn="l"/>
            <a:r>
              <a:rPr lang="en-US" smtClean="0">
                <a:solidFill>
                  <a:schemeClr val="tx1"/>
                </a:solidFill>
              </a:rPr>
              <a:t>Timeline and Constraints</a:t>
            </a:r>
          </a:p>
          <a:p>
            <a:pPr algn="l"/>
            <a:r>
              <a:rPr lang="en-US" smtClean="0">
                <a:solidFill>
                  <a:schemeClr val="tx1"/>
                </a:solidFill>
              </a:rPr>
              <a:t>We can use the length of a timeline to indicate how long the object remains in a particular state by reading it from left to right. </a:t>
            </a:r>
          </a:p>
          <a:p>
            <a:pPr algn="l"/>
            <a:endParaRPr lang="en-US" smtClean="0">
              <a:solidFill>
                <a:schemeClr val="tx1"/>
              </a:solidFill>
            </a:endParaRPr>
          </a:p>
          <a:p>
            <a:pPr algn="l"/>
            <a:r>
              <a:rPr lang="en-US" b="1" smtClean="0">
                <a:solidFill>
                  <a:schemeClr val="tx1"/>
                </a:solidFill>
              </a:rPr>
              <a:t>  </a:t>
            </a:r>
            <a:endParaRPr lang="en-US" smtClean="0">
              <a:solidFill>
                <a:schemeClr val="tx1"/>
              </a:solidFill>
            </a:endParaRPr>
          </a:p>
        </p:txBody>
      </p:sp>
      <p:pic>
        <p:nvPicPr>
          <p:cNvPr id="65539" name="Picture 2"/>
          <p:cNvPicPr>
            <a:picLocks noChangeAspect="1" noChangeArrowheads="1"/>
          </p:cNvPicPr>
          <p:nvPr/>
        </p:nvPicPr>
        <p:blipFill>
          <a:blip r:embed="rId2"/>
          <a:srcRect/>
          <a:stretch>
            <a:fillRect/>
          </a:stretch>
        </p:blipFill>
        <p:spPr bwMode="auto">
          <a:xfrm>
            <a:off x="457200" y="2971800"/>
            <a:ext cx="83058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0"/>
            <a:ext cx="8686800" cy="2667000"/>
          </a:xfrm>
        </p:spPr>
        <p:txBody>
          <a:bodyPr/>
          <a:lstStyle/>
          <a:p>
            <a:pPr algn="l">
              <a:defRPr/>
            </a:pPr>
            <a:r>
              <a:rPr lang="en-US" b="1" dirty="0" smtClean="0">
                <a:solidFill>
                  <a:schemeClr val="tx1"/>
                </a:solidFill>
              </a:rPr>
              <a:t>Duration Constraint</a:t>
            </a:r>
            <a:endParaRPr lang="en-US" dirty="0" smtClean="0">
              <a:solidFill>
                <a:schemeClr val="tx1"/>
              </a:solidFill>
            </a:endParaRPr>
          </a:p>
          <a:p>
            <a:pPr algn="l">
              <a:defRPr/>
            </a:pPr>
            <a:r>
              <a:rPr lang="en-US" dirty="0" smtClean="0">
                <a:solidFill>
                  <a:schemeClr val="tx1"/>
                </a:solidFill>
              </a:rPr>
              <a:t>The duration constraint is a constraint of an interval, which refers to duration interval. It is used to determine if the constraint is satisfied for a duration or not. </a:t>
            </a:r>
            <a:endParaRPr lang="en-US" dirty="0"/>
          </a:p>
        </p:txBody>
      </p:sp>
      <p:pic>
        <p:nvPicPr>
          <p:cNvPr id="66563" name="Picture 2"/>
          <p:cNvPicPr>
            <a:picLocks noChangeAspect="1" noChangeArrowheads="1"/>
          </p:cNvPicPr>
          <p:nvPr/>
        </p:nvPicPr>
        <p:blipFill>
          <a:blip r:embed="rId2"/>
          <a:srcRect/>
          <a:stretch>
            <a:fillRect/>
          </a:stretch>
        </p:blipFill>
        <p:spPr bwMode="auto">
          <a:xfrm>
            <a:off x="3048000" y="2852738"/>
            <a:ext cx="3810000" cy="2328862"/>
          </a:xfrm>
          <a:prstGeom prst="rect">
            <a:avLst/>
          </a:prstGeom>
          <a:noFill/>
          <a:ln w="9525">
            <a:noFill/>
            <a:miter lim="800000"/>
            <a:headEnd/>
            <a:tailEnd/>
          </a:ln>
        </p:spPr>
      </p:pic>
      <p:sp>
        <p:nvSpPr>
          <p:cNvPr id="66564" name="Rectangle 4"/>
          <p:cNvSpPr>
            <a:spLocks noChangeArrowheads="1"/>
          </p:cNvSpPr>
          <p:nvPr/>
        </p:nvSpPr>
        <p:spPr bwMode="auto">
          <a:xfrm>
            <a:off x="2209800" y="5562600"/>
            <a:ext cx="5410200" cy="369888"/>
          </a:xfrm>
          <a:prstGeom prst="rect">
            <a:avLst/>
          </a:prstGeom>
          <a:noFill/>
          <a:ln w="9525">
            <a:noFill/>
            <a:miter lim="800000"/>
            <a:headEnd/>
            <a:tailEnd/>
          </a:ln>
        </p:spPr>
        <p:txBody>
          <a:bodyPr>
            <a:spAutoFit/>
          </a:bodyPr>
          <a:lstStyle/>
          <a:p>
            <a:r>
              <a:rPr lang="en-US" b="1" i="1"/>
              <a:t>Ice should melt into the water in 1 to 6 mins.</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ubtitle 2"/>
          <p:cNvSpPr>
            <a:spLocks noGrp="1"/>
          </p:cNvSpPr>
          <p:nvPr>
            <p:ph type="subTitle" idx="1"/>
          </p:nvPr>
        </p:nvSpPr>
        <p:spPr>
          <a:xfrm>
            <a:off x="381000" y="304800"/>
            <a:ext cx="8534400" cy="2209800"/>
          </a:xfrm>
        </p:spPr>
        <p:txBody>
          <a:bodyPr/>
          <a:lstStyle/>
          <a:p>
            <a:pPr algn="l"/>
            <a:r>
              <a:rPr lang="en-US" b="1" smtClean="0">
                <a:solidFill>
                  <a:schemeClr val="tx1"/>
                </a:solidFill>
              </a:rPr>
              <a:t>Destruction Occurrence</a:t>
            </a:r>
            <a:endParaRPr lang="en-US" smtClean="0">
              <a:solidFill>
                <a:schemeClr val="tx1"/>
              </a:solidFill>
            </a:endParaRPr>
          </a:p>
          <a:p>
            <a:pPr algn="l"/>
            <a:r>
              <a:rPr lang="en-US" smtClean="0">
                <a:solidFill>
                  <a:schemeClr val="tx1"/>
                </a:solidFill>
              </a:rPr>
              <a:t>The destruction occurrence refers to the occurrence of a message that represents the destruction of an instance is defined by a lifeline.</a:t>
            </a:r>
          </a:p>
          <a:p>
            <a:pPr algn="l"/>
            <a:endParaRPr lang="en-US" smtClean="0">
              <a:solidFill>
                <a:schemeClr val="tx1"/>
              </a:solidFill>
            </a:endParaRPr>
          </a:p>
        </p:txBody>
      </p:sp>
      <p:sp>
        <p:nvSpPr>
          <p:cNvPr id="67587" name="AutoShape 2" descr="UML Timing Diagram"/>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endParaRPr lang="en-US"/>
          </a:p>
        </p:txBody>
      </p:sp>
      <p:pic>
        <p:nvPicPr>
          <p:cNvPr id="67588" name="Picture 3"/>
          <p:cNvPicPr>
            <a:picLocks noChangeAspect="1" noChangeArrowheads="1"/>
          </p:cNvPicPr>
          <p:nvPr/>
        </p:nvPicPr>
        <p:blipFill>
          <a:blip r:embed="rId2"/>
          <a:srcRect/>
          <a:stretch>
            <a:fillRect/>
          </a:stretch>
        </p:blipFill>
        <p:spPr bwMode="auto">
          <a:xfrm>
            <a:off x="2362200" y="2852738"/>
            <a:ext cx="5410200" cy="2405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Major elements of timing UML diagram - lifeline, timeline, state or condition, message, duration constraint, timing ruler."/>
          <p:cNvPicPr>
            <a:picLocks noChangeAspect="1" noChangeArrowheads="1"/>
          </p:cNvPicPr>
          <p:nvPr/>
        </p:nvPicPr>
        <p:blipFill>
          <a:blip r:embed="rId2"/>
          <a:srcRect/>
          <a:stretch>
            <a:fillRect/>
          </a:stretch>
        </p:blipFill>
        <p:spPr bwMode="auto">
          <a:xfrm>
            <a:off x="228600" y="0"/>
            <a:ext cx="8496300" cy="662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What is Timing Diagram?"/>
          <p:cNvPicPr>
            <a:picLocks noChangeAspect="1" noChangeArrowheads="1"/>
          </p:cNvPicPr>
          <p:nvPr/>
        </p:nvPicPr>
        <p:blipFill>
          <a:blip r:embed="rId2"/>
          <a:srcRect/>
          <a:stretch>
            <a:fillRect/>
          </a:stretch>
        </p:blipFill>
        <p:spPr bwMode="auto">
          <a:xfrm>
            <a:off x="990600" y="990600"/>
            <a:ext cx="7924800" cy="4505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609600" y="533400"/>
            <a:ext cx="7772400" cy="609600"/>
          </a:xfrm>
        </p:spPr>
        <p:txBody>
          <a:bodyPr/>
          <a:lstStyle/>
          <a:p>
            <a:r>
              <a:rPr lang="en-US" smtClean="0"/>
              <a:t/>
            </a:r>
            <a:br>
              <a:rPr lang="en-US" smtClean="0"/>
            </a:br>
            <a:r>
              <a:rPr lang="en-US" smtClean="0"/>
              <a:t>Call Events</a:t>
            </a:r>
            <a:br>
              <a:rPr lang="en-US" smtClean="0"/>
            </a:br>
            <a:endParaRPr lang="en-US" smtClean="0"/>
          </a:p>
        </p:txBody>
      </p:sp>
      <p:sp>
        <p:nvSpPr>
          <p:cNvPr id="3" name="Subtitle 2"/>
          <p:cNvSpPr>
            <a:spLocks noGrp="1"/>
          </p:cNvSpPr>
          <p:nvPr>
            <p:ph type="subTitle" idx="1"/>
          </p:nvPr>
        </p:nvSpPr>
        <p:spPr>
          <a:xfrm>
            <a:off x="762000" y="1219200"/>
            <a:ext cx="7848600" cy="3276600"/>
          </a:xfrm>
        </p:spPr>
        <p:txBody>
          <a:bodyPr/>
          <a:lstStyle/>
          <a:p>
            <a:pPr>
              <a:defRPr/>
            </a:pPr>
            <a:r>
              <a:rPr lang="en-US" dirty="0" smtClean="0"/>
              <a:t> </a:t>
            </a:r>
          </a:p>
          <a:p>
            <a:pPr algn="l">
              <a:defRPr/>
            </a:pPr>
            <a:r>
              <a:rPr lang="en-US" dirty="0" smtClean="0">
                <a:solidFill>
                  <a:schemeClr val="tx1"/>
                </a:solidFill>
              </a:rPr>
              <a:t>A call event represents the dispatch of an operation from one object to another. </a:t>
            </a:r>
          </a:p>
          <a:p>
            <a:pPr algn="l">
              <a:defRPr/>
            </a:pPr>
            <a:r>
              <a:rPr lang="en-US" dirty="0" smtClean="0">
                <a:solidFill>
                  <a:schemeClr val="tx1"/>
                </a:solidFill>
              </a:rPr>
              <a:t>A call event may trigger a state change in a state machine.</a:t>
            </a:r>
          </a:p>
          <a:p>
            <a:pPr algn="l">
              <a:defRPr/>
            </a:pPr>
            <a:r>
              <a:rPr lang="en-US" dirty="0" smtClean="0">
                <a:solidFill>
                  <a:schemeClr val="tx1"/>
                </a:solidFill>
              </a:rPr>
              <a:t> A call event, in general, is synchronous.</a:t>
            </a:r>
          </a:p>
          <a:p>
            <a:pPr>
              <a:defRPr/>
            </a:pPr>
            <a:endParaRPr lang="en-US" dirty="0"/>
          </a:p>
        </p:txBody>
      </p:sp>
      <p:sp>
        <p:nvSpPr>
          <p:cNvPr id="8196" name="AutoShape 2" descr="3-call-event-example"/>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endParaRPr lang="en-US"/>
          </a:p>
        </p:txBody>
      </p:sp>
      <p:sp>
        <p:nvSpPr>
          <p:cNvPr id="8197" name="AutoShape 4" descr="3-call-event-example"/>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457200"/>
            <a:ext cx="7772400" cy="914400"/>
          </a:xfrm>
        </p:spPr>
        <p:txBody>
          <a:bodyPr/>
          <a:lstStyle/>
          <a:p>
            <a:pPr eaLnBrk="1" hangingPunct="1"/>
            <a:r>
              <a:rPr lang="en-US" smtClean="0"/>
              <a:t>States</a:t>
            </a:r>
          </a:p>
        </p:txBody>
      </p:sp>
      <p:sp>
        <p:nvSpPr>
          <p:cNvPr id="3" name="Subtitle 2"/>
          <p:cNvSpPr>
            <a:spLocks noGrp="1"/>
          </p:cNvSpPr>
          <p:nvPr>
            <p:ph type="subTitle" idx="1"/>
          </p:nvPr>
        </p:nvSpPr>
        <p:spPr>
          <a:xfrm>
            <a:off x="533400" y="1295400"/>
            <a:ext cx="8229600" cy="4953000"/>
          </a:xfrm>
        </p:spPr>
        <p:txBody>
          <a:bodyPr rtlCol="0">
            <a:normAutofit fontScale="92500" lnSpcReduction="20000"/>
          </a:bodyPr>
          <a:lstStyle/>
          <a:p>
            <a:pPr algn="l" eaLnBrk="1" fontAlgn="auto" hangingPunct="1">
              <a:spcAft>
                <a:spcPts val="0"/>
              </a:spcAft>
              <a:buFont typeface="Wingdings" pitchFamily="2" charset="2"/>
              <a:buChar char="Ø"/>
              <a:defRPr/>
            </a:pPr>
            <a:r>
              <a:rPr lang="en-US" dirty="0" smtClean="0"/>
              <a:t> </a:t>
            </a:r>
            <a:r>
              <a:rPr lang="en-US" dirty="0" smtClean="0">
                <a:solidFill>
                  <a:schemeClr val="tx1"/>
                </a:solidFill>
              </a:rPr>
              <a:t>A state is an abstraction of the values and</a:t>
            </a:r>
          </a:p>
          <a:p>
            <a:pPr algn="l" eaLnBrk="1" fontAlgn="auto" hangingPunct="1">
              <a:spcAft>
                <a:spcPts val="0"/>
              </a:spcAft>
              <a:buFont typeface="Arial" pitchFamily="34" charset="0"/>
              <a:buNone/>
              <a:defRPr/>
            </a:pPr>
            <a:r>
              <a:rPr lang="en-US" dirty="0" smtClean="0">
                <a:solidFill>
                  <a:schemeClr val="tx1"/>
                </a:solidFill>
              </a:rPr>
              <a:t>links (association instances) of an object.</a:t>
            </a:r>
          </a:p>
          <a:p>
            <a:pPr algn="l" eaLnBrk="1" fontAlgn="auto" hangingPunct="1">
              <a:spcAft>
                <a:spcPts val="0"/>
              </a:spcAft>
              <a:buFont typeface="Wingdings" pitchFamily="2" charset="2"/>
              <a:buChar char="Ø"/>
              <a:defRPr/>
            </a:pPr>
            <a:r>
              <a:rPr lang="en-US" dirty="0" smtClean="0">
                <a:solidFill>
                  <a:schemeClr val="tx1"/>
                </a:solidFill>
              </a:rPr>
              <a:t> A state can be defined by a set of attribute</a:t>
            </a:r>
          </a:p>
          <a:p>
            <a:pPr algn="l" eaLnBrk="1" fontAlgn="auto" hangingPunct="1">
              <a:spcAft>
                <a:spcPts val="0"/>
              </a:spcAft>
              <a:buFont typeface="Arial" pitchFamily="34" charset="0"/>
              <a:buNone/>
              <a:defRPr/>
            </a:pPr>
            <a:r>
              <a:rPr lang="en-US" dirty="0" smtClean="0">
                <a:solidFill>
                  <a:schemeClr val="tx1"/>
                </a:solidFill>
              </a:rPr>
              <a:t>values and links to other objects.</a:t>
            </a:r>
          </a:p>
          <a:p>
            <a:pPr algn="l" eaLnBrk="1" fontAlgn="auto" hangingPunct="1">
              <a:spcAft>
                <a:spcPts val="0"/>
              </a:spcAft>
              <a:buFont typeface="Wingdings" pitchFamily="2" charset="2"/>
              <a:buChar char="Ø"/>
              <a:defRPr/>
            </a:pPr>
            <a:r>
              <a:rPr lang="en-US" dirty="0" smtClean="0">
                <a:solidFill>
                  <a:schemeClr val="tx1"/>
                </a:solidFill>
              </a:rPr>
              <a:t> In defining states, we ignore attributes that</a:t>
            </a:r>
          </a:p>
          <a:p>
            <a:pPr algn="l" eaLnBrk="1" fontAlgn="auto" hangingPunct="1">
              <a:spcAft>
                <a:spcPts val="0"/>
              </a:spcAft>
              <a:buFont typeface="Arial" pitchFamily="34" charset="0"/>
              <a:buNone/>
              <a:defRPr/>
            </a:pPr>
            <a:r>
              <a:rPr lang="en-US" dirty="0" smtClean="0">
                <a:solidFill>
                  <a:schemeClr val="tx1"/>
                </a:solidFill>
              </a:rPr>
              <a:t>do not affect the object behavior.</a:t>
            </a:r>
          </a:p>
          <a:p>
            <a:pPr algn="l" eaLnBrk="1" fontAlgn="auto" hangingPunct="1">
              <a:spcAft>
                <a:spcPts val="0"/>
              </a:spcAft>
              <a:buFont typeface="Wingdings" pitchFamily="2" charset="2"/>
              <a:buChar char="Ø"/>
              <a:defRPr/>
            </a:pPr>
            <a:r>
              <a:rPr lang="en-US" dirty="0" smtClean="0">
                <a:solidFill>
                  <a:schemeClr val="tx1"/>
                </a:solidFill>
              </a:rPr>
              <a:t> Objects have a finite number of possible</a:t>
            </a:r>
          </a:p>
          <a:p>
            <a:pPr algn="l" eaLnBrk="1" fontAlgn="auto" hangingPunct="1">
              <a:spcAft>
                <a:spcPts val="0"/>
              </a:spcAft>
              <a:buFont typeface="Arial" pitchFamily="34" charset="0"/>
              <a:buNone/>
              <a:defRPr/>
            </a:pPr>
            <a:r>
              <a:rPr lang="en-US" dirty="0" smtClean="0">
                <a:solidFill>
                  <a:schemeClr val="tx1"/>
                </a:solidFill>
              </a:rPr>
              <a:t>states.</a:t>
            </a:r>
          </a:p>
          <a:p>
            <a:pPr algn="l" eaLnBrk="1" fontAlgn="auto" hangingPunct="1">
              <a:spcAft>
                <a:spcPts val="0"/>
              </a:spcAft>
              <a:buFont typeface="Wingdings" pitchFamily="2" charset="2"/>
              <a:buChar char="Ø"/>
              <a:defRPr/>
            </a:pPr>
            <a:r>
              <a:rPr lang="en-US" dirty="0" smtClean="0">
                <a:solidFill>
                  <a:schemeClr val="tx1"/>
                </a:solidFill>
              </a:rPr>
              <a:t> Each object can only be in one state at a</a:t>
            </a:r>
          </a:p>
          <a:p>
            <a:pPr algn="l" eaLnBrk="1" fontAlgn="auto" hangingPunct="1">
              <a:spcAft>
                <a:spcPts val="0"/>
              </a:spcAft>
              <a:buFont typeface="Arial" pitchFamily="34" charset="0"/>
              <a:buNone/>
              <a:defRPr/>
            </a:pPr>
            <a:r>
              <a:rPr lang="en-US" dirty="0" smtClean="0">
                <a:solidFill>
                  <a:schemeClr val="tx1"/>
                </a:solidFill>
              </a:rPr>
              <a:t>time.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685800" y="609600"/>
            <a:ext cx="7772400" cy="838200"/>
          </a:xfrm>
        </p:spPr>
        <p:txBody>
          <a:bodyPr/>
          <a:lstStyle/>
          <a:p>
            <a:pPr eaLnBrk="1" hangingPunct="1"/>
            <a:r>
              <a:rPr lang="en-US" smtClean="0"/>
              <a:t>change state of object by:</a:t>
            </a:r>
          </a:p>
        </p:txBody>
      </p:sp>
      <p:sp>
        <p:nvSpPr>
          <p:cNvPr id="3" name="Subtitle 2"/>
          <p:cNvSpPr>
            <a:spLocks noGrp="1"/>
          </p:cNvSpPr>
          <p:nvPr>
            <p:ph type="subTitle" idx="1"/>
          </p:nvPr>
        </p:nvSpPr>
        <p:spPr>
          <a:xfrm>
            <a:off x="609600" y="1524000"/>
            <a:ext cx="7848600" cy="4038600"/>
          </a:xfrm>
        </p:spPr>
        <p:txBody>
          <a:bodyPr rtlCol="0">
            <a:normAutofit/>
          </a:bodyPr>
          <a:lstStyle/>
          <a:p>
            <a:pPr algn="l" eaLnBrk="1" fontAlgn="auto" hangingPunct="1">
              <a:spcAft>
                <a:spcPts val="0"/>
              </a:spcAft>
              <a:buFont typeface="Arial" pitchFamily="34" charset="0"/>
              <a:buNone/>
              <a:defRPr/>
            </a:pPr>
            <a:r>
              <a:rPr lang="en-US" dirty="0" smtClean="0"/>
              <a:t>  -</a:t>
            </a:r>
            <a:r>
              <a:rPr lang="en-US" dirty="0" smtClean="0">
                <a:solidFill>
                  <a:schemeClr val="tx1"/>
                </a:solidFill>
              </a:rPr>
              <a:t>Creation/Termination operation,</a:t>
            </a:r>
          </a:p>
          <a:p>
            <a:pPr algn="l" eaLnBrk="1" fontAlgn="auto" hangingPunct="1">
              <a:spcAft>
                <a:spcPts val="0"/>
              </a:spcAft>
              <a:buFont typeface="Arial" pitchFamily="34" charset="0"/>
              <a:buNone/>
              <a:defRPr/>
            </a:pPr>
            <a:r>
              <a:rPr lang="en-US" dirty="0" smtClean="0">
                <a:solidFill>
                  <a:schemeClr val="tx1"/>
                </a:solidFill>
              </a:rPr>
              <a:t>- Access operation,</a:t>
            </a:r>
          </a:p>
          <a:p>
            <a:pPr algn="l" eaLnBrk="1" fontAlgn="auto" hangingPunct="1">
              <a:spcAft>
                <a:spcPts val="0"/>
              </a:spcAft>
              <a:buFont typeface="Arial" pitchFamily="34" charset="0"/>
              <a:buNone/>
              <a:defRPr/>
            </a:pPr>
            <a:r>
              <a:rPr lang="en-US" dirty="0" smtClean="0">
                <a:solidFill>
                  <a:schemeClr val="tx1"/>
                </a:solidFill>
              </a:rPr>
              <a:t> -Modification operation.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1861</TotalTime>
  <Words>2276</Words>
  <Application>Microsoft Office PowerPoint</Application>
  <PresentationFormat>On-screen Show (4:3)</PresentationFormat>
  <Paragraphs>328</Paragraphs>
  <Slides>67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Garamond</vt:lpstr>
      <vt:lpstr>Wingdings</vt:lpstr>
      <vt:lpstr>Office Theme</vt:lpstr>
      <vt:lpstr>State Modeling</vt:lpstr>
      <vt:lpstr>Event Type</vt:lpstr>
      <vt:lpstr>Signal Event</vt:lpstr>
      <vt:lpstr>PowerPoint Presentation</vt:lpstr>
      <vt:lpstr>Time Event</vt:lpstr>
      <vt:lpstr>Change Event</vt:lpstr>
      <vt:lpstr> Call Events </vt:lpstr>
      <vt:lpstr>States</vt:lpstr>
      <vt:lpstr>change state of object by:</vt:lpstr>
      <vt:lpstr>States and Events</vt:lpstr>
      <vt:lpstr>Transitions and Conditions</vt:lpstr>
      <vt:lpstr>State Diagrams</vt:lpstr>
      <vt:lpstr>PowerPoint Presentation</vt:lpstr>
      <vt:lpstr>State diagram</vt:lpstr>
      <vt:lpstr>PowerPoint Presentation</vt:lpstr>
      <vt:lpstr>State Diagram</vt:lpstr>
      <vt:lpstr>State Diagram</vt:lpstr>
      <vt:lpstr>PowerPoint Presentation</vt:lpstr>
      <vt:lpstr>PowerPoint Presentation</vt:lpstr>
      <vt:lpstr>State Diagram</vt:lpstr>
      <vt:lpstr>PowerPoint Presentation</vt:lpstr>
      <vt:lpstr>State Diagram</vt:lpstr>
      <vt:lpstr>PowerPoint Presentation</vt:lpstr>
      <vt:lpstr>PowerPoint Presentation</vt:lpstr>
      <vt:lpstr>PowerPoint Presentation</vt:lpstr>
      <vt:lpstr>State Diagram</vt:lpstr>
      <vt:lpstr>State Diagram</vt:lpstr>
      <vt:lpstr>State Diagram</vt:lpstr>
      <vt:lpstr>State diagram</vt:lpstr>
      <vt:lpstr>State Diagram</vt:lpstr>
      <vt:lpstr>Advanced state description</vt:lpstr>
      <vt:lpstr>State Diagram</vt:lpstr>
      <vt:lpstr>State diagram</vt:lpstr>
      <vt:lpstr>PowerPoint Presentation</vt:lpstr>
      <vt:lpstr>State Diagram</vt:lpstr>
      <vt:lpstr>PowerPoint Presentation</vt:lpstr>
      <vt:lpstr>PowerPoint Presentation</vt:lpstr>
      <vt:lpstr>PowerPoint Presentation</vt:lpstr>
      <vt:lpstr>PowerPoint Presentation</vt:lpstr>
      <vt:lpstr>State Diagram</vt:lpstr>
      <vt:lpstr>Type of States</vt:lpstr>
      <vt:lpstr>PowerPoint Presentation</vt:lpstr>
      <vt:lpstr> Sub Machine State </vt:lpstr>
      <vt:lpstr>PowerPoint Presentation</vt:lpstr>
      <vt:lpstr> State Machine Diagrams </vt:lpstr>
      <vt:lpstr> State Machine Diagrams </vt:lpstr>
      <vt:lpstr>PowerPoint Presentation</vt:lpstr>
      <vt:lpstr>PowerPoint Presentation</vt:lpstr>
      <vt:lpstr>PowerPoint Presentation</vt:lpstr>
      <vt:lpstr>PowerPoint Presentation</vt:lpstr>
      <vt:lpstr>PowerPoint Presentation</vt:lpstr>
      <vt:lpstr>Timing Diagrams</vt:lpstr>
      <vt:lpstr>Timing Diagrams </vt:lpstr>
      <vt:lpstr>PowerPoint Presentation</vt:lpstr>
      <vt:lpstr>timing diagram elements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cp:lastModifiedBy>
  <cp:revision>134</cp:revision>
  <dcterms:created xsi:type="dcterms:W3CDTF">1601-01-01T00:00:00Z</dcterms:created>
  <dcterms:modified xsi:type="dcterms:W3CDTF">2021-09-21T16:09:59Z</dcterms:modified>
</cp:coreProperties>
</file>