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57"/>
  </p:notesMasterIdLst>
  <p:sldIdLst>
    <p:sldId id="256" r:id="rId2"/>
    <p:sldId id="307" r:id="rId3"/>
    <p:sldId id="308" r:id="rId4"/>
    <p:sldId id="305" r:id="rId5"/>
    <p:sldId id="314" r:id="rId6"/>
    <p:sldId id="296" r:id="rId7"/>
    <p:sldId id="315" r:id="rId8"/>
    <p:sldId id="316" r:id="rId9"/>
    <p:sldId id="335" r:id="rId10"/>
    <p:sldId id="336" r:id="rId11"/>
    <p:sldId id="337" r:id="rId12"/>
    <p:sldId id="312" r:id="rId13"/>
    <p:sldId id="317" r:id="rId14"/>
    <p:sldId id="310" r:id="rId15"/>
    <p:sldId id="297" r:id="rId16"/>
    <p:sldId id="340" r:id="rId17"/>
    <p:sldId id="318" r:id="rId18"/>
    <p:sldId id="298" r:id="rId19"/>
    <p:sldId id="299" r:id="rId20"/>
    <p:sldId id="341" r:id="rId21"/>
    <p:sldId id="319" r:id="rId22"/>
    <p:sldId id="325" r:id="rId23"/>
    <p:sldId id="300" r:id="rId24"/>
    <p:sldId id="328" r:id="rId25"/>
    <p:sldId id="342" r:id="rId26"/>
    <p:sldId id="343" r:id="rId27"/>
    <p:sldId id="338" r:id="rId28"/>
    <p:sldId id="339" r:id="rId29"/>
    <p:sldId id="344" r:id="rId30"/>
    <p:sldId id="350" r:id="rId31"/>
    <p:sldId id="345" r:id="rId32"/>
    <p:sldId id="346" r:id="rId33"/>
    <p:sldId id="360" r:id="rId34"/>
    <p:sldId id="329" r:id="rId35"/>
    <p:sldId id="347" r:id="rId36"/>
    <p:sldId id="330" r:id="rId37"/>
    <p:sldId id="351" r:id="rId38"/>
    <p:sldId id="333" r:id="rId39"/>
    <p:sldId id="349" r:id="rId40"/>
    <p:sldId id="348" r:id="rId41"/>
    <p:sldId id="320" r:id="rId42"/>
    <p:sldId id="321" r:id="rId43"/>
    <p:sldId id="354" r:id="rId44"/>
    <p:sldId id="352" r:id="rId45"/>
    <p:sldId id="353" r:id="rId46"/>
    <p:sldId id="326" r:id="rId47"/>
    <p:sldId id="355" r:id="rId48"/>
    <p:sldId id="357" r:id="rId49"/>
    <p:sldId id="361" r:id="rId50"/>
    <p:sldId id="362" r:id="rId51"/>
    <p:sldId id="363" r:id="rId52"/>
    <p:sldId id="358" r:id="rId53"/>
    <p:sldId id="303" r:id="rId54"/>
    <p:sldId id="356" r:id="rId55"/>
    <p:sldId id="35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E607E-812C-4BBD-9EB5-7026F444013F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9806-AA37-452C-84E0-FADDDD7B3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49806-AA37-452C-84E0-FADDDD7B3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49806-AA37-452C-84E0-FADDDD7B3B6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0FFA-66AC-40AF-B856-404B6EBCA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6A99-F67D-4566-9805-C7C4D66F1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47-ECDF-41B5-8E9C-14C4F36F7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A0D5-2E9A-45E1-BCC5-B04043CC9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C38-E220-43F9-A06B-5C9503115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BBDC-050C-4E0B-9C58-CEF804EA7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7ED0-21CC-4A7C-80C9-7794B0D77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672-BB62-414D-8956-44E24CFD1A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910E-D985-4413-947B-88FC79F3B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17BD-7910-49A9-9645-2CCB17C8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5E7D-5FE2-4708-8143-1D242235C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CDEC-7690-4A93-9D56-21E138FC42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5240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Unit-III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Interaction and Behavior modeling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1.Activity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80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-control passing from one activity to another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667000" y="3604404"/>
            <a:ext cx="1371600" cy="8151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payment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62600" y="3604404"/>
            <a:ext cx="1371600" cy="8151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payment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038600" y="4012002"/>
            <a:ext cx="1524000" cy="1588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Object/data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80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524000" y="3276600"/>
            <a:ext cx="1371600" cy="8151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bill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324600" y="3352800"/>
            <a:ext cx="1371600" cy="8151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</a:p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895600" y="3684198"/>
            <a:ext cx="1143000" cy="1588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14800" y="3505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6" idx="1"/>
          </p:cNvCxnSpPr>
          <p:nvPr/>
        </p:nvCxnSpPr>
        <p:spPr>
          <a:xfrm flipV="1">
            <a:off x="5105400" y="3760398"/>
            <a:ext cx="1219200" cy="1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800600" y="40386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5000" y="4724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6425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Tokens used: information moving along edge</a:t>
            </a:r>
          </a:p>
          <a:p>
            <a:pPr eaLnBrk="1" hangingPunct="1">
              <a:buNone/>
            </a:pPr>
            <a:r>
              <a:rPr lang="en-US" dirty="0" smtClean="0"/>
              <a:t>                          input and output of an action</a:t>
            </a:r>
          </a:p>
          <a:p>
            <a:pPr lvl="1" eaLnBrk="1" hangingPunct="1"/>
            <a:r>
              <a:rPr lang="en-US" sz="2400" dirty="0" smtClean="0"/>
              <a:t>The flow of control</a:t>
            </a:r>
          </a:p>
          <a:p>
            <a:pPr lvl="1" eaLnBrk="1" hangingPunct="1"/>
            <a:r>
              <a:rPr lang="en-US" sz="2400" dirty="0" smtClean="0"/>
              <a:t>An Object</a:t>
            </a:r>
          </a:p>
          <a:p>
            <a:pPr lvl="1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dirty="0" smtClean="0"/>
              <a:t>Nodes</a:t>
            </a:r>
          </a:p>
          <a:p>
            <a:pPr lvl="1" eaLnBrk="1" hangingPunct="1"/>
            <a:r>
              <a:rPr lang="en-US" dirty="0" smtClean="0"/>
              <a:t>Action nodes</a:t>
            </a:r>
          </a:p>
          <a:p>
            <a:pPr lvl="1" eaLnBrk="1" hangingPunct="1"/>
            <a:r>
              <a:rPr lang="en-US" dirty="0" smtClean="0"/>
              <a:t>Control nodes</a:t>
            </a:r>
          </a:p>
          <a:p>
            <a:pPr lvl="1" eaLnBrk="1" hangingPunct="1"/>
            <a:r>
              <a:rPr lang="en-US" dirty="0" smtClean="0"/>
              <a:t>Object nodes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81800" y="5334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7010400" y="4419600"/>
            <a:ext cx="6096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934200" y="3657600"/>
            <a:ext cx="7620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cs typeface="方正姚体"/>
              </a:rPr>
              <a:t>Final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8001000" cy="4191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The filled circle with a border is the ending point.</a:t>
            </a:r>
          </a:p>
          <a:p>
            <a:pPr lvl="1" algn="l"/>
            <a:r>
              <a:rPr lang="en-US" altLang="zh-CN" dirty="0" smtClean="0">
                <a:solidFill>
                  <a:schemeClr val="tx1"/>
                </a:solidFill>
              </a:rPr>
              <a:t>An activity diagram can have zero or more activity final nodes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0" y="40386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cs typeface="Arial" pitchFamily="34" charset="0"/>
              </a:rPr>
              <a:t>First Action To DO</a:t>
            </a:r>
            <a:endParaRPr lang="zh-CN" altLang="en-US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6400" y="44958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0600" y="44196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42672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43800" y="43434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6425" cy="4953000"/>
          </a:xfrm>
        </p:spPr>
        <p:txBody>
          <a:bodyPr/>
          <a:lstStyle/>
          <a:p>
            <a:pPr lvl="1" eaLnBrk="1" hangingPunct="1"/>
            <a:endParaRPr lang="en-US" dirty="0" smtClean="0"/>
          </a:p>
        </p:txBody>
      </p:sp>
      <p:pic>
        <p:nvPicPr>
          <p:cNvPr id="9221" name="Picture 5" descr="PPTUseCaseModelActWashC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90600"/>
            <a:ext cx="8039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295400" y="35814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Activity </a:t>
            </a:r>
          </a:p>
          <a:p>
            <a:r>
              <a:rPr lang="en-US" b="1">
                <a:solidFill>
                  <a:schemeClr val="accent1"/>
                </a:solidFill>
              </a:rPr>
              <a:t>Frame</a:t>
            </a:r>
          </a:p>
        </p:txBody>
      </p:sp>
      <p:sp>
        <p:nvSpPr>
          <p:cNvPr id="9223" name="AutoShape 8"/>
          <p:cNvSpPr>
            <a:spLocks noChangeArrowheads="1"/>
          </p:cNvSpPr>
          <p:nvPr/>
        </p:nvSpPr>
        <p:spPr bwMode="auto">
          <a:xfrm>
            <a:off x="2209800" y="3886200"/>
            <a:ext cx="457200" cy="9144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2590800" y="1905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Activity name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>
            <a:off x="2057400" y="19812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641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Activity Diagrams (Control Node)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6425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To represent Decision, Concurrency , Synchronization</a:t>
            </a:r>
          </a:p>
          <a:p>
            <a:pPr eaLnBrk="1" hangingPunct="1">
              <a:defRPr/>
            </a:pPr>
            <a:r>
              <a:rPr lang="en-US" sz="2800" dirty="0" smtClean="0"/>
              <a:t>Decision </a:t>
            </a:r>
          </a:p>
          <a:p>
            <a:pPr lvl="1" eaLnBrk="1" hangingPunct="1">
              <a:defRPr/>
            </a:pPr>
            <a:r>
              <a:rPr lang="en-US" dirty="0" smtClean="0"/>
              <a:t>Different sequence of actions depending on the conditions</a:t>
            </a:r>
          </a:p>
          <a:p>
            <a:pPr lvl="1">
              <a:defRPr/>
            </a:pPr>
            <a:r>
              <a:rPr lang="en-US" altLang="zh-CN" dirty="0" smtClean="0"/>
              <a:t>A diamond with one flow entering and several leaving.</a:t>
            </a:r>
          </a:p>
          <a:p>
            <a:pPr lvl="1">
              <a:buNone/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Merge </a:t>
            </a:r>
            <a:r>
              <a:rPr lang="en-US" dirty="0" smtClean="0">
                <a:solidFill>
                  <a:srgbClr val="FFFF99"/>
                </a:solidFill>
              </a:rPr>
              <a:t>: </a:t>
            </a:r>
            <a:r>
              <a:rPr lang="en-US" sz="2800" dirty="0" smtClean="0"/>
              <a:t>Incoming edges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3581400" y="329088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Outgoing edge</a:t>
            </a:r>
          </a:p>
        </p:txBody>
      </p:sp>
      <p:pic>
        <p:nvPicPr>
          <p:cNvPr id="10246" name="Picture 11" descr="PPTUseCaseModelMe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762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AutoShape 12"/>
          <p:cNvSpPr>
            <a:spLocks noChangeArrowheads="1"/>
          </p:cNvSpPr>
          <p:nvPr/>
        </p:nvSpPr>
        <p:spPr bwMode="auto">
          <a:xfrm>
            <a:off x="6915150" y="3686175"/>
            <a:ext cx="228600" cy="1143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48" name="AutoShape 13"/>
          <p:cNvSpPr>
            <a:spLocks noChangeArrowheads="1"/>
          </p:cNvSpPr>
          <p:nvPr/>
        </p:nvSpPr>
        <p:spPr bwMode="auto">
          <a:xfrm>
            <a:off x="3962400" y="3657600"/>
            <a:ext cx="228600" cy="1143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6096000" y="3290888"/>
            <a:ext cx="179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Incoming edge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3436938" y="51943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Decision</a:t>
            </a: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6076950" y="51673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2438400" y="3276600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Guard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Condition</a:t>
            </a:r>
          </a:p>
        </p:txBody>
      </p:sp>
      <p:sp>
        <p:nvSpPr>
          <p:cNvPr id="10253" name="AutoShape 18"/>
          <p:cNvSpPr>
            <a:spLocks noChangeArrowheads="1"/>
          </p:cNvSpPr>
          <p:nvPr/>
        </p:nvSpPr>
        <p:spPr bwMode="auto">
          <a:xfrm>
            <a:off x="3276600" y="3857625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7696200" cy="55626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Decision Node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 decision node accepts tokens on an incoming edge and presents them to multiple outgoing edges.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Which of the edges is actually traversed depends on the evaluation of the guards on the outgoing edges.</a:t>
            </a:r>
          </a:p>
          <a:p>
            <a:endParaRPr lang="en-US" dirty="0"/>
          </a:p>
        </p:txBody>
      </p:sp>
      <p:pic>
        <p:nvPicPr>
          <p:cNvPr id="60418" name="Picture 2" descr="Activity Diagram Decision Node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733800"/>
            <a:ext cx="4267200" cy="1914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848600" cy="495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smtClean="0">
                <a:solidFill>
                  <a:schemeClr val="tx1"/>
                </a:solidFill>
                <a:cs typeface="方正姚体"/>
              </a:rPr>
              <a:t>Merge</a:t>
            </a:r>
            <a:r>
              <a:rPr lang="en-US" altLang="zh-CN" dirty="0" smtClean="0">
                <a:solidFill>
                  <a:schemeClr val="tx1"/>
                </a:solidFill>
              </a:rPr>
              <a:t>-A diamond with several flows entering and one leaving.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merge node is a control node that brings together multiple alternate flows.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merge node has multiple incoming edges and a single outgoing edge.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Activity Diagram Merge Node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191000"/>
            <a:ext cx="2819400" cy="1419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6425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Decision and Merges </a:t>
            </a:r>
            <a:r>
              <a:rPr lang="en-US" dirty="0" smtClean="0">
                <a:solidFill>
                  <a:srgbClr val="FFFF99"/>
                </a:solidFill>
              </a:rPr>
              <a:t>– </a:t>
            </a:r>
          </a:p>
          <a:p>
            <a:pPr eaLnBrk="1" hangingPunct="1"/>
            <a:r>
              <a:rPr lang="en-US" dirty="0" smtClean="0"/>
              <a:t>Decisions should be mutually exclusive</a:t>
            </a:r>
          </a:p>
          <a:p>
            <a:pPr lvl="1" eaLnBrk="1" hangingPunct="1"/>
            <a:endParaRPr lang="en-US" sz="2400" dirty="0" smtClean="0"/>
          </a:p>
        </p:txBody>
      </p:sp>
      <p:pic>
        <p:nvPicPr>
          <p:cNvPr id="1126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815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5"/>
          <p:cNvSpPr txBox="1">
            <a:spLocks noChangeArrowheads="1"/>
          </p:cNvSpPr>
          <p:nvPr/>
        </p:nvSpPr>
        <p:spPr bwMode="auto">
          <a:xfrm>
            <a:off x="533400" y="2362200"/>
            <a:ext cx="350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BAD!  2 guards may be true</a:t>
            </a:r>
          </a:p>
        </p:txBody>
      </p:sp>
      <p:sp>
        <p:nvSpPr>
          <p:cNvPr id="11271" name="Line 17"/>
          <p:cNvSpPr>
            <a:spLocks noChangeShapeType="1"/>
          </p:cNvSpPr>
          <p:nvPr/>
        </p:nvSpPr>
        <p:spPr bwMode="auto">
          <a:xfrm flipH="1" flipV="1">
            <a:off x="1905000" y="2590800"/>
            <a:ext cx="1295400" cy="2057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triangle" w="lg" len="lg"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 smtClean="0"/>
              <a:t>Fork/Join</a:t>
            </a:r>
            <a:r>
              <a:rPr lang="en-US" sz="4000" dirty="0" smtClean="0"/>
              <a:t> (Concurrency , Synchronization)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6425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Multitasking – Parallel actions. Use Forks and joins</a:t>
            </a:r>
          </a:p>
          <a:p>
            <a:r>
              <a:rPr lang="en-US" altLang="zh-CN" sz="2800" dirty="0" smtClean="0"/>
              <a:t>Fork : one flow going into it and several leaving it. Denotes the beginning of parallel actions.</a:t>
            </a:r>
          </a:p>
          <a:p>
            <a:r>
              <a:rPr lang="en-US" altLang="zh-CN" sz="2800" dirty="0" smtClean="0"/>
              <a:t>Join: All incoming flows must reach it before processing may continue .This denotes the end of parallel processing.</a:t>
            </a:r>
          </a:p>
          <a:p>
            <a:r>
              <a:rPr lang="en-US" altLang="zh-CN" sz="2800" dirty="0" smtClean="0"/>
              <a:t>Fork and join in activity diagram represent by synchronization bars.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43000"/>
            <a:ext cx="8226425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Use cases tell what the system will 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Activity diagrams will tell how your system will accomplish it’s goal.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High level actions chained together to represent process.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Use symbols similar to Flow chart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/>
              <a:t>But flowcharts notation does not support parallel behavior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Activity Diagram Fork Node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43000"/>
            <a:ext cx="3962400" cy="1266826"/>
          </a:xfrm>
          <a:prstGeom prst="rect">
            <a:avLst/>
          </a:prstGeom>
          <a:noFill/>
        </p:spPr>
      </p:pic>
      <p:pic>
        <p:nvPicPr>
          <p:cNvPr id="62468" name="Picture 4" descr="Activity Diagram Join Node 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276600"/>
            <a:ext cx="3657600" cy="126682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76600" y="2590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Fork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4724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Join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2296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533400" y="2438400"/>
            <a:ext cx="21336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cs typeface="Arial" pitchFamily="34" charset="0"/>
              </a:rPr>
              <a:t>Receive Order</a:t>
            </a:r>
            <a:endParaRPr lang="zh-CN" altLang="en-US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90800" y="28194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05200" y="1905000"/>
            <a:ext cx="76200" cy="2057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5200" y="2286000"/>
            <a:ext cx="1066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81400" y="3048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4572000" y="1828800"/>
            <a:ext cx="21336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cs typeface="Arial" pitchFamily="34" charset="0"/>
              </a:rPr>
              <a:t>Verify Order Products Are In Stock</a:t>
            </a: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724400" y="2971800"/>
            <a:ext cx="21336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cs typeface="Arial" pitchFamily="34" charset="0"/>
              </a:rPr>
              <a:t>Verify Customer Has Available Credit</a:t>
            </a:r>
            <a:endParaRPr lang="zh-CN" altLang="en-US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105400" y="5105400"/>
            <a:ext cx="21336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cs typeface="Arial" pitchFamily="34" charset="0"/>
              </a:rPr>
              <a:t>Accept Order</a:t>
            </a: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86200" y="4648200"/>
            <a:ext cx="762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4038600" y="5524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43200" y="48768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2133600" y="54864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6425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Elaborate the activity</a:t>
            </a:r>
          </a:p>
          <a:p>
            <a:pPr lvl="1" eaLnBrk="1" hangingPunct="1"/>
            <a:endParaRPr lang="en-US" sz="2400" dirty="0" smtClean="0"/>
          </a:p>
        </p:txBody>
      </p:sp>
      <p:pic>
        <p:nvPicPr>
          <p:cNvPr id="13316" name="Picture 4" descr="FourPlusOneView_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62200"/>
            <a:ext cx="8153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1"/>
            <a:ext cx="77724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1.Object Flow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Input /output pins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229600" cy="4724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object node is an activity node that indicates that an instance of a particular classifier, possibly in a particular state, might be available at a particular point in the activity (for example, as output from, or input to an action).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Object nodes act as containers to and from which objects of a particular type (and possibly in a particular state) might flow.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Central Buffer node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Activity Diagram Object Node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7239000" cy="10191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76600" y="3810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Object Flow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Activity Diagram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ctivity Diagram Tutor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534400" cy="453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Activity Diagram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799"/>
            <a:ext cx="77724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Input /output pins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480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 </a:t>
            </a:r>
            <a:r>
              <a:rPr lang="en-US" b="1" dirty="0" smtClean="0">
                <a:solidFill>
                  <a:schemeClr val="tx1"/>
                </a:solidFill>
              </a:rPr>
              <a:t>pin</a:t>
            </a:r>
            <a:r>
              <a:rPr lang="en-US" dirty="0" smtClean="0">
                <a:solidFill>
                  <a:schemeClr val="tx1"/>
                </a:solidFill>
              </a:rPr>
              <a:t> is an object node for inputs and outputs to action.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Pin is usually shown as a small rectangle attached to the action rectangle. The name of the pin can be displayed near the pin.</a:t>
            </a:r>
            <a:r>
              <a:rPr lang="en-US" dirty="0" smtClean="0"/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Pins to the actions – to avoid confusion due to multiple objects flowing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43000"/>
            <a:ext cx="822642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Context of the activity diagram – classifier whose behavior it is describing.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Activity can access attributes and operations of classifier, any objects related to it.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Activities are intended to be typically reused across application. Actions are typically specific.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701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Item is input pin to the Add to Shopping Cart action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3124200" cy="99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14400" y="2971801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Item is </a:t>
            </a:r>
            <a:r>
              <a:rPr lang="en-US" b="1" i="1" dirty="0" smtClean="0"/>
              <a:t>input pin</a:t>
            </a:r>
            <a:r>
              <a:rPr lang="en-US" i="1" dirty="0" smtClean="0"/>
              <a:t> to the Add to Shopping Cart action.</a:t>
            </a:r>
            <a:endParaRPr lang="en-US" dirty="0"/>
          </a:p>
        </p:txBody>
      </p:sp>
      <p:pic>
        <p:nvPicPr>
          <p:cNvPr id="64516" name="Picture 4" descr="Invoice is output pin from the Create Invoice action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10000"/>
            <a:ext cx="3352800" cy="8572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5029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Invoice is </a:t>
            </a:r>
            <a:r>
              <a:rPr lang="en-US" b="1" i="1" dirty="0" smtClean="0"/>
              <a:t>output pin</a:t>
            </a:r>
            <a:r>
              <a:rPr lang="en-US" i="1" dirty="0" smtClean="0"/>
              <a:t> from the Create Invoice action.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066800" y="2057400"/>
            <a:ext cx="2362200" cy="9144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 Steel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867400" y="1981200"/>
            <a:ext cx="2362200" cy="9144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Ship part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2362200"/>
            <a:ext cx="609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1905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1905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4038600" y="2438400"/>
            <a:ext cx="1219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1219200" y="4191000"/>
            <a:ext cx="2362200" cy="9144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 Steel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6096000" y="4191000"/>
            <a:ext cx="2362200" cy="9144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Ship part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81400" y="47244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19600" y="4495800"/>
            <a:ext cx="609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9200" y="4648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30480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output pin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5181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066800" y="1143000"/>
            <a:ext cx="2362200" cy="1828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 Steel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867400" y="1981200"/>
            <a:ext cx="2362200" cy="9144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Ship part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2438400"/>
            <a:ext cx="609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4384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057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38600" y="2590800"/>
            <a:ext cx="1219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9000" y="1371600"/>
            <a:ext cx="609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7" idx="3"/>
          </p:cNvCxnSpPr>
          <p:nvPr/>
        </p:nvCxnSpPr>
        <p:spPr>
          <a:xfrm flipV="1">
            <a:off x="4038600" y="1181100"/>
            <a:ext cx="10668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31242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output and exception pin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5791200" y="685800"/>
            <a:ext cx="2819400" cy="9144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Notify maintenance problem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3581400" y="914400"/>
            <a:ext cx="381000" cy="381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105400" y="99060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76800" y="533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Partition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6868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Swimlanes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Activity </a:t>
            </a:r>
            <a:r>
              <a:rPr lang="en-US" b="1" dirty="0" smtClean="0">
                <a:solidFill>
                  <a:schemeClr val="tx1"/>
                </a:solidFill>
              </a:rPr>
              <a:t>partition</a:t>
            </a:r>
            <a:r>
              <a:rPr lang="en-US" dirty="0" smtClean="0">
                <a:solidFill>
                  <a:schemeClr val="tx1"/>
                </a:solidFill>
              </a:rPr>
              <a:t> may be shown using a </a:t>
            </a:r>
            <a:r>
              <a:rPr lang="en-US" b="1" dirty="0" err="1" smtClean="0">
                <a:solidFill>
                  <a:schemeClr val="tx1"/>
                </a:solidFill>
              </a:rPr>
              <a:t>swimlane</a:t>
            </a:r>
            <a:r>
              <a:rPr lang="en-US" dirty="0" smtClean="0">
                <a:solidFill>
                  <a:schemeClr val="tx1"/>
                </a:solidFill>
              </a:rPr>
              <a:t> notation 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Placing an activity within a </a:t>
            </a:r>
            <a:r>
              <a:rPr lang="en-US" dirty="0" err="1" smtClean="0">
                <a:solidFill>
                  <a:schemeClr val="tx1"/>
                </a:solidFill>
              </a:rPr>
              <a:t>swimlane</a:t>
            </a:r>
            <a:r>
              <a:rPr lang="en-US" dirty="0" smtClean="0">
                <a:solidFill>
                  <a:schemeClr val="tx1"/>
                </a:solidFill>
              </a:rPr>
              <a:t> indicates that it is performed by a person with the specific role or at the specific department in an organization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img_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398463"/>
            <a:ext cx="7162800" cy="6459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image0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4800" y="59120"/>
            <a:ext cx="8839200" cy="679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6"/>
          <p:cNvSpPr>
            <a:spLocks noChangeArrowheads="1"/>
          </p:cNvSpPr>
          <p:nvPr/>
        </p:nvSpPr>
        <p:spPr bwMode="auto">
          <a:xfrm>
            <a:off x="431800" y="1117600"/>
            <a:ext cx="1778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Do self appraisal</a:t>
            </a:r>
          </a:p>
        </p:txBody>
      </p:sp>
      <p:sp>
        <p:nvSpPr>
          <p:cNvPr id="20483" name="AutoShape 7"/>
          <p:cNvSpPr>
            <a:spLocks noChangeArrowheads="1"/>
          </p:cNvSpPr>
          <p:nvPr/>
        </p:nvSpPr>
        <p:spPr bwMode="auto">
          <a:xfrm>
            <a:off x="457200" y="18796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Submit</a:t>
            </a:r>
          </a:p>
        </p:txBody>
      </p:sp>
      <p:sp>
        <p:nvSpPr>
          <p:cNvPr id="20484" name="AutoShape 8"/>
          <p:cNvSpPr>
            <a:spLocks noChangeArrowheads="1"/>
          </p:cNvSpPr>
          <p:nvPr/>
        </p:nvSpPr>
        <p:spPr bwMode="auto">
          <a:xfrm>
            <a:off x="2895600" y="1879600"/>
            <a:ext cx="1828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Do assessment</a:t>
            </a:r>
          </a:p>
        </p:txBody>
      </p:sp>
      <p:sp>
        <p:nvSpPr>
          <p:cNvPr id="20485" name="AutoShape 10"/>
          <p:cNvSpPr>
            <a:spLocks noChangeArrowheads="1"/>
          </p:cNvSpPr>
          <p:nvPr/>
        </p:nvSpPr>
        <p:spPr bwMode="auto">
          <a:xfrm>
            <a:off x="3048000" y="4368800"/>
            <a:ext cx="1524000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Recommend </a:t>
            </a:r>
          </a:p>
          <a:p>
            <a:pPr algn="ctr"/>
            <a:r>
              <a:rPr lang="en-US"/>
              <a:t>training plan</a:t>
            </a:r>
          </a:p>
        </p:txBody>
      </p:sp>
      <p:sp>
        <p:nvSpPr>
          <p:cNvPr id="20486" name="AutoShape 11"/>
          <p:cNvSpPr>
            <a:spLocks noChangeArrowheads="1"/>
          </p:cNvSpPr>
          <p:nvPr/>
        </p:nvSpPr>
        <p:spPr bwMode="auto">
          <a:xfrm>
            <a:off x="3124200" y="5232400"/>
            <a:ext cx="1371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Submit</a:t>
            </a:r>
          </a:p>
        </p:txBody>
      </p:sp>
      <p:sp>
        <p:nvSpPr>
          <p:cNvPr id="20487" name="AutoShape 12"/>
          <p:cNvSpPr>
            <a:spLocks noChangeArrowheads="1"/>
          </p:cNvSpPr>
          <p:nvPr/>
        </p:nvSpPr>
        <p:spPr bwMode="auto">
          <a:xfrm>
            <a:off x="5181600" y="35052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Review </a:t>
            </a:r>
          </a:p>
        </p:txBody>
      </p:sp>
      <p:sp>
        <p:nvSpPr>
          <p:cNvPr id="20488" name="AutoShape 19"/>
          <p:cNvSpPr>
            <a:spLocks noChangeArrowheads="1"/>
          </p:cNvSpPr>
          <p:nvPr/>
        </p:nvSpPr>
        <p:spPr bwMode="auto">
          <a:xfrm>
            <a:off x="2667000" y="30226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Recommend </a:t>
            </a:r>
          </a:p>
          <a:p>
            <a:pPr algn="ctr"/>
            <a:r>
              <a:rPr lang="en-US"/>
              <a:t>promotion</a:t>
            </a:r>
          </a:p>
        </p:txBody>
      </p:sp>
      <p:sp>
        <p:nvSpPr>
          <p:cNvPr id="20489" name="Rectangle 21"/>
          <p:cNvSpPr>
            <a:spLocks noChangeArrowheads="1"/>
          </p:cNvSpPr>
          <p:nvPr/>
        </p:nvSpPr>
        <p:spPr bwMode="auto">
          <a:xfrm rot="2674536">
            <a:off x="3733800" y="25654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22"/>
          <p:cNvSpPr>
            <a:spLocks noChangeArrowheads="1"/>
          </p:cNvSpPr>
          <p:nvPr/>
        </p:nvSpPr>
        <p:spPr bwMode="auto">
          <a:xfrm rot="2674536">
            <a:off x="3733800" y="37846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23"/>
          <p:cNvSpPr>
            <a:spLocks noChangeShapeType="1"/>
          </p:cNvSpPr>
          <p:nvPr/>
        </p:nvSpPr>
        <p:spPr bwMode="auto">
          <a:xfrm>
            <a:off x="3835400" y="2235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24"/>
          <p:cNvSpPr>
            <a:spLocks noChangeShapeType="1"/>
          </p:cNvSpPr>
          <p:nvPr/>
        </p:nvSpPr>
        <p:spPr bwMode="auto">
          <a:xfrm flipH="1">
            <a:off x="3149600" y="26797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26"/>
          <p:cNvSpPr>
            <a:spLocks noChangeShapeType="1"/>
          </p:cNvSpPr>
          <p:nvPr/>
        </p:nvSpPr>
        <p:spPr bwMode="auto">
          <a:xfrm flipH="1">
            <a:off x="3124200" y="2667000"/>
            <a:ext cx="127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28"/>
          <p:cNvSpPr txBox="1">
            <a:spLocks noChangeArrowheads="1"/>
          </p:cNvSpPr>
          <p:nvPr/>
        </p:nvSpPr>
        <p:spPr bwMode="auto">
          <a:xfrm>
            <a:off x="2495550" y="2336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[Capable]</a:t>
            </a:r>
          </a:p>
        </p:txBody>
      </p:sp>
      <p:sp>
        <p:nvSpPr>
          <p:cNvPr id="20495" name="Line 29"/>
          <p:cNvSpPr>
            <a:spLocks noChangeShapeType="1"/>
          </p:cNvSpPr>
          <p:nvPr/>
        </p:nvSpPr>
        <p:spPr bwMode="auto">
          <a:xfrm flipH="1">
            <a:off x="3124200" y="3543300"/>
            <a:ext cx="127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30"/>
          <p:cNvSpPr>
            <a:spLocks noChangeShapeType="1"/>
          </p:cNvSpPr>
          <p:nvPr/>
        </p:nvSpPr>
        <p:spPr bwMode="auto">
          <a:xfrm flipH="1">
            <a:off x="3124200" y="3886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31"/>
          <p:cNvSpPr>
            <a:spLocks noChangeShapeType="1"/>
          </p:cNvSpPr>
          <p:nvPr/>
        </p:nvSpPr>
        <p:spPr bwMode="auto">
          <a:xfrm flipH="1">
            <a:off x="3987800" y="2667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Text Box 32"/>
          <p:cNvSpPr txBox="1">
            <a:spLocks noChangeArrowheads="1"/>
          </p:cNvSpPr>
          <p:nvPr/>
        </p:nvSpPr>
        <p:spPr bwMode="auto">
          <a:xfrm>
            <a:off x="3962400" y="2336800"/>
            <a:ext cx="1504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[not capable]</a:t>
            </a:r>
          </a:p>
        </p:txBody>
      </p:sp>
      <p:sp>
        <p:nvSpPr>
          <p:cNvPr id="20499" name="Line 33"/>
          <p:cNvSpPr>
            <a:spLocks noChangeShapeType="1"/>
          </p:cNvSpPr>
          <p:nvPr/>
        </p:nvSpPr>
        <p:spPr bwMode="auto">
          <a:xfrm>
            <a:off x="4521200" y="26416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34"/>
          <p:cNvSpPr>
            <a:spLocks noChangeShapeType="1"/>
          </p:cNvSpPr>
          <p:nvPr/>
        </p:nvSpPr>
        <p:spPr bwMode="auto">
          <a:xfrm flipH="1">
            <a:off x="4013200" y="3911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35"/>
          <p:cNvSpPr>
            <a:spLocks noChangeShapeType="1"/>
          </p:cNvSpPr>
          <p:nvPr/>
        </p:nvSpPr>
        <p:spPr bwMode="auto">
          <a:xfrm>
            <a:off x="3848100" y="40513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36"/>
          <p:cNvSpPr>
            <a:spLocks noChangeShapeType="1"/>
          </p:cNvSpPr>
          <p:nvPr/>
        </p:nvSpPr>
        <p:spPr bwMode="auto">
          <a:xfrm>
            <a:off x="3848100" y="4927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>
            <a:off x="2209800" y="2082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 flipH="1">
            <a:off x="1447800" y="1498600"/>
            <a:ext cx="127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41"/>
          <p:cNvSpPr>
            <a:spLocks noChangeShapeType="1"/>
          </p:cNvSpPr>
          <p:nvPr/>
        </p:nvSpPr>
        <p:spPr bwMode="auto">
          <a:xfrm flipH="1">
            <a:off x="1447800" y="838200"/>
            <a:ext cx="5334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43"/>
          <p:cNvSpPr>
            <a:spLocks noChangeShapeType="1"/>
          </p:cNvSpPr>
          <p:nvPr/>
        </p:nvSpPr>
        <p:spPr bwMode="auto">
          <a:xfrm>
            <a:off x="2438400" y="0"/>
            <a:ext cx="0" cy="647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Line 45"/>
          <p:cNvSpPr>
            <a:spLocks noChangeShapeType="1"/>
          </p:cNvSpPr>
          <p:nvPr/>
        </p:nvSpPr>
        <p:spPr bwMode="auto">
          <a:xfrm>
            <a:off x="4876800" y="0"/>
            <a:ext cx="0" cy="647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46"/>
          <p:cNvSpPr>
            <a:spLocks noChangeShapeType="1"/>
          </p:cNvSpPr>
          <p:nvPr/>
        </p:nvSpPr>
        <p:spPr bwMode="auto">
          <a:xfrm flipV="1">
            <a:off x="4483100" y="3657600"/>
            <a:ext cx="698500" cy="177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Line 47"/>
          <p:cNvSpPr>
            <a:spLocks noChangeShapeType="1"/>
          </p:cNvSpPr>
          <p:nvPr/>
        </p:nvSpPr>
        <p:spPr bwMode="auto">
          <a:xfrm>
            <a:off x="6477000" y="0"/>
            <a:ext cx="0" cy="647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AutoShape 48"/>
          <p:cNvSpPr>
            <a:spLocks noChangeArrowheads="1"/>
          </p:cNvSpPr>
          <p:nvPr/>
        </p:nvSpPr>
        <p:spPr bwMode="auto">
          <a:xfrm>
            <a:off x="6816725" y="4922838"/>
            <a:ext cx="10287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Update </a:t>
            </a:r>
          </a:p>
          <a:p>
            <a:pPr algn="ctr"/>
            <a:r>
              <a:rPr lang="en-US"/>
              <a:t>personal </a:t>
            </a:r>
          </a:p>
          <a:p>
            <a:pPr algn="ctr"/>
            <a:r>
              <a:rPr lang="en-US"/>
              <a:t>record </a:t>
            </a:r>
          </a:p>
        </p:txBody>
      </p:sp>
      <p:sp>
        <p:nvSpPr>
          <p:cNvPr id="20511" name="Line 49"/>
          <p:cNvSpPr>
            <a:spLocks noChangeShapeType="1"/>
          </p:cNvSpPr>
          <p:nvPr/>
        </p:nvSpPr>
        <p:spPr bwMode="auto">
          <a:xfrm>
            <a:off x="6172200" y="3657600"/>
            <a:ext cx="1066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185025" y="6142038"/>
            <a:ext cx="304800" cy="304800"/>
            <a:chOff x="4536" y="3672"/>
            <a:chExt cx="192" cy="192"/>
          </a:xfrm>
        </p:grpSpPr>
        <p:sp>
          <p:nvSpPr>
            <p:cNvPr id="20527" name="Oval 50"/>
            <p:cNvSpPr>
              <a:spLocks noChangeArrowheads="1"/>
            </p:cNvSpPr>
            <p:nvPr/>
          </p:nvSpPr>
          <p:spPr bwMode="auto">
            <a:xfrm>
              <a:off x="4560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Oval 51"/>
            <p:cNvSpPr>
              <a:spLocks noChangeArrowheads="1"/>
            </p:cNvSpPr>
            <p:nvPr/>
          </p:nvSpPr>
          <p:spPr bwMode="auto">
            <a:xfrm>
              <a:off x="4536" y="36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3" name="Line 53"/>
          <p:cNvSpPr>
            <a:spLocks noChangeShapeType="1"/>
          </p:cNvSpPr>
          <p:nvPr/>
        </p:nvSpPr>
        <p:spPr bwMode="auto">
          <a:xfrm>
            <a:off x="7337425" y="58499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Text Box 54"/>
          <p:cNvSpPr txBox="1">
            <a:spLocks noChangeArrowheads="1"/>
          </p:cNvSpPr>
          <p:nvPr/>
        </p:nvSpPr>
        <p:spPr bwMode="auto">
          <a:xfrm>
            <a:off x="533400" y="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Appraisee</a:t>
            </a:r>
          </a:p>
        </p:txBody>
      </p:sp>
      <p:sp>
        <p:nvSpPr>
          <p:cNvPr id="20515" name="Text Box 55"/>
          <p:cNvSpPr txBox="1">
            <a:spLocks noChangeArrowheads="1"/>
          </p:cNvSpPr>
          <p:nvPr/>
        </p:nvSpPr>
        <p:spPr bwMode="auto">
          <a:xfrm>
            <a:off x="3105150" y="904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Appraiser</a:t>
            </a:r>
          </a:p>
        </p:txBody>
      </p:sp>
      <p:sp>
        <p:nvSpPr>
          <p:cNvPr id="20516" name="Text Box 56"/>
          <p:cNvSpPr txBox="1">
            <a:spLocks noChangeArrowheads="1"/>
          </p:cNvSpPr>
          <p:nvPr/>
        </p:nvSpPr>
        <p:spPr bwMode="auto">
          <a:xfrm>
            <a:off x="5029200" y="90488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Reviewer</a:t>
            </a:r>
          </a:p>
        </p:txBody>
      </p:sp>
      <p:sp>
        <p:nvSpPr>
          <p:cNvPr id="20517" name="Text Box 57"/>
          <p:cNvSpPr txBox="1">
            <a:spLocks noChangeArrowheads="1"/>
          </p:cNvSpPr>
          <p:nvPr/>
        </p:nvSpPr>
        <p:spPr bwMode="auto">
          <a:xfrm>
            <a:off x="7016750" y="762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81000" y="6172200"/>
            <a:ext cx="5562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Activity Partitions -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Swimlanes</a:t>
            </a:r>
            <a:endParaRPr lang="en-US" sz="24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0519" name="AutoShape 8"/>
          <p:cNvSpPr>
            <a:spLocks noChangeArrowheads="1"/>
          </p:cNvSpPr>
          <p:nvPr/>
        </p:nvSpPr>
        <p:spPr bwMode="auto">
          <a:xfrm>
            <a:off x="6858000" y="1828800"/>
            <a:ext cx="1828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Publish Tracker</a:t>
            </a:r>
          </a:p>
        </p:txBody>
      </p:sp>
      <p:cxnSp>
        <p:nvCxnSpPr>
          <p:cNvPr id="20520" name="Straight Connector 43"/>
          <p:cNvCxnSpPr>
            <a:cxnSpLocks noChangeShapeType="1"/>
          </p:cNvCxnSpPr>
          <p:nvPr/>
        </p:nvCxnSpPr>
        <p:spPr bwMode="auto">
          <a:xfrm>
            <a:off x="1752600" y="838200"/>
            <a:ext cx="6096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1" name="Line 41"/>
          <p:cNvSpPr>
            <a:spLocks noChangeShapeType="1"/>
          </p:cNvSpPr>
          <p:nvPr/>
        </p:nvSpPr>
        <p:spPr bwMode="auto">
          <a:xfrm>
            <a:off x="2209800" y="838200"/>
            <a:ext cx="5486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Line 39"/>
          <p:cNvSpPr>
            <a:spLocks noChangeShapeType="1"/>
          </p:cNvSpPr>
          <p:nvPr/>
        </p:nvSpPr>
        <p:spPr bwMode="auto">
          <a:xfrm flipH="1">
            <a:off x="2052638" y="457200"/>
            <a:ext cx="127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Oval 40"/>
          <p:cNvSpPr>
            <a:spLocks noChangeArrowheads="1"/>
          </p:cNvSpPr>
          <p:nvPr/>
        </p:nvSpPr>
        <p:spPr bwMode="auto">
          <a:xfrm>
            <a:off x="1905000" y="30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4" name="Straight Connector 49"/>
          <p:cNvCxnSpPr>
            <a:cxnSpLocks noChangeShapeType="1"/>
          </p:cNvCxnSpPr>
          <p:nvPr/>
        </p:nvCxnSpPr>
        <p:spPr bwMode="auto">
          <a:xfrm>
            <a:off x="7010400" y="4648200"/>
            <a:ext cx="6096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5" name="Line 49"/>
          <p:cNvSpPr>
            <a:spLocks noChangeShapeType="1"/>
          </p:cNvSpPr>
          <p:nvPr/>
        </p:nvSpPr>
        <p:spPr bwMode="auto">
          <a:xfrm flipH="1">
            <a:off x="7467600" y="2209800"/>
            <a:ext cx="381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Line 36"/>
          <p:cNvSpPr>
            <a:spLocks noChangeShapeType="1"/>
          </p:cNvSpPr>
          <p:nvPr/>
        </p:nvSpPr>
        <p:spPr bwMode="auto">
          <a:xfrm>
            <a:off x="73152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990599"/>
          </a:xfrm>
        </p:spPr>
        <p:txBody>
          <a:bodyPr/>
          <a:lstStyle/>
          <a:p>
            <a:r>
              <a:rPr lang="en-US" dirty="0" smtClean="0"/>
              <a:t>Constraints on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800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-Use local pre and post condition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-Local condition : condition apply only at the point in the control flow where they are declared.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-precondition: define required state of system when the action is invoked</a:t>
            </a:r>
          </a:p>
          <a:p>
            <a:pPr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post condition: specifies required state of system at the completion of the action</a:t>
            </a:r>
          </a:p>
          <a:p>
            <a:pPr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Use note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Local pre-conditions and post-conditions are shown as not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85800"/>
            <a:ext cx="38100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43000"/>
            <a:ext cx="8226425" cy="4953000"/>
          </a:xfrm>
        </p:spPr>
        <p:txBody>
          <a:bodyPr/>
          <a:lstStyle/>
          <a:p>
            <a:pPr eaLnBrk="1" hangingPunct="1"/>
            <a:r>
              <a:rPr lang="en-US" smtClean="0"/>
              <a:t>Can be helpful in visualizing the use case steps</a:t>
            </a:r>
          </a:p>
          <a:p>
            <a:pPr eaLnBrk="1" hangingPunct="1"/>
            <a:r>
              <a:rPr lang="en-US" smtClean="0"/>
              <a:t>Better view compared to table view of use case description</a:t>
            </a:r>
          </a:p>
          <a:p>
            <a:pPr eaLnBrk="1" hangingPunct="1"/>
            <a:r>
              <a:rPr lang="en-US" smtClean="0"/>
              <a:t>Indicate flow of control and objects as well</a:t>
            </a:r>
          </a:p>
          <a:p>
            <a:pPr eaLnBrk="1" hangingPunct="1"/>
            <a:r>
              <a:rPr lang="en-US" smtClean="0"/>
              <a:t>Useful as visual representation of Use case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s://sparxsystems.com/images/screenshots/uml2_tutorial/ad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066800"/>
            <a:ext cx="31242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altLang="zh-CN" dirty="0" smtClean="0">
                <a:cs typeface="方正姚体"/>
              </a:rPr>
              <a:t>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305800" cy="5181600"/>
          </a:xfrm>
        </p:spPr>
        <p:txBody>
          <a:bodyPr>
            <a:normAutofit fontScale="92500" lnSpcReduction="20000"/>
          </a:bodyPr>
          <a:lstStyle/>
          <a:p>
            <a:pPr marL="365760" indent="-256032" algn="l">
              <a:buFont typeface="Georgia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An Activity diagram can have a clearly defined start point, which corresponds to an invocation of a program or routine.</a:t>
            </a:r>
          </a:p>
          <a:p>
            <a:pPr marL="365760" indent="-256032" algn="l">
              <a:buFont typeface="Georgia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Activity diagram can also show response to signals.</a:t>
            </a:r>
          </a:p>
          <a:p>
            <a:pPr marL="365760" indent="-256032" algn="l">
              <a:buFont typeface="Georgia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 time signal occurs because of the passage of time (for example, each month end might trigger a signal.)</a:t>
            </a:r>
          </a:p>
          <a:p>
            <a:pPr marL="365760" indent="-256032" algn="l">
              <a:buFont typeface="Georgia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 real time signal indicates that the activity receives an event from an outside process.</a:t>
            </a:r>
          </a:p>
          <a:p>
            <a:pPr marL="365760" indent="-256032" algn="l">
              <a:buFont typeface="Georgia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The activity listens for those signals, and the diagram defines how the activity reacts.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914400"/>
          </a:xfrm>
        </p:spPr>
        <p:txBody>
          <a:bodyPr/>
          <a:lstStyle/>
          <a:p>
            <a:r>
              <a:rPr lang="en-US" altLang="zh-CN" dirty="0" smtClean="0">
                <a:cs typeface="方正姚体"/>
              </a:rPr>
              <a:t>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924800" cy="5638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</a:rPr>
              <a:t>Activity diagrams can show signals sent or received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</a:rPr>
              <a:t>For </a:t>
            </a:r>
            <a:r>
              <a:rPr lang="en-US" altLang="zh-CN" dirty="0" smtClean="0">
                <a:solidFill>
                  <a:schemeClr val="tx1"/>
                </a:solidFill>
              </a:rPr>
              <a:t>example</a:t>
            </a:r>
            <a:r>
              <a:rPr lang="en-US" altLang="zh-CN" dirty="0" smtClean="0">
                <a:solidFill>
                  <a:srgbClr val="000000"/>
                </a:solidFill>
              </a:rPr>
              <a:t>, we can send a message  and then wait for  a reply before  we can continue. 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</a:rPr>
              <a:t>Basically, the signals are flow triggers. 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1066800" y="4343400"/>
            <a:ext cx="14478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lowchart: Collate 4"/>
          <p:cNvSpPr/>
          <p:nvPr/>
        </p:nvSpPr>
        <p:spPr>
          <a:xfrm>
            <a:off x="3810000" y="4038600"/>
            <a:ext cx="990600" cy="12192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172200" y="4191000"/>
            <a:ext cx="1676400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638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Send signal	              Time signal                         Accept signal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ivity Diagram: Passing Signals in Activity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7620000" cy="6238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6425" cy="4648200"/>
          </a:xfrm>
        </p:spPr>
        <p:txBody>
          <a:bodyPr/>
          <a:lstStyle/>
          <a:p>
            <a:pPr eaLnBrk="1" hangingPunct="1"/>
            <a:r>
              <a:rPr lang="en-US" smtClean="0"/>
              <a:t>Time events</a:t>
            </a:r>
          </a:p>
          <a:p>
            <a:pPr lvl="1" eaLnBrk="1" hangingPunct="1"/>
            <a:endParaRPr lang="en-US" sz="2400" smtClean="0"/>
          </a:p>
        </p:txBody>
      </p:sp>
      <p:pic>
        <p:nvPicPr>
          <p:cNvPr id="15364" name="Picture 4" descr="FourPlusOneView_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76400"/>
            <a:ext cx="6567488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3810000" y="2768600"/>
            <a:ext cx="228600" cy="457200"/>
          </a:xfrm>
          <a:prstGeom prst="flowChartCollate">
            <a:avLst/>
          </a:prstGeom>
          <a:solidFill>
            <a:schemeClr val="tx2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3505200" y="245268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Wait 3 days</a:t>
            </a:r>
          </a:p>
        </p:txBody>
      </p:sp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91000"/>
            <a:ext cx="65532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AutoShape 11"/>
          <p:cNvSpPr>
            <a:spLocks noChangeArrowheads="1"/>
          </p:cNvSpPr>
          <p:nvPr/>
        </p:nvSpPr>
        <p:spPr bwMode="auto">
          <a:xfrm>
            <a:off x="2019300" y="5181600"/>
            <a:ext cx="228600" cy="457200"/>
          </a:xfrm>
          <a:prstGeom prst="flowChartCollate">
            <a:avLst/>
          </a:prstGeom>
          <a:solidFill>
            <a:schemeClr val="tx2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2133600" y="5410200"/>
            <a:ext cx="6096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1143000" y="48148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 Sec time out</a:t>
            </a:r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3886200" y="4343400"/>
            <a:ext cx="194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Repeating event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4038600" y="1981200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One time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066800" y="4533900"/>
            <a:ext cx="23622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6600"/>
                </a:solidFill>
              </a:rPr>
              <a:t>Activity Diagrams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6425" cy="4648200"/>
          </a:xfrm>
        </p:spPr>
        <p:txBody>
          <a:bodyPr/>
          <a:lstStyle/>
          <a:p>
            <a:pPr eaLnBrk="1" hangingPunct="1"/>
            <a:r>
              <a:rPr lang="en-US" smtClean="0"/>
              <a:t>Other Action nodes</a:t>
            </a:r>
          </a:p>
          <a:p>
            <a:pPr lvl="1" eaLnBrk="1" hangingPunct="1"/>
            <a:endParaRPr lang="en-US" sz="2400" smtClean="0"/>
          </a:p>
        </p:txBody>
      </p:sp>
      <p:pic>
        <p:nvPicPr>
          <p:cNvPr id="16389" name="Picture 4" descr="FourPlusOneView_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ounded Rectangle 1"/>
          <p:cNvSpPr>
            <a:spLocks noChangeArrowheads="1"/>
          </p:cNvSpPr>
          <p:nvPr/>
        </p:nvSpPr>
        <p:spPr bwMode="auto">
          <a:xfrm>
            <a:off x="1219200" y="2209800"/>
            <a:ext cx="2057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Action</a:t>
            </a:r>
          </a:p>
        </p:txBody>
      </p:sp>
      <p:sp>
        <p:nvSpPr>
          <p:cNvPr id="16391" name="Pentagon 2"/>
          <p:cNvSpPr>
            <a:spLocks noChangeArrowheads="1"/>
          </p:cNvSpPr>
          <p:nvPr/>
        </p:nvSpPr>
        <p:spPr bwMode="auto">
          <a:xfrm>
            <a:off x="1219200" y="3429000"/>
            <a:ext cx="2057400" cy="762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Send signal</a:t>
            </a:r>
          </a:p>
        </p:txBody>
      </p:sp>
      <p:sp>
        <p:nvSpPr>
          <p:cNvPr id="16392" name="Chevron 3"/>
          <p:cNvSpPr>
            <a:spLocks noChangeArrowheads="1"/>
          </p:cNvSpPr>
          <p:nvPr/>
        </p:nvSpPr>
        <p:spPr bwMode="auto">
          <a:xfrm>
            <a:off x="1219200" y="4800600"/>
            <a:ext cx="2057400" cy="685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Accept event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78138" y="4667250"/>
            <a:ext cx="457200" cy="952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altLang="zh-CN" b="1" dirty="0" smtClean="0">
                <a:ea typeface="SimSun" pitchFamily="2" charset="-122"/>
              </a:rPr>
              <a:t>Expansion Region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7848600" cy="3810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Structured activity region that </a:t>
            </a:r>
            <a:r>
              <a:rPr lang="en-US" altLang="zh-CN" b="1" dirty="0" smtClean="0">
                <a:solidFill>
                  <a:schemeClr val="tx1"/>
                </a:solidFill>
              </a:rPr>
              <a:t>executes multiple times</a:t>
            </a:r>
            <a:r>
              <a:rPr lang="en-US" altLang="zh-CN" dirty="0" smtClean="0">
                <a:solidFill>
                  <a:schemeClr val="tx1"/>
                </a:solidFill>
              </a:rPr>
              <a:t> corresponding to elements of an input collection.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Expansion Reg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56388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hama\Downloads\New Doc 2020-08-26 09.49.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686800" cy="2806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200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458200" cy="44958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Activity diagram in Unified Modeling Language (UML) represents the flow from one activity to another within the system.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exceptions in the activity diagrams are the events or actions that occur during the execution of a program that interrupts the normal execution.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cs typeface="方正姚体"/>
              </a:rPr>
              <a:t>Activity Diagram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162800" cy="449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Initial node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Activity final node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Flow/edge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Fork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Join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Decision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Merge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Synch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edia.cheggcdn.com/study/876/87687dbf-23ba-46dc-8f83-0e2de044cdd4/DC-655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096000" cy="30099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" y="3810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Exception handlers in activity diagrams can be modeled as shown in the figure below.</a:t>
            </a:r>
          </a:p>
          <a:p>
            <a:r>
              <a:rPr lang="en-US" dirty="0" smtClean="0"/>
              <a:t>Exception handler in activity diagram: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s://media.cheggcdn.com/study/76a/76a8770a-cb7a-4e23-8913-1f03408ca34e/DC-655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6248400" cy="2190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shama\Downloads\New Doc 2020-08-26 09.49.3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2412"/>
            <a:ext cx="9144000" cy="4273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6600"/>
                </a:solidFill>
              </a:rPr>
              <a:t>Activity Diagrams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6425" cy="4648200"/>
          </a:xfrm>
        </p:spPr>
        <p:txBody>
          <a:bodyPr/>
          <a:lstStyle/>
          <a:p>
            <a:pPr eaLnBrk="1" hangingPunct="1"/>
            <a:r>
              <a:rPr lang="en-US" smtClean="0"/>
              <a:t>Interrupting an Activity</a:t>
            </a:r>
          </a:p>
          <a:p>
            <a:pPr lvl="1" eaLnBrk="1" hangingPunct="1"/>
            <a:endParaRPr lang="en-US" sz="2400" smtClean="0"/>
          </a:p>
        </p:txBody>
      </p:sp>
      <p:pic>
        <p:nvPicPr>
          <p:cNvPr id="19460" name="Picture 4" descr="FourPlusOneView_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05200" y="245268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Wait 3 days</a:t>
            </a:r>
          </a:p>
        </p:txBody>
      </p:sp>
      <p:pic>
        <p:nvPicPr>
          <p:cNvPr id="1946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800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3" name="Group 21"/>
          <p:cNvGrpSpPr>
            <a:grpSpLocks/>
          </p:cNvGrpSpPr>
          <p:nvPr/>
        </p:nvGrpSpPr>
        <p:grpSpPr bwMode="auto">
          <a:xfrm>
            <a:off x="5410200" y="4876800"/>
            <a:ext cx="482600" cy="228600"/>
            <a:chOff x="3432" y="2976"/>
            <a:chExt cx="304" cy="144"/>
          </a:xfrm>
        </p:grpSpPr>
        <p:sp>
          <p:nvSpPr>
            <p:cNvPr id="19464" name="Line 16"/>
            <p:cNvSpPr>
              <a:spLocks noChangeShapeType="1"/>
            </p:cNvSpPr>
            <p:nvPr/>
          </p:nvSpPr>
          <p:spPr bwMode="auto">
            <a:xfrm flipV="1">
              <a:off x="3432" y="2984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18"/>
            <p:cNvSpPr>
              <a:spLocks noChangeShapeType="1"/>
            </p:cNvSpPr>
            <p:nvPr/>
          </p:nvSpPr>
          <p:spPr bwMode="auto">
            <a:xfrm flipH="1">
              <a:off x="3536" y="2976"/>
              <a:ext cx="48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20"/>
            <p:cNvSpPr>
              <a:spLocks noChangeShapeType="1"/>
            </p:cNvSpPr>
            <p:nvPr/>
          </p:nvSpPr>
          <p:spPr bwMode="auto">
            <a:xfrm flipV="1">
              <a:off x="3544" y="3064"/>
              <a:ext cx="192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</a:p>
        </p:txBody>
      </p:sp>
      <p:pic>
        <p:nvPicPr>
          <p:cNvPr id="14339" name="Content Placeholder 3" descr="ActivityWithdrawMon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6934200" cy="4906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shama\Downloads\New Doc 2020-08-26 09.49.36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086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Activity Diagrams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6425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Activity</a:t>
            </a:r>
          </a:p>
          <a:p>
            <a:pPr lvl="1" eaLnBrk="1" hangingPunct="1"/>
            <a:r>
              <a:rPr lang="en-US" sz="3000" dirty="0" smtClean="0"/>
              <a:t>Is a process being modeled [washing a car]</a:t>
            </a:r>
          </a:p>
          <a:p>
            <a:pPr eaLnBrk="1" hangingPunct="1"/>
            <a:r>
              <a:rPr lang="en-US" dirty="0" smtClean="0"/>
              <a:t>Actions</a:t>
            </a:r>
          </a:p>
          <a:p>
            <a:pPr lvl="1" eaLnBrk="1" hangingPunct="1"/>
            <a:r>
              <a:rPr lang="en-US" sz="2600" dirty="0" smtClean="0"/>
              <a:t>Step in the overall activity [ Rinse, Dry etc.]</a:t>
            </a:r>
          </a:p>
          <a:p>
            <a:pPr lvl="1" eaLnBrk="1" hangingPunct="1"/>
            <a:r>
              <a:rPr lang="en-US" sz="2600" dirty="0" smtClean="0"/>
              <a:t>Can be calculation [add tax] or step [verify]</a:t>
            </a:r>
          </a:p>
          <a:p>
            <a:pPr lvl="1" eaLnBrk="1" hangingPunct="1"/>
            <a:r>
              <a:rPr lang="en-US" sz="2600" dirty="0" smtClean="0"/>
              <a:t>Can contain pre/post conditions and pseudo code</a:t>
            </a:r>
          </a:p>
          <a:p>
            <a:pPr lvl="1" eaLnBrk="1" hangingPunct="1"/>
            <a:r>
              <a:rPr lang="en-US" dirty="0" smtClean="0"/>
              <a:t>Notes can be used for local pre/ post conditions for actions</a:t>
            </a:r>
          </a:p>
          <a:p>
            <a:r>
              <a:rPr lang="en-US" altLang="zh-CN" dirty="0" smtClean="0"/>
              <a:t>Distinction between </a:t>
            </a:r>
            <a:r>
              <a:rPr lang="en-US" altLang="zh-CN" b="1" dirty="0" smtClean="0"/>
              <a:t>action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activity</a:t>
            </a:r>
          </a:p>
          <a:p>
            <a:pPr lvl="1"/>
            <a:r>
              <a:rPr lang="en-US" altLang="zh-CN" dirty="0" smtClean="0"/>
              <a:t>Action state refers to it as </a:t>
            </a:r>
            <a:r>
              <a:rPr lang="en-US" altLang="zh-CN" b="1" dirty="0" smtClean="0"/>
              <a:t>action</a:t>
            </a:r>
          </a:p>
          <a:p>
            <a:pPr lvl="1"/>
            <a:r>
              <a:rPr lang="en-US" altLang="zh-CN" dirty="0" smtClean="0"/>
              <a:t>Use term </a:t>
            </a:r>
            <a:r>
              <a:rPr lang="en-US" altLang="zh-CN" b="1" dirty="0" smtClean="0"/>
              <a:t>activity</a:t>
            </a:r>
            <a:r>
              <a:rPr lang="en-US" altLang="zh-CN" dirty="0" smtClean="0"/>
              <a:t> only refer to the whole task being modeled by the activity diagram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914400"/>
          </a:xfrm>
        </p:spPr>
        <p:txBody>
          <a:bodyPr/>
          <a:lstStyle/>
          <a:p>
            <a:r>
              <a:rPr lang="en-US" altLang="zh-CN" dirty="0" smtClean="0">
                <a:cs typeface="方正姚体"/>
              </a:rPr>
              <a:t>Basic Elements—Action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696200" cy="50292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The rounded rectangle represents an action that occurs.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Action Node/Activity node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E.g., Customer calls ticket office :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4191000"/>
            <a:ext cx="4114800" cy="1447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cs typeface="Arial" pitchFamily="34" charset="0"/>
              </a:rPr>
              <a:t>Customer  Calls Ticket Office</a:t>
            </a:r>
            <a:endParaRPr lang="zh-CN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1"/>
            <a:ext cx="7772400" cy="990600"/>
          </a:xfrm>
        </p:spPr>
        <p:txBody>
          <a:bodyPr/>
          <a:lstStyle/>
          <a:p>
            <a:r>
              <a:rPr lang="en-US" altLang="zh-CN" dirty="0" smtClean="0">
                <a:cs typeface="方正姚体"/>
              </a:rPr>
              <a:t>Initial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The filled circle is the staring point of the diagrams.</a:t>
            </a:r>
          </a:p>
          <a:p>
            <a:pPr marL="0" lvl="1" algn="l"/>
            <a:r>
              <a:rPr lang="en-US" altLang="zh-CN" dirty="0" smtClean="0">
                <a:solidFill>
                  <a:schemeClr val="tx1"/>
                </a:solidFill>
              </a:rPr>
              <a:t>The initial state shows the starting point for the action sequence within an activity diagram</a:t>
            </a:r>
            <a:r>
              <a:rPr lang="en-US" altLang="zh-CN" sz="2000" dirty="0" smtClean="0"/>
              <a:t>.</a:t>
            </a:r>
          </a:p>
          <a:p>
            <a:pPr marL="0" lvl="1" algn="l"/>
            <a:r>
              <a:rPr lang="en-US" altLang="zh-CN" dirty="0" smtClean="0">
                <a:solidFill>
                  <a:schemeClr val="tx1"/>
                </a:solidFill>
              </a:rPr>
              <a:t>Initial state can indicate only </a:t>
            </a:r>
            <a:r>
              <a:rPr lang="en-US" altLang="zh-CN" b="1" dirty="0" smtClean="0">
                <a:solidFill>
                  <a:schemeClr val="tx1"/>
                </a:solidFill>
              </a:rPr>
              <a:t>ONE</a:t>
            </a:r>
            <a:r>
              <a:rPr lang="en-US" altLang="zh-CN" dirty="0" smtClean="0">
                <a:solidFill>
                  <a:schemeClr val="tx1"/>
                </a:solidFill>
              </a:rPr>
              <a:t> action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4876800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5105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33600" y="49530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6400800" cy="480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-show flow through activity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-can be control flow or object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667000" y="3604404"/>
            <a:ext cx="1371600" cy="8151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payment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62600" y="3604404"/>
            <a:ext cx="1371600" cy="8151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payment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038600" y="4012002"/>
            <a:ext cx="1524000" cy="1588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Words>1092</Words>
  <Application>Microsoft Office PowerPoint</Application>
  <PresentationFormat>On-screen Show (4:3)</PresentationFormat>
  <Paragraphs>217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宋体</vt:lpstr>
      <vt:lpstr>宋体</vt:lpstr>
      <vt:lpstr>Arial</vt:lpstr>
      <vt:lpstr>Calibri</vt:lpstr>
      <vt:lpstr>方正姚体</vt:lpstr>
      <vt:lpstr>Georgia</vt:lpstr>
      <vt:lpstr>Wingdings</vt:lpstr>
      <vt:lpstr>Office Theme</vt:lpstr>
      <vt:lpstr>PowerPoint Presentation</vt:lpstr>
      <vt:lpstr>Activity Diagrams</vt:lpstr>
      <vt:lpstr>Activity Diagrams</vt:lpstr>
      <vt:lpstr>Activity Diagrams</vt:lpstr>
      <vt:lpstr>Activity Diagram Elements</vt:lpstr>
      <vt:lpstr>Activity Diagrams</vt:lpstr>
      <vt:lpstr>Basic Elements—Action</vt:lpstr>
      <vt:lpstr>Initial state</vt:lpstr>
      <vt:lpstr>Activity Edge</vt:lpstr>
      <vt:lpstr>Control Flow</vt:lpstr>
      <vt:lpstr>Object/data flow</vt:lpstr>
      <vt:lpstr>Activity Diagrams</vt:lpstr>
      <vt:lpstr>Final node</vt:lpstr>
      <vt:lpstr>Activity Diagrams</vt:lpstr>
      <vt:lpstr>Activity Diagrams (Control Node)</vt:lpstr>
      <vt:lpstr>PowerPoint Presentation</vt:lpstr>
      <vt:lpstr>PowerPoint Presentation</vt:lpstr>
      <vt:lpstr>Activity Diagrams</vt:lpstr>
      <vt:lpstr>Fork/Join (Concurrency , Synchronization)</vt:lpstr>
      <vt:lpstr>PowerPoint Presentation</vt:lpstr>
      <vt:lpstr>PowerPoint Presentation</vt:lpstr>
      <vt:lpstr>PowerPoint Presentation</vt:lpstr>
      <vt:lpstr>Activity Diagrams</vt:lpstr>
      <vt:lpstr>PowerPoint Presentation</vt:lpstr>
      <vt:lpstr>Object Flow</vt:lpstr>
      <vt:lpstr>PowerPoint Presentation</vt:lpstr>
      <vt:lpstr>PowerPoint Presentation</vt:lpstr>
      <vt:lpstr>PowerPoint Presentation</vt:lpstr>
      <vt:lpstr> 2. Input /output pins </vt:lpstr>
      <vt:lpstr>PowerPoint Presentation</vt:lpstr>
      <vt:lpstr>PowerPoint Presentation</vt:lpstr>
      <vt:lpstr>PowerPoint Presentation</vt:lpstr>
      <vt:lpstr>PowerPoint Presentation</vt:lpstr>
      <vt:lpstr>Activity Partition</vt:lpstr>
      <vt:lpstr>PowerPoint Presentation</vt:lpstr>
      <vt:lpstr>PowerPoint Presentation</vt:lpstr>
      <vt:lpstr>PowerPoint Presentation</vt:lpstr>
      <vt:lpstr>Constraints on Action</vt:lpstr>
      <vt:lpstr>PowerPoint Presentation</vt:lpstr>
      <vt:lpstr>PowerPoint Presentation</vt:lpstr>
      <vt:lpstr>Signals</vt:lpstr>
      <vt:lpstr>Signals</vt:lpstr>
      <vt:lpstr>PowerPoint Presentation</vt:lpstr>
      <vt:lpstr>Activity Diagrams</vt:lpstr>
      <vt:lpstr>Activity Diagrams</vt:lpstr>
      <vt:lpstr>Expansion Region </vt:lpstr>
      <vt:lpstr>PowerPoint Presentation</vt:lpstr>
      <vt:lpstr>PowerPoint Presentation</vt:lpstr>
      <vt:lpstr>Exception handling</vt:lpstr>
      <vt:lpstr>PowerPoint Presentation</vt:lpstr>
      <vt:lpstr>PowerPoint Presentation</vt:lpstr>
      <vt:lpstr>PowerPoint Presentation</vt:lpstr>
      <vt:lpstr>Activity Diagrams</vt:lpstr>
      <vt:lpstr>Activity Diagram</vt:lpstr>
      <vt:lpstr>PowerPoint Presentation</vt:lpstr>
    </vt:vector>
  </TitlesOfParts>
  <Company>Persistent Systems Pvt.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2.0</dc:title>
  <dc:creator>kedar_tokekar</dc:creator>
  <cp:lastModifiedBy>admin</cp:lastModifiedBy>
  <cp:revision>175</cp:revision>
  <dcterms:created xsi:type="dcterms:W3CDTF">2008-09-22T04:00:11Z</dcterms:created>
  <dcterms:modified xsi:type="dcterms:W3CDTF">2021-09-21T16:08:32Z</dcterms:modified>
</cp:coreProperties>
</file>