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540036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424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18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298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7527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687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04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2105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704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480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5645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984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74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167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595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858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8337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056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071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665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496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52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6452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4717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570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9866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8578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085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9010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30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706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759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820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46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726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94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675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1642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755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973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0834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545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1053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725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879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82824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152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92112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89373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5510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4130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1410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7222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169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4337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072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0629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1632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4980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05403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0046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7717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0111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8446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16328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4415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100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535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88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471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914400" y="2362200"/>
            <a:ext cx="7772400" cy="10128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Unit-III</a:t>
            </a:r>
            <a:br>
              <a:rPr lang="en-US" sz="3959" b="1"/>
            </a:br>
            <a:r>
              <a:rPr lang="en-US" sz="3959" b="1"/>
              <a:t>Sequence Diagrams </a:t>
            </a:r>
            <a:endParaRPr sz="3959"/>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subTitle" idx="1"/>
          </p:nvPr>
        </p:nvSpPr>
        <p:spPr>
          <a:xfrm>
            <a:off x="457200" y="457200"/>
            <a:ext cx="80772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solidFill>
                  <a:schemeClr val="dk1"/>
                </a:solidFill>
              </a:rPr>
              <a:t>We use actors to depict various roles including human users and other external subjects. </a:t>
            </a:r>
            <a:endParaRPr>
              <a:solidFill>
                <a:schemeClr val="dk1"/>
              </a:solidFill>
            </a:endParaRPr>
          </a:p>
          <a:p>
            <a:pPr marL="0" lvl="0" indent="0" algn="l" rtl="0">
              <a:spcBef>
                <a:spcPts val="640"/>
              </a:spcBef>
              <a:spcAft>
                <a:spcPts val="0"/>
              </a:spcAft>
              <a:buClr>
                <a:schemeClr val="dk1"/>
              </a:buClr>
              <a:buSzPts val="3200"/>
              <a:buNone/>
            </a:pPr>
            <a:r>
              <a:rPr lang="en-US">
                <a:solidFill>
                  <a:schemeClr val="dk1"/>
                </a:solidFill>
              </a:rPr>
              <a:t>We represent an actor in a UML diagram using a stick person notation. </a:t>
            </a:r>
            <a:endParaRPr>
              <a:solidFill>
                <a:schemeClr val="dk1"/>
              </a:solidFill>
            </a:endParaRPr>
          </a:p>
          <a:p>
            <a:pPr marL="0" lvl="0" indent="0" algn="l" rtl="0">
              <a:spcBef>
                <a:spcPts val="640"/>
              </a:spcBef>
              <a:spcAft>
                <a:spcPts val="0"/>
              </a:spcAft>
              <a:buClr>
                <a:schemeClr val="dk1"/>
              </a:buClr>
              <a:buSzPts val="3200"/>
              <a:buNone/>
            </a:pPr>
            <a:r>
              <a:rPr lang="en-US">
                <a:solidFill>
                  <a:schemeClr val="dk1"/>
                </a:solidFill>
              </a:rPr>
              <a:t>We can have multiple actors in a sequence diagram.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3" descr="https://media.geeksforgeeks.org/wp-content/cdn-uploads/seq2.png"/>
          <p:cNvPicPr preferRelativeResize="0"/>
          <p:nvPr/>
        </p:nvPicPr>
        <p:blipFill rotWithShape="1">
          <a:blip r:embed="rId3">
            <a:alphaModFix/>
          </a:blip>
          <a:srcRect/>
          <a:stretch/>
        </p:blipFill>
        <p:spPr>
          <a:xfrm>
            <a:off x="1295400" y="1066800"/>
            <a:ext cx="7543800" cy="502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ctrTitle"/>
          </p:nvPr>
        </p:nvSpPr>
        <p:spPr>
          <a:xfrm>
            <a:off x="838200" y="228601"/>
            <a:ext cx="77724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Object</a:t>
            </a:r>
            <a:endParaRPr/>
          </a:p>
        </p:txBody>
      </p:sp>
      <p:sp>
        <p:nvSpPr>
          <p:cNvPr id="153" name="Google Shape;153;p24"/>
          <p:cNvSpPr txBox="1">
            <a:spLocks noGrp="1"/>
          </p:cNvSpPr>
          <p:nvPr>
            <p:ph type="subTitle" idx="1"/>
          </p:nvPr>
        </p:nvSpPr>
        <p:spPr>
          <a:xfrm>
            <a:off x="1371600" y="990600"/>
            <a:ext cx="6858000" cy="464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sng" strike="noStrike" cap="none">
              <a:solidFill>
                <a:schemeClr val="dk1"/>
              </a:solidFill>
              <a:latin typeface="Times New Roman"/>
              <a:ea typeface="Times New Roman"/>
              <a:cs typeface="Times New Roman"/>
              <a:sym typeface="Times New Roman"/>
            </a:endParaRPr>
          </a:p>
          <a:p>
            <a:pPr marL="0" marR="0" lvl="0" indent="0" algn="ctr" rtl="0">
              <a:spcBef>
                <a:spcPts val="360"/>
              </a:spcBef>
              <a:spcAft>
                <a:spcPts val="0"/>
              </a:spcAft>
              <a:buClr>
                <a:schemeClr val="dk1"/>
              </a:buClr>
              <a:buSzPts val="1800"/>
              <a:buFont typeface="Arial"/>
              <a:buNone/>
            </a:pPr>
            <a:endParaRPr sz="1800" b="0" i="0" u="sng" strike="noStrike" cap="none">
              <a:solidFill>
                <a:schemeClr val="dk1"/>
              </a:solidFill>
              <a:latin typeface="Times New Roman"/>
              <a:ea typeface="Times New Roman"/>
              <a:cs typeface="Times New Roman"/>
              <a:sym typeface="Times New Roman"/>
            </a:endParaRPr>
          </a:p>
          <a:p>
            <a:pPr marL="0" marR="0" lvl="0" indent="0" algn="ctr" rtl="0">
              <a:spcBef>
                <a:spcPts val="360"/>
              </a:spcBef>
              <a:spcAft>
                <a:spcPts val="0"/>
              </a:spcAft>
              <a:buClr>
                <a:schemeClr val="dk1"/>
              </a:buClr>
              <a:buSzPts val="1800"/>
              <a:buFont typeface="Arial"/>
              <a:buNone/>
            </a:pPr>
            <a:endParaRPr sz="1800" b="0" i="0" u="sng" strike="noStrike" cap="none">
              <a:solidFill>
                <a:schemeClr val="dk1"/>
              </a:solidFill>
              <a:latin typeface="Times New Roman"/>
              <a:ea typeface="Times New Roman"/>
              <a:cs typeface="Times New Roman"/>
              <a:sym typeface="Times New Roman"/>
            </a:endParaRPr>
          </a:p>
          <a:p>
            <a:pPr marL="0" marR="0" lvl="0" indent="0" algn="l" rtl="0">
              <a:spcBef>
                <a:spcPts val="720"/>
              </a:spcBef>
              <a:spcAft>
                <a:spcPts val="0"/>
              </a:spcAft>
              <a:buClr>
                <a:schemeClr val="dk1"/>
              </a:buClr>
              <a:buSzPts val="3600"/>
              <a:buFont typeface="Arial"/>
              <a:buNone/>
            </a:pPr>
            <a:r>
              <a:rPr lang="en-US" sz="3600" b="0" i="0" u="none" strike="noStrike" cap="none">
                <a:solidFill>
                  <a:schemeClr val="dk1"/>
                </a:solidFill>
                <a:latin typeface="Times New Roman"/>
                <a:ea typeface="Times New Roman"/>
                <a:cs typeface="Times New Roman"/>
                <a:sym typeface="Times New Roman"/>
              </a:rPr>
              <a:t>member-object</a:t>
            </a:r>
            <a:endParaRPr/>
          </a:p>
          <a:p>
            <a:pPr marL="0" marR="0" lvl="0" indent="0" algn="l" rtl="0">
              <a:spcBef>
                <a:spcPts val="720"/>
              </a:spcBef>
              <a:spcAft>
                <a:spcPts val="0"/>
              </a:spcAft>
              <a:buClr>
                <a:schemeClr val="dk1"/>
              </a:buClr>
              <a:buSzPts val="3600"/>
              <a:buFont typeface="Arial"/>
              <a:buNone/>
            </a:pPr>
            <a:r>
              <a:rPr lang="en-US" sz="3600" b="0" i="0" u="none" strike="noStrike" cap="none">
                <a:solidFill>
                  <a:schemeClr val="dk1"/>
                </a:solidFill>
                <a:latin typeface="Times New Roman"/>
                <a:ea typeface="Times New Roman"/>
                <a:cs typeface="Times New Roman"/>
                <a:sym typeface="Times New Roman"/>
              </a:rPr>
              <a:t>LibraryMember-class</a:t>
            </a:r>
            <a:endParaRPr sz="3600" b="0" i="0" u="none" strike="noStrike" cap="none">
              <a:solidFill>
                <a:schemeClr val="dk1"/>
              </a:solidFill>
              <a:latin typeface="Times New Roman"/>
              <a:ea typeface="Times New Roman"/>
              <a:cs typeface="Times New Roman"/>
              <a:sym typeface="Times New Roman"/>
            </a:endParaRPr>
          </a:p>
        </p:txBody>
      </p:sp>
      <p:sp>
        <p:nvSpPr>
          <p:cNvPr id="154" name="Google Shape;154;p24"/>
          <p:cNvSpPr/>
          <p:nvPr/>
        </p:nvSpPr>
        <p:spPr>
          <a:xfrm>
            <a:off x="3200400" y="1371600"/>
            <a:ext cx="34290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sng" strike="noStrike" cap="none">
                <a:solidFill>
                  <a:schemeClr val="dk1"/>
                </a:solidFill>
                <a:latin typeface="Times New Roman"/>
                <a:ea typeface="Times New Roman"/>
                <a:cs typeface="Times New Roman"/>
                <a:sym typeface="Times New Roman"/>
              </a:rPr>
              <a:t>member:LibraryMember</a:t>
            </a:r>
            <a:endParaRPr sz="2000" b="0" i="0" u="sng" strike="noStrike" cap="none">
              <a:solidFill>
                <a:schemeClr val="dk1"/>
              </a:solidFill>
              <a:latin typeface="Times New Roman"/>
              <a:ea typeface="Times New Roman"/>
              <a:cs typeface="Times New Roman"/>
              <a:sym typeface="Times New Roman"/>
            </a:endParaRPr>
          </a:p>
        </p:txBody>
      </p:sp>
      <p:sp>
        <p:nvSpPr>
          <p:cNvPr id="155" name="Google Shape;155;p24"/>
          <p:cNvSpPr/>
          <p:nvPr/>
        </p:nvSpPr>
        <p:spPr>
          <a:xfrm>
            <a:off x="4343400" y="2667000"/>
            <a:ext cx="34290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sng" strike="noStrike" cap="none">
                <a:solidFill>
                  <a:schemeClr val="dk1"/>
                </a:solidFill>
                <a:latin typeface="Times New Roman"/>
                <a:ea typeface="Times New Roman"/>
                <a:cs typeface="Times New Roman"/>
                <a:sym typeface="Times New Roman"/>
              </a:rPr>
              <a:t>:LibraryMember</a:t>
            </a:r>
            <a:endParaRPr sz="2000" b="0" i="0" u="sng"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Object</a:t>
            </a:r>
            <a:endParaRPr/>
          </a:p>
        </p:txBody>
      </p:sp>
      <p:sp>
        <p:nvSpPr>
          <p:cNvPr id="161" name="Google Shape;161;p25"/>
          <p:cNvSpPr txBox="1">
            <a:spLocks noGrp="1"/>
          </p:cNvSpPr>
          <p:nvPr>
            <p:ph type="body" idx="1"/>
          </p:nvPr>
        </p:nvSpPr>
        <p:spPr>
          <a:xfrm>
            <a:off x="685800" y="1981200"/>
            <a:ext cx="66294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Object naming:</a:t>
            </a:r>
            <a:endParaRPr/>
          </a:p>
          <a:p>
            <a:pPr marL="742950" lvl="1" indent="-285750" algn="l" rtl="0">
              <a:spcBef>
                <a:spcPts val="480"/>
              </a:spcBef>
              <a:spcAft>
                <a:spcPts val="0"/>
              </a:spcAft>
              <a:buClr>
                <a:schemeClr val="dk1"/>
              </a:buClr>
              <a:buSzPts val="2400"/>
              <a:buChar char="–"/>
            </a:pPr>
            <a:r>
              <a:rPr lang="en-US" sz="2400"/>
              <a:t>syntax: </a:t>
            </a:r>
            <a:r>
              <a:rPr lang="en-US" sz="2400" i="1"/>
              <a:t>[instanceName][:className]</a:t>
            </a:r>
            <a:endParaRPr/>
          </a:p>
          <a:p>
            <a:pPr marL="742950" lvl="1" indent="-285750" algn="l" rtl="0">
              <a:spcBef>
                <a:spcPts val="480"/>
              </a:spcBef>
              <a:spcAft>
                <a:spcPts val="0"/>
              </a:spcAft>
              <a:buClr>
                <a:schemeClr val="dk1"/>
              </a:buClr>
              <a:buSzPts val="2400"/>
              <a:buChar char="–"/>
            </a:pPr>
            <a:r>
              <a:rPr lang="en-US" sz="2400"/>
              <a:t>Name classes consistently with your class diagram (same classes).</a:t>
            </a:r>
            <a:endParaRPr/>
          </a:p>
          <a:p>
            <a:pPr marL="342900" lvl="0" indent="-342900" algn="l" rtl="0">
              <a:spcBef>
                <a:spcPts val="560"/>
              </a:spcBef>
              <a:spcAft>
                <a:spcPts val="0"/>
              </a:spcAft>
              <a:buClr>
                <a:schemeClr val="dk1"/>
              </a:buClr>
              <a:buSzPts val="2800"/>
              <a:buChar char="•"/>
            </a:pPr>
            <a:r>
              <a:rPr lang="en-US" sz="2800"/>
              <a:t>The </a:t>
            </a:r>
            <a:r>
              <a:rPr lang="en-US" sz="2800" i="1"/>
              <a:t>Life-Line</a:t>
            </a:r>
            <a:r>
              <a:rPr lang="en-US" sz="2800"/>
              <a:t> represents the object’s life during the interaction</a:t>
            </a:r>
            <a:endParaRPr/>
          </a:p>
        </p:txBody>
      </p:sp>
      <p:sp>
        <p:nvSpPr>
          <p:cNvPr id="162" name="Google Shape;16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a:ea typeface="Times New Roman"/>
                <a:cs typeface="Times New Roman"/>
                <a:sym typeface="Times New Roman"/>
              </a:rPr>
              <a:t>Sequence Diagrams</a:t>
            </a:r>
            <a:endParaRPr/>
          </a:p>
        </p:txBody>
      </p:sp>
      <p:sp>
        <p:nvSpPr>
          <p:cNvPr id="163" name="Google Shape;16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13</a:t>
            </a:fld>
            <a:endParaRPr sz="1400" b="0" i="0" u="none" strike="noStrike" cap="none">
              <a:solidFill>
                <a:schemeClr val="dk1"/>
              </a:solidFill>
              <a:latin typeface="Times New Roman"/>
              <a:ea typeface="Times New Roman"/>
              <a:cs typeface="Times New Roman"/>
              <a:sym typeface="Times New Roman"/>
            </a:endParaRPr>
          </a:p>
        </p:txBody>
      </p:sp>
      <p:grpSp>
        <p:nvGrpSpPr>
          <p:cNvPr id="164" name="Google Shape;164;p25"/>
          <p:cNvGrpSpPr/>
          <p:nvPr/>
        </p:nvGrpSpPr>
        <p:grpSpPr>
          <a:xfrm>
            <a:off x="7391400" y="1981200"/>
            <a:ext cx="1219200" cy="3733800"/>
            <a:chOff x="3744" y="1392"/>
            <a:chExt cx="768" cy="2352"/>
          </a:xfrm>
        </p:grpSpPr>
        <p:sp>
          <p:nvSpPr>
            <p:cNvPr id="165" name="Google Shape;165;p25"/>
            <p:cNvSpPr/>
            <p:nvPr/>
          </p:nvSpPr>
          <p:spPr>
            <a:xfrm>
              <a:off x="3744" y="1392"/>
              <a:ext cx="768" cy="52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spcBef>
                  <a:spcPts val="0"/>
                </a:spcBef>
                <a:spcAft>
                  <a:spcPts val="0"/>
                </a:spcAft>
                <a:buNone/>
              </a:pPr>
              <a:r>
                <a:rPr lang="en-US" sz="2000" b="0" i="0" u="sng" strike="noStrike" cap="none">
                  <a:solidFill>
                    <a:schemeClr val="dk1"/>
                  </a:solidFill>
                  <a:latin typeface="Times New Roman"/>
                  <a:ea typeface="Times New Roman"/>
                  <a:cs typeface="Times New Roman"/>
                  <a:sym typeface="Times New Roman"/>
                </a:rPr>
                <a:t>myBirthdy</a:t>
              </a:r>
              <a:br>
                <a:rPr lang="en-US" sz="2000" b="0" i="0" u="sng" strike="noStrike" cap="none">
                  <a:solidFill>
                    <a:schemeClr val="dk1"/>
                  </a:solidFill>
                  <a:latin typeface="Times New Roman"/>
                  <a:ea typeface="Times New Roman"/>
                  <a:cs typeface="Times New Roman"/>
                  <a:sym typeface="Times New Roman"/>
                </a:rPr>
              </a:br>
              <a:r>
                <a:rPr lang="en-US" sz="2000" b="0" i="0" u="sng" strike="noStrike" cap="none">
                  <a:solidFill>
                    <a:schemeClr val="dk1"/>
                  </a:solidFill>
                  <a:latin typeface="Times New Roman"/>
                  <a:ea typeface="Times New Roman"/>
                  <a:cs typeface="Times New Roman"/>
                  <a:sym typeface="Times New Roman"/>
                </a:rPr>
                <a:t>:Date</a:t>
              </a:r>
              <a:endParaRPr/>
            </a:p>
          </p:txBody>
        </p:sp>
        <p:cxnSp>
          <p:nvCxnSpPr>
            <p:cNvPr id="166" name="Google Shape;166;p25"/>
            <p:cNvCxnSpPr/>
            <p:nvPr/>
          </p:nvCxnSpPr>
          <p:spPr>
            <a:xfrm>
              <a:off x="4128" y="1920"/>
              <a:ext cx="0" cy="1824"/>
            </a:xfrm>
            <a:prstGeom prst="straightConnector1">
              <a:avLst/>
            </a:prstGeom>
            <a:noFill/>
            <a:ln w="9525" cap="flat" cmpd="sng">
              <a:solidFill>
                <a:schemeClr val="dk1"/>
              </a:solidFill>
              <a:prstDash val="dash"/>
              <a:round/>
              <a:headEnd type="none" w="med" len="med"/>
              <a:tailEnd type="non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ctrTitle"/>
          </p:nvPr>
        </p:nvSpPr>
        <p:spPr>
          <a:xfrm>
            <a:off x="762000" y="381001"/>
            <a:ext cx="77724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Life Line</a:t>
            </a:r>
            <a:endParaRPr/>
          </a:p>
        </p:txBody>
      </p:sp>
      <p:sp>
        <p:nvSpPr>
          <p:cNvPr id="172" name="Google Shape;172;p26"/>
          <p:cNvSpPr txBox="1">
            <a:spLocks noGrp="1"/>
          </p:cNvSpPr>
          <p:nvPr>
            <p:ph type="subTitle" idx="1"/>
          </p:nvPr>
        </p:nvSpPr>
        <p:spPr>
          <a:xfrm>
            <a:off x="457200" y="1143000"/>
            <a:ext cx="8305800" cy="4495800"/>
          </a:xfrm>
          <a:prstGeom prst="rect">
            <a:avLst/>
          </a:prstGeom>
          <a:noFill/>
          <a:ln>
            <a:noFill/>
          </a:ln>
        </p:spPr>
        <p:txBody>
          <a:bodyPr spcFirstLastPara="1" wrap="square" lIns="91425" tIns="45700" rIns="91425" bIns="45700" anchor="t" anchorCtr="0">
            <a:noAutofit/>
          </a:bodyPr>
          <a:lstStyle/>
          <a:p>
            <a:pPr marL="0" lvl="0" indent="-203200" algn="l" rtl="0">
              <a:lnSpc>
                <a:spcPct val="90000"/>
              </a:lnSpc>
              <a:spcBef>
                <a:spcPts val="0"/>
              </a:spcBef>
              <a:spcAft>
                <a:spcPts val="0"/>
              </a:spcAft>
              <a:buClr>
                <a:schemeClr val="dk1"/>
              </a:buClr>
              <a:buSzPts val="3200"/>
              <a:buFont typeface="Noto Sans Symbols"/>
              <a:buChar char="⮚"/>
            </a:pPr>
            <a:r>
              <a:rPr lang="en-US">
                <a:solidFill>
                  <a:schemeClr val="dk1"/>
                </a:solidFill>
              </a:rPr>
              <a:t>A lifeline is a named element which depicts an individual participant in a sequence diagram. So basically each instance in a sequence diagram is represented by a lifeline. </a:t>
            </a:r>
            <a:endParaRPr>
              <a:solidFill>
                <a:schemeClr val="dk1"/>
              </a:solidFill>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Lifeline elements are located at the top in a sequence diagram. </a:t>
            </a:r>
            <a:endParaRPr>
              <a:solidFill>
                <a:schemeClr val="dk1"/>
              </a:solidFill>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The standard in UML for naming a lifeline follows the following format – Instance Name : Class 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7" descr="https://media.geeksforgeeks.org/wp-content/cdn-uploads/seq3.png"/>
          <p:cNvPicPr preferRelativeResize="0"/>
          <p:nvPr/>
        </p:nvPicPr>
        <p:blipFill rotWithShape="1">
          <a:blip r:embed="rId3">
            <a:alphaModFix/>
          </a:blip>
          <a:srcRect/>
          <a:stretch/>
        </p:blipFill>
        <p:spPr>
          <a:xfrm>
            <a:off x="2590800" y="685800"/>
            <a:ext cx="4800600" cy="518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ctrTitle"/>
          </p:nvPr>
        </p:nvSpPr>
        <p:spPr>
          <a:xfrm>
            <a:off x="838200" y="457200"/>
            <a:ext cx="77724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Activation Bar</a:t>
            </a:r>
            <a:endParaRPr/>
          </a:p>
        </p:txBody>
      </p:sp>
      <p:sp>
        <p:nvSpPr>
          <p:cNvPr id="183" name="Google Shape;183;p28"/>
          <p:cNvSpPr txBox="1">
            <a:spLocks noGrp="1"/>
          </p:cNvSpPr>
          <p:nvPr>
            <p:ph type="subTitle" idx="1"/>
          </p:nvPr>
        </p:nvSpPr>
        <p:spPr>
          <a:xfrm>
            <a:off x="381000" y="1295400"/>
            <a:ext cx="8458200" cy="3810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Char char="•"/>
            </a:pPr>
            <a:r>
              <a:rPr lang="en-US" b="1">
                <a:solidFill>
                  <a:schemeClr val="dk1"/>
                </a:solidFill>
              </a:rPr>
              <a:t>activation</a:t>
            </a:r>
            <a:r>
              <a:rPr lang="en-US">
                <a:solidFill>
                  <a:schemeClr val="dk1"/>
                </a:solidFill>
              </a:rPr>
              <a:t>: thick box over object's life line; drawn when object's method is on the stack</a:t>
            </a:r>
            <a:endParaRPr/>
          </a:p>
          <a:p>
            <a:pPr marL="742950" lvl="1" indent="-285750" algn="l" rtl="0">
              <a:spcBef>
                <a:spcPts val="560"/>
              </a:spcBef>
              <a:spcAft>
                <a:spcPts val="0"/>
              </a:spcAft>
              <a:buClr>
                <a:schemeClr val="dk1"/>
              </a:buClr>
              <a:buSzPts val="2800"/>
              <a:buFont typeface="Arial"/>
              <a:buChar char="–"/>
            </a:pPr>
            <a:r>
              <a:rPr lang="en-US">
                <a:solidFill>
                  <a:schemeClr val="dk1"/>
                </a:solidFill>
              </a:rPr>
              <a:t>either that object is running its code, or it is on the stack waiting for another object's method to finish</a:t>
            </a:r>
            <a:endParaRPr/>
          </a:p>
          <a:p>
            <a:pPr marL="742950" lvl="1" indent="-285750" algn="l" rtl="0">
              <a:spcBef>
                <a:spcPts val="560"/>
              </a:spcBef>
              <a:spcAft>
                <a:spcPts val="0"/>
              </a:spcAft>
              <a:buClr>
                <a:schemeClr val="dk1"/>
              </a:buClr>
              <a:buSzPts val="2800"/>
              <a:buFont typeface="Arial"/>
              <a:buChar char="–"/>
            </a:pPr>
            <a:r>
              <a:rPr lang="en-US">
                <a:solidFill>
                  <a:schemeClr val="dk1"/>
                </a:solidFill>
              </a:rPr>
              <a:t>nest to indicate recursion</a:t>
            </a:r>
            <a:endParaRPr/>
          </a:p>
          <a:p>
            <a:pPr marL="0" lvl="0" indent="0" algn="ctr" rtl="0">
              <a:spcBef>
                <a:spcPts val="640"/>
              </a:spcBef>
              <a:spcAft>
                <a:spcPts val="0"/>
              </a:spcAft>
              <a:buClr>
                <a:srgbClr val="888888"/>
              </a:buClr>
              <a:buSzPts val="32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88" name="Google Shape;188;p29"/>
          <p:cNvGrpSpPr/>
          <p:nvPr/>
        </p:nvGrpSpPr>
        <p:grpSpPr>
          <a:xfrm>
            <a:off x="2743200" y="1219200"/>
            <a:ext cx="5334000" cy="4724400"/>
            <a:chOff x="2880" y="144"/>
            <a:chExt cx="2775" cy="2832"/>
          </a:xfrm>
        </p:grpSpPr>
        <p:pic>
          <p:nvPicPr>
            <p:cNvPr id="189" name="Google Shape;189;p29"/>
            <p:cNvPicPr preferRelativeResize="0"/>
            <p:nvPr/>
          </p:nvPicPr>
          <p:blipFill rotWithShape="1">
            <a:blip r:embed="rId3">
              <a:alphaModFix/>
            </a:blip>
            <a:srcRect/>
            <a:stretch/>
          </p:blipFill>
          <p:spPr>
            <a:xfrm>
              <a:off x="4080" y="144"/>
              <a:ext cx="1575" cy="2832"/>
            </a:xfrm>
            <a:prstGeom prst="rect">
              <a:avLst/>
            </a:prstGeom>
            <a:noFill/>
            <a:ln>
              <a:noFill/>
            </a:ln>
          </p:spPr>
        </p:pic>
        <p:sp>
          <p:nvSpPr>
            <p:cNvPr id="190" name="Google Shape;190;p29"/>
            <p:cNvSpPr/>
            <p:nvPr/>
          </p:nvSpPr>
          <p:spPr>
            <a:xfrm>
              <a:off x="2880" y="672"/>
              <a:ext cx="864" cy="19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6667" y="45000"/>
                  </a:moveTo>
                  <a:lnTo>
                    <a:pt x="151806" y="45000"/>
                  </a:lnTo>
                  <a:lnTo>
                    <a:pt x="254861" y="95000"/>
                  </a:lnTo>
                </a:path>
              </a:pathLst>
            </a:custGeom>
            <a:noFill/>
            <a:ln w="12700" cap="flat" cmpd="sng">
              <a:solidFill>
                <a:srgbClr val="CC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i="0" u="none" strike="noStrike" cap="none">
                  <a:solidFill>
                    <a:schemeClr val="dk1"/>
                  </a:solidFill>
                  <a:latin typeface="Arial"/>
                  <a:ea typeface="Arial"/>
                  <a:cs typeface="Arial"/>
                  <a:sym typeface="Arial"/>
                </a:rPr>
                <a:t>Activation</a:t>
              </a:r>
              <a:endParaRPr/>
            </a:p>
          </p:txBody>
        </p:sp>
        <p:sp>
          <p:nvSpPr>
            <p:cNvPr id="191" name="Google Shape;191;p29"/>
            <p:cNvSpPr/>
            <p:nvPr/>
          </p:nvSpPr>
          <p:spPr>
            <a:xfrm>
              <a:off x="3648" y="1872"/>
              <a:ext cx="672" cy="19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8573" y="45000"/>
                  </a:moveTo>
                  <a:lnTo>
                    <a:pt x="145000" y="45000"/>
                  </a:lnTo>
                  <a:lnTo>
                    <a:pt x="211967" y="115000"/>
                  </a:lnTo>
                </a:path>
              </a:pathLst>
            </a:custGeom>
            <a:noFill/>
            <a:ln w="12700" cap="flat" cmpd="sng">
              <a:solidFill>
                <a:srgbClr val="CC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i="0" u="none" strike="noStrike" cap="none">
                  <a:solidFill>
                    <a:schemeClr val="dk1"/>
                  </a:solidFill>
                  <a:latin typeface="Arial"/>
                  <a:ea typeface="Arial"/>
                  <a:cs typeface="Arial"/>
                  <a:sym typeface="Arial"/>
                </a:rPr>
                <a:t>Nesting</a:t>
              </a:r>
              <a:endParaRPr/>
            </a:p>
          </p:txBody>
        </p:sp>
      </p:grpSp>
      <p:sp>
        <p:nvSpPr>
          <p:cNvPr id="192" name="Google Shape;192;p29"/>
          <p:cNvSpPr/>
          <p:nvPr/>
        </p:nvSpPr>
        <p:spPr>
          <a:xfrm>
            <a:off x="4953000" y="533400"/>
            <a:ext cx="3048000" cy="685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i="0" u="sng" strike="noStrike" cap="none">
                <a:solidFill>
                  <a:schemeClr val="lt1"/>
                </a:solidFill>
                <a:latin typeface="Calibri"/>
                <a:ea typeface="Calibri"/>
                <a:cs typeface="Calibri"/>
                <a:sym typeface="Calibri"/>
              </a:rPr>
              <a:t>objcet:Class</a:t>
            </a:r>
            <a:endParaRPr sz="3200" b="1" i="0" u="sng" strike="noStrike" cap="non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subTitle" idx="1"/>
          </p:nvPr>
        </p:nvSpPr>
        <p:spPr>
          <a:xfrm>
            <a:off x="457200" y="533400"/>
            <a:ext cx="8153400" cy="5105400"/>
          </a:xfrm>
          <a:prstGeom prst="rect">
            <a:avLst/>
          </a:prstGeom>
          <a:noFill/>
          <a:ln>
            <a:noFill/>
          </a:ln>
        </p:spPr>
        <p:txBody>
          <a:bodyPr spcFirstLastPara="1" wrap="square" lIns="91425" tIns="45700" rIns="91425" bIns="45700" anchor="t" anchorCtr="0">
            <a:noAutofit/>
          </a:bodyPr>
          <a:lstStyle/>
          <a:p>
            <a:pPr marL="0" lvl="0" indent="-203200" algn="l" rtl="0">
              <a:spcBef>
                <a:spcPts val="0"/>
              </a:spcBef>
              <a:spcAft>
                <a:spcPts val="0"/>
              </a:spcAft>
              <a:buClr>
                <a:schemeClr val="dk1"/>
              </a:buClr>
              <a:buSzPts val="3200"/>
              <a:buFont typeface="Noto Sans Symbols"/>
              <a:buChar char="⮚"/>
            </a:pPr>
            <a:r>
              <a:rPr lang="en-US">
                <a:solidFill>
                  <a:schemeClr val="dk1"/>
                </a:solidFill>
              </a:rPr>
              <a:t>Activation bar is the box placed on the lifeline.  It is used to indicate that an object is active (or instantiated) during an interaction between two objects. </a:t>
            </a:r>
            <a:endParaRPr>
              <a:solidFill>
                <a:schemeClr val="dk1"/>
              </a:solidFill>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The length of the rectangle indicates the duration of the objects staying active.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31" descr="Execution specification represented as grey rectangle on the Service lifeline."/>
          <p:cNvPicPr preferRelativeResize="0"/>
          <p:nvPr/>
        </p:nvPicPr>
        <p:blipFill rotWithShape="1">
          <a:blip r:embed="rId3">
            <a:alphaModFix/>
          </a:blip>
          <a:srcRect/>
          <a:stretch/>
        </p:blipFill>
        <p:spPr>
          <a:xfrm>
            <a:off x="2438400" y="1066800"/>
            <a:ext cx="5715000" cy="480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Interaction Diagrams</a:t>
            </a:r>
            <a:endParaRPr/>
          </a:p>
        </p:txBody>
      </p:sp>
      <p:sp>
        <p:nvSpPr>
          <p:cNvPr id="90" name="Google Shape;90;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 series of diagrams describing the </a:t>
            </a:r>
            <a:r>
              <a:rPr lang="en-US" i="1"/>
              <a:t>dynamic behavior</a:t>
            </a:r>
            <a:r>
              <a:rPr lang="en-US"/>
              <a:t> of an object-oriented system.</a:t>
            </a:r>
            <a:endParaRPr/>
          </a:p>
          <a:p>
            <a:pPr marL="742950" lvl="1" indent="-285750" algn="l" rtl="0">
              <a:spcBef>
                <a:spcPts val="560"/>
              </a:spcBef>
              <a:spcAft>
                <a:spcPts val="0"/>
              </a:spcAft>
              <a:buClr>
                <a:schemeClr val="dk1"/>
              </a:buClr>
              <a:buSzPts val="2800"/>
              <a:buChar char="–"/>
            </a:pPr>
            <a:r>
              <a:rPr lang="en-US"/>
              <a:t>A set of messages exchanged among a set of objects within a context to accomplish a purpose.</a:t>
            </a:r>
            <a:endParaRPr/>
          </a:p>
          <a:p>
            <a:pPr marL="342900" lvl="0" indent="-342900" algn="l" rtl="0">
              <a:spcBef>
                <a:spcPts val="640"/>
              </a:spcBef>
              <a:spcAft>
                <a:spcPts val="0"/>
              </a:spcAft>
              <a:buClr>
                <a:schemeClr val="dk1"/>
              </a:buClr>
              <a:buSzPts val="3200"/>
              <a:buChar char="•"/>
            </a:pPr>
            <a:r>
              <a:rPr lang="en-US"/>
              <a:t>Often used to model the way a use case is realized through a sequence of messages between objects.</a:t>
            </a:r>
            <a:endParaRPr/>
          </a:p>
        </p:txBody>
      </p:sp>
      <p:sp>
        <p:nvSpPr>
          <p:cNvPr id="91" name="Google Shape;9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a:ea typeface="Times New Roman"/>
                <a:cs typeface="Times New Roman"/>
                <a:sym typeface="Times New Roman"/>
              </a:rPr>
              <a:t>Sequence Diagrams</a:t>
            </a:r>
            <a:endParaRPr/>
          </a:p>
        </p:txBody>
      </p:sp>
      <p:sp>
        <p:nvSpPr>
          <p:cNvPr id="92" name="Google Shape;9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2</a:t>
            </a:fld>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ctrTitle"/>
          </p:nvPr>
        </p:nvSpPr>
        <p:spPr>
          <a:xfrm>
            <a:off x="762000" y="1"/>
            <a:ext cx="7772400" cy="1066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Messages</a:t>
            </a:r>
            <a:endParaRPr/>
          </a:p>
        </p:txBody>
      </p:sp>
      <p:sp>
        <p:nvSpPr>
          <p:cNvPr id="208" name="Google Shape;208;p32"/>
          <p:cNvSpPr txBox="1">
            <a:spLocks noGrp="1"/>
          </p:cNvSpPr>
          <p:nvPr>
            <p:ph type="subTitle" idx="1"/>
          </p:nvPr>
        </p:nvSpPr>
        <p:spPr>
          <a:xfrm>
            <a:off x="609600" y="990600"/>
            <a:ext cx="8001000" cy="5105400"/>
          </a:xfrm>
          <a:prstGeom prst="rect">
            <a:avLst/>
          </a:prstGeom>
          <a:noFill/>
          <a:ln>
            <a:noFill/>
          </a:ln>
        </p:spPr>
        <p:txBody>
          <a:bodyPr spcFirstLastPara="1" wrap="square" lIns="91425" tIns="45700" rIns="91425" bIns="45700" anchor="t" anchorCtr="0">
            <a:noAutofit/>
          </a:bodyPr>
          <a:lstStyle/>
          <a:p>
            <a:pPr marL="0" lvl="0" indent="-203200" algn="l" rtl="0">
              <a:lnSpc>
                <a:spcPct val="90000"/>
              </a:lnSpc>
              <a:spcBef>
                <a:spcPts val="0"/>
              </a:spcBef>
              <a:spcAft>
                <a:spcPts val="0"/>
              </a:spcAft>
              <a:buClr>
                <a:schemeClr val="dk1"/>
              </a:buClr>
              <a:buSzPts val="3200"/>
              <a:buFont typeface="Noto Sans Symbols"/>
              <a:buChar char="⮚"/>
            </a:pPr>
            <a:r>
              <a:rPr lang="en-US" b="1">
                <a:solidFill>
                  <a:schemeClr val="dk1"/>
                </a:solidFill>
              </a:rPr>
              <a:t>Messages –</a:t>
            </a:r>
            <a:r>
              <a:rPr lang="en-US">
                <a:solidFill>
                  <a:schemeClr val="dk1"/>
                </a:solidFill>
              </a:rPr>
              <a:t> Communication between objects is depicted using messages. </a:t>
            </a:r>
            <a:endParaRPr>
              <a:solidFill>
                <a:schemeClr val="dk1"/>
              </a:solidFill>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The messages appear in a sequential order on the lifeline. </a:t>
            </a:r>
            <a:endParaRPr>
              <a:solidFill>
                <a:schemeClr val="dk1"/>
              </a:solidFill>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We represent messages using arrows.</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 Lifelines and messages form the core of a sequence diagram.</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A message can flow in any direction; from left to right, right to left or back to the Message Caller itself.</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subTitle" idx="1"/>
          </p:nvPr>
        </p:nvSpPr>
        <p:spPr>
          <a:xfrm>
            <a:off x="457200" y="609600"/>
            <a:ext cx="8534400" cy="3276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solidFill>
                  <a:schemeClr val="dk1"/>
                </a:solidFill>
              </a:rPr>
              <a:t>The message arrow comes with a description, which is known as a message signature, on it. The format for this message signature is below. All parts except the message_name are optional.</a:t>
            </a:r>
            <a:endParaRPr/>
          </a:p>
          <a:p>
            <a:pPr marL="0" lvl="0" indent="0" algn="l" rtl="0">
              <a:spcBef>
                <a:spcPts val="640"/>
              </a:spcBef>
              <a:spcAft>
                <a:spcPts val="0"/>
              </a:spcAft>
              <a:buClr>
                <a:srgbClr val="888888"/>
              </a:buClr>
              <a:buSzPts val="3200"/>
              <a:buNone/>
            </a:pPr>
            <a:endParaRPr>
              <a:solidFill>
                <a:schemeClr val="dk1"/>
              </a:solidFill>
            </a:endParaRPr>
          </a:p>
          <a:p>
            <a:pPr marL="0" lvl="0" indent="0" algn="l" rtl="0">
              <a:spcBef>
                <a:spcPts val="560"/>
              </a:spcBef>
              <a:spcAft>
                <a:spcPts val="0"/>
              </a:spcAft>
              <a:buClr>
                <a:schemeClr val="dk1"/>
              </a:buClr>
              <a:buSzPts val="2800"/>
              <a:buNone/>
            </a:pPr>
            <a:r>
              <a:rPr lang="en-US" sz="2800" b="1" i="1">
                <a:solidFill>
                  <a:schemeClr val="dk1"/>
                </a:solidFill>
              </a:rPr>
              <a:t>attribute = message_name (arguments): return_type </a:t>
            </a:r>
            <a:r>
              <a:rPr lang="en-US" sz="2800" i="1">
                <a:solidFill>
                  <a:schemeClr val="dk1"/>
                </a:solidFill>
              </a:rPr>
              <a:t> </a:t>
            </a:r>
            <a:endParaRPr sz="2800">
              <a:solidFill>
                <a:schemeClr val="dk1"/>
              </a:solidFill>
            </a:endParaRPr>
          </a:p>
          <a:p>
            <a:pPr marL="0" lvl="0" indent="0" algn="ctr" rtl="0">
              <a:spcBef>
                <a:spcPts val="640"/>
              </a:spcBef>
              <a:spcAft>
                <a:spcPts val="0"/>
              </a:spcAft>
              <a:buClr>
                <a:srgbClr val="888888"/>
              </a:buClr>
              <a:buSzPts val="3200"/>
              <a:buNone/>
            </a:pPr>
            <a:endParaRPr/>
          </a:p>
        </p:txBody>
      </p:sp>
      <p:pic>
        <p:nvPicPr>
          <p:cNvPr id="214" name="Google Shape;214;p33"/>
          <p:cNvPicPr preferRelativeResize="0"/>
          <p:nvPr/>
        </p:nvPicPr>
        <p:blipFill rotWithShape="1">
          <a:blip r:embed="rId3">
            <a:alphaModFix/>
          </a:blip>
          <a:srcRect/>
          <a:stretch/>
        </p:blipFill>
        <p:spPr>
          <a:xfrm>
            <a:off x="1066800" y="4191000"/>
            <a:ext cx="6400800" cy="266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ctrTitle"/>
          </p:nvPr>
        </p:nvSpPr>
        <p:spPr>
          <a:xfrm>
            <a:off x="762000" y="304801"/>
            <a:ext cx="77724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Messages Types</a:t>
            </a:r>
            <a:endParaRPr sz="3959"/>
          </a:p>
        </p:txBody>
      </p:sp>
      <p:sp>
        <p:nvSpPr>
          <p:cNvPr id="220" name="Google Shape;220;p34"/>
          <p:cNvSpPr txBox="1">
            <a:spLocks noGrp="1"/>
          </p:cNvSpPr>
          <p:nvPr>
            <p:ph type="subTitle" idx="1"/>
          </p:nvPr>
        </p:nvSpPr>
        <p:spPr>
          <a:xfrm>
            <a:off x="533400" y="1066800"/>
            <a:ext cx="8229600" cy="45720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3200"/>
              <a:buFont typeface="Calibri"/>
              <a:buAutoNum type="arabicPeriod"/>
            </a:pPr>
            <a:r>
              <a:rPr lang="en-US">
                <a:solidFill>
                  <a:schemeClr val="dk1"/>
                </a:solidFill>
              </a:rPr>
              <a:t>Synchronous</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Asynchronous</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Reply</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Create</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Destroy</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Found</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Lost</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ctrTitle"/>
          </p:nvPr>
        </p:nvSpPr>
        <p:spPr>
          <a:xfrm>
            <a:off x="685800" y="304801"/>
            <a:ext cx="77724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Synchronous messages </a:t>
            </a:r>
            <a:endParaRPr sz="3959"/>
          </a:p>
        </p:txBody>
      </p:sp>
      <p:sp>
        <p:nvSpPr>
          <p:cNvPr id="226" name="Google Shape;226;p35"/>
          <p:cNvSpPr txBox="1">
            <a:spLocks noGrp="1"/>
          </p:cNvSpPr>
          <p:nvPr>
            <p:ph type="subTitle" idx="1"/>
          </p:nvPr>
        </p:nvSpPr>
        <p:spPr>
          <a:xfrm>
            <a:off x="609600" y="914400"/>
            <a:ext cx="8001000" cy="4648200"/>
          </a:xfrm>
          <a:prstGeom prst="rect">
            <a:avLst/>
          </a:prstGeom>
          <a:noFill/>
          <a:ln>
            <a:noFill/>
          </a:ln>
        </p:spPr>
        <p:txBody>
          <a:bodyPr spcFirstLastPara="1" wrap="square" lIns="91425" tIns="45700" rIns="91425" bIns="45700" anchor="t" anchorCtr="0">
            <a:noAutofit/>
          </a:bodyPr>
          <a:lstStyle/>
          <a:p>
            <a:pPr marL="0" lvl="0" indent="-203200" algn="l" rtl="0">
              <a:lnSpc>
                <a:spcPct val="90000"/>
              </a:lnSpc>
              <a:spcBef>
                <a:spcPts val="0"/>
              </a:spcBef>
              <a:spcAft>
                <a:spcPts val="0"/>
              </a:spcAft>
              <a:buClr>
                <a:schemeClr val="dk1"/>
              </a:buClr>
              <a:buSzPts val="3200"/>
              <a:buFont typeface="Noto Sans Symbols"/>
              <a:buChar char="⮚"/>
            </a:pPr>
            <a:r>
              <a:rPr lang="en-US">
                <a:solidFill>
                  <a:schemeClr val="dk1"/>
                </a:solidFill>
              </a:rPr>
              <a:t>A synchronous message waits for a reply before the interaction can move forward. </a:t>
            </a:r>
            <a:endParaRPr>
              <a:solidFill>
                <a:schemeClr val="dk1"/>
              </a:solidFill>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The sender waits until the receiver has completed the processing of the message</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Represented by a solid line with a solid arrowhead.</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The caller continues only when it knows that the receiver has processed the previous message i.e. it receives a reply message</a:t>
            </a:r>
            <a:endParaRPr/>
          </a:p>
        </p:txBody>
      </p:sp>
      <p:sp>
        <p:nvSpPr>
          <p:cNvPr id="227" name="Google Shape;227;p35" descr="synchronous message Symbol"/>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35" descr="synchronous message Symbol"/>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35" descr="synchronous message Symbol"/>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0" name="Google Shape;230;p35" descr="Synchronous Message Arrow "/>
          <p:cNvPicPr preferRelativeResize="0"/>
          <p:nvPr/>
        </p:nvPicPr>
        <p:blipFill rotWithShape="1">
          <a:blip r:embed="rId3">
            <a:alphaModFix/>
          </a:blip>
          <a:srcRect/>
          <a:stretch/>
        </p:blipFill>
        <p:spPr>
          <a:xfrm>
            <a:off x="1600200" y="5105400"/>
            <a:ext cx="5105400" cy="1038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6" descr="https://media.geeksforgeeks.org/wp-content/cdn-uploads/seq6.png"/>
          <p:cNvPicPr preferRelativeResize="0"/>
          <p:nvPr/>
        </p:nvPicPr>
        <p:blipFill rotWithShape="1">
          <a:blip r:embed="rId3">
            <a:alphaModFix/>
          </a:blip>
          <a:srcRect/>
          <a:stretch/>
        </p:blipFill>
        <p:spPr>
          <a:xfrm>
            <a:off x="914400" y="762000"/>
            <a:ext cx="7391400" cy="525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ctrTitle"/>
          </p:nvPr>
        </p:nvSpPr>
        <p:spPr>
          <a:xfrm>
            <a:off x="914400" y="381001"/>
            <a:ext cx="77724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Asynchronous Messages </a:t>
            </a:r>
            <a:endParaRPr sz="3959"/>
          </a:p>
        </p:txBody>
      </p:sp>
      <p:sp>
        <p:nvSpPr>
          <p:cNvPr id="241" name="Google Shape;241;p37"/>
          <p:cNvSpPr txBox="1">
            <a:spLocks noGrp="1"/>
          </p:cNvSpPr>
          <p:nvPr>
            <p:ph type="subTitle" idx="1"/>
          </p:nvPr>
        </p:nvSpPr>
        <p:spPr>
          <a:xfrm>
            <a:off x="914400" y="914400"/>
            <a:ext cx="7848600" cy="4343400"/>
          </a:xfrm>
          <a:prstGeom prst="rect">
            <a:avLst/>
          </a:prstGeom>
          <a:noFill/>
          <a:ln>
            <a:noFill/>
          </a:ln>
        </p:spPr>
        <p:txBody>
          <a:bodyPr spcFirstLastPara="1" wrap="square" lIns="91425" tIns="45700" rIns="91425" bIns="45700" anchor="t" anchorCtr="0">
            <a:noAutofit/>
          </a:bodyPr>
          <a:lstStyle/>
          <a:p>
            <a:pPr marL="0" lvl="0" indent="-203200" algn="l" rtl="0">
              <a:spcBef>
                <a:spcPts val="0"/>
              </a:spcBef>
              <a:spcAft>
                <a:spcPts val="0"/>
              </a:spcAft>
              <a:buClr>
                <a:srgbClr val="888888"/>
              </a:buClr>
              <a:buSzPts val="3200"/>
              <a:buFont typeface="Noto Sans Symbols"/>
              <a:buChar char="⮚"/>
            </a:pPr>
            <a:r>
              <a:rPr lang="en-US"/>
              <a:t> </a:t>
            </a:r>
            <a:r>
              <a:rPr lang="en-US">
                <a:solidFill>
                  <a:schemeClr val="dk1"/>
                </a:solidFill>
              </a:rPr>
              <a:t>An asynchronous message does not wait for a reply from the receiver. </a:t>
            </a:r>
            <a:endParaRPr>
              <a:solidFill>
                <a:schemeClr val="dk1"/>
              </a:solidFill>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The interaction moves forward irrespective of the receiver processing the previous message or not. </a:t>
            </a:r>
            <a:endParaRPr>
              <a:solidFill>
                <a:schemeClr val="dk1"/>
              </a:solidFill>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 use a lined arrow head to represent an asynchronous message.</a:t>
            </a:r>
            <a:endParaRPr/>
          </a:p>
        </p:txBody>
      </p:sp>
      <p:sp>
        <p:nvSpPr>
          <p:cNvPr id="242" name="Google Shape;242;p37" descr="asynchronous message Symbol"/>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43" name="Google Shape;243;p37"/>
          <p:cNvCxnSpPr/>
          <p:nvPr/>
        </p:nvCxnSpPr>
        <p:spPr>
          <a:xfrm>
            <a:off x="2133600" y="5334000"/>
            <a:ext cx="3505200" cy="1588"/>
          </a:xfrm>
          <a:prstGeom prst="straightConnector1">
            <a:avLst/>
          </a:prstGeom>
          <a:noFill/>
          <a:ln w="34925" cap="flat" cmpd="sng">
            <a:solidFill>
              <a:schemeClr val="dk1"/>
            </a:solidFill>
            <a:prstDash val="solid"/>
            <a:round/>
            <a:headEnd type="none" w="sm" len="sm"/>
            <a:tailEnd type="stealth"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ctrTitle"/>
          </p:nvPr>
        </p:nvSpPr>
        <p:spPr>
          <a:xfrm>
            <a:off x="914400" y="152401"/>
            <a:ext cx="77724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Reply Message</a:t>
            </a:r>
            <a:endParaRPr sz="3959"/>
          </a:p>
        </p:txBody>
      </p:sp>
      <p:sp>
        <p:nvSpPr>
          <p:cNvPr id="249" name="Google Shape;249;p38"/>
          <p:cNvSpPr txBox="1">
            <a:spLocks noGrp="1"/>
          </p:cNvSpPr>
          <p:nvPr>
            <p:ph type="subTitle" idx="1"/>
          </p:nvPr>
        </p:nvSpPr>
        <p:spPr>
          <a:xfrm>
            <a:off x="381000" y="914400"/>
            <a:ext cx="8458200" cy="3581400"/>
          </a:xfrm>
          <a:prstGeom prst="rect">
            <a:avLst/>
          </a:prstGeom>
          <a:noFill/>
          <a:ln>
            <a:noFill/>
          </a:ln>
        </p:spPr>
        <p:txBody>
          <a:bodyPr spcFirstLastPara="1" wrap="square" lIns="91425" tIns="45700" rIns="91425" bIns="45700" anchor="t" anchorCtr="0">
            <a:noAutofit/>
          </a:bodyPr>
          <a:lstStyle/>
          <a:p>
            <a:pPr marL="0" lvl="0" indent="-203200" algn="l" rtl="0">
              <a:spcBef>
                <a:spcPts val="0"/>
              </a:spcBef>
              <a:spcAft>
                <a:spcPts val="0"/>
              </a:spcAft>
              <a:buClr>
                <a:schemeClr val="dk1"/>
              </a:buClr>
              <a:buSzPts val="3200"/>
              <a:buFont typeface="Noto Sans Symbols"/>
              <a:buChar char="⮚"/>
            </a:pPr>
            <a:r>
              <a:rPr lang="en-US">
                <a:solidFill>
                  <a:schemeClr val="dk1"/>
                </a:solidFill>
              </a:rPr>
              <a:t>Reply messages are used to show the message being sent from the receiver to the sender.</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 We represent a return/reply message using an open arrowhead with a dotted line. </a:t>
            </a:r>
            <a:endParaRPr>
              <a:solidFill>
                <a:schemeClr val="dk1"/>
              </a:solidFill>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The interaction moves forward only when a reply message is sent by the receiver.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39" descr="Return Message Example"/>
          <p:cNvPicPr preferRelativeResize="0"/>
          <p:nvPr/>
        </p:nvPicPr>
        <p:blipFill rotWithShape="1">
          <a:blip r:embed="rId3">
            <a:alphaModFix/>
          </a:blip>
          <a:srcRect/>
          <a:stretch/>
        </p:blipFill>
        <p:spPr>
          <a:xfrm>
            <a:off x="1981200" y="838200"/>
            <a:ext cx="6248400" cy="541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0" descr="Web Client searches Online Bookshop and waits for results to be returned."/>
          <p:cNvPicPr preferRelativeResize="0"/>
          <p:nvPr/>
        </p:nvPicPr>
        <p:blipFill rotWithShape="1">
          <a:blip r:embed="rId3">
            <a:alphaModFix/>
          </a:blip>
          <a:srcRect/>
          <a:stretch/>
        </p:blipFill>
        <p:spPr>
          <a:xfrm>
            <a:off x="2971800" y="1295400"/>
            <a:ext cx="4038600" cy="2971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41" descr="C:\Users\kshama\Downloads\New Doc 2020-08-31 09.01.48_1.jpg"/>
          <p:cNvPicPr preferRelativeResize="0"/>
          <p:nvPr/>
        </p:nvPicPr>
        <p:blipFill rotWithShape="1">
          <a:blip r:embed="rId3">
            <a:alphaModFix/>
          </a:blip>
          <a:srcRect/>
          <a:stretch/>
        </p:blipFill>
        <p:spPr>
          <a:xfrm>
            <a:off x="685800" y="0"/>
            <a:ext cx="7848599" cy="6858000"/>
          </a:xfrm>
          <a:prstGeom prst="rect">
            <a:avLst/>
          </a:prstGeom>
          <a:noFill/>
          <a:ln>
            <a:noFill/>
          </a:ln>
        </p:spPr>
      </p:pic>
      <p:sp>
        <p:nvSpPr>
          <p:cNvPr id="265" name="Google Shape;265;p41"/>
          <p:cNvSpPr txBox="1"/>
          <p:nvPr/>
        </p:nvSpPr>
        <p:spPr>
          <a:xfrm>
            <a:off x="3352800" y="6096000"/>
            <a:ext cx="32004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LMS- for search book</a:t>
            </a:r>
            <a:endParaRPr sz="2400" b="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Interaction Diagrams </a:t>
            </a:r>
            <a:endParaRPr/>
          </a:p>
        </p:txBody>
      </p:sp>
      <p:sp>
        <p:nvSpPr>
          <p:cNvPr id="98" name="Google Shape;9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The purpose of Interaction diagrams is to:</a:t>
            </a:r>
            <a:endParaRPr/>
          </a:p>
          <a:p>
            <a:pPr marL="742950" lvl="1" indent="-285750" algn="l" rtl="0">
              <a:spcBef>
                <a:spcPts val="560"/>
              </a:spcBef>
              <a:spcAft>
                <a:spcPts val="0"/>
              </a:spcAft>
              <a:buClr>
                <a:schemeClr val="dk1"/>
              </a:buClr>
              <a:buSzPts val="2800"/>
              <a:buChar char="–"/>
            </a:pPr>
            <a:r>
              <a:rPr lang="en-US"/>
              <a:t>Model interactions between objects</a:t>
            </a:r>
            <a:endParaRPr/>
          </a:p>
          <a:p>
            <a:pPr marL="742950" lvl="1" indent="-285750" algn="l" rtl="0">
              <a:spcBef>
                <a:spcPts val="560"/>
              </a:spcBef>
              <a:spcAft>
                <a:spcPts val="0"/>
              </a:spcAft>
              <a:buClr>
                <a:schemeClr val="dk1"/>
              </a:buClr>
              <a:buSzPts val="2800"/>
              <a:buChar char="–"/>
            </a:pPr>
            <a:r>
              <a:rPr lang="en-US"/>
              <a:t>Assist in understanding how a system (a use case) actually works</a:t>
            </a:r>
            <a:endParaRPr/>
          </a:p>
          <a:p>
            <a:pPr marL="742950" lvl="1" indent="-285750" algn="l" rtl="0">
              <a:spcBef>
                <a:spcPts val="560"/>
              </a:spcBef>
              <a:spcAft>
                <a:spcPts val="0"/>
              </a:spcAft>
              <a:buClr>
                <a:schemeClr val="dk1"/>
              </a:buClr>
              <a:buSzPts val="2800"/>
              <a:buChar char="–"/>
            </a:pPr>
            <a:r>
              <a:rPr lang="en-US"/>
              <a:t>Verify that a use case description can be supported by the existing classes</a:t>
            </a:r>
            <a:endParaRPr/>
          </a:p>
          <a:p>
            <a:pPr marL="742950" lvl="1" indent="-285750" algn="l" rtl="0">
              <a:spcBef>
                <a:spcPts val="560"/>
              </a:spcBef>
              <a:spcAft>
                <a:spcPts val="0"/>
              </a:spcAft>
              <a:buClr>
                <a:schemeClr val="dk1"/>
              </a:buClr>
              <a:buSzPts val="2800"/>
              <a:buChar char="–"/>
            </a:pPr>
            <a:r>
              <a:rPr lang="en-US"/>
              <a:t>Identify responsibilities/operations and assign them to classes</a:t>
            </a:r>
            <a:endParaRPr/>
          </a:p>
        </p:txBody>
      </p:sp>
      <p:sp>
        <p:nvSpPr>
          <p:cNvPr id="99" name="Google Shape;9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a:ea typeface="Times New Roman"/>
                <a:cs typeface="Times New Roman"/>
                <a:sym typeface="Times New Roman"/>
              </a:rPr>
              <a:t>Sequence Diagrams</a:t>
            </a:r>
            <a:endParaRPr/>
          </a:p>
        </p:txBody>
      </p:sp>
      <p:sp>
        <p:nvSpPr>
          <p:cNvPr id="100" name="Google Shape;10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3</a:t>
            </a:fld>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ctrTitle"/>
          </p:nvPr>
        </p:nvSpPr>
        <p:spPr>
          <a:xfrm>
            <a:off x="609600" y="228600"/>
            <a:ext cx="77724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Create</a:t>
            </a:r>
            <a:endParaRPr sz="3959"/>
          </a:p>
        </p:txBody>
      </p:sp>
      <p:sp>
        <p:nvSpPr>
          <p:cNvPr id="271" name="Google Shape;271;p42"/>
          <p:cNvSpPr txBox="1">
            <a:spLocks noGrp="1"/>
          </p:cNvSpPr>
          <p:nvPr>
            <p:ph type="subTitle" idx="1"/>
          </p:nvPr>
        </p:nvSpPr>
        <p:spPr>
          <a:xfrm>
            <a:off x="762000" y="1143000"/>
            <a:ext cx="8077200" cy="4343400"/>
          </a:xfrm>
          <a:prstGeom prst="rect">
            <a:avLst/>
          </a:prstGeom>
          <a:noFill/>
          <a:ln>
            <a:noFill/>
          </a:ln>
        </p:spPr>
        <p:txBody>
          <a:bodyPr spcFirstLastPara="1" wrap="square" lIns="91425" tIns="45700" rIns="91425" bIns="45700" anchor="t" anchorCtr="0">
            <a:noAutofit/>
          </a:bodyPr>
          <a:lstStyle/>
          <a:p>
            <a:pPr marL="0" lvl="0" indent="-203200" algn="l" rtl="0">
              <a:spcBef>
                <a:spcPts val="0"/>
              </a:spcBef>
              <a:spcAft>
                <a:spcPts val="0"/>
              </a:spcAft>
              <a:buClr>
                <a:schemeClr val="dk1"/>
              </a:buClr>
              <a:buSzPts val="3200"/>
              <a:buFont typeface="Noto Sans Symbols"/>
              <a:buChar char="⮚"/>
            </a:pPr>
            <a:r>
              <a:rPr lang="en-US">
                <a:solidFill>
                  <a:schemeClr val="dk1"/>
                </a:solidFill>
              </a:rPr>
              <a:t>We use a Create message to instantiate a new object in the sequence diagram. </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There are situations when a particular message call requires the creation of an object. </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It is represented with a dotted arrow and create word labeled on it to specify that it is the create Message symbol.</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subTitle" idx="1"/>
          </p:nvPr>
        </p:nvSpPr>
        <p:spPr>
          <a:xfrm>
            <a:off x="609600" y="457200"/>
            <a:ext cx="8305800" cy="16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solidFill>
                  <a:schemeClr val="dk1"/>
                </a:solidFill>
              </a:rPr>
              <a:t>For example – The creation of a new order on a e-commerce website would require a new object of Order class to be created.</a:t>
            </a:r>
            <a:endParaRPr>
              <a:solidFill>
                <a:schemeClr val="dk1"/>
              </a:solidFill>
            </a:endParaRPr>
          </a:p>
        </p:txBody>
      </p:sp>
      <p:pic>
        <p:nvPicPr>
          <p:cNvPr id="277" name="Google Shape;277;p43" descr="https://media.geeksforgeeks.org/wp-content/cdn-uploads/seq8.png"/>
          <p:cNvPicPr preferRelativeResize="0"/>
          <p:nvPr/>
        </p:nvPicPr>
        <p:blipFill rotWithShape="1">
          <a:blip r:embed="rId3">
            <a:alphaModFix/>
          </a:blip>
          <a:srcRect/>
          <a:stretch/>
        </p:blipFill>
        <p:spPr>
          <a:xfrm>
            <a:off x="1524000" y="2362200"/>
            <a:ext cx="7162800" cy="41052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ctrTitle"/>
          </p:nvPr>
        </p:nvSpPr>
        <p:spPr>
          <a:xfrm>
            <a:off x="762000" y="1"/>
            <a:ext cx="77724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Delete Message</a:t>
            </a:r>
            <a:endParaRPr/>
          </a:p>
        </p:txBody>
      </p:sp>
      <p:sp>
        <p:nvSpPr>
          <p:cNvPr id="283" name="Google Shape;283;p44"/>
          <p:cNvSpPr txBox="1">
            <a:spLocks noGrp="1"/>
          </p:cNvSpPr>
          <p:nvPr>
            <p:ph type="subTitle" idx="1"/>
          </p:nvPr>
        </p:nvSpPr>
        <p:spPr>
          <a:xfrm>
            <a:off x="228600" y="762000"/>
            <a:ext cx="8610600" cy="4800600"/>
          </a:xfrm>
          <a:prstGeom prst="rect">
            <a:avLst/>
          </a:prstGeom>
          <a:noFill/>
          <a:ln>
            <a:noFill/>
          </a:ln>
        </p:spPr>
        <p:txBody>
          <a:bodyPr spcFirstLastPara="1" wrap="square" lIns="91425" tIns="45700" rIns="91425" bIns="45700" anchor="t" anchorCtr="0">
            <a:noAutofit/>
          </a:bodyPr>
          <a:lstStyle/>
          <a:p>
            <a:pPr marL="0" lvl="0" indent="-203200" algn="l" rtl="0">
              <a:spcBef>
                <a:spcPts val="0"/>
              </a:spcBef>
              <a:spcAft>
                <a:spcPts val="0"/>
              </a:spcAft>
              <a:buClr>
                <a:schemeClr val="dk1"/>
              </a:buClr>
              <a:buSzPts val="3200"/>
              <a:buFont typeface="Noto Sans Symbols"/>
              <a:buChar char="⮚"/>
            </a:pPr>
            <a:r>
              <a:rPr lang="en-US">
                <a:solidFill>
                  <a:schemeClr val="dk1"/>
                </a:solidFill>
              </a:rPr>
              <a:t>We use a Delete Message to delete an object. When an object is dealocated memory or is destroyed within the system we use the Delete Message symbol.</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 It destroys the occurrence of the object in the system.</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It is represented by an arrow terminating with a    </a:t>
            </a:r>
            <a:endParaRPr/>
          </a:p>
          <a:p>
            <a:pPr marL="0" lvl="0" indent="0" algn="l" rtl="0">
              <a:spcBef>
                <a:spcPts val="640"/>
              </a:spcBef>
              <a:spcAft>
                <a:spcPts val="0"/>
              </a:spcAft>
              <a:buClr>
                <a:schemeClr val="dk1"/>
              </a:buClr>
              <a:buSzPts val="3200"/>
              <a:buNone/>
            </a:pPr>
            <a:r>
              <a:rPr lang="en-US">
                <a:solidFill>
                  <a:schemeClr val="dk1"/>
                </a:solidFill>
              </a:rPr>
              <a:t>      X.</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subTitle" idx="1"/>
          </p:nvPr>
        </p:nvSpPr>
        <p:spPr>
          <a:xfrm>
            <a:off x="381000" y="533400"/>
            <a:ext cx="8534400" cy="1524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solidFill>
                  <a:schemeClr val="dk1"/>
                </a:solidFill>
              </a:rPr>
              <a:t>For example – In the scenario below when the order is received by the user, the object of order class can be destroyed.</a:t>
            </a:r>
            <a:endParaRPr>
              <a:solidFill>
                <a:schemeClr val="dk1"/>
              </a:solidFill>
            </a:endParaRPr>
          </a:p>
        </p:txBody>
      </p:sp>
      <p:pic>
        <p:nvPicPr>
          <p:cNvPr id="289" name="Google Shape;289;p45" descr="https://media.geeksforgeeks.org/wp-content/cdn-uploads/seq9.png"/>
          <p:cNvPicPr preferRelativeResize="0"/>
          <p:nvPr/>
        </p:nvPicPr>
        <p:blipFill rotWithShape="1">
          <a:blip r:embed="rId3">
            <a:alphaModFix/>
          </a:blip>
          <a:srcRect/>
          <a:stretch/>
        </p:blipFill>
        <p:spPr>
          <a:xfrm>
            <a:off x="1066800" y="2286000"/>
            <a:ext cx="6629400" cy="3886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6" descr="http://umlguide2.uw.hu/images/0321267974/graphics/19fig02.jpg"/>
          <p:cNvPicPr preferRelativeResize="0"/>
          <p:nvPr/>
        </p:nvPicPr>
        <p:blipFill rotWithShape="1">
          <a:blip r:embed="rId3">
            <a:alphaModFix/>
          </a:blip>
          <a:srcRect/>
          <a:stretch/>
        </p:blipFill>
        <p:spPr>
          <a:xfrm>
            <a:off x="1524000" y="533400"/>
            <a:ext cx="6629400" cy="5105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a:spLocks noGrp="1"/>
          </p:cNvSpPr>
          <p:nvPr>
            <p:ph type="ctrTitle"/>
          </p:nvPr>
        </p:nvSpPr>
        <p:spPr>
          <a:xfrm>
            <a:off x="762000" y="228601"/>
            <a:ext cx="77724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Self Message </a:t>
            </a:r>
            <a:endParaRPr/>
          </a:p>
        </p:txBody>
      </p:sp>
      <p:sp>
        <p:nvSpPr>
          <p:cNvPr id="300" name="Google Shape;300;p47"/>
          <p:cNvSpPr txBox="1">
            <a:spLocks noGrp="1"/>
          </p:cNvSpPr>
          <p:nvPr>
            <p:ph type="subTitle" idx="1"/>
          </p:nvPr>
        </p:nvSpPr>
        <p:spPr>
          <a:xfrm>
            <a:off x="762000" y="914400"/>
            <a:ext cx="7772400" cy="2133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solidFill>
                  <a:schemeClr val="dk1"/>
                </a:solidFill>
              </a:rPr>
              <a:t>Certain scenarios might arise where the object needs to send a message to itself. </a:t>
            </a:r>
            <a:endParaRPr/>
          </a:p>
          <a:p>
            <a:pPr marL="0" lvl="0" indent="0" algn="l" rtl="0">
              <a:lnSpc>
                <a:spcPct val="90000"/>
              </a:lnSpc>
              <a:spcBef>
                <a:spcPts val="640"/>
              </a:spcBef>
              <a:spcAft>
                <a:spcPts val="0"/>
              </a:spcAft>
              <a:buClr>
                <a:schemeClr val="dk1"/>
              </a:buClr>
              <a:buSzPts val="3200"/>
              <a:buNone/>
            </a:pPr>
            <a:r>
              <a:rPr lang="en-US">
                <a:solidFill>
                  <a:schemeClr val="dk1"/>
                </a:solidFill>
              </a:rPr>
              <a:t>Such messages are called Self Messages and are represented with a U shaped arrow.</a:t>
            </a:r>
            <a:endParaRPr>
              <a:solidFill>
                <a:schemeClr val="dk1"/>
              </a:solidFill>
            </a:endParaRPr>
          </a:p>
        </p:txBody>
      </p:sp>
      <p:pic>
        <p:nvPicPr>
          <p:cNvPr id="301" name="Google Shape;301;p47" descr="https://media.geeksforgeeks.org/wp-content/cdn-uploads/seq10.png"/>
          <p:cNvPicPr preferRelativeResize="0"/>
          <p:nvPr/>
        </p:nvPicPr>
        <p:blipFill rotWithShape="1">
          <a:blip r:embed="rId3">
            <a:alphaModFix/>
          </a:blip>
          <a:srcRect/>
          <a:stretch/>
        </p:blipFill>
        <p:spPr>
          <a:xfrm>
            <a:off x="3124200" y="2971800"/>
            <a:ext cx="1914525" cy="3352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ctrTitle"/>
          </p:nvPr>
        </p:nvSpPr>
        <p:spPr>
          <a:xfrm>
            <a:off x="838200" y="1"/>
            <a:ext cx="77724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Found Message </a:t>
            </a:r>
            <a:endParaRPr sz="3959"/>
          </a:p>
        </p:txBody>
      </p:sp>
      <p:sp>
        <p:nvSpPr>
          <p:cNvPr id="307" name="Google Shape;307;p48"/>
          <p:cNvSpPr txBox="1">
            <a:spLocks noGrp="1"/>
          </p:cNvSpPr>
          <p:nvPr>
            <p:ph type="subTitle" idx="1"/>
          </p:nvPr>
        </p:nvSpPr>
        <p:spPr>
          <a:xfrm>
            <a:off x="304800" y="762000"/>
            <a:ext cx="8610600" cy="3581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800" b="1">
                <a:solidFill>
                  <a:schemeClr val="dk1"/>
                </a:solidFill>
              </a:rPr>
              <a:t>Found Message</a:t>
            </a:r>
            <a:r>
              <a:rPr lang="en-US" sz="2800">
                <a:solidFill>
                  <a:schemeClr val="dk1"/>
                </a:solidFill>
              </a:rPr>
              <a:t> is a message where the receiving event is known, but there is no (known) sending event. It is interpreted as if the origin of the message is outside the scope of the description.</a:t>
            </a:r>
            <a:endParaRPr/>
          </a:p>
          <a:p>
            <a:pPr marL="0" lvl="0" indent="0" algn="l" rtl="0">
              <a:spcBef>
                <a:spcPts val="560"/>
              </a:spcBef>
              <a:spcAft>
                <a:spcPts val="0"/>
              </a:spcAft>
              <a:buClr>
                <a:schemeClr val="dk1"/>
              </a:buClr>
              <a:buSzPts val="2800"/>
              <a:buNone/>
            </a:pPr>
            <a:r>
              <a:rPr lang="en-US" sz="2800">
                <a:solidFill>
                  <a:schemeClr val="dk1"/>
                </a:solidFill>
              </a:rPr>
              <a:t>A Found message is used to represent a scenario where an unknown source sends the message. </a:t>
            </a:r>
            <a:endParaRPr/>
          </a:p>
          <a:p>
            <a:pPr marL="0" lvl="0" indent="0" algn="l" rtl="0">
              <a:spcBef>
                <a:spcPts val="560"/>
              </a:spcBef>
              <a:spcAft>
                <a:spcPts val="0"/>
              </a:spcAft>
              <a:buClr>
                <a:schemeClr val="dk1"/>
              </a:buClr>
              <a:buSzPts val="2800"/>
              <a:buNone/>
            </a:pPr>
            <a:r>
              <a:rPr lang="en-US" sz="2800">
                <a:solidFill>
                  <a:schemeClr val="dk1"/>
                </a:solidFill>
              </a:rPr>
              <a:t>It is represented using an arrow directed towards a lifeline from an end point. </a:t>
            </a:r>
            <a:endParaRPr/>
          </a:p>
          <a:p>
            <a:pPr marL="0" lvl="0" indent="0" algn="l" rtl="0">
              <a:spcBef>
                <a:spcPts val="560"/>
              </a:spcBef>
              <a:spcAft>
                <a:spcPts val="0"/>
              </a:spcAft>
              <a:buClr>
                <a:schemeClr val="dk1"/>
              </a:buClr>
              <a:buSzPts val="2800"/>
              <a:buNone/>
            </a:pPr>
            <a:r>
              <a:rPr lang="en-US" sz="2800">
                <a:solidFill>
                  <a:schemeClr val="dk1"/>
                </a:solidFill>
              </a:rPr>
              <a:t/>
            </a:r>
            <a:br>
              <a:rPr lang="en-US" sz="2800">
                <a:solidFill>
                  <a:schemeClr val="dk1"/>
                </a:solidFill>
              </a:rPr>
            </a:br>
            <a:endParaRPr sz="2800">
              <a:solidFill>
                <a:schemeClr val="dk1"/>
              </a:solidFill>
            </a:endParaRPr>
          </a:p>
        </p:txBody>
      </p:sp>
      <p:pic>
        <p:nvPicPr>
          <p:cNvPr id="308" name="Google Shape;308;p48" descr="https://media.geeksforgeeks.org/wp-content/cdn-uploads/seq14.png"/>
          <p:cNvPicPr preferRelativeResize="0"/>
          <p:nvPr/>
        </p:nvPicPr>
        <p:blipFill rotWithShape="1">
          <a:blip r:embed="rId3">
            <a:alphaModFix/>
          </a:blip>
          <a:srcRect/>
          <a:stretch/>
        </p:blipFill>
        <p:spPr>
          <a:xfrm>
            <a:off x="3733800" y="4038600"/>
            <a:ext cx="3733800" cy="26098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subTitle" idx="1"/>
          </p:nvPr>
        </p:nvSpPr>
        <p:spPr>
          <a:xfrm>
            <a:off x="304800" y="304800"/>
            <a:ext cx="8534400" cy="5334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US">
                <a:solidFill>
                  <a:schemeClr val="dk1"/>
                </a:solidFill>
              </a:rPr>
              <a:t>For example: Consider the scenario of a hardware failure.</a:t>
            </a:r>
            <a:endParaRPr/>
          </a:p>
        </p:txBody>
      </p:sp>
      <p:pic>
        <p:nvPicPr>
          <p:cNvPr id="314" name="Google Shape;314;p49" descr="https://media.geeksforgeeks.org/wp-content/cdn-uploads/seq15.png"/>
          <p:cNvPicPr preferRelativeResize="0"/>
          <p:nvPr/>
        </p:nvPicPr>
        <p:blipFill rotWithShape="1">
          <a:blip r:embed="rId3">
            <a:alphaModFix/>
          </a:blip>
          <a:srcRect/>
          <a:stretch/>
        </p:blipFill>
        <p:spPr>
          <a:xfrm>
            <a:off x="1828800" y="1676400"/>
            <a:ext cx="5943600" cy="42957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50" descr="Online Bookshop gets search message of unknown origin."/>
          <p:cNvPicPr preferRelativeResize="0"/>
          <p:nvPr/>
        </p:nvPicPr>
        <p:blipFill rotWithShape="1">
          <a:blip r:embed="rId3">
            <a:alphaModFix/>
          </a:blip>
          <a:srcRect/>
          <a:stretch/>
        </p:blipFill>
        <p:spPr>
          <a:xfrm>
            <a:off x="2819400" y="1143000"/>
            <a:ext cx="3657600" cy="26860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1"/>
          <p:cNvSpPr txBox="1">
            <a:spLocks noGrp="1"/>
          </p:cNvSpPr>
          <p:nvPr>
            <p:ph type="ctrTitle"/>
          </p:nvPr>
        </p:nvSpPr>
        <p:spPr>
          <a:xfrm>
            <a:off x="762000" y="304801"/>
            <a:ext cx="77724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Lost Message</a:t>
            </a:r>
            <a:endParaRPr sz="3959"/>
          </a:p>
        </p:txBody>
      </p:sp>
      <p:sp>
        <p:nvSpPr>
          <p:cNvPr id="325" name="Google Shape;325;p51"/>
          <p:cNvSpPr txBox="1">
            <a:spLocks noGrp="1"/>
          </p:cNvSpPr>
          <p:nvPr>
            <p:ph type="subTitle" idx="1"/>
          </p:nvPr>
        </p:nvSpPr>
        <p:spPr>
          <a:xfrm>
            <a:off x="685800" y="838200"/>
            <a:ext cx="7848600" cy="4267200"/>
          </a:xfrm>
          <a:prstGeom prst="rect">
            <a:avLst/>
          </a:prstGeom>
          <a:noFill/>
          <a:ln>
            <a:noFill/>
          </a:ln>
        </p:spPr>
        <p:txBody>
          <a:bodyPr spcFirstLastPara="1" wrap="square" lIns="91425" tIns="45700" rIns="91425" bIns="45700" anchor="t" anchorCtr="0">
            <a:noAutofit/>
          </a:bodyPr>
          <a:lstStyle/>
          <a:p>
            <a:pPr marL="0" lvl="0" indent="-187960" algn="l" rtl="0">
              <a:spcBef>
                <a:spcPts val="0"/>
              </a:spcBef>
              <a:spcAft>
                <a:spcPts val="0"/>
              </a:spcAft>
              <a:buClr>
                <a:schemeClr val="dk1"/>
              </a:buClr>
              <a:buSzPts val="2960"/>
              <a:buFont typeface="Noto Sans Symbols"/>
              <a:buChar char="⮚"/>
            </a:pPr>
            <a:r>
              <a:rPr lang="en-US" sz="2960" b="1">
                <a:solidFill>
                  <a:schemeClr val="dk1"/>
                </a:solidFill>
              </a:rPr>
              <a:t>Lost Message</a:t>
            </a:r>
            <a:r>
              <a:rPr lang="en-US" sz="2960">
                <a:solidFill>
                  <a:schemeClr val="dk1"/>
                </a:solidFill>
              </a:rPr>
              <a:t> is a message where the sending event is known, but there is no receiving event.</a:t>
            </a:r>
            <a:endParaRPr/>
          </a:p>
          <a:p>
            <a:pPr marL="0" lvl="0" indent="-187960" algn="l" rtl="0">
              <a:spcBef>
                <a:spcPts val="592"/>
              </a:spcBef>
              <a:spcAft>
                <a:spcPts val="0"/>
              </a:spcAft>
              <a:buClr>
                <a:schemeClr val="dk1"/>
              </a:buClr>
              <a:buSzPts val="2960"/>
              <a:buFont typeface="Noto Sans Symbols"/>
              <a:buChar char="⮚"/>
            </a:pPr>
            <a:r>
              <a:rPr lang="en-US" sz="2960">
                <a:solidFill>
                  <a:schemeClr val="dk1"/>
                </a:solidFill>
              </a:rPr>
              <a:t> It is interpreted as if the message never reached its destination.</a:t>
            </a:r>
            <a:endParaRPr/>
          </a:p>
          <a:p>
            <a:pPr marL="0" lvl="0" indent="-187960" algn="l" rtl="0">
              <a:spcBef>
                <a:spcPts val="592"/>
              </a:spcBef>
              <a:spcAft>
                <a:spcPts val="0"/>
              </a:spcAft>
              <a:buClr>
                <a:schemeClr val="dk1"/>
              </a:buClr>
              <a:buSzPts val="2960"/>
              <a:buFont typeface="Noto Sans Symbols"/>
              <a:buChar char="⮚"/>
            </a:pPr>
            <a:r>
              <a:rPr lang="en-US" sz="2960">
                <a:solidFill>
                  <a:schemeClr val="dk1"/>
                </a:solidFill>
              </a:rPr>
              <a:t>A Lost message is used to represent a scenario where the recipient is not known to the system</a:t>
            </a:r>
            <a:endParaRPr/>
          </a:p>
          <a:p>
            <a:pPr marL="0" lvl="0" indent="-187960" algn="l" rtl="0">
              <a:spcBef>
                <a:spcPts val="592"/>
              </a:spcBef>
              <a:spcAft>
                <a:spcPts val="0"/>
              </a:spcAft>
              <a:buClr>
                <a:schemeClr val="dk1"/>
              </a:buClr>
              <a:buSzPts val="2960"/>
              <a:buFont typeface="Noto Sans Symbols"/>
              <a:buChar char="⮚"/>
            </a:pPr>
            <a:r>
              <a:rPr lang="en-US" sz="2960">
                <a:solidFill>
                  <a:schemeClr val="dk1"/>
                </a:solidFill>
              </a:rPr>
              <a:t> It is represented using an arrow directed towards an end point from a lifeline. </a:t>
            </a:r>
            <a:endParaRPr sz="2960">
              <a:solidFill>
                <a:schemeClr val="dk1"/>
              </a:solidFill>
            </a:endParaRPr>
          </a:p>
        </p:txBody>
      </p:sp>
      <p:pic>
        <p:nvPicPr>
          <p:cNvPr id="326" name="Google Shape;326;p51" descr="https://media.geeksforgeeks.org/wp-content/cdn-uploads/seq16.png"/>
          <p:cNvPicPr preferRelativeResize="0"/>
          <p:nvPr/>
        </p:nvPicPr>
        <p:blipFill rotWithShape="1">
          <a:blip r:embed="rId3">
            <a:alphaModFix/>
          </a:blip>
          <a:srcRect/>
          <a:stretch/>
        </p:blipFill>
        <p:spPr>
          <a:xfrm>
            <a:off x="1676400" y="5181600"/>
            <a:ext cx="4876800" cy="99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Interaction Diagrams (Cont.)</a:t>
            </a:r>
            <a:endParaRPr/>
          </a:p>
        </p:txBody>
      </p:sp>
      <p:sp>
        <p:nvSpPr>
          <p:cNvPr id="106" name="Google Shape;10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UML </a:t>
            </a:r>
            <a:endParaRPr dirty="0"/>
          </a:p>
          <a:p>
            <a:pPr marL="742950" lvl="1" indent="-285750" algn="l" rtl="0">
              <a:spcBef>
                <a:spcPts val="560"/>
              </a:spcBef>
              <a:spcAft>
                <a:spcPts val="0"/>
              </a:spcAft>
              <a:buClr>
                <a:schemeClr val="dk1"/>
              </a:buClr>
              <a:buSzPts val="2800"/>
              <a:buChar char="–"/>
            </a:pPr>
            <a:r>
              <a:rPr lang="en-US" dirty="0"/>
              <a:t>Collaboration Diagrams</a:t>
            </a:r>
            <a:endParaRPr dirty="0"/>
          </a:p>
          <a:p>
            <a:pPr marL="1143000" lvl="2" indent="-228600" algn="l" rtl="0">
              <a:spcBef>
                <a:spcPts val="480"/>
              </a:spcBef>
              <a:spcAft>
                <a:spcPts val="0"/>
              </a:spcAft>
              <a:buClr>
                <a:schemeClr val="dk1"/>
              </a:buClr>
              <a:buSzPts val="2400"/>
              <a:buChar char="•"/>
            </a:pPr>
            <a:r>
              <a:rPr lang="en-US" dirty="0"/>
              <a:t>Emphasizes structural relations between objects</a:t>
            </a:r>
            <a:endParaRPr dirty="0"/>
          </a:p>
          <a:p>
            <a:pPr marL="742950" lvl="1" indent="-285750" algn="l" rtl="0">
              <a:spcBef>
                <a:spcPts val="560"/>
              </a:spcBef>
              <a:spcAft>
                <a:spcPts val="0"/>
              </a:spcAft>
              <a:buClr>
                <a:schemeClr val="dk1"/>
              </a:buClr>
              <a:buSzPts val="2800"/>
              <a:buChar char="–"/>
            </a:pPr>
            <a:r>
              <a:rPr lang="en-US" dirty="0"/>
              <a:t>Sequence </a:t>
            </a:r>
            <a:r>
              <a:rPr lang="en-US" dirty="0" smtClean="0"/>
              <a:t>Diagram</a:t>
            </a:r>
          </a:p>
          <a:p>
            <a:pPr marL="457200" lvl="1" indent="0">
              <a:spcBef>
                <a:spcPts val="560"/>
              </a:spcBef>
              <a:buSzPts val="2800"/>
              <a:buNone/>
            </a:pPr>
            <a:r>
              <a:rPr lang="en-US" dirty="0" smtClean="0"/>
              <a:t>    depicts </a:t>
            </a:r>
            <a:r>
              <a:rPr lang="en-US" dirty="0"/>
              <a:t>interaction between objects</a:t>
            </a:r>
            <a:endParaRPr dirty="0"/>
          </a:p>
        </p:txBody>
      </p:sp>
      <p:sp>
        <p:nvSpPr>
          <p:cNvPr id="107" name="Google Shape;10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a:ea typeface="Times New Roman"/>
                <a:cs typeface="Times New Roman"/>
                <a:sym typeface="Times New Roman"/>
              </a:rPr>
              <a:t>Sequence Diagrams</a:t>
            </a:r>
            <a:endParaRPr/>
          </a:p>
        </p:txBody>
      </p:sp>
      <p:sp>
        <p:nvSpPr>
          <p:cNvPr id="108" name="Google Shape;10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4</a:t>
            </a:fld>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2"/>
          <p:cNvSpPr txBox="1">
            <a:spLocks noGrp="1"/>
          </p:cNvSpPr>
          <p:nvPr>
            <p:ph type="subTitle" idx="1"/>
          </p:nvPr>
        </p:nvSpPr>
        <p:spPr>
          <a:xfrm>
            <a:off x="381000" y="533400"/>
            <a:ext cx="84582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solidFill>
                  <a:schemeClr val="dk1"/>
                </a:solidFill>
              </a:rPr>
              <a:t>For example: Consider a scenario where a warning is generated</a:t>
            </a:r>
            <a:endParaRPr/>
          </a:p>
          <a:p>
            <a:pPr marL="0" lvl="0" indent="0" algn="l" rtl="0">
              <a:spcBef>
                <a:spcPts val="640"/>
              </a:spcBef>
              <a:spcAft>
                <a:spcPts val="0"/>
              </a:spcAft>
              <a:buClr>
                <a:schemeClr val="dk1"/>
              </a:buClr>
              <a:buSzPts val="3200"/>
              <a:buNone/>
            </a:pPr>
            <a:r>
              <a:rPr lang="en-US">
                <a:solidFill>
                  <a:schemeClr val="dk1"/>
                </a:solidFill>
              </a:rPr>
              <a:t>The warning might be generated for the user or other software/object that the lifeline is interacting with. </a:t>
            </a:r>
            <a:endParaRPr/>
          </a:p>
          <a:p>
            <a:pPr marL="0" lvl="0" indent="0" algn="l" rtl="0">
              <a:spcBef>
                <a:spcPts val="640"/>
              </a:spcBef>
              <a:spcAft>
                <a:spcPts val="0"/>
              </a:spcAft>
              <a:buClr>
                <a:schemeClr val="dk1"/>
              </a:buClr>
              <a:buSzPts val="3200"/>
              <a:buNone/>
            </a:pPr>
            <a:r>
              <a:rPr lang="en-US">
                <a:solidFill>
                  <a:schemeClr val="dk1"/>
                </a:solidFill>
              </a:rPr>
              <a:t>Since the destination is not known before hand, we use the Lost Message symbol.</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53" descr="https://media.geeksforgeeks.org/wp-content/cdn-uploads/seq17.png"/>
          <p:cNvPicPr preferRelativeResize="0"/>
          <p:nvPr/>
        </p:nvPicPr>
        <p:blipFill rotWithShape="1">
          <a:blip r:embed="rId3">
            <a:alphaModFix/>
          </a:blip>
          <a:srcRect/>
          <a:stretch/>
        </p:blipFill>
        <p:spPr>
          <a:xfrm>
            <a:off x="1371600" y="838200"/>
            <a:ext cx="6400800" cy="5562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54" descr="Web Client sent search message which was lost."/>
          <p:cNvPicPr preferRelativeResize="0"/>
          <p:nvPr/>
        </p:nvPicPr>
        <p:blipFill rotWithShape="1">
          <a:blip r:embed="rId3">
            <a:alphaModFix/>
          </a:blip>
          <a:srcRect/>
          <a:stretch/>
        </p:blipFill>
        <p:spPr>
          <a:xfrm>
            <a:off x="3352800" y="1447800"/>
            <a:ext cx="2552700" cy="26574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55" descr="Course Instructor: Aisha Azeem - ppt video online download"/>
          <p:cNvPicPr preferRelativeResize="0"/>
          <p:nvPr/>
        </p:nvPicPr>
        <p:blipFill rotWithShape="1">
          <a:blip r:embed="rId3">
            <a:alphaModFix/>
          </a:blip>
          <a:srcRect/>
          <a:stretch/>
        </p:blipFill>
        <p:spPr>
          <a:xfrm>
            <a:off x="228600" y="152400"/>
            <a:ext cx="8305800" cy="6705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56"/>
          <p:cNvPicPr preferRelativeResize="0"/>
          <p:nvPr/>
        </p:nvPicPr>
        <p:blipFill rotWithShape="1">
          <a:blip r:embed="rId3">
            <a:alphaModFix/>
          </a:blip>
          <a:srcRect/>
          <a:stretch/>
        </p:blipFill>
        <p:spPr>
          <a:xfrm>
            <a:off x="457201" y="228600"/>
            <a:ext cx="7958138" cy="6096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57" descr="UML Sequence Diagrams | Creating and Deleting Participants | InformIT"/>
          <p:cNvPicPr preferRelativeResize="0"/>
          <p:nvPr/>
        </p:nvPicPr>
        <p:blipFill rotWithShape="1">
          <a:blip r:embed="rId3">
            <a:alphaModFix/>
          </a:blip>
          <a:srcRect/>
          <a:stretch/>
        </p:blipFill>
        <p:spPr>
          <a:xfrm>
            <a:off x="304800" y="381000"/>
            <a:ext cx="8077200" cy="5638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59" descr="C:\Users\kshama\Downloads\New Doc 2020-08-31 09.01.48_1.jpg"/>
          <p:cNvPicPr preferRelativeResize="0"/>
          <p:nvPr/>
        </p:nvPicPr>
        <p:blipFill rotWithShape="1">
          <a:blip r:embed="rId3">
            <a:alphaModFix/>
          </a:blip>
          <a:srcRect/>
          <a:stretch/>
        </p:blipFill>
        <p:spPr>
          <a:xfrm>
            <a:off x="685800" y="0"/>
            <a:ext cx="7848599" cy="6858000"/>
          </a:xfrm>
          <a:prstGeom prst="rect">
            <a:avLst/>
          </a:prstGeom>
          <a:noFill/>
          <a:ln>
            <a:noFill/>
          </a:ln>
        </p:spPr>
      </p:pic>
      <p:sp>
        <p:nvSpPr>
          <p:cNvPr id="366" name="Google Shape;366;p59"/>
          <p:cNvSpPr txBox="1"/>
          <p:nvPr/>
        </p:nvSpPr>
        <p:spPr>
          <a:xfrm>
            <a:off x="2514600" y="6248400"/>
            <a:ext cx="50292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LMS- for issue book-if not available</a:t>
            </a:r>
            <a:endParaRPr sz="2400" b="1">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60" descr="C:\Users\kshama\Downloads\New Doc 2020-08-31 13.46.06_2.jpg"/>
          <p:cNvPicPr preferRelativeResize="0"/>
          <p:nvPr/>
        </p:nvPicPr>
        <p:blipFill rotWithShape="1">
          <a:blip r:embed="rId3">
            <a:alphaModFix/>
          </a:blip>
          <a:srcRect/>
          <a:stretch/>
        </p:blipFill>
        <p:spPr>
          <a:xfrm>
            <a:off x="631717" y="0"/>
            <a:ext cx="7880565" cy="6858000"/>
          </a:xfrm>
          <a:prstGeom prst="rect">
            <a:avLst/>
          </a:prstGeom>
          <a:noFill/>
          <a:ln>
            <a:noFill/>
          </a:ln>
        </p:spPr>
      </p:pic>
      <p:sp>
        <p:nvSpPr>
          <p:cNvPr id="372" name="Google Shape;372;p60"/>
          <p:cNvSpPr txBox="1"/>
          <p:nvPr/>
        </p:nvSpPr>
        <p:spPr>
          <a:xfrm>
            <a:off x="2514600" y="6248400"/>
            <a:ext cx="50292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LMS- for issue book-if available</a:t>
            </a:r>
            <a:endParaRPr sz="2400" b="1">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1"/>
          <p:cNvSpPr txBox="1">
            <a:spLocks noGrp="1"/>
          </p:cNvSpPr>
          <p:nvPr>
            <p:ph type="ctrTitle"/>
          </p:nvPr>
        </p:nvSpPr>
        <p:spPr>
          <a:xfrm>
            <a:off x="762000" y="228601"/>
            <a:ext cx="7772400" cy="990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Structured Control in Sequence Diagrams</a:t>
            </a:r>
            <a:br>
              <a:rPr lang="en-US" sz="3959" b="1"/>
            </a:br>
            <a:endParaRPr sz="3959"/>
          </a:p>
        </p:txBody>
      </p:sp>
      <p:sp>
        <p:nvSpPr>
          <p:cNvPr id="378" name="Google Shape;378;p61"/>
          <p:cNvSpPr txBox="1">
            <a:spLocks noGrp="1"/>
          </p:cNvSpPr>
          <p:nvPr>
            <p:ph type="subTitle" idx="1"/>
          </p:nvPr>
        </p:nvSpPr>
        <p:spPr>
          <a:xfrm>
            <a:off x="381000" y="1066800"/>
            <a:ext cx="8458200" cy="5029200"/>
          </a:xfrm>
          <a:prstGeom prst="rect">
            <a:avLst/>
          </a:prstGeom>
          <a:noFill/>
          <a:ln>
            <a:noFill/>
          </a:ln>
        </p:spPr>
        <p:txBody>
          <a:bodyPr spcFirstLastPara="1" wrap="square" lIns="91425" tIns="45700" rIns="91425" bIns="45700" anchor="t" anchorCtr="0">
            <a:noAutofit/>
          </a:bodyPr>
          <a:lstStyle/>
          <a:p>
            <a:pPr marL="0" lvl="0" indent="-203200" algn="l" rtl="0">
              <a:lnSpc>
                <a:spcPct val="90000"/>
              </a:lnSpc>
              <a:spcBef>
                <a:spcPts val="0"/>
              </a:spcBef>
              <a:spcAft>
                <a:spcPts val="0"/>
              </a:spcAft>
              <a:buClr>
                <a:schemeClr val="dk1"/>
              </a:buClr>
              <a:buSzPts val="3200"/>
              <a:buFont typeface="Noto Sans Symbols"/>
              <a:buChar char="⮚"/>
            </a:pPr>
            <a:r>
              <a:rPr lang="en-US">
                <a:solidFill>
                  <a:schemeClr val="dk1"/>
                </a:solidFill>
              </a:rPr>
              <a:t>To show  conditionals and loops</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To show concurrent execution of multiple sequences</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A control operator is shown as a rectangular region within the sequence diagram.</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It has a tag a text label inside a small pentagon in the upper left corner to tell what kind of a control operator it is.</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The operator applies to the lifelines that cross it. This is considered the body of the operator</a:t>
            </a:r>
            <a:endParaRPr/>
          </a:p>
          <a:p>
            <a:pPr marL="0" lvl="0" indent="0" algn="ctr" rtl="0">
              <a:lnSpc>
                <a:spcPct val="90000"/>
              </a:lnSpc>
              <a:spcBef>
                <a:spcPts val="640"/>
              </a:spcBef>
              <a:spcAft>
                <a:spcPts val="0"/>
              </a:spcAft>
              <a:buClr>
                <a:srgbClr val="888888"/>
              </a:buClr>
              <a:buSzPts val="3200"/>
              <a:buFont typeface="Noto Sans Symbols"/>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ctrTitle"/>
          </p:nvPr>
        </p:nvSpPr>
        <p:spPr>
          <a:xfrm>
            <a:off x="762000" y="0"/>
            <a:ext cx="7772400" cy="10128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
            </a:r>
            <a:br>
              <a:rPr lang="en-US" sz="3959" b="1"/>
            </a:br>
            <a:r>
              <a:rPr lang="en-US" sz="3959" b="1"/>
              <a:t>Sequence Diagrams </a:t>
            </a:r>
            <a:endParaRPr sz="3959"/>
          </a:p>
        </p:txBody>
      </p:sp>
      <p:sp>
        <p:nvSpPr>
          <p:cNvPr id="114" name="Google Shape;114;p17"/>
          <p:cNvSpPr txBox="1">
            <a:spLocks noGrp="1"/>
          </p:cNvSpPr>
          <p:nvPr>
            <p:ph type="subTitle" idx="1"/>
          </p:nvPr>
        </p:nvSpPr>
        <p:spPr>
          <a:xfrm>
            <a:off x="457200" y="1447800"/>
            <a:ext cx="8534400" cy="4191000"/>
          </a:xfrm>
          <a:prstGeom prst="rect">
            <a:avLst/>
          </a:prstGeom>
          <a:noFill/>
          <a:ln>
            <a:noFill/>
          </a:ln>
        </p:spPr>
        <p:txBody>
          <a:bodyPr spcFirstLastPara="1" wrap="square" lIns="91425" tIns="45700" rIns="91425" bIns="45700" anchor="t" anchorCtr="0">
            <a:noAutofit/>
          </a:bodyPr>
          <a:lstStyle/>
          <a:p>
            <a:pPr marL="0" lvl="0" indent="-203200" algn="l" rtl="0">
              <a:spcBef>
                <a:spcPts val="0"/>
              </a:spcBef>
              <a:spcAft>
                <a:spcPts val="0"/>
              </a:spcAft>
              <a:buClr>
                <a:schemeClr val="dk1"/>
              </a:buClr>
              <a:buSzPts val="3200"/>
              <a:buFont typeface="Noto Sans Symbols"/>
              <a:buChar char="⮚"/>
            </a:pPr>
            <a:r>
              <a:rPr lang="en-US" dirty="0">
                <a:solidFill>
                  <a:schemeClr val="dk1"/>
                </a:solidFill>
              </a:rPr>
              <a:t>A sequence diagram simply depicts interaction between objects in a sequential order i.e. the order in which these interactions take place</a:t>
            </a:r>
            <a:endParaRPr dirty="0"/>
          </a:p>
          <a:p>
            <a:pPr marL="0" lvl="0" indent="-203200" algn="l" rtl="0">
              <a:spcBef>
                <a:spcPts val="640"/>
              </a:spcBef>
              <a:spcAft>
                <a:spcPts val="0"/>
              </a:spcAft>
              <a:buClr>
                <a:schemeClr val="dk1"/>
              </a:buClr>
              <a:buSzPts val="3200"/>
              <a:buFont typeface="Noto Sans Symbols"/>
              <a:buChar char="⮚"/>
            </a:pPr>
            <a:r>
              <a:rPr lang="en-US" dirty="0">
                <a:solidFill>
                  <a:schemeClr val="dk1"/>
                </a:solidFill>
              </a:rPr>
              <a:t>Sequence diagrams describe how and in what order the objects in a system function.</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2"/>
          <p:cNvSpPr txBox="1">
            <a:spLocks noGrp="1"/>
          </p:cNvSpPr>
          <p:nvPr>
            <p:ph type="ctrTitle"/>
          </p:nvPr>
        </p:nvSpPr>
        <p:spPr>
          <a:xfrm>
            <a:off x="762000" y="228601"/>
            <a:ext cx="77724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Types</a:t>
            </a:r>
            <a:endParaRPr sz="3959"/>
          </a:p>
        </p:txBody>
      </p:sp>
      <p:sp>
        <p:nvSpPr>
          <p:cNvPr id="384" name="Google Shape;384;p62"/>
          <p:cNvSpPr txBox="1">
            <a:spLocks noGrp="1"/>
          </p:cNvSpPr>
          <p:nvPr>
            <p:ph type="subTitle" idx="1"/>
          </p:nvPr>
        </p:nvSpPr>
        <p:spPr>
          <a:xfrm>
            <a:off x="533400" y="914400"/>
            <a:ext cx="8001000" cy="4724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3200"/>
              <a:buFont typeface="Calibri"/>
              <a:buAutoNum type="arabicPeriod"/>
            </a:pPr>
            <a:r>
              <a:rPr lang="en-US">
                <a:solidFill>
                  <a:schemeClr val="dk1"/>
                </a:solidFill>
              </a:rPr>
              <a:t>Optional execution-opt</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Conditional execution-alt</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Parallel execution-par</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Loop (iterative) execution-loop</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Ref-ref</a:t>
            </a:r>
            <a:endParaRPr/>
          </a:p>
          <a:p>
            <a:pPr marL="514350" lvl="0" indent="-514350" algn="l" rtl="0">
              <a:spcBef>
                <a:spcPts val="640"/>
              </a:spcBef>
              <a:spcAft>
                <a:spcPts val="0"/>
              </a:spcAft>
              <a:buClr>
                <a:srgbClr val="888888"/>
              </a:buClr>
              <a:buSzPts val="3200"/>
              <a:buNone/>
            </a:pP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3"/>
          <p:cNvSpPr txBox="1">
            <a:spLocks noGrp="1"/>
          </p:cNvSpPr>
          <p:nvPr>
            <p:ph type="ctrTitle"/>
          </p:nvPr>
        </p:nvSpPr>
        <p:spPr>
          <a:xfrm>
            <a:off x="762000" y="457200"/>
            <a:ext cx="7772400" cy="68580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Optional execution</a:t>
            </a:r>
            <a:br>
              <a:rPr lang="en-US" sz="3959"/>
            </a:br>
            <a:endParaRPr sz="3959"/>
          </a:p>
        </p:txBody>
      </p:sp>
      <p:sp>
        <p:nvSpPr>
          <p:cNvPr id="390" name="Google Shape;390;p63"/>
          <p:cNvSpPr txBox="1">
            <a:spLocks noGrp="1"/>
          </p:cNvSpPr>
          <p:nvPr>
            <p:ph type="subTitle" idx="1"/>
          </p:nvPr>
        </p:nvSpPr>
        <p:spPr>
          <a:xfrm>
            <a:off x="457200" y="1066800"/>
            <a:ext cx="8382000" cy="4038600"/>
          </a:xfrm>
          <a:prstGeom prst="rect">
            <a:avLst/>
          </a:prstGeom>
          <a:noFill/>
          <a:ln>
            <a:noFill/>
          </a:ln>
        </p:spPr>
        <p:txBody>
          <a:bodyPr spcFirstLastPara="1" wrap="square" lIns="91425" tIns="45700" rIns="91425" bIns="45700" anchor="t" anchorCtr="0">
            <a:noAutofit/>
          </a:bodyPr>
          <a:lstStyle/>
          <a:p>
            <a:pPr marL="0" lvl="0" indent="-203200" algn="l" rtl="0">
              <a:lnSpc>
                <a:spcPct val="90000"/>
              </a:lnSpc>
              <a:spcBef>
                <a:spcPts val="0"/>
              </a:spcBef>
              <a:spcAft>
                <a:spcPts val="0"/>
              </a:spcAft>
              <a:buClr>
                <a:schemeClr val="dk1"/>
              </a:buClr>
              <a:buSzPts val="3200"/>
              <a:buFont typeface="Noto Sans Symbols"/>
              <a:buChar char="⮚"/>
            </a:pPr>
            <a:r>
              <a:rPr lang="en-US">
                <a:solidFill>
                  <a:schemeClr val="dk1"/>
                </a:solidFill>
              </a:rPr>
              <a:t>The tag is opt. </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The body of the control operator is executed if a guard condition is true when the operator is entered. </a:t>
            </a:r>
            <a:endParaRPr/>
          </a:p>
          <a:p>
            <a:pPr marL="0" lvl="0" indent="-203200" algn="l" rtl="0">
              <a:lnSpc>
                <a:spcPct val="90000"/>
              </a:lnSpc>
              <a:spcBef>
                <a:spcPts val="640"/>
              </a:spcBef>
              <a:spcAft>
                <a:spcPts val="0"/>
              </a:spcAft>
              <a:buClr>
                <a:schemeClr val="dk1"/>
              </a:buClr>
              <a:buSzPts val="3200"/>
              <a:buFont typeface="Noto Sans Symbols"/>
              <a:buChar char="⮚"/>
            </a:pPr>
            <a:r>
              <a:rPr lang="en-US">
                <a:solidFill>
                  <a:schemeClr val="dk1"/>
                </a:solidFill>
              </a:rPr>
              <a:t>The guard condition is a Boolean expression that may appear in square brackets at the top of any one lifeline within the body and may reference attributes of that object.</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64" descr="C:\Users\kshama\Downloads\New Doc 2020-09-02 10.20.05_2.jpg"/>
          <p:cNvPicPr preferRelativeResize="0"/>
          <p:nvPr/>
        </p:nvPicPr>
        <p:blipFill rotWithShape="1">
          <a:blip r:embed="rId3">
            <a:alphaModFix/>
          </a:blip>
          <a:srcRect/>
          <a:stretch/>
        </p:blipFill>
        <p:spPr>
          <a:xfrm>
            <a:off x="533400" y="0"/>
            <a:ext cx="8077200" cy="6858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5"/>
          <p:cNvSpPr txBox="1">
            <a:spLocks noGrp="1"/>
          </p:cNvSpPr>
          <p:nvPr>
            <p:ph type="ctrTitle"/>
          </p:nvPr>
        </p:nvSpPr>
        <p:spPr>
          <a:xfrm>
            <a:off x="914400" y="152400"/>
            <a:ext cx="77724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Conditional execution</a:t>
            </a:r>
            <a:br>
              <a:rPr lang="en-US" sz="3959"/>
            </a:br>
            <a:endParaRPr sz="3959"/>
          </a:p>
        </p:txBody>
      </p:sp>
      <p:sp>
        <p:nvSpPr>
          <p:cNvPr id="401" name="Google Shape;401;p65"/>
          <p:cNvSpPr txBox="1">
            <a:spLocks noGrp="1"/>
          </p:cNvSpPr>
          <p:nvPr>
            <p:ph type="subTitle" idx="1"/>
          </p:nvPr>
        </p:nvSpPr>
        <p:spPr>
          <a:xfrm>
            <a:off x="533400" y="685800"/>
            <a:ext cx="8382000" cy="5486400"/>
          </a:xfrm>
          <a:prstGeom prst="rect">
            <a:avLst/>
          </a:prstGeom>
          <a:noFill/>
          <a:ln>
            <a:noFill/>
          </a:ln>
        </p:spPr>
        <p:txBody>
          <a:bodyPr spcFirstLastPara="1" wrap="square" lIns="91425" tIns="45700" rIns="91425" bIns="45700" anchor="t" anchorCtr="0">
            <a:noAutofit/>
          </a:bodyPr>
          <a:lstStyle/>
          <a:p>
            <a:pPr marL="0" lvl="0" indent="-187960" algn="l" rtl="0">
              <a:lnSpc>
                <a:spcPct val="90000"/>
              </a:lnSpc>
              <a:spcBef>
                <a:spcPts val="0"/>
              </a:spcBef>
              <a:spcAft>
                <a:spcPts val="0"/>
              </a:spcAft>
              <a:buClr>
                <a:schemeClr val="dk1"/>
              </a:buClr>
              <a:buSzPts val="2960"/>
              <a:buFont typeface="Noto Sans Symbols"/>
              <a:buChar char="⮚"/>
            </a:pPr>
            <a:r>
              <a:rPr lang="en-US" sz="2960">
                <a:solidFill>
                  <a:schemeClr val="dk1"/>
                </a:solidFill>
              </a:rPr>
              <a:t>The tag is alt. </a:t>
            </a:r>
            <a:endParaRPr/>
          </a:p>
          <a:p>
            <a:pPr marL="0" lvl="0" indent="-187960" algn="l" rtl="0">
              <a:lnSpc>
                <a:spcPct val="90000"/>
              </a:lnSpc>
              <a:spcBef>
                <a:spcPts val="592"/>
              </a:spcBef>
              <a:spcAft>
                <a:spcPts val="0"/>
              </a:spcAft>
              <a:buClr>
                <a:schemeClr val="dk1"/>
              </a:buClr>
              <a:buSzPts val="2960"/>
              <a:buFont typeface="Noto Sans Symbols"/>
              <a:buChar char="⮚"/>
            </a:pPr>
            <a:r>
              <a:rPr lang="en-US" sz="2960">
                <a:solidFill>
                  <a:schemeClr val="dk1"/>
                </a:solidFill>
              </a:rPr>
              <a:t>The body of the control operator is divided into multiple sub regions by horizontal dashed lines.</a:t>
            </a:r>
            <a:endParaRPr/>
          </a:p>
          <a:p>
            <a:pPr marL="0" lvl="0" indent="-187960" algn="l" rtl="0">
              <a:lnSpc>
                <a:spcPct val="90000"/>
              </a:lnSpc>
              <a:spcBef>
                <a:spcPts val="592"/>
              </a:spcBef>
              <a:spcAft>
                <a:spcPts val="0"/>
              </a:spcAft>
              <a:buClr>
                <a:schemeClr val="dk1"/>
              </a:buClr>
              <a:buSzPts val="2960"/>
              <a:buFont typeface="Noto Sans Symbols"/>
              <a:buChar char="⮚"/>
            </a:pPr>
            <a:r>
              <a:rPr lang="en-US" sz="2960">
                <a:solidFill>
                  <a:schemeClr val="dk1"/>
                </a:solidFill>
              </a:rPr>
              <a:t> Each sub region represents one branch of a conditional. </a:t>
            </a:r>
            <a:endParaRPr/>
          </a:p>
          <a:p>
            <a:pPr marL="0" lvl="0" indent="-187960" algn="l" rtl="0">
              <a:lnSpc>
                <a:spcPct val="90000"/>
              </a:lnSpc>
              <a:spcBef>
                <a:spcPts val="592"/>
              </a:spcBef>
              <a:spcAft>
                <a:spcPts val="0"/>
              </a:spcAft>
              <a:buClr>
                <a:schemeClr val="dk1"/>
              </a:buClr>
              <a:buSzPts val="2960"/>
              <a:buFont typeface="Noto Sans Symbols"/>
              <a:buChar char="⮚"/>
            </a:pPr>
            <a:r>
              <a:rPr lang="en-US" sz="2960">
                <a:solidFill>
                  <a:schemeClr val="dk1"/>
                </a:solidFill>
              </a:rPr>
              <a:t>Each subregion has a guard condition.</a:t>
            </a:r>
            <a:endParaRPr/>
          </a:p>
          <a:p>
            <a:pPr marL="0" lvl="0" indent="-187960" algn="l" rtl="0">
              <a:lnSpc>
                <a:spcPct val="90000"/>
              </a:lnSpc>
              <a:spcBef>
                <a:spcPts val="592"/>
              </a:spcBef>
              <a:spcAft>
                <a:spcPts val="0"/>
              </a:spcAft>
              <a:buClr>
                <a:schemeClr val="dk1"/>
              </a:buClr>
              <a:buSzPts val="2960"/>
              <a:buFont typeface="Noto Sans Symbols"/>
              <a:buChar char="⮚"/>
            </a:pPr>
            <a:r>
              <a:rPr lang="en-US" sz="2960">
                <a:solidFill>
                  <a:schemeClr val="dk1"/>
                </a:solidFill>
              </a:rPr>
              <a:t> If the guard condition for a subregion is true, the subregion is executed. However, at most one subregion may be executed.</a:t>
            </a:r>
            <a:endParaRPr/>
          </a:p>
          <a:p>
            <a:pPr marL="0" lvl="0" indent="-187960" algn="l" rtl="0">
              <a:lnSpc>
                <a:spcPct val="90000"/>
              </a:lnSpc>
              <a:spcBef>
                <a:spcPts val="592"/>
              </a:spcBef>
              <a:spcAft>
                <a:spcPts val="0"/>
              </a:spcAft>
              <a:buClr>
                <a:schemeClr val="dk1"/>
              </a:buClr>
              <a:buSzPts val="2960"/>
              <a:buFont typeface="Noto Sans Symbols"/>
              <a:buChar char="⮚"/>
            </a:pPr>
            <a:r>
              <a:rPr lang="en-US" sz="2960">
                <a:solidFill>
                  <a:schemeClr val="dk1"/>
                </a:solidFill>
              </a:rPr>
              <a:t>One subregion may have a the special guard condition [else]; this subregion is executed if none of the other guard conditions are true.</a:t>
            </a:r>
            <a:endParaRPr sz="296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66" descr="C:\Users\kshama\Downloads\New Doc 2020-09-02 10.20.05_1.jpg"/>
          <p:cNvPicPr preferRelativeResize="0"/>
          <p:nvPr/>
        </p:nvPicPr>
        <p:blipFill rotWithShape="1">
          <a:blip r:embed="rId3">
            <a:alphaModFix/>
          </a:blip>
          <a:srcRect/>
          <a:stretch/>
        </p:blipFill>
        <p:spPr>
          <a:xfrm>
            <a:off x="2023752" y="0"/>
            <a:ext cx="5977247" cy="6858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67" descr="Sequence Diagrams"/>
          <p:cNvPicPr preferRelativeResize="0"/>
          <p:nvPr/>
        </p:nvPicPr>
        <p:blipFill rotWithShape="1">
          <a:blip r:embed="rId3">
            <a:alphaModFix/>
          </a:blip>
          <a:srcRect/>
          <a:stretch/>
        </p:blipFill>
        <p:spPr>
          <a:xfrm>
            <a:off x="533400" y="-457200"/>
            <a:ext cx="7924800" cy="7762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68" descr="image"/>
          <p:cNvPicPr preferRelativeResize="0"/>
          <p:nvPr/>
        </p:nvPicPr>
        <p:blipFill rotWithShape="1">
          <a:blip r:embed="rId3">
            <a:alphaModFix/>
          </a:blip>
          <a:srcRect/>
          <a:stretch/>
        </p:blipFill>
        <p:spPr>
          <a:xfrm>
            <a:off x="914400" y="457200"/>
            <a:ext cx="7696200" cy="592455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69" descr="https://circle.visual-paradigm.com/wp-content/uploads/2017/08/Sequence-Diagram-Branching-with%CB%87opt%CB%87and%CB%87alt.png"/>
          <p:cNvPicPr preferRelativeResize="0"/>
          <p:nvPr/>
        </p:nvPicPr>
        <p:blipFill rotWithShape="1">
          <a:blip r:embed="rId3">
            <a:alphaModFix/>
          </a:blip>
          <a:srcRect/>
          <a:stretch/>
        </p:blipFill>
        <p:spPr>
          <a:xfrm>
            <a:off x="228600" y="228600"/>
            <a:ext cx="8534400" cy="6019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0"/>
          <p:cNvSpPr txBox="1">
            <a:spLocks noGrp="1"/>
          </p:cNvSpPr>
          <p:nvPr>
            <p:ph type="ctrTitle"/>
          </p:nvPr>
        </p:nvSpPr>
        <p:spPr>
          <a:xfrm>
            <a:off x="762000" y="228601"/>
            <a:ext cx="77724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Parallel execution</a:t>
            </a:r>
            <a:br>
              <a:rPr lang="en-US" sz="3959"/>
            </a:br>
            <a:endParaRPr sz="3959"/>
          </a:p>
        </p:txBody>
      </p:sp>
      <p:sp>
        <p:nvSpPr>
          <p:cNvPr id="427" name="Google Shape;427;p70"/>
          <p:cNvSpPr txBox="1">
            <a:spLocks noGrp="1"/>
          </p:cNvSpPr>
          <p:nvPr>
            <p:ph type="subTitle" idx="1"/>
          </p:nvPr>
        </p:nvSpPr>
        <p:spPr>
          <a:xfrm>
            <a:off x="304800" y="533400"/>
            <a:ext cx="8610600" cy="5029200"/>
          </a:xfrm>
          <a:prstGeom prst="rect">
            <a:avLst/>
          </a:prstGeom>
          <a:noFill/>
          <a:ln>
            <a:noFill/>
          </a:ln>
        </p:spPr>
        <p:txBody>
          <a:bodyPr spcFirstLastPara="1" wrap="square" lIns="91425" tIns="45700" rIns="91425" bIns="45700" anchor="t" anchorCtr="0">
            <a:noAutofit/>
          </a:bodyPr>
          <a:lstStyle/>
          <a:p>
            <a:pPr marL="0" lvl="0" indent="-203200" algn="l" rtl="0">
              <a:spcBef>
                <a:spcPts val="0"/>
              </a:spcBef>
              <a:spcAft>
                <a:spcPts val="0"/>
              </a:spcAft>
              <a:buClr>
                <a:schemeClr val="dk1"/>
              </a:buClr>
              <a:buSzPts val="3200"/>
              <a:buFont typeface="Noto Sans Symbols"/>
              <a:buChar char="⮚"/>
            </a:pPr>
            <a:r>
              <a:rPr lang="en-US">
                <a:solidFill>
                  <a:schemeClr val="dk1"/>
                </a:solidFill>
              </a:rPr>
              <a:t>The tag is par. </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The body of the control operator is divided into multiple subregions by horizontal dashed lines.</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 Each subregion represents a parallel (concurrent) computation.</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 In most cases, each subregion involves different lifelines. When the control operator is entered, all of the subregions execute concurrently.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1"/>
          <p:cNvSpPr txBox="1">
            <a:spLocks noGrp="1"/>
          </p:cNvSpPr>
          <p:nvPr>
            <p:ph type="ctrTitle"/>
          </p:nvPr>
        </p:nvSpPr>
        <p:spPr>
          <a:xfrm>
            <a:off x="609600" y="304801"/>
            <a:ext cx="77724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Loop (iterative) execution</a:t>
            </a:r>
            <a:br>
              <a:rPr lang="en-US" sz="3959" b="1"/>
            </a:br>
            <a:endParaRPr sz="3959"/>
          </a:p>
        </p:txBody>
      </p:sp>
      <p:sp>
        <p:nvSpPr>
          <p:cNvPr id="433" name="Google Shape;433;p71"/>
          <p:cNvSpPr txBox="1">
            <a:spLocks noGrp="1"/>
          </p:cNvSpPr>
          <p:nvPr>
            <p:ph type="subTitle" idx="1"/>
          </p:nvPr>
        </p:nvSpPr>
        <p:spPr>
          <a:xfrm>
            <a:off x="685800" y="685800"/>
            <a:ext cx="8077200" cy="5715000"/>
          </a:xfrm>
          <a:prstGeom prst="rect">
            <a:avLst/>
          </a:prstGeom>
          <a:noFill/>
          <a:ln>
            <a:noFill/>
          </a:ln>
        </p:spPr>
        <p:txBody>
          <a:bodyPr spcFirstLastPara="1" wrap="square" lIns="91425" tIns="45700" rIns="91425" bIns="45700" anchor="t" anchorCtr="0">
            <a:noAutofit/>
          </a:bodyPr>
          <a:lstStyle/>
          <a:p>
            <a:pPr marL="0" lvl="0" indent="-203200" algn="l" rtl="0">
              <a:spcBef>
                <a:spcPts val="0"/>
              </a:spcBef>
              <a:spcAft>
                <a:spcPts val="0"/>
              </a:spcAft>
              <a:buClr>
                <a:schemeClr val="dk1"/>
              </a:buClr>
              <a:buSzPts val="3200"/>
              <a:buFont typeface="Noto Sans Symbols"/>
              <a:buChar char="⮚"/>
            </a:pPr>
            <a:r>
              <a:rPr lang="en-US">
                <a:solidFill>
                  <a:schemeClr val="dk1"/>
                </a:solidFill>
              </a:rPr>
              <a:t>The tag is loop.</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 A guard condition appears at the top of one lifeline within the body. </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The body of the loop is executed repeatedly as long as the guard condition is true before each iteration. </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When the guard condition is false at the top of the body, control passes out of the control operator.</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subTitle" idx="1"/>
          </p:nvPr>
        </p:nvSpPr>
        <p:spPr>
          <a:xfrm>
            <a:off x="609600" y="457200"/>
            <a:ext cx="8153400" cy="5181600"/>
          </a:xfrm>
          <a:prstGeom prst="rect">
            <a:avLst/>
          </a:prstGeom>
          <a:noFill/>
          <a:ln>
            <a:noFill/>
          </a:ln>
        </p:spPr>
        <p:txBody>
          <a:bodyPr spcFirstLastPara="1" wrap="square" lIns="91425" tIns="45700" rIns="91425" bIns="45700" anchor="t" anchorCtr="0">
            <a:noAutofit/>
          </a:bodyPr>
          <a:lstStyle/>
          <a:p>
            <a:pPr marL="0" lvl="0" indent="-203200" algn="l" rtl="0">
              <a:spcBef>
                <a:spcPts val="0"/>
              </a:spcBef>
              <a:spcAft>
                <a:spcPts val="0"/>
              </a:spcAft>
              <a:buClr>
                <a:schemeClr val="dk1"/>
              </a:buClr>
              <a:buSzPts val="3200"/>
              <a:buFont typeface="Noto Sans Symbols"/>
              <a:buChar char="⮚"/>
            </a:pPr>
            <a:r>
              <a:rPr lang="en-US">
                <a:solidFill>
                  <a:schemeClr val="dk1"/>
                </a:solidFill>
              </a:rPr>
              <a:t>Illustrates how objects interacts with each other.</a:t>
            </a:r>
            <a:endParaRPr/>
          </a:p>
          <a:p>
            <a:pPr marL="0" lvl="0" indent="-203200" algn="l" rtl="0">
              <a:spcBef>
                <a:spcPts val="640"/>
              </a:spcBef>
              <a:spcAft>
                <a:spcPts val="0"/>
              </a:spcAft>
              <a:buClr>
                <a:schemeClr val="dk1"/>
              </a:buClr>
              <a:buSzPts val="3200"/>
              <a:buFont typeface="Noto Sans Symbols"/>
              <a:buChar char="⮚"/>
            </a:pPr>
            <a:r>
              <a:rPr lang="en-US">
                <a:solidFill>
                  <a:schemeClr val="dk1"/>
                </a:solidFill>
              </a:rPr>
              <a:t>Emphasizes time ordering of messages.</a:t>
            </a:r>
            <a:endParaRPr/>
          </a:p>
          <a:p>
            <a:pPr marL="0" lvl="0" indent="0" algn="l" rtl="0">
              <a:spcBef>
                <a:spcPts val="640"/>
              </a:spcBef>
              <a:spcAft>
                <a:spcPts val="0"/>
              </a:spcAft>
              <a:buClr>
                <a:schemeClr val="dk1"/>
              </a:buClr>
              <a:buSzPts val="3200"/>
              <a:buNone/>
            </a:pPr>
            <a:r>
              <a:rPr lang="en-US">
                <a:solidFill>
                  <a:schemeClr val="dk1"/>
                </a:solidFill>
              </a:rPr>
              <a:t>Can model simple sequential flow, branching, iteration, recursion and concurrency.</a:t>
            </a:r>
            <a:endParaRPr/>
          </a:p>
          <a:p>
            <a:pPr marL="0" lvl="0" indent="0" algn="l" rtl="0">
              <a:spcBef>
                <a:spcPts val="640"/>
              </a:spcBef>
              <a:spcAft>
                <a:spcPts val="0"/>
              </a:spcAft>
              <a:buClr>
                <a:srgbClr val="888888"/>
              </a:buClr>
              <a:buSzPts val="3200"/>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72" descr="Combined Fragments"/>
          <p:cNvPicPr preferRelativeResize="0"/>
          <p:nvPr/>
        </p:nvPicPr>
        <p:blipFill rotWithShape="1">
          <a:blip r:embed="rId3">
            <a:alphaModFix/>
          </a:blip>
          <a:srcRect/>
          <a:stretch/>
        </p:blipFill>
        <p:spPr>
          <a:xfrm>
            <a:off x="1447800" y="533400"/>
            <a:ext cx="6248400" cy="59436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43" name="Google Shape;443;p73" descr="http://umlguide2.uw.hu/images/0321267974/graphics/19fig03.gif"/>
          <p:cNvPicPr preferRelativeResize="0"/>
          <p:nvPr/>
        </p:nvPicPr>
        <p:blipFill rotWithShape="1">
          <a:blip r:embed="rId3">
            <a:alphaModFix/>
          </a:blip>
          <a:srcRect/>
          <a:stretch/>
        </p:blipFill>
        <p:spPr>
          <a:xfrm>
            <a:off x="1371600" y="533400"/>
            <a:ext cx="6400800" cy="58674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4"/>
          <p:cNvSpPr txBox="1">
            <a:spLocks noGrp="1"/>
          </p:cNvSpPr>
          <p:nvPr>
            <p:ph type="ctrTitle"/>
          </p:nvPr>
        </p:nvSpPr>
        <p:spPr>
          <a:xfrm>
            <a:off x="457200" y="228601"/>
            <a:ext cx="77724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Reference</a:t>
            </a:r>
            <a:endParaRPr sz="3959"/>
          </a:p>
        </p:txBody>
      </p:sp>
      <p:sp>
        <p:nvSpPr>
          <p:cNvPr id="449" name="Google Shape;449;p74"/>
          <p:cNvSpPr txBox="1">
            <a:spLocks noGrp="1"/>
          </p:cNvSpPr>
          <p:nvPr>
            <p:ph type="subTitle" idx="1"/>
          </p:nvPr>
        </p:nvSpPr>
        <p:spPr>
          <a:xfrm>
            <a:off x="609600" y="990600"/>
            <a:ext cx="76962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b="1">
                <a:solidFill>
                  <a:schemeClr val="dk1"/>
                </a:solidFill>
              </a:rPr>
              <a:t>ref Reference</a:t>
            </a:r>
            <a:r>
              <a:rPr lang="en-US">
                <a:solidFill>
                  <a:schemeClr val="dk1"/>
                </a:solidFill>
              </a:rPr>
              <a:t>: refers to an interaction defined on another </a:t>
            </a:r>
            <a:r>
              <a:rPr lang="en-US" b="1">
                <a:solidFill>
                  <a:schemeClr val="dk1"/>
                </a:solidFill>
              </a:rPr>
              <a:t>diagram</a:t>
            </a:r>
            <a:r>
              <a:rPr lang="en-US">
                <a:solidFill>
                  <a:schemeClr val="dk1"/>
                </a:solidFill>
              </a:rPr>
              <a:t>. The frame is drawn to cover the lifelines involved in the interaction. </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pic>
        <p:nvPicPr>
          <p:cNvPr id="454" name="Google Shape;454;p75" descr="http://umlguide2.uw.hu/images/0321267974/graphics/19fig04.gif"/>
          <p:cNvPicPr preferRelativeResize="0"/>
          <p:nvPr/>
        </p:nvPicPr>
        <p:blipFill rotWithShape="1">
          <a:blip r:embed="rId3">
            <a:alphaModFix/>
          </a:blip>
          <a:srcRect/>
          <a:stretch/>
        </p:blipFill>
        <p:spPr>
          <a:xfrm>
            <a:off x="1752600" y="762000"/>
            <a:ext cx="6172200" cy="5334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76" descr="https://sceweb.uhcl.edu/helm/RationalUnifiedProcess/process/modguide/images/md_seqd3.gif"/>
          <p:cNvPicPr preferRelativeResize="0"/>
          <p:nvPr/>
        </p:nvPicPr>
        <p:blipFill rotWithShape="1">
          <a:blip r:embed="rId3">
            <a:alphaModFix/>
          </a:blip>
          <a:srcRect/>
          <a:stretch/>
        </p:blipFill>
        <p:spPr>
          <a:xfrm>
            <a:off x="1981200" y="1371600"/>
            <a:ext cx="5943600" cy="44196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77" descr="sequence diagram for an atm system"/>
          <p:cNvPicPr preferRelativeResize="0"/>
          <p:nvPr/>
        </p:nvPicPr>
        <p:blipFill rotWithShape="1">
          <a:blip r:embed="rId3">
            <a:alphaModFix/>
          </a:blip>
          <a:srcRect/>
          <a:stretch/>
        </p:blipFill>
        <p:spPr>
          <a:xfrm>
            <a:off x="304800" y="0"/>
            <a:ext cx="8610600" cy="6858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8"/>
          <p:cNvSpPr txBox="1">
            <a:spLocks noGrp="1"/>
          </p:cNvSpPr>
          <p:nvPr>
            <p:ph type="subTitle" idx="1"/>
          </p:nvPr>
        </p:nvSpPr>
        <p:spPr>
          <a:xfrm>
            <a:off x="381000" y="533400"/>
            <a:ext cx="8458200" cy="3657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solidFill>
                  <a:schemeClr val="dk1"/>
                </a:solidFill>
              </a:rPr>
              <a:t>Focus of control (FOC) is used in sequence diagrams to show the period of time during which an object performs an action. </a:t>
            </a:r>
            <a:endParaRPr>
              <a:solidFill>
                <a:schemeClr val="dk1"/>
              </a:solidFill>
            </a:endParaRPr>
          </a:p>
          <a:p>
            <a:pPr marL="0" lvl="0" indent="0" algn="l" rtl="0">
              <a:lnSpc>
                <a:spcPct val="90000"/>
              </a:lnSpc>
              <a:spcBef>
                <a:spcPts val="640"/>
              </a:spcBef>
              <a:spcAft>
                <a:spcPts val="0"/>
              </a:spcAft>
              <a:buClr>
                <a:schemeClr val="dk1"/>
              </a:buClr>
              <a:buSzPts val="3200"/>
              <a:buNone/>
            </a:pPr>
            <a:r>
              <a:rPr lang="en-US">
                <a:solidFill>
                  <a:schemeClr val="dk1"/>
                </a:solidFill>
              </a:rPr>
              <a:t>FOC is rendered as a thin, rectangular object that sits on top of object lifelines. </a:t>
            </a:r>
            <a:endParaRPr>
              <a:solidFill>
                <a:schemeClr val="dk1"/>
              </a:solidFill>
            </a:endParaRPr>
          </a:p>
          <a:p>
            <a:pPr marL="0" lvl="0" indent="0" algn="l" rtl="0">
              <a:lnSpc>
                <a:spcPct val="90000"/>
              </a:lnSpc>
              <a:spcBef>
                <a:spcPts val="640"/>
              </a:spcBef>
              <a:spcAft>
                <a:spcPts val="0"/>
              </a:spcAft>
              <a:buClr>
                <a:schemeClr val="dk1"/>
              </a:buClr>
              <a:buSzPts val="3200"/>
              <a:buNone/>
            </a:pPr>
            <a:r>
              <a:rPr lang="en-US">
                <a:solidFill>
                  <a:schemeClr val="dk1"/>
                </a:solidFill>
              </a:rPr>
              <a:t>The top of the FOC rectangle coincides with the receipt of a message.</a:t>
            </a:r>
            <a:endParaRPr>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9"/>
          <p:cNvSpPr txBox="1">
            <a:spLocks noGrp="1"/>
          </p:cNvSpPr>
          <p:nvPr>
            <p:ph type="ctrTitle"/>
          </p:nvPr>
        </p:nvSpPr>
        <p:spPr>
          <a:xfrm>
            <a:off x="381000" y="304800"/>
            <a:ext cx="8153400" cy="1219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
            </a:r>
            <a:br>
              <a:rPr lang="en-US" sz="3959"/>
            </a:br>
            <a:r>
              <a:rPr lang="en-US" sz="3959"/>
              <a:t>Collaboration Diagram/</a:t>
            </a:r>
            <a:br>
              <a:rPr lang="en-US" sz="3959"/>
            </a:br>
            <a:r>
              <a:rPr lang="en-US" sz="3959"/>
              <a:t>communication diagram</a:t>
            </a:r>
            <a:br>
              <a:rPr lang="en-US" sz="3959"/>
            </a:br>
            <a:endParaRPr sz="3959"/>
          </a:p>
        </p:txBody>
      </p:sp>
      <p:sp>
        <p:nvSpPr>
          <p:cNvPr id="475" name="Google Shape;475;p79"/>
          <p:cNvSpPr txBox="1">
            <a:spLocks noGrp="1"/>
          </p:cNvSpPr>
          <p:nvPr>
            <p:ph type="subTitle" idx="1"/>
          </p:nvPr>
        </p:nvSpPr>
        <p:spPr>
          <a:xfrm>
            <a:off x="914400" y="1676400"/>
            <a:ext cx="7696200" cy="457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solidFill>
                  <a:schemeClr val="dk1"/>
                </a:solidFill>
              </a:rPr>
              <a:t>Unlike a sequence diagram, a collaboration diagram shows the relationships among the objects. </a:t>
            </a:r>
            <a:endParaRPr>
              <a:solidFill>
                <a:schemeClr val="dk1"/>
              </a:solidFill>
            </a:endParaRPr>
          </a:p>
          <a:p>
            <a:pPr marL="0" lvl="0" indent="0" algn="l" rtl="0">
              <a:spcBef>
                <a:spcPts val="640"/>
              </a:spcBef>
              <a:spcAft>
                <a:spcPts val="0"/>
              </a:spcAft>
              <a:buClr>
                <a:schemeClr val="dk1"/>
              </a:buClr>
              <a:buSzPts val="3200"/>
              <a:buNone/>
            </a:pPr>
            <a:r>
              <a:rPr lang="en-US">
                <a:solidFill>
                  <a:schemeClr val="dk1"/>
                </a:solidFill>
              </a:rPr>
              <a:t>Sequence diagrams and collaboration diagrams express similar information, but show it in different ways</a:t>
            </a:r>
            <a:r>
              <a:rPr lang="en-US"/>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0"/>
          <p:cNvSpPr txBox="1">
            <a:spLocks noGrp="1"/>
          </p:cNvSpPr>
          <p:nvPr>
            <p:ph type="ctrTitle"/>
          </p:nvPr>
        </p:nvSpPr>
        <p:spPr>
          <a:xfrm>
            <a:off x="685800" y="228601"/>
            <a:ext cx="77724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Communication Diagrams</a:t>
            </a:r>
            <a:br>
              <a:rPr lang="en-US" sz="3959" b="1"/>
            </a:br>
            <a:endParaRPr sz="3959"/>
          </a:p>
        </p:txBody>
      </p:sp>
      <p:sp>
        <p:nvSpPr>
          <p:cNvPr id="481" name="Google Shape;481;p80"/>
          <p:cNvSpPr txBox="1">
            <a:spLocks noGrp="1"/>
          </p:cNvSpPr>
          <p:nvPr>
            <p:ph type="subTitle" idx="1"/>
          </p:nvPr>
        </p:nvSpPr>
        <p:spPr>
          <a:xfrm>
            <a:off x="381000" y="609600"/>
            <a:ext cx="8534400" cy="5029200"/>
          </a:xfrm>
          <a:prstGeom prst="rect">
            <a:avLst/>
          </a:prstGeom>
          <a:noFill/>
          <a:ln>
            <a:noFill/>
          </a:ln>
        </p:spPr>
        <p:txBody>
          <a:bodyPr spcFirstLastPara="1" wrap="square" lIns="91425" tIns="45700" rIns="91425" bIns="45700" anchor="t" anchorCtr="0">
            <a:noAutofit/>
          </a:bodyPr>
          <a:lstStyle/>
          <a:p>
            <a:pPr marL="0" lvl="0" indent="-187960" algn="l" rtl="0">
              <a:lnSpc>
                <a:spcPct val="80000"/>
              </a:lnSpc>
              <a:spcBef>
                <a:spcPts val="0"/>
              </a:spcBef>
              <a:spcAft>
                <a:spcPts val="0"/>
              </a:spcAft>
              <a:buClr>
                <a:schemeClr val="dk1"/>
              </a:buClr>
              <a:buSzPts val="2960"/>
              <a:buFont typeface="Noto Sans Symbols"/>
              <a:buChar char="⮚"/>
            </a:pPr>
            <a:r>
              <a:rPr lang="en-US" sz="2960">
                <a:solidFill>
                  <a:schemeClr val="dk1"/>
                </a:solidFill>
              </a:rPr>
              <a:t>A communication diagram emphasizes the organization of the objects that participate in an interaction. </a:t>
            </a:r>
            <a:endParaRPr/>
          </a:p>
          <a:p>
            <a:pPr marL="0" lvl="0" indent="-187960" algn="l" rtl="0">
              <a:lnSpc>
                <a:spcPct val="80000"/>
              </a:lnSpc>
              <a:spcBef>
                <a:spcPts val="592"/>
              </a:spcBef>
              <a:spcAft>
                <a:spcPts val="0"/>
              </a:spcAft>
              <a:buClr>
                <a:schemeClr val="dk1"/>
              </a:buClr>
              <a:buSzPts val="2960"/>
              <a:buFont typeface="Noto Sans Symbols"/>
              <a:buChar char="⮚"/>
            </a:pPr>
            <a:r>
              <a:rPr lang="en-US" sz="2960">
                <a:solidFill>
                  <a:schemeClr val="dk1"/>
                </a:solidFill>
              </a:rPr>
              <a:t>first place the objects that participate in the interaction as the vertices in a graph. Next, render the links that connect these objects as the arcs of this graph.</a:t>
            </a:r>
            <a:endParaRPr/>
          </a:p>
          <a:p>
            <a:pPr marL="0" lvl="0" indent="-187960" algn="l" rtl="0">
              <a:lnSpc>
                <a:spcPct val="80000"/>
              </a:lnSpc>
              <a:spcBef>
                <a:spcPts val="592"/>
              </a:spcBef>
              <a:spcAft>
                <a:spcPts val="0"/>
              </a:spcAft>
              <a:buClr>
                <a:schemeClr val="dk1"/>
              </a:buClr>
              <a:buSzPts val="2960"/>
              <a:buFont typeface="Noto Sans Symbols"/>
              <a:buChar char="⮚"/>
            </a:pPr>
            <a:r>
              <a:rPr lang="en-US" sz="2960">
                <a:solidFill>
                  <a:schemeClr val="dk1"/>
                </a:solidFill>
              </a:rPr>
              <a:t> The links may have rolenames to identify them. Finally,  adorn these links with the messages that objects send and receive. This gives the reader a clear visual cue to the flow of control in the context of the structural organization of objects that collaborate.</a:t>
            </a:r>
            <a:endParaRPr sz="296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pic>
        <p:nvPicPr>
          <p:cNvPr id="486" name="Google Shape;486;p81" descr="http://umlguide2.uw.hu/images/0321267974/graphics/19fig05.jpg"/>
          <p:cNvPicPr preferRelativeResize="0"/>
          <p:nvPr/>
        </p:nvPicPr>
        <p:blipFill rotWithShape="1">
          <a:blip r:embed="rId3">
            <a:alphaModFix/>
          </a:blip>
          <a:srcRect/>
          <a:stretch/>
        </p:blipFill>
        <p:spPr>
          <a:xfrm>
            <a:off x="1066800" y="990600"/>
            <a:ext cx="7315200" cy="502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p:nvPr>
        </p:nvSpPr>
        <p:spPr>
          <a:xfrm>
            <a:off x="609600" y="457201"/>
            <a:ext cx="77724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Context</a:t>
            </a:r>
            <a:endParaRPr sz="3959"/>
          </a:p>
        </p:txBody>
      </p:sp>
      <p:sp>
        <p:nvSpPr>
          <p:cNvPr id="125" name="Google Shape;125;p19"/>
          <p:cNvSpPr txBox="1">
            <a:spLocks noGrp="1"/>
          </p:cNvSpPr>
          <p:nvPr>
            <p:ph type="subTitle" idx="1"/>
          </p:nvPr>
        </p:nvSpPr>
        <p:spPr>
          <a:xfrm>
            <a:off x="533400" y="1219200"/>
            <a:ext cx="8229600" cy="4419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solidFill>
                  <a:schemeClr val="dk1"/>
                </a:solidFill>
              </a:rPr>
              <a:t>Object interaction use in three context</a:t>
            </a:r>
            <a:endParaRPr/>
          </a:p>
          <a:p>
            <a:pPr marL="0" lvl="0" indent="0" algn="l" rtl="0">
              <a:spcBef>
                <a:spcPts val="640"/>
              </a:spcBef>
              <a:spcAft>
                <a:spcPts val="0"/>
              </a:spcAft>
              <a:buClr>
                <a:schemeClr val="dk1"/>
              </a:buClr>
              <a:buSzPts val="3200"/>
              <a:buNone/>
            </a:pPr>
            <a:r>
              <a:rPr lang="en-US">
                <a:solidFill>
                  <a:schemeClr val="dk1"/>
                </a:solidFill>
              </a:rPr>
              <a:t>1.Interaction of object in context of system or subsystem</a:t>
            </a:r>
            <a:endParaRPr/>
          </a:p>
          <a:p>
            <a:pPr marL="0" lvl="0" indent="0" algn="l" rtl="0">
              <a:spcBef>
                <a:spcPts val="640"/>
              </a:spcBef>
              <a:spcAft>
                <a:spcPts val="0"/>
              </a:spcAft>
              <a:buClr>
                <a:schemeClr val="dk1"/>
              </a:buClr>
              <a:buSzPts val="3200"/>
              <a:buNone/>
            </a:pPr>
            <a:r>
              <a:rPr lang="en-US">
                <a:solidFill>
                  <a:schemeClr val="dk1"/>
                </a:solidFill>
              </a:rPr>
              <a:t>2.Interaction of object in context of operation</a:t>
            </a:r>
            <a:endParaRPr/>
          </a:p>
          <a:p>
            <a:pPr marL="0" lvl="0" indent="0" algn="l" rtl="0">
              <a:spcBef>
                <a:spcPts val="640"/>
              </a:spcBef>
              <a:spcAft>
                <a:spcPts val="0"/>
              </a:spcAft>
              <a:buClr>
                <a:schemeClr val="dk1"/>
              </a:buClr>
              <a:buSzPts val="3200"/>
              <a:buNone/>
            </a:pPr>
            <a:r>
              <a:rPr lang="en-US">
                <a:solidFill>
                  <a:schemeClr val="dk1"/>
                </a:solidFill>
              </a:rPr>
              <a:t>3.Interaction of object in context of class</a:t>
            </a:r>
            <a:endParaRPr/>
          </a:p>
          <a:p>
            <a:pPr marL="0" lvl="0" indent="0" algn="ctr" rtl="0">
              <a:spcBef>
                <a:spcPts val="640"/>
              </a:spcBef>
              <a:spcAft>
                <a:spcPts val="0"/>
              </a:spcAft>
              <a:buClr>
                <a:srgbClr val="888888"/>
              </a:buClr>
              <a:buSzPts val="32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ctrTitle"/>
          </p:nvPr>
        </p:nvSpPr>
        <p:spPr>
          <a:xfrm>
            <a:off x="685800" y="228601"/>
            <a:ext cx="77724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
            </a:r>
            <a:br>
              <a:rPr lang="en-US" sz="3959" b="1"/>
            </a:br>
            <a:r>
              <a:rPr lang="en-US" sz="3959" b="1"/>
              <a:t/>
            </a:r>
            <a:br>
              <a:rPr lang="en-US" sz="3959" b="1"/>
            </a:br>
            <a:r>
              <a:rPr lang="en-US" sz="3959" b="1"/>
              <a:t>Sequence Diagram Notations –</a:t>
            </a:r>
            <a:br>
              <a:rPr lang="en-US" sz="3959" b="1"/>
            </a:br>
            <a:r>
              <a:rPr lang="en-US" sz="3959"/>
              <a:t/>
            </a:r>
            <a:br>
              <a:rPr lang="en-US" sz="3959"/>
            </a:br>
            <a:endParaRPr sz="3959"/>
          </a:p>
        </p:txBody>
      </p:sp>
      <p:sp>
        <p:nvSpPr>
          <p:cNvPr id="131" name="Google Shape;131;p20"/>
          <p:cNvSpPr txBox="1">
            <a:spLocks noGrp="1"/>
          </p:cNvSpPr>
          <p:nvPr>
            <p:ph type="subTitle" idx="1"/>
          </p:nvPr>
        </p:nvSpPr>
        <p:spPr>
          <a:xfrm>
            <a:off x="2286000" y="990600"/>
            <a:ext cx="6400800" cy="48006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3200"/>
              <a:buFont typeface="Calibri"/>
              <a:buAutoNum type="arabicPeriod"/>
            </a:pPr>
            <a:r>
              <a:rPr lang="en-US">
                <a:solidFill>
                  <a:schemeClr val="dk1"/>
                </a:solidFill>
              </a:rPr>
              <a:t>Actor</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Object</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Life line</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Activation Bar</a:t>
            </a:r>
            <a:endParaRPr/>
          </a:p>
          <a:p>
            <a:pPr marL="514350" lvl="0" indent="-514350" algn="l" rtl="0">
              <a:spcBef>
                <a:spcPts val="640"/>
              </a:spcBef>
              <a:spcAft>
                <a:spcPts val="0"/>
              </a:spcAft>
              <a:buClr>
                <a:schemeClr val="dk1"/>
              </a:buClr>
              <a:buSzPts val="3200"/>
              <a:buFont typeface="Calibri"/>
              <a:buAutoNum type="arabicPeriod"/>
            </a:pPr>
            <a:r>
              <a:rPr lang="en-US">
                <a:solidFill>
                  <a:schemeClr val="dk1"/>
                </a:solidFill>
              </a:rPr>
              <a:t>Message </a:t>
            </a:r>
            <a:endParaRPr/>
          </a:p>
          <a:p>
            <a:pPr marL="514350" lvl="0" indent="-514350" algn="l" rtl="0">
              <a:spcBef>
                <a:spcPts val="640"/>
              </a:spcBef>
              <a:spcAft>
                <a:spcPts val="0"/>
              </a:spcAft>
              <a:buClr>
                <a:srgbClr val="888888"/>
              </a:buClr>
              <a:buSzPts val="3200"/>
              <a:buNone/>
            </a:pP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subTitle" idx="1"/>
          </p:nvPr>
        </p:nvSpPr>
        <p:spPr>
          <a:xfrm>
            <a:off x="457200" y="457200"/>
            <a:ext cx="8382000" cy="3352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b="1">
                <a:solidFill>
                  <a:schemeClr val="dk1"/>
                </a:solidFill>
              </a:rPr>
              <a:t>Actors –</a:t>
            </a:r>
            <a:r>
              <a:rPr lang="en-US">
                <a:solidFill>
                  <a:schemeClr val="dk1"/>
                </a:solidFill>
              </a:rPr>
              <a:t> An actor in a UML diagram represents a type of role where it interacts with the system and its objects. </a:t>
            </a:r>
            <a:endParaRPr>
              <a:solidFill>
                <a:schemeClr val="dk1"/>
              </a:solidFill>
            </a:endParaRPr>
          </a:p>
          <a:p>
            <a:pPr marL="0" lvl="0" indent="0" algn="l" rtl="0">
              <a:lnSpc>
                <a:spcPct val="90000"/>
              </a:lnSpc>
              <a:spcBef>
                <a:spcPts val="640"/>
              </a:spcBef>
              <a:spcAft>
                <a:spcPts val="0"/>
              </a:spcAft>
              <a:buClr>
                <a:schemeClr val="dk1"/>
              </a:buClr>
              <a:buSzPts val="3200"/>
              <a:buNone/>
            </a:pPr>
            <a:r>
              <a:rPr lang="en-US">
                <a:solidFill>
                  <a:schemeClr val="dk1"/>
                </a:solidFill>
              </a:rPr>
              <a:t>It is important to note here that an actor is always outside the scope of the system </a:t>
            </a:r>
            <a:br>
              <a:rPr lang="en-US">
                <a:solidFill>
                  <a:schemeClr val="dk1"/>
                </a:solidFill>
              </a:rPr>
            </a:br>
            <a:r>
              <a:rPr lang="en-US"/>
              <a:t/>
            </a:r>
            <a:br>
              <a:rPr lang="en-US"/>
            </a:br>
            <a:endParaRPr/>
          </a:p>
        </p:txBody>
      </p:sp>
      <p:pic>
        <p:nvPicPr>
          <p:cNvPr id="137" name="Google Shape;137;p21" descr="https://media.geeksforgeeks.org/wp-content/cdn-uploads/seq1.png"/>
          <p:cNvPicPr preferRelativeResize="0"/>
          <p:nvPr/>
        </p:nvPicPr>
        <p:blipFill rotWithShape="1">
          <a:blip r:embed="rId3">
            <a:alphaModFix/>
          </a:blip>
          <a:srcRect/>
          <a:stretch/>
        </p:blipFill>
        <p:spPr>
          <a:xfrm>
            <a:off x="3962400" y="3124200"/>
            <a:ext cx="1447800" cy="31718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1177</Words>
  <Application>Microsoft Office PowerPoint</Application>
  <PresentationFormat>On-screen Show (4:3)</PresentationFormat>
  <Paragraphs>180</Paragraphs>
  <Slides>69</Slides>
  <Notes>69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Noto Sans Symbols</vt:lpstr>
      <vt:lpstr>Times New Roman</vt:lpstr>
      <vt:lpstr>Office Theme</vt:lpstr>
      <vt:lpstr>Unit-III Sequence Diagrams </vt:lpstr>
      <vt:lpstr>Interaction Diagrams</vt:lpstr>
      <vt:lpstr>Interaction Diagrams </vt:lpstr>
      <vt:lpstr>Interaction Diagrams (Cont.)</vt:lpstr>
      <vt:lpstr> Sequence Diagrams </vt:lpstr>
      <vt:lpstr>PowerPoint Presentation</vt:lpstr>
      <vt:lpstr>Context</vt:lpstr>
      <vt:lpstr>  Sequence Diagram Notations –  </vt:lpstr>
      <vt:lpstr>PowerPoint Presentation</vt:lpstr>
      <vt:lpstr>PowerPoint Presentation</vt:lpstr>
      <vt:lpstr>PowerPoint Presentation</vt:lpstr>
      <vt:lpstr>Object</vt:lpstr>
      <vt:lpstr>Object</vt:lpstr>
      <vt:lpstr>Life Line</vt:lpstr>
      <vt:lpstr>PowerPoint Presentation</vt:lpstr>
      <vt:lpstr>Activation Bar</vt:lpstr>
      <vt:lpstr>PowerPoint Presentation</vt:lpstr>
      <vt:lpstr>PowerPoint Presentation</vt:lpstr>
      <vt:lpstr>PowerPoint Presentation</vt:lpstr>
      <vt:lpstr>Messages</vt:lpstr>
      <vt:lpstr>PowerPoint Presentation</vt:lpstr>
      <vt:lpstr>Messages Types</vt:lpstr>
      <vt:lpstr>Synchronous messages </vt:lpstr>
      <vt:lpstr>PowerPoint Presentation</vt:lpstr>
      <vt:lpstr>Asynchronous Messages </vt:lpstr>
      <vt:lpstr>Reply Message</vt:lpstr>
      <vt:lpstr>PowerPoint Presentation</vt:lpstr>
      <vt:lpstr>PowerPoint Presentation</vt:lpstr>
      <vt:lpstr>PowerPoint Presentation</vt:lpstr>
      <vt:lpstr>Create</vt:lpstr>
      <vt:lpstr>PowerPoint Presentation</vt:lpstr>
      <vt:lpstr>Delete Message</vt:lpstr>
      <vt:lpstr>PowerPoint Presentation</vt:lpstr>
      <vt:lpstr>PowerPoint Presentation</vt:lpstr>
      <vt:lpstr>Self Message </vt:lpstr>
      <vt:lpstr>Found Message </vt:lpstr>
      <vt:lpstr>PowerPoint Presentation</vt:lpstr>
      <vt:lpstr>PowerPoint Presentation</vt:lpstr>
      <vt:lpstr>Lost Message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Structured Control in Sequence Diagrams </vt:lpstr>
      <vt:lpstr>Types</vt:lpstr>
      <vt:lpstr>Optional execution </vt:lpstr>
      <vt:lpstr>PowerPoint Presentation</vt:lpstr>
      <vt:lpstr>Conditional execution </vt:lpstr>
      <vt:lpstr>PowerPoint Presentation</vt:lpstr>
      <vt:lpstr>PowerPoint Presentation</vt:lpstr>
      <vt:lpstr>PowerPoint Presentation</vt:lpstr>
      <vt:lpstr>PowerPoint Presentation</vt:lpstr>
      <vt:lpstr>Parallel execution </vt:lpstr>
      <vt:lpstr>Loop (iterative) execution </vt:lpstr>
      <vt:lpstr>PowerPoint Presentation</vt:lpstr>
      <vt:lpstr>PowerPoint Presentation</vt:lpstr>
      <vt:lpstr>Reference</vt:lpstr>
      <vt:lpstr>PowerPoint Presentation</vt:lpstr>
      <vt:lpstr>PowerPoint Presentation</vt:lpstr>
      <vt:lpstr>PowerPoint Presentation</vt:lpstr>
      <vt:lpstr>PowerPoint Presentation</vt:lpstr>
      <vt:lpstr> Collaboration Diagram/ communication diagram </vt:lpstr>
      <vt:lpstr>Communication Diagrams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Sequence Diagrams </dc:title>
  <dc:creator>Administrator</dc:creator>
  <cp:lastModifiedBy>KSB</cp:lastModifiedBy>
  <cp:revision>3</cp:revision>
  <dcterms:modified xsi:type="dcterms:W3CDTF">2021-10-13T06:16:46Z</dcterms:modified>
</cp:coreProperties>
</file>