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5" r:id="rId1"/>
  </p:sldMasterIdLst>
  <p:notesMasterIdLst>
    <p:notesMasterId r:id="rId153"/>
  </p:notesMasterIdLst>
  <p:sldIdLst>
    <p:sldId id="256" r:id="rId2"/>
    <p:sldId id="451" r:id="rId3"/>
    <p:sldId id="257" r:id="rId4"/>
    <p:sldId id="260" r:id="rId5"/>
    <p:sldId id="410" r:id="rId6"/>
    <p:sldId id="261" r:id="rId7"/>
    <p:sldId id="262" r:id="rId8"/>
    <p:sldId id="264" r:id="rId9"/>
    <p:sldId id="428" r:id="rId10"/>
    <p:sldId id="429" r:id="rId11"/>
    <p:sldId id="430" r:id="rId12"/>
    <p:sldId id="431" r:id="rId13"/>
    <p:sldId id="432" r:id="rId14"/>
    <p:sldId id="433" r:id="rId15"/>
    <p:sldId id="434" r:id="rId16"/>
    <p:sldId id="435" r:id="rId17"/>
    <p:sldId id="493" r:id="rId18"/>
    <p:sldId id="456" r:id="rId19"/>
    <p:sldId id="457" r:id="rId20"/>
    <p:sldId id="452" r:id="rId21"/>
    <p:sldId id="478" r:id="rId22"/>
    <p:sldId id="436" r:id="rId23"/>
    <p:sldId id="437" r:id="rId24"/>
    <p:sldId id="489" r:id="rId25"/>
    <p:sldId id="494" r:id="rId26"/>
    <p:sldId id="479" r:id="rId27"/>
    <p:sldId id="480" r:id="rId28"/>
    <p:sldId id="481" r:id="rId29"/>
    <p:sldId id="482" r:id="rId30"/>
    <p:sldId id="483" r:id="rId31"/>
    <p:sldId id="484" r:id="rId32"/>
    <p:sldId id="485" r:id="rId33"/>
    <p:sldId id="488" r:id="rId34"/>
    <p:sldId id="487" r:id="rId35"/>
    <p:sldId id="438" r:id="rId36"/>
    <p:sldId id="524" r:id="rId37"/>
    <p:sldId id="525" r:id="rId38"/>
    <p:sldId id="440" r:id="rId39"/>
    <p:sldId id="441" r:id="rId40"/>
    <p:sldId id="442" r:id="rId41"/>
    <p:sldId id="443" r:id="rId42"/>
    <p:sldId id="444" r:id="rId43"/>
    <p:sldId id="445" r:id="rId44"/>
    <p:sldId id="446" r:id="rId45"/>
    <p:sldId id="447" r:id="rId46"/>
    <p:sldId id="448" r:id="rId47"/>
    <p:sldId id="458" r:id="rId48"/>
    <p:sldId id="490" r:id="rId49"/>
    <p:sldId id="491" r:id="rId50"/>
    <p:sldId id="492" r:id="rId51"/>
    <p:sldId id="459" r:id="rId52"/>
    <p:sldId id="460" r:id="rId53"/>
    <p:sldId id="461" r:id="rId54"/>
    <p:sldId id="462" r:id="rId55"/>
    <p:sldId id="463" r:id="rId56"/>
    <p:sldId id="464" r:id="rId57"/>
    <p:sldId id="466" r:id="rId58"/>
    <p:sldId id="497" r:id="rId59"/>
    <p:sldId id="495" r:id="rId60"/>
    <p:sldId id="496" r:id="rId61"/>
    <p:sldId id="468" r:id="rId62"/>
    <p:sldId id="469" r:id="rId63"/>
    <p:sldId id="470" r:id="rId64"/>
    <p:sldId id="471" r:id="rId65"/>
    <p:sldId id="472" r:id="rId66"/>
    <p:sldId id="511" r:id="rId67"/>
    <p:sldId id="473" r:id="rId68"/>
    <p:sldId id="474" r:id="rId69"/>
    <p:sldId id="476" r:id="rId70"/>
    <p:sldId id="498" r:id="rId71"/>
    <p:sldId id="499" r:id="rId72"/>
    <p:sldId id="500" r:id="rId73"/>
    <p:sldId id="501" r:id="rId74"/>
    <p:sldId id="502" r:id="rId75"/>
    <p:sldId id="503" r:id="rId76"/>
    <p:sldId id="523" r:id="rId77"/>
    <p:sldId id="504" r:id="rId78"/>
    <p:sldId id="508" r:id="rId79"/>
    <p:sldId id="505" r:id="rId80"/>
    <p:sldId id="506" r:id="rId81"/>
    <p:sldId id="514" r:id="rId82"/>
    <p:sldId id="515" r:id="rId83"/>
    <p:sldId id="509" r:id="rId84"/>
    <p:sldId id="507" r:id="rId85"/>
    <p:sldId id="510" r:id="rId86"/>
    <p:sldId id="512" r:id="rId87"/>
    <p:sldId id="513" r:id="rId88"/>
    <p:sldId id="516" r:id="rId89"/>
    <p:sldId id="450" r:id="rId90"/>
    <p:sldId id="331" r:id="rId91"/>
    <p:sldId id="332" r:id="rId92"/>
    <p:sldId id="333" r:id="rId93"/>
    <p:sldId id="334" r:id="rId94"/>
    <p:sldId id="337" r:id="rId95"/>
    <p:sldId id="338" r:id="rId96"/>
    <p:sldId id="339" r:id="rId97"/>
    <p:sldId id="340" r:id="rId98"/>
    <p:sldId id="258" r:id="rId99"/>
    <p:sldId id="259" r:id="rId100"/>
    <p:sldId id="265" r:id="rId101"/>
    <p:sldId id="266" r:id="rId102"/>
    <p:sldId id="276" r:id="rId103"/>
    <p:sldId id="316" r:id="rId104"/>
    <p:sldId id="343" r:id="rId105"/>
    <p:sldId id="330" r:id="rId106"/>
    <p:sldId id="277" r:id="rId107"/>
    <p:sldId id="411" r:id="rId108"/>
    <p:sldId id="345" r:id="rId109"/>
    <p:sldId id="355" r:id="rId110"/>
    <p:sldId id="414" r:id="rId111"/>
    <p:sldId id="413" r:id="rId112"/>
    <p:sldId id="346" r:id="rId113"/>
    <p:sldId id="347" r:id="rId114"/>
    <p:sldId id="348" r:id="rId115"/>
    <p:sldId id="349" r:id="rId116"/>
    <p:sldId id="350" r:id="rId117"/>
    <p:sldId id="351" r:id="rId118"/>
    <p:sldId id="352" r:id="rId119"/>
    <p:sldId id="353" r:id="rId120"/>
    <p:sldId id="354" r:id="rId121"/>
    <p:sldId id="356" r:id="rId122"/>
    <p:sldId id="415" r:id="rId123"/>
    <p:sldId id="416" r:id="rId124"/>
    <p:sldId id="392" r:id="rId125"/>
    <p:sldId id="393" r:id="rId126"/>
    <p:sldId id="390" r:id="rId127"/>
    <p:sldId id="357" r:id="rId128"/>
    <p:sldId id="358" r:id="rId129"/>
    <p:sldId id="359" r:id="rId130"/>
    <p:sldId id="360" r:id="rId131"/>
    <p:sldId id="361" r:id="rId132"/>
    <p:sldId id="362" r:id="rId133"/>
    <p:sldId id="363" r:id="rId134"/>
    <p:sldId id="344" r:id="rId135"/>
    <p:sldId id="341" r:id="rId136"/>
    <p:sldId id="342" r:id="rId137"/>
    <p:sldId id="365" r:id="rId138"/>
    <p:sldId id="366" r:id="rId139"/>
    <p:sldId id="370" r:id="rId140"/>
    <p:sldId id="371" r:id="rId141"/>
    <p:sldId id="372" r:id="rId142"/>
    <p:sldId id="400" r:id="rId143"/>
    <p:sldId id="374" r:id="rId144"/>
    <p:sldId id="375" r:id="rId145"/>
    <p:sldId id="376" r:id="rId146"/>
    <p:sldId id="401" r:id="rId147"/>
    <p:sldId id="517" r:id="rId148"/>
    <p:sldId id="518" r:id="rId149"/>
    <p:sldId id="520" r:id="rId150"/>
    <p:sldId id="521" r:id="rId151"/>
    <p:sldId id="522" r:id="rId1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D54015F9-E7CE-4416-8568-BF57ADE565B7}">
          <p14:sldIdLst>
            <p14:sldId id="256"/>
            <p14:sldId id="451"/>
            <p14:sldId id="257"/>
            <p14:sldId id="260"/>
            <p14:sldId id="410"/>
            <p14:sldId id="261"/>
            <p14:sldId id="262"/>
            <p14:sldId id="264"/>
            <p14:sldId id="428"/>
            <p14:sldId id="429"/>
            <p14:sldId id="430"/>
            <p14:sldId id="431"/>
            <p14:sldId id="432"/>
            <p14:sldId id="433"/>
            <p14:sldId id="434"/>
            <p14:sldId id="435"/>
            <p14:sldId id="493"/>
            <p14:sldId id="456"/>
            <p14:sldId id="457"/>
            <p14:sldId id="452"/>
            <p14:sldId id="478"/>
            <p14:sldId id="436"/>
            <p14:sldId id="437"/>
            <p14:sldId id="489"/>
            <p14:sldId id="494"/>
            <p14:sldId id="479"/>
            <p14:sldId id="480"/>
            <p14:sldId id="481"/>
            <p14:sldId id="482"/>
            <p14:sldId id="483"/>
            <p14:sldId id="484"/>
            <p14:sldId id="485"/>
            <p14:sldId id="488"/>
            <p14:sldId id="487"/>
            <p14:sldId id="438"/>
            <p14:sldId id="524"/>
            <p14:sldId id="525"/>
            <p14:sldId id="440"/>
            <p14:sldId id="441"/>
            <p14:sldId id="442"/>
            <p14:sldId id="443"/>
            <p14:sldId id="444"/>
            <p14:sldId id="445"/>
            <p14:sldId id="446"/>
            <p14:sldId id="447"/>
            <p14:sldId id="448"/>
            <p14:sldId id="458"/>
            <p14:sldId id="490"/>
            <p14:sldId id="491"/>
            <p14:sldId id="492"/>
            <p14:sldId id="459"/>
            <p14:sldId id="460"/>
            <p14:sldId id="461"/>
            <p14:sldId id="462"/>
            <p14:sldId id="463"/>
            <p14:sldId id="464"/>
            <p14:sldId id="466"/>
            <p14:sldId id="497"/>
            <p14:sldId id="495"/>
            <p14:sldId id="496"/>
            <p14:sldId id="468"/>
            <p14:sldId id="469"/>
            <p14:sldId id="470"/>
            <p14:sldId id="471"/>
            <p14:sldId id="472"/>
            <p14:sldId id="511"/>
            <p14:sldId id="473"/>
            <p14:sldId id="474"/>
            <p14:sldId id="476"/>
            <p14:sldId id="498"/>
            <p14:sldId id="499"/>
            <p14:sldId id="500"/>
            <p14:sldId id="501"/>
            <p14:sldId id="502"/>
            <p14:sldId id="503"/>
            <p14:sldId id="523"/>
            <p14:sldId id="504"/>
            <p14:sldId id="508"/>
            <p14:sldId id="505"/>
            <p14:sldId id="506"/>
            <p14:sldId id="514"/>
            <p14:sldId id="515"/>
            <p14:sldId id="509"/>
            <p14:sldId id="507"/>
            <p14:sldId id="510"/>
            <p14:sldId id="512"/>
            <p14:sldId id="513"/>
            <p14:sldId id="516"/>
            <p14:sldId id="450"/>
            <p14:sldId id="331"/>
            <p14:sldId id="332"/>
            <p14:sldId id="333"/>
            <p14:sldId id="334"/>
            <p14:sldId id="337"/>
            <p14:sldId id="338"/>
            <p14:sldId id="339"/>
            <p14:sldId id="340"/>
            <p14:sldId id="258"/>
            <p14:sldId id="259"/>
            <p14:sldId id="265"/>
            <p14:sldId id="266"/>
            <p14:sldId id="276"/>
            <p14:sldId id="316"/>
            <p14:sldId id="343"/>
            <p14:sldId id="330"/>
            <p14:sldId id="277"/>
            <p14:sldId id="411"/>
            <p14:sldId id="345"/>
            <p14:sldId id="355"/>
            <p14:sldId id="414"/>
            <p14:sldId id="413"/>
            <p14:sldId id="346"/>
            <p14:sldId id="347"/>
            <p14:sldId id="348"/>
            <p14:sldId id="349"/>
            <p14:sldId id="350"/>
            <p14:sldId id="351"/>
            <p14:sldId id="352"/>
            <p14:sldId id="353"/>
            <p14:sldId id="354"/>
            <p14:sldId id="356"/>
            <p14:sldId id="415"/>
            <p14:sldId id="416"/>
            <p14:sldId id="392"/>
            <p14:sldId id="393"/>
            <p14:sldId id="390"/>
            <p14:sldId id="357"/>
            <p14:sldId id="358"/>
            <p14:sldId id="359"/>
            <p14:sldId id="360"/>
            <p14:sldId id="361"/>
            <p14:sldId id="362"/>
            <p14:sldId id="363"/>
            <p14:sldId id="344"/>
            <p14:sldId id="341"/>
            <p14:sldId id="342"/>
            <p14:sldId id="365"/>
            <p14:sldId id="366"/>
            <p14:sldId id="370"/>
            <p14:sldId id="371"/>
            <p14:sldId id="372"/>
            <p14:sldId id="400"/>
            <p14:sldId id="374"/>
            <p14:sldId id="375"/>
            <p14:sldId id="376"/>
            <p14:sldId id="401"/>
            <p14:sldId id="517"/>
            <p14:sldId id="518"/>
            <p14:sldId id="520"/>
            <p14:sldId id="521"/>
            <p14:sldId id="52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varScale="1">
        <p:scale>
          <a:sx n="75" d="100"/>
          <a:sy n="75" d="100"/>
        </p:scale>
        <p:origin x="102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A5CEE-4602-44FC-8F7B-A80870FEBC0A}" type="doc">
      <dgm:prSet loTypeId="urn:microsoft.com/office/officeart/2005/8/layout/hierarchy6" loCatId="hierarchy" qsTypeId="urn:microsoft.com/office/officeart/2005/8/quickstyle/simple5" qsCatId="simple" csTypeId="urn:microsoft.com/office/officeart/2005/8/colors/accent4_3" csCatId="accent4" phldr="1"/>
      <dgm:spPr/>
      <dgm:t>
        <a:bodyPr/>
        <a:lstStyle/>
        <a:p>
          <a:endParaRPr lang="en-US"/>
        </a:p>
      </dgm:t>
    </dgm:pt>
    <dgm:pt modelId="{B0E62665-39BD-4E73-ACD5-87707505AE70}">
      <dgm:prSet phldrT="[Text]"/>
      <dgm:spPr/>
      <dgm:t>
        <a:bodyPr/>
        <a:lstStyle/>
        <a:p>
          <a:r>
            <a:rPr lang="en-US" dirty="0" smtClean="0"/>
            <a:t>Employee</a:t>
          </a:r>
          <a:endParaRPr lang="en-US" dirty="0"/>
        </a:p>
      </dgm:t>
    </dgm:pt>
    <dgm:pt modelId="{5C0512ED-B9B2-42FC-8FF3-C4085C1C4B9E}" type="parTrans" cxnId="{34D18DD9-D902-4FAF-A01A-8B2846C8AC3E}">
      <dgm:prSet/>
      <dgm:spPr/>
      <dgm:t>
        <a:bodyPr/>
        <a:lstStyle/>
        <a:p>
          <a:endParaRPr lang="en-US"/>
        </a:p>
      </dgm:t>
    </dgm:pt>
    <dgm:pt modelId="{0444DA1C-3CFA-4537-A86F-CFFB7187644A}" type="sibTrans" cxnId="{34D18DD9-D902-4FAF-A01A-8B2846C8AC3E}">
      <dgm:prSet/>
      <dgm:spPr/>
      <dgm:t>
        <a:bodyPr/>
        <a:lstStyle/>
        <a:p>
          <a:endParaRPr lang="en-US"/>
        </a:p>
      </dgm:t>
    </dgm:pt>
    <dgm:pt modelId="{7B12BD08-1BB7-48BE-9CE9-4FD8CBBF298C}">
      <dgm:prSet phldrT="[Text]"/>
      <dgm:spPr/>
      <dgm:t>
        <a:bodyPr/>
        <a:lstStyle/>
        <a:p>
          <a:r>
            <a:rPr lang="en-US" dirty="0" smtClean="0"/>
            <a:t>Developer</a:t>
          </a:r>
          <a:endParaRPr lang="en-US" dirty="0"/>
        </a:p>
      </dgm:t>
    </dgm:pt>
    <dgm:pt modelId="{DC5AC925-2A2A-41C2-AA43-9CD0430E4034}" type="parTrans" cxnId="{19B4F2FA-5A12-428B-AC98-F1313BDF82EF}">
      <dgm:prSet/>
      <dgm:spPr/>
      <dgm:t>
        <a:bodyPr/>
        <a:lstStyle/>
        <a:p>
          <a:endParaRPr lang="en-US"/>
        </a:p>
      </dgm:t>
    </dgm:pt>
    <dgm:pt modelId="{F98E8F09-7574-4C58-A0A6-7DF00354BE8C}" type="sibTrans" cxnId="{19B4F2FA-5A12-428B-AC98-F1313BDF82EF}">
      <dgm:prSet/>
      <dgm:spPr/>
      <dgm:t>
        <a:bodyPr/>
        <a:lstStyle/>
        <a:p>
          <a:endParaRPr lang="en-US"/>
        </a:p>
      </dgm:t>
    </dgm:pt>
    <dgm:pt modelId="{254A8089-384D-4768-B3C6-CD1FA74B2872}">
      <dgm:prSet phldrT="[Text]"/>
      <dgm:spPr/>
      <dgm:t>
        <a:bodyPr/>
        <a:lstStyle/>
        <a:p>
          <a:r>
            <a:rPr lang="en-US" dirty="0" smtClean="0"/>
            <a:t>Associate Developer</a:t>
          </a:r>
          <a:endParaRPr lang="en-US" dirty="0"/>
        </a:p>
      </dgm:t>
    </dgm:pt>
    <dgm:pt modelId="{8DF581DC-5F49-4698-82A8-70B4A8ED2BA3}" type="parTrans" cxnId="{61DD0DB3-E50A-49A2-81C3-847237379A75}">
      <dgm:prSet/>
      <dgm:spPr/>
      <dgm:t>
        <a:bodyPr/>
        <a:lstStyle/>
        <a:p>
          <a:endParaRPr lang="en-US"/>
        </a:p>
      </dgm:t>
    </dgm:pt>
    <dgm:pt modelId="{081312EB-B53F-4D47-A31D-B65E019A5D4A}" type="sibTrans" cxnId="{61DD0DB3-E50A-49A2-81C3-847237379A75}">
      <dgm:prSet/>
      <dgm:spPr/>
      <dgm:t>
        <a:bodyPr/>
        <a:lstStyle/>
        <a:p>
          <a:endParaRPr lang="en-US"/>
        </a:p>
      </dgm:t>
    </dgm:pt>
    <dgm:pt modelId="{6436B2F8-6E4B-4BAA-A110-DC355B01DB48}">
      <dgm:prSet phldrT="[Text]"/>
      <dgm:spPr/>
      <dgm:t>
        <a:bodyPr/>
        <a:lstStyle/>
        <a:p>
          <a:r>
            <a:rPr lang="en-US" dirty="0" smtClean="0"/>
            <a:t>Lead Developer</a:t>
          </a:r>
          <a:endParaRPr lang="en-US" dirty="0"/>
        </a:p>
      </dgm:t>
    </dgm:pt>
    <dgm:pt modelId="{EB104134-0DF7-4257-9276-A5A9AC353719}" type="parTrans" cxnId="{073ED339-2AD2-4C1B-B9D6-84B2CEB3F417}">
      <dgm:prSet/>
      <dgm:spPr/>
      <dgm:t>
        <a:bodyPr/>
        <a:lstStyle/>
        <a:p>
          <a:endParaRPr lang="en-US"/>
        </a:p>
      </dgm:t>
    </dgm:pt>
    <dgm:pt modelId="{B0E1BFB8-FA5E-48FF-A8FF-59CAA36B6783}" type="sibTrans" cxnId="{073ED339-2AD2-4C1B-B9D6-84B2CEB3F417}">
      <dgm:prSet/>
      <dgm:spPr/>
      <dgm:t>
        <a:bodyPr/>
        <a:lstStyle/>
        <a:p>
          <a:endParaRPr lang="en-US"/>
        </a:p>
      </dgm:t>
    </dgm:pt>
    <dgm:pt modelId="{5864F41F-847E-48F1-97D5-F80E3BB749AE}">
      <dgm:prSet phldrT="[Text]"/>
      <dgm:spPr/>
      <dgm:t>
        <a:bodyPr/>
        <a:lstStyle/>
        <a:p>
          <a:r>
            <a:rPr lang="en-US" dirty="0" smtClean="0"/>
            <a:t>Manager</a:t>
          </a:r>
          <a:endParaRPr lang="en-US" dirty="0"/>
        </a:p>
      </dgm:t>
    </dgm:pt>
    <dgm:pt modelId="{670C22AC-3ADD-490E-9148-634C662C114C}" type="parTrans" cxnId="{5B5F0755-157F-432F-9CC3-216F7A7860A1}">
      <dgm:prSet/>
      <dgm:spPr/>
      <dgm:t>
        <a:bodyPr/>
        <a:lstStyle/>
        <a:p>
          <a:endParaRPr lang="en-US"/>
        </a:p>
      </dgm:t>
    </dgm:pt>
    <dgm:pt modelId="{874C482E-3BEB-409A-9B13-77A9C38103B6}" type="sibTrans" cxnId="{5B5F0755-157F-432F-9CC3-216F7A7860A1}">
      <dgm:prSet/>
      <dgm:spPr/>
      <dgm:t>
        <a:bodyPr/>
        <a:lstStyle/>
        <a:p>
          <a:endParaRPr lang="en-US"/>
        </a:p>
      </dgm:t>
    </dgm:pt>
    <dgm:pt modelId="{9815EEB6-0D46-4AD6-8FF7-EE1275830332}">
      <dgm:prSet phldrT="[Text]"/>
      <dgm:spPr/>
      <dgm:t>
        <a:bodyPr/>
        <a:lstStyle/>
        <a:p>
          <a:r>
            <a:rPr lang="en-US" dirty="0" smtClean="0"/>
            <a:t>Product Manager</a:t>
          </a:r>
          <a:endParaRPr lang="en-US" dirty="0"/>
        </a:p>
      </dgm:t>
    </dgm:pt>
    <dgm:pt modelId="{A64ADEF2-792F-411C-9F96-724E1750213F}" type="parTrans" cxnId="{15DD933D-8748-4786-8305-DA8C46CF903F}">
      <dgm:prSet/>
      <dgm:spPr/>
      <dgm:t>
        <a:bodyPr/>
        <a:lstStyle/>
        <a:p>
          <a:endParaRPr lang="en-US"/>
        </a:p>
      </dgm:t>
    </dgm:pt>
    <dgm:pt modelId="{8ABC9478-3573-492C-8B2D-34E6E12730C1}" type="sibTrans" cxnId="{15DD933D-8748-4786-8305-DA8C46CF903F}">
      <dgm:prSet/>
      <dgm:spPr/>
      <dgm:t>
        <a:bodyPr/>
        <a:lstStyle/>
        <a:p>
          <a:endParaRPr lang="en-US"/>
        </a:p>
      </dgm:t>
    </dgm:pt>
    <dgm:pt modelId="{8B632CD7-F347-4765-91E4-D9D5088141B4}">
      <dgm:prSet phldrT="[Text]"/>
      <dgm:spPr/>
      <dgm:t>
        <a:bodyPr/>
        <a:lstStyle/>
        <a:p>
          <a:r>
            <a:rPr lang="en-US" dirty="0" smtClean="0"/>
            <a:t>Project Manager</a:t>
          </a:r>
          <a:endParaRPr lang="en-US" dirty="0"/>
        </a:p>
      </dgm:t>
    </dgm:pt>
    <dgm:pt modelId="{DAAFA6F3-DAEE-47BE-B68F-F1BC226358B2}" type="parTrans" cxnId="{EFDCE4BB-6538-4073-AEA7-1B725961BD31}">
      <dgm:prSet/>
      <dgm:spPr/>
      <dgm:t>
        <a:bodyPr/>
        <a:lstStyle/>
        <a:p>
          <a:endParaRPr lang="en-US"/>
        </a:p>
      </dgm:t>
    </dgm:pt>
    <dgm:pt modelId="{EEC9E798-898A-44F7-8FB6-99FF956DF80F}" type="sibTrans" cxnId="{EFDCE4BB-6538-4073-AEA7-1B725961BD31}">
      <dgm:prSet/>
      <dgm:spPr/>
      <dgm:t>
        <a:bodyPr/>
        <a:lstStyle/>
        <a:p>
          <a:endParaRPr lang="en-US"/>
        </a:p>
      </dgm:t>
    </dgm:pt>
    <dgm:pt modelId="{B10FA8B3-86E6-49ED-A09C-8FA12111A2C8}" type="pres">
      <dgm:prSet presAssocID="{6DFA5CEE-4602-44FC-8F7B-A80870FEBC0A}" presName="mainComposite" presStyleCnt="0">
        <dgm:presLayoutVars>
          <dgm:chPref val="1"/>
          <dgm:dir/>
          <dgm:animOne val="branch"/>
          <dgm:animLvl val="lvl"/>
          <dgm:resizeHandles val="exact"/>
        </dgm:presLayoutVars>
      </dgm:prSet>
      <dgm:spPr/>
      <dgm:t>
        <a:bodyPr/>
        <a:lstStyle/>
        <a:p>
          <a:endParaRPr lang="en-US"/>
        </a:p>
      </dgm:t>
    </dgm:pt>
    <dgm:pt modelId="{CA705A2D-CF5D-4ADB-9BB8-EC9A7753A518}" type="pres">
      <dgm:prSet presAssocID="{6DFA5CEE-4602-44FC-8F7B-A80870FEBC0A}" presName="hierFlow" presStyleCnt="0"/>
      <dgm:spPr/>
    </dgm:pt>
    <dgm:pt modelId="{463C4D10-7C89-4767-8102-EB06E5BB1F7C}" type="pres">
      <dgm:prSet presAssocID="{6DFA5CEE-4602-44FC-8F7B-A80870FEBC0A}" presName="hierChild1" presStyleCnt="0">
        <dgm:presLayoutVars>
          <dgm:chPref val="1"/>
          <dgm:animOne val="branch"/>
          <dgm:animLvl val="lvl"/>
        </dgm:presLayoutVars>
      </dgm:prSet>
      <dgm:spPr/>
    </dgm:pt>
    <dgm:pt modelId="{E6A32D3D-D56F-475A-8D9C-A57C49CE7433}" type="pres">
      <dgm:prSet presAssocID="{B0E62665-39BD-4E73-ACD5-87707505AE70}" presName="Name14" presStyleCnt="0"/>
      <dgm:spPr/>
    </dgm:pt>
    <dgm:pt modelId="{2E866BDD-6FEA-45B3-AE4F-5AAA38C43198}" type="pres">
      <dgm:prSet presAssocID="{B0E62665-39BD-4E73-ACD5-87707505AE70}" presName="level1Shape" presStyleLbl="node0" presStyleIdx="0" presStyleCnt="1">
        <dgm:presLayoutVars>
          <dgm:chPref val="3"/>
        </dgm:presLayoutVars>
      </dgm:prSet>
      <dgm:spPr/>
      <dgm:t>
        <a:bodyPr/>
        <a:lstStyle/>
        <a:p>
          <a:endParaRPr lang="en-US"/>
        </a:p>
      </dgm:t>
    </dgm:pt>
    <dgm:pt modelId="{BE70ED6A-6BBC-4A2C-9941-445B534C9425}" type="pres">
      <dgm:prSet presAssocID="{B0E62665-39BD-4E73-ACD5-87707505AE70}" presName="hierChild2" presStyleCnt="0"/>
      <dgm:spPr/>
    </dgm:pt>
    <dgm:pt modelId="{A1B750E3-5220-4394-AFBA-C0824A3EC69D}" type="pres">
      <dgm:prSet presAssocID="{DC5AC925-2A2A-41C2-AA43-9CD0430E4034}" presName="Name19" presStyleLbl="parChTrans1D2" presStyleIdx="0" presStyleCnt="2"/>
      <dgm:spPr/>
      <dgm:t>
        <a:bodyPr/>
        <a:lstStyle/>
        <a:p>
          <a:endParaRPr lang="en-US"/>
        </a:p>
      </dgm:t>
    </dgm:pt>
    <dgm:pt modelId="{720129AB-C518-403B-AA10-9A63238F3179}" type="pres">
      <dgm:prSet presAssocID="{7B12BD08-1BB7-48BE-9CE9-4FD8CBBF298C}" presName="Name21" presStyleCnt="0"/>
      <dgm:spPr/>
    </dgm:pt>
    <dgm:pt modelId="{C4939CA0-576A-4255-9788-14B2E172E18D}" type="pres">
      <dgm:prSet presAssocID="{7B12BD08-1BB7-48BE-9CE9-4FD8CBBF298C}" presName="level2Shape" presStyleLbl="node2" presStyleIdx="0" presStyleCnt="2"/>
      <dgm:spPr/>
      <dgm:t>
        <a:bodyPr/>
        <a:lstStyle/>
        <a:p>
          <a:endParaRPr lang="en-US"/>
        </a:p>
      </dgm:t>
    </dgm:pt>
    <dgm:pt modelId="{47FD7AF4-D508-488E-A55B-81211D46136D}" type="pres">
      <dgm:prSet presAssocID="{7B12BD08-1BB7-48BE-9CE9-4FD8CBBF298C}" presName="hierChild3" presStyleCnt="0"/>
      <dgm:spPr/>
    </dgm:pt>
    <dgm:pt modelId="{CD2C60BE-42AD-4755-88DE-142278799DF6}" type="pres">
      <dgm:prSet presAssocID="{8DF581DC-5F49-4698-82A8-70B4A8ED2BA3}" presName="Name19" presStyleLbl="parChTrans1D3" presStyleIdx="0" presStyleCnt="4"/>
      <dgm:spPr/>
      <dgm:t>
        <a:bodyPr/>
        <a:lstStyle/>
        <a:p>
          <a:endParaRPr lang="en-US"/>
        </a:p>
      </dgm:t>
    </dgm:pt>
    <dgm:pt modelId="{6DEA2255-5F58-4E39-8707-0820EE01575B}" type="pres">
      <dgm:prSet presAssocID="{254A8089-384D-4768-B3C6-CD1FA74B2872}" presName="Name21" presStyleCnt="0"/>
      <dgm:spPr/>
    </dgm:pt>
    <dgm:pt modelId="{123FC355-2C21-4AB4-A116-EB5242704E9A}" type="pres">
      <dgm:prSet presAssocID="{254A8089-384D-4768-B3C6-CD1FA74B2872}" presName="level2Shape" presStyleLbl="node3" presStyleIdx="0" presStyleCnt="4"/>
      <dgm:spPr/>
      <dgm:t>
        <a:bodyPr/>
        <a:lstStyle/>
        <a:p>
          <a:endParaRPr lang="en-US"/>
        </a:p>
      </dgm:t>
    </dgm:pt>
    <dgm:pt modelId="{C7ADE8FF-565C-4406-9705-DE0D307FFEAE}" type="pres">
      <dgm:prSet presAssocID="{254A8089-384D-4768-B3C6-CD1FA74B2872}" presName="hierChild3" presStyleCnt="0"/>
      <dgm:spPr/>
    </dgm:pt>
    <dgm:pt modelId="{55A51BE4-8748-4AE7-AF06-5A3847477FCC}" type="pres">
      <dgm:prSet presAssocID="{EB104134-0DF7-4257-9276-A5A9AC353719}" presName="Name19" presStyleLbl="parChTrans1D3" presStyleIdx="1" presStyleCnt="4"/>
      <dgm:spPr/>
      <dgm:t>
        <a:bodyPr/>
        <a:lstStyle/>
        <a:p>
          <a:endParaRPr lang="en-US"/>
        </a:p>
      </dgm:t>
    </dgm:pt>
    <dgm:pt modelId="{BD971912-4C86-4363-8AC8-1FAD634B2C45}" type="pres">
      <dgm:prSet presAssocID="{6436B2F8-6E4B-4BAA-A110-DC355B01DB48}" presName="Name21" presStyleCnt="0"/>
      <dgm:spPr/>
    </dgm:pt>
    <dgm:pt modelId="{6CD05623-7FB7-4BB8-9933-6A8C16D615C8}" type="pres">
      <dgm:prSet presAssocID="{6436B2F8-6E4B-4BAA-A110-DC355B01DB48}" presName="level2Shape" presStyleLbl="node3" presStyleIdx="1" presStyleCnt="4"/>
      <dgm:spPr/>
      <dgm:t>
        <a:bodyPr/>
        <a:lstStyle/>
        <a:p>
          <a:endParaRPr lang="en-US"/>
        </a:p>
      </dgm:t>
    </dgm:pt>
    <dgm:pt modelId="{D6D20320-DACC-4828-9A74-1DD4893C809A}" type="pres">
      <dgm:prSet presAssocID="{6436B2F8-6E4B-4BAA-A110-DC355B01DB48}" presName="hierChild3" presStyleCnt="0"/>
      <dgm:spPr/>
    </dgm:pt>
    <dgm:pt modelId="{65B66F5C-3756-4A14-81CC-8270502046A8}" type="pres">
      <dgm:prSet presAssocID="{670C22AC-3ADD-490E-9148-634C662C114C}" presName="Name19" presStyleLbl="parChTrans1D2" presStyleIdx="1" presStyleCnt="2"/>
      <dgm:spPr/>
      <dgm:t>
        <a:bodyPr/>
        <a:lstStyle/>
        <a:p>
          <a:endParaRPr lang="en-US"/>
        </a:p>
      </dgm:t>
    </dgm:pt>
    <dgm:pt modelId="{66104495-0F30-45C9-A875-D225CB612F38}" type="pres">
      <dgm:prSet presAssocID="{5864F41F-847E-48F1-97D5-F80E3BB749AE}" presName="Name21" presStyleCnt="0"/>
      <dgm:spPr/>
    </dgm:pt>
    <dgm:pt modelId="{28002B1B-094B-4794-80F3-46BDDA03E1FB}" type="pres">
      <dgm:prSet presAssocID="{5864F41F-847E-48F1-97D5-F80E3BB749AE}" presName="level2Shape" presStyleLbl="node2" presStyleIdx="1" presStyleCnt="2"/>
      <dgm:spPr/>
      <dgm:t>
        <a:bodyPr/>
        <a:lstStyle/>
        <a:p>
          <a:endParaRPr lang="en-US"/>
        </a:p>
      </dgm:t>
    </dgm:pt>
    <dgm:pt modelId="{B796B57D-F699-436E-90E3-DE2966071C84}" type="pres">
      <dgm:prSet presAssocID="{5864F41F-847E-48F1-97D5-F80E3BB749AE}" presName="hierChild3" presStyleCnt="0"/>
      <dgm:spPr/>
    </dgm:pt>
    <dgm:pt modelId="{11873C75-4429-4685-B816-D259661BC6FE}" type="pres">
      <dgm:prSet presAssocID="{A64ADEF2-792F-411C-9F96-724E1750213F}" presName="Name19" presStyleLbl="parChTrans1D3" presStyleIdx="2" presStyleCnt="4"/>
      <dgm:spPr/>
      <dgm:t>
        <a:bodyPr/>
        <a:lstStyle/>
        <a:p>
          <a:endParaRPr lang="en-US"/>
        </a:p>
      </dgm:t>
    </dgm:pt>
    <dgm:pt modelId="{0FF39FEE-ABFD-4657-86F2-935315FBA2ED}" type="pres">
      <dgm:prSet presAssocID="{9815EEB6-0D46-4AD6-8FF7-EE1275830332}" presName="Name21" presStyleCnt="0"/>
      <dgm:spPr/>
    </dgm:pt>
    <dgm:pt modelId="{997CF85F-6FB5-4727-8811-98B4AAACF766}" type="pres">
      <dgm:prSet presAssocID="{9815EEB6-0D46-4AD6-8FF7-EE1275830332}" presName="level2Shape" presStyleLbl="node3" presStyleIdx="2" presStyleCnt="4"/>
      <dgm:spPr/>
      <dgm:t>
        <a:bodyPr/>
        <a:lstStyle/>
        <a:p>
          <a:endParaRPr lang="en-US"/>
        </a:p>
      </dgm:t>
    </dgm:pt>
    <dgm:pt modelId="{ADAD2B29-834C-4C5F-8DDF-0AB94EC7C3DC}" type="pres">
      <dgm:prSet presAssocID="{9815EEB6-0D46-4AD6-8FF7-EE1275830332}" presName="hierChild3" presStyleCnt="0"/>
      <dgm:spPr/>
    </dgm:pt>
    <dgm:pt modelId="{30090023-C379-4B6E-8E5B-BE09E9F25AF4}" type="pres">
      <dgm:prSet presAssocID="{DAAFA6F3-DAEE-47BE-B68F-F1BC226358B2}" presName="Name19" presStyleLbl="parChTrans1D3" presStyleIdx="3" presStyleCnt="4"/>
      <dgm:spPr/>
      <dgm:t>
        <a:bodyPr/>
        <a:lstStyle/>
        <a:p>
          <a:endParaRPr lang="en-US"/>
        </a:p>
      </dgm:t>
    </dgm:pt>
    <dgm:pt modelId="{61C95993-F039-4CCD-B93F-D48DDAAD5760}" type="pres">
      <dgm:prSet presAssocID="{8B632CD7-F347-4765-91E4-D9D5088141B4}" presName="Name21" presStyleCnt="0"/>
      <dgm:spPr/>
    </dgm:pt>
    <dgm:pt modelId="{FBB48A63-D51C-4E48-8712-62591ED6F5C0}" type="pres">
      <dgm:prSet presAssocID="{8B632CD7-F347-4765-91E4-D9D5088141B4}" presName="level2Shape" presStyleLbl="node3" presStyleIdx="3" presStyleCnt="4"/>
      <dgm:spPr/>
      <dgm:t>
        <a:bodyPr/>
        <a:lstStyle/>
        <a:p>
          <a:endParaRPr lang="en-US"/>
        </a:p>
      </dgm:t>
    </dgm:pt>
    <dgm:pt modelId="{08C15041-6F6D-4117-A1A8-B22B7C06B4C0}" type="pres">
      <dgm:prSet presAssocID="{8B632CD7-F347-4765-91E4-D9D5088141B4}" presName="hierChild3" presStyleCnt="0"/>
      <dgm:spPr/>
    </dgm:pt>
    <dgm:pt modelId="{1EF4CD90-B37A-4D36-A06F-338EB770A690}" type="pres">
      <dgm:prSet presAssocID="{6DFA5CEE-4602-44FC-8F7B-A80870FEBC0A}" presName="bgShapesFlow" presStyleCnt="0"/>
      <dgm:spPr/>
    </dgm:pt>
  </dgm:ptLst>
  <dgm:cxnLst>
    <dgm:cxn modelId="{F8BFFEB7-EEB9-4A34-B683-7637438BC4B0}" type="presOf" srcId="{670C22AC-3ADD-490E-9148-634C662C114C}" destId="{65B66F5C-3756-4A14-81CC-8270502046A8}" srcOrd="0" destOrd="0" presId="urn:microsoft.com/office/officeart/2005/8/layout/hierarchy6"/>
    <dgm:cxn modelId="{19B4F2FA-5A12-428B-AC98-F1313BDF82EF}" srcId="{B0E62665-39BD-4E73-ACD5-87707505AE70}" destId="{7B12BD08-1BB7-48BE-9CE9-4FD8CBBF298C}" srcOrd="0" destOrd="0" parTransId="{DC5AC925-2A2A-41C2-AA43-9CD0430E4034}" sibTransId="{F98E8F09-7574-4C58-A0A6-7DF00354BE8C}"/>
    <dgm:cxn modelId="{D164D78C-E0BA-48D7-82DB-4C77B9282593}" type="presOf" srcId="{254A8089-384D-4768-B3C6-CD1FA74B2872}" destId="{123FC355-2C21-4AB4-A116-EB5242704E9A}" srcOrd="0" destOrd="0" presId="urn:microsoft.com/office/officeart/2005/8/layout/hierarchy6"/>
    <dgm:cxn modelId="{CF235DA1-744B-4CA2-B4D2-43186D00D044}" type="presOf" srcId="{B0E62665-39BD-4E73-ACD5-87707505AE70}" destId="{2E866BDD-6FEA-45B3-AE4F-5AAA38C43198}" srcOrd="0" destOrd="0" presId="urn:microsoft.com/office/officeart/2005/8/layout/hierarchy6"/>
    <dgm:cxn modelId="{EFDCE4BB-6538-4073-AEA7-1B725961BD31}" srcId="{5864F41F-847E-48F1-97D5-F80E3BB749AE}" destId="{8B632CD7-F347-4765-91E4-D9D5088141B4}" srcOrd="1" destOrd="0" parTransId="{DAAFA6F3-DAEE-47BE-B68F-F1BC226358B2}" sibTransId="{EEC9E798-898A-44F7-8FB6-99FF956DF80F}"/>
    <dgm:cxn modelId="{1B576B38-4793-45C8-B12C-4E5D0DD0418B}" type="presOf" srcId="{6436B2F8-6E4B-4BAA-A110-DC355B01DB48}" destId="{6CD05623-7FB7-4BB8-9933-6A8C16D615C8}" srcOrd="0" destOrd="0" presId="urn:microsoft.com/office/officeart/2005/8/layout/hierarchy6"/>
    <dgm:cxn modelId="{15DD933D-8748-4786-8305-DA8C46CF903F}" srcId="{5864F41F-847E-48F1-97D5-F80E3BB749AE}" destId="{9815EEB6-0D46-4AD6-8FF7-EE1275830332}" srcOrd="0" destOrd="0" parTransId="{A64ADEF2-792F-411C-9F96-724E1750213F}" sibTransId="{8ABC9478-3573-492C-8B2D-34E6E12730C1}"/>
    <dgm:cxn modelId="{59007D00-5428-46C5-80EE-84443EC12B63}" type="presOf" srcId="{7B12BD08-1BB7-48BE-9CE9-4FD8CBBF298C}" destId="{C4939CA0-576A-4255-9788-14B2E172E18D}" srcOrd="0" destOrd="0" presId="urn:microsoft.com/office/officeart/2005/8/layout/hierarchy6"/>
    <dgm:cxn modelId="{1E876932-B4B0-4FF5-A2E0-36C534EB4501}" type="presOf" srcId="{A64ADEF2-792F-411C-9F96-724E1750213F}" destId="{11873C75-4429-4685-B816-D259661BC6FE}" srcOrd="0" destOrd="0" presId="urn:microsoft.com/office/officeart/2005/8/layout/hierarchy6"/>
    <dgm:cxn modelId="{2CD64651-8DA6-459D-B996-3B5D3FA59D82}" type="presOf" srcId="{DC5AC925-2A2A-41C2-AA43-9CD0430E4034}" destId="{A1B750E3-5220-4394-AFBA-C0824A3EC69D}" srcOrd="0" destOrd="0" presId="urn:microsoft.com/office/officeart/2005/8/layout/hierarchy6"/>
    <dgm:cxn modelId="{A94EA489-C3EC-485F-A456-36086AFF5723}" type="presOf" srcId="{8B632CD7-F347-4765-91E4-D9D5088141B4}" destId="{FBB48A63-D51C-4E48-8712-62591ED6F5C0}" srcOrd="0" destOrd="0" presId="urn:microsoft.com/office/officeart/2005/8/layout/hierarchy6"/>
    <dgm:cxn modelId="{CBA25D74-BAD0-4294-B52D-5DF53A082CAB}" type="presOf" srcId="{8DF581DC-5F49-4698-82A8-70B4A8ED2BA3}" destId="{CD2C60BE-42AD-4755-88DE-142278799DF6}" srcOrd="0" destOrd="0" presId="urn:microsoft.com/office/officeart/2005/8/layout/hierarchy6"/>
    <dgm:cxn modelId="{FCAD1658-34CE-4AB8-8997-AE05AF9156E5}" type="presOf" srcId="{5864F41F-847E-48F1-97D5-F80E3BB749AE}" destId="{28002B1B-094B-4794-80F3-46BDDA03E1FB}" srcOrd="0" destOrd="0" presId="urn:microsoft.com/office/officeart/2005/8/layout/hierarchy6"/>
    <dgm:cxn modelId="{34D18DD9-D902-4FAF-A01A-8B2846C8AC3E}" srcId="{6DFA5CEE-4602-44FC-8F7B-A80870FEBC0A}" destId="{B0E62665-39BD-4E73-ACD5-87707505AE70}" srcOrd="0" destOrd="0" parTransId="{5C0512ED-B9B2-42FC-8FF3-C4085C1C4B9E}" sibTransId="{0444DA1C-3CFA-4537-A86F-CFFB7187644A}"/>
    <dgm:cxn modelId="{5B5F0755-157F-432F-9CC3-216F7A7860A1}" srcId="{B0E62665-39BD-4E73-ACD5-87707505AE70}" destId="{5864F41F-847E-48F1-97D5-F80E3BB749AE}" srcOrd="1" destOrd="0" parTransId="{670C22AC-3ADD-490E-9148-634C662C114C}" sibTransId="{874C482E-3BEB-409A-9B13-77A9C38103B6}"/>
    <dgm:cxn modelId="{B3D51305-97A4-46B4-96DD-B8920C3511F6}" type="presOf" srcId="{9815EEB6-0D46-4AD6-8FF7-EE1275830332}" destId="{997CF85F-6FB5-4727-8811-98B4AAACF766}" srcOrd="0" destOrd="0" presId="urn:microsoft.com/office/officeart/2005/8/layout/hierarchy6"/>
    <dgm:cxn modelId="{8897D988-518A-47E1-8772-652DD015ED86}" type="presOf" srcId="{DAAFA6F3-DAEE-47BE-B68F-F1BC226358B2}" destId="{30090023-C379-4B6E-8E5B-BE09E9F25AF4}" srcOrd="0" destOrd="0" presId="urn:microsoft.com/office/officeart/2005/8/layout/hierarchy6"/>
    <dgm:cxn modelId="{99AED2A4-9238-4F01-9E1C-51BB9B6583BE}" type="presOf" srcId="{EB104134-0DF7-4257-9276-A5A9AC353719}" destId="{55A51BE4-8748-4AE7-AF06-5A3847477FCC}" srcOrd="0" destOrd="0" presId="urn:microsoft.com/office/officeart/2005/8/layout/hierarchy6"/>
    <dgm:cxn modelId="{073ED339-2AD2-4C1B-B9D6-84B2CEB3F417}" srcId="{7B12BD08-1BB7-48BE-9CE9-4FD8CBBF298C}" destId="{6436B2F8-6E4B-4BAA-A110-DC355B01DB48}" srcOrd="1" destOrd="0" parTransId="{EB104134-0DF7-4257-9276-A5A9AC353719}" sibTransId="{B0E1BFB8-FA5E-48FF-A8FF-59CAA36B6783}"/>
    <dgm:cxn modelId="{61DD0DB3-E50A-49A2-81C3-847237379A75}" srcId="{7B12BD08-1BB7-48BE-9CE9-4FD8CBBF298C}" destId="{254A8089-384D-4768-B3C6-CD1FA74B2872}" srcOrd="0" destOrd="0" parTransId="{8DF581DC-5F49-4698-82A8-70B4A8ED2BA3}" sibTransId="{081312EB-B53F-4D47-A31D-B65E019A5D4A}"/>
    <dgm:cxn modelId="{95E7C28F-7091-4553-B536-9C206A1ECAB3}" type="presOf" srcId="{6DFA5CEE-4602-44FC-8F7B-A80870FEBC0A}" destId="{B10FA8B3-86E6-49ED-A09C-8FA12111A2C8}" srcOrd="0" destOrd="0" presId="urn:microsoft.com/office/officeart/2005/8/layout/hierarchy6"/>
    <dgm:cxn modelId="{F52072E8-7B5C-4FF1-8ACD-F60DDB474C42}" type="presParOf" srcId="{B10FA8B3-86E6-49ED-A09C-8FA12111A2C8}" destId="{CA705A2D-CF5D-4ADB-9BB8-EC9A7753A518}" srcOrd="0" destOrd="0" presId="urn:microsoft.com/office/officeart/2005/8/layout/hierarchy6"/>
    <dgm:cxn modelId="{FBBCDB21-1DF3-4F04-92B2-6317AFE62020}" type="presParOf" srcId="{CA705A2D-CF5D-4ADB-9BB8-EC9A7753A518}" destId="{463C4D10-7C89-4767-8102-EB06E5BB1F7C}" srcOrd="0" destOrd="0" presId="urn:microsoft.com/office/officeart/2005/8/layout/hierarchy6"/>
    <dgm:cxn modelId="{50471A44-9CB4-495B-A8D3-9C7CE527329A}" type="presParOf" srcId="{463C4D10-7C89-4767-8102-EB06E5BB1F7C}" destId="{E6A32D3D-D56F-475A-8D9C-A57C49CE7433}" srcOrd="0" destOrd="0" presId="urn:microsoft.com/office/officeart/2005/8/layout/hierarchy6"/>
    <dgm:cxn modelId="{5707517D-7A25-432E-90C3-1F70F77B1E32}" type="presParOf" srcId="{E6A32D3D-D56F-475A-8D9C-A57C49CE7433}" destId="{2E866BDD-6FEA-45B3-AE4F-5AAA38C43198}" srcOrd="0" destOrd="0" presId="urn:microsoft.com/office/officeart/2005/8/layout/hierarchy6"/>
    <dgm:cxn modelId="{7C530582-452C-4FC3-A11C-C62EAB5F1EA1}" type="presParOf" srcId="{E6A32D3D-D56F-475A-8D9C-A57C49CE7433}" destId="{BE70ED6A-6BBC-4A2C-9941-445B534C9425}" srcOrd="1" destOrd="0" presId="urn:microsoft.com/office/officeart/2005/8/layout/hierarchy6"/>
    <dgm:cxn modelId="{CB028B8B-473F-4485-AA45-B617EA9A2011}" type="presParOf" srcId="{BE70ED6A-6BBC-4A2C-9941-445B534C9425}" destId="{A1B750E3-5220-4394-AFBA-C0824A3EC69D}" srcOrd="0" destOrd="0" presId="urn:microsoft.com/office/officeart/2005/8/layout/hierarchy6"/>
    <dgm:cxn modelId="{A53AD498-B9DF-4EDA-B3CE-8EF5ED7683D4}" type="presParOf" srcId="{BE70ED6A-6BBC-4A2C-9941-445B534C9425}" destId="{720129AB-C518-403B-AA10-9A63238F3179}" srcOrd="1" destOrd="0" presId="urn:microsoft.com/office/officeart/2005/8/layout/hierarchy6"/>
    <dgm:cxn modelId="{9DA446EE-41C2-455E-9945-3BD02B9B287A}" type="presParOf" srcId="{720129AB-C518-403B-AA10-9A63238F3179}" destId="{C4939CA0-576A-4255-9788-14B2E172E18D}" srcOrd="0" destOrd="0" presId="urn:microsoft.com/office/officeart/2005/8/layout/hierarchy6"/>
    <dgm:cxn modelId="{E618FEF7-83EB-47A5-ACF1-EED3DBD70846}" type="presParOf" srcId="{720129AB-C518-403B-AA10-9A63238F3179}" destId="{47FD7AF4-D508-488E-A55B-81211D46136D}" srcOrd="1" destOrd="0" presId="urn:microsoft.com/office/officeart/2005/8/layout/hierarchy6"/>
    <dgm:cxn modelId="{5360A0C4-A947-4E16-9B46-4CAD170A8192}" type="presParOf" srcId="{47FD7AF4-D508-488E-A55B-81211D46136D}" destId="{CD2C60BE-42AD-4755-88DE-142278799DF6}" srcOrd="0" destOrd="0" presId="urn:microsoft.com/office/officeart/2005/8/layout/hierarchy6"/>
    <dgm:cxn modelId="{5EC02E54-8C00-4DE9-9B65-41507C52F6C7}" type="presParOf" srcId="{47FD7AF4-D508-488E-A55B-81211D46136D}" destId="{6DEA2255-5F58-4E39-8707-0820EE01575B}" srcOrd="1" destOrd="0" presId="urn:microsoft.com/office/officeart/2005/8/layout/hierarchy6"/>
    <dgm:cxn modelId="{54FB0AB2-C53D-490F-8304-9A7804BF0F16}" type="presParOf" srcId="{6DEA2255-5F58-4E39-8707-0820EE01575B}" destId="{123FC355-2C21-4AB4-A116-EB5242704E9A}" srcOrd="0" destOrd="0" presId="urn:microsoft.com/office/officeart/2005/8/layout/hierarchy6"/>
    <dgm:cxn modelId="{4D191463-BD49-4132-99D0-16B8A5355973}" type="presParOf" srcId="{6DEA2255-5F58-4E39-8707-0820EE01575B}" destId="{C7ADE8FF-565C-4406-9705-DE0D307FFEAE}" srcOrd="1" destOrd="0" presId="urn:microsoft.com/office/officeart/2005/8/layout/hierarchy6"/>
    <dgm:cxn modelId="{600C7946-45B4-4E22-B080-4C0C7C518BEE}" type="presParOf" srcId="{47FD7AF4-D508-488E-A55B-81211D46136D}" destId="{55A51BE4-8748-4AE7-AF06-5A3847477FCC}" srcOrd="2" destOrd="0" presId="urn:microsoft.com/office/officeart/2005/8/layout/hierarchy6"/>
    <dgm:cxn modelId="{F1B30A0D-2E11-41A0-B8DC-5ED6285A50F9}" type="presParOf" srcId="{47FD7AF4-D508-488E-A55B-81211D46136D}" destId="{BD971912-4C86-4363-8AC8-1FAD634B2C45}" srcOrd="3" destOrd="0" presId="urn:microsoft.com/office/officeart/2005/8/layout/hierarchy6"/>
    <dgm:cxn modelId="{3F12A900-BC0A-43DA-932B-3FAEB71EE7BD}" type="presParOf" srcId="{BD971912-4C86-4363-8AC8-1FAD634B2C45}" destId="{6CD05623-7FB7-4BB8-9933-6A8C16D615C8}" srcOrd="0" destOrd="0" presId="urn:microsoft.com/office/officeart/2005/8/layout/hierarchy6"/>
    <dgm:cxn modelId="{5E5BB0DE-699E-411F-BD0F-440368FC4BE6}" type="presParOf" srcId="{BD971912-4C86-4363-8AC8-1FAD634B2C45}" destId="{D6D20320-DACC-4828-9A74-1DD4893C809A}" srcOrd="1" destOrd="0" presId="urn:microsoft.com/office/officeart/2005/8/layout/hierarchy6"/>
    <dgm:cxn modelId="{6FEC672B-8F56-4DF2-9024-51C1311FDD02}" type="presParOf" srcId="{BE70ED6A-6BBC-4A2C-9941-445B534C9425}" destId="{65B66F5C-3756-4A14-81CC-8270502046A8}" srcOrd="2" destOrd="0" presId="urn:microsoft.com/office/officeart/2005/8/layout/hierarchy6"/>
    <dgm:cxn modelId="{18920960-2A81-490D-AF9F-473118673265}" type="presParOf" srcId="{BE70ED6A-6BBC-4A2C-9941-445B534C9425}" destId="{66104495-0F30-45C9-A875-D225CB612F38}" srcOrd="3" destOrd="0" presId="urn:microsoft.com/office/officeart/2005/8/layout/hierarchy6"/>
    <dgm:cxn modelId="{995C7B51-3F7E-4C68-8434-41B34317137A}" type="presParOf" srcId="{66104495-0F30-45C9-A875-D225CB612F38}" destId="{28002B1B-094B-4794-80F3-46BDDA03E1FB}" srcOrd="0" destOrd="0" presId="urn:microsoft.com/office/officeart/2005/8/layout/hierarchy6"/>
    <dgm:cxn modelId="{BFD043B6-53FB-4B58-8C5C-DF54894EE27D}" type="presParOf" srcId="{66104495-0F30-45C9-A875-D225CB612F38}" destId="{B796B57D-F699-436E-90E3-DE2966071C84}" srcOrd="1" destOrd="0" presId="urn:microsoft.com/office/officeart/2005/8/layout/hierarchy6"/>
    <dgm:cxn modelId="{92605C43-3575-4A46-A0ED-319673238990}" type="presParOf" srcId="{B796B57D-F699-436E-90E3-DE2966071C84}" destId="{11873C75-4429-4685-B816-D259661BC6FE}" srcOrd="0" destOrd="0" presId="urn:microsoft.com/office/officeart/2005/8/layout/hierarchy6"/>
    <dgm:cxn modelId="{799AEDE7-1A80-486C-8F2E-7A5FFC370089}" type="presParOf" srcId="{B796B57D-F699-436E-90E3-DE2966071C84}" destId="{0FF39FEE-ABFD-4657-86F2-935315FBA2ED}" srcOrd="1" destOrd="0" presId="urn:microsoft.com/office/officeart/2005/8/layout/hierarchy6"/>
    <dgm:cxn modelId="{AC45D162-1196-4BE4-8DB4-D3D051F74775}" type="presParOf" srcId="{0FF39FEE-ABFD-4657-86F2-935315FBA2ED}" destId="{997CF85F-6FB5-4727-8811-98B4AAACF766}" srcOrd="0" destOrd="0" presId="urn:microsoft.com/office/officeart/2005/8/layout/hierarchy6"/>
    <dgm:cxn modelId="{7377CB8C-0FF4-49B8-9C53-D7506A1B5CFC}" type="presParOf" srcId="{0FF39FEE-ABFD-4657-86F2-935315FBA2ED}" destId="{ADAD2B29-834C-4C5F-8DDF-0AB94EC7C3DC}" srcOrd="1" destOrd="0" presId="urn:microsoft.com/office/officeart/2005/8/layout/hierarchy6"/>
    <dgm:cxn modelId="{2229CF24-D0E9-4DAD-85D6-7D4BE393B064}" type="presParOf" srcId="{B796B57D-F699-436E-90E3-DE2966071C84}" destId="{30090023-C379-4B6E-8E5B-BE09E9F25AF4}" srcOrd="2" destOrd="0" presId="urn:microsoft.com/office/officeart/2005/8/layout/hierarchy6"/>
    <dgm:cxn modelId="{81C13481-5459-4353-9DD5-EE01FC1AA243}" type="presParOf" srcId="{B796B57D-F699-436E-90E3-DE2966071C84}" destId="{61C95993-F039-4CCD-B93F-D48DDAAD5760}" srcOrd="3" destOrd="0" presId="urn:microsoft.com/office/officeart/2005/8/layout/hierarchy6"/>
    <dgm:cxn modelId="{8DCC932C-BD6B-4434-A1E3-376022B8B4C5}" type="presParOf" srcId="{61C95993-F039-4CCD-B93F-D48DDAAD5760}" destId="{FBB48A63-D51C-4E48-8712-62591ED6F5C0}" srcOrd="0" destOrd="0" presId="urn:microsoft.com/office/officeart/2005/8/layout/hierarchy6"/>
    <dgm:cxn modelId="{BDE83A44-0634-4B5F-8249-860DD8675B5F}" type="presParOf" srcId="{61C95993-F039-4CCD-B93F-D48DDAAD5760}" destId="{08C15041-6F6D-4117-A1A8-B22B7C06B4C0}" srcOrd="1" destOrd="0" presId="urn:microsoft.com/office/officeart/2005/8/layout/hierarchy6"/>
    <dgm:cxn modelId="{EF3E9A6C-6AED-4D18-91BC-FBCD97ACF5E8}" type="presParOf" srcId="{B10FA8B3-86E6-49ED-A09C-8FA12111A2C8}" destId="{1EF4CD90-B37A-4D36-A06F-338EB770A69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6F22C2-BF56-4516-A95B-0C823B334EEA}"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en-US"/>
        </a:p>
      </dgm:t>
    </dgm:pt>
    <dgm:pt modelId="{9CFC1FFA-62E0-44C4-BF3E-7CFCB6043708}">
      <dgm:prSet/>
      <dgm:spPr/>
      <dgm:t>
        <a:bodyPr/>
        <a:lstStyle/>
        <a:p>
          <a:r>
            <a:rPr lang="en-US" dirty="0" smtClean="0"/>
            <a:t>Creational</a:t>
          </a:r>
          <a:endParaRPr lang="en-US" dirty="0"/>
        </a:p>
      </dgm:t>
    </dgm:pt>
    <dgm:pt modelId="{5A5F0989-AAAA-4BD5-BE85-1CA9508D5E15}" type="parTrans" cxnId="{6599D359-0C08-4B41-8CC9-2D2F8BCD64EE}">
      <dgm:prSet/>
      <dgm:spPr/>
      <dgm:t>
        <a:bodyPr/>
        <a:lstStyle/>
        <a:p>
          <a:endParaRPr lang="en-US"/>
        </a:p>
      </dgm:t>
    </dgm:pt>
    <dgm:pt modelId="{3DAEF888-2498-4714-9D85-67FE889BCA37}" type="sibTrans" cxnId="{6599D359-0C08-4B41-8CC9-2D2F8BCD64EE}">
      <dgm:prSet/>
      <dgm:spPr/>
      <dgm:t>
        <a:bodyPr/>
        <a:lstStyle/>
        <a:p>
          <a:endParaRPr lang="en-US"/>
        </a:p>
      </dgm:t>
    </dgm:pt>
    <dgm:pt modelId="{E64868FB-73D2-43CC-A4F7-332129CC2BB5}">
      <dgm:prSet/>
      <dgm:spPr/>
      <dgm:t>
        <a:bodyPr/>
        <a:lstStyle/>
        <a:p>
          <a:r>
            <a:rPr lang="en-US" dirty="0" smtClean="0"/>
            <a:t>Structural</a:t>
          </a:r>
          <a:endParaRPr lang="en-US" dirty="0"/>
        </a:p>
      </dgm:t>
    </dgm:pt>
    <dgm:pt modelId="{E5F9CDCC-270D-43FE-B028-FC3804FC79B5}" type="parTrans" cxnId="{3CC2EFEB-B3D6-4D0D-A2A1-E92A3C22C343}">
      <dgm:prSet/>
      <dgm:spPr/>
      <dgm:t>
        <a:bodyPr/>
        <a:lstStyle/>
        <a:p>
          <a:endParaRPr lang="en-US"/>
        </a:p>
      </dgm:t>
    </dgm:pt>
    <dgm:pt modelId="{27BE8B61-71D8-4CB0-AF19-8120DBE95842}" type="sibTrans" cxnId="{3CC2EFEB-B3D6-4D0D-A2A1-E92A3C22C343}">
      <dgm:prSet/>
      <dgm:spPr/>
      <dgm:t>
        <a:bodyPr/>
        <a:lstStyle/>
        <a:p>
          <a:endParaRPr lang="en-US"/>
        </a:p>
      </dgm:t>
    </dgm:pt>
    <dgm:pt modelId="{830DCC7D-4832-44B2-99E7-E82D029B3ED6}">
      <dgm:prSet/>
      <dgm:spPr/>
      <dgm:t>
        <a:bodyPr/>
        <a:lstStyle/>
        <a:p>
          <a:r>
            <a:rPr lang="en-US" dirty="0" smtClean="0"/>
            <a:t>Behavioral</a:t>
          </a:r>
          <a:endParaRPr lang="en-US" dirty="0"/>
        </a:p>
      </dgm:t>
    </dgm:pt>
    <dgm:pt modelId="{8BC750EB-E5DC-4740-8960-EF2F0BE59EDD}" type="parTrans" cxnId="{FE15B7EC-F602-44FA-BD0B-98BF97ACF1D3}">
      <dgm:prSet/>
      <dgm:spPr/>
      <dgm:t>
        <a:bodyPr/>
        <a:lstStyle/>
        <a:p>
          <a:endParaRPr lang="en-US"/>
        </a:p>
      </dgm:t>
    </dgm:pt>
    <dgm:pt modelId="{3700BF7B-0515-4E70-9173-2D409B31142D}" type="sibTrans" cxnId="{FE15B7EC-F602-44FA-BD0B-98BF97ACF1D3}">
      <dgm:prSet/>
      <dgm:spPr/>
      <dgm:t>
        <a:bodyPr/>
        <a:lstStyle/>
        <a:p>
          <a:endParaRPr lang="en-US"/>
        </a:p>
      </dgm:t>
    </dgm:pt>
    <dgm:pt modelId="{0F343A68-0864-44B5-A09E-1B722D2CC5FB}">
      <dgm:prSet/>
      <dgm:spPr/>
      <dgm:t>
        <a:bodyPr/>
        <a:lstStyle/>
        <a:p>
          <a:r>
            <a:rPr lang="en-US" dirty="0" smtClean="0"/>
            <a:t>Concerns the process of object creation</a:t>
          </a:r>
          <a:endParaRPr lang="en-US" dirty="0"/>
        </a:p>
      </dgm:t>
    </dgm:pt>
    <dgm:pt modelId="{A288FA06-53DB-47C5-8C14-1E18CE8BE881}" type="parTrans" cxnId="{B2CA035E-2430-459C-8F4E-29DD39C0D992}">
      <dgm:prSet/>
      <dgm:spPr/>
      <dgm:t>
        <a:bodyPr/>
        <a:lstStyle/>
        <a:p>
          <a:endParaRPr lang="en-US"/>
        </a:p>
      </dgm:t>
    </dgm:pt>
    <dgm:pt modelId="{501B0914-71D1-4416-BFBE-6797FD2CD7B6}" type="sibTrans" cxnId="{B2CA035E-2430-459C-8F4E-29DD39C0D992}">
      <dgm:prSet/>
      <dgm:spPr/>
      <dgm:t>
        <a:bodyPr/>
        <a:lstStyle/>
        <a:p>
          <a:endParaRPr lang="en-US"/>
        </a:p>
      </dgm:t>
    </dgm:pt>
    <dgm:pt modelId="{2FF03DEC-D29A-4915-937D-3407A4D76653}">
      <dgm:prSet/>
      <dgm:spPr/>
      <dgm:t>
        <a:bodyPr/>
        <a:lstStyle/>
        <a:p>
          <a:r>
            <a:rPr lang="en-US" dirty="0" smtClean="0"/>
            <a:t>Deal with the composition of classes /objects</a:t>
          </a:r>
          <a:endParaRPr lang="en-US" dirty="0"/>
        </a:p>
      </dgm:t>
    </dgm:pt>
    <dgm:pt modelId="{54C11B71-3E48-4681-B15C-C8ADA53EC2D2}" type="parTrans" cxnId="{32C74906-8C2B-4DDC-8DA7-27F27550516F}">
      <dgm:prSet/>
      <dgm:spPr/>
      <dgm:t>
        <a:bodyPr/>
        <a:lstStyle/>
        <a:p>
          <a:endParaRPr lang="en-US"/>
        </a:p>
      </dgm:t>
    </dgm:pt>
    <dgm:pt modelId="{1BAE87D8-9C47-4443-AEC6-F52DB3AE16FD}" type="sibTrans" cxnId="{32C74906-8C2B-4DDC-8DA7-27F27550516F}">
      <dgm:prSet/>
      <dgm:spPr/>
      <dgm:t>
        <a:bodyPr/>
        <a:lstStyle/>
        <a:p>
          <a:endParaRPr lang="en-US"/>
        </a:p>
      </dgm:t>
    </dgm:pt>
    <dgm:pt modelId="{1A5B1463-F5C8-40DE-AC7B-6200238499B5}">
      <dgm:prSet/>
      <dgm:spPr/>
      <dgm:t>
        <a:bodyPr/>
        <a:lstStyle/>
        <a:p>
          <a:r>
            <a:rPr lang="en-US" dirty="0" smtClean="0"/>
            <a:t>Characterize the ways in which classes/objects interact and distribute responsibility</a:t>
          </a:r>
          <a:endParaRPr lang="en-US" dirty="0"/>
        </a:p>
      </dgm:t>
    </dgm:pt>
    <dgm:pt modelId="{E53CFFED-260A-4A6F-BEE9-4CD31E7A4042}" type="parTrans" cxnId="{1FE66A3C-F459-44CB-AB6B-93C5634CA6DA}">
      <dgm:prSet/>
      <dgm:spPr/>
      <dgm:t>
        <a:bodyPr/>
        <a:lstStyle/>
        <a:p>
          <a:endParaRPr lang="en-US"/>
        </a:p>
      </dgm:t>
    </dgm:pt>
    <dgm:pt modelId="{40EB7270-23C7-4BA5-A1A8-5D2C4F7BA4ED}" type="sibTrans" cxnId="{1FE66A3C-F459-44CB-AB6B-93C5634CA6DA}">
      <dgm:prSet/>
      <dgm:spPr/>
      <dgm:t>
        <a:bodyPr/>
        <a:lstStyle/>
        <a:p>
          <a:endParaRPr lang="en-US"/>
        </a:p>
      </dgm:t>
    </dgm:pt>
    <dgm:pt modelId="{DF1B317C-0740-4871-82D1-4F79547AE222}" type="pres">
      <dgm:prSet presAssocID="{C76F22C2-BF56-4516-A95B-0C823B334EEA}" presName="linear" presStyleCnt="0">
        <dgm:presLayoutVars>
          <dgm:dir/>
          <dgm:animLvl val="lvl"/>
          <dgm:resizeHandles val="exact"/>
        </dgm:presLayoutVars>
      </dgm:prSet>
      <dgm:spPr/>
      <dgm:t>
        <a:bodyPr/>
        <a:lstStyle/>
        <a:p>
          <a:endParaRPr lang="en-US"/>
        </a:p>
      </dgm:t>
    </dgm:pt>
    <dgm:pt modelId="{BCA18ADB-57C0-4BFF-8ECF-134B76D8AB65}" type="pres">
      <dgm:prSet presAssocID="{9CFC1FFA-62E0-44C4-BF3E-7CFCB6043708}" presName="parentLin" presStyleCnt="0"/>
      <dgm:spPr/>
    </dgm:pt>
    <dgm:pt modelId="{7913D9A0-2BF9-4116-AE12-732C72672F39}" type="pres">
      <dgm:prSet presAssocID="{9CFC1FFA-62E0-44C4-BF3E-7CFCB6043708}" presName="parentLeftMargin" presStyleLbl="node1" presStyleIdx="0" presStyleCnt="3"/>
      <dgm:spPr/>
      <dgm:t>
        <a:bodyPr/>
        <a:lstStyle/>
        <a:p>
          <a:endParaRPr lang="en-US"/>
        </a:p>
      </dgm:t>
    </dgm:pt>
    <dgm:pt modelId="{39148F42-7A7C-4F38-9908-8D36D7C7F9D6}" type="pres">
      <dgm:prSet presAssocID="{9CFC1FFA-62E0-44C4-BF3E-7CFCB6043708}" presName="parentText" presStyleLbl="node1" presStyleIdx="0" presStyleCnt="3">
        <dgm:presLayoutVars>
          <dgm:chMax val="0"/>
          <dgm:bulletEnabled val="1"/>
        </dgm:presLayoutVars>
      </dgm:prSet>
      <dgm:spPr/>
      <dgm:t>
        <a:bodyPr/>
        <a:lstStyle/>
        <a:p>
          <a:endParaRPr lang="en-US"/>
        </a:p>
      </dgm:t>
    </dgm:pt>
    <dgm:pt modelId="{B3EF88A3-8977-4994-84C3-9B77906B50D5}" type="pres">
      <dgm:prSet presAssocID="{9CFC1FFA-62E0-44C4-BF3E-7CFCB6043708}" presName="negativeSpace" presStyleCnt="0"/>
      <dgm:spPr/>
    </dgm:pt>
    <dgm:pt modelId="{3F26E28F-FCBC-44B6-A41C-E4BCB1528662}" type="pres">
      <dgm:prSet presAssocID="{9CFC1FFA-62E0-44C4-BF3E-7CFCB6043708}" presName="childText" presStyleLbl="conFgAcc1" presStyleIdx="0" presStyleCnt="3">
        <dgm:presLayoutVars>
          <dgm:bulletEnabled val="1"/>
        </dgm:presLayoutVars>
      </dgm:prSet>
      <dgm:spPr/>
      <dgm:t>
        <a:bodyPr/>
        <a:lstStyle/>
        <a:p>
          <a:endParaRPr lang="en-US"/>
        </a:p>
      </dgm:t>
    </dgm:pt>
    <dgm:pt modelId="{87B6C46B-D620-4530-A3F9-5DAEEB4F2119}" type="pres">
      <dgm:prSet presAssocID="{3DAEF888-2498-4714-9D85-67FE889BCA37}" presName="spaceBetweenRectangles" presStyleCnt="0"/>
      <dgm:spPr/>
    </dgm:pt>
    <dgm:pt modelId="{8BD68630-75D9-4E5A-BB73-07F6FD0F8EBF}" type="pres">
      <dgm:prSet presAssocID="{E64868FB-73D2-43CC-A4F7-332129CC2BB5}" presName="parentLin" presStyleCnt="0"/>
      <dgm:spPr/>
    </dgm:pt>
    <dgm:pt modelId="{DD2D92DB-4161-41D5-8ACC-7A6C18B1F408}" type="pres">
      <dgm:prSet presAssocID="{E64868FB-73D2-43CC-A4F7-332129CC2BB5}" presName="parentLeftMargin" presStyleLbl="node1" presStyleIdx="0" presStyleCnt="3"/>
      <dgm:spPr/>
      <dgm:t>
        <a:bodyPr/>
        <a:lstStyle/>
        <a:p>
          <a:endParaRPr lang="en-US"/>
        </a:p>
      </dgm:t>
    </dgm:pt>
    <dgm:pt modelId="{CC1484F4-594A-408D-B4C6-532814DC98F5}" type="pres">
      <dgm:prSet presAssocID="{E64868FB-73D2-43CC-A4F7-332129CC2BB5}" presName="parentText" presStyleLbl="node1" presStyleIdx="1" presStyleCnt="3">
        <dgm:presLayoutVars>
          <dgm:chMax val="0"/>
          <dgm:bulletEnabled val="1"/>
        </dgm:presLayoutVars>
      </dgm:prSet>
      <dgm:spPr/>
      <dgm:t>
        <a:bodyPr/>
        <a:lstStyle/>
        <a:p>
          <a:endParaRPr lang="en-US"/>
        </a:p>
      </dgm:t>
    </dgm:pt>
    <dgm:pt modelId="{FAD89D5A-2898-4134-9181-E21E44AD6A6F}" type="pres">
      <dgm:prSet presAssocID="{E64868FB-73D2-43CC-A4F7-332129CC2BB5}" presName="negativeSpace" presStyleCnt="0"/>
      <dgm:spPr/>
    </dgm:pt>
    <dgm:pt modelId="{5FAC8937-E1F1-427B-B99E-782F840E5FD8}" type="pres">
      <dgm:prSet presAssocID="{E64868FB-73D2-43CC-A4F7-332129CC2BB5}" presName="childText" presStyleLbl="conFgAcc1" presStyleIdx="1" presStyleCnt="3">
        <dgm:presLayoutVars>
          <dgm:bulletEnabled val="1"/>
        </dgm:presLayoutVars>
      </dgm:prSet>
      <dgm:spPr/>
      <dgm:t>
        <a:bodyPr/>
        <a:lstStyle/>
        <a:p>
          <a:endParaRPr lang="en-US"/>
        </a:p>
      </dgm:t>
    </dgm:pt>
    <dgm:pt modelId="{0214AA35-9E3D-42F9-8F60-E5DA2E236963}" type="pres">
      <dgm:prSet presAssocID="{27BE8B61-71D8-4CB0-AF19-8120DBE95842}" presName="spaceBetweenRectangles" presStyleCnt="0"/>
      <dgm:spPr/>
    </dgm:pt>
    <dgm:pt modelId="{89803F8D-2E8E-41F7-8493-B68310552358}" type="pres">
      <dgm:prSet presAssocID="{830DCC7D-4832-44B2-99E7-E82D029B3ED6}" presName="parentLin" presStyleCnt="0"/>
      <dgm:spPr/>
    </dgm:pt>
    <dgm:pt modelId="{A1FB9714-35CC-4EA7-A09B-B13E176CB082}" type="pres">
      <dgm:prSet presAssocID="{830DCC7D-4832-44B2-99E7-E82D029B3ED6}" presName="parentLeftMargin" presStyleLbl="node1" presStyleIdx="1" presStyleCnt="3"/>
      <dgm:spPr/>
      <dgm:t>
        <a:bodyPr/>
        <a:lstStyle/>
        <a:p>
          <a:endParaRPr lang="en-US"/>
        </a:p>
      </dgm:t>
    </dgm:pt>
    <dgm:pt modelId="{17ECC50F-CF23-4061-B95E-29796F54D24B}" type="pres">
      <dgm:prSet presAssocID="{830DCC7D-4832-44B2-99E7-E82D029B3ED6}" presName="parentText" presStyleLbl="node1" presStyleIdx="2" presStyleCnt="3">
        <dgm:presLayoutVars>
          <dgm:chMax val="0"/>
          <dgm:bulletEnabled val="1"/>
        </dgm:presLayoutVars>
      </dgm:prSet>
      <dgm:spPr/>
      <dgm:t>
        <a:bodyPr/>
        <a:lstStyle/>
        <a:p>
          <a:endParaRPr lang="en-US"/>
        </a:p>
      </dgm:t>
    </dgm:pt>
    <dgm:pt modelId="{B2415E39-F188-4F60-9A4B-DE5F891FFA63}" type="pres">
      <dgm:prSet presAssocID="{830DCC7D-4832-44B2-99E7-E82D029B3ED6}" presName="negativeSpace" presStyleCnt="0"/>
      <dgm:spPr/>
    </dgm:pt>
    <dgm:pt modelId="{D15FB63D-16BA-4C87-8DAA-0C2AFA830E4A}" type="pres">
      <dgm:prSet presAssocID="{830DCC7D-4832-44B2-99E7-E82D029B3ED6}" presName="childText" presStyleLbl="conFgAcc1" presStyleIdx="2" presStyleCnt="3">
        <dgm:presLayoutVars>
          <dgm:bulletEnabled val="1"/>
        </dgm:presLayoutVars>
      </dgm:prSet>
      <dgm:spPr/>
      <dgm:t>
        <a:bodyPr/>
        <a:lstStyle/>
        <a:p>
          <a:endParaRPr lang="en-US"/>
        </a:p>
      </dgm:t>
    </dgm:pt>
  </dgm:ptLst>
  <dgm:cxnLst>
    <dgm:cxn modelId="{3CC2EFEB-B3D6-4D0D-A2A1-E92A3C22C343}" srcId="{C76F22C2-BF56-4516-A95B-0C823B334EEA}" destId="{E64868FB-73D2-43CC-A4F7-332129CC2BB5}" srcOrd="1" destOrd="0" parTransId="{E5F9CDCC-270D-43FE-B028-FC3804FC79B5}" sibTransId="{27BE8B61-71D8-4CB0-AF19-8120DBE95842}"/>
    <dgm:cxn modelId="{32C74906-8C2B-4DDC-8DA7-27F27550516F}" srcId="{E64868FB-73D2-43CC-A4F7-332129CC2BB5}" destId="{2FF03DEC-D29A-4915-937D-3407A4D76653}" srcOrd="0" destOrd="0" parTransId="{54C11B71-3E48-4681-B15C-C8ADA53EC2D2}" sibTransId="{1BAE87D8-9C47-4443-AEC6-F52DB3AE16FD}"/>
    <dgm:cxn modelId="{1FE66A3C-F459-44CB-AB6B-93C5634CA6DA}" srcId="{830DCC7D-4832-44B2-99E7-E82D029B3ED6}" destId="{1A5B1463-F5C8-40DE-AC7B-6200238499B5}" srcOrd="0" destOrd="0" parTransId="{E53CFFED-260A-4A6F-BEE9-4CD31E7A4042}" sibTransId="{40EB7270-23C7-4BA5-A1A8-5D2C4F7BA4ED}"/>
    <dgm:cxn modelId="{475DA104-FB02-4D3B-A969-D16F68EF2125}" type="presOf" srcId="{2FF03DEC-D29A-4915-937D-3407A4D76653}" destId="{5FAC8937-E1F1-427B-B99E-782F840E5FD8}" srcOrd="0" destOrd="0" presId="urn:microsoft.com/office/officeart/2005/8/layout/list1"/>
    <dgm:cxn modelId="{8A5DE25A-8250-447A-8B33-69D560F576A2}" type="presOf" srcId="{830DCC7D-4832-44B2-99E7-E82D029B3ED6}" destId="{17ECC50F-CF23-4061-B95E-29796F54D24B}" srcOrd="1" destOrd="0" presId="urn:microsoft.com/office/officeart/2005/8/layout/list1"/>
    <dgm:cxn modelId="{5A166707-AFD4-4068-B5DC-72F27805963A}" type="presOf" srcId="{0F343A68-0864-44B5-A09E-1B722D2CC5FB}" destId="{3F26E28F-FCBC-44B6-A41C-E4BCB1528662}" srcOrd="0" destOrd="0" presId="urn:microsoft.com/office/officeart/2005/8/layout/list1"/>
    <dgm:cxn modelId="{42C714ED-7C65-417B-BC64-87CAD3437CA8}" type="presOf" srcId="{9CFC1FFA-62E0-44C4-BF3E-7CFCB6043708}" destId="{7913D9A0-2BF9-4116-AE12-732C72672F39}" srcOrd="0" destOrd="0" presId="urn:microsoft.com/office/officeart/2005/8/layout/list1"/>
    <dgm:cxn modelId="{6599D359-0C08-4B41-8CC9-2D2F8BCD64EE}" srcId="{C76F22C2-BF56-4516-A95B-0C823B334EEA}" destId="{9CFC1FFA-62E0-44C4-BF3E-7CFCB6043708}" srcOrd="0" destOrd="0" parTransId="{5A5F0989-AAAA-4BD5-BE85-1CA9508D5E15}" sibTransId="{3DAEF888-2498-4714-9D85-67FE889BCA37}"/>
    <dgm:cxn modelId="{CCAE743F-918B-4BC0-94FF-508776F34984}" type="presOf" srcId="{9CFC1FFA-62E0-44C4-BF3E-7CFCB6043708}" destId="{39148F42-7A7C-4F38-9908-8D36D7C7F9D6}" srcOrd="1" destOrd="0" presId="urn:microsoft.com/office/officeart/2005/8/layout/list1"/>
    <dgm:cxn modelId="{0787FCE5-07DC-4997-AD3F-0EBBA378F4E2}" type="presOf" srcId="{C76F22C2-BF56-4516-A95B-0C823B334EEA}" destId="{DF1B317C-0740-4871-82D1-4F79547AE222}" srcOrd="0" destOrd="0" presId="urn:microsoft.com/office/officeart/2005/8/layout/list1"/>
    <dgm:cxn modelId="{B2CA035E-2430-459C-8F4E-29DD39C0D992}" srcId="{9CFC1FFA-62E0-44C4-BF3E-7CFCB6043708}" destId="{0F343A68-0864-44B5-A09E-1B722D2CC5FB}" srcOrd="0" destOrd="0" parTransId="{A288FA06-53DB-47C5-8C14-1E18CE8BE881}" sibTransId="{501B0914-71D1-4416-BFBE-6797FD2CD7B6}"/>
    <dgm:cxn modelId="{FE15B7EC-F602-44FA-BD0B-98BF97ACF1D3}" srcId="{C76F22C2-BF56-4516-A95B-0C823B334EEA}" destId="{830DCC7D-4832-44B2-99E7-E82D029B3ED6}" srcOrd="2" destOrd="0" parTransId="{8BC750EB-E5DC-4740-8960-EF2F0BE59EDD}" sibTransId="{3700BF7B-0515-4E70-9173-2D409B31142D}"/>
    <dgm:cxn modelId="{1B91DC31-D009-49AC-B445-58F132A09E68}" type="presOf" srcId="{1A5B1463-F5C8-40DE-AC7B-6200238499B5}" destId="{D15FB63D-16BA-4C87-8DAA-0C2AFA830E4A}" srcOrd="0" destOrd="0" presId="urn:microsoft.com/office/officeart/2005/8/layout/list1"/>
    <dgm:cxn modelId="{362105D4-7A36-4737-ACDB-B828CBA64C54}" type="presOf" srcId="{E64868FB-73D2-43CC-A4F7-332129CC2BB5}" destId="{CC1484F4-594A-408D-B4C6-532814DC98F5}" srcOrd="1" destOrd="0" presId="urn:microsoft.com/office/officeart/2005/8/layout/list1"/>
    <dgm:cxn modelId="{AB247C31-E987-4A5A-A962-47D629A7C1C9}" type="presOf" srcId="{830DCC7D-4832-44B2-99E7-E82D029B3ED6}" destId="{A1FB9714-35CC-4EA7-A09B-B13E176CB082}" srcOrd="0" destOrd="0" presId="urn:microsoft.com/office/officeart/2005/8/layout/list1"/>
    <dgm:cxn modelId="{2589BC15-7FAF-48CD-88A3-C670EE1EF93B}" type="presOf" srcId="{E64868FB-73D2-43CC-A4F7-332129CC2BB5}" destId="{DD2D92DB-4161-41D5-8ACC-7A6C18B1F408}" srcOrd="0" destOrd="0" presId="urn:microsoft.com/office/officeart/2005/8/layout/list1"/>
    <dgm:cxn modelId="{214ED953-132A-4396-A30C-C78C6904C01A}" type="presParOf" srcId="{DF1B317C-0740-4871-82D1-4F79547AE222}" destId="{BCA18ADB-57C0-4BFF-8ECF-134B76D8AB65}" srcOrd="0" destOrd="0" presId="urn:microsoft.com/office/officeart/2005/8/layout/list1"/>
    <dgm:cxn modelId="{4F0A59D5-A356-4FB8-926A-A2B4B692B1F9}" type="presParOf" srcId="{BCA18ADB-57C0-4BFF-8ECF-134B76D8AB65}" destId="{7913D9A0-2BF9-4116-AE12-732C72672F39}" srcOrd="0" destOrd="0" presId="urn:microsoft.com/office/officeart/2005/8/layout/list1"/>
    <dgm:cxn modelId="{EE1795A6-D9C9-4278-880A-CC0368C0F944}" type="presParOf" srcId="{BCA18ADB-57C0-4BFF-8ECF-134B76D8AB65}" destId="{39148F42-7A7C-4F38-9908-8D36D7C7F9D6}" srcOrd="1" destOrd="0" presId="urn:microsoft.com/office/officeart/2005/8/layout/list1"/>
    <dgm:cxn modelId="{69AE6F6B-51D2-4966-94AB-B852450CF643}" type="presParOf" srcId="{DF1B317C-0740-4871-82D1-4F79547AE222}" destId="{B3EF88A3-8977-4994-84C3-9B77906B50D5}" srcOrd="1" destOrd="0" presId="urn:microsoft.com/office/officeart/2005/8/layout/list1"/>
    <dgm:cxn modelId="{D9DF1C88-0BBA-42AB-A996-14E93CA53DC9}" type="presParOf" srcId="{DF1B317C-0740-4871-82D1-4F79547AE222}" destId="{3F26E28F-FCBC-44B6-A41C-E4BCB1528662}" srcOrd="2" destOrd="0" presId="urn:microsoft.com/office/officeart/2005/8/layout/list1"/>
    <dgm:cxn modelId="{EE87C1E6-B9BC-48B8-935D-748AB4509E80}" type="presParOf" srcId="{DF1B317C-0740-4871-82D1-4F79547AE222}" destId="{87B6C46B-D620-4530-A3F9-5DAEEB4F2119}" srcOrd="3" destOrd="0" presId="urn:microsoft.com/office/officeart/2005/8/layout/list1"/>
    <dgm:cxn modelId="{4925D52B-4933-44FF-89C4-39C0EF1B83C0}" type="presParOf" srcId="{DF1B317C-0740-4871-82D1-4F79547AE222}" destId="{8BD68630-75D9-4E5A-BB73-07F6FD0F8EBF}" srcOrd="4" destOrd="0" presId="urn:microsoft.com/office/officeart/2005/8/layout/list1"/>
    <dgm:cxn modelId="{A2114BDA-AB1B-4743-8D2D-B2848B2D0DF6}" type="presParOf" srcId="{8BD68630-75D9-4E5A-BB73-07F6FD0F8EBF}" destId="{DD2D92DB-4161-41D5-8ACC-7A6C18B1F408}" srcOrd="0" destOrd="0" presId="urn:microsoft.com/office/officeart/2005/8/layout/list1"/>
    <dgm:cxn modelId="{677A01D9-E387-4A48-B37E-241B01467217}" type="presParOf" srcId="{8BD68630-75D9-4E5A-BB73-07F6FD0F8EBF}" destId="{CC1484F4-594A-408D-B4C6-532814DC98F5}" srcOrd="1" destOrd="0" presId="urn:microsoft.com/office/officeart/2005/8/layout/list1"/>
    <dgm:cxn modelId="{7BE35994-4008-4EF8-8F26-4AFDBBE28E1F}" type="presParOf" srcId="{DF1B317C-0740-4871-82D1-4F79547AE222}" destId="{FAD89D5A-2898-4134-9181-E21E44AD6A6F}" srcOrd="5" destOrd="0" presId="urn:microsoft.com/office/officeart/2005/8/layout/list1"/>
    <dgm:cxn modelId="{BADA1E00-732A-452A-B1A5-ED4085A7D904}" type="presParOf" srcId="{DF1B317C-0740-4871-82D1-4F79547AE222}" destId="{5FAC8937-E1F1-427B-B99E-782F840E5FD8}" srcOrd="6" destOrd="0" presId="urn:microsoft.com/office/officeart/2005/8/layout/list1"/>
    <dgm:cxn modelId="{C84CFDCB-A300-469F-B7E8-E366827F419D}" type="presParOf" srcId="{DF1B317C-0740-4871-82D1-4F79547AE222}" destId="{0214AA35-9E3D-42F9-8F60-E5DA2E236963}" srcOrd="7" destOrd="0" presId="urn:microsoft.com/office/officeart/2005/8/layout/list1"/>
    <dgm:cxn modelId="{C2295F73-EF3F-487F-94C5-A51C358723E7}" type="presParOf" srcId="{DF1B317C-0740-4871-82D1-4F79547AE222}" destId="{89803F8D-2E8E-41F7-8493-B68310552358}" srcOrd="8" destOrd="0" presId="urn:microsoft.com/office/officeart/2005/8/layout/list1"/>
    <dgm:cxn modelId="{7575A4A8-ABC6-45C8-8C15-360CE231F011}" type="presParOf" srcId="{89803F8D-2E8E-41F7-8493-B68310552358}" destId="{A1FB9714-35CC-4EA7-A09B-B13E176CB082}" srcOrd="0" destOrd="0" presId="urn:microsoft.com/office/officeart/2005/8/layout/list1"/>
    <dgm:cxn modelId="{2ECA55AA-0120-4269-9FA1-9F374D9A8262}" type="presParOf" srcId="{89803F8D-2E8E-41F7-8493-B68310552358}" destId="{17ECC50F-CF23-4061-B95E-29796F54D24B}" srcOrd="1" destOrd="0" presId="urn:microsoft.com/office/officeart/2005/8/layout/list1"/>
    <dgm:cxn modelId="{B8EDA490-6451-4408-8829-A156E0CC6CB0}" type="presParOf" srcId="{DF1B317C-0740-4871-82D1-4F79547AE222}" destId="{B2415E39-F188-4F60-9A4B-DE5F891FFA63}" srcOrd="9" destOrd="0" presId="urn:microsoft.com/office/officeart/2005/8/layout/list1"/>
    <dgm:cxn modelId="{8403387F-E1A1-4C43-9328-9327F0D9B426}" type="presParOf" srcId="{DF1B317C-0740-4871-82D1-4F79547AE222}" destId="{D15FB63D-16BA-4C87-8DAA-0C2AFA830E4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F96002-23DF-435C-8043-E985F65C94B6}" type="doc">
      <dgm:prSet loTypeId="urn:microsoft.com/office/officeart/2005/8/layout/default#1" loCatId="list" qsTypeId="urn:microsoft.com/office/officeart/2005/8/quickstyle/simple5" qsCatId="simple" csTypeId="urn:microsoft.com/office/officeart/2005/8/colors/colorful1#1" csCatId="colorful" phldr="1"/>
      <dgm:spPr/>
      <dgm:t>
        <a:bodyPr/>
        <a:lstStyle/>
        <a:p>
          <a:endParaRPr lang="en-US"/>
        </a:p>
      </dgm:t>
    </dgm:pt>
    <dgm:pt modelId="{0BD89FF4-39DF-453D-AD8A-35C6ACB501A0}">
      <dgm:prSet phldrT="[Text]" custT="1"/>
      <dgm:spPr/>
      <dgm:t>
        <a:bodyPr/>
        <a:lstStyle/>
        <a:p>
          <a:r>
            <a:rPr lang="en-US" sz="3000" b="1" dirty="0" smtClean="0"/>
            <a:t>One behavior</a:t>
          </a:r>
          <a:br>
            <a:rPr lang="en-US" sz="3000" b="1" dirty="0" smtClean="0"/>
          </a:br>
          <a:r>
            <a:rPr lang="en-US" sz="4800" b="1" dirty="0" smtClean="0"/>
            <a:t>and</a:t>
          </a:r>
          <a:r>
            <a:rPr lang="en-US" sz="3000" b="1" dirty="0" smtClean="0"/>
            <a:t/>
          </a:r>
          <a:br>
            <a:rPr lang="en-US" sz="3000" b="1" dirty="0" smtClean="0"/>
          </a:br>
          <a:r>
            <a:rPr lang="en-US" sz="3000" b="1" dirty="0" smtClean="0"/>
            <a:t>Multiple strategies</a:t>
          </a:r>
          <a:endParaRPr lang="en-US" sz="3000" dirty="0"/>
        </a:p>
      </dgm:t>
    </dgm:pt>
    <dgm:pt modelId="{96B2A402-3C27-4FB4-9A10-46CE870F4A8C}" type="parTrans" cxnId="{DE1F9AAB-A7E9-4E5E-A109-851B3AA2314A}">
      <dgm:prSet/>
      <dgm:spPr/>
      <dgm:t>
        <a:bodyPr/>
        <a:lstStyle/>
        <a:p>
          <a:endParaRPr lang="en-US"/>
        </a:p>
      </dgm:t>
    </dgm:pt>
    <dgm:pt modelId="{10A0F46A-3910-4CF7-8001-9C8CFAF83841}" type="sibTrans" cxnId="{DE1F9AAB-A7E9-4E5E-A109-851B3AA2314A}">
      <dgm:prSet/>
      <dgm:spPr/>
      <dgm:t>
        <a:bodyPr/>
        <a:lstStyle/>
        <a:p>
          <a:endParaRPr lang="en-US"/>
        </a:p>
      </dgm:t>
    </dgm:pt>
    <dgm:pt modelId="{AE5C5A1B-81A2-410E-8922-57A13996B034}" type="pres">
      <dgm:prSet presAssocID="{A4F96002-23DF-435C-8043-E985F65C94B6}" presName="diagram" presStyleCnt="0">
        <dgm:presLayoutVars>
          <dgm:dir/>
          <dgm:resizeHandles val="exact"/>
        </dgm:presLayoutVars>
      </dgm:prSet>
      <dgm:spPr/>
      <dgm:t>
        <a:bodyPr/>
        <a:lstStyle/>
        <a:p>
          <a:endParaRPr lang="en-US"/>
        </a:p>
      </dgm:t>
    </dgm:pt>
    <dgm:pt modelId="{6AEDFFB2-DB08-4912-83DF-A165FB27FEA1}" type="pres">
      <dgm:prSet presAssocID="{0BD89FF4-39DF-453D-AD8A-35C6ACB501A0}" presName="node" presStyleLbl="node1" presStyleIdx="0" presStyleCnt="1" custScaleX="116895">
        <dgm:presLayoutVars>
          <dgm:bulletEnabled val="1"/>
        </dgm:presLayoutVars>
      </dgm:prSet>
      <dgm:spPr/>
      <dgm:t>
        <a:bodyPr/>
        <a:lstStyle/>
        <a:p>
          <a:endParaRPr lang="en-US"/>
        </a:p>
      </dgm:t>
    </dgm:pt>
  </dgm:ptLst>
  <dgm:cxnLst>
    <dgm:cxn modelId="{DE1F9AAB-A7E9-4E5E-A109-851B3AA2314A}" srcId="{A4F96002-23DF-435C-8043-E985F65C94B6}" destId="{0BD89FF4-39DF-453D-AD8A-35C6ACB501A0}" srcOrd="0" destOrd="0" parTransId="{96B2A402-3C27-4FB4-9A10-46CE870F4A8C}" sibTransId="{10A0F46A-3910-4CF7-8001-9C8CFAF83841}"/>
    <dgm:cxn modelId="{159E8ED5-C68E-4393-90F4-88C60CA7B635}" type="presOf" srcId="{0BD89FF4-39DF-453D-AD8A-35C6ACB501A0}" destId="{6AEDFFB2-DB08-4912-83DF-A165FB27FEA1}" srcOrd="0" destOrd="0" presId="urn:microsoft.com/office/officeart/2005/8/layout/default#1"/>
    <dgm:cxn modelId="{65488A6F-E927-4248-8955-1EFE8FDFBA4C}" type="presOf" srcId="{A4F96002-23DF-435C-8043-E985F65C94B6}" destId="{AE5C5A1B-81A2-410E-8922-57A13996B034}" srcOrd="0" destOrd="0" presId="urn:microsoft.com/office/officeart/2005/8/layout/default#1"/>
    <dgm:cxn modelId="{5DB80A0C-E9E1-4874-92A6-78600244BC5B}" type="presParOf" srcId="{AE5C5A1B-81A2-410E-8922-57A13996B034}" destId="{6AEDFFB2-DB08-4912-83DF-A165FB27FEA1}" srcOrd="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66BDD-6FEA-45B3-AE4F-5AAA38C43198}">
      <dsp:nvSpPr>
        <dsp:cNvPr id="0" name=""/>
        <dsp:cNvSpPr/>
      </dsp:nvSpPr>
      <dsp:spPr>
        <a:xfrm>
          <a:off x="3316568" y="509933"/>
          <a:ext cx="1698457" cy="1132304"/>
        </a:xfrm>
        <a:prstGeom prst="roundRect">
          <a:avLst>
            <a:gd name="adj" fmla="val 10000"/>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Employee</a:t>
          </a:r>
          <a:endParaRPr lang="en-US" sz="2600" kern="1200" dirty="0"/>
        </a:p>
      </dsp:txBody>
      <dsp:txXfrm>
        <a:off x="3349732" y="543097"/>
        <a:ext cx="1632129" cy="1065976"/>
      </dsp:txXfrm>
    </dsp:sp>
    <dsp:sp modelId="{A1B750E3-5220-4394-AFBA-C0824A3EC69D}">
      <dsp:nvSpPr>
        <dsp:cNvPr id="0" name=""/>
        <dsp:cNvSpPr/>
      </dsp:nvSpPr>
      <dsp:spPr>
        <a:xfrm>
          <a:off x="1957802" y="1642238"/>
          <a:ext cx="2207994" cy="452921"/>
        </a:xfrm>
        <a:custGeom>
          <a:avLst/>
          <a:gdLst/>
          <a:ahLst/>
          <a:cxnLst/>
          <a:rect l="0" t="0" r="0" b="0"/>
          <a:pathLst>
            <a:path>
              <a:moveTo>
                <a:pt x="2207994" y="0"/>
              </a:moveTo>
              <a:lnTo>
                <a:pt x="2207994" y="226460"/>
              </a:lnTo>
              <a:lnTo>
                <a:pt x="0" y="226460"/>
              </a:lnTo>
              <a:lnTo>
                <a:pt x="0" y="452921"/>
              </a:lnTo>
            </a:path>
          </a:pathLst>
        </a:custGeom>
        <a:noFill/>
        <a:ln w="25400" cap="flat" cmpd="sng" algn="ctr">
          <a:solidFill>
            <a:schemeClr val="accent4">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939CA0-576A-4255-9788-14B2E172E18D}">
      <dsp:nvSpPr>
        <dsp:cNvPr id="0" name=""/>
        <dsp:cNvSpPr/>
      </dsp:nvSpPr>
      <dsp:spPr>
        <a:xfrm>
          <a:off x="1108574" y="2095160"/>
          <a:ext cx="1698457" cy="1132304"/>
        </a:xfrm>
        <a:prstGeom prst="roundRect">
          <a:avLst>
            <a:gd name="adj" fmla="val 10000"/>
          </a:avLst>
        </a:prstGeom>
        <a:gradFill rotWithShape="0">
          <a:gsLst>
            <a:gs pos="0">
              <a:schemeClr val="accent4">
                <a:tint val="99000"/>
                <a:hueOff val="0"/>
                <a:satOff val="0"/>
                <a:lumOff val="0"/>
                <a:alphaOff val="0"/>
                <a:shade val="51000"/>
                <a:satMod val="130000"/>
              </a:schemeClr>
            </a:gs>
            <a:gs pos="80000">
              <a:schemeClr val="accent4">
                <a:tint val="99000"/>
                <a:hueOff val="0"/>
                <a:satOff val="0"/>
                <a:lumOff val="0"/>
                <a:alphaOff val="0"/>
                <a:shade val="93000"/>
                <a:satMod val="130000"/>
              </a:schemeClr>
            </a:gs>
            <a:gs pos="100000">
              <a:schemeClr val="accent4">
                <a:tint val="99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Developer</a:t>
          </a:r>
          <a:endParaRPr lang="en-US" sz="2600" kern="1200" dirty="0"/>
        </a:p>
      </dsp:txBody>
      <dsp:txXfrm>
        <a:off x="1141738" y="2128324"/>
        <a:ext cx="1632129" cy="1065976"/>
      </dsp:txXfrm>
    </dsp:sp>
    <dsp:sp modelId="{CD2C60BE-42AD-4755-88DE-142278799DF6}">
      <dsp:nvSpPr>
        <dsp:cNvPr id="0" name=""/>
        <dsp:cNvSpPr/>
      </dsp:nvSpPr>
      <dsp:spPr>
        <a:xfrm>
          <a:off x="853805" y="3227464"/>
          <a:ext cx="1103997" cy="452921"/>
        </a:xfrm>
        <a:custGeom>
          <a:avLst/>
          <a:gdLst/>
          <a:ahLst/>
          <a:cxnLst/>
          <a:rect l="0" t="0" r="0" b="0"/>
          <a:pathLst>
            <a:path>
              <a:moveTo>
                <a:pt x="1103997" y="0"/>
              </a:moveTo>
              <a:lnTo>
                <a:pt x="1103997" y="226460"/>
              </a:lnTo>
              <a:lnTo>
                <a:pt x="0" y="226460"/>
              </a:lnTo>
              <a:lnTo>
                <a:pt x="0" y="452921"/>
              </a:lnTo>
            </a:path>
          </a:pathLst>
        </a:custGeom>
        <a:noFill/>
        <a:ln w="25400" cap="flat" cmpd="sng" algn="ctr">
          <a:solidFill>
            <a:schemeClr val="accent4">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3FC355-2C21-4AB4-A116-EB5242704E9A}">
      <dsp:nvSpPr>
        <dsp:cNvPr id="0" name=""/>
        <dsp:cNvSpPr/>
      </dsp:nvSpPr>
      <dsp:spPr>
        <a:xfrm>
          <a:off x="4576" y="3680386"/>
          <a:ext cx="1698457" cy="1132304"/>
        </a:xfrm>
        <a:prstGeom prst="roundRect">
          <a:avLst>
            <a:gd name="adj" fmla="val 10000"/>
          </a:avLst>
        </a:prstGeom>
        <a:gradFill rotWithShape="0">
          <a:gsLst>
            <a:gs pos="0">
              <a:schemeClr val="accent4">
                <a:tint val="80000"/>
                <a:hueOff val="0"/>
                <a:satOff val="0"/>
                <a:lumOff val="0"/>
                <a:alphaOff val="0"/>
                <a:shade val="51000"/>
                <a:satMod val="130000"/>
              </a:schemeClr>
            </a:gs>
            <a:gs pos="80000">
              <a:schemeClr val="accent4">
                <a:tint val="80000"/>
                <a:hueOff val="0"/>
                <a:satOff val="0"/>
                <a:lumOff val="0"/>
                <a:alphaOff val="0"/>
                <a:shade val="93000"/>
                <a:satMod val="130000"/>
              </a:schemeClr>
            </a:gs>
            <a:gs pos="100000">
              <a:schemeClr val="accent4">
                <a:tint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Associate Developer</a:t>
          </a:r>
          <a:endParaRPr lang="en-US" sz="2600" kern="1200" dirty="0"/>
        </a:p>
      </dsp:txBody>
      <dsp:txXfrm>
        <a:off x="37740" y="3713550"/>
        <a:ext cx="1632129" cy="1065976"/>
      </dsp:txXfrm>
    </dsp:sp>
    <dsp:sp modelId="{55A51BE4-8748-4AE7-AF06-5A3847477FCC}">
      <dsp:nvSpPr>
        <dsp:cNvPr id="0" name=""/>
        <dsp:cNvSpPr/>
      </dsp:nvSpPr>
      <dsp:spPr>
        <a:xfrm>
          <a:off x="1957802" y="3227464"/>
          <a:ext cx="1103997" cy="452921"/>
        </a:xfrm>
        <a:custGeom>
          <a:avLst/>
          <a:gdLst/>
          <a:ahLst/>
          <a:cxnLst/>
          <a:rect l="0" t="0" r="0" b="0"/>
          <a:pathLst>
            <a:path>
              <a:moveTo>
                <a:pt x="0" y="0"/>
              </a:moveTo>
              <a:lnTo>
                <a:pt x="0" y="226460"/>
              </a:lnTo>
              <a:lnTo>
                <a:pt x="1103997" y="226460"/>
              </a:lnTo>
              <a:lnTo>
                <a:pt x="1103997" y="452921"/>
              </a:lnTo>
            </a:path>
          </a:pathLst>
        </a:custGeom>
        <a:noFill/>
        <a:ln w="25400" cap="flat" cmpd="sng" algn="ctr">
          <a:solidFill>
            <a:schemeClr val="accent4">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05623-7FB7-4BB8-9933-6A8C16D615C8}">
      <dsp:nvSpPr>
        <dsp:cNvPr id="0" name=""/>
        <dsp:cNvSpPr/>
      </dsp:nvSpPr>
      <dsp:spPr>
        <a:xfrm>
          <a:off x="2212571" y="3680386"/>
          <a:ext cx="1698457" cy="1132304"/>
        </a:xfrm>
        <a:prstGeom prst="roundRect">
          <a:avLst>
            <a:gd name="adj" fmla="val 10000"/>
          </a:avLst>
        </a:prstGeom>
        <a:gradFill rotWithShape="0">
          <a:gsLst>
            <a:gs pos="0">
              <a:schemeClr val="accent4">
                <a:tint val="80000"/>
                <a:hueOff val="0"/>
                <a:satOff val="0"/>
                <a:lumOff val="0"/>
                <a:alphaOff val="0"/>
                <a:shade val="51000"/>
                <a:satMod val="130000"/>
              </a:schemeClr>
            </a:gs>
            <a:gs pos="80000">
              <a:schemeClr val="accent4">
                <a:tint val="80000"/>
                <a:hueOff val="0"/>
                <a:satOff val="0"/>
                <a:lumOff val="0"/>
                <a:alphaOff val="0"/>
                <a:shade val="93000"/>
                <a:satMod val="130000"/>
              </a:schemeClr>
            </a:gs>
            <a:gs pos="100000">
              <a:schemeClr val="accent4">
                <a:tint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Lead Developer</a:t>
          </a:r>
          <a:endParaRPr lang="en-US" sz="2600" kern="1200" dirty="0"/>
        </a:p>
      </dsp:txBody>
      <dsp:txXfrm>
        <a:off x="2245735" y="3713550"/>
        <a:ext cx="1632129" cy="1065976"/>
      </dsp:txXfrm>
    </dsp:sp>
    <dsp:sp modelId="{65B66F5C-3756-4A14-81CC-8270502046A8}">
      <dsp:nvSpPr>
        <dsp:cNvPr id="0" name=""/>
        <dsp:cNvSpPr/>
      </dsp:nvSpPr>
      <dsp:spPr>
        <a:xfrm>
          <a:off x="4165797" y="1642238"/>
          <a:ext cx="2207994" cy="452921"/>
        </a:xfrm>
        <a:custGeom>
          <a:avLst/>
          <a:gdLst/>
          <a:ahLst/>
          <a:cxnLst/>
          <a:rect l="0" t="0" r="0" b="0"/>
          <a:pathLst>
            <a:path>
              <a:moveTo>
                <a:pt x="0" y="0"/>
              </a:moveTo>
              <a:lnTo>
                <a:pt x="0" y="226460"/>
              </a:lnTo>
              <a:lnTo>
                <a:pt x="2207994" y="226460"/>
              </a:lnTo>
              <a:lnTo>
                <a:pt x="2207994" y="452921"/>
              </a:lnTo>
            </a:path>
          </a:pathLst>
        </a:custGeom>
        <a:noFill/>
        <a:ln w="25400" cap="flat" cmpd="sng" algn="ctr">
          <a:solidFill>
            <a:schemeClr val="accent4">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002B1B-094B-4794-80F3-46BDDA03E1FB}">
      <dsp:nvSpPr>
        <dsp:cNvPr id="0" name=""/>
        <dsp:cNvSpPr/>
      </dsp:nvSpPr>
      <dsp:spPr>
        <a:xfrm>
          <a:off x="5524563" y="2095160"/>
          <a:ext cx="1698457" cy="1132304"/>
        </a:xfrm>
        <a:prstGeom prst="roundRect">
          <a:avLst>
            <a:gd name="adj" fmla="val 10000"/>
          </a:avLst>
        </a:prstGeom>
        <a:gradFill rotWithShape="0">
          <a:gsLst>
            <a:gs pos="0">
              <a:schemeClr val="accent4">
                <a:tint val="99000"/>
                <a:hueOff val="0"/>
                <a:satOff val="0"/>
                <a:lumOff val="0"/>
                <a:alphaOff val="0"/>
                <a:shade val="51000"/>
                <a:satMod val="130000"/>
              </a:schemeClr>
            </a:gs>
            <a:gs pos="80000">
              <a:schemeClr val="accent4">
                <a:tint val="99000"/>
                <a:hueOff val="0"/>
                <a:satOff val="0"/>
                <a:lumOff val="0"/>
                <a:alphaOff val="0"/>
                <a:shade val="93000"/>
                <a:satMod val="130000"/>
              </a:schemeClr>
            </a:gs>
            <a:gs pos="100000">
              <a:schemeClr val="accent4">
                <a:tint val="99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Manager</a:t>
          </a:r>
          <a:endParaRPr lang="en-US" sz="2600" kern="1200" dirty="0"/>
        </a:p>
      </dsp:txBody>
      <dsp:txXfrm>
        <a:off x="5557727" y="2128324"/>
        <a:ext cx="1632129" cy="1065976"/>
      </dsp:txXfrm>
    </dsp:sp>
    <dsp:sp modelId="{11873C75-4429-4685-B816-D259661BC6FE}">
      <dsp:nvSpPr>
        <dsp:cNvPr id="0" name=""/>
        <dsp:cNvSpPr/>
      </dsp:nvSpPr>
      <dsp:spPr>
        <a:xfrm>
          <a:off x="5269794" y="3227464"/>
          <a:ext cx="1103997" cy="452921"/>
        </a:xfrm>
        <a:custGeom>
          <a:avLst/>
          <a:gdLst/>
          <a:ahLst/>
          <a:cxnLst/>
          <a:rect l="0" t="0" r="0" b="0"/>
          <a:pathLst>
            <a:path>
              <a:moveTo>
                <a:pt x="1103997" y="0"/>
              </a:moveTo>
              <a:lnTo>
                <a:pt x="1103997" y="226460"/>
              </a:lnTo>
              <a:lnTo>
                <a:pt x="0" y="226460"/>
              </a:lnTo>
              <a:lnTo>
                <a:pt x="0" y="452921"/>
              </a:lnTo>
            </a:path>
          </a:pathLst>
        </a:custGeom>
        <a:noFill/>
        <a:ln w="25400" cap="flat" cmpd="sng" algn="ctr">
          <a:solidFill>
            <a:schemeClr val="accent4">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7CF85F-6FB5-4727-8811-98B4AAACF766}">
      <dsp:nvSpPr>
        <dsp:cNvPr id="0" name=""/>
        <dsp:cNvSpPr/>
      </dsp:nvSpPr>
      <dsp:spPr>
        <a:xfrm>
          <a:off x="4420566" y="3680386"/>
          <a:ext cx="1698457" cy="1132304"/>
        </a:xfrm>
        <a:prstGeom prst="roundRect">
          <a:avLst>
            <a:gd name="adj" fmla="val 10000"/>
          </a:avLst>
        </a:prstGeom>
        <a:gradFill rotWithShape="0">
          <a:gsLst>
            <a:gs pos="0">
              <a:schemeClr val="accent4">
                <a:tint val="80000"/>
                <a:hueOff val="0"/>
                <a:satOff val="0"/>
                <a:lumOff val="0"/>
                <a:alphaOff val="0"/>
                <a:shade val="51000"/>
                <a:satMod val="130000"/>
              </a:schemeClr>
            </a:gs>
            <a:gs pos="80000">
              <a:schemeClr val="accent4">
                <a:tint val="80000"/>
                <a:hueOff val="0"/>
                <a:satOff val="0"/>
                <a:lumOff val="0"/>
                <a:alphaOff val="0"/>
                <a:shade val="93000"/>
                <a:satMod val="130000"/>
              </a:schemeClr>
            </a:gs>
            <a:gs pos="100000">
              <a:schemeClr val="accent4">
                <a:tint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Product Manager</a:t>
          </a:r>
          <a:endParaRPr lang="en-US" sz="2600" kern="1200" dirty="0"/>
        </a:p>
      </dsp:txBody>
      <dsp:txXfrm>
        <a:off x="4453730" y="3713550"/>
        <a:ext cx="1632129" cy="1065976"/>
      </dsp:txXfrm>
    </dsp:sp>
    <dsp:sp modelId="{30090023-C379-4B6E-8E5B-BE09E9F25AF4}">
      <dsp:nvSpPr>
        <dsp:cNvPr id="0" name=""/>
        <dsp:cNvSpPr/>
      </dsp:nvSpPr>
      <dsp:spPr>
        <a:xfrm>
          <a:off x="6373792" y="3227464"/>
          <a:ext cx="1103997" cy="452921"/>
        </a:xfrm>
        <a:custGeom>
          <a:avLst/>
          <a:gdLst/>
          <a:ahLst/>
          <a:cxnLst/>
          <a:rect l="0" t="0" r="0" b="0"/>
          <a:pathLst>
            <a:path>
              <a:moveTo>
                <a:pt x="0" y="0"/>
              </a:moveTo>
              <a:lnTo>
                <a:pt x="0" y="226460"/>
              </a:lnTo>
              <a:lnTo>
                <a:pt x="1103997" y="226460"/>
              </a:lnTo>
              <a:lnTo>
                <a:pt x="1103997" y="452921"/>
              </a:lnTo>
            </a:path>
          </a:pathLst>
        </a:custGeom>
        <a:noFill/>
        <a:ln w="25400" cap="flat" cmpd="sng" algn="ctr">
          <a:solidFill>
            <a:schemeClr val="accent4">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B48A63-D51C-4E48-8712-62591ED6F5C0}">
      <dsp:nvSpPr>
        <dsp:cNvPr id="0" name=""/>
        <dsp:cNvSpPr/>
      </dsp:nvSpPr>
      <dsp:spPr>
        <a:xfrm>
          <a:off x="6628560" y="3680386"/>
          <a:ext cx="1698457" cy="1132304"/>
        </a:xfrm>
        <a:prstGeom prst="roundRect">
          <a:avLst>
            <a:gd name="adj" fmla="val 10000"/>
          </a:avLst>
        </a:prstGeom>
        <a:gradFill rotWithShape="0">
          <a:gsLst>
            <a:gs pos="0">
              <a:schemeClr val="accent4">
                <a:tint val="80000"/>
                <a:hueOff val="0"/>
                <a:satOff val="0"/>
                <a:lumOff val="0"/>
                <a:alphaOff val="0"/>
                <a:shade val="51000"/>
                <a:satMod val="130000"/>
              </a:schemeClr>
            </a:gs>
            <a:gs pos="80000">
              <a:schemeClr val="accent4">
                <a:tint val="80000"/>
                <a:hueOff val="0"/>
                <a:satOff val="0"/>
                <a:lumOff val="0"/>
                <a:alphaOff val="0"/>
                <a:shade val="93000"/>
                <a:satMod val="130000"/>
              </a:schemeClr>
            </a:gs>
            <a:gs pos="100000">
              <a:schemeClr val="accent4">
                <a:tint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Project Manager</a:t>
          </a:r>
          <a:endParaRPr lang="en-US" sz="2600" kern="1200" dirty="0"/>
        </a:p>
      </dsp:txBody>
      <dsp:txXfrm>
        <a:off x="6661724" y="3713550"/>
        <a:ext cx="1632129" cy="1065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6E28F-FCBC-44B6-A41C-E4BCB1528662}">
      <dsp:nvSpPr>
        <dsp:cNvPr id="0" name=""/>
        <dsp:cNvSpPr/>
      </dsp:nvSpPr>
      <dsp:spPr>
        <a:xfrm>
          <a:off x="0" y="450096"/>
          <a:ext cx="8466161" cy="11907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57068" tIns="583184" rIns="657068"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Concerns the process of object creation</a:t>
          </a:r>
          <a:endParaRPr lang="en-US" sz="2800" kern="1200" dirty="0"/>
        </a:p>
      </dsp:txBody>
      <dsp:txXfrm>
        <a:off x="0" y="450096"/>
        <a:ext cx="8466161" cy="1190700"/>
      </dsp:txXfrm>
    </dsp:sp>
    <dsp:sp modelId="{39148F42-7A7C-4F38-9908-8D36D7C7F9D6}">
      <dsp:nvSpPr>
        <dsp:cNvPr id="0" name=""/>
        <dsp:cNvSpPr/>
      </dsp:nvSpPr>
      <dsp:spPr>
        <a:xfrm>
          <a:off x="423308" y="36816"/>
          <a:ext cx="5926312" cy="8265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4001" tIns="0" rIns="224001" bIns="0" numCol="1" spcCol="1270" anchor="ctr" anchorCtr="0">
          <a:noAutofit/>
        </a:bodyPr>
        <a:lstStyle/>
        <a:p>
          <a:pPr lvl="0" algn="l" defTabSz="1244600">
            <a:lnSpc>
              <a:spcPct val="90000"/>
            </a:lnSpc>
            <a:spcBef>
              <a:spcPct val="0"/>
            </a:spcBef>
            <a:spcAft>
              <a:spcPct val="35000"/>
            </a:spcAft>
          </a:pPr>
          <a:r>
            <a:rPr lang="en-US" sz="2800" kern="1200" dirty="0" smtClean="0"/>
            <a:t>Creational</a:t>
          </a:r>
          <a:endParaRPr lang="en-US" sz="2800" kern="1200" dirty="0"/>
        </a:p>
      </dsp:txBody>
      <dsp:txXfrm>
        <a:off x="463657" y="77165"/>
        <a:ext cx="5845614" cy="745862"/>
      </dsp:txXfrm>
    </dsp:sp>
    <dsp:sp modelId="{5FAC8937-E1F1-427B-B99E-782F840E5FD8}">
      <dsp:nvSpPr>
        <dsp:cNvPr id="0" name=""/>
        <dsp:cNvSpPr/>
      </dsp:nvSpPr>
      <dsp:spPr>
        <a:xfrm>
          <a:off x="0" y="2205276"/>
          <a:ext cx="8466161" cy="1190700"/>
        </a:xfrm>
        <a:prstGeom prst="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57068" tIns="583184" rIns="657068"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Deal with the composition of classes /objects</a:t>
          </a:r>
          <a:endParaRPr lang="en-US" sz="2800" kern="1200" dirty="0"/>
        </a:p>
      </dsp:txBody>
      <dsp:txXfrm>
        <a:off x="0" y="2205276"/>
        <a:ext cx="8466161" cy="1190700"/>
      </dsp:txXfrm>
    </dsp:sp>
    <dsp:sp modelId="{CC1484F4-594A-408D-B4C6-532814DC98F5}">
      <dsp:nvSpPr>
        <dsp:cNvPr id="0" name=""/>
        <dsp:cNvSpPr/>
      </dsp:nvSpPr>
      <dsp:spPr>
        <a:xfrm>
          <a:off x="423308" y="1791996"/>
          <a:ext cx="5926312" cy="826560"/>
        </a:xfrm>
        <a:prstGeom prst="roundRect">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4001" tIns="0" rIns="224001" bIns="0" numCol="1" spcCol="1270" anchor="ctr" anchorCtr="0">
          <a:noAutofit/>
        </a:bodyPr>
        <a:lstStyle/>
        <a:p>
          <a:pPr lvl="0" algn="l" defTabSz="1244600">
            <a:lnSpc>
              <a:spcPct val="90000"/>
            </a:lnSpc>
            <a:spcBef>
              <a:spcPct val="0"/>
            </a:spcBef>
            <a:spcAft>
              <a:spcPct val="35000"/>
            </a:spcAft>
          </a:pPr>
          <a:r>
            <a:rPr lang="en-US" sz="2800" kern="1200" dirty="0" smtClean="0"/>
            <a:t>Structural</a:t>
          </a:r>
          <a:endParaRPr lang="en-US" sz="2800" kern="1200" dirty="0"/>
        </a:p>
      </dsp:txBody>
      <dsp:txXfrm>
        <a:off x="463657" y="1832345"/>
        <a:ext cx="5845614" cy="745862"/>
      </dsp:txXfrm>
    </dsp:sp>
    <dsp:sp modelId="{D15FB63D-16BA-4C87-8DAA-0C2AFA830E4A}">
      <dsp:nvSpPr>
        <dsp:cNvPr id="0" name=""/>
        <dsp:cNvSpPr/>
      </dsp:nvSpPr>
      <dsp:spPr>
        <a:xfrm>
          <a:off x="0" y="3960456"/>
          <a:ext cx="8466161" cy="1587600"/>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57068" tIns="583184" rIns="657068"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Characterize the ways in which classes/objects interact and distribute responsibility</a:t>
          </a:r>
          <a:endParaRPr lang="en-US" sz="2800" kern="1200" dirty="0"/>
        </a:p>
      </dsp:txBody>
      <dsp:txXfrm>
        <a:off x="0" y="3960456"/>
        <a:ext cx="8466161" cy="1587600"/>
      </dsp:txXfrm>
    </dsp:sp>
    <dsp:sp modelId="{17ECC50F-CF23-4061-B95E-29796F54D24B}">
      <dsp:nvSpPr>
        <dsp:cNvPr id="0" name=""/>
        <dsp:cNvSpPr/>
      </dsp:nvSpPr>
      <dsp:spPr>
        <a:xfrm>
          <a:off x="423308" y="3547176"/>
          <a:ext cx="5926312" cy="82656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4001" tIns="0" rIns="224001" bIns="0" numCol="1" spcCol="1270" anchor="ctr" anchorCtr="0">
          <a:noAutofit/>
        </a:bodyPr>
        <a:lstStyle/>
        <a:p>
          <a:pPr lvl="0" algn="l" defTabSz="1244600">
            <a:lnSpc>
              <a:spcPct val="90000"/>
            </a:lnSpc>
            <a:spcBef>
              <a:spcPct val="0"/>
            </a:spcBef>
            <a:spcAft>
              <a:spcPct val="35000"/>
            </a:spcAft>
          </a:pPr>
          <a:r>
            <a:rPr lang="en-US" sz="2800" kern="1200" dirty="0" smtClean="0"/>
            <a:t>Behavioral</a:t>
          </a:r>
          <a:endParaRPr lang="en-US" sz="2800" kern="1200" dirty="0"/>
        </a:p>
      </dsp:txBody>
      <dsp:txXfrm>
        <a:off x="463657" y="3587525"/>
        <a:ext cx="5845614" cy="745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DFFB2-DB08-4912-83DF-A165FB27FEA1}">
      <dsp:nvSpPr>
        <dsp:cNvPr id="0" name=""/>
        <dsp:cNvSpPr/>
      </dsp:nvSpPr>
      <dsp:spPr>
        <a:xfrm>
          <a:off x="2110" y="90064"/>
          <a:ext cx="3694320" cy="1896225"/>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t>One behavior</a:t>
          </a:r>
          <a:br>
            <a:rPr lang="en-US" sz="3000" b="1" kern="1200" dirty="0" smtClean="0"/>
          </a:br>
          <a:r>
            <a:rPr lang="en-US" sz="4800" b="1" kern="1200" dirty="0" smtClean="0"/>
            <a:t>and</a:t>
          </a:r>
          <a:r>
            <a:rPr lang="en-US" sz="3000" b="1" kern="1200" dirty="0" smtClean="0"/>
            <a:t/>
          </a:r>
          <a:br>
            <a:rPr lang="en-US" sz="3000" b="1" kern="1200" dirty="0" smtClean="0"/>
          </a:br>
          <a:r>
            <a:rPr lang="en-US" sz="3000" b="1" kern="1200" dirty="0" smtClean="0"/>
            <a:t>Multiple strategies</a:t>
          </a:r>
          <a:endParaRPr lang="en-US" sz="3000" kern="1200" dirty="0"/>
        </a:p>
      </dsp:txBody>
      <dsp:txXfrm>
        <a:off x="2110" y="90064"/>
        <a:ext cx="3694320" cy="18962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AF8AF2F-2E73-4449-A0FC-EB64E788BE81}" type="datetimeFigureOut">
              <a:rPr lang="en-US"/>
              <a:pPr>
                <a:defRPr/>
              </a:pPr>
              <a:t>11/24/2021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B6BD34A6-3BD4-4345-A6A1-7EE2A7EC6588}" type="slidenum">
              <a:rPr lang="en-US"/>
              <a:pPr>
                <a:defRPr/>
              </a:pPr>
              <a:t>‹#›</a:t>
            </a:fld>
            <a:endParaRPr lang="en-US"/>
          </a:p>
        </p:txBody>
      </p:sp>
    </p:spTree>
    <p:extLst>
      <p:ext uri="{BB962C8B-B14F-4D97-AF65-F5344CB8AC3E}">
        <p14:creationId xmlns:p14="http://schemas.microsoft.com/office/powerpoint/2010/main" val="16130748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6BD34A6-3BD4-4345-A6A1-7EE2A7EC6588}" type="slidenum">
              <a:rPr lang="en-US" smtClean="0"/>
              <a:pPr>
                <a:defRPr/>
              </a:pPr>
              <a:t>19</a:t>
            </a:fld>
            <a:endParaRPr lang="en-US"/>
          </a:p>
        </p:txBody>
      </p:sp>
    </p:spTree>
    <p:extLst>
      <p:ext uri="{BB962C8B-B14F-4D97-AF65-F5344CB8AC3E}">
        <p14:creationId xmlns:p14="http://schemas.microsoft.com/office/powerpoint/2010/main" val="2085872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Arial" pitchFamily="34" charset="0"/>
              </a:defRPr>
            </a:lvl1pPr>
            <a:lvl2pPr marL="742950" indent="-285750" defTabSz="912813">
              <a:defRPr>
                <a:solidFill>
                  <a:schemeClr val="tx1"/>
                </a:solidFill>
                <a:latin typeface="Arial" pitchFamily="34" charset="0"/>
              </a:defRPr>
            </a:lvl2pPr>
            <a:lvl3pPr marL="1143000" indent="-228600" defTabSz="912813">
              <a:defRPr>
                <a:solidFill>
                  <a:schemeClr val="tx1"/>
                </a:solidFill>
                <a:latin typeface="Arial" pitchFamily="34" charset="0"/>
              </a:defRPr>
            </a:lvl3pPr>
            <a:lvl4pPr marL="1600200" indent="-228600" defTabSz="912813">
              <a:defRPr>
                <a:solidFill>
                  <a:schemeClr val="tx1"/>
                </a:solidFill>
                <a:latin typeface="Arial" pitchFamily="34" charset="0"/>
              </a:defRPr>
            </a:lvl4pPr>
            <a:lvl5pPr marL="2057400" indent="-228600" defTabSz="912813">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fld id="{9152A4FE-5ACD-4FF5-A17D-12ABF43FC3BA}" type="slidenum">
              <a:rPr lang="en-US" smtClean="0"/>
              <a:pPr/>
              <a:t>104</a:t>
            </a:fld>
            <a:endParaRPr lang="en-US" smtClean="0"/>
          </a:p>
        </p:txBody>
      </p:sp>
      <p:sp>
        <p:nvSpPr>
          <p:cNvPr id="119811" name="Rectangle 243713"/>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19812" name="Rectangle 24371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Segoe"/>
            </a:endParaRPr>
          </a:p>
        </p:txBody>
      </p:sp>
    </p:spTree>
    <p:extLst>
      <p:ext uri="{BB962C8B-B14F-4D97-AF65-F5344CB8AC3E}">
        <p14:creationId xmlns:p14="http://schemas.microsoft.com/office/powerpoint/2010/main" val="318456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Arial" pitchFamily="34" charset="0"/>
              </a:defRPr>
            </a:lvl1pPr>
            <a:lvl2pPr marL="742950" indent="-285750" defTabSz="912813">
              <a:defRPr>
                <a:solidFill>
                  <a:schemeClr val="tx1"/>
                </a:solidFill>
                <a:latin typeface="Arial" pitchFamily="34" charset="0"/>
              </a:defRPr>
            </a:lvl2pPr>
            <a:lvl3pPr marL="1143000" indent="-228600" defTabSz="912813">
              <a:defRPr>
                <a:solidFill>
                  <a:schemeClr val="tx1"/>
                </a:solidFill>
                <a:latin typeface="Arial" pitchFamily="34" charset="0"/>
              </a:defRPr>
            </a:lvl3pPr>
            <a:lvl4pPr marL="1600200" indent="-228600" defTabSz="912813">
              <a:defRPr>
                <a:solidFill>
                  <a:schemeClr val="tx1"/>
                </a:solidFill>
                <a:latin typeface="Arial" pitchFamily="34" charset="0"/>
              </a:defRPr>
            </a:lvl4pPr>
            <a:lvl5pPr marL="2057400" indent="-228600" defTabSz="912813">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fld id="{1F91FDF3-06B0-40ED-8CAA-FC13902B877E}" type="slidenum">
              <a:rPr lang="en-US" smtClean="0"/>
              <a:pPr/>
              <a:t>105</a:t>
            </a:fld>
            <a:endParaRPr lang="en-US" smtClean="0"/>
          </a:p>
        </p:txBody>
      </p:sp>
      <p:sp>
        <p:nvSpPr>
          <p:cNvPr id="120835" name="Rectangle 243713"/>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20836" name="Rectangle 24371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Segoe"/>
            </a:endParaRPr>
          </a:p>
        </p:txBody>
      </p:sp>
    </p:spTree>
    <p:extLst>
      <p:ext uri="{BB962C8B-B14F-4D97-AF65-F5344CB8AC3E}">
        <p14:creationId xmlns:p14="http://schemas.microsoft.com/office/powerpoint/2010/main" val="970512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Arial" pitchFamily="34" charset="0"/>
              </a:defRPr>
            </a:lvl1pPr>
            <a:lvl2pPr marL="742950" indent="-285750" defTabSz="912813">
              <a:defRPr>
                <a:solidFill>
                  <a:schemeClr val="tx1"/>
                </a:solidFill>
                <a:latin typeface="Arial" pitchFamily="34" charset="0"/>
              </a:defRPr>
            </a:lvl2pPr>
            <a:lvl3pPr marL="1143000" indent="-228600" defTabSz="912813">
              <a:defRPr>
                <a:solidFill>
                  <a:schemeClr val="tx1"/>
                </a:solidFill>
                <a:latin typeface="Arial" pitchFamily="34" charset="0"/>
              </a:defRPr>
            </a:lvl3pPr>
            <a:lvl4pPr marL="1600200" indent="-228600" defTabSz="912813">
              <a:defRPr>
                <a:solidFill>
                  <a:schemeClr val="tx1"/>
                </a:solidFill>
                <a:latin typeface="Arial" pitchFamily="34" charset="0"/>
              </a:defRPr>
            </a:lvl4pPr>
            <a:lvl5pPr marL="2057400" indent="-228600" defTabSz="912813">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fld id="{642CC79D-1080-4652-A0ED-C63B414056A7}" type="slidenum">
              <a:rPr lang="en-US" smtClean="0"/>
              <a:pPr/>
              <a:t>109</a:t>
            </a:fld>
            <a:endParaRPr lang="en-US" smtClean="0"/>
          </a:p>
        </p:txBody>
      </p:sp>
      <p:sp>
        <p:nvSpPr>
          <p:cNvPr id="121859" name="Rectangle 243713"/>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21860" name="Rectangle 24371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Tree>
    <p:extLst>
      <p:ext uri="{BB962C8B-B14F-4D97-AF65-F5344CB8AC3E}">
        <p14:creationId xmlns:p14="http://schemas.microsoft.com/office/powerpoint/2010/main" val="185339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Arial" pitchFamily="34" charset="0"/>
              </a:defRPr>
            </a:lvl1pPr>
            <a:lvl2pPr marL="742950" indent="-285750" defTabSz="912813">
              <a:defRPr>
                <a:solidFill>
                  <a:schemeClr val="tx1"/>
                </a:solidFill>
                <a:latin typeface="Arial" pitchFamily="34" charset="0"/>
              </a:defRPr>
            </a:lvl2pPr>
            <a:lvl3pPr marL="1143000" indent="-228600" defTabSz="912813">
              <a:defRPr>
                <a:solidFill>
                  <a:schemeClr val="tx1"/>
                </a:solidFill>
                <a:latin typeface="Arial" pitchFamily="34" charset="0"/>
              </a:defRPr>
            </a:lvl3pPr>
            <a:lvl4pPr marL="1600200" indent="-228600" defTabSz="912813">
              <a:defRPr>
                <a:solidFill>
                  <a:schemeClr val="tx1"/>
                </a:solidFill>
                <a:latin typeface="Arial" pitchFamily="34" charset="0"/>
              </a:defRPr>
            </a:lvl4pPr>
            <a:lvl5pPr marL="2057400" indent="-228600" defTabSz="912813">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fld id="{534D5CA5-9FD4-4580-84B8-4696DC794EF1}" type="slidenum">
              <a:rPr lang="en-US" smtClean="0"/>
              <a:pPr/>
              <a:t>135</a:t>
            </a:fld>
            <a:endParaRPr lang="en-US" smtClean="0"/>
          </a:p>
        </p:txBody>
      </p:sp>
      <p:sp>
        <p:nvSpPr>
          <p:cNvPr id="122883" name="Rectangle 243713"/>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22884" name="Rectangle 24371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Segoe"/>
            </a:endParaRPr>
          </a:p>
        </p:txBody>
      </p:sp>
    </p:spTree>
    <p:extLst>
      <p:ext uri="{BB962C8B-B14F-4D97-AF65-F5344CB8AC3E}">
        <p14:creationId xmlns:p14="http://schemas.microsoft.com/office/powerpoint/2010/main" val="2270519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Arial" pitchFamily="34" charset="0"/>
              </a:defRPr>
            </a:lvl1pPr>
            <a:lvl2pPr marL="742950" indent="-285750" defTabSz="912813">
              <a:defRPr>
                <a:solidFill>
                  <a:schemeClr val="tx1"/>
                </a:solidFill>
                <a:latin typeface="Arial" pitchFamily="34" charset="0"/>
              </a:defRPr>
            </a:lvl2pPr>
            <a:lvl3pPr marL="1143000" indent="-228600" defTabSz="912813">
              <a:defRPr>
                <a:solidFill>
                  <a:schemeClr val="tx1"/>
                </a:solidFill>
                <a:latin typeface="Arial" pitchFamily="34" charset="0"/>
              </a:defRPr>
            </a:lvl3pPr>
            <a:lvl4pPr marL="1600200" indent="-228600" defTabSz="912813">
              <a:defRPr>
                <a:solidFill>
                  <a:schemeClr val="tx1"/>
                </a:solidFill>
                <a:latin typeface="Arial" pitchFamily="34" charset="0"/>
              </a:defRPr>
            </a:lvl4pPr>
            <a:lvl5pPr marL="2057400" indent="-228600" defTabSz="912813">
              <a:defRPr>
                <a:solidFill>
                  <a:schemeClr val="tx1"/>
                </a:solidFill>
                <a:latin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defRPr>
            </a:lvl9pPr>
          </a:lstStyle>
          <a:p>
            <a:fld id="{EC8F4486-A78B-4383-8088-ABA90E33557F}" type="slidenum">
              <a:rPr lang="en-US" smtClean="0"/>
              <a:pPr/>
              <a:t>136</a:t>
            </a:fld>
            <a:endParaRPr lang="en-US" smtClean="0"/>
          </a:p>
        </p:txBody>
      </p:sp>
      <p:sp>
        <p:nvSpPr>
          <p:cNvPr id="123907" name="Rectangle 243713"/>
          <p:cNvSpPr>
            <a:spLocks noGrp="1" noRot="1" noChangeAspect="1" noChangeArrowheads="1" noTextEdit="1"/>
          </p:cNvSpPr>
          <p:nvPr>
            <p:ph type="sldImg"/>
          </p:nvPr>
        </p:nvSpPr>
        <p:spPr bwMode="auto">
          <a:noFill/>
          <a:ln cap="flat">
            <a:solidFill>
              <a:srgbClr val="000000"/>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23908" name="Rectangle 24371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Segoe"/>
            </a:endParaRPr>
          </a:p>
        </p:txBody>
      </p:sp>
    </p:spTree>
    <p:extLst>
      <p:ext uri="{BB962C8B-B14F-4D97-AF65-F5344CB8AC3E}">
        <p14:creationId xmlns:p14="http://schemas.microsoft.com/office/powerpoint/2010/main" val="2578919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6BD34A6-3BD4-4345-A6A1-7EE2A7EC6588}" type="slidenum">
              <a:rPr lang="en-US" smtClean="0"/>
              <a:pPr>
                <a:defRPr/>
              </a:pPr>
              <a:t>143</a:t>
            </a:fld>
            <a:endParaRPr lang="en-US"/>
          </a:p>
        </p:txBody>
      </p:sp>
    </p:spTree>
    <p:extLst>
      <p:ext uri="{BB962C8B-B14F-4D97-AF65-F5344CB8AC3E}">
        <p14:creationId xmlns:p14="http://schemas.microsoft.com/office/powerpoint/2010/main" val="777991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Prof. Pankaj Waghralkar, PVPIT, Bavdhan, Pune</a:t>
            </a:r>
            <a:endParaRPr lang="en-US"/>
          </a:p>
        </p:txBody>
      </p:sp>
      <p:sp>
        <p:nvSpPr>
          <p:cNvPr id="6" name="Slide Number Placeholder 5"/>
          <p:cNvSpPr>
            <a:spLocks noGrp="1"/>
          </p:cNvSpPr>
          <p:nvPr>
            <p:ph type="sldNum" sz="quarter" idx="12"/>
          </p:nvPr>
        </p:nvSpPr>
        <p:spPr/>
        <p:txBody>
          <a:bodyPr/>
          <a:lstStyle/>
          <a:p>
            <a:pPr>
              <a:defRPr/>
            </a:pPr>
            <a:fld id="{8BB1A290-7329-4B85-979B-F1B8BDA2BC14}"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Prof. Pankaj Waghralkar, PVPIT, Bavdhan, Pune</a:t>
            </a:r>
            <a:endParaRPr lang="en-US"/>
          </a:p>
        </p:txBody>
      </p:sp>
      <p:sp>
        <p:nvSpPr>
          <p:cNvPr id="6" name="Slide Number Placeholder 5"/>
          <p:cNvSpPr>
            <a:spLocks noGrp="1"/>
          </p:cNvSpPr>
          <p:nvPr>
            <p:ph type="sldNum" sz="quarter" idx="12"/>
          </p:nvPr>
        </p:nvSpPr>
        <p:spPr/>
        <p:txBody>
          <a:bodyPr/>
          <a:lstStyle/>
          <a:p>
            <a:pPr>
              <a:defRPr/>
            </a:pPr>
            <a:fld id="{FF96D0D0-955D-4411-8B75-3E62FCA5921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Prof. Pankaj Waghralkar, PVPIT, Bavdhan, Pune</a:t>
            </a:r>
            <a:endParaRPr lang="en-US"/>
          </a:p>
        </p:txBody>
      </p:sp>
      <p:sp>
        <p:nvSpPr>
          <p:cNvPr id="6" name="Slide Number Placeholder 5"/>
          <p:cNvSpPr>
            <a:spLocks noGrp="1"/>
          </p:cNvSpPr>
          <p:nvPr>
            <p:ph type="sldNum" sz="quarter" idx="12"/>
          </p:nvPr>
        </p:nvSpPr>
        <p:spPr/>
        <p:txBody>
          <a:bodyPr/>
          <a:lstStyle/>
          <a:p>
            <a:pPr>
              <a:defRPr/>
            </a:pPr>
            <a:fld id="{B21BA0ED-C688-4047-9203-69AE3E19DAC0}"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0845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39749" y="2837824"/>
            <a:ext cx="8031428" cy="507832"/>
          </a:xfrm>
        </p:spPr>
        <p:txBody>
          <a:bodyPr anchor="b" anchorCtr="0"/>
          <a:lstStyle>
            <a:lvl1pPr algn="r">
              <a:lnSpc>
                <a:spcPct val="90000"/>
              </a:lnSpc>
              <a:defRPr sz="3700"/>
            </a:lvl1pPr>
          </a:lstStyle>
          <a:p>
            <a:r>
              <a:rPr lang="en-US" smtClean="0"/>
              <a:t>Click to edit Master title style</a:t>
            </a:r>
            <a:endParaRPr lang="en-US" dirty="0"/>
          </a:p>
        </p:txBody>
      </p:sp>
      <p:sp>
        <p:nvSpPr>
          <p:cNvPr id="12" name="Subtitle 2"/>
          <p:cNvSpPr>
            <a:spLocks noGrp="1"/>
          </p:cNvSpPr>
          <p:nvPr>
            <p:ph type="subTitle" idx="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096286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_alternate">
    <p:spTree>
      <p:nvGrpSpPr>
        <p:cNvPr id="1" name=""/>
        <p:cNvGrpSpPr/>
        <p:nvPr/>
      </p:nvGrpSpPr>
      <p:grpSpPr>
        <a:xfrm>
          <a:off x="0" y="0"/>
          <a:ext cx="0" cy="0"/>
          <a:chOff x="0" y="0"/>
          <a:chExt cx="0" cy="0"/>
        </a:xfrm>
      </p:grpSpPr>
      <p:pic>
        <p:nvPicPr>
          <p:cNvPr id="5" name="Picture 3" descr="blueband.t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016625"/>
            <a:ext cx="8128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5"/>
          <p:cNvSpPr>
            <a:spLocks noGrp="1"/>
          </p:cNvSpPr>
          <p:nvPr>
            <p:ph type="body" sz="quarter" idx="10"/>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p:cNvSpPr>
            <a:spLocks noGrp="1"/>
          </p:cNvSpPr>
          <p:nvPr>
            <p:ph type="dt" sz="half" idx="11"/>
          </p:nvPr>
        </p:nvSpPr>
        <p:spPr>
          <a:xfrm>
            <a:off x="360363" y="6492875"/>
            <a:ext cx="3149600" cy="365125"/>
          </a:xfrm>
          <a:prstGeom prst="rect">
            <a:avLst/>
          </a:prstGeom>
        </p:spPr>
        <p:txBody>
          <a:bodyPr vert="horz" wrap="square" lIns="91440" tIns="45720" rIns="91440" bIns="45720" numCol="1" anchor="t" anchorCtr="0" compatLnSpc="1">
            <a:prstTxWarp prst="textNoShape">
              <a:avLst/>
            </a:prstTxWarp>
          </a:bodyPr>
          <a:lstStyle>
            <a:lvl1pPr>
              <a:defRPr>
                <a:latin typeface="Segoe"/>
              </a:defRPr>
            </a:lvl1pPr>
          </a:lstStyle>
          <a:p>
            <a:pPr>
              <a:defRPr/>
            </a:pPr>
            <a:endParaRPr lang="en-US"/>
          </a:p>
        </p:txBody>
      </p:sp>
      <p:sp>
        <p:nvSpPr>
          <p:cNvPr id="7" name="Footer Placeholder 6"/>
          <p:cNvSpPr>
            <a:spLocks noGrp="1"/>
          </p:cNvSpPr>
          <p:nvPr>
            <p:ph type="ftr" sz="quarter" idx="12"/>
          </p:nvPr>
        </p:nvSpPr>
        <p:spPr>
          <a:xfrm>
            <a:off x="3611563" y="6492875"/>
            <a:ext cx="1920875" cy="365125"/>
          </a:xfrm>
          <a:prstGeom prst="rect">
            <a:avLst/>
          </a:prstGeom>
        </p:spPr>
        <p:txBody>
          <a:bodyPr vert="horz" wrap="square" lIns="91440" tIns="45720" rIns="91440" bIns="45720" numCol="1" anchor="t" anchorCtr="0" compatLnSpc="1">
            <a:prstTxWarp prst="textNoShape">
              <a:avLst/>
            </a:prstTxWarp>
          </a:bodyPr>
          <a:lstStyle>
            <a:lvl1pPr>
              <a:defRPr>
                <a:latin typeface="Segoe"/>
              </a:defRPr>
            </a:lvl1pPr>
          </a:lstStyle>
          <a:p>
            <a:pPr>
              <a:defRPr/>
            </a:pPr>
            <a:r>
              <a:rPr lang="en-US"/>
              <a:t>Prof. Pankaj Waghralkar, PVPIT, Bavdhan, Pune</a:t>
            </a:r>
          </a:p>
        </p:txBody>
      </p:sp>
    </p:spTree>
    <p:extLst>
      <p:ext uri="{BB962C8B-B14F-4D97-AF65-F5344CB8AC3E}">
        <p14:creationId xmlns:p14="http://schemas.microsoft.com/office/powerpoint/2010/main" val="4147939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0668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10668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362200" y="6400800"/>
            <a:ext cx="4038600" cy="457200"/>
          </a:xfrm>
        </p:spPr>
        <p:txBody>
          <a:bodyPr/>
          <a:lstStyle>
            <a:lvl1pPr>
              <a:defRPr/>
            </a:lvl1pPr>
          </a:lstStyle>
          <a:p>
            <a:r>
              <a:rPr lang="en-US"/>
              <a:t>Software Design (UML)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Prof. Pankaj Waghralkar, PVPIT, Bavdhan, Pune</a:t>
            </a:r>
            <a:endParaRPr lang="en-US"/>
          </a:p>
        </p:txBody>
      </p:sp>
      <p:sp>
        <p:nvSpPr>
          <p:cNvPr id="6" name="Slide Number Placeholder 5"/>
          <p:cNvSpPr>
            <a:spLocks noGrp="1"/>
          </p:cNvSpPr>
          <p:nvPr>
            <p:ph type="sldNum" sz="quarter" idx="12"/>
          </p:nvPr>
        </p:nvSpPr>
        <p:spPr/>
        <p:txBody>
          <a:bodyPr/>
          <a:lstStyle/>
          <a:p>
            <a:pPr>
              <a:defRPr/>
            </a:pPr>
            <a:fld id="{C49971DB-5FCE-4CEE-A710-ABA491301EB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Prof. Pankaj Waghralkar, PVPIT, Bavdhan, Pune</a:t>
            </a:r>
            <a:endParaRPr lang="en-US"/>
          </a:p>
        </p:txBody>
      </p:sp>
      <p:sp>
        <p:nvSpPr>
          <p:cNvPr id="6" name="Slide Number Placeholder 5"/>
          <p:cNvSpPr>
            <a:spLocks noGrp="1"/>
          </p:cNvSpPr>
          <p:nvPr>
            <p:ph type="sldNum" sz="quarter" idx="12"/>
          </p:nvPr>
        </p:nvSpPr>
        <p:spPr/>
        <p:txBody>
          <a:bodyPr/>
          <a:lstStyle/>
          <a:p>
            <a:pPr>
              <a:defRPr/>
            </a:pPr>
            <a:fld id="{52D89BBA-0151-46DE-9D13-04E9BB4D3761}"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Prof. Pankaj Waghralkar, PVPIT, Bavdhan, Pune</a:t>
            </a:r>
            <a:endParaRPr lang="en-US"/>
          </a:p>
        </p:txBody>
      </p:sp>
      <p:sp>
        <p:nvSpPr>
          <p:cNvPr id="7" name="Slide Number Placeholder 6"/>
          <p:cNvSpPr>
            <a:spLocks noGrp="1"/>
          </p:cNvSpPr>
          <p:nvPr>
            <p:ph type="sldNum" sz="quarter" idx="12"/>
          </p:nvPr>
        </p:nvSpPr>
        <p:spPr/>
        <p:txBody>
          <a:bodyPr/>
          <a:lstStyle/>
          <a:p>
            <a:pPr>
              <a:defRPr/>
            </a:pPr>
            <a:fld id="{B9948BD7-7692-49C3-9910-D82C31EEAF8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Prof. Pankaj Waghralkar, PVPIT, Bavdhan, Pune</a:t>
            </a:r>
            <a:endParaRPr lang="en-US"/>
          </a:p>
        </p:txBody>
      </p:sp>
      <p:sp>
        <p:nvSpPr>
          <p:cNvPr id="9" name="Slide Number Placeholder 8"/>
          <p:cNvSpPr>
            <a:spLocks noGrp="1"/>
          </p:cNvSpPr>
          <p:nvPr>
            <p:ph type="sldNum" sz="quarter" idx="12"/>
          </p:nvPr>
        </p:nvSpPr>
        <p:spPr/>
        <p:txBody>
          <a:bodyPr/>
          <a:lstStyle/>
          <a:p>
            <a:pPr>
              <a:defRPr/>
            </a:pPr>
            <a:fld id="{28B6683F-D055-4187-91ED-AF2563A87FDA}"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Prof. Pankaj Waghralkar, PVPIT, Bavdhan, Pune</a:t>
            </a:r>
            <a:endParaRPr lang="en-US"/>
          </a:p>
        </p:txBody>
      </p:sp>
      <p:sp>
        <p:nvSpPr>
          <p:cNvPr id="5" name="Slide Number Placeholder 4"/>
          <p:cNvSpPr>
            <a:spLocks noGrp="1"/>
          </p:cNvSpPr>
          <p:nvPr>
            <p:ph type="sldNum" sz="quarter" idx="12"/>
          </p:nvPr>
        </p:nvSpPr>
        <p:spPr/>
        <p:txBody>
          <a:bodyPr/>
          <a:lstStyle/>
          <a:p>
            <a:pPr>
              <a:defRPr/>
            </a:pPr>
            <a:fld id="{4129A7AA-E069-48EC-AABF-54276E78650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Prof. Pankaj Waghralkar, PVPIT, Bavdhan, Pune</a:t>
            </a:r>
            <a:endParaRPr lang="en-US"/>
          </a:p>
        </p:txBody>
      </p:sp>
      <p:sp>
        <p:nvSpPr>
          <p:cNvPr id="4" name="Slide Number Placeholder 3"/>
          <p:cNvSpPr>
            <a:spLocks noGrp="1"/>
          </p:cNvSpPr>
          <p:nvPr>
            <p:ph type="sldNum" sz="quarter" idx="12"/>
          </p:nvPr>
        </p:nvSpPr>
        <p:spPr/>
        <p:txBody>
          <a:bodyPr/>
          <a:lstStyle/>
          <a:p>
            <a:pPr>
              <a:defRPr/>
            </a:pPr>
            <a:fld id="{13150539-450E-495F-A8F6-56AFE775687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Prof. Pankaj Waghralkar, PVPIT, Bavdhan, Pune</a:t>
            </a:r>
            <a:endParaRPr lang="en-US"/>
          </a:p>
        </p:txBody>
      </p:sp>
      <p:sp>
        <p:nvSpPr>
          <p:cNvPr id="7" name="Slide Number Placeholder 6"/>
          <p:cNvSpPr>
            <a:spLocks noGrp="1"/>
          </p:cNvSpPr>
          <p:nvPr>
            <p:ph type="sldNum" sz="quarter" idx="12"/>
          </p:nvPr>
        </p:nvSpPr>
        <p:spPr/>
        <p:txBody>
          <a:bodyPr/>
          <a:lstStyle/>
          <a:p>
            <a:pPr>
              <a:defRPr/>
            </a:pPr>
            <a:fld id="{8F70E129-C8F8-43F2-9CE1-9631D57B580C}"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Prof. Pankaj Waghralkar, PVPIT, Bavdhan, Pune</a:t>
            </a:r>
            <a:endParaRPr lang="en-US"/>
          </a:p>
        </p:txBody>
      </p:sp>
      <p:sp>
        <p:nvSpPr>
          <p:cNvPr id="7" name="Slide Number Placeholder 6"/>
          <p:cNvSpPr>
            <a:spLocks noGrp="1"/>
          </p:cNvSpPr>
          <p:nvPr>
            <p:ph type="sldNum" sz="quarter" idx="12"/>
          </p:nvPr>
        </p:nvSpPr>
        <p:spPr/>
        <p:txBody>
          <a:bodyPr/>
          <a:lstStyle/>
          <a:p>
            <a:pPr>
              <a:defRPr/>
            </a:pPr>
            <a:fld id="{07B2BDB3-7CF2-4BB2-AC4C-78BD29903356}"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Prof. Pankaj Waghralkar, PVPIT, Bavdhan, Pune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6F80AB1-6846-4961-B385-3FC2B3BD7FF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316" r:id="rId1"/>
    <p:sldLayoutId id="2147484317" r:id="rId2"/>
    <p:sldLayoutId id="2147484318" r:id="rId3"/>
    <p:sldLayoutId id="2147484319" r:id="rId4"/>
    <p:sldLayoutId id="2147484320" r:id="rId5"/>
    <p:sldLayoutId id="2147484321" r:id="rId6"/>
    <p:sldLayoutId id="2147484322" r:id="rId7"/>
    <p:sldLayoutId id="2147484323" r:id="rId8"/>
    <p:sldLayoutId id="2147484324" r:id="rId9"/>
    <p:sldLayoutId id="2147484325" r:id="rId10"/>
    <p:sldLayoutId id="2147484326" r:id="rId11"/>
    <p:sldLayoutId id="2147484327" r:id="rId12"/>
    <p:sldLayoutId id="2147484312" r:id="rId13"/>
    <p:sldLayoutId id="2147484314" r:id="rId14"/>
    <p:sldLayoutId id="2147484328" r:id="rId15"/>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6.jpeg"/><Relationship Id="rId4" Type="http://schemas.openxmlformats.org/officeDocument/2006/relationships/image" Target="../media/image35.jpe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9.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0.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ctrTitle"/>
          </p:nvPr>
        </p:nvSpPr>
        <p:spPr>
          <a:xfrm>
            <a:off x="1524000" y="1066800"/>
            <a:ext cx="5943600" cy="3581400"/>
          </a:xfrm>
        </p:spPr>
        <p:txBody>
          <a:bodyPr/>
          <a:lstStyle/>
          <a:p>
            <a:pPr eaLnBrk="1" fontAlgn="auto" hangingPunct="1">
              <a:spcAft>
                <a:spcPts val="0"/>
              </a:spcAft>
              <a:defRPr/>
            </a:pPr>
            <a:r>
              <a:rPr lang="en-US" dirty="0" smtClean="0"/>
              <a:t>Unit V</a:t>
            </a:r>
            <a:br>
              <a:rPr lang="en-US" dirty="0" smtClean="0"/>
            </a:br>
            <a:r>
              <a:rPr lang="en-US" dirty="0" smtClean="0"/>
              <a:t>Design Principles and Pattern</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lnSpcReduction="10000"/>
          </a:bodyPr>
          <a:lstStyle/>
          <a:p>
            <a:pPr>
              <a:buNone/>
            </a:pPr>
            <a:r>
              <a:rPr lang="en-US" dirty="0" smtClean="0"/>
              <a:t>Creator </a:t>
            </a:r>
          </a:p>
          <a:p>
            <a:pPr>
              <a:buNone/>
            </a:pPr>
            <a:r>
              <a:rPr lang="en-US" dirty="0" smtClean="0"/>
              <a:t>Information Expert</a:t>
            </a:r>
          </a:p>
          <a:p>
            <a:pPr>
              <a:buNone/>
            </a:pPr>
            <a:r>
              <a:rPr lang="en-US" dirty="0" smtClean="0"/>
              <a:t>Controller </a:t>
            </a:r>
          </a:p>
          <a:p>
            <a:pPr>
              <a:buNone/>
            </a:pPr>
            <a:r>
              <a:rPr lang="en-US" dirty="0" smtClean="0"/>
              <a:t>High Cohesion </a:t>
            </a:r>
          </a:p>
          <a:p>
            <a:pPr>
              <a:buNone/>
            </a:pPr>
            <a:r>
              <a:rPr lang="en-US" dirty="0" smtClean="0"/>
              <a:t>Indirection</a:t>
            </a:r>
          </a:p>
          <a:p>
            <a:pPr>
              <a:buNone/>
            </a:pPr>
            <a:r>
              <a:rPr lang="en-US" dirty="0" smtClean="0"/>
              <a:t> Low Coupling </a:t>
            </a:r>
          </a:p>
          <a:p>
            <a:pPr>
              <a:buNone/>
            </a:pPr>
            <a:r>
              <a:rPr lang="en-US" dirty="0" smtClean="0"/>
              <a:t>Polymorphism </a:t>
            </a:r>
          </a:p>
          <a:p>
            <a:pPr>
              <a:buNone/>
            </a:pPr>
            <a:r>
              <a:rPr lang="en-US" dirty="0" smtClean="0"/>
              <a:t>Protected Variations</a:t>
            </a:r>
          </a:p>
          <a:p>
            <a:pPr>
              <a:buNone/>
            </a:pPr>
            <a:r>
              <a:rPr lang="en-US" dirty="0" smtClean="0"/>
              <a:t>Pure Fabrication</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fontAlgn="auto" hangingPunct="1">
              <a:spcAft>
                <a:spcPts val="0"/>
              </a:spcAft>
              <a:defRPr/>
            </a:pPr>
            <a:r>
              <a:rPr lang="en-US" smtClean="0">
                <a:solidFill>
                  <a:schemeClr val="tx2">
                    <a:satMod val="200000"/>
                  </a:schemeClr>
                </a:solidFill>
              </a:rPr>
              <a:t>Architectural Patterns Examples</a:t>
            </a:r>
          </a:p>
        </p:txBody>
      </p:sp>
      <p:sp>
        <p:nvSpPr>
          <p:cNvPr id="52227" name="Rectangle 3"/>
          <p:cNvSpPr>
            <a:spLocks noGrp="1" noChangeArrowheads="1"/>
          </p:cNvSpPr>
          <p:nvPr>
            <p:ph idx="1"/>
          </p:nvPr>
        </p:nvSpPr>
        <p:spPr/>
        <p:txBody>
          <a:bodyPr/>
          <a:lstStyle/>
          <a:p>
            <a:pPr eaLnBrk="1" hangingPunct="1"/>
            <a:r>
              <a:rPr lang="en-US" sz="2400" smtClean="0"/>
              <a:t>3-tier database systems (Database, Intermediate DB Layer, User-Application)</a:t>
            </a:r>
          </a:p>
          <a:p>
            <a:pPr eaLnBrk="1" hangingPunct="1"/>
            <a:r>
              <a:rPr lang="en-US" sz="2400" smtClean="0"/>
              <a:t>Client/Server</a:t>
            </a:r>
          </a:p>
          <a:p>
            <a:pPr eaLnBrk="1" hangingPunct="1"/>
            <a:r>
              <a:rPr lang="en-US" sz="2400" smtClean="0"/>
              <a:t>Component (Module) -Based Software Systems</a:t>
            </a:r>
          </a:p>
          <a:p>
            <a:pPr eaLnBrk="1" hangingPunct="1"/>
            <a:r>
              <a:rPr lang="en-US" sz="2400" smtClean="0"/>
              <a:t>Feedback Systems</a:t>
            </a:r>
          </a:p>
          <a:p>
            <a:pPr eaLnBrk="1" hangingPunct="1"/>
            <a:r>
              <a:rPr lang="en-US" sz="2400" smtClean="0"/>
              <a:t>Event-Driven Systems</a:t>
            </a:r>
          </a:p>
          <a:p>
            <a:pPr eaLnBrk="1" hangingPunct="1"/>
            <a:endParaRPr lang="en-US" sz="240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200000"/>
                  </a:schemeClr>
                </a:solidFill>
              </a:rPr>
              <a:t>Design Patterns</a:t>
            </a:r>
          </a:p>
        </p:txBody>
      </p:sp>
      <p:sp>
        <p:nvSpPr>
          <p:cNvPr id="53251" name="Rectangle 3"/>
          <p:cNvSpPr>
            <a:spLocks noGrp="1" noChangeArrowheads="1"/>
          </p:cNvSpPr>
          <p:nvPr>
            <p:ph idx="1"/>
          </p:nvPr>
        </p:nvSpPr>
        <p:spPr/>
        <p:txBody>
          <a:bodyPr/>
          <a:lstStyle/>
          <a:p>
            <a:pPr eaLnBrk="1" hangingPunct="1"/>
            <a:r>
              <a:rPr lang="en-US" sz="2400" dirty="0" smtClean="0"/>
              <a:t>Popularized by the 1995 book </a:t>
            </a:r>
            <a:r>
              <a:rPr lang="en-US" sz="2400" i="1" dirty="0" smtClean="0"/>
              <a:t>Design Patterns: Elements of Reusable Object-Oriented Software </a:t>
            </a:r>
            <a:r>
              <a:rPr lang="en-US" sz="2400" dirty="0" smtClean="0"/>
              <a:t>written by Erich Gamma, Richard Helm, Ralph Johnson, and John </a:t>
            </a:r>
            <a:r>
              <a:rPr lang="en-US" sz="2400" dirty="0" err="1" smtClean="0"/>
              <a:t>Vlissides</a:t>
            </a:r>
            <a:r>
              <a:rPr lang="en-US" sz="2400" dirty="0" smtClean="0"/>
              <a:t> (also called the </a:t>
            </a:r>
            <a:r>
              <a:rPr lang="en-US" sz="2400" i="1" dirty="0" smtClean="0"/>
              <a:t>Gang of Four Book </a:t>
            </a:r>
            <a:r>
              <a:rPr lang="en-US" sz="2400" dirty="0" smtClean="0"/>
              <a:t>or </a:t>
            </a:r>
            <a:r>
              <a:rPr lang="en-US" sz="2400" i="1" dirty="0" smtClean="0"/>
              <a:t>GOF)</a:t>
            </a:r>
            <a:endParaRPr lang="en-US" sz="2400" dirty="0" smtClean="0"/>
          </a:p>
          <a:p>
            <a:pPr eaLnBrk="1" hangingPunct="1"/>
            <a:r>
              <a:rPr lang="en-US" sz="2400" dirty="0" smtClean="0"/>
              <a:t>Their work largely based on Alexander’s </a:t>
            </a:r>
            <a:r>
              <a:rPr lang="en-US" sz="2400" i="1" dirty="0" smtClean="0"/>
              <a:t>The Timeless Way of Building</a:t>
            </a:r>
            <a:endParaRPr lang="en-US" sz="2400" dirty="0" smtClean="0"/>
          </a:p>
          <a:p>
            <a:pPr eaLnBrk="1" hangingPunct="1">
              <a:buFont typeface="Wingdings" pitchFamily="2" charset="2"/>
              <a:buNone/>
            </a:pPr>
            <a:endParaRPr lang="en-US" sz="2400" dirty="0" smtClean="0"/>
          </a:p>
          <a:p>
            <a:pPr eaLnBrk="1" hangingPunct="1"/>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fltVal val="0"/>
                                          </p:val>
                                        </p:tav>
                                        <p:tav tm="100000">
                                          <p:val>
                                            <p:strVal val="#ppt_h"/>
                                          </p:val>
                                        </p:tav>
                                      </p:tavLst>
                                    </p:anim>
                                    <p:animEffect transition="in" filter="fade">
                                      <p:cBhvr>
                                        <p:cTn id="9" dur="500"/>
                                        <p:tgtEl>
                                          <p:spTgt spid="1433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3251">
                                            <p:txEl>
                                              <p:pRg st="0" end="0"/>
                                            </p:txEl>
                                          </p:spTgt>
                                        </p:tgtEl>
                                        <p:attrNameLst>
                                          <p:attrName>style.visibility</p:attrName>
                                        </p:attrNameLst>
                                      </p:cBhvr>
                                      <p:to>
                                        <p:strVal val="visible"/>
                                      </p:to>
                                    </p:set>
                                    <p:animEffect transition="in" filter="fade">
                                      <p:cBhvr>
                                        <p:cTn id="14" dur="1000"/>
                                        <p:tgtEl>
                                          <p:spTgt spid="53251">
                                            <p:txEl>
                                              <p:pRg st="0" end="0"/>
                                            </p:txEl>
                                          </p:spTgt>
                                        </p:tgtEl>
                                      </p:cBhvr>
                                    </p:animEffect>
                                    <p:anim calcmode="lin" valueType="num">
                                      <p:cBhvr>
                                        <p:cTn id="15" dur="10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32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3251">
                                            <p:txEl>
                                              <p:pRg st="1" end="1"/>
                                            </p:txEl>
                                          </p:spTgt>
                                        </p:tgtEl>
                                        <p:attrNameLst>
                                          <p:attrName>style.visibility</p:attrName>
                                        </p:attrNameLst>
                                      </p:cBhvr>
                                      <p:to>
                                        <p:strVal val="visible"/>
                                      </p:to>
                                    </p:set>
                                    <p:animEffect transition="in" filter="wipe(down)">
                                      <p:cBhvr>
                                        <p:cTn id="21"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a:xfrm>
            <a:off x="838200" y="457200"/>
            <a:ext cx="8305800" cy="914400"/>
          </a:xfrm>
        </p:spPr>
        <p:txBody>
          <a:bodyPr/>
          <a:lstStyle/>
          <a:p>
            <a:pPr eaLnBrk="1" fontAlgn="auto" hangingPunct="1">
              <a:spcAft>
                <a:spcPts val="0"/>
              </a:spcAft>
              <a:defRPr/>
            </a:pPr>
            <a:r>
              <a:rPr lang="en-US" dirty="0" smtClean="0">
                <a:solidFill>
                  <a:schemeClr val="tx2">
                    <a:satMod val="200000"/>
                  </a:schemeClr>
                </a:solidFill>
              </a:rPr>
              <a:t>Categories of Design Patterns </a:t>
            </a:r>
          </a:p>
        </p:txBody>
      </p:sp>
      <p:sp>
        <p:nvSpPr>
          <p:cNvPr id="54275" name="Rectangle 3"/>
          <p:cNvSpPr>
            <a:spLocks noGrp="1" noChangeArrowheads="1"/>
          </p:cNvSpPr>
          <p:nvPr>
            <p:ph idx="1"/>
          </p:nvPr>
        </p:nvSpPr>
        <p:spPr>
          <a:xfrm>
            <a:off x="914400" y="2057400"/>
            <a:ext cx="7772400" cy="4298950"/>
          </a:xfrm>
        </p:spPr>
        <p:txBody>
          <a:bodyPr/>
          <a:lstStyle/>
          <a:p>
            <a:pPr eaLnBrk="1" hangingPunct="1"/>
            <a:r>
              <a:rPr lang="en-US" sz="2400" b="1" dirty="0" smtClean="0"/>
              <a:t>Design Patterns - Elements of Reusable Object-Oriented Software</a:t>
            </a:r>
          </a:p>
          <a:p>
            <a:pPr eaLnBrk="1" hangingPunct="1"/>
            <a:r>
              <a:rPr lang="en-US" sz="2400" b="1" dirty="0" smtClean="0"/>
              <a:t>there are 23 design patterns which can             </a:t>
            </a:r>
            <a:r>
              <a:rPr lang="en-US" sz="2400" dirty="0" smtClean="0"/>
              <a:t>be classified in three categories: </a:t>
            </a:r>
            <a:r>
              <a:rPr lang="en-US" sz="2400" b="1" dirty="0" smtClean="0"/>
              <a:t>Creational, Structural and Behavioral patterns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fontAlgn="auto" hangingPunct="1">
              <a:spcAft>
                <a:spcPts val="0"/>
              </a:spcAft>
              <a:defRPr/>
            </a:pPr>
            <a:endParaRPr lang="en-US" smtClean="0">
              <a:solidFill>
                <a:schemeClr val="tx2">
                  <a:satMod val="200000"/>
                </a:schemeClr>
              </a:solidFill>
            </a:endParaRPr>
          </a:p>
        </p:txBody>
      </p:sp>
      <p:pic>
        <p:nvPicPr>
          <p:cNvPr id="55299"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530225" y="457200"/>
            <a:ext cx="8308975" cy="6129338"/>
          </a:xfrm>
          <a:noFill/>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heel(1)">
                                      <p:cBhvr>
                                        <p:cTn id="7" dur="20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Shape 242689"/>
          <p:cNvSpPr>
            <a:spLocks noGrp="1" noChangeArrowheads="1"/>
          </p:cNvSpPr>
          <p:nvPr>
            <p:ph type="title"/>
          </p:nvPr>
        </p:nvSpPr>
        <p:spPr>
          <a:xfrm>
            <a:off x="304800" y="350838"/>
            <a:ext cx="8229600" cy="563562"/>
          </a:xfrm>
        </p:spPr>
        <p:txBody>
          <a:bodyPr>
            <a:normAutofit fontScale="90000"/>
          </a:bodyPr>
          <a:lstStyle/>
          <a:p>
            <a:pPr defTabSz="914327" eaLnBrk="1" fontAlgn="auto" hangingPunct="1">
              <a:spcAft>
                <a:spcPts val="0"/>
              </a:spcAft>
              <a:defRPr/>
            </a:pPr>
            <a:r>
              <a:rPr sz="3600" spc="-150">
                <a:solidFill>
                  <a:schemeClr val="tx2">
                    <a:satMod val="200000"/>
                  </a:schemeClr>
                </a:solidFill>
              </a:rPr>
              <a:t>Let’s understand the purpose</a:t>
            </a:r>
            <a:endParaRPr sz="3600" b="1" u="sng" spc="-150">
              <a:solidFill>
                <a:schemeClr val="tx2">
                  <a:satMod val="200000"/>
                </a:schemeClr>
              </a:solidFill>
            </a:endParaRPr>
          </a:p>
        </p:txBody>
      </p:sp>
      <p:graphicFrame>
        <p:nvGraphicFramePr>
          <p:cNvPr id="5" name="Diagram 4"/>
          <p:cNvGraphicFramePr/>
          <p:nvPr/>
        </p:nvGraphicFramePr>
        <p:xfrm>
          <a:off x="322996" y="1012874"/>
          <a:ext cx="8466161" cy="5584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fade">
                                      <p:cBhvr>
                                        <p:cTn id="7" dur="2000"/>
                                        <p:tgtEl>
                                          <p:spTgt spid="307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p:bldGraphic spid="5" grpId="0">
        <p:bldAsOne/>
      </p:bldGraphic>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242689"/>
          <p:cNvSpPr txBox="1">
            <a:spLocks noChangeArrowheads="1"/>
          </p:cNvSpPr>
          <p:nvPr/>
        </p:nvSpPr>
        <p:spPr bwMode="auto">
          <a:xfrm>
            <a:off x="304800" y="487363"/>
            <a:ext cx="8229600" cy="563562"/>
          </a:xfrm>
          <a:prstGeom prst="roundRect">
            <a:avLst>
              <a:gd name="adj" fmla="val 21667"/>
            </a:avLst>
          </a:prstGeom>
          <a:noFill/>
          <a:ln w="9525">
            <a:noFill/>
            <a:round/>
            <a:headEnd/>
            <a:tailEnd/>
          </a:ln>
        </p:spPr>
        <p:txBody>
          <a:bodyPr anchor="b"/>
          <a:lstStyle/>
          <a:p>
            <a:pPr defTabSz="914327" fontAlgn="auto">
              <a:lnSpc>
                <a:spcPct val="90000"/>
              </a:lnSpc>
              <a:spcAft>
                <a:spcPts val="0"/>
              </a:spcAft>
              <a:defRPr/>
            </a:pPr>
            <a:r>
              <a:rPr lang="en-US" sz="3600" b="1" kern="0" spc="-150" dirty="0">
                <a:solidFill>
                  <a:schemeClr val="tx2">
                    <a:lumMod val="90000"/>
                  </a:schemeClr>
                </a:solidFill>
                <a:latin typeface="+mj-lt"/>
                <a:ea typeface="+mj-ea"/>
                <a:cs typeface="+mj-cs"/>
              </a:rPr>
              <a:t>Let’s understand the purpose</a:t>
            </a:r>
            <a:endParaRPr lang="en-US" sz="3600" b="1" u="sng" kern="0" spc="-150" dirty="0">
              <a:solidFill>
                <a:schemeClr val="tx2">
                  <a:lumMod val="90000"/>
                </a:schemeClr>
              </a:solidFill>
              <a:latin typeface="+mj-lt"/>
              <a:ea typeface="+mj-ea"/>
              <a:cs typeface="+mj-cs"/>
            </a:endParaRPr>
          </a:p>
        </p:txBody>
      </p:sp>
      <p:grpSp>
        <p:nvGrpSpPr>
          <p:cNvPr id="2" name="Group 20"/>
          <p:cNvGrpSpPr>
            <a:grpSpLocks/>
          </p:cNvGrpSpPr>
          <p:nvPr/>
        </p:nvGrpSpPr>
        <p:grpSpPr bwMode="auto">
          <a:xfrm>
            <a:off x="382588" y="1882775"/>
            <a:ext cx="8215312" cy="4670425"/>
            <a:chOff x="382136" y="1746895"/>
            <a:chExt cx="8215953" cy="4669819"/>
          </a:xfrm>
        </p:grpSpPr>
        <p:pic>
          <p:nvPicPr>
            <p:cNvPr id="57353" name="Picture 2" descr="C:\Documents and Settings\SAURABH.VERMA\Desktop\08r1_blue.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382136" y="1746895"/>
              <a:ext cx="2456597" cy="207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4" name="Picture 3" descr="C:\Documents and Settings\SAURABH.VERMA\Desktop\FactoryInsideAbov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5261" y="1935004"/>
              <a:ext cx="2912576" cy="218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55" name="Group 18"/>
            <p:cNvGrpSpPr>
              <a:grpSpLocks/>
            </p:cNvGrpSpPr>
            <p:nvPr/>
          </p:nvGrpSpPr>
          <p:grpSpPr bwMode="auto">
            <a:xfrm>
              <a:off x="473881" y="4673787"/>
              <a:ext cx="5336281" cy="1742927"/>
              <a:chOff x="473881" y="4673787"/>
              <a:chExt cx="5336281" cy="1742927"/>
            </a:xfrm>
          </p:grpSpPr>
          <p:pic>
            <p:nvPicPr>
              <p:cNvPr id="57357" name="Picture 4" descr="C:\Documents and Settings\SAURABH.VERMA\Desktop\2007_YZF-R1_EUR_02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3881" y="4694253"/>
                <a:ext cx="2296615" cy="172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8" name="Picture 5" descr="C:\Documents and Settings\SAURABH.VERMA\Desktop\2007_YZF-R1_EUR_008.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7337" y="4673787"/>
                <a:ext cx="2292825" cy="171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9"/>
              <p:cNvSpPr>
                <a:spLocks noChangeArrowheads="1"/>
              </p:cNvSpPr>
              <p:nvPr/>
            </p:nvSpPr>
            <p:spPr bwMode="auto">
              <a:xfrm>
                <a:off x="2638149" y="4746881"/>
                <a:ext cx="938286" cy="1446025"/>
              </a:xfrm>
              <a:prstGeom prst="rect">
                <a:avLst/>
              </a:prstGeom>
              <a:noFill/>
              <a:ln w="9525">
                <a:noFill/>
                <a:miter lim="800000"/>
                <a:headEnd/>
                <a:tailEnd/>
              </a:ln>
            </p:spPr>
            <p:txBody>
              <a:bodyPr>
                <a:spAutoFit/>
              </a:bodyPr>
              <a:lstStyle/>
              <a:p>
                <a:pPr>
                  <a:defRPr/>
                </a:pPr>
                <a:r>
                  <a:rPr lang="en-US" sz="8800" b="1" dirty="0">
                    <a:solidFill>
                      <a:schemeClr val="tx1">
                        <a:lumMod val="50000"/>
                      </a:schemeClr>
                    </a:solidFill>
                    <a:latin typeface="Segoe" charset="0"/>
                  </a:rPr>
                  <a:t>+</a:t>
                </a:r>
              </a:p>
            </p:txBody>
          </p:sp>
        </p:grpSp>
        <p:pic>
          <p:nvPicPr>
            <p:cNvPr id="57356" name="Picture 6" descr="C:\Documents and Settings\SAURABH.VERMA\Desktop\ECU2c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01702" y="2756845"/>
              <a:ext cx="1996387" cy="282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9"/>
          <p:cNvGrpSpPr>
            <a:grpSpLocks/>
          </p:cNvGrpSpPr>
          <p:nvPr/>
        </p:nvGrpSpPr>
        <p:grpSpPr bwMode="auto">
          <a:xfrm>
            <a:off x="576263" y="1646238"/>
            <a:ext cx="8567737" cy="3167062"/>
            <a:chOff x="575472" y="1509303"/>
            <a:chExt cx="8568701" cy="3167125"/>
          </a:xfrm>
        </p:grpSpPr>
        <p:sp>
          <p:nvSpPr>
            <p:cNvPr id="27" name="Rectangle 4"/>
            <p:cNvSpPr>
              <a:spLocks noChangeArrowheads="1"/>
            </p:cNvSpPr>
            <p:nvPr/>
          </p:nvSpPr>
          <p:spPr bwMode="auto">
            <a:xfrm>
              <a:off x="3412653" y="1561691"/>
              <a:ext cx="2878462" cy="369895"/>
            </a:xfrm>
            <a:prstGeom prst="rect">
              <a:avLst/>
            </a:prstGeom>
            <a:noFill/>
            <a:ln w="9525">
              <a:noFill/>
              <a:miter lim="800000"/>
              <a:headEnd/>
              <a:tailEnd/>
            </a:ln>
          </p:spPr>
          <p:txBody>
            <a:bodyPr>
              <a:spAutoFit/>
            </a:bodyPr>
            <a:lstStyle/>
            <a:p>
              <a:pPr algn="ctr">
                <a:defRPr/>
              </a:pPr>
              <a:r>
                <a:rPr lang="en-US" dirty="0">
                  <a:latin typeface="Segoe" charset="0"/>
                </a:rPr>
                <a:t>Creational Patterns</a:t>
              </a:r>
            </a:p>
          </p:txBody>
        </p:sp>
        <p:sp>
          <p:nvSpPr>
            <p:cNvPr id="28" name="Rectangle 8"/>
            <p:cNvSpPr>
              <a:spLocks noChangeArrowheads="1"/>
            </p:cNvSpPr>
            <p:nvPr/>
          </p:nvSpPr>
          <p:spPr bwMode="auto">
            <a:xfrm>
              <a:off x="1980567" y="4306534"/>
              <a:ext cx="2122727" cy="369894"/>
            </a:xfrm>
            <a:prstGeom prst="rect">
              <a:avLst/>
            </a:prstGeom>
            <a:noFill/>
            <a:ln w="9525">
              <a:noFill/>
              <a:miter lim="800000"/>
              <a:headEnd/>
              <a:tailEnd/>
            </a:ln>
          </p:spPr>
          <p:txBody>
            <a:bodyPr>
              <a:spAutoFit/>
            </a:bodyPr>
            <a:lstStyle/>
            <a:p>
              <a:pPr>
                <a:defRPr/>
              </a:pPr>
              <a:r>
                <a:rPr lang="en-US" dirty="0">
                  <a:latin typeface="Segoe" charset="0"/>
                </a:rPr>
                <a:t>Structural Patterns</a:t>
              </a:r>
            </a:p>
          </p:txBody>
        </p:sp>
        <p:sp>
          <p:nvSpPr>
            <p:cNvPr id="29" name="Rectangle 10"/>
            <p:cNvSpPr>
              <a:spLocks noChangeArrowheads="1"/>
            </p:cNvSpPr>
            <p:nvPr/>
          </p:nvSpPr>
          <p:spPr bwMode="auto">
            <a:xfrm>
              <a:off x="575472" y="1509303"/>
              <a:ext cx="2122726" cy="369894"/>
            </a:xfrm>
            <a:prstGeom prst="rect">
              <a:avLst/>
            </a:prstGeom>
            <a:noFill/>
            <a:ln w="9525">
              <a:noFill/>
              <a:miter lim="800000"/>
              <a:headEnd/>
              <a:tailEnd/>
            </a:ln>
          </p:spPr>
          <p:txBody>
            <a:bodyPr>
              <a:spAutoFit/>
            </a:bodyPr>
            <a:lstStyle/>
            <a:p>
              <a:pPr algn="ctr">
                <a:defRPr/>
              </a:pPr>
              <a:r>
                <a:rPr lang="en-US" dirty="0">
                  <a:latin typeface="Segoe" charset="0"/>
                </a:rPr>
                <a:t>Final Product</a:t>
              </a:r>
            </a:p>
          </p:txBody>
        </p:sp>
        <p:sp>
          <p:nvSpPr>
            <p:cNvPr id="30" name="Rectangle 13"/>
            <p:cNvSpPr>
              <a:spLocks noChangeArrowheads="1"/>
            </p:cNvSpPr>
            <p:nvPr/>
          </p:nvSpPr>
          <p:spPr bwMode="auto">
            <a:xfrm>
              <a:off x="6756304" y="2453884"/>
              <a:ext cx="2387869" cy="369339"/>
            </a:xfrm>
            <a:prstGeom prst="rect">
              <a:avLst/>
            </a:prstGeom>
            <a:noFill/>
            <a:ln w="9525">
              <a:noFill/>
              <a:miter lim="800000"/>
              <a:headEnd/>
              <a:tailEnd/>
            </a:ln>
          </p:spPr>
          <p:txBody>
            <a:bodyPr wrap="square">
              <a:spAutoFit/>
            </a:bodyPr>
            <a:lstStyle/>
            <a:p>
              <a:pPr>
                <a:defRPr/>
              </a:pPr>
              <a:r>
                <a:rPr lang="en-US" dirty="0">
                  <a:latin typeface="Segoe" charset="0"/>
                </a:rPr>
                <a:t>Behavioral Patterns</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a:xfrm>
            <a:off x="457200" y="274638"/>
            <a:ext cx="8229600" cy="563562"/>
          </a:xfrm>
        </p:spPr>
        <p:txBody>
          <a:bodyPr>
            <a:normAutofit fontScale="90000"/>
          </a:bodyPr>
          <a:lstStyle/>
          <a:p>
            <a:pPr eaLnBrk="1" fontAlgn="auto" hangingPunct="1">
              <a:spcAft>
                <a:spcPts val="0"/>
              </a:spcAft>
              <a:defRPr/>
            </a:pPr>
            <a:r>
              <a:rPr lang="en-US" dirty="0" smtClean="0">
                <a:solidFill>
                  <a:schemeClr val="tx2">
                    <a:satMod val="200000"/>
                  </a:schemeClr>
                </a:solidFill>
              </a:rPr>
              <a:t>Design Pattern Catalog</a:t>
            </a:r>
          </a:p>
        </p:txBody>
      </p:sp>
      <p:sp>
        <p:nvSpPr>
          <p:cNvPr id="58371" name="Rectangle 3"/>
          <p:cNvSpPr>
            <a:spLocks noGrp="1" noChangeArrowheads="1"/>
          </p:cNvSpPr>
          <p:nvPr>
            <p:ph sz="half" idx="1"/>
          </p:nvPr>
        </p:nvSpPr>
        <p:spPr>
          <a:xfrm>
            <a:off x="457200" y="838200"/>
            <a:ext cx="4038600" cy="5791200"/>
          </a:xfrm>
        </p:spPr>
        <p:txBody>
          <a:bodyPr>
            <a:noAutofit/>
          </a:bodyPr>
          <a:lstStyle/>
          <a:p>
            <a:pPr eaLnBrk="1" hangingPunct="1">
              <a:lnSpc>
                <a:spcPct val="90000"/>
              </a:lnSpc>
              <a:buFont typeface="Wingdings" pitchFamily="2" charset="2"/>
              <a:buNone/>
            </a:pPr>
            <a:r>
              <a:rPr lang="en-US" sz="2400" b="1" dirty="0" smtClean="0"/>
              <a:t>Creational Patterns</a:t>
            </a:r>
          </a:p>
          <a:p>
            <a:pPr eaLnBrk="1" hangingPunct="1">
              <a:lnSpc>
                <a:spcPct val="90000"/>
              </a:lnSpc>
              <a:buFont typeface="Wingdings" pitchFamily="2" charset="2"/>
              <a:buNone/>
            </a:pPr>
            <a:r>
              <a:rPr lang="en-US" sz="2000" dirty="0" smtClean="0"/>
              <a:t>Abstract Factory</a:t>
            </a:r>
          </a:p>
          <a:p>
            <a:pPr eaLnBrk="1" hangingPunct="1">
              <a:lnSpc>
                <a:spcPct val="90000"/>
              </a:lnSpc>
              <a:buFont typeface="Wingdings" pitchFamily="2" charset="2"/>
              <a:buNone/>
            </a:pPr>
            <a:r>
              <a:rPr lang="en-US" sz="2000" dirty="0" smtClean="0"/>
              <a:t>Builder</a:t>
            </a:r>
          </a:p>
          <a:p>
            <a:pPr eaLnBrk="1" hangingPunct="1">
              <a:lnSpc>
                <a:spcPct val="90000"/>
              </a:lnSpc>
              <a:buFont typeface="Wingdings" pitchFamily="2" charset="2"/>
              <a:buNone/>
            </a:pPr>
            <a:r>
              <a:rPr lang="en-US" sz="2000" dirty="0" smtClean="0"/>
              <a:t>Factory Method</a:t>
            </a:r>
          </a:p>
          <a:p>
            <a:pPr eaLnBrk="1" hangingPunct="1">
              <a:lnSpc>
                <a:spcPct val="90000"/>
              </a:lnSpc>
              <a:buFont typeface="Wingdings" pitchFamily="2" charset="2"/>
              <a:buNone/>
            </a:pPr>
            <a:r>
              <a:rPr lang="en-US" sz="2000" dirty="0" smtClean="0"/>
              <a:t>Prototype</a:t>
            </a:r>
          </a:p>
          <a:p>
            <a:pPr eaLnBrk="1" hangingPunct="1">
              <a:lnSpc>
                <a:spcPct val="90000"/>
              </a:lnSpc>
              <a:buFont typeface="Wingdings" pitchFamily="2" charset="2"/>
              <a:buNone/>
            </a:pPr>
            <a:r>
              <a:rPr lang="en-US" sz="2400" b="1" dirty="0" smtClean="0"/>
              <a:t>Singleton</a:t>
            </a:r>
          </a:p>
          <a:p>
            <a:pPr eaLnBrk="1" hangingPunct="1">
              <a:lnSpc>
                <a:spcPct val="90000"/>
              </a:lnSpc>
              <a:buFont typeface="Wingdings" pitchFamily="2" charset="2"/>
              <a:buNone/>
            </a:pPr>
            <a:endParaRPr lang="en-US" sz="2400" dirty="0" smtClean="0"/>
          </a:p>
          <a:p>
            <a:pPr eaLnBrk="1" hangingPunct="1">
              <a:lnSpc>
                <a:spcPct val="90000"/>
              </a:lnSpc>
              <a:buFont typeface="Wingdings" pitchFamily="2" charset="2"/>
              <a:buNone/>
            </a:pPr>
            <a:r>
              <a:rPr lang="en-US" sz="2400" b="1" dirty="0" smtClean="0"/>
              <a:t>Structural Patterns</a:t>
            </a:r>
          </a:p>
          <a:p>
            <a:pPr eaLnBrk="1" hangingPunct="1">
              <a:lnSpc>
                <a:spcPct val="90000"/>
              </a:lnSpc>
              <a:buFont typeface="Wingdings" pitchFamily="2" charset="2"/>
              <a:buNone/>
            </a:pPr>
            <a:r>
              <a:rPr lang="en-US" sz="2400" b="1" dirty="0" smtClean="0"/>
              <a:t>Adapter</a:t>
            </a:r>
          </a:p>
          <a:p>
            <a:pPr eaLnBrk="1" hangingPunct="1">
              <a:lnSpc>
                <a:spcPct val="90000"/>
              </a:lnSpc>
              <a:buFont typeface="Wingdings" pitchFamily="2" charset="2"/>
              <a:buNone/>
            </a:pPr>
            <a:r>
              <a:rPr lang="en-US" sz="2000" dirty="0" smtClean="0"/>
              <a:t>Bridge</a:t>
            </a:r>
          </a:p>
          <a:p>
            <a:pPr eaLnBrk="1" hangingPunct="1">
              <a:lnSpc>
                <a:spcPct val="90000"/>
              </a:lnSpc>
              <a:buFont typeface="Wingdings" pitchFamily="2" charset="2"/>
              <a:buNone/>
            </a:pPr>
            <a:r>
              <a:rPr lang="en-US" sz="2000" dirty="0" smtClean="0"/>
              <a:t>Composite</a:t>
            </a:r>
          </a:p>
          <a:p>
            <a:pPr eaLnBrk="1" hangingPunct="1">
              <a:lnSpc>
                <a:spcPct val="90000"/>
              </a:lnSpc>
              <a:buFont typeface="Wingdings" pitchFamily="2" charset="2"/>
              <a:buNone/>
            </a:pPr>
            <a:r>
              <a:rPr lang="en-US" sz="2000" dirty="0" smtClean="0"/>
              <a:t>Container</a:t>
            </a:r>
          </a:p>
          <a:p>
            <a:pPr eaLnBrk="1" hangingPunct="1">
              <a:lnSpc>
                <a:spcPct val="90000"/>
              </a:lnSpc>
              <a:buFont typeface="Wingdings" pitchFamily="2" charset="2"/>
              <a:buNone/>
            </a:pPr>
            <a:r>
              <a:rPr lang="en-US" sz="2000" dirty="0" smtClean="0"/>
              <a:t>Decorator</a:t>
            </a:r>
          </a:p>
          <a:p>
            <a:pPr eaLnBrk="1" hangingPunct="1">
              <a:lnSpc>
                <a:spcPct val="90000"/>
              </a:lnSpc>
              <a:buFont typeface="Wingdings" pitchFamily="2" charset="2"/>
              <a:buNone/>
            </a:pPr>
            <a:r>
              <a:rPr lang="en-US" sz="2000" dirty="0" smtClean="0"/>
              <a:t>Façade</a:t>
            </a:r>
          </a:p>
          <a:p>
            <a:pPr eaLnBrk="1" hangingPunct="1">
              <a:lnSpc>
                <a:spcPct val="90000"/>
              </a:lnSpc>
              <a:buFont typeface="Wingdings" pitchFamily="2" charset="2"/>
              <a:buNone/>
            </a:pPr>
            <a:r>
              <a:rPr lang="en-US" sz="2000" dirty="0" smtClean="0"/>
              <a:t>Flyweight</a:t>
            </a:r>
          </a:p>
          <a:p>
            <a:pPr eaLnBrk="1" hangingPunct="1">
              <a:lnSpc>
                <a:spcPct val="90000"/>
              </a:lnSpc>
              <a:buFont typeface="Wingdings" pitchFamily="2" charset="2"/>
              <a:buNone/>
            </a:pPr>
            <a:r>
              <a:rPr lang="en-US" sz="2000" dirty="0" smtClean="0"/>
              <a:t>Proxy</a:t>
            </a:r>
          </a:p>
          <a:p>
            <a:pPr eaLnBrk="1" hangingPunct="1">
              <a:lnSpc>
                <a:spcPct val="90000"/>
              </a:lnSpc>
              <a:buFont typeface="Wingdings" pitchFamily="2" charset="2"/>
              <a:buNone/>
            </a:pPr>
            <a:endParaRPr lang="en-US" sz="2400" b="1" dirty="0" smtClean="0"/>
          </a:p>
          <a:p>
            <a:pPr eaLnBrk="1" hangingPunct="1">
              <a:lnSpc>
                <a:spcPct val="90000"/>
              </a:lnSpc>
              <a:buFont typeface="Wingdings" pitchFamily="2" charset="2"/>
              <a:buNone/>
            </a:pPr>
            <a:endParaRPr lang="en-US" sz="2400" dirty="0" smtClean="0"/>
          </a:p>
          <a:p>
            <a:pPr eaLnBrk="1" hangingPunct="1">
              <a:lnSpc>
                <a:spcPct val="90000"/>
              </a:lnSpc>
              <a:buFont typeface="Wingdings" pitchFamily="2" charset="2"/>
              <a:buNone/>
            </a:pPr>
            <a:endParaRPr lang="en-US" sz="2400" dirty="0" smtClean="0"/>
          </a:p>
        </p:txBody>
      </p:sp>
      <p:sp>
        <p:nvSpPr>
          <p:cNvPr id="58372" name="Rectangle 4"/>
          <p:cNvSpPr>
            <a:spLocks noGrp="1" noChangeArrowheads="1"/>
          </p:cNvSpPr>
          <p:nvPr>
            <p:ph sz="half" idx="2"/>
          </p:nvPr>
        </p:nvSpPr>
        <p:spPr>
          <a:xfrm>
            <a:off x="4648200" y="1219200"/>
            <a:ext cx="4038600" cy="4906963"/>
          </a:xfrm>
        </p:spPr>
        <p:txBody>
          <a:bodyPr>
            <a:noAutofit/>
          </a:bodyPr>
          <a:lstStyle/>
          <a:p>
            <a:pPr eaLnBrk="1" hangingPunct="1">
              <a:lnSpc>
                <a:spcPct val="90000"/>
              </a:lnSpc>
              <a:buFont typeface="Wingdings" pitchFamily="2" charset="2"/>
              <a:buNone/>
            </a:pPr>
            <a:r>
              <a:rPr lang="en-US" sz="2400" b="1" dirty="0" smtClean="0"/>
              <a:t>Behavioral Patterns</a:t>
            </a:r>
          </a:p>
          <a:p>
            <a:pPr eaLnBrk="1" hangingPunct="1">
              <a:lnSpc>
                <a:spcPct val="90000"/>
              </a:lnSpc>
              <a:buFont typeface="Wingdings" pitchFamily="2" charset="2"/>
              <a:buNone/>
            </a:pPr>
            <a:r>
              <a:rPr lang="en-US" sz="2400" dirty="0" smtClean="0"/>
              <a:t>Chain of Responsibility</a:t>
            </a:r>
          </a:p>
          <a:p>
            <a:pPr eaLnBrk="1" hangingPunct="1">
              <a:lnSpc>
                <a:spcPct val="90000"/>
              </a:lnSpc>
              <a:buFont typeface="Wingdings" pitchFamily="2" charset="2"/>
              <a:buNone/>
            </a:pPr>
            <a:r>
              <a:rPr lang="en-US" sz="2400" dirty="0" smtClean="0"/>
              <a:t>Command</a:t>
            </a:r>
          </a:p>
          <a:p>
            <a:pPr eaLnBrk="1" hangingPunct="1">
              <a:lnSpc>
                <a:spcPct val="90000"/>
              </a:lnSpc>
              <a:buFont typeface="Wingdings" pitchFamily="2" charset="2"/>
              <a:buNone/>
            </a:pPr>
            <a:r>
              <a:rPr lang="en-US" sz="2400" dirty="0" smtClean="0"/>
              <a:t>Interpreter</a:t>
            </a:r>
          </a:p>
          <a:p>
            <a:pPr eaLnBrk="1" hangingPunct="1">
              <a:lnSpc>
                <a:spcPct val="90000"/>
              </a:lnSpc>
              <a:buFont typeface="Wingdings" pitchFamily="2" charset="2"/>
              <a:buNone/>
            </a:pPr>
            <a:r>
              <a:rPr lang="en-US" sz="2400" dirty="0" smtClean="0"/>
              <a:t>Iterator</a:t>
            </a:r>
          </a:p>
          <a:p>
            <a:pPr eaLnBrk="1" hangingPunct="1">
              <a:lnSpc>
                <a:spcPct val="90000"/>
              </a:lnSpc>
              <a:buFont typeface="Wingdings" pitchFamily="2" charset="2"/>
              <a:buNone/>
            </a:pPr>
            <a:r>
              <a:rPr lang="en-US" sz="2400" dirty="0" smtClean="0"/>
              <a:t>Mediator</a:t>
            </a:r>
          </a:p>
          <a:p>
            <a:pPr eaLnBrk="1" hangingPunct="1">
              <a:lnSpc>
                <a:spcPct val="90000"/>
              </a:lnSpc>
              <a:buFont typeface="Wingdings" pitchFamily="2" charset="2"/>
              <a:buNone/>
            </a:pPr>
            <a:r>
              <a:rPr lang="en-US" sz="2400" dirty="0" smtClean="0"/>
              <a:t>Memento</a:t>
            </a:r>
          </a:p>
          <a:p>
            <a:pPr eaLnBrk="1" hangingPunct="1">
              <a:lnSpc>
                <a:spcPct val="90000"/>
              </a:lnSpc>
              <a:buFont typeface="Wingdings" pitchFamily="2" charset="2"/>
              <a:buNone/>
            </a:pPr>
            <a:r>
              <a:rPr lang="en-US" sz="2400" dirty="0" smtClean="0"/>
              <a:t>Multiple Dispatch</a:t>
            </a:r>
          </a:p>
          <a:p>
            <a:pPr eaLnBrk="1" hangingPunct="1">
              <a:lnSpc>
                <a:spcPct val="90000"/>
              </a:lnSpc>
              <a:buFont typeface="Wingdings" pitchFamily="2" charset="2"/>
              <a:buNone/>
            </a:pPr>
            <a:r>
              <a:rPr lang="en-US" sz="2400" dirty="0" smtClean="0"/>
              <a:t>Observer</a:t>
            </a:r>
          </a:p>
          <a:p>
            <a:pPr eaLnBrk="1" hangingPunct="1">
              <a:lnSpc>
                <a:spcPct val="90000"/>
              </a:lnSpc>
              <a:buFont typeface="Wingdings" pitchFamily="2" charset="2"/>
              <a:buNone/>
            </a:pPr>
            <a:r>
              <a:rPr lang="en-US" sz="2400" b="1" dirty="0" smtClean="0"/>
              <a:t>State</a:t>
            </a:r>
          </a:p>
          <a:p>
            <a:pPr eaLnBrk="1" hangingPunct="1">
              <a:lnSpc>
                <a:spcPct val="90000"/>
              </a:lnSpc>
              <a:buFont typeface="Wingdings" pitchFamily="2" charset="2"/>
              <a:buNone/>
            </a:pPr>
            <a:r>
              <a:rPr lang="en-US" sz="2400" b="1" dirty="0" smtClean="0"/>
              <a:t>Strategy</a:t>
            </a:r>
          </a:p>
          <a:p>
            <a:pPr eaLnBrk="1" hangingPunct="1">
              <a:lnSpc>
                <a:spcPct val="90000"/>
              </a:lnSpc>
              <a:buFont typeface="Wingdings" pitchFamily="2" charset="2"/>
              <a:buNone/>
            </a:pPr>
            <a:r>
              <a:rPr lang="en-US" sz="2400" dirty="0" smtClean="0"/>
              <a:t>Template Method</a:t>
            </a:r>
          </a:p>
          <a:p>
            <a:pPr eaLnBrk="1" hangingPunct="1">
              <a:lnSpc>
                <a:spcPct val="90000"/>
              </a:lnSpc>
              <a:buFont typeface="Wingdings" pitchFamily="2" charset="2"/>
              <a:buNone/>
            </a:pPr>
            <a:r>
              <a:rPr lang="en-US" sz="2400" dirty="0" smtClean="0"/>
              <a:t>Visitor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ppt_w</p:attrName>
                                        </p:attrNameLst>
                                      </p:cBhvr>
                                      <p:tavLst>
                                        <p:tav tm="0">
                                          <p:val>
                                            <p:fltVal val="0"/>
                                          </p:val>
                                        </p:tav>
                                        <p:tav tm="100000">
                                          <p:val>
                                            <p:strVal val="#ppt_w"/>
                                          </p:val>
                                        </p:tav>
                                      </p:tavLst>
                                    </p:anim>
                                    <p:anim calcmode="lin" valueType="num">
                                      <p:cBhvr>
                                        <p:cTn id="8" dur="500" fill="hold"/>
                                        <p:tgtEl>
                                          <p:spTgt spid="33794"/>
                                        </p:tgtEl>
                                        <p:attrNameLst>
                                          <p:attrName>ppt_h</p:attrName>
                                        </p:attrNameLst>
                                      </p:cBhvr>
                                      <p:tavLst>
                                        <p:tav tm="0">
                                          <p:val>
                                            <p:fltVal val="0"/>
                                          </p:val>
                                        </p:tav>
                                        <p:tav tm="100000">
                                          <p:val>
                                            <p:strVal val="#ppt_h"/>
                                          </p:val>
                                        </p:tav>
                                      </p:tavLst>
                                    </p:anim>
                                    <p:animEffect transition="in" filter="fade">
                                      <p:cBhvr>
                                        <p:cTn id="9" dur="500"/>
                                        <p:tgtEl>
                                          <p:spTgt spid="33794"/>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58371">
                                            <p:txEl>
                                              <p:pRg st="0" end="0"/>
                                            </p:txEl>
                                          </p:spTgt>
                                        </p:tgtEl>
                                        <p:attrNameLst>
                                          <p:attrName>style.visibility</p:attrName>
                                        </p:attrNameLst>
                                      </p:cBhvr>
                                      <p:to>
                                        <p:strVal val="visible"/>
                                      </p:to>
                                    </p:set>
                                    <p:anim calcmode="lin" valueType="num">
                                      <p:cBhvr additive="base">
                                        <p:cTn id="13"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58371">
                                            <p:txEl>
                                              <p:pRg st="1" end="1"/>
                                            </p:txEl>
                                          </p:spTgt>
                                        </p:tgtEl>
                                        <p:attrNameLst>
                                          <p:attrName>style.visibility</p:attrName>
                                        </p:attrNameLst>
                                      </p:cBhvr>
                                      <p:to>
                                        <p:strVal val="visible"/>
                                      </p:to>
                                    </p:set>
                                    <p:anim calcmode="lin" valueType="num">
                                      <p:cBhvr additive="base">
                                        <p:cTn id="18"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58371">
                                            <p:txEl>
                                              <p:pRg st="2" end="2"/>
                                            </p:txEl>
                                          </p:spTgt>
                                        </p:tgtEl>
                                        <p:attrNameLst>
                                          <p:attrName>style.visibility</p:attrName>
                                        </p:attrNameLst>
                                      </p:cBhvr>
                                      <p:to>
                                        <p:strVal val="visible"/>
                                      </p:to>
                                    </p:set>
                                    <p:anim calcmode="lin" valueType="num">
                                      <p:cBhvr additive="base">
                                        <p:cTn id="23"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58371">
                                            <p:txEl>
                                              <p:pRg st="3" end="3"/>
                                            </p:txEl>
                                          </p:spTgt>
                                        </p:tgtEl>
                                        <p:attrNameLst>
                                          <p:attrName>style.visibility</p:attrName>
                                        </p:attrNameLst>
                                      </p:cBhvr>
                                      <p:to>
                                        <p:strVal val="visible"/>
                                      </p:to>
                                    </p:set>
                                    <p:anim calcmode="lin" valueType="num">
                                      <p:cBhvr additive="base">
                                        <p:cTn id="28"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58371">
                                            <p:txEl>
                                              <p:pRg st="4" end="4"/>
                                            </p:txEl>
                                          </p:spTgt>
                                        </p:tgtEl>
                                        <p:attrNameLst>
                                          <p:attrName>style.visibility</p:attrName>
                                        </p:attrNameLst>
                                      </p:cBhvr>
                                      <p:to>
                                        <p:strVal val="visible"/>
                                      </p:to>
                                    </p:set>
                                    <p:anim calcmode="lin" valueType="num">
                                      <p:cBhvr additive="base">
                                        <p:cTn id="33"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nodeType="afterEffect">
                                  <p:stCondLst>
                                    <p:cond delay="0"/>
                                  </p:stCondLst>
                                  <p:childTnLst>
                                    <p:set>
                                      <p:cBhvr>
                                        <p:cTn id="37" dur="1" fill="hold">
                                          <p:stCondLst>
                                            <p:cond delay="0"/>
                                          </p:stCondLst>
                                        </p:cTn>
                                        <p:tgtEl>
                                          <p:spTgt spid="58371">
                                            <p:txEl>
                                              <p:pRg st="5" end="5"/>
                                            </p:txEl>
                                          </p:spTgt>
                                        </p:tgtEl>
                                        <p:attrNameLst>
                                          <p:attrName>style.visibility</p:attrName>
                                        </p:attrNameLst>
                                      </p:cBhvr>
                                      <p:to>
                                        <p:strVal val="visible"/>
                                      </p:to>
                                    </p:set>
                                    <p:anim calcmode="lin" valueType="num">
                                      <p:cBhvr additive="base">
                                        <p:cTn id="38"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8371">
                                            <p:txEl>
                                              <p:pRg st="5" end="5"/>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nodeType="afterEffect">
                                  <p:stCondLst>
                                    <p:cond delay="0"/>
                                  </p:stCondLst>
                                  <p:childTnLst>
                                    <p:set>
                                      <p:cBhvr>
                                        <p:cTn id="42" dur="1" fill="hold">
                                          <p:stCondLst>
                                            <p:cond delay="0"/>
                                          </p:stCondLst>
                                        </p:cTn>
                                        <p:tgtEl>
                                          <p:spTgt spid="58371">
                                            <p:txEl>
                                              <p:pRg st="7" end="7"/>
                                            </p:txEl>
                                          </p:spTgt>
                                        </p:tgtEl>
                                        <p:attrNameLst>
                                          <p:attrName>style.visibility</p:attrName>
                                        </p:attrNameLst>
                                      </p:cBhvr>
                                      <p:to>
                                        <p:strVal val="visible"/>
                                      </p:to>
                                    </p:set>
                                    <p:anim calcmode="lin" valueType="num">
                                      <p:cBhvr additive="base">
                                        <p:cTn id="43" dur="500" fill="hold"/>
                                        <p:tgtEl>
                                          <p:spTgt spid="5837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371">
                                            <p:txEl>
                                              <p:pRg st="7" end="7"/>
                                            </p:txEl>
                                          </p:spTgt>
                                        </p:tgtEl>
                                        <p:attrNameLst>
                                          <p:attrName>ppt_y</p:attrName>
                                        </p:attrNameLst>
                                      </p:cBhvr>
                                      <p:tavLst>
                                        <p:tav tm="0">
                                          <p:val>
                                            <p:strVal val="1+#ppt_h/2"/>
                                          </p:val>
                                        </p:tav>
                                        <p:tav tm="100000">
                                          <p:val>
                                            <p:strVal val="#ppt_y"/>
                                          </p:val>
                                        </p:tav>
                                      </p:tavLst>
                                    </p:anim>
                                  </p:childTnLst>
                                </p:cTn>
                              </p:par>
                            </p:childTnLst>
                          </p:cTn>
                        </p:par>
                        <p:par>
                          <p:cTn id="45" fill="hold">
                            <p:stCondLst>
                              <p:cond delay="4000"/>
                            </p:stCondLst>
                            <p:childTnLst>
                              <p:par>
                                <p:cTn id="46" presetID="2" presetClass="entr" presetSubtype="4" fill="hold" nodeType="afterEffect">
                                  <p:stCondLst>
                                    <p:cond delay="0"/>
                                  </p:stCondLst>
                                  <p:childTnLst>
                                    <p:set>
                                      <p:cBhvr>
                                        <p:cTn id="47" dur="1" fill="hold">
                                          <p:stCondLst>
                                            <p:cond delay="0"/>
                                          </p:stCondLst>
                                        </p:cTn>
                                        <p:tgtEl>
                                          <p:spTgt spid="58371">
                                            <p:txEl>
                                              <p:pRg st="8" end="8"/>
                                            </p:txEl>
                                          </p:spTgt>
                                        </p:tgtEl>
                                        <p:attrNameLst>
                                          <p:attrName>style.visibility</p:attrName>
                                        </p:attrNameLst>
                                      </p:cBhvr>
                                      <p:to>
                                        <p:strVal val="visible"/>
                                      </p:to>
                                    </p:set>
                                    <p:anim calcmode="lin" valueType="num">
                                      <p:cBhvr additive="base">
                                        <p:cTn id="48" dur="500" fill="hold"/>
                                        <p:tgtEl>
                                          <p:spTgt spid="58371">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8371">
                                            <p:txEl>
                                              <p:pRg st="8" end="8"/>
                                            </p:txEl>
                                          </p:spTgt>
                                        </p:tgtEl>
                                        <p:attrNameLst>
                                          <p:attrName>ppt_y</p:attrName>
                                        </p:attrNameLst>
                                      </p:cBhvr>
                                      <p:tavLst>
                                        <p:tav tm="0">
                                          <p:val>
                                            <p:strVal val="1+#ppt_h/2"/>
                                          </p:val>
                                        </p:tav>
                                        <p:tav tm="100000">
                                          <p:val>
                                            <p:strVal val="#ppt_y"/>
                                          </p:val>
                                        </p:tav>
                                      </p:tavLst>
                                    </p:anim>
                                  </p:childTnLst>
                                </p:cTn>
                              </p:par>
                            </p:childTnLst>
                          </p:cTn>
                        </p:par>
                        <p:par>
                          <p:cTn id="50" fill="hold">
                            <p:stCondLst>
                              <p:cond delay="4500"/>
                            </p:stCondLst>
                            <p:childTnLst>
                              <p:par>
                                <p:cTn id="51" presetID="2" presetClass="entr" presetSubtype="4" fill="hold" nodeType="afterEffect">
                                  <p:stCondLst>
                                    <p:cond delay="0"/>
                                  </p:stCondLst>
                                  <p:childTnLst>
                                    <p:set>
                                      <p:cBhvr>
                                        <p:cTn id="52" dur="1" fill="hold">
                                          <p:stCondLst>
                                            <p:cond delay="0"/>
                                          </p:stCondLst>
                                        </p:cTn>
                                        <p:tgtEl>
                                          <p:spTgt spid="58371">
                                            <p:txEl>
                                              <p:pRg st="9" end="9"/>
                                            </p:txEl>
                                          </p:spTgt>
                                        </p:tgtEl>
                                        <p:attrNameLst>
                                          <p:attrName>style.visibility</p:attrName>
                                        </p:attrNameLst>
                                      </p:cBhvr>
                                      <p:to>
                                        <p:strVal val="visible"/>
                                      </p:to>
                                    </p:set>
                                    <p:anim calcmode="lin" valueType="num">
                                      <p:cBhvr additive="base">
                                        <p:cTn id="53" dur="500" fill="hold"/>
                                        <p:tgtEl>
                                          <p:spTgt spid="58371">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8371">
                                            <p:txEl>
                                              <p:pRg st="9" end="9"/>
                                            </p:txEl>
                                          </p:spTgt>
                                        </p:tgtEl>
                                        <p:attrNameLst>
                                          <p:attrName>ppt_y</p:attrName>
                                        </p:attrNameLst>
                                      </p:cBhvr>
                                      <p:tavLst>
                                        <p:tav tm="0">
                                          <p:val>
                                            <p:strVal val="1+#ppt_h/2"/>
                                          </p:val>
                                        </p:tav>
                                        <p:tav tm="100000">
                                          <p:val>
                                            <p:strVal val="#ppt_y"/>
                                          </p:val>
                                        </p:tav>
                                      </p:tavLst>
                                    </p:anim>
                                  </p:childTnLst>
                                </p:cTn>
                              </p:par>
                            </p:childTnLst>
                          </p:cTn>
                        </p:par>
                        <p:par>
                          <p:cTn id="55" fill="hold">
                            <p:stCondLst>
                              <p:cond delay="5000"/>
                            </p:stCondLst>
                            <p:childTnLst>
                              <p:par>
                                <p:cTn id="56" presetID="2" presetClass="entr" presetSubtype="4" fill="hold" nodeType="afterEffect">
                                  <p:stCondLst>
                                    <p:cond delay="0"/>
                                  </p:stCondLst>
                                  <p:childTnLst>
                                    <p:set>
                                      <p:cBhvr>
                                        <p:cTn id="57" dur="1" fill="hold">
                                          <p:stCondLst>
                                            <p:cond delay="0"/>
                                          </p:stCondLst>
                                        </p:cTn>
                                        <p:tgtEl>
                                          <p:spTgt spid="58371">
                                            <p:txEl>
                                              <p:pRg st="10" end="10"/>
                                            </p:txEl>
                                          </p:spTgt>
                                        </p:tgtEl>
                                        <p:attrNameLst>
                                          <p:attrName>style.visibility</p:attrName>
                                        </p:attrNameLst>
                                      </p:cBhvr>
                                      <p:to>
                                        <p:strVal val="visible"/>
                                      </p:to>
                                    </p:set>
                                    <p:anim calcmode="lin" valueType="num">
                                      <p:cBhvr additive="base">
                                        <p:cTn id="58" dur="500" fill="hold"/>
                                        <p:tgtEl>
                                          <p:spTgt spid="58371">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8371">
                                            <p:txEl>
                                              <p:pRg st="10" end="1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5500"/>
                            </p:stCondLst>
                            <p:childTnLst>
                              <p:par>
                                <p:cTn id="61" presetID="2" presetClass="entr" presetSubtype="4" fill="hold" nodeType="afterEffect">
                                  <p:stCondLst>
                                    <p:cond delay="0"/>
                                  </p:stCondLst>
                                  <p:childTnLst>
                                    <p:set>
                                      <p:cBhvr>
                                        <p:cTn id="62" dur="1" fill="hold">
                                          <p:stCondLst>
                                            <p:cond delay="0"/>
                                          </p:stCondLst>
                                        </p:cTn>
                                        <p:tgtEl>
                                          <p:spTgt spid="58371">
                                            <p:txEl>
                                              <p:pRg st="11" end="11"/>
                                            </p:txEl>
                                          </p:spTgt>
                                        </p:tgtEl>
                                        <p:attrNameLst>
                                          <p:attrName>style.visibility</p:attrName>
                                        </p:attrNameLst>
                                      </p:cBhvr>
                                      <p:to>
                                        <p:strVal val="visible"/>
                                      </p:to>
                                    </p:set>
                                    <p:anim calcmode="lin" valueType="num">
                                      <p:cBhvr additive="base">
                                        <p:cTn id="63" dur="500" fill="hold"/>
                                        <p:tgtEl>
                                          <p:spTgt spid="58371">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8371">
                                            <p:txEl>
                                              <p:pRg st="11" end="11"/>
                                            </p:txEl>
                                          </p:spTgt>
                                        </p:tgtEl>
                                        <p:attrNameLst>
                                          <p:attrName>ppt_y</p:attrName>
                                        </p:attrNameLst>
                                      </p:cBhvr>
                                      <p:tavLst>
                                        <p:tav tm="0">
                                          <p:val>
                                            <p:strVal val="1+#ppt_h/2"/>
                                          </p:val>
                                        </p:tav>
                                        <p:tav tm="100000">
                                          <p:val>
                                            <p:strVal val="#ppt_y"/>
                                          </p:val>
                                        </p:tav>
                                      </p:tavLst>
                                    </p:anim>
                                  </p:childTnLst>
                                </p:cTn>
                              </p:par>
                            </p:childTnLst>
                          </p:cTn>
                        </p:par>
                        <p:par>
                          <p:cTn id="65" fill="hold">
                            <p:stCondLst>
                              <p:cond delay="6000"/>
                            </p:stCondLst>
                            <p:childTnLst>
                              <p:par>
                                <p:cTn id="66" presetID="2" presetClass="entr" presetSubtype="4" fill="hold" nodeType="afterEffect">
                                  <p:stCondLst>
                                    <p:cond delay="0"/>
                                  </p:stCondLst>
                                  <p:childTnLst>
                                    <p:set>
                                      <p:cBhvr>
                                        <p:cTn id="67" dur="1" fill="hold">
                                          <p:stCondLst>
                                            <p:cond delay="0"/>
                                          </p:stCondLst>
                                        </p:cTn>
                                        <p:tgtEl>
                                          <p:spTgt spid="58371">
                                            <p:txEl>
                                              <p:pRg st="12" end="12"/>
                                            </p:txEl>
                                          </p:spTgt>
                                        </p:tgtEl>
                                        <p:attrNameLst>
                                          <p:attrName>style.visibility</p:attrName>
                                        </p:attrNameLst>
                                      </p:cBhvr>
                                      <p:to>
                                        <p:strVal val="visible"/>
                                      </p:to>
                                    </p:set>
                                    <p:anim calcmode="lin" valueType="num">
                                      <p:cBhvr additive="base">
                                        <p:cTn id="68" dur="500" fill="hold"/>
                                        <p:tgtEl>
                                          <p:spTgt spid="58371">
                                            <p:txEl>
                                              <p:pRg st="12" end="1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58371">
                                            <p:txEl>
                                              <p:pRg st="12" end="12"/>
                                            </p:txEl>
                                          </p:spTgt>
                                        </p:tgtEl>
                                        <p:attrNameLst>
                                          <p:attrName>ppt_y</p:attrName>
                                        </p:attrNameLst>
                                      </p:cBhvr>
                                      <p:tavLst>
                                        <p:tav tm="0">
                                          <p:val>
                                            <p:strVal val="1+#ppt_h/2"/>
                                          </p:val>
                                        </p:tav>
                                        <p:tav tm="100000">
                                          <p:val>
                                            <p:strVal val="#ppt_y"/>
                                          </p:val>
                                        </p:tav>
                                      </p:tavLst>
                                    </p:anim>
                                  </p:childTnLst>
                                </p:cTn>
                              </p:par>
                            </p:childTnLst>
                          </p:cTn>
                        </p:par>
                        <p:par>
                          <p:cTn id="70" fill="hold">
                            <p:stCondLst>
                              <p:cond delay="6500"/>
                            </p:stCondLst>
                            <p:childTnLst>
                              <p:par>
                                <p:cTn id="71" presetID="2" presetClass="entr" presetSubtype="4" fill="hold" nodeType="afterEffect">
                                  <p:stCondLst>
                                    <p:cond delay="0"/>
                                  </p:stCondLst>
                                  <p:childTnLst>
                                    <p:set>
                                      <p:cBhvr>
                                        <p:cTn id="72" dur="1" fill="hold">
                                          <p:stCondLst>
                                            <p:cond delay="0"/>
                                          </p:stCondLst>
                                        </p:cTn>
                                        <p:tgtEl>
                                          <p:spTgt spid="58371">
                                            <p:txEl>
                                              <p:pRg st="13" end="13"/>
                                            </p:txEl>
                                          </p:spTgt>
                                        </p:tgtEl>
                                        <p:attrNameLst>
                                          <p:attrName>style.visibility</p:attrName>
                                        </p:attrNameLst>
                                      </p:cBhvr>
                                      <p:to>
                                        <p:strVal val="visible"/>
                                      </p:to>
                                    </p:set>
                                    <p:anim calcmode="lin" valueType="num">
                                      <p:cBhvr additive="base">
                                        <p:cTn id="73" dur="500" fill="hold"/>
                                        <p:tgtEl>
                                          <p:spTgt spid="58371">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8371">
                                            <p:txEl>
                                              <p:pRg st="13" end="13"/>
                                            </p:txEl>
                                          </p:spTgt>
                                        </p:tgtEl>
                                        <p:attrNameLst>
                                          <p:attrName>ppt_y</p:attrName>
                                        </p:attrNameLst>
                                      </p:cBhvr>
                                      <p:tavLst>
                                        <p:tav tm="0">
                                          <p:val>
                                            <p:strVal val="1+#ppt_h/2"/>
                                          </p:val>
                                        </p:tav>
                                        <p:tav tm="100000">
                                          <p:val>
                                            <p:strVal val="#ppt_y"/>
                                          </p:val>
                                        </p:tav>
                                      </p:tavLst>
                                    </p:anim>
                                  </p:childTnLst>
                                </p:cTn>
                              </p:par>
                            </p:childTnLst>
                          </p:cTn>
                        </p:par>
                        <p:par>
                          <p:cTn id="75" fill="hold">
                            <p:stCondLst>
                              <p:cond delay="7000"/>
                            </p:stCondLst>
                            <p:childTnLst>
                              <p:par>
                                <p:cTn id="76" presetID="2" presetClass="entr" presetSubtype="4" fill="hold" nodeType="afterEffect">
                                  <p:stCondLst>
                                    <p:cond delay="0"/>
                                  </p:stCondLst>
                                  <p:childTnLst>
                                    <p:set>
                                      <p:cBhvr>
                                        <p:cTn id="77" dur="1" fill="hold">
                                          <p:stCondLst>
                                            <p:cond delay="0"/>
                                          </p:stCondLst>
                                        </p:cTn>
                                        <p:tgtEl>
                                          <p:spTgt spid="58371">
                                            <p:txEl>
                                              <p:pRg st="14" end="14"/>
                                            </p:txEl>
                                          </p:spTgt>
                                        </p:tgtEl>
                                        <p:attrNameLst>
                                          <p:attrName>style.visibility</p:attrName>
                                        </p:attrNameLst>
                                      </p:cBhvr>
                                      <p:to>
                                        <p:strVal val="visible"/>
                                      </p:to>
                                    </p:set>
                                    <p:anim calcmode="lin" valueType="num">
                                      <p:cBhvr additive="base">
                                        <p:cTn id="78" dur="500" fill="hold"/>
                                        <p:tgtEl>
                                          <p:spTgt spid="58371">
                                            <p:txEl>
                                              <p:pRg st="14" end="14"/>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58371">
                                            <p:txEl>
                                              <p:pRg st="14" end="14"/>
                                            </p:txEl>
                                          </p:spTgt>
                                        </p:tgtEl>
                                        <p:attrNameLst>
                                          <p:attrName>ppt_y</p:attrName>
                                        </p:attrNameLst>
                                      </p:cBhvr>
                                      <p:tavLst>
                                        <p:tav tm="0">
                                          <p:val>
                                            <p:strVal val="1+#ppt_h/2"/>
                                          </p:val>
                                        </p:tav>
                                        <p:tav tm="100000">
                                          <p:val>
                                            <p:strVal val="#ppt_y"/>
                                          </p:val>
                                        </p:tav>
                                      </p:tavLst>
                                    </p:anim>
                                  </p:childTnLst>
                                </p:cTn>
                              </p:par>
                            </p:childTnLst>
                          </p:cTn>
                        </p:par>
                        <p:par>
                          <p:cTn id="80" fill="hold">
                            <p:stCondLst>
                              <p:cond delay="7500"/>
                            </p:stCondLst>
                            <p:childTnLst>
                              <p:par>
                                <p:cTn id="81" presetID="2" presetClass="entr" presetSubtype="4" fill="hold" nodeType="afterEffect">
                                  <p:stCondLst>
                                    <p:cond delay="0"/>
                                  </p:stCondLst>
                                  <p:childTnLst>
                                    <p:set>
                                      <p:cBhvr>
                                        <p:cTn id="82" dur="1" fill="hold">
                                          <p:stCondLst>
                                            <p:cond delay="0"/>
                                          </p:stCondLst>
                                        </p:cTn>
                                        <p:tgtEl>
                                          <p:spTgt spid="58371">
                                            <p:txEl>
                                              <p:pRg st="15" end="15"/>
                                            </p:txEl>
                                          </p:spTgt>
                                        </p:tgtEl>
                                        <p:attrNameLst>
                                          <p:attrName>style.visibility</p:attrName>
                                        </p:attrNameLst>
                                      </p:cBhvr>
                                      <p:to>
                                        <p:strVal val="visible"/>
                                      </p:to>
                                    </p:set>
                                    <p:anim calcmode="lin" valueType="num">
                                      <p:cBhvr additive="base">
                                        <p:cTn id="83" dur="500" fill="hold"/>
                                        <p:tgtEl>
                                          <p:spTgt spid="58371">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8371">
                                            <p:txEl>
                                              <p:pRg st="15" end="15"/>
                                            </p:txEl>
                                          </p:spTgt>
                                        </p:tgtEl>
                                        <p:attrNameLst>
                                          <p:attrName>ppt_y</p:attrName>
                                        </p:attrNameLst>
                                      </p:cBhvr>
                                      <p:tavLst>
                                        <p:tav tm="0">
                                          <p:val>
                                            <p:strVal val="1+#ppt_h/2"/>
                                          </p:val>
                                        </p:tav>
                                        <p:tav tm="100000">
                                          <p:val>
                                            <p:strVal val="#ppt_y"/>
                                          </p:val>
                                        </p:tav>
                                      </p:tavLst>
                                    </p:anim>
                                  </p:childTnLst>
                                </p:cTn>
                              </p:par>
                            </p:childTnLst>
                          </p:cTn>
                        </p:par>
                        <p:par>
                          <p:cTn id="85" fill="hold">
                            <p:stCondLst>
                              <p:cond delay="8000"/>
                            </p:stCondLst>
                            <p:childTnLst>
                              <p:par>
                                <p:cTn id="86" presetID="2" presetClass="entr" presetSubtype="4" fill="hold" nodeType="afterEffect">
                                  <p:stCondLst>
                                    <p:cond delay="0"/>
                                  </p:stCondLst>
                                  <p:childTnLst>
                                    <p:set>
                                      <p:cBhvr>
                                        <p:cTn id="87" dur="1" fill="hold">
                                          <p:stCondLst>
                                            <p:cond delay="0"/>
                                          </p:stCondLst>
                                        </p:cTn>
                                        <p:tgtEl>
                                          <p:spTgt spid="58372">
                                            <p:txEl>
                                              <p:pRg st="0" end="0"/>
                                            </p:txEl>
                                          </p:spTgt>
                                        </p:tgtEl>
                                        <p:attrNameLst>
                                          <p:attrName>style.visibility</p:attrName>
                                        </p:attrNameLst>
                                      </p:cBhvr>
                                      <p:to>
                                        <p:strVal val="visible"/>
                                      </p:to>
                                    </p:set>
                                    <p:anim calcmode="lin" valueType="num">
                                      <p:cBhvr additive="base">
                                        <p:cTn id="88" dur="500" fill="hold"/>
                                        <p:tgtEl>
                                          <p:spTgt spid="5837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58372">
                                            <p:txEl>
                                              <p:pRg st="0" end="0"/>
                                            </p:txEl>
                                          </p:spTgt>
                                        </p:tgtEl>
                                        <p:attrNameLst>
                                          <p:attrName>ppt_y</p:attrName>
                                        </p:attrNameLst>
                                      </p:cBhvr>
                                      <p:tavLst>
                                        <p:tav tm="0">
                                          <p:val>
                                            <p:strVal val="1+#ppt_h/2"/>
                                          </p:val>
                                        </p:tav>
                                        <p:tav tm="100000">
                                          <p:val>
                                            <p:strVal val="#ppt_y"/>
                                          </p:val>
                                        </p:tav>
                                      </p:tavLst>
                                    </p:anim>
                                  </p:childTnLst>
                                </p:cTn>
                              </p:par>
                            </p:childTnLst>
                          </p:cTn>
                        </p:par>
                        <p:par>
                          <p:cTn id="90" fill="hold">
                            <p:stCondLst>
                              <p:cond delay="8500"/>
                            </p:stCondLst>
                            <p:childTnLst>
                              <p:par>
                                <p:cTn id="91" presetID="2" presetClass="entr" presetSubtype="4" fill="hold" nodeType="afterEffect">
                                  <p:stCondLst>
                                    <p:cond delay="0"/>
                                  </p:stCondLst>
                                  <p:childTnLst>
                                    <p:set>
                                      <p:cBhvr>
                                        <p:cTn id="92" dur="1" fill="hold">
                                          <p:stCondLst>
                                            <p:cond delay="0"/>
                                          </p:stCondLst>
                                        </p:cTn>
                                        <p:tgtEl>
                                          <p:spTgt spid="58372">
                                            <p:txEl>
                                              <p:pRg st="1" end="1"/>
                                            </p:txEl>
                                          </p:spTgt>
                                        </p:tgtEl>
                                        <p:attrNameLst>
                                          <p:attrName>style.visibility</p:attrName>
                                        </p:attrNameLst>
                                      </p:cBhvr>
                                      <p:to>
                                        <p:strVal val="visible"/>
                                      </p:to>
                                    </p:set>
                                    <p:anim calcmode="lin" valueType="num">
                                      <p:cBhvr additive="base">
                                        <p:cTn id="93" dur="500" fill="hold"/>
                                        <p:tgtEl>
                                          <p:spTgt spid="58372">
                                            <p:txEl>
                                              <p:pRg st="1" end="1"/>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58372">
                                            <p:txEl>
                                              <p:pRg st="1" end="1"/>
                                            </p:txEl>
                                          </p:spTgt>
                                        </p:tgtEl>
                                        <p:attrNameLst>
                                          <p:attrName>ppt_y</p:attrName>
                                        </p:attrNameLst>
                                      </p:cBhvr>
                                      <p:tavLst>
                                        <p:tav tm="0">
                                          <p:val>
                                            <p:strVal val="1+#ppt_h/2"/>
                                          </p:val>
                                        </p:tav>
                                        <p:tav tm="100000">
                                          <p:val>
                                            <p:strVal val="#ppt_y"/>
                                          </p:val>
                                        </p:tav>
                                      </p:tavLst>
                                    </p:anim>
                                  </p:childTnLst>
                                </p:cTn>
                              </p:par>
                            </p:childTnLst>
                          </p:cTn>
                        </p:par>
                        <p:par>
                          <p:cTn id="95" fill="hold">
                            <p:stCondLst>
                              <p:cond delay="9000"/>
                            </p:stCondLst>
                            <p:childTnLst>
                              <p:par>
                                <p:cTn id="96" presetID="2" presetClass="entr" presetSubtype="4" fill="hold" nodeType="afterEffect">
                                  <p:stCondLst>
                                    <p:cond delay="0"/>
                                  </p:stCondLst>
                                  <p:childTnLst>
                                    <p:set>
                                      <p:cBhvr>
                                        <p:cTn id="97" dur="1" fill="hold">
                                          <p:stCondLst>
                                            <p:cond delay="0"/>
                                          </p:stCondLst>
                                        </p:cTn>
                                        <p:tgtEl>
                                          <p:spTgt spid="58372">
                                            <p:txEl>
                                              <p:pRg st="2" end="2"/>
                                            </p:txEl>
                                          </p:spTgt>
                                        </p:tgtEl>
                                        <p:attrNameLst>
                                          <p:attrName>style.visibility</p:attrName>
                                        </p:attrNameLst>
                                      </p:cBhvr>
                                      <p:to>
                                        <p:strVal val="visible"/>
                                      </p:to>
                                    </p:set>
                                    <p:anim calcmode="lin" valueType="num">
                                      <p:cBhvr additive="base">
                                        <p:cTn id="98" dur="500" fill="hold"/>
                                        <p:tgtEl>
                                          <p:spTgt spid="58372">
                                            <p:txEl>
                                              <p:pRg st="2" end="2"/>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8372">
                                            <p:txEl>
                                              <p:pRg st="2" end="2"/>
                                            </p:txEl>
                                          </p:spTgt>
                                        </p:tgtEl>
                                        <p:attrNameLst>
                                          <p:attrName>ppt_y</p:attrName>
                                        </p:attrNameLst>
                                      </p:cBhvr>
                                      <p:tavLst>
                                        <p:tav tm="0">
                                          <p:val>
                                            <p:strVal val="1+#ppt_h/2"/>
                                          </p:val>
                                        </p:tav>
                                        <p:tav tm="100000">
                                          <p:val>
                                            <p:strVal val="#ppt_y"/>
                                          </p:val>
                                        </p:tav>
                                      </p:tavLst>
                                    </p:anim>
                                  </p:childTnLst>
                                </p:cTn>
                              </p:par>
                            </p:childTnLst>
                          </p:cTn>
                        </p:par>
                        <p:par>
                          <p:cTn id="100" fill="hold">
                            <p:stCondLst>
                              <p:cond delay="9500"/>
                            </p:stCondLst>
                            <p:childTnLst>
                              <p:par>
                                <p:cTn id="101" presetID="2" presetClass="entr" presetSubtype="4" fill="hold" nodeType="afterEffect">
                                  <p:stCondLst>
                                    <p:cond delay="0"/>
                                  </p:stCondLst>
                                  <p:childTnLst>
                                    <p:set>
                                      <p:cBhvr>
                                        <p:cTn id="102" dur="1" fill="hold">
                                          <p:stCondLst>
                                            <p:cond delay="0"/>
                                          </p:stCondLst>
                                        </p:cTn>
                                        <p:tgtEl>
                                          <p:spTgt spid="58372">
                                            <p:txEl>
                                              <p:pRg st="3" end="3"/>
                                            </p:txEl>
                                          </p:spTgt>
                                        </p:tgtEl>
                                        <p:attrNameLst>
                                          <p:attrName>style.visibility</p:attrName>
                                        </p:attrNameLst>
                                      </p:cBhvr>
                                      <p:to>
                                        <p:strVal val="visible"/>
                                      </p:to>
                                    </p:set>
                                    <p:anim calcmode="lin" valueType="num">
                                      <p:cBhvr additive="base">
                                        <p:cTn id="103" dur="500" fill="hold"/>
                                        <p:tgtEl>
                                          <p:spTgt spid="58372">
                                            <p:txEl>
                                              <p:pRg st="3" end="3"/>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8372">
                                            <p:txEl>
                                              <p:pRg st="3" end="3"/>
                                            </p:txEl>
                                          </p:spTgt>
                                        </p:tgtEl>
                                        <p:attrNameLst>
                                          <p:attrName>ppt_y</p:attrName>
                                        </p:attrNameLst>
                                      </p:cBhvr>
                                      <p:tavLst>
                                        <p:tav tm="0">
                                          <p:val>
                                            <p:strVal val="1+#ppt_h/2"/>
                                          </p:val>
                                        </p:tav>
                                        <p:tav tm="100000">
                                          <p:val>
                                            <p:strVal val="#ppt_y"/>
                                          </p:val>
                                        </p:tav>
                                      </p:tavLst>
                                    </p:anim>
                                  </p:childTnLst>
                                </p:cTn>
                              </p:par>
                            </p:childTnLst>
                          </p:cTn>
                        </p:par>
                        <p:par>
                          <p:cTn id="105" fill="hold">
                            <p:stCondLst>
                              <p:cond delay="10000"/>
                            </p:stCondLst>
                            <p:childTnLst>
                              <p:par>
                                <p:cTn id="106" presetID="2" presetClass="entr" presetSubtype="4" fill="hold" nodeType="afterEffect">
                                  <p:stCondLst>
                                    <p:cond delay="0"/>
                                  </p:stCondLst>
                                  <p:childTnLst>
                                    <p:set>
                                      <p:cBhvr>
                                        <p:cTn id="107" dur="1" fill="hold">
                                          <p:stCondLst>
                                            <p:cond delay="0"/>
                                          </p:stCondLst>
                                        </p:cTn>
                                        <p:tgtEl>
                                          <p:spTgt spid="58372">
                                            <p:txEl>
                                              <p:pRg st="4" end="4"/>
                                            </p:txEl>
                                          </p:spTgt>
                                        </p:tgtEl>
                                        <p:attrNameLst>
                                          <p:attrName>style.visibility</p:attrName>
                                        </p:attrNameLst>
                                      </p:cBhvr>
                                      <p:to>
                                        <p:strVal val="visible"/>
                                      </p:to>
                                    </p:set>
                                    <p:anim calcmode="lin" valueType="num">
                                      <p:cBhvr additive="base">
                                        <p:cTn id="108" dur="500" fill="hold"/>
                                        <p:tgtEl>
                                          <p:spTgt spid="58372">
                                            <p:txEl>
                                              <p:pRg st="4" end="4"/>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58372">
                                            <p:txEl>
                                              <p:pRg st="4" end="4"/>
                                            </p:txEl>
                                          </p:spTgt>
                                        </p:tgtEl>
                                        <p:attrNameLst>
                                          <p:attrName>ppt_y</p:attrName>
                                        </p:attrNameLst>
                                      </p:cBhvr>
                                      <p:tavLst>
                                        <p:tav tm="0">
                                          <p:val>
                                            <p:strVal val="1+#ppt_h/2"/>
                                          </p:val>
                                        </p:tav>
                                        <p:tav tm="100000">
                                          <p:val>
                                            <p:strVal val="#ppt_y"/>
                                          </p:val>
                                        </p:tav>
                                      </p:tavLst>
                                    </p:anim>
                                  </p:childTnLst>
                                </p:cTn>
                              </p:par>
                            </p:childTnLst>
                          </p:cTn>
                        </p:par>
                        <p:par>
                          <p:cTn id="110" fill="hold">
                            <p:stCondLst>
                              <p:cond delay="10500"/>
                            </p:stCondLst>
                            <p:childTnLst>
                              <p:par>
                                <p:cTn id="111" presetID="2" presetClass="entr" presetSubtype="4" fill="hold" nodeType="afterEffect">
                                  <p:stCondLst>
                                    <p:cond delay="0"/>
                                  </p:stCondLst>
                                  <p:childTnLst>
                                    <p:set>
                                      <p:cBhvr>
                                        <p:cTn id="112" dur="1" fill="hold">
                                          <p:stCondLst>
                                            <p:cond delay="0"/>
                                          </p:stCondLst>
                                        </p:cTn>
                                        <p:tgtEl>
                                          <p:spTgt spid="58372">
                                            <p:txEl>
                                              <p:pRg st="5" end="5"/>
                                            </p:txEl>
                                          </p:spTgt>
                                        </p:tgtEl>
                                        <p:attrNameLst>
                                          <p:attrName>style.visibility</p:attrName>
                                        </p:attrNameLst>
                                      </p:cBhvr>
                                      <p:to>
                                        <p:strVal val="visible"/>
                                      </p:to>
                                    </p:set>
                                    <p:anim calcmode="lin" valueType="num">
                                      <p:cBhvr additive="base">
                                        <p:cTn id="113" dur="500" fill="hold"/>
                                        <p:tgtEl>
                                          <p:spTgt spid="58372">
                                            <p:txEl>
                                              <p:pRg st="5" end="5"/>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58372">
                                            <p:txEl>
                                              <p:pRg st="5" end="5"/>
                                            </p:txEl>
                                          </p:spTgt>
                                        </p:tgtEl>
                                        <p:attrNameLst>
                                          <p:attrName>ppt_y</p:attrName>
                                        </p:attrNameLst>
                                      </p:cBhvr>
                                      <p:tavLst>
                                        <p:tav tm="0">
                                          <p:val>
                                            <p:strVal val="1+#ppt_h/2"/>
                                          </p:val>
                                        </p:tav>
                                        <p:tav tm="100000">
                                          <p:val>
                                            <p:strVal val="#ppt_y"/>
                                          </p:val>
                                        </p:tav>
                                      </p:tavLst>
                                    </p:anim>
                                  </p:childTnLst>
                                </p:cTn>
                              </p:par>
                            </p:childTnLst>
                          </p:cTn>
                        </p:par>
                        <p:par>
                          <p:cTn id="115" fill="hold">
                            <p:stCondLst>
                              <p:cond delay="11000"/>
                            </p:stCondLst>
                            <p:childTnLst>
                              <p:par>
                                <p:cTn id="116" presetID="2" presetClass="entr" presetSubtype="4" fill="hold" nodeType="afterEffect">
                                  <p:stCondLst>
                                    <p:cond delay="0"/>
                                  </p:stCondLst>
                                  <p:childTnLst>
                                    <p:set>
                                      <p:cBhvr>
                                        <p:cTn id="117" dur="1" fill="hold">
                                          <p:stCondLst>
                                            <p:cond delay="0"/>
                                          </p:stCondLst>
                                        </p:cTn>
                                        <p:tgtEl>
                                          <p:spTgt spid="58372">
                                            <p:txEl>
                                              <p:pRg st="6" end="6"/>
                                            </p:txEl>
                                          </p:spTgt>
                                        </p:tgtEl>
                                        <p:attrNameLst>
                                          <p:attrName>style.visibility</p:attrName>
                                        </p:attrNameLst>
                                      </p:cBhvr>
                                      <p:to>
                                        <p:strVal val="visible"/>
                                      </p:to>
                                    </p:set>
                                    <p:anim calcmode="lin" valueType="num">
                                      <p:cBhvr additive="base">
                                        <p:cTn id="118" dur="500" fill="hold"/>
                                        <p:tgtEl>
                                          <p:spTgt spid="58372">
                                            <p:txEl>
                                              <p:pRg st="6" end="6"/>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58372">
                                            <p:txEl>
                                              <p:pRg st="6" end="6"/>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1500"/>
                            </p:stCondLst>
                            <p:childTnLst>
                              <p:par>
                                <p:cTn id="121" presetID="2" presetClass="entr" presetSubtype="4" fill="hold" nodeType="afterEffect">
                                  <p:stCondLst>
                                    <p:cond delay="0"/>
                                  </p:stCondLst>
                                  <p:childTnLst>
                                    <p:set>
                                      <p:cBhvr>
                                        <p:cTn id="122" dur="1" fill="hold">
                                          <p:stCondLst>
                                            <p:cond delay="0"/>
                                          </p:stCondLst>
                                        </p:cTn>
                                        <p:tgtEl>
                                          <p:spTgt spid="58372">
                                            <p:txEl>
                                              <p:pRg st="7" end="7"/>
                                            </p:txEl>
                                          </p:spTgt>
                                        </p:tgtEl>
                                        <p:attrNameLst>
                                          <p:attrName>style.visibility</p:attrName>
                                        </p:attrNameLst>
                                      </p:cBhvr>
                                      <p:to>
                                        <p:strVal val="visible"/>
                                      </p:to>
                                    </p:set>
                                    <p:anim calcmode="lin" valueType="num">
                                      <p:cBhvr additive="base">
                                        <p:cTn id="123" dur="500" fill="hold"/>
                                        <p:tgtEl>
                                          <p:spTgt spid="58372">
                                            <p:txEl>
                                              <p:pRg st="7" end="7"/>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58372">
                                            <p:txEl>
                                              <p:pRg st="7" end="7"/>
                                            </p:txEl>
                                          </p:spTgt>
                                        </p:tgtEl>
                                        <p:attrNameLst>
                                          <p:attrName>ppt_y</p:attrName>
                                        </p:attrNameLst>
                                      </p:cBhvr>
                                      <p:tavLst>
                                        <p:tav tm="0">
                                          <p:val>
                                            <p:strVal val="1+#ppt_h/2"/>
                                          </p:val>
                                        </p:tav>
                                        <p:tav tm="100000">
                                          <p:val>
                                            <p:strVal val="#ppt_y"/>
                                          </p:val>
                                        </p:tav>
                                      </p:tavLst>
                                    </p:anim>
                                  </p:childTnLst>
                                </p:cTn>
                              </p:par>
                            </p:childTnLst>
                          </p:cTn>
                        </p:par>
                        <p:par>
                          <p:cTn id="125" fill="hold">
                            <p:stCondLst>
                              <p:cond delay="12000"/>
                            </p:stCondLst>
                            <p:childTnLst>
                              <p:par>
                                <p:cTn id="126" presetID="2" presetClass="entr" presetSubtype="4" fill="hold" nodeType="afterEffect">
                                  <p:stCondLst>
                                    <p:cond delay="0"/>
                                  </p:stCondLst>
                                  <p:childTnLst>
                                    <p:set>
                                      <p:cBhvr>
                                        <p:cTn id="127" dur="1" fill="hold">
                                          <p:stCondLst>
                                            <p:cond delay="0"/>
                                          </p:stCondLst>
                                        </p:cTn>
                                        <p:tgtEl>
                                          <p:spTgt spid="58372">
                                            <p:txEl>
                                              <p:pRg st="8" end="8"/>
                                            </p:txEl>
                                          </p:spTgt>
                                        </p:tgtEl>
                                        <p:attrNameLst>
                                          <p:attrName>style.visibility</p:attrName>
                                        </p:attrNameLst>
                                      </p:cBhvr>
                                      <p:to>
                                        <p:strVal val="visible"/>
                                      </p:to>
                                    </p:set>
                                    <p:anim calcmode="lin" valueType="num">
                                      <p:cBhvr additive="base">
                                        <p:cTn id="128" dur="500" fill="hold"/>
                                        <p:tgtEl>
                                          <p:spTgt spid="58372">
                                            <p:txEl>
                                              <p:pRg st="8" end="8"/>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58372">
                                            <p:txEl>
                                              <p:pRg st="8" end="8"/>
                                            </p:txEl>
                                          </p:spTgt>
                                        </p:tgtEl>
                                        <p:attrNameLst>
                                          <p:attrName>ppt_y</p:attrName>
                                        </p:attrNameLst>
                                      </p:cBhvr>
                                      <p:tavLst>
                                        <p:tav tm="0">
                                          <p:val>
                                            <p:strVal val="1+#ppt_h/2"/>
                                          </p:val>
                                        </p:tav>
                                        <p:tav tm="100000">
                                          <p:val>
                                            <p:strVal val="#ppt_y"/>
                                          </p:val>
                                        </p:tav>
                                      </p:tavLst>
                                    </p:anim>
                                  </p:childTnLst>
                                </p:cTn>
                              </p:par>
                            </p:childTnLst>
                          </p:cTn>
                        </p:par>
                        <p:par>
                          <p:cTn id="130" fill="hold">
                            <p:stCondLst>
                              <p:cond delay="12500"/>
                            </p:stCondLst>
                            <p:childTnLst>
                              <p:par>
                                <p:cTn id="131" presetID="2" presetClass="entr" presetSubtype="4" fill="hold" nodeType="afterEffect">
                                  <p:stCondLst>
                                    <p:cond delay="0"/>
                                  </p:stCondLst>
                                  <p:childTnLst>
                                    <p:set>
                                      <p:cBhvr>
                                        <p:cTn id="132" dur="1" fill="hold">
                                          <p:stCondLst>
                                            <p:cond delay="0"/>
                                          </p:stCondLst>
                                        </p:cTn>
                                        <p:tgtEl>
                                          <p:spTgt spid="58372">
                                            <p:txEl>
                                              <p:pRg st="9" end="9"/>
                                            </p:txEl>
                                          </p:spTgt>
                                        </p:tgtEl>
                                        <p:attrNameLst>
                                          <p:attrName>style.visibility</p:attrName>
                                        </p:attrNameLst>
                                      </p:cBhvr>
                                      <p:to>
                                        <p:strVal val="visible"/>
                                      </p:to>
                                    </p:set>
                                    <p:anim calcmode="lin" valueType="num">
                                      <p:cBhvr additive="base">
                                        <p:cTn id="133" dur="500" fill="hold"/>
                                        <p:tgtEl>
                                          <p:spTgt spid="58372">
                                            <p:txEl>
                                              <p:pRg st="9" end="9"/>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58372">
                                            <p:txEl>
                                              <p:pRg st="9" end="9"/>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13000"/>
                            </p:stCondLst>
                            <p:childTnLst>
                              <p:par>
                                <p:cTn id="136" presetID="2" presetClass="entr" presetSubtype="4" fill="hold" nodeType="afterEffect">
                                  <p:stCondLst>
                                    <p:cond delay="0"/>
                                  </p:stCondLst>
                                  <p:childTnLst>
                                    <p:set>
                                      <p:cBhvr>
                                        <p:cTn id="137" dur="1" fill="hold">
                                          <p:stCondLst>
                                            <p:cond delay="0"/>
                                          </p:stCondLst>
                                        </p:cTn>
                                        <p:tgtEl>
                                          <p:spTgt spid="58372">
                                            <p:txEl>
                                              <p:pRg st="10" end="10"/>
                                            </p:txEl>
                                          </p:spTgt>
                                        </p:tgtEl>
                                        <p:attrNameLst>
                                          <p:attrName>style.visibility</p:attrName>
                                        </p:attrNameLst>
                                      </p:cBhvr>
                                      <p:to>
                                        <p:strVal val="visible"/>
                                      </p:to>
                                    </p:set>
                                    <p:anim calcmode="lin" valueType="num">
                                      <p:cBhvr additive="base">
                                        <p:cTn id="138" dur="500" fill="hold"/>
                                        <p:tgtEl>
                                          <p:spTgt spid="58372">
                                            <p:txEl>
                                              <p:pRg st="10" end="10"/>
                                            </p:txEl>
                                          </p:spTgt>
                                        </p:tgtEl>
                                        <p:attrNameLst>
                                          <p:attrName>ppt_x</p:attrName>
                                        </p:attrNameLst>
                                      </p:cBhvr>
                                      <p:tavLst>
                                        <p:tav tm="0">
                                          <p:val>
                                            <p:strVal val="#ppt_x"/>
                                          </p:val>
                                        </p:tav>
                                        <p:tav tm="100000">
                                          <p:val>
                                            <p:strVal val="#ppt_x"/>
                                          </p:val>
                                        </p:tav>
                                      </p:tavLst>
                                    </p:anim>
                                    <p:anim calcmode="lin" valueType="num">
                                      <p:cBhvr additive="base">
                                        <p:cTn id="139" dur="500" fill="hold"/>
                                        <p:tgtEl>
                                          <p:spTgt spid="58372">
                                            <p:txEl>
                                              <p:pRg st="10" end="10"/>
                                            </p:txEl>
                                          </p:spTgt>
                                        </p:tgtEl>
                                        <p:attrNameLst>
                                          <p:attrName>ppt_y</p:attrName>
                                        </p:attrNameLst>
                                      </p:cBhvr>
                                      <p:tavLst>
                                        <p:tav tm="0">
                                          <p:val>
                                            <p:strVal val="1+#ppt_h/2"/>
                                          </p:val>
                                        </p:tav>
                                        <p:tav tm="100000">
                                          <p:val>
                                            <p:strVal val="#ppt_y"/>
                                          </p:val>
                                        </p:tav>
                                      </p:tavLst>
                                    </p:anim>
                                  </p:childTnLst>
                                </p:cTn>
                              </p:par>
                            </p:childTnLst>
                          </p:cTn>
                        </p:par>
                        <p:par>
                          <p:cTn id="140" fill="hold">
                            <p:stCondLst>
                              <p:cond delay="13500"/>
                            </p:stCondLst>
                            <p:childTnLst>
                              <p:par>
                                <p:cTn id="141" presetID="2" presetClass="entr" presetSubtype="4" fill="hold" nodeType="afterEffect">
                                  <p:stCondLst>
                                    <p:cond delay="0"/>
                                  </p:stCondLst>
                                  <p:childTnLst>
                                    <p:set>
                                      <p:cBhvr>
                                        <p:cTn id="142" dur="1" fill="hold">
                                          <p:stCondLst>
                                            <p:cond delay="0"/>
                                          </p:stCondLst>
                                        </p:cTn>
                                        <p:tgtEl>
                                          <p:spTgt spid="58372">
                                            <p:txEl>
                                              <p:pRg st="11" end="11"/>
                                            </p:txEl>
                                          </p:spTgt>
                                        </p:tgtEl>
                                        <p:attrNameLst>
                                          <p:attrName>style.visibility</p:attrName>
                                        </p:attrNameLst>
                                      </p:cBhvr>
                                      <p:to>
                                        <p:strVal val="visible"/>
                                      </p:to>
                                    </p:set>
                                    <p:anim calcmode="lin" valueType="num">
                                      <p:cBhvr additive="base">
                                        <p:cTn id="143" dur="500" fill="hold"/>
                                        <p:tgtEl>
                                          <p:spTgt spid="58372">
                                            <p:txEl>
                                              <p:pRg st="11" end="11"/>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58372">
                                            <p:txEl>
                                              <p:pRg st="11" end="11"/>
                                            </p:txEl>
                                          </p:spTgt>
                                        </p:tgtEl>
                                        <p:attrNameLst>
                                          <p:attrName>ppt_y</p:attrName>
                                        </p:attrNameLst>
                                      </p:cBhvr>
                                      <p:tavLst>
                                        <p:tav tm="0">
                                          <p:val>
                                            <p:strVal val="1+#ppt_h/2"/>
                                          </p:val>
                                        </p:tav>
                                        <p:tav tm="100000">
                                          <p:val>
                                            <p:strVal val="#ppt_y"/>
                                          </p:val>
                                        </p:tav>
                                      </p:tavLst>
                                    </p:anim>
                                  </p:childTnLst>
                                </p:cTn>
                              </p:par>
                            </p:childTnLst>
                          </p:cTn>
                        </p:par>
                        <p:par>
                          <p:cTn id="145" fill="hold">
                            <p:stCondLst>
                              <p:cond delay="14000"/>
                            </p:stCondLst>
                            <p:childTnLst>
                              <p:par>
                                <p:cTn id="146" presetID="2" presetClass="entr" presetSubtype="4" fill="hold" nodeType="afterEffect">
                                  <p:stCondLst>
                                    <p:cond delay="0"/>
                                  </p:stCondLst>
                                  <p:childTnLst>
                                    <p:set>
                                      <p:cBhvr>
                                        <p:cTn id="147" dur="1" fill="hold">
                                          <p:stCondLst>
                                            <p:cond delay="0"/>
                                          </p:stCondLst>
                                        </p:cTn>
                                        <p:tgtEl>
                                          <p:spTgt spid="58372">
                                            <p:txEl>
                                              <p:pRg st="12" end="12"/>
                                            </p:txEl>
                                          </p:spTgt>
                                        </p:tgtEl>
                                        <p:attrNameLst>
                                          <p:attrName>style.visibility</p:attrName>
                                        </p:attrNameLst>
                                      </p:cBhvr>
                                      <p:to>
                                        <p:strVal val="visible"/>
                                      </p:to>
                                    </p:set>
                                    <p:anim calcmode="lin" valueType="num">
                                      <p:cBhvr additive="base">
                                        <p:cTn id="148" dur="500" fill="hold"/>
                                        <p:tgtEl>
                                          <p:spTgt spid="58372">
                                            <p:txEl>
                                              <p:pRg st="12" end="12"/>
                                            </p:txEl>
                                          </p:spTgt>
                                        </p:tgtEl>
                                        <p:attrNameLst>
                                          <p:attrName>ppt_x</p:attrName>
                                        </p:attrNameLst>
                                      </p:cBhvr>
                                      <p:tavLst>
                                        <p:tav tm="0">
                                          <p:val>
                                            <p:strVal val="#ppt_x"/>
                                          </p:val>
                                        </p:tav>
                                        <p:tav tm="100000">
                                          <p:val>
                                            <p:strVal val="#ppt_x"/>
                                          </p:val>
                                        </p:tav>
                                      </p:tavLst>
                                    </p:anim>
                                    <p:anim calcmode="lin" valueType="num">
                                      <p:cBhvr additive="base">
                                        <p:cTn id="149" dur="500" fill="hold"/>
                                        <p:tgtEl>
                                          <p:spTgt spid="5837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1"/>
            <a:ext cx="7772400" cy="761999"/>
          </a:xfrm>
        </p:spPr>
        <p:txBody>
          <a:bodyPr>
            <a:normAutofit fontScale="90000"/>
          </a:bodyPr>
          <a:lstStyle/>
          <a:p>
            <a:r>
              <a:rPr lang="en-US" dirty="0" smtClean="0"/>
              <a:t>Design pattern Documentation</a:t>
            </a:r>
            <a:endParaRPr lang="en-US" dirty="0"/>
          </a:p>
        </p:txBody>
      </p:sp>
      <p:sp>
        <p:nvSpPr>
          <p:cNvPr id="3" name="Subtitle 2"/>
          <p:cNvSpPr>
            <a:spLocks noGrp="1"/>
          </p:cNvSpPr>
          <p:nvPr>
            <p:ph type="subTitle" idx="1"/>
          </p:nvPr>
        </p:nvSpPr>
        <p:spPr>
          <a:xfrm>
            <a:off x="685800" y="1219200"/>
            <a:ext cx="7772400" cy="5334000"/>
          </a:xfrm>
        </p:spPr>
        <p:txBody>
          <a:bodyPr>
            <a:normAutofit fontScale="85000" lnSpcReduction="20000"/>
          </a:bodyPr>
          <a:lstStyle/>
          <a:p>
            <a:pPr algn="l">
              <a:buFont typeface="Wingdings" pitchFamily="2" charset="2"/>
              <a:buChar char="Ø"/>
            </a:pPr>
            <a:r>
              <a:rPr lang="en-US" sz="2800" dirty="0" smtClean="0">
                <a:solidFill>
                  <a:schemeClr val="tx1"/>
                </a:solidFill>
              </a:rPr>
              <a:t>Pattern name Classification</a:t>
            </a:r>
          </a:p>
          <a:p>
            <a:pPr algn="l">
              <a:buFont typeface="Wingdings" pitchFamily="2" charset="2"/>
              <a:buChar char="Ø"/>
            </a:pPr>
            <a:r>
              <a:rPr lang="en-US" sz="2800" dirty="0" smtClean="0">
                <a:solidFill>
                  <a:schemeClr val="tx1"/>
                </a:solidFill>
              </a:rPr>
              <a:t>Intent-(What does the design pattern do?)</a:t>
            </a:r>
          </a:p>
          <a:p>
            <a:pPr algn="l">
              <a:buFont typeface="Wingdings" pitchFamily="2" charset="2"/>
              <a:buChar char="Ø"/>
            </a:pPr>
            <a:r>
              <a:rPr lang="en-US" sz="2800" dirty="0" smtClean="0">
                <a:solidFill>
                  <a:schemeClr val="tx1"/>
                </a:solidFill>
              </a:rPr>
              <a:t>Also know as</a:t>
            </a:r>
          </a:p>
          <a:p>
            <a:pPr algn="l">
              <a:buFont typeface="Wingdings" pitchFamily="2" charset="2"/>
              <a:buChar char="Ø"/>
            </a:pPr>
            <a:r>
              <a:rPr lang="en-US" sz="2800" dirty="0" smtClean="0">
                <a:solidFill>
                  <a:schemeClr val="tx1"/>
                </a:solidFill>
              </a:rPr>
              <a:t>Motivation</a:t>
            </a:r>
          </a:p>
          <a:p>
            <a:pPr algn="l">
              <a:buFont typeface="Wingdings" pitchFamily="2" charset="2"/>
              <a:buChar char="Ø"/>
            </a:pPr>
            <a:r>
              <a:rPr lang="en-US" sz="2800" dirty="0" smtClean="0">
                <a:solidFill>
                  <a:schemeClr val="tx1"/>
                </a:solidFill>
              </a:rPr>
              <a:t>Applicability</a:t>
            </a:r>
          </a:p>
          <a:p>
            <a:pPr algn="l">
              <a:buFont typeface="Wingdings" pitchFamily="2" charset="2"/>
              <a:buChar char="Ø"/>
            </a:pPr>
            <a:r>
              <a:rPr lang="en-US" sz="2800" dirty="0" smtClean="0">
                <a:solidFill>
                  <a:schemeClr val="tx1"/>
                </a:solidFill>
              </a:rPr>
              <a:t>Structure</a:t>
            </a:r>
          </a:p>
          <a:p>
            <a:pPr algn="l">
              <a:buFont typeface="Wingdings" pitchFamily="2" charset="2"/>
              <a:buChar char="Ø"/>
            </a:pPr>
            <a:r>
              <a:rPr lang="en-US" sz="2800" dirty="0" smtClean="0">
                <a:solidFill>
                  <a:schemeClr val="tx1"/>
                </a:solidFill>
              </a:rPr>
              <a:t>Participants</a:t>
            </a:r>
          </a:p>
          <a:p>
            <a:pPr algn="l">
              <a:buFont typeface="Wingdings" pitchFamily="2" charset="2"/>
              <a:buChar char="Ø"/>
            </a:pPr>
            <a:r>
              <a:rPr lang="en-US" sz="2800" dirty="0" smtClean="0">
                <a:solidFill>
                  <a:schemeClr val="tx1"/>
                </a:solidFill>
              </a:rPr>
              <a:t>Collaboration</a:t>
            </a:r>
          </a:p>
          <a:p>
            <a:pPr algn="l">
              <a:buFont typeface="Wingdings" pitchFamily="2" charset="2"/>
              <a:buChar char="Ø"/>
            </a:pPr>
            <a:r>
              <a:rPr lang="en-US" sz="2800" dirty="0" smtClean="0">
                <a:solidFill>
                  <a:schemeClr val="tx1"/>
                </a:solidFill>
              </a:rPr>
              <a:t>Consequences – ( What are trade-offs and result of using the pattern)</a:t>
            </a:r>
          </a:p>
          <a:p>
            <a:pPr algn="l">
              <a:buFont typeface="Wingdings" pitchFamily="2" charset="2"/>
              <a:buChar char="Ø"/>
            </a:pPr>
            <a:r>
              <a:rPr lang="en-US" sz="2800" dirty="0" smtClean="0">
                <a:solidFill>
                  <a:schemeClr val="tx1"/>
                </a:solidFill>
              </a:rPr>
              <a:t>Implementation</a:t>
            </a:r>
          </a:p>
          <a:p>
            <a:pPr algn="l">
              <a:buFont typeface="Wingdings" pitchFamily="2" charset="2"/>
              <a:buChar char="Ø"/>
            </a:pPr>
            <a:r>
              <a:rPr lang="en-US" sz="2800" dirty="0" smtClean="0">
                <a:solidFill>
                  <a:schemeClr val="tx1"/>
                </a:solidFill>
              </a:rPr>
              <a:t>Sample code</a:t>
            </a:r>
          </a:p>
          <a:p>
            <a:pPr algn="l">
              <a:buFont typeface="Wingdings" pitchFamily="2" charset="2"/>
              <a:buChar char="Ø"/>
            </a:pPr>
            <a:r>
              <a:rPr lang="en-US" sz="2800" dirty="0" smtClean="0">
                <a:solidFill>
                  <a:schemeClr val="tx1"/>
                </a:solidFill>
              </a:rPr>
              <a:t>Know Uses-Examples of pattern found in real systems.</a:t>
            </a:r>
          </a:p>
          <a:p>
            <a:pPr algn="l">
              <a:buFont typeface="Wingdings" pitchFamily="2" charset="2"/>
              <a:buChar char="Ø"/>
            </a:pPr>
            <a:r>
              <a:rPr lang="en-US" sz="2800" dirty="0" smtClean="0">
                <a:solidFill>
                  <a:schemeClr val="tx1"/>
                </a:solidFill>
              </a:rPr>
              <a:t>Related patterns</a:t>
            </a:r>
          </a:p>
          <a:p>
            <a:pPr>
              <a:buFont typeface="Wingdings" pitchFamily="2" charset="2"/>
              <a:buChar char="Ø"/>
            </a:pPr>
            <a:endParaRPr lang="en-US" sz="2800" dirty="0" smtClean="0">
              <a:solidFill>
                <a:schemeClr val="tx1"/>
              </a:solidFill>
            </a:endParaRPr>
          </a:p>
          <a:p>
            <a:pPr>
              <a:buFont typeface="Wingdings" pitchFamily="2" charset="2"/>
              <a:buChar char="Ø"/>
            </a:pPr>
            <a:endParaRPr lang="en-US" sz="2800" dirty="0" smtClean="0">
              <a:solidFill>
                <a:schemeClr val="tx1"/>
              </a:solidFill>
            </a:endParaRPr>
          </a:p>
          <a:p>
            <a:pPr>
              <a:buFont typeface="Wingdings" pitchFamily="2" charset="2"/>
              <a:buChar char="Ø"/>
            </a:pP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rPr>
              <a:t>Strategy Pattern</a:t>
            </a:r>
            <a:endParaRPr lang="en-US" dirty="0">
              <a:solidFill>
                <a:schemeClr val="tx2">
                  <a:satMod val="200000"/>
                </a:schemeClr>
              </a:solidFill>
            </a:endParaRPr>
          </a:p>
        </p:txBody>
      </p:sp>
      <p:sp>
        <p:nvSpPr>
          <p:cNvPr id="3" name="Content Placeholder 2"/>
          <p:cNvSpPr>
            <a:spLocks noGrp="1"/>
          </p:cNvSpPr>
          <p:nvPr>
            <p:ph idx="1"/>
          </p:nvPr>
        </p:nvSpPr>
        <p:spPr>
          <a:xfrm>
            <a:off x="457200" y="1219200"/>
            <a:ext cx="8382000" cy="4906963"/>
          </a:xfrm>
        </p:spPr>
        <p:txBody>
          <a:bodyPr>
            <a:normAutofit fontScale="92500" lnSpcReduction="10000"/>
          </a:bodyPr>
          <a:lstStyle/>
          <a:p>
            <a:pPr>
              <a:buNone/>
            </a:pPr>
            <a:r>
              <a:rPr lang="en-US" b="1" dirty="0" smtClean="0"/>
              <a:t>Definition: </a:t>
            </a:r>
            <a:r>
              <a:rPr lang="en-US" dirty="0" smtClean="0"/>
              <a:t>Define a family of algorithms, encapsulate each one, and make them interchangeable. </a:t>
            </a:r>
          </a:p>
          <a:p>
            <a:pPr marL="411480" eaLnBrk="1" fontAlgn="auto" hangingPunct="1">
              <a:spcAft>
                <a:spcPts val="0"/>
              </a:spcAft>
              <a:buFont typeface="Wingdings"/>
              <a:buChar char=""/>
              <a:defRPr/>
            </a:pPr>
            <a:r>
              <a:rPr lang="en-US" dirty="0" smtClean="0"/>
              <a:t>In Strategy pattern, a class behavior or its algorithm can be changed at run time. This type of design pattern comes under </a:t>
            </a:r>
            <a:r>
              <a:rPr lang="en-US" b="1" dirty="0" smtClean="0"/>
              <a:t>behavior pattern</a:t>
            </a:r>
            <a:r>
              <a:rPr lang="en-US" dirty="0" smtClean="0"/>
              <a:t>. </a:t>
            </a:r>
          </a:p>
          <a:p>
            <a:pPr marL="411480" eaLnBrk="1" fontAlgn="auto" hangingPunct="1">
              <a:spcAft>
                <a:spcPts val="0"/>
              </a:spcAft>
              <a:buFont typeface="Wingdings"/>
              <a:buChar char=""/>
              <a:defRPr/>
            </a:pPr>
            <a:r>
              <a:rPr lang="en-US" dirty="0" smtClean="0"/>
              <a:t>In Strategy pattern, we create objects which represent various strategies and a context object whose behavior varies as per its strategy object. The strategy object changes the executing algorithm of the context object.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Shape 242689"/>
          <p:cNvSpPr>
            <a:spLocks noGrp="1" noChangeArrowheads="1"/>
          </p:cNvSpPr>
          <p:nvPr>
            <p:ph type="title"/>
          </p:nvPr>
        </p:nvSpPr>
        <p:spPr>
          <a:xfrm>
            <a:off x="314324" y="228600"/>
            <a:ext cx="8229600" cy="563562"/>
          </a:xfrm>
        </p:spPr>
        <p:txBody>
          <a:bodyPr>
            <a:normAutofit fontScale="90000"/>
          </a:bodyPr>
          <a:lstStyle/>
          <a:p>
            <a:pPr defTabSz="914327" eaLnBrk="1" fontAlgn="auto" hangingPunct="1">
              <a:spcAft>
                <a:spcPts val="0"/>
              </a:spcAft>
              <a:defRPr/>
            </a:pPr>
            <a:r>
              <a:rPr sz="3600" spc="-150" dirty="0"/>
              <a:t>Strategy Pattern</a:t>
            </a:r>
          </a:p>
        </p:txBody>
      </p:sp>
      <p:sp>
        <p:nvSpPr>
          <p:cNvPr id="14" name="Rectangle 13"/>
          <p:cNvSpPr>
            <a:spLocks noChangeArrowheads="1"/>
          </p:cNvSpPr>
          <p:nvPr/>
        </p:nvSpPr>
        <p:spPr bwMode="auto">
          <a:xfrm>
            <a:off x="279688" y="914400"/>
            <a:ext cx="86010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latin typeface="Segoe"/>
              </a:rPr>
              <a:t>Define strategies for a performing a behavior and change them dynamically as per </a:t>
            </a:r>
            <a:r>
              <a:rPr lang="en-US" sz="2400" dirty="0" smtClean="0">
                <a:latin typeface="Segoe"/>
              </a:rPr>
              <a:t>requirement</a:t>
            </a:r>
          </a:p>
          <a:p>
            <a:pPr marL="457200" indent="-457200">
              <a:buFont typeface="Wingdings" pitchFamily="2" charset="2"/>
              <a:buChar char="ü"/>
            </a:pPr>
            <a:r>
              <a:rPr lang="en-US" sz="2400" dirty="0" smtClean="0">
                <a:latin typeface="Segoe"/>
              </a:rPr>
              <a:t>This </a:t>
            </a:r>
            <a:r>
              <a:rPr lang="en-US" sz="2400" dirty="0">
                <a:latin typeface="Segoe"/>
              </a:rPr>
              <a:t>lets the algorithm vary independently from clients that uses </a:t>
            </a:r>
            <a:r>
              <a:rPr lang="en-US" sz="2400" dirty="0" smtClean="0">
                <a:latin typeface="Segoe"/>
              </a:rPr>
              <a:t>it</a:t>
            </a:r>
          </a:p>
          <a:p>
            <a:pPr marL="457200" indent="-457200">
              <a:buFont typeface="Wingdings" pitchFamily="2" charset="2"/>
              <a:buChar char="ü"/>
            </a:pPr>
            <a:r>
              <a:rPr lang="en-US" sz="2400" dirty="0" smtClean="0">
                <a:latin typeface="Segoe"/>
              </a:rPr>
              <a:t> </a:t>
            </a:r>
            <a:r>
              <a:rPr lang="en-US" sz="2400" dirty="0">
                <a:latin typeface="Segoe"/>
              </a:rPr>
              <a:t>It is about choice, which affects outcomes</a:t>
            </a:r>
          </a:p>
          <a:p>
            <a:pPr marL="457200" indent="-457200">
              <a:buFont typeface="Wingdings" pitchFamily="2" charset="2"/>
              <a:buChar char="ü"/>
            </a:pPr>
            <a:endParaRPr lang="en-US" sz="2400" dirty="0">
              <a:latin typeface="Segoe"/>
            </a:endParaRPr>
          </a:p>
        </p:txBody>
      </p:sp>
      <p:graphicFrame>
        <p:nvGraphicFramePr>
          <p:cNvPr id="12" name="Diagram 11"/>
          <p:cNvGraphicFramePr/>
          <p:nvPr/>
        </p:nvGraphicFramePr>
        <p:xfrm>
          <a:off x="477673" y="3698543"/>
          <a:ext cx="3698542" cy="2076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barn(inVertical)">
                                      <p:cBhvr>
                                        <p:cTn id="7" dur="500"/>
                                        <p:tgtEl>
                                          <p:spTgt spid="307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barn(inVertical)">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barn(inVertical)">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barn(inVertical)">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p:bldGraphic spid="1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r>
              <a:rPr lang="en-US" sz="2800" b="1" dirty="0" smtClean="0"/>
              <a:t>GRASP</a:t>
            </a:r>
            <a:r>
              <a:rPr lang="en-US" sz="2800" dirty="0" smtClean="0"/>
              <a:t> or </a:t>
            </a:r>
            <a:r>
              <a:rPr lang="en-US" sz="2800" b="1" dirty="0" smtClean="0"/>
              <a:t>General Responsibility Assignment Software Principles</a:t>
            </a:r>
            <a:r>
              <a:rPr lang="en-US" sz="2800" dirty="0" smtClean="0"/>
              <a:t> help guide object-oriented design by clearly outlining WHO does WHAT. </a:t>
            </a:r>
          </a:p>
          <a:p>
            <a:r>
              <a:rPr lang="en-US" sz="2800" dirty="0" smtClean="0"/>
              <a:t>Which object or class is responsible for what action or role? </a:t>
            </a:r>
          </a:p>
          <a:p>
            <a:r>
              <a:rPr lang="en-US" sz="2800" dirty="0" smtClean="0"/>
              <a:t>GRASP also helps us define how classes work with one another. </a:t>
            </a:r>
          </a:p>
          <a:p>
            <a:r>
              <a:rPr lang="en-US" sz="2800" dirty="0" smtClean="0"/>
              <a:t>The key point of GRASP is to have efficient, clean, understandable code. </a:t>
            </a:r>
            <a:endParaRPr lang="en-US" sz="28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ofactory.com/images/diagrams/net/strategy.gif"/>
          <p:cNvPicPr>
            <a:picLocks noChangeAspect="1" noChangeArrowheads="1"/>
          </p:cNvPicPr>
          <p:nvPr/>
        </p:nvPicPr>
        <p:blipFill>
          <a:blip r:embed="rId2"/>
          <a:srcRect/>
          <a:stretch>
            <a:fillRect/>
          </a:stretch>
        </p:blipFill>
        <p:spPr bwMode="auto">
          <a:xfrm>
            <a:off x="838200" y="990600"/>
            <a:ext cx="7620000" cy="4724400"/>
          </a:xfrm>
          <a:prstGeom prst="rect">
            <a:avLst/>
          </a:prstGeom>
          <a:noFill/>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688975"/>
          </a:xfrm>
        </p:spPr>
        <p:txBody>
          <a:bodyPr>
            <a:normAutofit fontScale="90000"/>
          </a:bodyPr>
          <a:lstStyle/>
          <a:p>
            <a:r>
              <a:rPr lang="en-US" b="1" dirty="0" smtClean="0"/>
              <a:t>Participants</a:t>
            </a:r>
            <a:br>
              <a:rPr lang="en-US" b="1" dirty="0" smtClean="0"/>
            </a:br>
            <a:endParaRPr lang="en-US" dirty="0"/>
          </a:p>
        </p:txBody>
      </p:sp>
      <p:sp>
        <p:nvSpPr>
          <p:cNvPr id="3" name="Subtitle 2"/>
          <p:cNvSpPr>
            <a:spLocks noGrp="1"/>
          </p:cNvSpPr>
          <p:nvPr>
            <p:ph type="subTitle" idx="1"/>
          </p:nvPr>
        </p:nvSpPr>
        <p:spPr>
          <a:xfrm>
            <a:off x="533400" y="609600"/>
            <a:ext cx="8077200" cy="5410200"/>
          </a:xfrm>
        </p:spPr>
        <p:txBody>
          <a:bodyPr>
            <a:normAutofit fontScale="85000" lnSpcReduction="10000"/>
          </a:bodyPr>
          <a:lstStyle/>
          <a:p>
            <a:pPr algn="l"/>
            <a:r>
              <a:rPr lang="en-US" dirty="0" smtClean="0">
                <a:solidFill>
                  <a:schemeClr val="tx1"/>
                </a:solidFill>
              </a:rPr>
              <a:t>The classes and objects participating in this pattern are: </a:t>
            </a:r>
          </a:p>
          <a:p>
            <a:pPr algn="l"/>
            <a:r>
              <a:rPr lang="en-US" b="1" dirty="0" smtClean="0">
                <a:solidFill>
                  <a:schemeClr val="tx1"/>
                </a:solidFill>
              </a:rPr>
              <a:t>Strategy</a:t>
            </a:r>
            <a:r>
              <a:rPr lang="en-US" dirty="0" smtClean="0">
                <a:solidFill>
                  <a:schemeClr val="tx1"/>
                </a:solidFill>
              </a:rPr>
              <a:t>  </a:t>
            </a:r>
            <a:r>
              <a:rPr lang="en-US" b="1" dirty="0" smtClean="0">
                <a:solidFill>
                  <a:schemeClr val="tx1"/>
                </a:solidFill>
              </a:rPr>
              <a:t>(</a:t>
            </a:r>
            <a:r>
              <a:rPr lang="en-US" b="1" dirty="0" err="1" smtClean="0">
                <a:solidFill>
                  <a:schemeClr val="tx1"/>
                </a:solidFill>
              </a:rPr>
              <a:t>SortStrategy</a:t>
            </a:r>
            <a:r>
              <a:rPr lang="en-US" b="1" dirty="0" smtClean="0">
                <a:solidFill>
                  <a:schemeClr val="tx1"/>
                </a:solidFill>
              </a:rPr>
              <a:t>)</a:t>
            </a:r>
            <a:r>
              <a:rPr lang="en-US" dirty="0" smtClean="0">
                <a:solidFill>
                  <a:schemeClr val="tx1"/>
                </a:solidFill>
              </a:rPr>
              <a:t> </a:t>
            </a:r>
          </a:p>
          <a:p>
            <a:pPr lvl="1" algn="l"/>
            <a:r>
              <a:rPr lang="en-US" dirty="0" smtClean="0">
                <a:solidFill>
                  <a:schemeClr val="tx1"/>
                </a:solidFill>
              </a:rPr>
              <a:t>-declares an interface common to all supported algorithms. Context uses this interface to call the algorithm defined by a </a:t>
            </a:r>
            <a:r>
              <a:rPr lang="en-US" dirty="0" err="1" smtClean="0">
                <a:solidFill>
                  <a:schemeClr val="tx1"/>
                </a:solidFill>
              </a:rPr>
              <a:t>ConcreteStrategy</a:t>
            </a:r>
            <a:endParaRPr lang="en-US" dirty="0" smtClean="0">
              <a:solidFill>
                <a:schemeClr val="tx1"/>
              </a:solidFill>
            </a:endParaRPr>
          </a:p>
          <a:p>
            <a:pPr lvl="1" algn="l"/>
            <a:endParaRPr lang="en-US" dirty="0" smtClean="0">
              <a:solidFill>
                <a:schemeClr val="tx1"/>
              </a:solidFill>
            </a:endParaRPr>
          </a:p>
          <a:p>
            <a:pPr algn="l"/>
            <a:r>
              <a:rPr lang="en-US" b="1" dirty="0" err="1" smtClean="0">
                <a:solidFill>
                  <a:schemeClr val="tx1"/>
                </a:solidFill>
              </a:rPr>
              <a:t>ConcreteStrategy</a:t>
            </a:r>
            <a:r>
              <a:rPr lang="en-US" dirty="0" smtClean="0">
                <a:solidFill>
                  <a:schemeClr val="tx1"/>
                </a:solidFill>
              </a:rPr>
              <a:t>  </a:t>
            </a:r>
            <a:r>
              <a:rPr lang="en-US" b="1" dirty="0" smtClean="0">
                <a:solidFill>
                  <a:schemeClr val="tx1"/>
                </a:solidFill>
              </a:rPr>
              <a:t>(</a:t>
            </a:r>
            <a:r>
              <a:rPr lang="en-US" b="1" dirty="0" err="1" smtClean="0">
                <a:solidFill>
                  <a:schemeClr val="tx1"/>
                </a:solidFill>
              </a:rPr>
              <a:t>QuickSort</a:t>
            </a:r>
            <a:r>
              <a:rPr lang="en-US" b="1" dirty="0" smtClean="0">
                <a:solidFill>
                  <a:schemeClr val="tx1"/>
                </a:solidFill>
              </a:rPr>
              <a:t>, </a:t>
            </a:r>
            <a:r>
              <a:rPr lang="en-US" b="1" dirty="0" err="1" smtClean="0">
                <a:solidFill>
                  <a:schemeClr val="tx1"/>
                </a:solidFill>
              </a:rPr>
              <a:t>ShellSort</a:t>
            </a:r>
            <a:r>
              <a:rPr lang="en-US" b="1" dirty="0" smtClean="0">
                <a:solidFill>
                  <a:schemeClr val="tx1"/>
                </a:solidFill>
              </a:rPr>
              <a:t>, </a:t>
            </a:r>
            <a:r>
              <a:rPr lang="en-US" b="1" dirty="0" err="1" smtClean="0">
                <a:solidFill>
                  <a:schemeClr val="tx1"/>
                </a:solidFill>
              </a:rPr>
              <a:t>MergeSort</a:t>
            </a:r>
            <a:r>
              <a:rPr lang="en-US" b="1" dirty="0" smtClean="0">
                <a:solidFill>
                  <a:schemeClr val="tx1"/>
                </a:solidFill>
              </a:rPr>
              <a:t>)</a:t>
            </a:r>
            <a:r>
              <a:rPr lang="en-US" dirty="0" smtClean="0">
                <a:solidFill>
                  <a:schemeClr val="tx1"/>
                </a:solidFill>
              </a:rPr>
              <a:t> </a:t>
            </a:r>
          </a:p>
          <a:p>
            <a:pPr lvl="1" algn="l"/>
            <a:r>
              <a:rPr lang="en-US" dirty="0" smtClean="0">
                <a:solidFill>
                  <a:schemeClr val="tx1"/>
                </a:solidFill>
              </a:rPr>
              <a:t>-implements the algorithm using the Strategy interface</a:t>
            </a:r>
          </a:p>
          <a:p>
            <a:pPr lvl="1" algn="l"/>
            <a:endParaRPr lang="en-US" dirty="0" smtClean="0">
              <a:solidFill>
                <a:schemeClr val="tx1"/>
              </a:solidFill>
            </a:endParaRPr>
          </a:p>
          <a:p>
            <a:pPr algn="l"/>
            <a:r>
              <a:rPr lang="en-US" b="1" dirty="0" smtClean="0">
                <a:solidFill>
                  <a:schemeClr val="tx1"/>
                </a:solidFill>
              </a:rPr>
              <a:t>Context</a:t>
            </a:r>
            <a:r>
              <a:rPr lang="en-US" dirty="0" smtClean="0">
                <a:solidFill>
                  <a:schemeClr val="tx1"/>
                </a:solidFill>
              </a:rPr>
              <a:t>  </a:t>
            </a:r>
            <a:r>
              <a:rPr lang="en-US" b="1" dirty="0" smtClean="0">
                <a:solidFill>
                  <a:schemeClr val="tx1"/>
                </a:solidFill>
              </a:rPr>
              <a:t>(</a:t>
            </a:r>
            <a:r>
              <a:rPr lang="en-US" b="1" dirty="0" err="1" smtClean="0">
                <a:solidFill>
                  <a:schemeClr val="tx1"/>
                </a:solidFill>
              </a:rPr>
              <a:t>SortedList</a:t>
            </a:r>
            <a:r>
              <a:rPr lang="en-US" b="1" dirty="0" smtClean="0">
                <a:solidFill>
                  <a:schemeClr val="tx1"/>
                </a:solidFill>
              </a:rPr>
              <a:t>)</a:t>
            </a:r>
            <a:r>
              <a:rPr lang="en-US" dirty="0" smtClean="0">
                <a:solidFill>
                  <a:schemeClr val="tx1"/>
                </a:solidFill>
              </a:rPr>
              <a:t> </a:t>
            </a:r>
          </a:p>
          <a:p>
            <a:pPr lvl="1" algn="l"/>
            <a:r>
              <a:rPr lang="en-US" dirty="0" smtClean="0">
                <a:solidFill>
                  <a:schemeClr val="tx1"/>
                </a:solidFill>
              </a:rPr>
              <a:t>-is configured with a </a:t>
            </a:r>
            <a:r>
              <a:rPr lang="en-US" dirty="0" err="1" smtClean="0">
                <a:solidFill>
                  <a:schemeClr val="tx1"/>
                </a:solidFill>
              </a:rPr>
              <a:t>ConcreteStrategy</a:t>
            </a:r>
            <a:r>
              <a:rPr lang="en-US" dirty="0" smtClean="0">
                <a:solidFill>
                  <a:schemeClr val="tx1"/>
                </a:solidFill>
              </a:rPr>
              <a:t> object </a:t>
            </a:r>
          </a:p>
          <a:p>
            <a:pPr lvl="1" algn="l"/>
            <a:r>
              <a:rPr lang="en-US" dirty="0" smtClean="0">
                <a:solidFill>
                  <a:schemeClr val="tx1"/>
                </a:solidFill>
              </a:rPr>
              <a:t>-maintains a reference to a Strategy object </a:t>
            </a:r>
          </a:p>
          <a:p>
            <a:pPr lvl="1" algn="l"/>
            <a:r>
              <a:rPr lang="en-US" dirty="0" smtClean="0">
                <a:solidFill>
                  <a:schemeClr val="tx1"/>
                </a:solidFill>
              </a:rPr>
              <a:t>-may define an interface that lets Strategy access its data</a:t>
            </a:r>
            <a:r>
              <a:rPr lang="en-US" dirty="0" smtClean="0"/>
              <a:t>.</a:t>
            </a:r>
          </a:p>
          <a:p>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smtClean="0"/>
              <a:t>Implementation</a:t>
            </a:r>
            <a:endParaRPr lang="en-US" dirty="0"/>
          </a:p>
        </p:txBody>
      </p:sp>
      <p:sp>
        <p:nvSpPr>
          <p:cNvPr id="61443" name="Content Placeholder 2"/>
          <p:cNvSpPr>
            <a:spLocks noGrp="1"/>
          </p:cNvSpPr>
          <p:nvPr>
            <p:ph idx="1"/>
          </p:nvPr>
        </p:nvSpPr>
        <p:spPr/>
        <p:txBody>
          <a:bodyPr/>
          <a:lstStyle/>
          <a:p>
            <a:pPr eaLnBrk="1" hangingPunct="1"/>
            <a:r>
              <a:rPr lang="en-US" dirty="0" smtClean="0"/>
              <a:t>We are going to create a Strategy interface defining an action and concrete strategy classes implementing the Strategy interface. Context is a class which uses a Strategy. </a:t>
            </a:r>
          </a:p>
          <a:p>
            <a:pPr eaLnBrk="1" hangingPunct="1"/>
            <a:r>
              <a:rPr lang="en-US" dirty="0" err="1" smtClean="0"/>
              <a:t>StrategyPatternDemo</a:t>
            </a:r>
            <a:r>
              <a:rPr lang="en-US" dirty="0" smtClean="0"/>
              <a:t>, our demo class, will use Context and strategy objects to demonstrate change in Context </a:t>
            </a:r>
            <a:r>
              <a:rPr lang="en-US" dirty="0" err="1" smtClean="0"/>
              <a:t>behaviour</a:t>
            </a:r>
            <a:r>
              <a:rPr lang="en-US" dirty="0" smtClean="0"/>
              <a:t> based on strategy it deploys or uses.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1443">
                                            <p:txEl>
                                              <p:pRg st="0" end="0"/>
                                            </p:txEl>
                                          </p:spTgt>
                                        </p:tgtEl>
                                        <p:attrNameLst>
                                          <p:attrName>style.visibility</p:attrName>
                                        </p:attrNameLst>
                                      </p:cBhvr>
                                      <p:to>
                                        <p:strVal val="visible"/>
                                      </p:to>
                                    </p:set>
                                    <p:anim calcmode="lin" valueType="num">
                                      <p:cBhvr>
                                        <p:cTn id="12" dur="500" fill="hold"/>
                                        <p:tgtEl>
                                          <p:spTgt spid="6144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144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144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1443">
                                            <p:txEl>
                                              <p:pRg st="1" end="1"/>
                                            </p:txEl>
                                          </p:spTgt>
                                        </p:tgtEl>
                                        <p:attrNameLst>
                                          <p:attrName>style.visibility</p:attrName>
                                        </p:attrNameLst>
                                      </p:cBhvr>
                                      <p:to>
                                        <p:strVal val="visible"/>
                                      </p:to>
                                    </p:set>
                                    <p:anim calcmode="lin" valueType="num">
                                      <p:cBhvr>
                                        <p:cTn id="17" dur="500" fill="hold"/>
                                        <p:tgtEl>
                                          <p:spTgt spid="6144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144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61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1" y="762000"/>
            <a:ext cx="8686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wheel(1)">
                                      <p:cBhvr>
                                        <p:cTn id="7" dur="20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b="1" dirty="0" smtClean="0"/>
              <a:t>Step 1 </a:t>
            </a:r>
            <a:r>
              <a:rPr lang="en-US" dirty="0" smtClean="0"/>
              <a:t>Create an interface.</a:t>
            </a:r>
            <a:r>
              <a:rPr lang="en-US" b="1" dirty="0" smtClean="0"/>
              <a:t/>
            </a:r>
            <a:br>
              <a:rPr lang="en-US" b="1" dirty="0" smtClean="0"/>
            </a:br>
            <a:endParaRPr lang="en-US" dirty="0"/>
          </a:p>
        </p:txBody>
      </p:sp>
      <p:sp>
        <p:nvSpPr>
          <p:cNvPr id="64515" name="Content Placeholder 2"/>
          <p:cNvSpPr>
            <a:spLocks noGrp="1"/>
          </p:cNvSpPr>
          <p:nvPr>
            <p:ph idx="1"/>
          </p:nvPr>
        </p:nvSpPr>
        <p:spPr/>
        <p:txBody>
          <a:bodyPr/>
          <a:lstStyle/>
          <a:p>
            <a:pPr eaLnBrk="1" hangingPunct="1">
              <a:buFont typeface="Wingdings" pitchFamily="2" charset="2"/>
              <a:buNone/>
            </a:pPr>
            <a:r>
              <a:rPr lang="en-US" b="1" dirty="0" smtClean="0"/>
              <a:t>Strategy.java </a:t>
            </a:r>
          </a:p>
          <a:p>
            <a:pPr eaLnBrk="1" hangingPunct="1">
              <a:buFont typeface="Wingdings" pitchFamily="2" charset="2"/>
              <a:buNone/>
            </a:pPr>
            <a:r>
              <a:rPr lang="en-US" i="1" dirty="0" smtClean="0"/>
              <a:t>public interface Strategy { </a:t>
            </a:r>
          </a:p>
          <a:p>
            <a:pPr eaLnBrk="1" hangingPunct="1">
              <a:buFont typeface="Wingdings" pitchFamily="2" charset="2"/>
              <a:buNone/>
            </a:pPr>
            <a:r>
              <a:rPr lang="en-US" i="1" dirty="0" smtClean="0"/>
              <a:t>public </a:t>
            </a:r>
            <a:r>
              <a:rPr lang="en-US" i="1" dirty="0" err="1" smtClean="0"/>
              <a:t>int</a:t>
            </a:r>
            <a:r>
              <a:rPr lang="en-US" i="1" dirty="0" smtClean="0"/>
              <a:t> </a:t>
            </a:r>
            <a:r>
              <a:rPr lang="en-US" i="1" dirty="0" err="1" smtClean="0"/>
              <a:t>doOperation</a:t>
            </a:r>
            <a:r>
              <a:rPr lang="en-US" i="1" dirty="0" smtClean="0"/>
              <a:t>(</a:t>
            </a:r>
            <a:r>
              <a:rPr lang="en-US" i="1" dirty="0" err="1" smtClean="0"/>
              <a:t>int</a:t>
            </a:r>
            <a:r>
              <a:rPr lang="en-US" i="1" dirty="0" smtClean="0"/>
              <a:t> num1, </a:t>
            </a:r>
            <a:r>
              <a:rPr lang="en-US" i="1" dirty="0" err="1" smtClean="0"/>
              <a:t>int</a:t>
            </a:r>
            <a:r>
              <a:rPr lang="en-US" i="1" dirty="0" smtClean="0"/>
              <a:t> num2);</a:t>
            </a:r>
          </a:p>
          <a:p>
            <a:pPr eaLnBrk="1" hangingPunct="1">
              <a:buFont typeface="Wingdings" pitchFamily="2" charset="2"/>
              <a:buNone/>
            </a:pPr>
            <a:r>
              <a:rPr lang="en-US" i="1" dirty="0" smtClean="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4515">
                                            <p:txEl>
                                              <p:pRg st="0" end="0"/>
                                            </p:txEl>
                                          </p:spTgt>
                                        </p:tgtEl>
                                        <p:attrNameLst>
                                          <p:attrName>style.visibility</p:attrName>
                                        </p:attrNameLst>
                                      </p:cBhvr>
                                      <p:to>
                                        <p:strVal val="visible"/>
                                      </p:to>
                                    </p:set>
                                    <p:animEffect transition="in" filter="barn(inVertical)">
                                      <p:cBhvr>
                                        <p:cTn id="13" dur="500"/>
                                        <p:tgtEl>
                                          <p:spTgt spid="64515">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4515">
                                            <p:txEl>
                                              <p:pRg st="1" end="1"/>
                                            </p:txEl>
                                          </p:spTgt>
                                        </p:tgtEl>
                                        <p:attrNameLst>
                                          <p:attrName>style.visibility</p:attrName>
                                        </p:attrNameLst>
                                      </p:cBhvr>
                                      <p:to>
                                        <p:strVal val="visible"/>
                                      </p:to>
                                    </p:set>
                                    <p:animEffect transition="in" filter="barn(inVertical)">
                                      <p:cBhvr>
                                        <p:cTn id="16" dur="500"/>
                                        <p:tgtEl>
                                          <p:spTgt spid="64515">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Effect transition="in" filter="barn(inVertical)">
                                      <p:cBhvr>
                                        <p:cTn id="19" dur="500"/>
                                        <p:tgtEl>
                                          <p:spTgt spid="64515">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barn(inVertical)">
                                      <p:cBhvr>
                                        <p:cTn id="22"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1274763"/>
          </a:xfrm>
        </p:spPr>
        <p:txBody>
          <a:bodyPr>
            <a:normAutofit fontScale="90000"/>
          </a:bodyPr>
          <a:lstStyle/>
          <a:p>
            <a:pPr eaLnBrk="1" hangingPunct="1">
              <a:defRPr/>
            </a:pPr>
            <a:r>
              <a:rPr lang="en-US" b="1" dirty="0" smtClean="0"/>
              <a:t>Step 2 </a:t>
            </a:r>
            <a:r>
              <a:rPr lang="en-US" dirty="0" smtClean="0"/>
              <a:t>Create concrete classes implementing the same interface</a:t>
            </a:r>
            <a:r>
              <a:rPr lang="en-US" b="1" dirty="0" smtClean="0"/>
              <a:t/>
            </a:r>
            <a:br>
              <a:rPr lang="en-US" b="1" dirty="0" smtClean="0"/>
            </a:br>
            <a:endParaRPr lang="en-US" dirty="0"/>
          </a:p>
        </p:txBody>
      </p:sp>
      <p:sp>
        <p:nvSpPr>
          <p:cNvPr id="65539" name="Content Placeholder 2"/>
          <p:cNvSpPr>
            <a:spLocks noGrp="1"/>
          </p:cNvSpPr>
          <p:nvPr>
            <p:ph idx="1"/>
          </p:nvPr>
        </p:nvSpPr>
        <p:spPr>
          <a:xfrm>
            <a:off x="381000" y="1524000"/>
            <a:ext cx="8763000" cy="5334000"/>
          </a:xfrm>
        </p:spPr>
        <p:txBody>
          <a:bodyPr/>
          <a:lstStyle/>
          <a:p>
            <a:pPr eaLnBrk="1" hangingPunct="1">
              <a:buFont typeface="Wingdings" pitchFamily="2" charset="2"/>
              <a:buNone/>
            </a:pPr>
            <a:endParaRPr lang="en-US" b="1" dirty="0" smtClean="0"/>
          </a:p>
          <a:p>
            <a:pPr eaLnBrk="1" hangingPunct="1">
              <a:buFont typeface="Wingdings" pitchFamily="2" charset="2"/>
              <a:buNone/>
            </a:pPr>
            <a:r>
              <a:rPr lang="en-US" b="1" dirty="0" smtClean="0"/>
              <a:t>OperationAdd.java </a:t>
            </a:r>
          </a:p>
          <a:p>
            <a:pPr eaLnBrk="1" hangingPunct="1">
              <a:buFont typeface="Wingdings" pitchFamily="2" charset="2"/>
              <a:buNone/>
            </a:pPr>
            <a:r>
              <a:rPr lang="en-US" i="1" dirty="0" smtClean="0"/>
              <a:t>public class </a:t>
            </a:r>
            <a:r>
              <a:rPr lang="en-US" i="1" dirty="0" err="1" smtClean="0"/>
              <a:t>OperationAdd</a:t>
            </a:r>
            <a:r>
              <a:rPr lang="en-US" i="1" dirty="0" smtClean="0"/>
              <a:t> implements Strategy{ </a:t>
            </a:r>
          </a:p>
          <a:p>
            <a:pPr eaLnBrk="1" hangingPunct="1">
              <a:buFont typeface="Wingdings" pitchFamily="2" charset="2"/>
              <a:buNone/>
            </a:pPr>
            <a:r>
              <a:rPr lang="en-US" i="1" dirty="0" smtClean="0"/>
              <a:t>@Override </a:t>
            </a:r>
          </a:p>
          <a:p>
            <a:pPr eaLnBrk="1" hangingPunct="1">
              <a:buFont typeface="Wingdings" pitchFamily="2" charset="2"/>
              <a:buNone/>
            </a:pPr>
            <a:r>
              <a:rPr lang="en-US" i="1" dirty="0" smtClean="0"/>
              <a:t>public </a:t>
            </a:r>
            <a:r>
              <a:rPr lang="en-US" i="1" dirty="0" err="1" smtClean="0"/>
              <a:t>int</a:t>
            </a:r>
            <a:r>
              <a:rPr lang="en-US" i="1" dirty="0" smtClean="0"/>
              <a:t> </a:t>
            </a:r>
            <a:r>
              <a:rPr lang="en-US" i="1" dirty="0" err="1" smtClean="0"/>
              <a:t>doOperation</a:t>
            </a:r>
            <a:r>
              <a:rPr lang="en-US" i="1" dirty="0" smtClean="0"/>
              <a:t>(</a:t>
            </a:r>
            <a:r>
              <a:rPr lang="en-US" i="1" dirty="0" err="1" smtClean="0"/>
              <a:t>int</a:t>
            </a:r>
            <a:r>
              <a:rPr lang="en-US" i="1" dirty="0" smtClean="0"/>
              <a:t> num1, </a:t>
            </a:r>
            <a:r>
              <a:rPr lang="en-US" i="1" dirty="0" err="1" smtClean="0"/>
              <a:t>int</a:t>
            </a:r>
            <a:r>
              <a:rPr lang="en-US" i="1" dirty="0" smtClean="0"/>
              <a:t> num2) { </a:t>
            </a:r>
          </a:p>
          <a:p>
            <a:pPr eaLnBrk="1" hangingPunct="1">
              <a:buFont typeface="Wingdings" pitchFamily="2" charset="2"/>
              <a:buNone/>
            </a:pPr>
            <a:r>
              <a:rPr lang="en-US" i="1" dirty="0" smtClean="0"/>
              <a:t>return num1 + num2; </a:t>
            </a:r>
          </a:p>
          <a:p>
            <a:pPr eaLnBrk="1" hangingPunct="1">
              <a:buFont typeface="Wingdings" pitchFamily="2" charset="2"/>
              <a:buNone/>
            </a:pPr>
            <a:r>
              <a:rPr lang="en-US" i="1" dirty="0" smtClean="0"/>
              <a:t>} </a:t>
            </a:r>
          </a:p>
          <a:p>
            <a:pPr eaLnBrk="1" hangingPunct="1">
              <a:buFont typeface="Wingdings" pitchFamily="2" charset="2"/>
              <a:buNone/>
            </a:pPr>
            <a:r>
              <a:rPr lang="en-US" i="1" dirty="0" smtClean="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dirty="0"/>
          </a:p>
        </p:txBody>
      </p:sp>
      <p:sp>
        <p:nvSpPr>
          <p:cNvPr id="66563" name="Content Placeholder 2"/>
          <p:cNvSpPr>
            <a:spLocks noGrp="1"/>
          </p:cNvSpPr>
          <p:nvPr>
            <p:ph idx="1"/>
          </p:nvPr>
        </p:nvSpPr>
        <p:spPr>
          <a:xfrm>
            <a:off x="381000" y="1784350"/>
            <a:ext cx="8763000" cy="5073650"/>
          </a:xfrm>
        </p:spPr>
        <p:txBody>
          <a:bodyPr/>
          <a:lstStyle/>
          <a:p>
            <a:pPr eaLnBrk="1" hangingPunct="1"/>
            <a:r>
              <a:rPr lang="en-US" b="1" dirty="0" smtClean="0"/>
              <a:t>OperationSubstract.java </a:t>
            </a:r>
          </a:p>
          <a:p>
            <a:pPr eaLnBrk="1" hangingPunct="1">
              <a:buFont typeface="Wingdings" pitchFamily="2" charset="2"/>
              <a:buNone/>
            </a:pPr>
            <a:r>
              <a:rPr lang="en-US" i="1" dirty="0" smtClean="0"/>
              <a:t>public class </a:t>
            </a:r>
            <a:r>
              <a:rPr lang="en-US" i="1" dirty="0" err="1" smtClean="0"/>
              <a:t>OperationSubstract</a:t>
            </a:r>
            <a:r>
              <a:rPr lang="en-US" i="1" dirty="0" smtClean="0"/>
              <a:t> implements Strategy{ </a:t>
            </a:r>
          </a:p>
          <a:p>
            <a:pPr eaLnBrk="1" hangingPunct="1">
              <a:buFont typeface="Wingdings" pitchFamily="2" charset="2"/>
              <a:buNone/>
            </a:pPr>
            <a:r>
              <a:rPr lang="en-US" i="1" dirty="0" smtClean="0"/>
              <a:t>@Override </a:t>
            </a:r>
          </a:p>
          <a:p>
            <a:pPr eaLnBrk="1" hangingPunct="1">
              <a:buFont typeface="Wingdings" pitchFamily="2" charset="2"/>
              <a:buNone/>
            </a:pPr>
            <a:r>
              <a:rPr lang="en-US" i="1" dirty="0" smtClean="0"/>
              <a:t>public </a:t>
            </a:r>
            <a:r>
              <a:rPr lang="en-US" i="1" dirty="0" err="1" smtClean="0"/>
              <a:t>int</a:t>
            </a:r>
            <a:r>
              <a:rPr lang="en-US" i="1" dirty="0" smtClean="0"/>
              <a:t> </a:t>
            </a:r>
            <a:r>
              <a:rPr lang="en-US" i="1" dirty="0" err="1" smtClean="0"/>
              <a:t>doOperation</a:t>
            </a:r>
            <a:r>
              <a:rPr lang="en-US" i="1" dirty="0" smtClean="0"/>
              <a:t>(</a:t>
            </a:r>
            <a:r>
              <a:rPr lang="en-US" i="1" dirty="0" err="1" smtClean="0"/>
              <a:t>int</a:t>
            </a:r>
            <a:r>
              <a:rPr lang="en-US" i="1" dirty="0" smtClean="0"/>
              <a:t> num1, </a:t>
            </a:r>
            <a:r>
              <a:rPr lang="en-US" i="1" dirty="0" err="1" smtClean="0"/>
              <a:t>int</a:t>
            </a:r>
            <a:r>
              <a:rPr lang="en-US" i="1" dirty="0" smtClean="0"/>
              <a:t> num2) { </a:t>
            </a:r>
          </a:p>
          <a:p>
            <a:pPr eaLnBrk="1" hangingPunct="1">
              <a:buFont typeface="Wingdings" pitchFamily="2" charset="2"/>
              <a:buNone/>
            </a:pPr>
            <a:r>
              <a:rPr lang="en-US" i="1" dirty="0" smtClean="0"/>
              <a:t>return num1 - num2; </a:t>
            </a:r>
          </a:p>
          <a:p>
            <a:pPr eaLnBrk="1" hangingPunct="1">
              <a:buFont typeface="Wingdings" pitchFamily="2" charset="2"/>
              <a:buNone/>
            </a:pPr>
            <a:r>
              <a:rPr lang="en-US" i="1" dirty="0" smtClean="0"/>
              <a:t>} </a:t>
            </a:r>
          </a:p>
          <a:p>
            <a:pPr eaLnBrk="1" hangingPunct="1">
              <a:buFont typeface="Wingdings" pitchFamily="2" charset="2"/>
              <a:buNone/>
            </a:pPr>
            <a:r>
              <a:rPr lang="en-US" i="1" dirty="0" smtClean="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arn(inVertical)">
                                      <p:cBhvr>
                                        <p:cTn id="7" dur="500"/>
                                        <p:tgtEl>
                                          <p:spTgt spid="6656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barn(inVertical)">
                                      <p:cBhvr>
                                        <p:cTn id="10" dur="500"/>
                                        <p:tgtEl>
                                          <p:spTgt spid="6656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Effect transition="in" filter="barn(inVertical)">
                                      <p:cBhvr>
                                        <p:cTn id="13" dur="500"/>
                                        <p:tgtEl>
                                          <p:spTgt spid="6656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6563">
                                            <p:txEl>
                                              <p:pRg st="3" end="3"/>
                                            </p:txEl>
                                          </p:spTgt>
                                        </p:tgtEl>
                                        <p:attrNameLst>
                                          <p:attrName>style.visibility</p:attrName>
                                        </p:attrNameLst>
                                      </p:cBhvr>
                                      <p:to>
                                        <p:strVal val="visible"/>
                                      </p:to>
                                    </p:set>
                                    <p:animEffect transition="in" filter="barn(inVertical)">
                                      <p:cBhvr>
                                        <p:cTn id="16" dur="500"/>
                                        <p:tgtEl>
                                          <p:spTgt spid="6656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animEffect transition="in" filter="barn(inVertical)">
                                      <p:cBhvr>
                                        <p:cTn id="19" dur="500"/>
                                        <p:tgtEl>
                                          <p:spTgt spid="6656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6563">
                                            <p:txEl>
                                              <p:pRg st="5" end="5"/>
                                            </p:txEl>
                                          </p:spTgt>
                                        </p:tgtEl>
                                        <p:attrNameLst>
                                          <p:attrName>style.visibility</p:attrName>
                                        </p:attrNameLst>
                                      </p:cBhvr>
                                      <p:to>
                                        <p:strVal val="visible"/>
                                      </p:to>
                                    </p:set>
                                    <p:animEffect transition="in" filter="barn(inVertical)">
                                      <p:cBhvr>
                                        <p:cTn id="22" dur="500"/>
                                        <p:tgtEl>
                                          <p:spTgt spid="6656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66563">
                                            <p:txEl>
                                              <p:pRg st="6" end="6"/>
                                            </p:txEl>
                                          </p:spTgt>
                                        </p:tgtEl>
                                        <p:attrNameLst>
                                          <p:attrName>style.visibility</p:attrName>
                                        </p:attrNameLst>
                                      </p:cBhvr>
                                      <p:to>
                                        <p:strVal val="visible"/>
                                      </p:to>
                                    </p:set>
                                    <p:animEffect transition="in" filter="barn(inVertical)">
                                      <p:cBhvr>
                                        <p:cTn id="25" dur="500"/>
                                        <p:tgtEl>
                                          <p:spTgt spid="66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67587" name="Content Placeholder 2"/>
          <p:cNvSpPr>
            <a:spLocks noGrp="1"/>
          </p:cNvSpPr>
          <p:nvPr>
            <p:ph idx="1"/>
          </p:nvPr>
        </p:nvSpPr>
        <p:spPr>
          <a:xfrm>
            <a:off x="381000" y="1784350"/>
            <a:ext cx="8763000" cy="5073650"/>
          </a:xfrm>
        </p:spPr>
        <p:txBody>
          <a:bodyPr/>
          <a:lstStyle/>
          <a:p>
            <a:pPr eaLnBrk="1" hangingPunct="1"/>
            <a:r>
              <a:rPr lang="en-US" b="1" dirty="0" smtClean="0"/>
              <a:t>OperationMultiply.java </a:t>
            </a:r>
          </a:p>
          <a:p>
            <a:pPr eaLnBrk="1" hangingPunct="1">
              <a:buFont typeface="Wingdings" pitchFamily="2" charset="2"/>
              <a:buNone/>
            </a:pPr>
            <a:r>
              <a:rPr lang="en-US" i="1" dirty="0" smtClean="0"/>
              <a:t>public class </a:t>
            </a:r>
            <a:r>
              <a:rPr lang="en-US" i="1" dirty="0" err="1" smtClean="0"/>
              <a:t>OperationMultiply</a:t>
            </a:r>
            <a:r>
              <a:rPr lang="en-US" i="1" dirty="0" smtClean="0"/>
              <a:t> implements Strategy{ </a:t>
            </a:r>
          </a:p>
          <a:p>
            <a:pPr eaLnBrk="1" hangingPunct="1">
              <a:buFont typeface="Wingdings" pitchFamily="2" charset="2"/>
              <a:buNone/>
            </a:pPr>
            <a:r>
              <a:rPr lang="en-US" i="1" dirty="0" smtClean="0"/>
              <a:t>@Override </a:t>
            </a:r>
          </a:p>
          <a:p>
            <a:pPr eaLnBrk="1" hangingPunct="1">
              <a:buFont typeface="Wingdings" pitchFamily="2" charset="2"/>
              <a:buNone/>
            </a:pPr>
            <a:r>
              <a:rPr lang="en-US" i="1" dirty="0" smtClean="0"/>
              <a:t>public </a:t>
            </a:r>
            <a:r>
              <a:rPr lang="en-US" i="1" dirty="0" err="1" smtClean="0"/>
              <a:t>int</a:t>
            </a:r>
            <a:r>
              <a:rPr lang="en-US" i="1" dirty="0" smtClean="0"/>
              <a:t> </a:t>
            </a:r>
            <a:r>
              <a:rPr lang="en-US" i="1" dirty="0" err="1" smtClean="0"/>
              <a:t>doOperation</a:t>
            </a:r>
            <a:r>
              <a:rPr lang="en-US" i="1" dirty="0" smtClean="0"/>
              <a:t>(</a:t>
            </a:r>
            <a:r>
              <a:rPr lang="en-US" i="1" dirty="0" err="1" smtClean="0"/>
              <a:t>int</a:t>
            </a:r>
            <a:r>
              <a:rPr lang="en-US" i="1" dirty="0" smtClean="0"/>
              <a:t> num1, </a:t>
            </a:r>
            <a:r>
              <a:rPr lang="en-US" i="1" dirty="0" err="1" smtClean="0"/>
              <a:t>int</a:t>
            </a:r>
            <a:r>
              <a:rPr lang="en-US" i="1" dirty="0" smtClean="0"/>
              <a:t> num2) { </a:t>
            </a:r>
          </a:p>
          <a:p>
            <a:pPr eaLnBrk="1" hangingPunct="1">
              <a:buFont typeface="Wingdings" pitchFamily="2" charset="2"/>
              <a:buNone/>
            </a:pPr>
            <a:r>
              <a:rPr lang="en-US" i="1" dirty="0" smtClean="0"/>
              <a:t>return num1 * num2; </a:t>
            </a:r>
          </a:p>
          <a:p>
            <a:pPr eaLnBrk="1" hangingPunct="1">
              <a:buFont typeface="Wingdings" pitchFamily="2" charset="2"/>
              <a:buNone/>
            </a:pPr>
            <a:r>
              <a:rPr lang="en-US" i="1" dirty="0" smtClean="0"/>
              <a:t>} </a:t>
            </a:r>
          </a:p>
          <a:p>
            <a:pPr eaLnBrk="1" hangingPunct="1">
              <a:buFont typeface="Wingdings" pitchFamily="2" charset="2"/>
              <a:buNone/>
            </a:pPr>
            <a:r>
              <a:rPr lang="en-US" i="1" dirty="0" smtClean="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barn(inVertical)">
                                      <p:cBhvr>
                                        <p:cTn id="7" dur="500"/>
                                        <p:tgtEl>
                                          <p:spTgt spid="6758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7587">
                                            <p:txEl>
                                              <p:pRg st="1" end="1"/>
                                            </p:txEl>
                                          </p:spTgt>
                                        </p:tgtEl>
                                        <p:attrNameLst>
                                          <p:attrName>style.visibility</p:attrName>
                                        </p:attrNameLst>
                                      </p:cBhvr>
                                      <p:to>
                                        <p:strVal val="visible"/>
                                      </p:to>
                                    </p:set>
                                    <p:animEffect transition="in" filter="barn(inVertical)">
                                      <p:cBhvr>
                                        <p:cTn id="10" dur="500"/>
                                        <p:tgtEl>
                                          <p:spTgt spid="6758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animEffect transition="in" filter="barn(inVertical)">
                                      <p:cBhvr>
                                        <p:cTn id="13" dur="500"/>
                                        <p:tgtEl>
                                          <p:spTgt spid="67587">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7587">
                                            <p:txEl>
                                              <p:pRg st="3" end="3"/>
                                            </p:txEl>
                                          </p:spTgt>
                                        </p:tgtEl>
                                        <p:attrNameLst>
                                          <p:attrName>style.visibility</p:attrName>
                                        </p:attrNameLst>
                                      </p:cBhvr>
                                      <p:to>
                                        <p:strVal val="visible"/>
                                      </p:to>
                                    </p:set>
                                    <p:animEffect transition="in" filter="barn(inVertical)">
                                      <p:cBhvr>
                                        <p:cTn id="16" dur="500"/>
                                        <p:tgtEl>
                                          <p:spTgt spid="67587">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7587">
                                            <p:txEl>
                                              <p:pRg st="4" end="4"/>
                                            </p:txEl>
                                          </p:spTgt>
                                        </p:tgtEl>
                                        <p:attrNameLst>
                                          <p:attrName>style.visibility</p:attrName>
                                        </p:attrNameLst>
                                      </p:cBhvr>
                                      <p:to>
                                        <p:strVal val="visible"/>
                                      </p:to>
                                    </p:set>
                                    <p:animEffect transition="in" filter="barn(inVertical)">
                                      <p:cBhvr>
                                        <p:cTn id="19" dur="500"/>
                                        <p:tgtEl>
                                          <p:spTgt spid="67587">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7587">
                                            <p:txEl>
                                              <p:pRg st="5" end="5"/>
                                            </p:txEl>
                                          </p:spTgt>
                                        </p:tgtEl>
                                        <p:attrNameLst>
                                          <p:attrName>style.visibility</p:attrName>
                                        </p:attrNameLst>
                                      </p:cBhvr>
                                      <p:to>
                                        <p:strVal val="visible"/>
                                      </p:to>
                                    </p:set>
                                    <p:animEffect transition="in" filter="barn(inVertical)">
                                      <p:cBhvr>
                                        <p:cTn id="22" dur="500"/>
                                        <p:tgtEl>
                                          <p:spTgt spid="67587">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67587">
                                            <p:txEl>
                                              <p:pRg st="6" end="6"/>
                                            </p:txEl>
                                          </p:spTgt>
                                        </p:tgtEl>
                                        <p:attrNameLst>
                                          <p:attrName>style.visibility</p:attrName>
                                        </p:attrNameLst>
                                      </p:cBhvr>
                                      <p:to>
                                        <p:strVal val="visible"/>
                                      </p:to>
                                    </p:set>
                                    <p:animEffect transition="in" filter="barn(inVertical)">
                                      <p:cBhvr>
                                        <p:cTn id="25" dur="500"/>
                                        <p:tgtEl>
                                          <p:spTgt spid="67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457200"/>
          </a:xfrm>
        </p:spPr>
        <p:txBody>
          <a:bodyPr>
            <a:normAutofit fontScale="90000"/>
          </a:bodyPr>
          <a:lstStyle/>
          <a:p>
            <a:pPr>
              <a:defRPr/>
            </a:pPr>
            <a:r>
              <a:rPr lang="en-US" dirty="0" smtClean="0"/>
              <a:t>. </a:t>
            </a:r>
            <a:br>
              <a:rPr lang="en-US" dirty="0" smtClean="0"/>
            </a:br>
            <a:r>
              <a:rPr lang="en-US" b="1" dirty="0" smtClean="0"/>
              <a:t> Step 3 </a:t>
            </a:r>
            <a:r>
              <a:rPr lang="en-US" dirty="0" smtClean="0"/>
              <a:t>Create Context Class </a:t>
            </a:r>
            <a:r>
              <a:rPr lang="en-US" b="1" dirty="0" smtClean="0"/>
              <a:t/>
            </a:r>
            <a:br>
              <a:rPr lang="en-US" b="1" dirty="0" smtClean="0"/>
            </a:br>
            <a:endParaRPr lang="en-US" dirty="0"/>
          </a:p>
        </p:txBody>
      </p:sp>
      <p:sp>
        <p:nvSpPr>
          <p:cNvPr id="68611" name="Content Placeholder 2"/>
          <p:cNvSpPr>
            <a:spLocks noGrp="1"/>
          </p:cNvSpPr>
          <p:nvPr>
            <p:ph idx="1"/>
          </p:nvPr>
        </p:nvSpPr>
        <p:spPr>
          <a:xfrm>
            <a:off x="381000" y="838200"/>
            <a:ext cx="8763000" cy="6019800"/>
          </a:xfrm>
        </p:spPr>
        <p:txBody>
          <a:bodyPr/>
          <a:lstStyle/>
          <a:p>
            <a:pPr eaLnBrk="1" hangingPunct="1">
              <a:buFont typeface="Wingdings" pitchFamily="2" charset="2"/>
              <a:buNone/>
            </a:pPr>
            <a:r>
              <a:rPr lang="en-US" b="1" dirty="0" smtClean="0"/>
              <a:t>Context.java </a:t>
            </a:r>
          </a:p>
          <a:p>
            <a:pPr eaLnBrk="1" hangingPunct="1">
              <a:buFont typeface="Wingdings" pitchFamily="2" charset="2"/>
              <a:buNone/>
            </a:pPr>
            <a:r>
              <a:rPr lang="en-US" i="1" dirty="0" smtClean="0"/>
              <a:t>public class Context { </a:t>
            </a:r>
          </a:p>
          <a:p>
            <a:pPr eaLnBrk="1" hangingPunct="1">
              <a:buFont typeface="Wingdings" pitchFamily="2" charset="2"/>
              <a:buNone/>
            </a:pPr>
            <a:r>
              <a:rPr lang="en-US" i="1" dirty="0" smtClean="0"/>
              <a:t>private Strategy </a:t>
            </a:r>
            <a:r>
              <a:rPr lang="en-US" i="1" dirty="0" err="1" smtClean="0"/>
              <a:t>strategy</a:t>
            </a:r>
            <a:r>
              <a:rPr lang="en-US" i="1" dirty="0" smtClean="0"/>
              <a:t>; </a:t>
            </a:r>
          </a:p>
          <a:p>
            <a:pPr eaLnBrk="1" hangingPunct="1">
              <a:buFont typeface="Wingdings" pitchFamily="2" charset="2"/>
              <a:buNone/>
            </a:pPr>
            <a:r>
              <a:rPr lang="en-US" i="1" dirty="0" smtClean="0"/>
              <a:t>public Context(Strategy strategy){ </a:t>
            </a:r>
          </a:p>
          <a:p>
            <a:pPr eaLnBrk="1" hangingPunct="1">
              <a:buFont typeface="Wingdings" pitchFamily="2" charset="2"/>
              <a:buNone/>
            </a:pPr>
            <a:r>
              <a:rPr lang="en-US" i="1" dirty="0" err="1" smtClean="0"/>
              <a:t>this.strategy</a:t>
            </a:r>
            <a:r>
              <a:rPr lang="en-US" i="1" dirty="0" smtClean="0"/>
              <a:t> = strategy; </a:t>
            </a:r>
          </a:p>
          <a:p>
            <a:pPr eaLnBrk="1" hangingPunct="1">
              <a:buFont typeface="Wingdings" pitchFamily="2" charset="2"/>
              <a:buNone/>
            </a:pPr>
            <a:r>
              <a:rPr lang="en-US" i="1" dirty="0" smtClean="0"/>
              <a:t>} </a:t>
            </a:r>
          </a:p>
          <a:p>
            <a:pPr eaLnBrk="1" hangingPunct="1">
              <a:buFont typeface="Wingdings" pitchFamily="2" charset="2"/>
              <a:buNone/>
            </a:pPr>
            <a:r>
              <a:rPr lang="en-US" i="1" dirty="0" smtClean="0"/>
              <a:t>public </a:t>
            </a:r>
            <a:r>
              <a:rPr lang="en-US" i="1" dirty="0" err="1" smtClean="0"/>
              <a:t>int</a:t>
            </a:r>
            <a:r>
              <a:rPr lang="en-US" i="1" dirty="0" smtClean="0"/>
              <a:t> </a:t>
            </a:r>
            <a:r>
              <a:rPr lang="en-US" i="1" dirty="0" err="1" smtClean="0"/>
              <a:t>executeStrategy</a:t>
            </a:r>
            <a:r>
              <a:rPr lang="en-US" i="1" dirty="0" smtClean="0"/>
              <a:t>(</a:t>
            </a:r>
            <a:r>
              <a:rPr lang="en-US" i="1" dirty="0" err="1" smtClean="0"/>
              <a:t>int</a:t>
            </a:r>
            <a:r>
              <a:rPr lang="en-US" i="1" dirty="0" smtClean="0"/>
              <a:t> num1, </a:t>
            </a:r>
            <a:r>
              <a:rPr lang="en-US" i="1" dirty="0" err="1" smtClean="0"/>
              <a:t>int</a:t>
            </a:r>
            <a:r>
              <a:rPr lang="en-US" i="1" dirty="0" smtClean="0"/>
              <a:t> num2){ </a:t>
            </a:r>
          </a:p>
          <a:p>
            <a:pPr eaLnBrk="1" hangingPunct="1">
              <a:buFont typeface="Wingdings" pitchFamily="2" charset="2"/>
              <a:buNone/>
            </a:pPr>
            <a:r>
              <a:rPr lang="en-US" i="1" dirty="0" smtClean="0"/>
              <a:t>return </a:t>
            </a:r>
            <a:r>
              <a:rPr lang="en-US" i="1" dirty="0" err="1" smtClean="0"/>
              <a:t>strategy.doOperation</a:t>
            </a:r>
            <a:r>
              <a:rPr lang="en-US" i="1" dirty="0" smtClean="0"/>
              <a:t>(num1, num2); </a:t>
            </a:r>
          </a:p>
          <a:p>
            <a:pPr eaLnBrk="1" hangingPunct="1">
              <a:buFont typeface="Wingdings" pitchFamily="2" charset="2"/>
              <a:buNone/>
            </a:pPr>
            <a:r>
              <a:rPr lang="en-US" i="1" dirty="0" smtClean="0"/>
              <a:t>} </a:t>
            </a:r>
          </a:p>
          <a:p>
            <a:pPr eaLnBrk="1" hangingPunct="1">
              <a:buFont typeface="Wingdings" pitchFamily="2" charset="2"/>
              <a:buNone/>
            </a:pPr>
            <a:r>
              <a:rPr lang="en-US" i="1" dirty="0" smtClean="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8611">
                                            <p:txEl>
                                              <p:pRg st="0" end="0"/>
                                            </p:txEl>
                                          </p:spTgt>
                                        </p:tgtEl>
                                        <p:attrNameLst>
                                          <p:attrName>style.visibility</p:attrName>
                                        </p:attrNameLst>
                                      </p:cBhvr>
                                      <p:to>
                                        <p:strVal val="visible"/>
                                      </p:to>
                                    </p:set>
                                    <p:animEffect transition="in" filter="barn(inVertical)">
                                      <p:cBhvr>
                                        <p:cTn id="13" dur="500"/>
                                        <p:tgtEl>
                                          <p:spTgt spid="68611">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8611">
                                            <p:txEl>
                                              <p:pRg st="1" end="1"/>
                                            </p:txEl>
                                          </p:spTgt>
                                        </p:tgtEl>
                                        <p:attrNameLst>
                                          <p:attrName>style.visibility</p:attrName>
                                        </p:attrNameLst>
                                      </p:cBhvr>
                                      <p:to>
                                        <p:strVal val="visible"/>
                                      </p:to>
                                    </p:set>
                                    <p:animEffect transition="in" filter="barn(inVertical)">
                                      <p:cBhvr>
                                        <p:cTn id="16" dur="500"/>
                                        <p:tgtEl>
                                          <p:spTgt spid="68611">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Effect transition="in" filter="barn(inVertical)">
                                      <p:cBhvr>
                                        <p:cTn id="19" dur="500"/>
                                        <p:tgtEl>
                                          <p:spTgt spid="68611">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8611">
                                            <p:txEl>
                                              <p:pRg st="3" end="3"/>
                                            </p:txEl>
                                          </p:spTgt>
                                        </p:tgtEl>
                                        <p:attrNameLst>
                                          <p:attrName>style.visibility</p:attrName>
                                        </p:attrNameLst>
                                      </p:cBhvr>
                                      <p:to>
                                        <p:strVal val="visible"/>
                                      </p:to>
                                    </p:set>
                                    <p:animEffect transition="in" filter="barn(inVertical)">
                                      <p:cBhvr>
                                        <p:cTn id="22" dur="500"/>
                                        <p:tgtEl>
                                          <p:spTgt spid="68611">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68611">
                                            <p:txEl>
                                              <p:pRg st="4" end="4"/>
                                            </p:txEl>
                                          </p:spTgt>
                                        </p:tgtEl>
                                        <p:attrNameLst>
                                          <p:attrName>style.visibility</p:attrName>
                                        </p:attrNameLst>
                                      </p:cBhvr>
                                      <p:to>
                                        <p:strVal val="visible"/>
                                      </p:to>
                                    </p:set>
                                    <p:animEffect transition="in" filter="barn(inVertical)">
                                      <p:cBhvr>
                                        <p:cTn id="25" dur="500"/>
                                        <p:tgtEl>
                                          <p:spTgt spid="68611">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68611">
                                            <p:txEl>
                                              <p:pRg st="5" end="5"/>
                                            </p:txEl>
                                          </p:spTgt>
                                        </p:tgtEl>
                                        <p:attrNameLst>
                                          <p:attrName>style.visibility</p:attrName>
                                        </p:attrNameLst>
                                      </p:cBhvr>
                                      <p:to>
                                        <p:strVal val="visible"/>
                                      </p:to>
                                    </p:set>
                                    <p:animEffect transition="in" filter="barn(inVertical)">
                                      <p:cBhvr>
                                        <p:cTn id="28" dur="500"/>
                                        <p:tgtEl>
                                          <p:spTgt spid="68611">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68611">
                                            <p:txEl>
                                              <p:pRg st="6" end="6"/>
                                            </p:txEl>
                                          </p:spTgt>
                                        </p:tgtEl>
                                        <p:attrNameLst>
                                          <p:attrName>style.visibility</p:attrName>
                                        </p:attrNameLst>
                                      </p:cBhvr>
                                      <p:to>
                                        <p:strVal val="visible"/>
                                      </p:to>
                                    </p:set>
                                    <p:animEffect transition="in" filter="barn(inVertical)">
                                      <p:cBhvr>
                                        <p:cTn id="31" dur="500"/>
                                        <p:tgtEl>
                                          <p:spTgt spid="68611">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68611">
                                            <p:txEl>
                                              <p:pRg st="7" end="7"/>
                                            </p:txEl>
                                          </p:spTgt>
                                        </p:tgtEl>
                                        <p:attrNameLst>
                                          <p:attrName>style.visibility</p:attrName>
                                        </p:attrNameLst>
                                      </p:cBhvr>
                                      <p:to>
                                        <p:strVal val="visible"/>
                                      </p:to>
                                    </p:set>
                                    <p:animEffect transition="in" filter="barn(inVertical)">
                                      <p:cBhvr>
                                        <p:cTn id="34" dur="500"/>
                                        <p:tgtEl>
                                          <p:spTgt spid="68611">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68611">
                                            <p:txEl>
                                              <p:pRg st="8" end="8"/>
                                            </p:txEl>
                                          </p:spTgt>
                                        </p:tgtEl>
                                        <p:attrNameLst>
                                          <p:attrName>style.visibility</p:attrName>
                                        </p:attrNameLst>
                                      </p:cBhvr>
                                      <p:to>
                                        <p:strVal val="visible"/>
                                      </p:to>
                                    </p:set>
                                    <p:animEffect transition="in" filter="barn(inVertical)">
                                      <p:cBhvr>
                                        <p:cTn id="37" dur="500"/>
                                        <p:tgtEl>
                                          <p:spTgt spid="68611">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68611">
                                            <p:txEl>
                                              <p:pRg st="9" end="9"/>
                                            </p:txEl>
                                          </p:spTgt>
                                        </p:tgtEl>
                                        <p:attrNameLst>
                                          <p:attrName>style.visibility</p:attrName>
                                        </p:attrNameLst>
                                      </p:cBhvr>
                                      <p:to>
                                        <p:strVal val="visible"/>
                                      </p:to>
                                    </p:set>
                                    <p:animEffect transition="in" filter="barn(inVertical)">
                                      <p:cBhvr>
                                        <p:cTn id="40" dur="500"/>
                                        <p:tgtEl>
                                          <p:spTgt spid="686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610600" cy="914400"/>
          </a:xfrm>
        </p:spPr>
        <p:txBody>
          <a:bodyPr>
            <a:normAutofit fontScale="90000"/>
          </a:bodyPr>
          <a:lstStyle/>
          <a:p>
            <a:pPr eaLnBrk="1" hangingPunct="1">
              <a:defRPr/>
            </a:pPr>
            <a:r>
              <a:rPr lang="en-US" sz="3200" b="1" dirty="0" smtClean="0"/>
              <a:t/>
            </a:r>
            <a:br>
              <a:rPr lang="en-US" sz="3200" b="1" dirty="0" smtClean="0"/>
            </a:br>
            <a:r>
              <a:rPr lang="en-US" sz="3200" b="1" dirty="0" smtClean="0"/>
              <a:t>Step 4 </a:t>
            </a:r>
            <a:r>
              <a:rPr lang="en-US" sz="3200" dirty="0" smtClean="0"/>
              <a:t>Use the Context to see change in behavior when it changes its Strategy.</a:t>
            </a:r>
            <a:r>
              <a:rPr lang="en-US" sz="3200" b="1" dirty="0" smtClean="0"/>
              <a:t/>
            </a:r>
            <a:br>
              <a:rPr lang="en-US" sz="3200" b="1" dirty="0" smtClean="0"/>
            </a:br>
            <a:endParaRPr lang="en-US" sz="3200" dirty="0"/>
          </a:p>
        </p:txBody>
      </p:sp>
      <p:sp>
        <p:nvSpPr>
          <p:cNvPr id="69635" name="Content Placeholder 2"/>
          <p:cNvSpPr>
            <a:spLocks noGrp="1"/>
          </p:cNvSpPr>
          <p:nvPr>
            <p:ph idx="1"/>
          </p:nvPr>
        </p:nvSpPr>
        <p:spPr>
          <a:xfrm>
            <a:off x="381000" y="685800"/>
            <a:ext cx="8763000" cy="6172200"/>
          </a:xfrm>
        </p:spPr>
        <p:txBody>
          <a:bodyPr/>
          <a:lstStyle/>
          <a:p>
            <a:pPr eaLnBrk="1" hangingPunct="1"/>
            <a:r>
              <a:rPr lang="en-US" sz="2400" dirty="0" smtClean="0"/>
              <a:t> </a:t>
            </a:r>
          </a:p>
          <a:p>
            <a:pPr eaLnBrk="1" hangingPunct="1"/>
            <a:r>
              <a:rPr lang="en-US" sz="2400" b="1" dirty="0" smtClean="0"/>
              <a:t>StrategyPatternDemo.java </a:t>
            </a:r>
          </a:p>
          <a:p>
            <a:pPr eaLnBrk="1" hangingPunct="1">
              <a:buFont typeface="Wingdings" pitchFamily="2" charset="2"/>
              <a:buNone/>
            </a:pPr>
            <a:r>
              <a:rPr lang="en-US" sz="2400" dirty="0" smtClean="0"/>
              <a:t>public class </a:t>
            </a:r>
            <a:r>
              <a:rPr lang="en-US" sz="2400" dirty="0" err="1" smtClean="0"/>
              <a:t>StrategyPatternDemo</a:t>
            </a:r>
            <a:r>
              <a:rPr lang="en-US" sz="2400" dirty="0" smtClean="0"/>
              <a:t> { </a:t>
            </a:r>
          </a:p>
          <a:p>
            <a:pPr eaLnBrk="1" hangingPunct="1">
              <a:buFont typeface="Wingdings" pitchFamily="2" charset="2"/>
              <a:buNone/>
            </a:pPr>
            <a:r>
              <a:rPr lang="en-US" sz="2400" dirty="0" smtClean="0"/>
              <a:t>public static void main(String[] </a:t>
            </a:r>
            <a:r>
              <a:rPr lang="en-US" sz="2400" dirty="0" err="1" smtClean="0"/>
              <a:t>args</a:t>
            </a:r>
            <a:r>
              <a:rPr lang="en-US" sz="2400" dirty="0" smtClean="0"/>
              <a:t>) { </a:t>
            </a:r>
          </a:p>
          <a:p>
            <a:pPr eaLnBrk="1" hangingPunct="1">
              <a:buFont typeface="Wingdings" pitchFamily="2" charset="2"/>
              <a:buNone/>
            </a:pPr>
            <a:r>
              <a:rPr lang="en-US" sz="2400" dirty="0" smtClean="0"/>
              <a:t>Context </a:t>
            </a:r>
            <a:r>
              <a:rPr lang="en-US" sz="2400" dirty="0" err="1" smtClean="0"/>
              <a:t>context</a:t>
            </a:r>
            <a:r>
              <a:rPr lang="en-US" sz="2400" dirty="0" smtClean="0"/>
              <a:t> = new Context(new </a:t>
            </a:r>
            <a:r>
              <a:rPr lang="en-US" sz="2400" dirty="0" err="1" smtClean="0"/>
              <a:t>OperationAdd</a:t>
            </a:r>
            <a:r>
              <a:rPr lang="en-US" sz="2400" dirty="0" smtClean="0"/>
              <a:t>()); </a:t>
            </a:r>
          </a:p>
          <a:p>
            <a:pPr eaLnBrk="1" hangingPunct="1">
              <a:buFont typeface="Wingdings" pitchFamily="2" charset="2"/>
              <a:buNone/>
            </a:pPr>
            <a:r>
              <a:rPr lang="en-US" sz="2400" dirty="0" err="1" smtClean="0"/>
              <a:t>System.out.println</a:t>
            </a:r>
            <a:r>
              <a:rPr lang="en-US" sz="2400" dirty="0" smtClean="0"/>
              <a:t>("10 + 5 = " + </a:t>
            </a:r>
            <a:r>
              <a:rPr lang="en-US" sz="2400" dirty="0" err="1" smtClean="0"/>
              <a:t>context.executeStrategy</a:t>
            </a:r>
            <a:r>
              <a:rPr lang="en-US" sz="2400" dirty="0" smtClean="0"/>
              <a:t>(10, 5)); </a:t>
            </a:r>
          </a:p>
          <a:p>
            <a:pPr eaLnBrk="1" hangingPunct="1">
              <a:buFont typeface="Wingdings" pitchFamily="2" charset="2"/>
              <a:buNone/>
            </a:pPr>
            <a:r>
              <a:rPr lang="en-US" sz="2400" dirty="0" smtClean="0"/>
              <a:t>context = new Context(new </a:t>
            </a:r>
            <a:r>
              <a:rPr lang="en-US" sz="2400" dirty="0" err="1" smtClean="0"/>
              <a:t>OperationSubstract</a:t>
            </a:r>
            <a:r>
              <a:rPr lang="en-US" sz="2400" dirty="0" smtClean="0"/>
              <a:t>()); </a:t>
            </a:r>
          </a:p>
          <a:p>
            <a:pPr eaLnBrk="1" hangingPunct="1">
              <a:buFont typeface="Wingdings" pitchFamily="2" charset="2"/>
              <a:buNone/>
            </a:pPr>
            <a:r>
              <a:rPr lang="en-US" sz="2400" dirty="0" err="1" smtClean="0"/>
              <a:t>System.out.println</a:t>
            </a:r>
            <a:r>
              <a:rPr lang="en-US" sz="2400" dirty="0" smtClean="0"/>
              <a:t>("10 - 5 = " + </a:t>
            </a:r>
            <a:r>
              <a:rPr lang="en-US" sz="2400" dirty="0" err="1" smtClean="0"/>
              <a:t>context.executeStrategy</a:t>
            </a:r>
            <a:r>
              <a:rPr lang="en-US" sz="2400" dirty="0" smtClean="0"/>
              <a:t>(10, 5)); </a:t>
            </a:r>
          </a:p>
          <a:p>
            <a:pPr eaLnBrk="1" hangingPunct="1">
              <a:buFont typeface="Wingdings" pitchFamily="2" charset="2"/>
              <a:buNone/>
            </a:pPr>
            <a:r>
              <a:rPr lang="en-US" sz="2400" dirty="0" smtClean="0"/>
              <a:t>context = new Context(new </a:t>
            </a:r>
            <a:r>
              <a:rPr lang="en-US" sz="2400" dirty="0" err="1" smtClean="0"/>
              <a:t>OperationMultiply</a:t>
            </a:r>
            <a:r>
              <a:rPr lang="en-US" sz="2400" dirty="0" smtClean="0"/>
              <a:t>()); </a:t>
            </a:r>
          </a:p>
          <a:p>
            <a:pPr eaLnBrk="1" hangingPunct="1">
              <a:buFont typeface="Wingdings" pitchFamily="2" charset="2"/>
              <a:buNone/>
            </a:pPr>
            <a:r>
              <a:rPr lang="en-US" sz="2400" dirty="0" err="1" smtClean="0"/>
              <a:t>System.out.println</a:t>
            </a:r>
            <a:r>
              <a:rPr lang="en-US" sz="2400" dirty="0" smtClean="0"/>
              <a:t>("10 * 5 = " + </a:t>
            </a:r>
            <a:r>
              <a:rPr lang="en-US" sz="2400" dirty="0" err="1" smtClean="0"/>
              <a:t>context.executeStrategy</a:t>
            </a:r>
            <a:r>
              <a:rPr lang="en-US" sz="2400" dirty="0" smtClean="0"/>
              <a:t>(10, 5)); </a:t>
            </a:r>
          </a:p>
          <a:p>
            <a:pPr eaLnBrk="1" hangingPunct="1">
              <a:buFont typeface="Wingdings" pitchFamily="2" charset="2"/>
              <a:buNone/>
            </a:pPr>
            <a:r>
              <a:rPr lang="en-US" sz="2400" dirty="0" smtClean="0"/>
              <a:t>} </a:t>
            </a:r>
          </a:p>
          <a:p>
            <a:pPr eaLnBrk="1" hangingPunct="1">
              <a:buFont typeface="Wingdings" pitchFamily="2" charset="2"/>
              <a:buNone/>
            </a:pPr>
            <a:r>
              <a:rPr lang="en-US" sz="2400" dirty="0" smtClean="0"/>
              <a:t>}</a:t>
            </a:r>
            <a:r>
              <a:rPr lang="en-US" dirty="0" smtClean="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9635">
                                            <p:txEl>
                                              <p:pRg st="0" end="0"/>
                                            </p:txEl>
                                          </p:spTgt>
                                        </p:tgtEl>
                                        <p:attrNameLst>
                                          <p:attrName>style.visibility</p:attrName>
                                        </p:attrNameLst>
                                      </p:cBhvr>
                                      <p:to>
                                        <p:strVal val="visible"/>
                                      </p:to>
                                    </p:set>
                                    <p:animEffect transition="in" filter="barn(inVertical)">
                                      <p:cBhvr>
                                        <p:cTn id="13" dur="500"/>
                                        <p:tgtEl>
                                          <p:spTgt spid="69635">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9635">
                                            <p:txEl>
                                              <p:pRg st="1" end="1"/>
                                            </p:txEl>
                                          </p:spTgt>
                                        </p:tgtEl>
                                        <p:attrNameLst>
                                          <p:attrName>style.visibility</p:attrName>
                                        </p:attrNameLst>
                                      </p:cBhvr>
                                      <p:to>
                                        <p:strVal val="visible"/>
                                      </p:to>
                                    </p:set>
                                    <p:animEffect transition="in" filter="barn(inVertical)">
                                      <p:cBhvr>
                                        <p:cTn id="16" dur="500"/>
                                        <p:tgtEl>
                                          <p:spTgt spid="69635">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Effect transition="in" filter="barn(inVertical)">
                                      <p:cBhvr>
                                        <p:cTn id="19" dur="500"/>
                                        <p:tgtEl>
                                          <p:spTgt spid="69635">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barn(inVertical)">
                                      <p:cBhvr>
                                        <p:cTn id="22" dur="500"/>
                                        <p:tgtEl>
                                          <p:spTgt spid="69635">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69635">
                                            <p:txEl>
                                              <p:pRg st="4" end="4"/>
                                            </p:txEl>
                                          </p:spTgt>
                                        </p:tgtEl>
                                        <p:attrNameLst>
                                          <p:attrName>style.visibility</p:attrName>
                                        </p:attrNameLst>
                                      </p:cBhvr>
                                      <p:to>
                                        <p:strVal val="visible"/>
                                      </p:to>
                                    </p:set>
                                    <p:animEffect transition="in" filter="barn(inVertical)">
                                      <p:cBhvr>
                                        <p:cTn id="25" dur="500"/>
                                        <p:tgtEl>
                                          <p:spTgt spid="69635">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69635">
                                            <p:txEl>
                                              <p:pRg st="5" end="5"/>
                                            </p:txEl>
                                          </p:spTgt>
                                        </p:tgtEl>
                                        <p:attrNameLst>
                                          <p:attrName>style.visibility</p:attrName>
                                        </p:attrNameLst>
                                      </p:cBhvr>
                                      <p:to>
                                        <p:strVal val="visible"/>
                                      </p:to>
                                    </p:set>
                                    <p:animEffect transition="in" filter="barn(inVertical)">
                                      <p:cBhvr>
                                        <p:cTn id="28" dur="500"/>
                                        <p:tgtEl>
                                          <p:spTgt spid="69635">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69635">
                                            <p:txEl>
                                              <p:pRg st="6" end="6"/>
                                            </p:txEl>
                                          </p:spTgt>
                                        </p:tgtEl>
                                        <p:attrNameLst>
                                          <p:attrName>style.visibility</p:attrName>
                                        </p:attrNameLst>
                                      </p:cBhvr>
                                      <p:to>
                                        <p:strVal val="visible"/>
                                      </p:to>
                                    </p:set>
                                    <p:animEffect transition="in" filter="barn(inVertical)">
                                      <p:cBhvr>
                                        <p:cTn id="31" dur="500"/>
                                        <p:tgtEl>
                                          <p:spTgt spid="69635">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69635">
                                            <p:txEl>
                                              <p:pRg st="7" end="7"/>
                                            </p:txEl>
                                          </p:spTgt>
                                        </p:tgtEl>
                                        <p:attrNameLst>
                                          <p:attrName>style.visibility</p:attrName>
                                        </p:attrNameLst>
                                      </p:cBhvr>
                                      <p:to>
                                        <p:strVal val="visible"/>
                                      </p:to>
                                    </p:set>
                                    <p:animEffect transition="in" filter="barn(inVertical)">
                                      <p:cBhvr>
                                        <p:cTn id="34" dur="500"/>
                                        <p:tgtEl>
                                          <p:spTgt spid="69635">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69635">
                                            <p:txEl>
                                              <p:pRg st="8" end="8"/>
                                            </p:txEl>
                                          </p:spTgt>
                                        </p:tgtEl>
                                        <p:attrNameLst>
                                          <p:attrName>style.visibility</p:attrName>
                                        </p:attrNameLst>
                                      </p:cBhvr>
                                      <p:to>
                                        <p:strVal val="visible"/>
                                      </p:to>
                                    </p:set>
                                    <p:animEffect transition="in" filter="barn(inVertical)">
                                      <p:cBhvr>
                                        <p:cTn id="37" dur="500"/>
                                        <p:tgtEl>
                                          <p:spTgt spid="69635">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69635">
                                            <p:txEl>
                                              <p:pRg st="9" end="9"/>
                                            </p:txEl>
                                          </p:spTgt>
                                        </p:tgtEl>
                                        <p:attrNameLst>
                                          <p:attrName>style.visibility</p:attrName>
                                        </p:attrNameLst>
                                      </p:cBhvr>
                                      <p:to>
                                        <p:strVal val="visible"/>
                                      </p:to>
                                    </p:set>
                                    <p:animEffect transition="in" filter="barn(inVertical)">
                                      <p:cBhvr>
                                        <p:cTn id="40" dur="500"/>
                                        <p:tgtEl>
                                          <p:spTgt spid="69635">
                                            <p:txEl>
                                              <p:pRg st="9" end="9"/>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69635">
                                            <p:txEl>
                                              <p:pRg st="10" end="10"/>
                                            </p:txEl>
                                          </p:spTgt>
                                        </p:tgtEl>
                                        <p:attrNameLst>
                                          <p:attrName>style.visibility</p:attrName>
                                        </p:attrNameLst>
                                      </p:cBhvr>
                                      <p:to>
                                        <p:strVal val="visible"/>
                                      </p:to>
                                    </p:set>
                                    <p:animEffect transition="in" filter="barn(inVertical)">
                                      <p:cBhvr>
                                        <p:cTn id="43" dur="500"/>
                                        <p:tgtEl>
                                          <p:spTgt spid="69635">
                                            <p:txEl>
                                              <p:pRg st="10" end="1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69635">
                                            <p:txEl>
                                              <p:pRg st="11" end="11"/>
                                            </p:txEl>
                                          </p:spTgt>
                                        </p:tgtEl>
                                        <p:attrNameLst>
                                          <p:attrName>style.visibility</p:attrName>
                                        </p:attrNameLst>
                                      </p:cBhvr>
                                      <p:to>
                                        <p:strVal val="visible"/>
                                      </p:to>
                                    </p:set>
                                    <p:animEffect transition="in" filter="barn(inVertical)">
                                      <p:cBhvr>
                                        <p:cTn id="46" dur="500"/>
                                        <p:tgtEl>
                                          <p:spTgt spid="696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Responsibility: </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sz="3000" dirty="0" smtClean="0"/>
              <a:t>Responsibility can be: – accomplished by a single object. – or a group of object collaboratively accomplish a responsibility.</a:t>
            </a:r>
          </a:p>
          <a:p>
            <a:r>
              <a:rPr lang="en-US" sz="3000" dirty="0" smtClean="0"/>
              <a:t> GRASP helps us in deciding which responsibility should be assigned to which object/class. </a:t>
            </a:r>
          </a:p>
          <a:p>
            <a:r>
              <a:rPr lang="en-US" sz="3000" dirty="0" smtClean="0"/>
              <a:t>Identify the objects and responsibilities from the problem domain, and also identify how objects interact with each other. </a:t>
            </a:r>
          </a:p>
          <a:p>
            <a:r>
              <a:rPr lang="en-US" sz="3000" dirty="0" smtClean="0"/>
              <a:t> Define blue print for those objects – i.e. class </a:t>
            </a:r>
            <a:r>
              <a:rPr lang="en-US" dirty="0" smtClean="0"/>
              <a:t>with methods implementing those responsibilities</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b="1" dirty="0" smtClean="0"/>
              <a:t>Step 5 </a:t>
            </a:r>
            <a:r>
              <a:rPr lang="en-US" dirty="0" smtClean="0"/>
              <a:t>Verify the output. </a:t>
            </a:r>
            <a:br>
              <a:rPr lang="en-US" dirty="0" smtClean="0"/>
            </a:br>
            <a:r>
              <a:rPr lang="en-US" b="1" dirty="0" smtClean="0"/>
              <a:t/>
            </a:r>
            <a:br>
              <a:rPr lang="en-US" b="1" dirty="0" smtClean="0"/>
            </a:br>
            <a:endParaRPr lang="en-US" dirty="0"/>
          </a:p>
        </p:txBody>
      </p:sp>
      <p:sp>
        <p:nvSpPr>
          <p:cNvPr id="70659" name="Content Placeholder 2"/>
          <p:cNvSpPr>
            <a:spLocks noGrp="1"/>
          </p:cNvSpPr>
          <p:nvPr>
            <p:ph idx="1"/>
          </p:nvPr>
        </p:nvSpPr>
        <p:spPr/>
        <p:txBody>
          <a:bodyPr/>
          <a:lstStyle/>
          <a:p>
            <a:pPr eaLnBrk="1" hangingPunct="1"/>
            <a:r>
              <a:rPr lang="en-US" dirty="0" smtClean="0"/>
              <a:t>10 + 5 = 15 </a:t>
            </a:r>
          </a:p>
          <a:p>
            <a:pPr eaLnBrk="1" hangingPunct="1"/>
            <a:r>
              <a:rPr lang="en-US" dirty="0" smtClean="0"/>
              <a:t>10 - 5 = 5 </a:t>
            </a:r>
          </a:p>
          <a:p>
            <a:pPr eaLnBrk="1" hangingPunct="1"/>
            <a:r>
              <a:rPr lang="en-US" dirty="0" smtClean="0"/>
              <a:t>10 * 5 = 50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0659">
                                            <p:txEl>
                                              <p:pRg st="0" end="0"/>
                                            </p:txEl>
                                          </p:spTgt>
                                        </p:tgtEl>
                                        <p:attrNameLst>
                                          <p:attrName>style.visibility</p:attrName>
                                        </p:attrNameLst>
                                      </p:cBhvr>
                                      <p:to>
                                        <p:strVal val="visible"/>
                                      </p:to>
                                    </p:set>
                                    <p:animEffect transition="in" filter="barn(inVertical)">
                                      <p:cBhvr>
                                        <p:cTn id="13" dur="500"/>
                                        <p:tgtEl>
                                          <p:spTgt spid="70659">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0659">
                                            <p:txEl>
                                              <p:pRg st="1" end="1"/>
                                            </p:txEl>
                                          </p:spTgt>
                                        </p:tgtEl>
                                        <p:attrNameLst>
                                          <p:attrName>style.visibility</p:attrName>
                                        </p:attrNameLst>
                                      </p:cBhvr>
                                      <p:to>
                                        <p:strVal val="visible"/>
                                      </p:to>
                                    </p:set>
                                    <p:animEffect transition="in" filter="barn(inVertical)">
                                      <p:cBhvr>
                                        <p:cTn id="16" dur="500"/>
                                        <p:tgtEl>
                                          <p:spTgt spid="70659">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0659">
                                            <p:txEl>
                                              <p:pRg st="2" end="2"/>
                                            </p:txEl>
                                          </p:spTgt>
                                        </p:tgtEl>
                                        <p:attrNameLst>
                                          <p:attrName>style.visibility</p:attrName>
                                        </p:attrNameLst>
                                      </p:cBhvr>
                                      <p:to>
                                        <p:strVal val="visible"/>
                                      </p:to>
                                    </p:set>
                                    <p:animEffect transition="in" filter="barn(inVertical)">
                                      <p:cBhvr>
                                        <p:cTn id="19" dur="500"/>
                                        <p:tgtEl>
                                          <p:spTgt spid="70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State Pattern</a:t>
            </a:r>
            <a:endParaRPr lang="en-US" dirty="0"/>
          </a:p>
        </p:txBody>
      </p:sp>
      <p:sp>
        <p:nvSpPr>
          <p:cNvPr id="71683" name="Content Placeholder 2"/>
          <p:cNvSpPr>
            <a:spLocks noGrp="1"/>
          </p:cNvSpPr>
          <p:nvPr>
            <p:ph idx="1"/>
          </p:nvPr>
        </p:nvSpPr>
        <p:spPr>
          <a:xfrm>
            <a:off x="457200" y="1295400"/>
            <a:ext cx="8229600" cy="4830763"/>
          </a:xfrm>
        </p:spPr>
        <p:txBody>
          <a:bodyPr>
            <a:normAutofit lnSpcReduction="10000"/>
          </a:bodyPr>
          <a:lstStyle/>
          <a:p>
            <a:r>
              <a:rPr lang="en-US" b="1" dirty="0" smtClean="0"/>
              <a:t>Definition:  </a:t>
            </a:r>
            <a:r>
              <a:rPr lang="en-US" dirty="0" smtClean="0"/>
              <a:t>Allow an object to alter its behavior when its internal state changes. The object will appear to change its class. </a:t>
            </a:r>
          </a:p>
          <a:p>
            <a:r>
              <a:rPr lang="en-US" dirty="0" smtClean="0"/>
              <a:t>In State pattern, a class behavior changes based on its state. This type of design pattern comes under behavior pattern. </a:t>
            </a:r>
          </a:p>
          <a:p>
            <a:r>
              <a:rPr lang="en-US" dirty="0" smtClean="0"/>
              <a:t>In State pattern, we create objects which represent various states and a context object whose behavior varies as its state object changes.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1683">
                                            <p:txEl>
                                              <p:pRg st="1" end="1"/>
                                            </p:txEl>
                                          </p:spTgt>
                                        </p:tgtEl>
                                        <p:attrNameLst>
                                          <p:attrName>style.visibility</p:attrName>
                                        </p:attrNameLst>
                                      </p:cBhvr>
                                      <p:to>
                                        <p:strVal val="visible"/>
                                      </p:to>
                                    </p:set>
                                    <p:animEffect transition="in" filter="barn(inVertical)">
                                      <p:cBhvr>
                                        <p:cTn id="14" dur="500"/>
                                        <p:tgtEl>
                                          <p:spTgt spid="7168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1683">
                                            <p:txEl>
                                              <p:pRg st="0" end="0"/>
                                            </p:txEl>
                                          </p:spTgt>
                                        </p:tgtEl>
                                        <p:attrNameLst>
                                          <p:attrName>style.visibility</p:attrName>
                                        </p:attrNameLst>
                                      </p:cBhvr>
                                      <p:to>
                                        <p:strVal val="visible"/>
                                      </p:to>
                                    </p:set>
                                    <p:animEffect transition="in" filter="barn(inVertical)">
                                      <p:cBhvr>
                                        <p:cTn id="19" dur="500"/>
                                        <p:tgtEl>
                                          <p:spTgt spid="71683">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1683">
                                            <p:txEl>
                                              <p:pRg st="2" end="2"/>
                                            </p:txEl>
                                          </p:spTgt>
                                        </p:tgtEl>
                                        <p:attrNameLst>
                                          <p:attrName>style.visibility</p:attrName>
                                        </p:attrNameLst>
                                      </p:cBhvr>
                                      <p:to>
                                        <p:strVal val="visible"/>
                                      </p:to>
                                    </p:set>
                                    <p:animEffect transition="in" filter="barn(inVertical)">
                                      <p:cBhvr>
                                        <p:cTn id="22" dur="500"/>
                                        <p:tgtEl>
                                          <p:spTgt spid="71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descr="http://www.dofactory.com/images/diagrams/net/state.gif"/>
          <p:cNvPicPr>
            <a:picLocks noChangeAspect="1" noChangeArrowheads="1"/>
          </p:cNvPicPr>
          <p:nvPr/>
        </p:nvPicPr>
        <p:blipFill>
          <a:blip r:embed="rId2"/>
          <a:srcRect/>
          <a:stretch>
            <a:fillRect/>
          </a:stretch>
        </p:blipFill>
        <p:spPr bwMode="auto">
          <a:xfrm>
            <a:off x="1447800" y="990600"/>
            <a:ext cx="6629400" cy="3962400"/>
          </a:xfrm>
          <a:prstGeom prst="rect">
            <a:avLst/>
          </a:prstGeom>
          <a:noFill/>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1"/>
            <a:ext cx="7772400" cy="457199"/>
          </a:xfrm>
        </p:spPr>
        <p:txBody>
          <a:bodyPr>
            <a:normAutofit fontScale="90000"/>
          </a:bodyPr>
          <a:lstStyle/>
          <a:p>
            <a:r>
              <a:rPr lang="en-US" b="1" dirty="0" smtClean="0"/>
              <a:t>Participants</a:t>
            </a:r>
            <a:br>
              <a:rPr lang="en-US" b="1" dirty="0" smtClean="0"/>
            </a:br>
            <a:endParaRPr lang="en-US" dirty="0"/>
          </a:p>
        </p:txBody>
      </p:sp>
      <p:sp>
        <p:nvSpPr>
          <p:cNvPr id="3" name="Subtitle 2"/>
          <p:cNvSpPr>
            <a:spLocks noGrp="1"/>
          </p:cNvSpPr>
          <p:nvPr>
            <p:ph type="subTitle" idx="1"/>
          </p:nvPr>
        </p:nvSpPr>
        <p:spPr>
          <a:xfrm>
            <a:off x="457200" y="838200"/>
            <a:ext cx="8229600" cy="5257800"/>
          </a:xfrm>
        </p:spPr>
        <p:txBody>
          <a:bodyPr>
            <a:normAutofit fontScale="92500" lnSpcReduction="10000"/>
          </a:bodyPr>
          <a:lstStyle/>
          <a:p>
            <a:pPr algn="l"/>
            <a:r>
              <a:rPr lang="en-US" dirty="0" smtClean="0">
                <a:solidFill>
                  <a:schemeClr val="tx1"/>
                </a:solidFill>
              </a:rPr>
              <a:t>The classes and objects participating in this pattern are: </a:t>
            </a:r>
          </a:p>
          <a:p>
            <a:pPr algn="l"/>
            <a:r>
              <a:rPr lang="en-US" b="1" dirty="0" smtClean="0">
                <a:solidFill>
                  <a:schemeClr val="tx1"/>
                </a:solidFill>
              </a:rPr>
              <a:t>Context</a:t>
            </a:r>
            <a:r>
              <a:rPr lang="en-US" dirty="0" smtClean="0">
                <a:solidFill>
                  <a:schemeClr val="tx1"/>
                </a:solidFill>
              </a:rPr>
              <a:t>  </a:t>
            </a:r>
            <a:r>
              <a:rPr lang="en-US" b="1" dirty="0" smtClean="0">
                <a:solidFill>
                  <a:schemeClr val="tx1"/>
                </a:solidFill>
              </a:rPr>
              <a:t>(Account)</a:t>
            </a:r>
            <a:r>
              <a:rPr lang="en-US" dirty="0" smtClean="0">
                <a:solidFill>
                  <a:schemeClr val="tx1"/>
                </a:solidFill>
              </a:rPr>
              <a:t> </a:t>
            </a:r>
          </a:p>
          <a:p>
            <a:pPr lvl="1" algn="l"/>
            <a:r>
              <a:rPr lang="en-US" dirty="0" smtClean="0">
                <a:solidFill>
                  <a:schemeClr val="tx1"/>
                </a:solidFill>
              </a:rPr>
              <a:t>-defines the interface of interest to clients </a:t>
            </a:r>
          </a:p>
          <a:p>
            <a:pPr lvl="1" algn="l"/>
            <a:r>
              <a:rPr lang="en-US" dirty="0" smtClean="0">
                <a:solidFill>
                  <a:schemeClr val="tx1"/>
                </a:solidFill>
              </a:rPr>
              <a:t>-maintains an instance of a </a:t>
            </a:r>
            <a:r>
              <a:rPr lang="en-US" dirty="0" err="1" smtClean="0">
                <a:solidFill>
                  <a:schemeClr val="tx1"/>
                </a:solidFill>
              </a:rPr>
              <a:t>ConcreteState</a:t>
            </a:r>
            <a:r>
              <a:rPr lang="en-US" dirty="0" smtClean="0">
                <a:solidFill>
                  <a:schemeClr val="tx1"/>
                </a:solidFill>
              </a:rPr>
              <a:t> subclass that -defines the current state.</a:t>
            </a:r>
          </a:p>
          <a:p>
            <a:pPr algn="l"/>
            <a:r>
              <a:rPr lang="en-US" b="1" dirty="0" smtClean="0">
                <a:solidFill>
                  <a:schemeClr val="tx1"/>
                </a:solidFill>
              </a:rPr>
              <a:t>State</a:t>
            </a:r>
            <a:r>
              <a:rPr lang="en-US" dirty="0" smtClean="0">
                <a:solidFill>
                  <a:schemeClr val="tx1"/>
                </a:solidFill>
              </a:rPr>
              <a:t>  </a:t>
            </a:r>
            <a:r>
              <a:rPr lang="en-US" b="1" dirty="0" smtClean="0">
                <a:solidFill>
                  <a:schemeClr val="tx1"/>
                </a:solidFill>
              </a:rPr>
              <a:t>(State)</a:t>
            </a:r>
            <a:r>
              <a:rPr lang="en-US" dirty="0" smtClean="0">
                <a:solidFill>
                  <a:schemeClr val="tx1"/>
                </a:solidFill>
              </a:rPr>
              <a:t> </a:t>
            </a:r>
          </a:p>
          <a:p>
            <a:pPr lvl="1" algn="l"/>
            <a:r>
              <a:rPr lang="en-US" dirty="0" smtClean="0">
                <a:solidFill>
                  <a:schemeClr val="tx1"/>
                </a:solidFill>
              </a:rPr>
              <a:t>-defines an interface for encapsulating the behavior associated with a particular state of the Context.</a:t>
            </a:r>
          </a:p>
          <a:p>
            <a:pPr algn="l"/>
            <a:r>
              <a:rPr lang="en-US" b="1" dirty="0" smtClean="0">
                <a:solidFill>
                  <a:schemeClr val="tx1"/>
                </a:solidFill>
              </a:rPr>
              <a:t>Concrete State</a:t>
            </a:r>
            <a:r>
              <a:rPr lang="en-US" dirty="0" smtClean="0">
                <a:solidFill>
                  <a:schemeClr val="tx1"/>
                </a:solidFill>
              </a:rPr>
              <a:t>  </a:t>
            </a:r>
            <a:r>
              <a:rPr lang="en-US" b="1" dirty="0" smtClean="0">
                <a:solidFill>
                  <a:schemeClr val="tx1"/>
                </a:solidFill>
              </a:rPr>
              <a:t>(</a:t>
            </a:r>
            <a:r>
              <a:rPr lang="en-US" b="1" dirty="0" err="1" smtClean="0">
                <a:solidFill>
                  <a:schemeClr val="tx1"/>
                </a:solidFill>
              </a:rPr>
              <a:t>RedState</a:t>
            </a:r>
            <a:r>
              <a:rPr lang="en-US" b="1" dirty="0" smtClean="0">
                <a:solidFill>
                  <a:schemeClr val="tx1"/>
                </a:solidFill>
              </a:rPr>
              <a:t>, </a:t>
            </a:r>
            <a:r>
              <a:rPr lang="en-US" b="1" dirty="0" err="1" smtClean="0">
                <a:solidFill>
                  <a:schemeClr val="tx1"/>
                </a:solidFill>
              </a:rPr>
              <a:t>SilverState</a:t>
            </a:r>
            <a:r>
              <a:rPr lang="en-US" b="1" dirty="0" smtClean="0">
                <a:solidFill>
                  <a:schemeClr val="tx1"/>
                </a:solidFill>
              </a:rPr>
              <a:t>, </a:t>
            </a:r>
            <a:r>
              <a:rPr lang="en-US" b="1" dirty="0" err="1" smtClean="0">
                <a:solidFill>
                  <a:schemeClr val="tx1"/>
                </a:solidFill>
              </a:rPr>
              <a:t>GoldState</a:t>
            </a:r>
            <a:r>
              <a:rPr lang="en-US" b="1" dirty="0" smtClean="0">
                <a:solidFill>
                  <a:schemeClr val="tx1"/>
                </a:solidFill>
              </a:rPr>
              <a:t>)</a:t>
            </a:r>
            <a:r>
              <a:rPr lang="en-US" dirty="0" smtClean="0">
                <a:solidFill>
                  <a:schemeClr val="tx1"/>
                </a:solidFill>
              </a:rPr>
              <a:t> </a:t>
            </a:r>
          </a:p>
          <a:p>
            <a:pPr lvl="1" algn="l"/>
            <a:r>
              <a:rPr lang="en-US" dirty="0" smtClean="0">
                <a:solidFill>
                  <a:schemeClr val="tx1"/>
                </a:solidFill>
              </a:rPr>
              <a:t>each subclass implements a behavior associated with a state of Context</a:t>
            </a:r>
          </a:p>
          <a:p>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04" name="Rectangle 20"/>
          <p:cNvSpPr>
            <a:spLocks noGrp="1" noChangeArrowheads="1"/>
          </p:cNvSpPr>
          <p:nvPr>
            <p:ph type="title"/>
          </p:nvPr>
        </p:nvSpPr>
        <p:spPr/>
        <p:txBody>
          <a:bodyPr/>
          <a:lstStyle/>
          <a:p>
            <a:pPr>
              <a:defRPr/>
            </a:pPr>
            <a:r>
              <a:rPr lang="en-US" u="sng" dirty="0"/>
              <a:t>General Description</a:t>
            </a:r>
          </a:p>
        </p:txBody>
      </p:sp>
      <p:sp>
        <p:nvSpPr>
          <p:cNvPr id="72707" name="Rectangle 21"/>
          <p:cNvSpPr>
            <a:spLocks noGrp="1" noChangeArrowheads="1"/>
          </p:cNvSpPr>
          <p:nvPr>
            <p:ph idx="1"/>
          </p:nvPr>
        </p:nvSpPr>
        <p:spPr/>
        <p:txBody>
          <a:bodyPr/>
          <a:lstStyle/>
          <a:p>
            <a:r>
              <a:rPr lang="en-US" dirty="0" smtClean="0"/>
              <a:t>A type of Behavioral pattern.</a:t>
            </a:r>
          </a:p>
          <a:p>
            <a:endParaRPr lang="en-US" dirty="0" smtClean="0"/>
          </a:p>
          <a:p>
            <a:r>
              <a:rPr lang="en-US" dirty="0" smtClean="0"/>
              <a:t>Allows an object to alter its behavior when its internal state changes. The object will appear to change its class.</a:t>
            </a:r>
          </a:p>
          <a:p>
            <a:endParaRPr lang="en-US" dirty="0" smtClean="0"/>
          </a:p>
          <a:p>
            <a:r>
              <a:rPr lang="en-US" dirty="0" smtClean="0"/>
              <a:t>Uses Polymorphism to define different behaviors for different states of an object.</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804"/>
                                        </p:tgtEl>
                                        <p:attrNameLst>
                                          <p:attrName>style.visibility</p:attrName>
                                        </p:attrNameLst>
                                      </p:cBhvr>
                                      <p:to>
                                        <p:strVal val="visible"/>
                                      </p:to>
                                    </p:set>
                                    <p:anim calcmode="lin" valueType="num">
                                      <p:cBhvr additive="base">
                                        <p:cTn id="7" dur="500" fill="hold"/>
                                        <p:tgtEl>
                                          <p:spTgt spid="118804"/>
                                        </p:tgtEl>
                                        <p:attrNameLst>
                                          <p:attrName>ppt_x</p:attrName>
                                        </p:attrNameLst>
                                      </p:cBhvr>
                                      <p:tavLst>
                                        <p:tav tm="0">
                                          <p:val>
                                            <p:strVal val="#ppt_x"/>
                                          </p:val>
                                        </p:tav>
                                        <p:tav tm="100000">
                                          <p:val>
                                            <p:strVal val="#ppt_x"/>
                                          </p:val>
                                        </p:tav>
                                      </p:tavLst>
                                    </p:anim>
                                    <p:anim calcmode="lin" valueType="num">
                                      <p:cBhvr additive="base">
                                        <p:cTn id="8" dur="500" fill="hold"/>
                                        <p:tgtEl>
                                          <p:spTgt spid="1188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2707">
                                            <p:txEl>
                                              <p:pRg st="0" end="0"/>
                                            </p:txEl>
                                          </p:spTgt>
                                        </p:tgtEl>
                                        <p:attrNameLst>
                                          <p:attrName>style.visibility</p:attrName>
                                        </p:attrNameLst>
                                      </p:cBhvr>
                                      <p:to>
                                        <p:strVal val="visible"/>
                                      </p:to>
                                    </p:set>
                                    <p:animEffect transition="in" filter="barn(inVertical)">
                                      <p:cBhvr>
                                        <p:cTn id="13" dur="500"/>
                                        <p:tgtEl>
                                          <p:spTgt spid="72707">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2707">
                                            <p:txEl>
                                              <p:pRg st="2" end="2"/>
                                            </p:txEl>
                                          </p:spTgt>
                                        </p:tgtEl>
                                        <p:attrNameLst>
                                          <p:attrName>style.visibility</p:attrName>
                                        </p:attrNameLst>
                                      </p:cBhvr>
                                      <p:to>
                                        <p:strVal val="visible"/>
                                      </p:to>
                                    </p:set>
                                    <p:animEffect transition="in" filter="barn(inVertical)">
                                      <p:cBhvr>
                                        <p:cTn id="16" dur="500"/>
                                        <p:tgtEl>
                                          <p:spTgt spid="72707">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animEffect transition="in" filter="barn(inVertical)">
                                      <p:cBhvr>
                                        <p:cTn id="19" dur="5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4"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2" name="Rectangle 10"/>
          <p:cNvSpPr>
            <a:spLocks noGrp="1" noChangeArrowheads="1"/>
          </p:cNvSpPr>
          <p:nvPr>
            <p:ph type="title"/>
          </p:nvPr>
        </p:nvSpPr>
        <p:spPr/>
        <p:txBody>
          <a:bodyPr/>
          <a:lstStyle/>
          <a:p>
            <a:pPr>
              <a:defRPr/>
            </a:pPr>
            <a:r>
              <a:rPr lang="en-US" dirty="0"/>
              <a:t>When to use STATE pattern ?</a:t>
            </a:r>
          </a:p>
        </p:txBody>
      </p:sp>
      <p:sp>
        <p:nvSpPr>
          <p:cNvPr id="73731" name="Rectangle 11"/>
          <p:cNvSpPr>
            <a:spLocks noGrp="1" noChangeArrowheads="1"/>
          </p:cNvSpPr>
          <p:nvPr>
            <p:ph sz="half" idx="1"/>
          </p:nvPr>
        </p:nvSpPr>
        <p:spPr>
          <a:xfrm>
            <a:off x="457200" y="1600200"/>
            <a:ext cx="7924800" cy="4525963"/>
          </a:xfrm>
        </p:spPr>
        <p:txBody>
          <a:bodyPr/>
          <a:lstStyle/>
          <a:p>
            <a:pPr>
              <a:lnSpc>
                <a:spcPct val="80000"/>
              </a:lnSpc>
            </a:pPr>
            <a:r>
              <a:rPr lang="en-US" sz="3200" dirty="0" smtClean="0"/>
              <a:t>State pattern is useful when there is an object that can be in one of several states, with different behavior in each state.</a:t>
            </a:r>
          </a:p>
          <a:p>
            <a:pPr>
              <a:lnSpc>
                <a:spcPct val="80000"/>
              </a:lnSpc>
            </a:pPr>
            <a:endParaRPr lang="en-US" sz="3200" dirty="0" smtClean="0"/>
          </a:p>
          <a:p>
            <a:pPr>
              <a:lnSpc>
                <a:spcPct val="80000"/>
              </a:lnSpc>
            </a:pPr>
            <a:r>
              <a:rPr lang="en-US" sz="3200" dirty="0" smtClean="0"/>
              <a:t>To simplify operations that have large conditional statements that depend on the object’s state.</a:t>
            </a:r>
          </a:p>
          <a:p>
            <a:pPr>
              <a:lnSpc>
                <a:spcPct val="80000"/>
              </a:lnSpc>
              <a:buFont typeface="Wingdings" pitchFamily="2" charset="2"/>
              <a:buNone/>
            </a:pPr>
            <a:endParaRPr lang="en-US" sz="22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322"/>
                                        </p:tgtEl>
                                        <p:attrNameLst>
                                          <p:attrName>style.visibility</p:attrName>
                                        </p:attrNameLst>
                                      </p:cBhvr>
                                      <p:to>
                                        <p:strVal val="visible"/>
                                      </p:to>
                                    </p:set>
                                    <p:anim calcmode="lin" valueType="num">
                                      <p:cBhvr additive="base">
                                        <p:cTn id="7" dur="500" fill="hold"/>
                                        <p:tgtEl>
                                          <p:spTgt spid="141322"/>
                                        </p:tgtEl>
                                        <p:attrNameLst>
                                          <p:attrName>ppt_x</p:attrName>
                                        </p:attrNameLst>
                                      </p:cBhvr>
                                      <p:tavLst>
                                        <p:tav tm="0">
                                          <p:val>
                                            <p:strVal val="#ppt_x"/>
                                          </p:val>
                                        </p:tav>
                                        <p:tav tm="100000">
                                          <p:val>
                                            <p:strVal val="#ppt_x"/>
                                          </p:val>
                                        </p:tav>
                                      </p:tavLst>
                                    </p:anim>
                                    <p:anim calcmode="lin" valueType="num">
                                      <p:cBhvr additive="base">
                                        <p:cTn id="8" dur="500" fill="hold"/>
                                        <p:tgtEl>
                                          <p:spTgt spid="141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3731">
                                            <p:txEl>
                                              <p:pRg st="0" end="0"/>
                                            </p:txEl>
                                          </p:spTgt>
                                        </p:tgtEl>
                                        <p:attrNameLst>
                                          <p:attrName>style.visibility</p:attrName>
                                        </p:attrNameLst>
                                      </p:cBhvr>
                                      <p:to>
                                        <p:strVal val="visible"/>
                                      </p:to>
                                    </p:set>
                                    <p:animEffect transition="in" filter="barn(inVertical)">
                                      <p:cBhvr>
                                        <p:cTn id="13" dur="500"/>
                                        <p:tgtEl>
                                          <p:spTgt spid="7373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3731">
                                            <p:txEl>
                                              <p:pRg st="2" end="2"/>
                                            </p:txEl>
                                          </p:spTgt>
                                        </p:tgtEl>
                                        <p:attrNameLst>
                                          <p:attrName>style.visibility</p:attrName>
                                        </p:attrNameLst>
                                      </p:cBhvr>
                                      <p:to>
                                        <p:strVal val="visible"/>
                                      </p:to>
                                    </p:set>
                                    <p:animEffect transition="in" filter="barn(inVertical)">
                                      <p:cBhvr>
                                        <p:cTn id="18" dur="500"/>
                                        <p:tgtEl>
                                          <p:spTgt spid="73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2" grpId="0"/>
      <p:bldP spid="73731"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
          <p:cNvSpPr>
            <a:spLocks noChangeArrowheads="1"/>
          </p:cNvSpPr>
          <p:nvPr/>
        </p:nvSpPr>
        <p:spPr bwMode="auto">
          <a:xfrm>
            <a:off x="2286000" y="4267200"/>
            <a:ext cx="1828800" cy="2209800"/>
          </a:xfrm>
          <a:prstGeom prst="rect">
            <a:avLst/>
          </a:prstGeom>
          <a:solidFill>
            <a:srgbClr val="C7FDD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solidFill>
                <a:srgbClr val="000000"/>
              </a:solidFill>
            </a:endParaRPr>
          </a:p>
        </p:txBody>
      </p:sp>
      <p:sp>
        <p:nvSpPr>
          <p:cNvPr id="74755" name="Rectangle 12"/>
          <p:cNvSpPr>
            <a:spLocks noChangeArrowheads="1"/>
          </p:cNvSpPr>
          <p:nvPr/>
        </p:nvSpPr>
        <p:spPr bwMode="auto">
          <a:xfrm>
            <a:off x="7162800" y="4267200"/>
            <a:ext cx="1752600" cy="2209800"/>
          </a:xfrm>
          <a:prstGeom prst="rect">
            <a:avLst/>
          </a:prstGeom>
          <a:solidFill>
            <a:srgbClr val="C7FDD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solidFill>
                <a:srgbClr val="000000"/>
              </a:solidFill>
            </a:endParaRPr>
          </a:p>
        </p:txBody>
      </p:sp>
      <p:sp>
        <p:nvSpPr>
          <p:cNvPr id="74756" name="Rectangle 13"/>
          <p:cNvSpPr>
            <a:spLocks noChangeArrowheads="1"/>
          </p:cNvSpPr>
          <p:nvPr/>
        </p:nvSpPr>
        <p:spPr bwMode="auto">
          <a:xfrm>
            <a:off x="4648200" y="4267200"/>
            <a:ext cx="1828800" cy="2209800"/>
          </a:xfrm>
          <a:prstGeom prst="rect">
            <a:avLst/>
          </a:prstGeom>
          <a:solidFill>
            <a:srgbClr val="C7FDD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solidFill>
                <a:srgbClr val="000000"/>
              </a:solidFill>
            </a:endParaRPr>
          </a:p>
        </p:txBody>
      </p:sp>
      <p:sp>
        <p:nvSpPr>
          <p:cNvPr id="74757" name="Rectangle 14"/>
          <p:cNvSpPr>
            <a:spLocks noChangeArrowheads="1"/>
          </p:cNvSpPr>
          <p:nvPr/>
        </p:nvSpPr>
        <p:spPr bwMode="auto">
          <a:xfrm>
            <a:off x="533400" y="1828800"/>
            <a:ext cx="1600200" cy="2514600"/>
          </a:xfrm>
          <a:prstGeom prst="rect">
            <a:avLst/>
          </a:prstGeom>
          <a:solidFill>
            <a:srgbClr val="C7FDD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solidFill>
                <a:srgbClr val="000000"/>
              </a:solidFill>
            </a:endParaRPr>
          </a:p>
        </p:txBody>
      </p:sp>
      <p:sp>
        <p:nvSpPr>
          <p:cNvPr id="74758" name="Rectangle 15"/>
          <p:cNvSpPr>
            <a:spLocks noGrp="1" noChangeArrowheads="1"/>
          </p:cNvSpPr>
          <p:nvPr>
            <p:ph type="title"/>
          </p:nvPr>
        </p:nvSpPr>
        <p:spPr>
          <a:noFill/>
        </p:spPr>
        <p:txBody>
          <a:bodyPr/>
          <a:lstStyle/>
          <a:p>
            <a:pPr eaLnBrk="1" hangingPunct="1"/>
            <a:r>
              <a:rPr lang="en-US" dirty="0" smtClean="0"/>
              <a:t>Example </a:t>
            </a:r>
          </a:p>
        </p:txBody>
      </p:sp>
      <p:sp>
        <p:nvSpPr>
          <p:cNvPr id="74759" name="Line 20"/>
          <p:cNvSpPr>
            <a:spLocks noChangeShapeType="1"/>
          </p:cNvSpPr>
          <p:nvPr/>
        </p:nvSpPr>
        <p:spPr bwMode="auto">
          <a:xfrm>
            <a:off x="533400" y="2438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0" name="Text Box 21"/>
          <p:cNvSpPr txBox="1">
            <a:spLocks noChangeArrowheads="1"/>
          </p:cNvSpPr>
          <p:nvPr/>
        </p:nvSpPr>
        <p:spPr bwMode="auto">
          <a:xfrm>
            <a:off x="381000" y="1905000"/>
            <a:ext cx="1806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solidFill>
                  <a:srgbClr val="000000"/>
                </a:solidFill>
              </a:rPr>
              <a:t>water</a:t>
            </a:r>
          </a:p>
        </p:txBody>
      </p:sp>
      <p:sp>
        <p:nvSpPr>
          <p:cNvPr id="74761" name="Rectangle 22"/>
          <p:cNvSpPr>
            <a:spLocks noChangeArrowheads="1"/>
          </p:cNvSpPr>
          <p:nvPr/>
        </p:nvSpPr>
        <p:spPr bwMode="auto">
          <a:xfrm>
            <a:off x="4648200" y="1828800"/>
            <a:ext cx="1981200" cy="1524000"/>
          </a:xfrm>
          <a:prstGeom prst="rect">
            <a:avLst/>
          </a:prstGeom>
          <a:solidFill>
            <a:srgbClr val="C7FDD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solidFill>
                <a:srgbClr val="000000"/>
              </a:solidFill>
            </a:endParaRPr>
          </a:p>
        </p:txBody>
      </p:sp>
      <p:sp>
        <p:nvSpPr>
          <p:cNvPr id="74762" name="Line 23"/>
          <p:cNvSpPr>
            <a:spLocks noChangeShapeType="1"/>
          </p:cNvSpPr>
          <p:nvPr/>
        </p:nvSpPr>
        <p:spPr bwMode="auto">
          <a:xfrm>
            <a:off x="4648200" y="23622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3" name="Text Box 24"/>
          <p:cNvSpPr txBox="1">
            <a:spLocks noChangeArrowheads="1"/>
          </p:cNvSpPr>
          <p:nvPr/>
        </p:nvSpPr>
        <p:spPr bwMode="auto">
          <a:xfrm>
            <a:off x="4800600" y="1981200"/>
            <a:ext cx="156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rgbClr val="000000"/>
                </a:solidFill>
              </a:rPr>
              <a:t>StateOfWater</a:t>
            </a:r>
          </a:p>
        </p:txBody>
      </p:sp>
      <p:sp>
        <p:nvSpPr>
          <p:cNvPr id="74764" name="Line 26"/>
          <p:cNvSpPr>
            <a:spLocks noChangeShapeType="1"/>
          </p:cNvSpPr>
          <p:nvPr/>
        </p:nvSpPr>
        <p:spPr bwMode="auto">
          <a:xfrm>
            <a:off x="2286000" y="48006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5" name="Line 27"/>
          <p:cNvSpPr>
            <a:spLocks noChangeShapeType="1"/>
          </p:cNvSpPr>
          <p:nvPr/>
        </p:nvSpPr>
        <p:spPr bwMode="auto">
          <a:xfrm>
            <a:off x="4648200" y="48006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28"/>
          <p:cNvSpPr>
            <a:spLocks noChangeShapeType="1"/>
          </p:cNvSpPr>
          <p:nvPr/>
        </p:nvSpPr>
        <p:spPr bwMode="auto">
          <a:xfrm>
            <a:off x="7162800" y="48006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Text Box 29"/>
          <p:cNvSpPr txBox="1">
            <a:spLocks noChangeArrowheads="1"/>
          </p:cNvSpPr>
          <p:nvPr/>
        </p:nvSpPr>
        <p:spPr bwMode="auto">
          <a:xfrm>
            <a:off x="2438400" y="4343400"/>
            <a:ext cx="1403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rgbClr val="000000"/>
                </a:solidFill>
              </a:rPr>
              <a:t>WaterVapor</a:t>
            </a:r>
          </a:p>
        </p:txBody>
      </p:sp>
      <p:sp>
        <p:nvSpPr>
          <p:cNvPr id="74768" name="Text Box 30"/>
          <p:cNvSpPr txBox="1">
            <a:spLocks noChangeArrowheads="1"/>
          </p:cNvSpPr>
          <p:nvPr/>
        </p:nvSpPr>
        <p:spPr bwMode="auto">
          <a:xfrm>
            <a:off x="4724400" y="4343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solidFill>
                  <a:srgbClr val="000000"/>
                </a:solidFill>
              </a:rPr>
              <a:t>  LiquidWater</a:t>
            </a:r>
          </a:p>
        </p:txBody>
      </p:sp>
      <p:sp>
        <p:nvSpPr>
          <p:cNvPr id="74769" name="Text Box 31"/>
          <p:cNvSpPr txBox="1">
            <a:spLocks noChangeArrowheads="1"/>
          </p:cNvSpPr>
          <p:nvPr/>
        </p:nvSpPr>
        <p:spPr bwMode="auto">
          <a:xfrm>
            <a:off x="7848600" y="4343400"/>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rgbClr val="000000"/>
                </a:solidFill>
              </a:rPr>
              <a:t>Ice</a:t>
            </a:r>
          </a:p>
        </p:txBody>
      </p:sp>
      <p:sp>
        <p:nvSpPr>
          <p:cNvPr id="74770" name="Text Box 32"/>
          <p:cNvSpPr txBox="1">
            <a:spLocks noChangeArrowheads="1"/>
          </p:cNvSpPr>
          <p:nvPr/>
        </p:nvSpPr>
        <p:spPr bwMode="auto">
          <a:xfrm>
            <a:off x="2286000" y="48768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solidFill>
                  <a:srgbClr val="000000"/>
                </a:solidFill>
              </a:rPr>
              <a:t>increaseTemp()</a:t>
            </a:r>
          </a:p>
          <a:p>
            <a:pPr eaLnBrk="1" hangingPunct="1"/>
            <a:r>
              <a:rPr lang="en-US" sz="1600">
                <a:solidFill>
                  <a:srgbClr val="000000"/>
                </a:solidFill>
              </a:rPr>
              <a:t>decreaseTemp()</a:t>
            </a:r>
          </a:p>
        </p:txBody>
      </p:sp>
      <p:sp>
        <p:nvSpPr>
          <p:cNvPr id="74771" name="Line 35"/>
          <p:cNvSpPr>
            <a:spLocks noChangeShapeType="1"/>
          </p:cNvSpPr>
          <p:nvPr/>
        </p:nvSpPr>
        <p:spPr bwMode="auto">
          <a:xfrm>
            <a:off x="533400" y="2743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2" name="Text Box 36"/>
          <p:cNvSpPr txBox="1">
            <a:spLocks noChangeArrowheads="1"/>
          </p:cNvSpPr>
          <p:nvPr/>
        </p:nvSpPr>
        <p:spPr bwMode="auto">
          <a:xfrm>
            <a:off x="517525" y="2398713"/>
            <a:ext cx="154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a:solidFill>
                  <a:srgbClr val="000000"/>
                </a:solidFill>
              </a:rPr>
              <a:t>state variable</a:t>
            </a:r>
          </a:p>
        </p:txBody>
      </p:sp>
      <p:sp>
        <p:nvSpPr>
          <p:cNvPr id="74773" name="AutoShape 37"/>
          <p:cNvSpPr>
            <a:spLocks noChangeArrowheads="1"/>
          </p:cNvSpPr>
          <p:nvPr/>
        </p:nvSpPr>
        <p:spPr bwMode="auto">
          <a:xfrm>
            <a:off x="2133600" y="2514600"/>
            <a:ext cx="381000" cy="22860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rgbClr val="C7FD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solidFill>
                <a:srgbClr val="000000"/>
              </a:solidFill>
            </a:endParaRPr>
          </a:p>
        </p:txBody>
      </p:sp>
      <p:sp>
        <p:nvSpPr>
          <p:cNvPr id="74774" name="Line 38"/>
          <p:cNvSpPr>
            <a:spLocks noChangeShapeType="1"/>
          </p:cNvSpPr>
          <p:nvPr/>
        </p:nvSpPr>
        <p:spPr bwMode="auto">
          <a:xfrm>
            <a:off x="2514600" y="2667000"/>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5" name="Line 39"/>
          <p:cNvSpPr>
            <a:spLocks noChangeShapeType="1"/>
          </p:cNvSpPr>
          <p:nvPr/>
        </p:nvSpPr>
        <p:spPr bwMode="auto">
          <a:xfrm>
            <a:off x="3124200" y="3886200"/>
            <a:ext cx="495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Line 40"/>
          <p:cNvSpPr>
            <a:spLocks noChangeShapeType="1"/>
          </p:cNvSpPr>
          <p:nvPr/>
        </p:nvSpPr>
        <p:spPr bwMode="auto">
          <a:xfrm flipV="1">
            <a:off x="3124200" y="3886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7" name="Line 41"/>
          <p:cNvSpPr>
            <a:spLocks noChangeShapeType="1"/>
          </p:cNvSpPr>
          <p:nvPr/>
        </p:nvSpPr>
        <p:spPr bwMode="auto">
          <a:xfrm flipV="1">
            <a:off x="8077200" y="3886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AutoShape 42"/>
          <p:cNvSpPr>
            <a:spLocks noChangeArrowheads="1"/>
          </p:cNvSpPr>
          <p:nvPr/>
        </p:nvSpPr>
        <p:spPr bwMode="auto">
          <a:xfrm rot="8110936">
            <a:off x="5410200" y="3581400"/>
            <a:ext cx="304800" cy="304800"/>
          </a:xfrm>
          <a:prstGeom prst="rtTriangl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solidFill>
                <a:srgbClr val="000000"/>
              </a:solidFill>
            </a:endParaRPr>
          </a:p>
        </p:txBody>
      </p:sp>
      <p:sp>
        <p:nvSpPr>
          <p:cNvPr id="74779" name="Line 43"/>
          <p:cNvSpPr>
            <a:spLocks noChangeShapeType="1"/>
          </p:cNvSpPr>
          <p:nvPr/>
        </p:nvSpPr>
        <p:spPr bwMode="auto">
          <a:xfrm flipV="1">
            <a:off x="55626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44"/>
          <p:cNvSpPr>
            <a:spLocks noChangeShapeType="1"/>
          </p:cNvSpPr>
          <p:nvPr/>
        </p:nvSpPr>
        <p:spPr bwMode="auto">
          <a:xfrm flipV="1">
            <a:off x="5562600" y="3352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45"/>
          <p:cNvSpPr>
            <a:spLocks noChangeArrowheads="1"/>
          </p:cNvSpPr>
          <p:nvPr/>
        </p:nvSpPr>
        <p:spPr bwMode="auto">
          <a:xfrm>
            <a:off x="228600" y="4724400"/>
            <a:ext cx="1828800" cy="1066800"/>
          </a:xfrm>
          <a:prstGeom prst="rect">
            <a:avLst/>
          </a:prstGeom>
          <a:solidFill>
            <a:srgbClr val="FEFC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solidFill>
                <a:srgbClr val="000000"/>
              </a:solidFill>
            </a:endParaRPr>
          </a:p>
        </p:txBody>
      </p:sp>
      <p:sp>
        <p:nvSpPr>
          <p:cNvPr id="74782" name="Text Box 46"/>
          <p:cNvSpPr txBox="1">
            <a:spLocks noChangeArrowheads="1"/>
          </p:cNvSpPr>
          <p:nvPr/>
        </p:nvSpPr>
        <p:spPr bwMode="auto">
          <a:xfrm>
            <a:off x="228600" y="4837113"/>
            <a:ext cx="1768475"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rgbClr val="000000"/>
                </a:solidFill>
              </a:rPr>
              <a:t>     Client</a:t>
            </a:r>
          </a:p>
          <a:p>
            <a:pPr eaLnBrk="1" hangingPunct="1"/>
            <a:r>
              <a:rPr lang="en-US" sz="1600">
                <a:solidFill>
                  <a:srgbClr val="000000"/>
                </a:solidFill>
              </a:rPr>
              <a:t>increaseTemp()</a:t>
            </a:r>
          </a:p>
        </p:txBody>
      </p:sp>
      <p:sp>
        <p:nvSpPr>
          <p:cNvPr id="74783" name="Text Box 48"/>
          <p:cNvSpPr txBox="1">
            <a:spLocks noChangeArrowheads="1"/>
          </p:cNvSpPr>
          <p:nvPr/>
        </p:nvSpPr>
        <p:spPr bwMode="auto">
          <a:xfrm>
            <a:off x="7162800" y="48768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solidFill>
                  <a:srgbClr val="000000"/>
                </a:solidFill>
              </a:rPr>
              <a:t>increaseTemp()</a:t>
            </a:r>
          </a:p>
          <a:p>
            <a:pPr eaLnBrk="1" hangingPunct="1"/>
            <a:r>
              <a:rPr lang="en-US" sz="1600">
                <a:solidFill>
                  <a:srgbClr val="000000"/>
                </a:solidFill>
              </a:rPr>
              <a:t>decreaseTemp()</a:t>
            </a:r>
          </a:p>
        </p:txBody>
      </p:sp>
      <p:sp>
        <p:nvSpPr>
          <p:cNvPr id="74784" name="Text Box 49"/>
          <p:cNvSpPr txBox="1">
            <a:spLocks noChangeArrowheads="1"/>
          </p:cNvSpPr>
          <p:nvPr/>
        </p:nvSpPr>
        <p:spPr bwMode="auto">
          <a:xfrm>
            <a:off x="4648200" y="48768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solidFill>
                  <a:srgbClr val="000000"/>
                </a:solidFill>
              </a:rPr>
              <a:t>increaseTemp()</a:t>
            </a:r>
          </a:p>
          <a:p>
            <a:pPr eaLnBrk="1" hangingPunct="1"/>
            <a:r>
              <a:rPr lang="en-US" sz="1600">
                <a:solidFill>
                  <a:srgbClr val="000000"/>
                </a:solidFill>
              </a:rPr>
              <a:t>decreaseTemp()</a:t>
            </a:r>
          </a:p>
        </p:txBody>
      </p:sp>
      <p:sp>
        <p:nvSpPr>
          <p:cNvPr id="74785" name="Text Box 50"/>
          <p:cNvSpPr txBox="1">
            <a:spLocks noChangeArrowheads="1"/>
          </p:cNvSpPr>
          <p:nvPr/>
        </p:nvSpPr>
        <p:spPr bwMode="auto">
          <a:xfrm>
            <a:off x="533400" y="2895600"/>
            <a:ext cx="1752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solidFill>
                  <a:srgbClr val="000000"/>
                </a:solidFill>
              </a:rPr>
              <a:t>increaseTemp()</a:t>
            </a:r>
          </a:p>
          <a:p>
            <a:pPr eaLnBrk="1" hangingPunct="1"/>
            <a:endParaRPr lang="en-US" sz="1600">
              <a:solidFill>
                <a:srgbClr val="000000"/>
              </a:solidFill>
            </a:endParaRPr>
          </a:p>
          <a:p>
            <a:pPr eaLnBrk="1" hangingPunct="1"/>
            <a:r>
              <a:rPr lang="en-US" sz="1600">
                <a:solidFill>
                  <a:srgbClr val="000000"/>
                </a:solidFill>
              </a:rPr>
              <a:t>decreaseTemp()</a:t>
            </a:r>
          </a:p>
        </p:txBody>
      </p:sp>
      <p:sp>
        <p:nvSpPr>
          <p:cNvPr id="74786" name="Line 51"/>
          <p:cNvSpPr>
            <a:spLocks noChangeShapeType="1"/>
          </p:cNvSpPr>
          <p:nvPr/>
        </p:nvSpPr>
        <p:spPr bwMode="auto">
          <a:xfrm flipV="1">
            <a:off x="381000" y="31242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7" name="Line 52"/>
          <p:cNvSpPr>
            <a:spLocks noChangeShapeType="1"/>
          </p:cNvSpPr>
          <p:nvPr/>
        </p:nvSpPr>
        <p:spPr bwMode="auto">
          <a:xfrm>
            <a:off x="381000" y="31242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8" name="Text Box 53"/>
          <p:cNvSpPr txBox="1">
            <a:spLocks noChangeArrowheads="1"/>
          </p:cNvSpPr>
          <p:nvPr/>
        </p:nvSpPr>
        <p:spPr bwMode="auto">
          <a:xfrm>
            <a:off x="4800600" y="2514600"/>
            <a:ext cx="1752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solidFill>
                  <a:srgbClr val="000000"/>
                </a:solidFill>
              </a:rPr>
              <a:t>increaseTemp()</a:t>
            </a:r>
          </a:p>
          <a:p>
            <a:pPr eaLnBrk="1" hangingPunct="1"/>
            <a:r>
              <a:rPr lang="en-US" sz="1600">
                <a:solidFill>
                  <a:srgbClr val="000000"/>
                </a:solidFill>
              </a:rPr>
              <a:t>decreaseTemp()</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anim calcmode="lin" valueType="num">
                                      <p:cBhvr additive="base">
                                        <p:cTn id="7" dur="500" fill="hold"/>
                                        <p:tgtEl>
                                          <p:spTgt spid="74758"/>
                                        </p:tgtEl>
                                        <p:attrNameLst>
                                          <p:attrName>ppt_x</p:attrName>
                                        </p:attrNameLst>
                                      </p:cBhvr>
                                      <p:tavLst>
                                        <p:tav tm="0">
                                          <p:val>
                                            <p:strVal val="#ppt_x"/>
                                          </p:val>
                                        </p:tav>
                                        <p:tav tm="100000">
                                          <p:val>
                                            <p:strVal val="#ppt_x"/>
                                          </p:val>
                                        </p:tav>
                                      </p:tavLst>
                                    </p:anim>
                                    <p:anim calcmode="lin" valueType="num">
                                      <p:cBhvr additive="base">
                                        <p:cTn id="8"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4"/>
                                        </p:tgtEl>
                                        <p:attrNameLst>
                                          <p:attrName>style.visibility</p:attrName>
                                        </p:attrNameLst>
                                      </p:cBhvr>
                                      <p:to>
                                        <p:strVal val="visible"/>
                                      </p:to>
                                    </p:set>
                                    <p:anim calcmode="lin" valueType="num">
                                      <p:cBhvr additive="base">
                                        <p:cTn id="13" dur="500" fill="hold"/>
                                        <p:tgtEl>
                                          <p:spTgt spid="74754"/>
                                        </p:tgtEl>
                                        <p:attrNameLst>
                                          <p:attrName>ppt_x</p:attrName>
                                        </p:attrNameLst>
                                      </p:cBhvr>
                                      <p:tavLst>
                                        <p:tav tm="0">
                                          <p:val>
                                            <p:strVal val="#ppt_x"/>
                                          </p:val>
                                        </p:tav>
                                        <p:tav tm="100000">
                                          <p:val>
                                            <p:strVal val="#ppt_x"/>
                                          </p:val>
                                        </p:tav>
                                      </p:tavLst>
                                    </p:anim>
                                    <p:anim calcmode="lin" valueType="num">
                                      <p:cBhvr additive="base">
                                        <p:cTn id="14" dur="500" fill="hold"/>
                                        <p:tgtEl>
                                          <p:spTgt spid="7475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4755"/>
                                        </p:tgtEl>
                                        <p:attrNameLst>
                                          <p:attrName>style.visibility</p:attrName>
                                        </p:attrNameLst>
                                      </p:cBhvr>
                                      <p:to>
                                        <p:strVal val="visible"/>
                                      </p:to>
                                    </p:set>
                                    <p:anim calcmode="lin" valueType="num">
                                      <p:cBhvr additive="base">
                                        <p:cTn id="17" dur="500" fill="hold"/>
                                        <p:tgtEl>
                                          <p:spTgt spid="74755"/>
                                        </p:tgtEl>
                                        <p:attrNameLst>
                                          <p:attrName>ppt_x</p:attrName>
                                        </p:attrNameLst>
                                      </p:cBhvr>
                                      <p:tavLst>
                                        <p:tav tm="0">
                                          <p:val>
                                            <p:strVal val="#ppt_x"/>
                                          </p:val>
                                        </p:tav>
                                        <p:tav tm="100000">
                                          <p:val>
                                            <p:strVal val="#ppt_x"/>
                                          </p:val>
                                        </p:tav>
                                      </p:tavLst>
                                    </p:anim>
                                    <p:anim calcmode="lin" valueType="num">
                                      <p:cBhvr additive="base">
                                        <p:cTn id="18" dur="500" fill="hold"/>
                                        <p:tgtEl>
                                          <p:spTgt spid="7475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4756"/>
                                        </p:tgtEl>
                                        <p:attrNameLst>
                                          <p:attrName>style.visibility</p:attrName>
                                        </p:attrNameLst>
                                      </p:cBhvr>
                                      <p:to>
                                        <p:strVal val="visible"/>
                                      </p:to>
                                    </p:set>
                                    <p:anim calcmode="lin" valueType="num">
                                      <p:cBhvr additive="base">
                                        <p:cTn id="21" dur="500" fill="hold"/>
                                        <p:tgtEl>
                                          <p:spTgt spid="74756"/>
                                        </p:tgtEl>
                                        <p:attrNameLst>
                                          <p:attrName>ppt_x</p:attrName>
                                        </p:attrNameLst>
                                      </p:cBhvr>
                                      <p:tavLst>
                                        <p:tav tm="0">
                                          <p:val>
                                            <p:strVal val="#ppt_x"/>
                                          </p:val>
                                        </p:tav>
                                        <p:tav tm="100000">
                                          <p:val>
                                            <p:strVal val="#ppt_x"/>
                                          </p:val>
                                        </p:tav>
                                      </p:tavLst>
                                    </p:anim>
                                    <p:anim calcmode="lin" valueType="num">
                                      <p:cBhvr additive="base">
                                        <p:cTn id="22" dur="500" fill="hold"/>
                                        <p:tgtEl>
                                          <p:spTgt spid="7475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4757"/>
                                        </p:tgtEl>
                                        <p:attrNameLst>
                                          <p:attrName>style.visibility</p:attrName>
                                        </p:attrNameLst>
                                      </p:cBhvr>
                                      <p:to>
                                        <p:strVal val="visible"/>
                                      </p:to>
                                    </p:set>
                                    <p:anim calcmode="lin" valueType="num">
                                      <p:cBhvr additive="base">
                                        <p:cTn id="25" dur="500" fill="hold"/>
                                        <p:tgtEl>
                                          <p:spTgt spid="74757"/>
                                        </p:tgtEl>
                                        <p:attrNameLst>
                                          <p:attrName>ppt_x</p:attrName>
                                        </p:attrNameLst>
                                      </p:cBhvr>
                                      <p:tavLst>
                                        <p:tav tm="0">
                                          <p:val>
                                            <p:strVal val="#ppt_x"/>
                                          </p:val>
                                        </p:tav>
                                        <p:tav tm="100000">
                                          <p:val>
                                            <p:strVal val="#ppt_x"/>
                                          </p:val>
                                        </p:tav>
                                      </p:tavLst>
                                    </p:anim>
                                    <p:anim calcmode="lin" valueType="num">
                                      <p:cBhvr additive="base">
                                        <p:cTn id="26" dur="500" fill="hold"/>
                                        <p:tgtEl>
                                          <p:spTgt spid="7475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4759"/>
                                        </p:tgtEl>
                                        <p:attrNameLst>
                                          <p:attrName>style.visibility</p:attrName>
                                        </p:attrNameLst>
                                      </p:cBhvr>
                                      <p:to>
                                        <p:strVal val="visible"/>
                                      </p:to>
                                    </p:set>
                                    <p:anim calcmode="lin" valueType="num">
                                      <p:cBhvr additive="base">
                                        <p:cTn id="29" dur="500" fill="hold"/>
                                        <p:tgtEl>
                                          <p:spTgt spid="74759"/>
                                        </p:tgtEl>
                                        <p:attrNameLst>
                                          <p:attrName>ppt_x</p:attrName>
                                        </p:attrNameLst>
                                      </p:cBhvr>
                                      <p:tavLst>
                                        <p:tav tm="0">
                                          <p:val>
                                            <p:strVal val="#ppt_x"/>
                                          </p:val>
                                        </p:tav>
                                        <p:tav tm="100000">
                                          <p:val>
                                            <p:strVal val="#ppt_x"/>
                                          </p:val>
                                        </p:tav>
                                      </p:tavLst>
                                    </p:anim>
                                    <p:anim calcmode="lin" valueType="num">
                                      <p:cBhvr additive="base">
                                        <p:cTn id="30" dur="500" fill="hold"/>
                                        <p:tgtEl>
                                          <p:spTgt spid="7475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4760"/>
                                        </p:tgtEl>
                                        <p:attrNameLst>
                                          <p:attrName>style.visibility</p:attrName>
                                        </p:attrNameLst>
                                      </p:cBhvr>
                                      <p:to>
                                        <p:strVal val="visible"/>
                                      </p:to>
                                    </p:set>
                                    <p:anim calcmode="lin" valueType="num">
                                      <p:cBhvr additive="base">
                                        <p:cTn id="33" dur="500" fill="hold"/>
                                        <p:tgtEl>
                                          <p:spTgt spid="74760"/>
                                        </p:tgtEl>
                                        <p:attrNameLst>
                                          <p:attrName>ppt_x</p:attrName>
                                        </p:attrNameLst>
                                      </p:cBhvr>
                                      <p:tavLst>
                                        <p:tav tm="0">
                                          <p:val>
                                            <p:strVal val="#ppt_x"/>
                                          </p:val>
                                        </p:tav>
                                        <p:tav tm="100000">
                                          <p:val>
                                            <p:strVal val="#ppt_x"/>
                                          </p:val>
                                        </p:tav>
                                      </p:tavLst>
                                    </p:anim>
                                    <p:anim calcmode="lin" valueType="num">
                                      <p:cBhvr additive="base">
                                        <p:cTn id="34" dur="500" fill="hold"/>
                                        <p:tgtEl>
                                          <p:spTgt spid="7476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4761"/>
                                        </p:tgtEl>
                                        <p:attrNameLst>
                                          <p:attrName>style.visibility</p:attrName>
                                        </p:attrNameLst>
                                      </p:cBhvr>
                                      <p:to>
                                        <p:strVal val="visible"/>
                                      </p:to>
                                    </p:set>
                                    <p:anim calcmode="lin" valueType="num">
                                      <p:cBhvr additive="base">
                                        <p:cTn id="37" dur="500" fill="hold"/>
                                        <p:tgtEl>
                                          <p:spTgt spid="74761"/>
                                        </p:tgtEl>
                                        <p:attrNameLst>
                                          <p:attrName>ppt_x</p:attrName>
                                        </p:attrNameLst>
                                      </p:cBhvr>
                                      <p:tavLst>
                                        <p:tav tm="0">
                                          <p:val>
                                            <p:strVal val="#ppt_x"/>
                                          </p:val>
                                        </p:tav>
                                        <p:tav tm="100000">
                                          <p:val>
                                            <p:strVal val="#ppt_x"/>
                                          </p:val>
                                        </p:tav>
                                      </p:tavLst>
                                    </p:anim>
                                    <p:anim calcmode="lin" valueType="num">
                                      <p:cBhvr additive="base">
                                        <p:cTn id="38" dur="500" fill="hold"/>
                                        <p:tgtEl>
                                          <p:spTgt spid="7476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4762"/>
                                        </p:tgtEl>
                                        <p:attrNameLst>
                                          <p:attrName>style.visibility</p:attrName>
                                        </p:attrNameLst>
                                      </p:cBhvr>
                                      <p:to>
                                        <p:strVal val="visible"/>
                                      </p:to>
                                    </p:set>
                                    <p:anim calcmode="lin" valueType="num">
                                      <p:cBhvr additive="base">
                                        <p:cTn id="41" dur="500" fill="hold"/>
                                        <p:tgtEl>
                                          <p:spTgt spid="74762"/>
                                        </p:tgtEl>
                                        <p:attrNameLst>
                                          <p:attrName>ppt_x</p:attrName>
                                        </p:attrNameLst>
                                      </p:cBhvr>
                                      <p:tavLst>
                                        <p:tav tm="0">
                                          <p:val>
                                            <p:strVal val="#ppt_x"/>
                                          </p:val>
                                        </p:tav>
                                        <p:tav tm="100000">
                                          <p:val>
                                            <p:strVal val="#ppt_x"/>
                                          </p:val>
                                        </p:tav>
                                      </p:tavLst>
                                    </p:anim>
                                    <p:anim calcmode="lin" valueType="num">
                                      <p:cBhvr additive="base">
                                        <p:cTn id="42" dur="500" fill="hold"/>
                                        <p:tgtEl>
                                          <p:spTgt spid="7476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4763"/>
                                        </p:tgtEl>
                                        <p:attrNameLst>
                                          <p:attrName>style.visibility</p:attrName>
                                        </p:attrNameLst>
                                      </p:cBhvr>
                                      <p:to>
                                        <p:strVal val="visible"/>
                                      </p:to>
                                    </p:set>
                                    <p:anim calcmode="lin" valueType="num">
                                      <p:cBhvr additive="base">
                                        <p:cTn id="45" dur="500" fill="hold"/>
                                        <p:tgtEl>
                                          <p:spTgt spid="74763"/>
                                        </p:tgtEl>
                                        <p:attrNameLst>
                                          <p:attrName>ppt_x</p:attrName>
                                        </p:attrNameLst>
                                      </p:cBhvr>
                                      <p:tavLst>
                                        <p:tav tm="0">
                                          <p:val>
                                            <p:strVal val="#ppt_x"/>
                                          </p:val>
                                        </p:tav>
                                        <p:tav tm="100000">
                                          <p:val>
                                            <p:strVal val="#ppt_x"/>
                                          </p:val>
                                        </p:tav>
                                      </p:tavLst>
                                    </p:anim>
                                    <p:anim calcmode="lin" valueType="num">
                                      <p:cBhvr additive="base">
                                        <p:cTn id="46" dur="500" fill="hold"/>
                                        <p:tgtEl>
                                          <p:spTgt spid="7476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4764"/>
                                        </p:tgtEl>
                                        <p:attrNameLst>
                                          <p:attrName>style.visibility</p:attrName>
                                        </p:attrNameLst>
                                      </p:cBhvr>
                                      <p:to>
                                        <p:strVal val="visible"/>
                                      </p:to>
                                    </p:set>
                                    <p:anim calcmode="lin" valueType="num">
                                      <p:cBhvr additive="base">
                                        <p:cTn id="49" dur="500" fill="hold"/>
                                        <p:tgtEl>
                                          <p:spTgt spid="74764"/>
                                        </p:tgtEl>
                                        <p:attrNameLst>
                                          <p:attrName>ppt_x</p:attrName>
                                        </p:attrNameLst>
                                      </p:cBhvr>
                                      <p:tavLst>
                                        <p:tav tm="0">
                                          <p:val>
                                            <p:strVal val="#ppt_x"/>
                                          </p:val>
                                        </p:tav>
                                        <p:tav tm="100000">
                                          <p:val>
                                            <p:strVal val="#ppt_x"/>
                                          </p:val>
                                        </p:tav>
                                      </p:tavLst>
                                    </p:anim>
                                    <p:anim calcmode="lin" valueType="num">
                                      <p:cBhvr additive="base">
                                        <p:cTn id="50" dur="500" fill="hold"/>
                                        <p:tgtEl>
                                          <p:spTgt spid="7476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4765"/>
                                        </p:tgtEl>
                                        <p:attrNameLst>
                                          <p:attrName>style.visibility</p:attrName>
                                        </p:attrNameLst>
                                      </p:cBhvr>
                                      <p:to>
                                        <p:strVal val="visible"/>
                                      </p:to>
                                    </p:set>
                                    <p:anim calcmode="lin" valueType="num">
                                      <p:cBhvr additive="base">
                                        <p:cTn id="53" dur="500" fill="hold"/>
                                        <p:tgtEl>
                                          <p:spTgt spid="74765"/>
                                        </p:tgtEl>
                                        <p:attrNameLst>
                                          <p:attrName>ppt_x</p:attrName>
                                        </p:attrNameLst>
                                      </p:cBhvr>
                                      <p:tavLst>
                                        <p:tav tm="0">
                                          <p:val>
                                            <p:strVal val="#ppt_x"/>
                                          </p:val>
                                        </p:tav>
                                        <p:tav tm="100000">
                                          <p:val>
                                            <p:strVal val="#ppt_x"/>
                                          </p:val>
                                        </p:tav>
                                      </p:tavLst>
                                    </p:anim>
                                    <p:anim calcmode="lin" valueType="num">
                                      <p:cBhvr additive="base">
                                        <p:cTn id="54" dur="500" fill="hold"/>
                                        <p:tgtEl>
                                          <p:spTgt spid="7476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4766"/>
                                        </p:tgtEl>
                                        <p:attrNameLst>
                                          <p:attrName>style.visibility</p:attrName>
                                        </p:attrNameLst>
                                      </p:cBhvr>
                                      <p:to>
                                        <p:strVal val="visible"/>
                                      </p:to>
                                    </p:set>
                                    <p:anim calcmode="lin" valueType="num">
                                      <p:cBhvr additive="base">
                                        <p:cTn id="57" dur="500" fill="hold"/>
                                        <p:tgtEl>
                                          <p:spTgt spid="74766"/>
                                        </p:tgtEl>
                                        <p:attrNameLst>
                                          <p:attrName>ppt_x</p:attrName>
                                        </p:attrNameLst>
                                      </p:cBhvr>
                                      <p:tavLst>
                                        <p:tav tm="0">
                                          <p:val>
                                            <p:strVal val="#ppt_x"/>
                                          </p:val>
                                        </p:tav>
                                        <p:tav tm="100000">
                                          <p:val>
                                            <p:strVal val="#ppt_x"/>
                                          </p:val>
                                        </p:tav>
                                      </p:tavLst>
                                    </p:anim>
                                    <p:anim calcmode="lin" valueType="num">
                                      <p:cBhvr additive="base">
                                        <p:cTn id="58" dur="500" fill="hold"/>
                                        <p:tgtEl>
                                          <p:spTgt spid="7476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4767"/>
                                        </p:tgtEl>
                                        <p:attrNameLst>
                                          <p:attrName>style.visibility</p:attrName>
                                        </p:attrNameLst>
                                      </p:cBhvr>
                                      <p:to>
                                        <p:strVal val="visible"/>
                                      </p:to>
                                    </p:set>
                                    <p:anim calcmode="lin" valueType="num">
                                      <p:cBhvr additive="base">
                                        <p:cTn id="61" dur="500" fill="hold"/>
                                        <p:tgtEl>
                                          <p:spTgt spid="74767"/>
                                        </p:tgtEl>
                                        <p:attrNameLst>
                                          <p:attrName>ppt_x</p:attrName>
                                        </p:attrNameLst>
                                      </p:cBhvr>
                                      <p:tavLst>
                                        <p:tav tm="0">
                                          <p:val>
                                            <p:strVal val="#ppt_x"/>
                                          </p:val>
                                        </p:tav>
                                        <p:tav tm="100000">
                                          <p:val>
                                            <p:strVal val="#ppt_x"/>
                                          </p:val>
                                        </p:tav>
                                      </p:tavLst>
                                    </p:anim>
                                    <p:anim calcmode="lin" valueType="num">
                                      <p:cBhvr additive="base">
                                        <p:cTn id="62" dur="500" fill="hold"/>
                                        <p:tgtEl>
                                          <p:spTgt spid="7476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4768"/>
                                        </p:tgtEl>
                                        <p:attrNameLst>
                                          <p:attrName>style.visibility</p:attrName>
                                        </p:attrNameLst>
                                      </p:cBhvr>
                                      <p:to>
                                        <p:strVal val="visible"/>
                                      </p:to>
                                    </p:set>
                                    <p:anim calcmode="lin" valueType="num">
                                      <p:cBhvr additive="base">
                                        <p:cTn id="65" dur="500" fill="hold"/>
                                        <p:tgtEl>
                                          <p:spTgt spid="74768"/>
                                        </p:tgtEl>
                                        <p:attrNameLst>
                                          <p:attrName>ppt_x</p:attrName>
                                        </p:attrNameLst>
                                      </p:cBhvr>
                                      <p:tavLst>
                                        <p:tav tm="0">
                                          <p:val>
                                            <p:strVal val="#ppt_x"/>
                                          </p:val>
                                        </p:tav>
                                        <p:tav tm="100000">
                                          <p:val>
                                            <p:strVal val="#ppt_x"/>
                                          </p:val>
                                        </p:tav>
                                      </p:tavLst>
                                    </p:anim>
                                    <p:anim calcmode="lin" valueType="num">
                                      <p:cBhvr additive="base">
                                        <p:cTn id="66" dur="500" fill="hold"/>
                                        <p:tgtEl>
                                          <p:spTgt spid="7476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4769"/>
                                        </p:tgtEl>
                                        <p:attrNameLst>
                                          <p:attrName>style.visibility</p:attrName>
                                        </p:attrNameLst>
                                      </p:cBhvr>
                                      <p:to>
                                        <p:strVal val="visible"/>
                                      </p:to>
                                    </p:set>
                                    <p:anim calcmode="lin" valueType="num">
                                      <p:cBhvr additive="base">
                                        <p:cTn id="69" dur="500" fill="hold"/>
                                        <p:tgtEl>
                                          <p:spTgt spid="74769"/>
                                        </p:tgtEl>
                                        <p:attrNameLst>
                                          <p:attrName>ppt_x</p:attrName>
                                        </p:attrNameLst>
                                      </p:cBhvr>
                                      <p:tavLst>
                                        <p:tav tm="0">
                                          <p:val>
                                            <p:strVal val="#ppt_x"/>
                                          </p:val>
                                        </p:tav>
                                        <p:tav tm="100000">
                                          <p:val>
                                            <p:strVal val="#ppt_x"/>
                                          </p:val>
                                        </p:tav>
                                      </p:tavLst>
                                    </p:anim>
                                    <p:anim calcmode="lin" valueType="num">
                                      <p:cBhvr additive="base">
                                        <p:cTn id="70" dur="500" fill="hold"/>
                                        <p:tgtEl>
                                          <p:spTgt spid="7476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4770"/>
                                        </p:tgtEl>
                                        <p:attrNameLst>
                                          <p:attrName>style.visibility</p:attrName>
                                        </p:attrNameLst>
                                      </p:cBhvr>
                                      <p:to>
                                        <p:strVal val="visible"/>
                                      </p:to>
                                    </p:set>
                                    <p:anim calcmode="lin" valueType="num">
                                      <p:cBhvr additive="base">
                                        <p:cTn id="73" dur="500" fill="hold"/>
                                        <p:tgtEl>
                                          <p:spTgt spid="74770"/>
                                        </p:tgtEl>
                                        <p:attrNameLst>
                                          <p:attrName>ppt_x</p:attrName>
                                        </p:attrNameLst>
                                      </p:cBhvr>
                                      <p:tavLst>
                                        <p:tav tm="0">
                                          <p:val>
                                            <p:strVal val="#ppt_x"/>
                                          </p:val>
                                        </p:tav>
                                        <p:tav tm="100000">
                                          <p:val>
                                            <p:strVal val="#ppt_x"/>
                                          </p:val>
                                        </p:tav>
                                      </p:tavLst>
                                    </p:anim>
                                    <p:anim calcmode="lin" valueType="num">
                                      <p:cBhvr additive="base">
                                        <p:cTn id="74" dur="500" fill="hold"/>
                                        <p:tgtEl>
                                          <p:spTgt spid="7477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4771"/>
                                        </p:tgtEl>
                                        <p:attrNameLst>
                                          <p:attrName>style.visibility</p:attrName>
                                        </p:attrNameLst>
                                      </p:cBhvr>
                                      <p:to>
                                        <p:strVal val="visible"/>
                                      </p:to>
                                    </p:set>
                                    <p:anim calcmode="lin" valueType="num">
                                      <p:cBhvr additive="base">
                                        <p:cTn id="77" dur="500" fill="hold"/>
                                        <p:tgtEl>
                                          <p:spTgt spid="74771"/>
                                        </p:tgtEl>
                                        <p:attrNameLst>
                                          <p:attrName>ppt_x</p:attrName>
                                        </p:attrNameLst>
                                      </p:cBhvr>
                                      <p:tavLst>
                                        <p:tav tm="0">
                                          <p:val>
                                            <p:strVal val="#ppt_x"/>
                                          </p:val>
                                        </p:tav>
                                        <p:tav tm="100000">
                                          <p:val>
                                            <p:strVal val="#ppt_x"/>
                                          </p:val>
                                        </p:tav>
                                      </p:tavLst>
                                    </p:anim>
                                    <p:anim calcmode="lin" valueType="num">
                                      <p:cBhvr additive="base">
                                        <p:cTn id="78" dur="500" fill="hold"/>
                                        <p:tgtEl>
                                          <p:spTgt spid="7477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4772"/>
                                        </p:tgtEl>
                                        <p:attrNameLst>
                                          <p:attrName>style.visibility</p:attrName>
                                        </p:attrNameLst>
                                      </p:cBhvr>
                                      <p:to>
                                        <p:strVal val="visible"/>
                                      </p:to>
                                    </p:set>
                                    <p:anim calcmode="lin" valueType="num">
                                      <p:cBhvr additive="base">
                                        <p:cTn id="81" dur="500" fill="hold"/>
                                        <p:tgtEl>
                                          <p:spTgt spid="74772"/>
                                        </p:tgtEl>
                                        <p:attrNameLst>
                                          <p:attrName>ppt_x</p:attrName>
                                        </p:attrNameLst>
                                      </p:cBhvr>
                                      <p:tavLst>
                                        <p:tav tm="0">
                                          <p:val>
                                            <p:strVal val="#ppt_x"/>
                                          </p:val>
                                        </p:tav>
                                        <p:tav tm="100000">
                                          <p:val>
                                            <p:strVal val="#ppt_x"/>
                                          </p:val>
                                        </p:tav>
                                      </p:tavLst>
                                    </p:anim>
                                    <p:anim calcmode="lin" valueType="num">
                                      <p:cBhvr additive="base">
                                        <p:cTn id="82" dur="500" fill="hold"/>
                                        <p:tgtEl>
                                          <p:spTgt spid="7477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4773"/>
                                        </p:tgtEl>
                                        <p:attrNameLst>
                                          <p:attrName>style.visibility</p:attrName>
                                        </p:attrNameLst>
                                      </p:cBhvr>
                                      <p:to>
                                        <p:strVal val="visible"/>
                                      </p:to>
                                    </p:set>
                                    <p:anim calcmode="lin" valueType="num">
                                      <p:cBhvr additive="base">
                                        <p:cTn id="85" dur="500" fill="hold"/>
                                        <p:tgtEl>
                                          <p:spTgt spid="74773"/>
                                        </p:tgtEl>
                                        <p:attrNameLst>
                                          <p:attrName>ppt_x</p:attrName>
                                        </p:attrNameLst>
                                      </p:cBhvr>
                                      <p:tavLst>
                                        <p:tav tm="0">
                                          <p:val>
                                            <p:strVal val="#ppt_x"/>
                                          </p:val>
                                        </p:tav>
                                        <p:tav tm="100000">
                                          <p:val>
                                            <p:strVal val="#ppt_x"/>
                                          </p:val>
                                        </p:tav>
                                      </p:tavLst>
                                    </p:anim>
                                    <p:anim calcmode="lin" valueType="num">
                                      <p:cBhvr additive="base">
                                        <p:cTn id="86" dur="500" fill="hold"/>
                                        <p:tgtEl>
                                          <p:spTgt spid="7477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4774"/>
                                        </p:tgtEl>
                                        <p:attrNameLst>
                                          <p:attrName>style.visibility</p:attrName>
                                        </p:attrNameLst>
                                      </p:cBhvr>
                                      <p:to>
                                        <p:strVal val="visible"/>
                                      </p:to>
                                    </p:set>
                                    <p:anim calcmode="lin" valueType="num">
                                      <p:cBhvr additive="base">
                                        <p:cTn id="89" dur="500" fill="hold"/>
                                        <p:tgtEl>
                                          <p:spTgt spid="74774"/>
                                        </p:tgtEl>
                                        <p:attrNameLst>
                                          <p:attrName>ppt_x</p:attrName>
                                        </p:attrNameLst>
                                      </p:cBhvr>
                                      <p:tavLst>
                                        <p:tav tm="0">
                                          <p:val>
                                            <p:strVal val="#ppt_x"/>
                                          </p:val>
                                        </p:tav>
                                        <p:tav tm="100000">
                                          <p:val>
                                            <p:strVal val="#ppt_x"/>
                                          </p:val>
                                        </p:tav>
                                      </p:tavLst>
                                    </p:anim>
                                    <p:anim calcmode="lin" valueType="num">
                                      <p:cBhvr additive="base">
                                        <p:cTn id="90" dur="500" fill="hold"/>
                                        <p:tgtEl>
                                          <p:spTgt spid="7477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4775"/>
                                        </p:tgtEl>
                                        <p:attrNameLst>
                                          <p:attrName>style.visibility</p:attrName>
                                        </p:attrNameLst>
                                      </p:cBhvr>
                                      <p:to>
                                        <p:strVal val="visible"/>
                                      </p:to>
                                    </p:set>
                                    <p:anim calcmode="lin" valueType="num">
                                      <p:cBhvr additive="base">
                                        <p:cTn id="93" dur="500" fill="hold"/>
                                        <p:tgtEl>
                                          <p:spTgt spid="74775"/>
                                        </p:tgtEl>
                                        <p:attrNameLst>
                                          <p:attrName>ppt_x</p:attrName>
                                        </p:attrNameLst>
                                      </p:cBhvr>
                                      <p:tavLst>
                                        <p:tav tm="0">
                                          <p:val>
                                            <p:strVal val="#ppt_x"/>
                                          </p:val>
                                        </p:tav>
                                        <p:tav tm="100000">
                                          <p:val>
                                            <p:strVal val="#ppt_x"/>
                                          </p:val>
                                        </p:tav>
                                      </p:tavLst>
                                    </p:anim>
                                    <p:anim calcmode="lin" valueType="num">
                                      <p:cBhvr additive="base">
                                        <p:cTn id="94" dur="500" fill="hold"/>
                                        <p:tgtEl>
                                          <p:spTgt spid="7477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4776"/>
                                        </p:tgtEl>
                                        <p:attrNameLst>
                                          <p:attrName>style.visibility</p:attrName>
                                        </p:attrNameLst>
                                      </p:cBhvr>
                                      <p:to>
                                        <p:strVal val="visible"/>
                                      </p:to>
                                    </p:set>
                                    <p:anim calcmode="lin" valueType="num">
                                      <p:cBhvr additive="base">
                                        <p:cTn id="97" dur="500" fill="hold"/>
                                        <p:tgtEl>
                                          <p:spTgt spid="74776"/>
                                        </p:tgtEl>
                                        <p:attrNameLst>
                                          <p:attrName>ppt_x</p:attrName>
                                        </p:attrNameLst>
                                      </p:cBhvr>
                                      <p:tavLst>
                                        <p:tav tm="0">
                                          <p:val>
                                            <p:strVal val="#ppt_x"/>
                                          </p:val>
                                        </p:tav>
                                        <p:tav tm="100000">
                                          <p:val>
                                            <p:strVal val="#ppt_x"/>
                                          </p:val>
                                        </p:tav>
                                      </p:tavLst>
                                    </p:anim>
                                    <p:anim calcmode="lin" valueType="num">
                                      <p:cBhvr additive="base">
                                        <p:cTn id="98" dur="500" fill="hold"/>
                                        <p:tgtEl>
                                          <p:spTgt spid="7477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4777"/>
                                        </p:tgtEl>
                                        <p:attrNameLst>
                                          <p:attrName>style.visibility</p:attrName>
                                        </p:attrNameLst>
                                      </p:cBhvr>
                                      <p:to>
                                        <p:strVal val="visible"/>
                                      </p:to>
                                    </p:set>
                                    <p:anim calcmode="lin" valueType="num">
                                      <p:cBhvr additive="base">
                                        <p:cTn id="101" dur="500" fill="hold"/>
                                        <p:tgtEl>
                                          <p:spTgt spid="74777"/>
                                        </p:tgtEl>
                                        <p:attrNameLst>
                                          <p:attrName>ppt_x</p:attrName>
                                        </p:attrNameLst>
                                      </p:cBhvr>
                                      <p:tavLst>
                                        <p:tav tm="0">
                                          <p:val>
                                            <p:strVal val="#ppt_x"/>
                                          </p:val>
                                        </p:tav>
                                        <p:tav tm="100000">
                                          <p:val>
                                            <p:strVal val="#ppt_x"/>
                                          </p:val>
                                        </p:tav>
                                      </p:tavLst>
                                    </p:anim>
                                    <p:anim calcmode="lin" valueType="num">
                                      <p:cBhvr additive="base">
                                        <p:cTn id="102" dur="500" fill="hold"/>
                                        <p:tgtEl>
                                          <p:spTgt spid="7477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74778"/>
                                        </p:tgtEl>
                                        <p:attrNameLst>
                                          <p:attrName>style.visibility</p:attrName>
                                        </p:attrNameLst>
                                      </p:cBhvr>
                                      <p:to>
                                        <p:strVal val="visible"/>
                                      </p:to>
                                    </p:set>
                                    <p:anim calcmode="lin" valueType="num">
                                      <p:cBhvr additive="base">
                                        <p:cTn id="105" dur="500" fill="hold"/>
                                        <p:tgtEl>
                                          <p:spTgt spid="74778"/>
                                        </p:tgtEl>
                                        <p:attrNameLst>
                                          <p:attrName>ppt_x</p:attrName>
                                        </p:attrNameLst>
                                      </p:cBhvr>
                                      <p:tavLst>
                                        <p:tav tm="0">
                                          <p:val>
                                            <p:strVal val="#ppt_x"/>
                                          </p:val>
                                        </p:tav>
                                        <p:tav tm="100000">
                                          <p:val>
                                            <p:strVal val="#ppt_x"/>
                                          </p:val>
                                        </p:tav>
                                      </p:tavLst>
                                    </p:anim>
                                    <p:anim calcmode="lin" valueType="num">
                                      <p:cBhvr additive="base">
                                        <p:cTn id="106" dur="500" fill="hold"/>
                                        <p:tgtEl>
                                          <p:spTgt spid="7477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4779"/>
                                        </p:tgtEl>
                                        <p:attrNameLst>
                                          <p:attrName>style.visibility</p:attrName>
                                        </p:attrNameLst>
                                      </p:cBhvr>
                                      <p:to>
                                        <p:strVal val="visible"/>
                                      </p:to>
                                    </p:set>
                                    <p:anim calcmode="lin" valueType="num">
                                      <p:cBhvr additive="base">
                                        <p:cTn id="109" dur="500" fill="hold"/>
                                        <p:tgtEl>
                                          <p:spTgt spid="74779"/>
                                        </p:tgtEl>
                                        <p:attrNameLst>
                                          <p:attrName>ppt_x</p:attrName>
                                        </p:attrNameLst>
                                      </p:cBhvr>
                                      <p:tavLst>
                                        <p:tav tm="0">
                                          <p:val>
                                            <p:strVal val="#ppt_x"/>
                                          </p:val>
                                        </p:tav>
                                        <p:tav tm="100000">
                                          <p:val>
                                            <p:strVal val="#ppt_x"/>
                                          </p:val>
                                        </p:tav>
                                      </p:tavLst>
                                    </p:anim>
                                    <p:anim calcmode="lin" valueType="num">
                                      <p:cBhvr additive="base">
                                        <p:cTn id="110" dur="500" fill="hold"/>
                                        <p:tgtEl>
                                          <p:spTgt spid="74779"/>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780"/>
                                        </p:tgtEl>
                                        <p:attrNameLst>
                                          <p:attrName>style.visibility</p:attrName>
                                        </p:attrNameLst>
                                      </p:cBhvr>
                                      <p:to>
                                        <p:strVal val="visible"/>
                                      </p:to>
                                    </p:set>
                                    <p:anim calcmode="lin" valueType="num">
                                      <p:cBhvr additive="base">
                                        <p:cTn id="113" dur="500" fill="hold"/>
                                        <p:tgtEl>
                                          <p:spTgt spid="74780"/>
                                        </p:tgtEl>
                                        <p:attrNameLst>
                                          <p:attrName>ppt_x</p:attrName>
                                        </p:attrNameLst>
                                      </p:cBhvr>
                                      <p:tavLst>
                                        <p:tav tm="0">
                                          <p:val>
                                            <p:strVal val="#ppt_x"/>
                                          </p:val>
                                        </p:tav>
                                        <p:tav tm="100000">
                                          <p:val>
                                            <p:strVal val="#ppt_x"/>
                                          </p:val>
                                        </p:tav>
                                      </p:tavLst>
                                    </p:anim>
                                    <p:anim calcmode="lin" valueType="num">
                                      <p:cBhvr additive="base">
                                        <p:cTn id="114" dur="500" fill="hold"/>
                                        <p:tgtEl>
                                          <p:spTgt spid="74780"/>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4781"/>
                                        </p:tgtEl>
                                        <p:attrNameLst>
                                          <p:attrName>style.visibility</p:attrName>
                                        </p:attrNameLst>
                                      </p:cBhvr>
                                      <p:to>
                                        <p:strVal val="visible"/>
                                      </p:to>
                                    </p:set>
                                    <p:anim calcmode="lin" valueType="num">
                                      <p:cBhvr additive="base">
                                        <p:cTn id="117" dur="500" fill="hold"/>
                                        <p:tgtEl>
                                          <p:spTgt spid="74781"/>
                                        </p:tgtEl>
                                        <p:attrNameLst>
                                          <p:attrName>ppt_x</p:attrName>
                                        </p:attrNameLst>
                                      </p:cBhvr>
                                      <p:tavLst>
                                        <p:tav tm="0">
                                          <p:val>
                                            <p:strVal val="#ppt_x"/>
                                          </p:val>
                                        </p:tav>
                                        <p:tav tm="100000">
                                          <p:val>
                                            <p:strVal val="#ppt_x"/>
                                          </p:val>
                                        </p:tav>
                                      </p:tavLst>
                                    </p:anim>
                                    <p:anim calcmode="lin" valueType="num">
                                      <p:cBhvr additive="base">
                                        <p:cTn id="118" dur="500" fill="hold"/>
                                        <p:tgtEl>
                                          <p:spTgt spid="7478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4782"/>
                                        </p:tgtEl>
                                        <p:attrNameLst>
                                          <p:attrName>style.visibility</p:attrName>
                                        </p:attrNameLst>
                                      </p:cBhvr>
                                      <p:to>
                                        <p:strVal val="visible"/>
                                      </p:to>
                                    </p:set>
                                    <p:anim calcmode="lin" valueType="num">
                                      <p:cBhvr additive="base">
                                        <p:cTn id="121" dur="500" fill="hold"/>
                                        <p:tgtEl>
                                          <p:spTgt spid="74782"/>
                                        </p:tgtEl>
                                        <p:attrNameLst>
                                          <p:attrName>ppt_x</p:attrName>
                                        </p:attrNameLst>
                                      </p:cBhvr>
                                      <p:tavLst>
                                        <p:tav tm="0">
                                          <p:val>
                                            <p:strVal val="#ppt_x"/>
                                          </p:val>
                                        </p:tav>
                                        <p:tav tm="100000">
                                          <p:val>
                                            <p:strVal val="#ppt_x"/>
                                          </p:val>
                                        </p:tav>
                                      </p:tavLst>
                                    </p:anim>
                                    <p:anim calcmode="lin" valueType="num">
                                      <p:cBhvr additive="base">
                                        <p:cTn id="122" dur="500" fill="hold"/>
                                        <p:tgtEl>
                                          <p:spTgt spid="7478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4783"/>
                                        </p:tgtEl>
                                        <p:attrNameLst>
                                          <p:attrName>style.visibility</p:attrName>
                                        </p:attrNameLst>
                                      </p:cBhvr>
                                      <p:to>
                                        <p:strVal val="visible"/>
                                      </p:to>
                                    </p:set>
                                    <p:anim calcmode="lin" valueType="num">
                                      <p:cBhvr additive="base">
                                        <p:cTn id="125" dur="500" fill="hold"/>
                                        <p:tgtEl>
                                          <p:spTgt spid="74783"/>
                                        </p:tgtEl>
                                        <p:attrNameLst>
                                          <p:attrName>ppt_x</p:attrName>
                                        </p:attrNameLst>
                                      </p:cBhvr>
                                      <p:tavLst>
                                        <p:tav tm="0">
                                          <p:val>
                                            <p:strVal val="#ppt_x"/>
                                          </p:val>
                                        </p:tav>
                                        <p:tav tm="100000">
                                          <p:val>
                                            <p:strVal val="#ppt_x"/>
                                          </p:val>
                                        </p:tav>
                                      </p:tavLst>
                                    </p:anim>
                                    <p:anim calcmode="lin" valueType="num">
                                      <p:cBhvr additive="base">
                                        <p:cTn id="126" dur="500" fill="hold"/>
                                        <p:tgtEl>
                                          <p:spTgt spid="74783"/>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4784"/>
                                        </p:tgtEl>
                                        <p:attrNameLst>
                                          <p:attrName>style.visibility</p:attrName>
                                        </p:attrNameLst>
                                      </p:cBhvr>
                                      <p:to>
                                        <p:strVal val="visible"/>
                                      </p:to>
                                    </p:set>
                                    <p:anim calcmode="lin" valueType="num">
                                      <p:cBhvr additive="base">
                                        <p:cTn id="129" dur="500" fill="hold"/>
                                        <p:tgtEl>
                                          <p:spTgt spid="74784"/>
                                        </p:tgtEl>
                                        <p:attrNameLst>
                                          <p:attrName>ppt_x</p:attrName>
                                        </p:attrNameLst>
                                      </p:cBhvr>
                                      <p:tavLst>
                                        <p:tav tm="0">
                                          <p:val>
                                            <p:strVal val="#ppt_x"/>
                                          </p:val>
                                        </p:tav>
                                        <p:tav tm="100000">
                                          <p:val>
                                            <p:strVal val="#ppt_x"/>
                                          </p:val>
                                        </p:tav>
                                      </p:tavLst>
                                    </p:anim>
                                    <p:anim calcmode="lin" valueType="num">
                                      <p:cBhvr additive="base">
                                        <p:cTn id="130" dur="500" fill="hold"/>
                                        <p:tgtEl>
                                          <p:spTgt spid="74784"/>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74785"/>
                                        </p:tgtEl>
                                        <p:attrNameLst>
                                          <p:attrName>style.visibility</p:attrName>
                                        </p:attrNameLst>
                                      </p:cBhvr>
                                      <p:to>
                                        <p:strVal val="visible"/>
                                      </p:to>
                                    </p:set>
                                    <p:anim calcmode="lin" valueType="num">
                                      <p:cBhvr additive="base">
                                        <p:cTn id="133" dur="500" fill="hold"/>
                                        <p:tgtEl>
                                          <p:spTgt spid="74785"/>
                                        </p:tgtEl>
                                        <p:attrNameLst>
                                          <p:attrName>ppt_x</p:attrName>
                                        </p:attrNameLst>
                                      </p:cBhvr>
                                      <p:tavLst>
                                        <p:tav tm="0">
                                          <p:val>
                                            <p:strVal val="#ppt_x"/>
                                          </p:val>
                                        </p:tav>
                                        <p:tav tm="100000">
                                          <p:val>
                                            <p:strVal val="#ppt_x"/>
                                          </p:val>
                                        </p:tav>
                                      </p:tavLst>
                                    </p:anim>
                                    <p:anim calcmode="lin" valueType="num">
                                      <p:cBhvr additive="base">
                                        <p:cTn id="134" dur="500" fill="hold"/>
                                        <p:tgtEl>
                                          <p:spTgt spid="74785"/>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74786"/>
                                        </p:tgtEl>
                                        <p:attrNameLst>
                                          <p:attrName>style.visibility</p:attrName>
                                        </p:attrNameLst>
                                      </p:cBhvr>
                                      <p:to>
                                        <p:strVal val="visible"/>
                                      </p:to>
                                    </p:set>
                                    <p:anim calcmode="lin" valueType="num">
                                      <p:cBhvr additive="base">
                                        <p:cTn id="137" dur="500" fill="hold"/>
                                        <p:tgtEl>
                                          <p:spTgt spid="74786"/>
                                        </p:tgtEl>
                                        <p:attrNameLst>
                                          <p:attrName>ppt_x</p:attrName>
                                        </p:attrNameLst>
                                      </p:cBhvr>
                                      <p:tavLst>
                                        <p:tav tm="0">
                                          <p:val>
                                            <p:strVal val="#ppt_x"/>
                                          </p:val>
                                        </p:tav>
                                        <p:tav tm="100000">
                                          <p:val>
                                            <p:strVal val="#ppt_x"/>
                                          </p:val>
                                        </p:tav>
                                      </p:tavLst>
                                    </p:anim>
                                    <p:anim calcmode="lin" valueType="num">
                                      <p:cBhvr additive="base">
                                        <p:cTn id="138" dur="500" fill="hold"/>
                                        <p:tgtEl>
                                          <p:spTgt spid="7478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74787"/>
                                        </p:tgtEl>
                                        <p:attrNameLst>
                                          <p:attrName>style.visibility</p:attrName>
                                        </p:attrNameLst>
                                      </p:cBhvr>
                                      <p:to>
                                        <p:strVal val="visible"/>
                                      </p:to>
                                    </p:set>
                                    <p:anim calcmode="lin" valueType="num">
                                      <p:cBhvr additive="base">
                                        <p:cTn id="141" dur="500" fill="hold"/>
                                        <p:tgtEl>
                                          <p:spTgt spid="74787"/>
                                        </p:tgtEl>
                                        <p:attrNameLst>
                                          <p:attrName>ppt_x</p:attrName>
                                        </p:attrNameLst>
                                      </p:cBhvr>
                                      <p:tavLst>
                                        <p:tav tm="0">
                                          <p:val>
                                            <p:strVal val="#ppt_x"/>
                                          </p:val>
                                        </p:tav>
                                        <p:tav tm="100000">
                                          <p:val>
                                            <p:strVal val="#ppt_x"/>
                                          </p:val>
                                        </p:tav>
                                      </p:tavLst>
                                    </p:anim>
                                    <p:anim calcmode="lin" valueType="num">
                                      <p:cBhvr additive="base">
                                        <p:cTn id="142" dur="500" fill="hold"/>
                                        <p:tgtEl>
                                          <p:spTgt spid="74787"/>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788"/>
                                        </p:tgtEl>
                                        <p:attrNameLst>
                                          <p:attrName>style.visibility</p:attrName>
                                        </p:attrNameLst>
                                      </p:cBhvr>
                                      <p:to>
                                        <p:strVal val="visible"/>
                                      </p:to>
                                    </p:set>
                                    <p:anim calcmode="lin" valueType="num">
                                      <p:cBhvr additive="base">
                                        <p:cTn id="145" dur="500" fill="hold"/>
                                        <p:tgtEl>
                                          <p:spTgt spid="74788"/>
                                        </p:tgtEl>
                                        <p:attrNameLst>
                                          <p:attrName>ppt_x</p:attrName>
                                        </p:attrNameLst>
                                      </p:cBhvr>
                                      <p:tavLst>
                                        <p:tav tm="0">
                                          <p:val>
                                            <p:strVal val="#ppt_x"/>
                                          </p:val>
                                        </p:tav>
                                        <p:tav tm="100000">
                                          <p:val>
                                            <p:strVal val="#ppt_x"/>
                                          </p:val>
                                        </p:tav>
                                      </p:tavLst>
                                    </p:anim>
                                    <p:anim calcmode="lin" valueType="num">
                                      <p:cBhvr additive="base">
                                        <p:cTn id="146" dur="500" fill="hold"/>
                                        <p:tgtEl>
                                          <p:spTgt spid="74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nimBg="1"/>
      <p:bldP spid="74755" grpId="0" animBg="1"/>
      <p:bldP spid="74756" grpId="0" animBg="1"/>
      <p:bldP spid="74757" grpId="0" animBg="1"/>
      <p:bldP spid="74758" grpId="0"/>
      <p:bldP spid="74759" grpId="0" animBg="1"/>
      <p:bldP spid="74760" grpId="0"/>
      <p:bldP spid="74761" grpId="0" animBg="1"/>
      <p:bldP spid="74762" grpId="0" animBg="1"/>
      <p:bldP spid="74763" grpId="0"/>
      <p:bldP spid="74764" grpId="0" animBg="1"/>
      <p:bldP spid="74765" grpId="0" animBg="1"/>
      <p:bldP spid="74766" grpId="0" animBg="1"/>
      <p:bldP spid="74767" grpId="0"/>
      <p:bldP spid="74768" grpId="0"/>
      <p:bldP spid="74769" grpId="0"/>
      <p:bldP spid="74770" grpId="0"/>
      <p:bldP spid="74771" grpId="0" animBg="1"/>
      <p:bldP spid="74772" grpId="0"/>
      <p:bldP spid="74773" grpId="0" animBg="1"/>
      <p:bldP spid="74774" grpId="0" animBg="1"/>
      <p:bldP spid="74775" grpId="0" animBg="1"/>
      <p:bldP spid="74776" grpId="0" animBg="1"/>
      <p:bldP spid="74777" grpId="0" animBg="1"/>
      <p:bldP spid="74778" grpId="0" animBg="1"/>
      <p:bldP spid="74779" grpId="0" animBg="1"/>
      <p:bldP spid="74780" grpId="0" animBg="1"/>
      <p:bldP spid="74781" grpId="0" animBg="1"/>
      <p:bldP spid="74782" grpId="0"/>
      <p:bldP spid="74783" grpId="0"/>
      <p:bldP spid="74784" grpId="0"/>
      <p:bldP spid="74785" grpId="0"/>
      <p:bldP spid="74786" grpId="0" animBg="1"/>
      <p:bldP spid="74787" grpId="0" animBg="1"/>
      <p:bldP spid="74788"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533400"/>
          </a:xfrm>
        </p:spPr>
        <p:txBody>
          <a:bodyPr>
            <a:normAutofit fontScale="90000"/>
          </a:bodyPr>
          <a:lstStyle/>
          <a:p>
            <a:pPr>
              <a:defRPr/>
            </a:pPr>
            <a:r>
              <a:rPr lang="en-US" b="1" dirty="0" smtClean="0"/>
              <a:t>Implementation </a:t>
            </a:r>
            <a:r>
              <a:rPr lang="en-US" dirty="0" smtClean="0"/>
              <a:t/>
            </a:r>
            <a:br>
              <a:rPr lang="en-US" dirty="0" smtClean="0"/>
            </a:br>
            <a:endParaRPr lang="en-US" dirty="0"/>
          </a:p>
        </p:txBody>
      </p:sp>
      <p:sp>
        <p:nvSpPr>
          <p:cNvPr id="76803" name="Content Placeholder 2"/>
          <p:cNvSpPr>
            <a:spLocks noGrp="1"/>
          </p:cNvSpPr>
          <p:nvPr>
            <p:ph idx="1"/>
          </p:nvPr>
        </p:nvSpPr>
        <p:spPr>
          <a:xfrm>
            <a:off x="381000" y="762000"/>
            <a:ext cx="8763000" cy="1828800"/>
          </a:xfrm>
        </p:spPr>
        <p:txBody>
          <a:bodyPr/>
          <a:lstStyle/>
          <a:p>
            <a:r>
              <a:rPr lang="en-US" sz="2000" dirty="0" smtClean="0"/>
              <a:t>We are going to create a State interface defining an action and concrete state classes implementing the State interface. Context is a class which carries a State. </a:t>
            </a:r>
          </a:p>
          <a:p>
            <a:r>
              <a:rPr lang="en-US" sz="2000" dirty="0" err="1" smtClean="0"/>
              <a:t>StatePatternDemo</a:t>
            </a:r>
            <a:r>
              <a:rPr lang="en-US" sz="2000" dirty="0" smtClean="0"/>
              <a:t>, our demo class, will use Context and state objects to demonstrate change in Context behavior based on type of state it is in. </a:t>
            </a:r>
          </a:p>
        </p:txBody>
      </p:sp>
      <p:pic>
        <p:nvPicPr>
          <p:cNvPr id="7680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487613"/>
            <a:ext cx="7620000"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6803">
                                            <p:txEl>
                                              <p:pRg st="0" end="0"/>
                                            </p:txEl>
                                          </p:spTgt>
                                        </p:tgtEl>
                                        <p:attrNameLst>
                                          <p:attrName>style.visibility</p:attrName>
                                        </p:attrNameLst>
                                      </p:cBhvr>
                                      <p:to>
                                        <p:strVal val="visible"/>
                                      </p:to>
                                    </p:set>
                                    <p:animEffect transition="in" filter="barn(inVertical)">
                                      <p:cBhvr>
                                        <p:cTn id="13" dur="500"/>
                                        <p:tgtEl>
                                          <p:spTgt spid="7680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6803">
                                            <p:txEl>
                                              <p:pRg st="1" end="1"/>
                                            </p:txEl>
                                          </p:spTgt>
                                        </p:tgtEl>
                                        <p:attrNameLst>
                                          <p:attrName>style.visibility</p:attrName>
                                        </p:attrNameLst>
                                      </p:cBhvr>
                                      <p:to>
                                        <p:strVal val="visible"/>
                                      </p:to>
                                    </p:set>
                                    <p:animEffect transition="in" filter="barn(inVertical)">
                                      <p:cBhvr>
                                        <p:cTn id="16" dur="500"/>
                                        <p:tgtEl>
                                          <p:spTgt spid="7680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76804"/>
                                        </p:tgtEl>
                                        <p:attrNameLst>
                                          <p:attrName>style.visibility</p:attrName>
                                        </p:attrNameLst>
                                      </p:cBhvr>
                                      <p:to>
                                        <p:strVal val="visible"/>
                                      </p:to>
                                    </p:set>
                                    <p:animEffect transition="in" filter="wheel(1)">
                                      <p:cBhvr>
                                        <p:cTn id="21" dur="20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Step 1 </a:t>
            </a:r>
            <a:r>
              <a:rPr lang="en-US" dirty="0" smtClean="0"/>
              <a:t>Create </a:t>
            </a:r>
            <a:r>
              <a:rPr lang="en-US" dirty="0"/>
              <a:t>an interface. </a:t>
            </a:r>
          </a:p>
        </p:txBody>
      </p:sp>
      <p:sp>
        <p:nvSpPr>
          <p:cNvPr id="3" name="Rectangle 2"/>
          <p:cNvSpPr/>
          <p:nvPr/>
        </p:nvSpPr>
        <p:spPr>
          <a:xfrm>
            <a:off x="1219200" y="2828836"/>
            <a:ext cx="7391400" cy="2062103"/>
          </a:xfrm>
          <a:prstGeom prst="rect">
            <a:avLst/>
          </a:prstGeom>
        </p:spPr>
        <p:txBody>
          <a:bodyPr wrap="square">
            <a:spAutoFit/>
          </a:bodyPr>
          <a:lstStyle/>
          <a:p>
            <a:r>
              <a:rPr lang="en-US" sz="3200" b="1" dirty="0"/>
              <a:t>State.java </a:t>
            </a:r>
            <a:endParaRPr lang="en-US" sz="3200" dirty="0"/>
          </a:p>
          <a:p>
            <a:r>
              <a:rPr lang="en-US" sz="3200" i="1" dirty="0"/>
              <a:t>public interface State { </a:t>
            </a:r>
          </a:p>
          <a:p>
            <a:r>
              <a:rPr lang="en-US" sz="3200" i="1" dirty="0"/>
              <a:t>public void </a:t>
            </a:r>
            <a:r>
              <a:rPr lang="en-US" sz="3200" i="1" dirty="0" err="1"/>
              <a:t>doAction</a:t>
            </a:r>
            <a:r>
              <a:rPr lang="en-US" sz="3200" i="1" dirty="0"/>
              <a:t>(Context context); </a:t>
            </a:r>
          </a:p>
          <a:p>
            <a:r>
              <a:rPr lang="en-US" sz="3200" i="1"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1447800"/>
          </a:xfrm>
        </p:spPr>
        <p:txBody>
          <a:bodyPr/>
          <a:lstStyle/>
          <a:p>
            <a:pPr>
              <a:defRPr/>
            </a:pPr>
            <a:r>
              <a:rPr lang="en-US" b="1" dirty="0" smtClean="0"/>
              <a:t>Step 2 </a:t>
            </a:r>
            <a:r>
              <a:rPr lang="en-US" dirty="0" smtClean="0"/>
              <a:t>Create concrete classes implementing the same interface. </a:t>
            </a:r>
            <a:endParaRPr lang="en-US" dirty="0"/>
          </a:p>
        </p:txBody>
      </p:sp>
      <p:sp>
        <p:nvSpPr>
          <p:cNvPr id="3" name="Rectangle 2"/>
          <p:cNvSpPr/>
          <p:nvPr/>
        </p:nvSpPr>
        <p:spPr>
          <a:xfrm>
            <a:off x="838200" y="2057400"/>
            <a:ext cx="8153400" cy="4401205"/>
          </a:xfrm>
          <a:prstGeom prst="rect">
            <a:avLst/>
          </a:prstGeom>
        </p:spPr>
        <p:txBody>
          <a:bodyPr wrap="square">
            <a:spAutoFit/>
          </a:bodyPr>
          <a:lstStyle/>
          <a:p>
            <a:r>
              <a:rPr lang="en-US" sz="2800" b="1" dirty="0"/>
              <a:t>StartState.java </a:t>
            </a:r>
            <a:endParaRPr lang="en-US" sz="2800" dirty="0"/>
          </a:p>
          <a:p>
            <a:r>
              <a:rPr lang="en-US" sz="2800" i="1" dirty="0"/>
              <a:t>public class </a:t>
            </a:r>
            <a:r>
              <a:rPr lang="en-US" sz="2800" i="1" dirty="0" err="1"/>
              <a:t>StartState</a:t>
            </a:r>
            <a:r>
              <a:rPr lang="en-US" sz="2800" i="1" dirty="0"/>
              <a:t> implements State { </a:t>
            </a:r>
          </a:p>
          <a:p>
            <a:r>
              <a:rPr lang="en-US" sz="2800" i="1" dirty="0"/>
              <a:t>public void </a:t>
            </a:r>
            <a:r>
              <a:rPr lang="en-US" sz="2800" i="1" dirty="0" err="1"/>
              <a:t>doAction</a:t>
            </a:r>
            <a:r>
              <a:rPr lang="en-US" sz="2800" i="1" dirty="0"/>
              <a:t>(Context context) { </a:t>
            </a:r>
          </a:p>
          <a:p>
            <a:r>
              <a:rPr lang="en-US" sz="2800" i="1" dirty="0" err="1"/>
              <a:t>System.out.println</a:t>
            </a:r>
            <a:r>
              <a:rPr lang="en-US" sz="2800" i="1" dirty="0"/>
              <a:t>("Player is in start state"); </a:t>
            </a:r>
          </a:p>
          <a:p>
            <a:r>
              <a:rPr lang="en-US" sz="2800" i="1" dirty="0" err="1"/>
              <a:t>context.setState</a:t>
            </a:r>
            <a:r>
              <a:rPr lang="en-US" sz="2800" i="1" dirty="0"/>
              <a:t>(this); </a:t>
            </a:r>
          </a:p>
          <a:p>
            <a:r>
              <a:rPr lang="en-US" sz="2800" i="1" dirty="0"/>
              <a:t>} </a:t>
            </a:r>
          </a:p>
          <a:p>
            <a:r>
              <a:rPr lang="en-US" sz="2800" i="1" dirty="0"/>
              <a:t>public String </a:t>
            </a:r>
            <a:r>
              <a:rPr lang="en-US" sz="2800" i="1" dirty="0" err="1"/>
              <a:t>toString</a:t>
            </a:r>
            <a:r>
              <a:rPr lang="en-US" sz="2800" i="1" dirty="0"/>
              <a:t>(){ </a:t>
            </a:r>
          </a:p>
          <a:p>
            <a:r>
              <a:rPr lang="en-US" sz="2800" i="1" dirty="0"/>
              <a:t>return "Start State"; </a:t>
            </a:r>
          </a:p>
          <a:p>
            <a:r>
              <a:rPr lang="en-US" sz="2800" i="1" dirty="0"/>
              <a:t>} </a:t>
            </a:r>
          </a:p>
          <a:p>
            <a:r>
              <a:rPr lang="en-US" sz="2800" i="1"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arn(inVertic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2800" dirty="0" smtClean="0"/>
              <a:t>Responsibilities of an Object include two types : </a:t>
            </a:r>
            <a:r>
              <a:rPr lang="en-US" sz="2800" b="1" dirty="0" smtClean="0"/>
              <a:t>Knowing and Doing </a:t>
            </a:r>
          </a:p>
          <a:p>
            <a:pPr>
              <a:buNone/>
            </a:pPr>
            <a:r>
              <a:rPr lang="en-US" sz="2800" b="1" dirty="0" smtClean="0"/>
              <a:t>Doing responsibilities of an object include</a:t>
            </a:r>
            <a:r>
              <a:rPr lang="en-US" sz="2800" dirty="0" smtClean="0"/>
              <a:t>: </a:t>
            </a:r>
          </a:p>
          <a:p>
            <a:pPr>
              <a:buNone/>
            </a:pPr>
            <a:r>
              <a:rPr lang="en-US" sz="2800" dirty="0" smtClean="0"/>
              <a:t>•Doing something itself, such as creating an object or doing a calculation </a:t>
            </a:r>
          </a:p>
          <a:p>
            <a:pPr>
              <a:buNone/>
            </a:pPr>
            <a:r>
              <a:rPr lang="en-US" sz="2800" dirty="0" smtClean="0"/>
              <a:t>•Initiating action in other objects </a:t>
            </a:r>
          </a:p>
          <a:p>
            <a:pPr>
              <a:buNone/>
            </a:pPr>
            <a:r>
              <a:rPr lang="en-US" sz="2800" dirty="0" smtClean="0"/>
              <a:t>•Controlling and coordinating activities in other objects</a:t>
            </a:r>
          </a:p>
          <a:p>
            <a:pPr>
              <a:buNone/>
            </a:pPr>
            <a:r>
              <a:rPr lang="en-US" sz="2800" dirty="0" smtClean="0"/>
              <a:t> </a:t>
            </a:r>
            <a:r>
              <a:rPr lang="en-US" sz="2800" b="1" dirty="0" smtClean="0"/>
              <a:t>Knowing responsibilities of an object include:</a:t>
            </a:r>
            <a:r>
              <a:rPr lang="en-US" sz="2800" dirty="0" smtClean="0"/>
              <a:t> •Knowing about private encapsulated data</a:t>
            </a:r>
          </a:p>
          <a:p>
            <a:pPr>
              <a:buNone/>
            </a:pPr>
            <a:r>
              <a:rPr lang="en-US" sz="2800" dirty="0" smtClean="0"/>
              <a:t>•Knowing about related objects </a:t>
            </a:r>
          </a:p>
          <a:p>
            <a:pPr>
              <a:buNone/>
            </a:pPr>
            <a:r>
              <a:rPr lang="en-US" sz="2800" dirty="0" smtClean="0"/>
              <a:t>•Knowing about things it can derive or calculate </a:t>
            </a:r>
            <a:endParaRPr lang="en-US" sz="2800"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Rectangle 2"/>
          <p:cNvSpPr/>
          <p:nvPr/>
        </p:nvSpPr>
        <p:spPr>
          <a:xfrm>
            <a:off x="1066800" y="1447800"/>
            <a:ext cx="8001000" cy="4401205"/>
          </a:xfrm>
          <a:prstGeom prst="rect">
            <a:avLst/>
          </a:prstGeom>
        </p:spPr>
        <p:txBody>
          <a:bodyPr wrap="square">
            <a:spAutoFit/>
          </a:bodyPr>
          <a:lstStyle/>
          <a:p>
            <a:r>
              <a:rPr lang="en-US" sz="2800" b="1" dirty="0"/>
              <a:t>StopState.java </a:t>
            </a:r>
            <a:endParaRPr lang="en-US" sz="2800" dirty="0"/>
          </a:p>
          <a:p>
            <a:r>
              <a:rPr lang="en-US" sz="2800" i="1" dirty="0"/>
              <a:t>public class </a:t>
            </a:r>
            <a:r>
              <a:rPr lang="en-US" sz="2800" i="1" dirty="0" err="1"/>
              <a:t>StopState</a:t>
            </a:r>
            <a:r>
              <a:rPr lang="en-US" sz="2800" i="1" dirty="0"/>
              <a:t> implements State { </a:t>
            </a:r>
          </a:p>
          <a:p>
            <a:r>
              <a:rPr lang="en-US" sz="2800" i="1" dirty="0"/>
              <a:t>public void </a:t>
            </a:r>
            <a:r>
              <a:rPr lang="en-US" sz="2800" i="1" dirty="0" err="1"/>
              <a:t>doAction</a:t>
            </a:r>
            <a:r>
              <a:rPr lang="en-US" sz="2800" i="1" dirty="0"/>
              <a:t>(Context context) { </a:t>
            </a:r>
          </a:p>
          <a:p>
            <a:r>
              <a:rPr lang="en-US" sz="2800" i="1" dirty="0" err="1"/>
              <a:t>System.out.println</a:t>
            </a:r>
            <a:r>
              <a:rPr lang="en-US" sz="2800" i="1" dirty="0"/>
              <a:t>("Player is in stop state"); </a:t>
            </a:r>
          </a:p>
          <a:p>
            <a:r>
              <a:rPr lang="en-US" sz="2800" i="1" dirty="0" err="1"/>
              <a:t>context.setState</a:t>
            </a:r>
            <a:r>
              <a:rPr lang="en-US" sz="2800" i="1" dirty="0"/>
              <a:t>(this); </a:t>
            </a:r>
          </a:p>
          <a:p>
            <a:r>
              <a:rPr lang="en-US" sz="2800" i="1" dirty="0"/>
              <a:t>} </a:t>
            </a:r>
          </a:p>
          <a:p>
            <a:r>
              <a:rPr lang="en-US" sz="2800" i="1" dirty="0"/>
              <a:t>public String </a:t>
            </a:r>
            <a:r>
              <a:rPr lang="en-US" sz="2800" i="1" dirty="0" err="1"/>
              <a:t>toString</a:t>
            </a:r>
            <a:r>
              <a:rPr lang="en-US" sz="2800" i="1" dirty="0"/>
              <a:t>(){ </a:t>
            </a:r>
          </a:p>
          <a:p>
            <a:r>
              <a:rPr lang="en-US" sz="2800" i="1" dirty="0"/>
              <a:t>return "Stop State"; </a:t>
            </a:r>
          </a:p>
          <a:p>
            <a:r>
              <a:rPr lang="en-US" sz="2800" i="1" dirty="0"/>
              <a:t>} </a:t>
            </a:r>
          </a:p>
          <a:p>
            <a:r>
              <a:rPr lang="en-US" sz="2800" i="1"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arn(inVertic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609600"/>
          </a:xfrm>
        </p:spPr>
        <p:txBody>
          <a:bodyPr>
            <a:normAutofit fontScale="90000"/>
          </a:bodyPr>
          <a:lstStyle/>
          <a:p>
            <a:pPr>
              <a:defRPr/>
            </a:pPr>
            <a:r>
              <a:rPr lang="en-US" b="1" dirty="0" smtClean="0"/>
              <a:t>Step 3 </a:t>
            </a:r>
            <a:r>
              <a:rPr lang="en-US" dirty="0" smtClean="0"/>
              <a:t>Create Context Class. </a:t>
            </a:r>
            <a:endParaRPr lang="en-US" dirty="0"/>
          </a:p>
        </p:txBody>
      </p:sp>
      <p:sp>
        <p:nvSpPr>
          <p:cNvPr id="3" name="Rectangle 2"/>
          <p:cNvSpPr/>
          <p:nvPr/>
        </p:nvSpPr>
        <p:spPr>
          <a:xfrm>
            <a:off x="1219200" y="990600"/>
            <a:ext cx="6858000" cy="5693866"/>
          </a:xfrm>
          <a:prstGeom prst="rect">
            <a:avLst/>
          </a:prstGeom>
        </p:spPr>
        <p:txBody>
          <a:bodyPr wrap="square">
            <a:spAutoFit/>
          </a:bodyPr>
          <a:lstStyle/>
          <a:p>
            <a:r>
              <a:rPr lang="en-US" sz="2800" b="1" dirty="0"/>
              <a:t>Context.java </a:t>
            </a:r>
            <a:endParaRPr lang="en-US" sz="2800" dirty="0"/>
          </a:p>
          <a:p>
            <a:r>
              <a:rPr lang="en-US" sz="2800" i="1" dirty="0"/>
              <a:t>public class Context { </a:t>
            </a:r>
          </a:p>
          <a:p>
            <a:r>
              <a:rPr lang="en-US" sz="2800" i="1" dirty="0"/>
              <a:t>private State </a:t>
            </a:r>
            <a:r>
              <a:rPr lang="en-US" sz="2800" i="1" dirty="0" err="1"/>
              <a:t>state</a:t>
            </a:r>
            <a:r>
              <a:rPr lang="en-US" sz="2800" i="1" dirty="0"/>
              <a:t>; </a:t>
            </a:r>
          </a:p>
          <a:p>
            <a:r>
              <a:rPr lang="en-US" sz="2800" i="1" dirty="0"/>
              <a:t>public Context(){ </a:t>
            </a:r>
          </a:p>
          <a:p>
            <a:r>
              <a:rPr lang="en-US" sz="2800" i="1" dirty="0"/>
              <a:t>state = null; </a:t>
            </a:r>
          </a:p>
          <a:p>
            <a:r>
              <a:rPr lang="en-US" sz="2800" i="1" dirty="0"/>
              <a:t>} </a:t>
            </a:r>
          </a:p>
          <a:p>
            <a:r>
              <a:rPr lang="en-US" sz="2800" i="1" dirty="0"/>
              <a:t>public void </a:t>
            </a:r>
            <a:r>
              <a:rPr lang="en-US" sz="2800" i="1" dirty="0" err="1"/>
              <a:t>setState</a:t>
            </a:r>
            <a:r>
              <a:rPr lang="en-US" sz="2800" i="1" dirty="0"/>
              <a:t>(State state){ </a:t>
            </a:r>
          </a:p>
          <a:p>
            <a:r>
              <a:rPr lang="en-US" sz="2800" i="1" dirty="0" err="1"/>
              <a:t>this.state</a:t>
            </a:r>
            <a:r>
              <a:rPr lang="en-US" sz="2800" i="1" dirty="0"/>
              <a:t> = state; </a:t>
            </a:r>
          </a:p>
          <a:p>
            <a:r>
              <a:rPr lang="en-US" sz="2800" i="1" dirty="0"/>
              <a:t>} </a:t>
            </a:r>
          </a:p>
          <a:p>
            <a:r>
              <a:rPr lang="en-US" sz="2800" i="1" dirty="0"/>
              <a:t>public State </a:t>
            </a:r>
            <a:r>
              <a:rPr lang="en-US" sz="2800" i="1" dirty="0" err="1"/>
              <a:t>getState</a:t>
            </a:r>
            <a:r>
              <a:rPr lang="en-US" sz="2800" i="1" dirty="0"/>
              <a:t>(){ </a:t>
            </a:r>
          </a:p>
          <a:p>
            <a:r>
              <a:rPr lang="en-US" sz="2800" i="1" dirty="0"/>
              <a:t>return state; </a:t>
            </a:r>
          </a:p>
          <a:p>
            <a:r>
              <a:rPr lang="en-US" sz="2800" i="1" dirty="0"/>
              <a:t>} </a:t>
            </a:r>
          </a:p>
          <a:p>
            <a:r>
              <a:rPr lang="en-US" sz="2800" i="1"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arn(inVertical)">
                                      <p:cBhvr>
                                        <p:cTn id="40" dur="500"/>
                                        <p:tgtEl>
                                          <p:spTgt spid="3">
                                            <p:txEl>
                                              <p:pRg st="9" end="9"/>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arn(inVertical)">
                                      <p:cBhvr>
                                        <p:cTn id="43" dur="500"/>
                                        <p:tgtEl>
                                          <p:spTgt spid="3">
                                            <p:txEl>
                                              <p:pRg st="10" end="1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arn(inVertical)">
                                      <p:cBhvr>
                                        <p:cTn id="46" dur="500"/>
                                        <p:tgtEl>
                                          <p:spTgt spid="3">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barn(inVertical)">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1427163"/>
          </a:xfrm>
        </p:spPr>
        <p:txBody>
          <a:bodyPr/>
          <a:lstStyle/>
          <a:p>
            <a:pPr>
              <a:defRPr/>
            </a:pPr>
            <a:r>
              <a:rPr lang="en-US" sz="2800" b="1" dirty="0" smtClean="0"/>
              <a:t>Step 4 </a:t>
            </a:r>
            <a:r>
              <a:rPr lang="en-US" sz="2800" dirty="0" smtClean="0"/>
              <a:t>Use the Context to see change in behavior when State changes.</a:t>
            </a:r>
            <a:endParaRPr lang="en-US" sz="2800" dirty="0"/>
          </a:p>
        </p:txBody>
      </p:sp>
      <p:sp>
        <p:nvSpPr>
          <p:cNvPr id="3" name="Rectangle 2"/>
          <p:cNvSpPr/>
          <p:nvPr/>
        </p:nvSpPr>
        <p:spPr>
          <a:xfrm>
            <a:off x="685800" y="990601"/>
            <a:ext cx="7772400" cy="5693866"/>
          </a:xfrm>
          <a:prstGeom prst="rect">
            <a:avLst/>
          </a:prstGeom>
        </p:spPr>
        <p:txBody>
          <a:bodyPr wrap="square">
            <a:spAutoFit/>
          </a:bodyPr>
          <a:lstStyle/>
          <a:p>
            <a:r>
              <a:rPr lang="en-US" sz="2800" b="1" dirty="0"/>
              <a:t>StatePatternDemo.java </a:t>
            </a:r>
            <a:endParaRPr lang="en-US" sz="2800" dirty="0"/>
          </a:p>
          <a:p>
            <a:r>
              <a:rPr lang="en-US" sz="2800" i="1" dirty="0"/>
              <a:t>public class </a:t>
            </a:r>
            <a:r>
              <a:rPr lang="en-US" sz="2800" i="1" dirty="0" err="1"/>
              <a:t>StatePatternDemo</a:t>
            </a:r>
            <a:r>
              <a:rPr lang="en-US" sz="2800" i="1" dirty="0"/>
              <a:t> { </a:t>
            </a:r>
          </a:p>
          <a:p>
            <a:r>
              <a:rPr lang="en-US" sz="2800" i="1" dirty="0"/>
              <a:t>public static void main(String[] </a:t>
            </a:r>
            <a:r>
              <a:rPr lang="en-US" sz="2800" i="1" dirty="0" err="1"/>
              <a:t>args</a:t>
            </a:r>
            <a:r>
              <a:rPr lang="en-US" sz="2800" i="1" dirty="0"/>
              <a:t>) { </a:t>
            </a:r>
          </a:p>
          <a:p>
            <a:r>
              <a:rPr lang="en-US" sz="2800" i="1" dirty="0"/>
              <a:t>Context </a:t>
            </a:r>
            <a:r>
              <a:rPr lang="en-US" sz="2800" i="1" dirty="0" err="1"/>
              <a:t>context</a:t>
            </a:r>
            <a:r>
              <a:rPr lang="en-US" sz="2800" i="1" dirty="0"/>
              <a:t> = new Context(); </a:t>
            </a:r>
          </a:p>
          <a:p>
            <a:r>
              <a:rPr lang="en-US" sz="2800" i="1" dirty="0" err="1"/>
              <a:t>StartState</a:t>
            </a:r>
            <a:r>
              <a:rPr lang="en-US" sz="2800" i="1" dirty="0"/>
              <a:t> </a:t>
            </a:r>
            <a:r>
              <a:rPr lang="en-US" sz="2800" i="1" dirty="0" err="1"/>
              <a:t>startState</a:t>
            </a:r>
            <a:r>
              <a:rPr lang="en-US" sz="2800" i="1" dirty="0"/>
              <a:t> = new </a:t>
            </a:r>
            <a:r>
              <a:rPr lang="en-US" sz="2800" i="1" dirty="0" err="1"/>
              <a:t>StartState</a:t>
            </a:r>
            <a:r>
              <a:rPr lang="en-US" sz="2800" i="1" dirty="0"/>
              <a:t>(); </a:t>
            </a:r>
          </a:p>
          <a:p>
            <a:r>
              <a:rPr lang="en-US" sz="2800" i="1" dirty="0" err="1"/>
              <a:t>startState.doAction</a:t>
            </a:r>
            <a:r>
              <a:rPr lang="en-US" sz="2800" i="1" dirty="0"/>
              <a:t>(context); </a:t>
            </a:r>
          </a:p>
          <a:p>
            <a:r>
              <a:rPr lang="en-US" sz="2800" i="1" dirty="0" err="1"/>
              <a:t>System.out.println</a:t>
            </a:r>
            <a:r>
              <a:rPr lang="en-US" sz="2800" i="1" dirty="0"/>
              <a:t>(</a:t>
            </a:r>
            <a:r>
              <a:rPr lang="en-US" sz="2800" i="1" dirty="0" err="1"/>
              <a:t>context.getState</a:t>
            </a:r>
            <a:r>
              <a:rPr lang="en-US" sz="2800" i="1" dirty="0"/>
              <a:t>().</a:t>
            </a:r>
            <a:r>
              <a:rPr lang="en-US" sz="2800" i="1" dirty="0" err="1"/>
              <a:t>toString</a:t>
            </a:r>
            <a:r>
              <a:rPr lang="en-US" sz="2800" i="1" dirty="0"/>
              <a:t>()); </a:t>
            </a:r>
          </a:p>
          <a:p>
            <a:r>
              <a:rPr lang="en-US" sz="2800" i="1" dirty="0" err="1"/>
              <a:t>StopState</a:t>
            </a:r>
            <a:r>
              <a:rPr lang="en-US" sz="2800" i="1" dirty="0"/>
              <a:t> </a:t>
            </a:r>
            <a:r>
              <a:rPr lang="en-US" sz="2800" i="1" dirty="0" err="1"/>
              <a:t>stopState</a:t>
            </a:r>
            <a:r>
              <a:rPr lang="en-US" sz="2800" i="1" dirty="0"/>
              <a:t> = new </a:t>
            </a:r>
            <a:r>
              <a:rPr lang="en-US" sz="2800" i="1" dirty="0" err="1"/>
              <a:t>StopState</a:t>
            </a:r>
            <a:r>
              <a:rPr lang="en-US" sz="2800" i="1" dirty="0"/>
              <a:t>(); 103 </a:t>
            </a:r>
          </a:p>
          <a:p>
            <a:endParaRPr lang="en-US" sz="2800" i="1" dirty="0"/>
          </a:p>
          <a:p>
            <a:r>
              <a:rPr lang="en-US" sz="2800" i="1" dirty="0" err="1"/>
              <a:t>stopState.doAction</a:t>
            </a:r>
            <a:r>
              <a:rPr lang="en-US" sz="2800" i="1" dirty="0"/>
              <a:t>(context); </a:t>
            </a:r>
          </a:p>
          <a:p>
            <a:r>
              <a:rPr lang="en-US" sz="2800" i="1" dirty="0" err="1"/>
              <a:t>System.out.println</a:t>
            </a:r>
            <a:r>
              <a:rPr lang="en-US" sz="2800" i="1" dirty="0"/>
              <a:t>(</a:t>
            </a:r>
            <a:r>
              <a:rPr lang="en-US" sz="2800" i="1" dirty="0" err="1"/>
              <a:t>context.getState</a:t>
            </a:r>
            <a:r>
              <a:rPr lang="en-US" sz="2800" i="1" dirty="0"/>
              <a:t>().</a:t>
            </a:r>
            <a:r>
              <a:rPr lang="en-US" sz="2800" i="1" dirty="0" err="1"/>
              <a:t>toString</a:t>
            </a:r>
            <a:r>
              <a:rPr lang="en-US" sz="2800" i="1" dirty="0"/>
              <a:t>()); </a:t>
            </a:r>
          </a:p>
          <a:p>
            <a:r>
              <a:rPr lang="en-US" sz="2800" i="1" dirty="0"/>
              <a:t>} </a:t>
            </a:r>
          </a:p>
          <a:p>
            <a:r>
              <a:rPr lang="en-US" sz="2800" i="1"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arn(inVertical)">
                                      <p:cBhvr>
                                        <p:cTn id="40" dur="500"/>
                                        <p:tgtEl>
                                          <p:spTgt spid="3">
                                            <p:txEl>
                                              <p:pRg st="10" end="10"/>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arn(inVertical)">
                                      <p:cBhvr>
                                        <p:cTn id="43" dur="500"/>
                                        <p:tgtEl>
                                          <p:spTgt spid="3">
                                            <p:txEl>
                                              <p:pRg st="11" end="11"/>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barn(inVertical)">
                                      <p:cBhvr>
                                        <p:cTn id="4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685800"/>
          </a:xfrm>
        </p:spPr>
        <p:txBody>
          <a:bodyPr>
            <a:normAutofit fontScale="90000"/>
          </a:bodyPr>
          <a:lstStyle/>
          <a:p>
            <a:pPr>
              <a:defRPr/>
            </a:pPr>
            <a:r>
              <a:rPr lang="en-US" b="1" dirty="0" smtClean="0"/>
              <a:t>Step 5 </a:t>
            </a:r>
            <a:r>
              <a:rPr lang="en-US" dirty="0" smtClean="0"/>
              <a:t>Verify the output.</a:t>
            </a:r>
            <a:endParaRPr lang="en-US" dirty="0"/>
          </a:p>
        </p:txBody>
      </p:sp>
      <p:sp>
        <p:nvSpPr>
          <p:cNvPr id="3" name="Rectangle 2"/>
          <p:cNvSpPr/>
          <p:nvPr/>
        </p:nvSpPr>
        <p:spPr>
          <a:xfrm>
            <a:off x="2286000" y="2133600"/>
            <a:ext cx="4572000" cy="2308324"/>
          </a:xfrm>
          <a:prstGeom prst="rect">
            <a:avLst/>
          </a:prstGeom>
        </p:spPr>
        <p:txBody>
          <a:bodyPr>
            <a:spAutoFit/>
          </a:bodyPr>
          <a:lstStyle/>
          <a:p>
            <a:r>
              <a:rPr lang="en-US" sz="3600" dirty="0"/>
              <a:t>Player is in start state </a:t>
            </a:r>
          </a:p>
          <a:p>
            <a:r>
              <a:rPr lang="en-US" sz="3600" dirty="0"/>
              <a:t>Start State </a:t>
            </a:r>
          </a:p>
          <a:p>
            <a:r>
              <a:rPr lang="en-US" sz="3600" dirty="0"/>
              <a:t>Player is in stop state </a:t>
            </a:r>
          </a:p>
          <a:p>
            <a:r>
              <a:rPr lang="en-US" sz="3600" dirty="0"/>
              <a:t>Stop State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rPr>
              <a:t>Adapter Pattern</a:t>
            </a:r>
            <a:endParaRPr lang="en-US" dirty="0">
              <a:solidFill>
                <a:schemeClr val="tx2">
                  <a:satMod val="200000"/>
                </a:schemeClr>
              </a:solidFill>
            </a:endParaRPr>
          </a:p>
        </p:txBody>
      </p:sp>
      <p:sp>
        <p:nvSpPr>
          <p:cNvPr id="3" name="Content Placeholder 2"/>
          <p:cNvSpPr>
            <a:spLocks noGrp="1"/>
          </p:cNvSpPr>
          <p:nvPr>
            <p:ph idx="1"/>
          </p:nvPr>
        </p:nvSpPr>
        <p:spPr>
          <a:xfrm>
            <a:off x="609600" y="1295400"/>
            <a:ext cx="8153400" cy="5562600"/>
          </a:xfrm>
        </p:spPr>
        <p:txBody>
          <a:bodyPr>
            <a:normAutofit fontScale="92500" lnSpcReduction="20000"/>
          </a:bodyPr>
          <a:lstStyle/>
          <a:p>
            <a:pPr marL="411480" eaLnBrk="1" fontAlgn="auto" hangingPunct="1">
              <a:spcAft>
                <a:spcPts val="0"/>
              </a:spcAft>
              <a:buFont typeface="Wingdings"/>
              <a:buChar char=""/>
              <a:defRPr/>
            </a:pPr>
            <a:r>
              <a:rPr lang="en-US" dirty="0" smtClean="0"/>
              <a:t>Adapter pattern works as a bridge between two incompatible interfaces.</a:t>
            </a:r>
          </a:p>
          <a:p>
            <a:pPr marL="411480" eaLnBrk="1" fontAlgn="auto" hangingPunct="1">
              <a:spcAft>
                <a:spcPts val="0"/>
              </a:spcAft>
              <a:buFont typeface="Wingdings"/>
              <a:buChar char=""/>
              <a:defRPr/>
            </a:pPr>
            <a:r>
              <a:rPr lang="en-US" dirty="0" smtClean="0"/>
              <a:t>This type of design pattern comes under structural pattern as this pattern combines the capability of two independent interfaces. </a:t>
            </a:r>
          </a:p>
          <a:p>
            <a:pPr marL="411480" eaLnBrk="1" fontAlgn="auto" hangingPunct="1">
              <a:spcAft>
                <a:spcPts val="0"/>
              </a:spcAft>
              <a:buFont typeface="Wingdings"/>
              <a:buChar char=""/>
              <a:defRPr/>
            </a:pPr>
            <a:r>
              <a:rPr lang="en-US" dirty="0" smtClean="0"/>
              <a:t>This pattern involves a single class which is responsible to join functionalities of independent or incompatible interfaces. </a:t>
            </a:r>
          </a:p>
          <a:p>
            <a:pPr marL="411480" eaLnBrk="1" fontAlgn="auto" hangingPunct="1">
              <a:spcAft>
                <a:spcPts val="0"/>
              </a:spcAft>
              <a:buFont typeface="Wingdings"/>
              <a:buChar char=""/>
              <a:defRPr/>
            </a:pPr>
            <a:r>
              <a:rPr lang="en-US" dirty="0" smtClean="0"/>
              <a:t>A real life example could be a case of card reader which acts as an adapter between memory card and a laptop. You </a:t>
            </a:r>
            <a:r>
              <a:rPr lang="en-US" dirty="0" err="1" smtClean="0"/>
              <a:t>plugin</a:t>
            </a:r>
            <a:r>
              <a:rPr lang="en-US" dirty="0" smtClean="0"/>
              <a:t> the memory card into card reader and card reader into the laptop so that memory card can be read via laptop.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Shape 242689"/>
          <p:cNvSpPr>
            <a:spLocks noGrp="1" noChangeArrowheads="1"/>
          </p:cNvSpPr>
          <p:nvPr>
            <p:ph type="title"/>
          </p:nvPr>
        </p:nvSpPr>
        <p:spPr>
          <a:xfrm>
            <a:off x="304800" y="350838"/>
            <a:ext cx="8229600" cy="563562"/>
          </a:xfrm>
        </p:spPr>
        <p:txBody>
          <a:bodyPr>
            <a:noAutofit/>
          </a:bodyPr>
          <a:lstStyle/>
          <a:p>
            <a:pPr defTabSz="914327" eaLnBrk="1" fontAlgn="auto" hangingPunct="1">
              <a:spcAft>
                <a:spcPts val="0"/>
              </a:spcAft>
              <a:defRPr/>
            </a:pPr>
            <a:r>
              <a:rPr sz="3600" spc="-150" dirty="0"/>
              <a:t>Adapter Pattern</a:t>
            </a:r>
          </a:p>
        </p:txBody>
      </p:sp>
      <p:pic>
        <p:nvPicPr>
          <p:cNvPr id="7170" name="Picture 2" descr="C:\Documents and Settings\SAURABH.VERMA\Desktop\DesignPatternsPresentation\adapter.gif"/>
          <p:cNvPicPr>
            <a:picLocks noChangeAspect="1" noChangeArrowheads="1"/>
          </p:cNvPicPr>
          <p:nvPr/>
        </p:nvPicPr>
        <p:blipFill>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44475" y="1223963"/>
            <a:ext cx="8686800"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fade">
                                      <p:cBhvr>
                                        <p:cTn id="7" dur="1000"/>
                                        <p:tgtEl>
                                          <p:spTgt spid="3073"/>
                                        </p:tgtEl>
                                      </p:cBhvr>
                                    </p:animEffect>
                                    <p:anim calcmode="lin" valueType="num">
                                      <p:cBhvr>
                                        <p:cTn id="8" dur="1000" fill="hold"/>
                                        <p:tgtEl>
                                          <p:spTgt spid="3073"/>
                                        </p:tgtEl>
                                        <p:attrNameLst>
                                          <p:attrName>ppt_x</p:attrName>
                                        </p:attrNameLst>
                                      </p:cBhvr>
                                      <p:tavLst>
                                        <p:tav tm="0">
                                          <p:val>
                                            <p:strVal val="#ppt_x"/>
                                          </p:val>
                                        </p:tav>
                                        <p:tav tm="100000">
                                          <p:val>
                                            <p:strVal val="#ppt_x"/>
                                          </p:val>
                                        </p:tav>
                                      </p:tavLst>
                                    </p:anim>
                                    <p:anim calcmode="lin" valueType="num">
                                      <p:cBhvr>
                                        <p:cTn id="9" dur="1000" fill="hold"/>
                                        <p:tgtEl>
                                          <p:spTgt spid="307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wheel(1)">
                                      <p:cBhvr>
                                        <p:cTn id="14"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Shape 242689"/>
          <p:cNvSpPr>
            <a:spLocks noGrp="1" noChangeArrowheads="1"/>
          </p:cNvSpPr>
          <p:nvPr>
            <p:ph type="title"/>
          </p:nvPr>
        </p:nvSpPr>
        <p:spPr>
          <a:xfrm>
            <a:off x="304800" y="350838"/>
            <a:ext cx="8229600" cy="563562"/>
          </a:xfrm>
        </p:spPr>
        <p:txBody>
          <a:bodyPr>
            <a:noAutofit/>
          </a:bodyPr>
          <a:lstStyle/>
          <a:p>
            <a:pPr defTabSz="914327" eaLnBrk="1" fontAlgn="auto" hangingPunct="1">
              <a:spcAft>
                <a:spcPts val="0"/>
              </a:spcAft>
              <a:defRPr/>
            </a:pPr>
            <a:r>
              <a:rPr sz="3600" spc="-150" dirty="0"/>
              <a:t>Adapter Pattern</a:t>
            </a:r>
          </a:p>
        </p:txBody>
      </p:sp>
      <p:sp>
        <p:nvSpPr>
          <p:cNvPr id="14" name="Rectangle 13"/>
          <p:cNvSpPr>
            <a:spLocks noChangeArrowheads="1"/>
          </p:cNvSpPr>
          <p:nvPr/>
        </p:nvSpPr>
        <p:spPr bwMode="auto">
          <a:xfrm>
            <a:off x="314325" y="1249363"/>
            <a:ext cx="8815388"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latin typeface="Segoe"/>
              </a:rPr>
              <a:t>Convert the interface of a class into another interface clients expect</a:t>
            </a:r>
          </a:p>
          <a:p>
            <a:pPr>
              <a:buFont typeface="Arial" pitchFamily="34" charset="0"/>
              <a:buChar char="•"/>
            </a:pPr>
            <a:r>
              <a:rPr lang="en-US" sz="2400" dirty="0">
                <a:latin typeface="Segoe"/>
              </a:rPr>
              <a:t> Lets classes work together that couldn’t work otherwise</a:t>
            </a:r>
          </a:p>
          <a:p>
            <a:pPr>
              <a:buFont typeface="Arial" pitchFamily="34" charset="0"/>
              <a:buChar char="•"/>
            </a:pPr>
            <a:r>
              <a:rPr lang="en-US" sz="2400" dirty="0">
                <a:latin typeface="Segoe"/>
              </a:rPr>
              <a:t> Works good for making compliance</a:t>
            </a:r>
          </a:p>
          <a:p>
            <a:endParaRPr lang="en-US" dirty="0">
              <a:latin typeface="Segoe"/>
            </a:endParaRPr>
          </a:p>
        </p:txBody>
      </p:sp>
      <p:pic>
        <p:nvPicPr>
          <p:cNvPr id="81922" name="Picture 2" descr="C:\Documents and Settings\SAURABH.VERMA\Desktop\Three_pin_round_socket_with_swit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4350" y="3756025"/>
            <a:ext cx="1979613"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3" name="Picture 3" descr="C:\Documents and Settings\SAURABH.VERMA\Desktop\sdv004outpu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313" y="4233863"/>
            <a:ext cx="2019300"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6" descr="C:\Documents and Settings\SAURABH.VERMA\Desktop\ADR-TRA-EU-3P_0.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9877880">
            <a:off x="3384550" y="3778250"/>
            <a:ext cx="24225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6632575" y="5634038"/>
            <a:ext cx="24971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400" b="1" dirty="0">
                <a:solidFill>
                  <a:srgbClr val="FFC000"/>
                </a:solidFill>
                <a:latin typeface="Segoe"/>
              </a:rPr>
              <a:t>Application</a:t>
            </a:r>
          </a:p>
          <a:p>
            <a:pPr algn="ctr"/>
            <a:r>
              <a:rPr lang="en-US" sz="2400" b="1" dirty="0">
                <a:solidFill>
                  <a:srgbClr val="FFC000"/>
                </a:solidFill>
                <a:latin typeface="Segoe"/>
              </a:rPr>
              <a:t>Framework</a:t>
            </a:r>
          </a:p>
        </p:txBody>
      </p:sp>
      <p:sp>
        <p:nvSpPr>
          <p:cNvPr id="15" name="Rectangle 14"/>
          <p:cNvSpPr>
            <a:spLocks noChangeArrowheads="1"/>
          </p:cNvSpPr>
          <p:nvPr/>
        </p:nvSpPr>
        <p:spPr bwMode="auto">
          <a:xfrm>
            <a:off x="4041775" y="6019800"/>
            <a:ext cx="1355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dirty="0">
                <a:solidFill>
                  <a:srgbClr val="FFC000"/>
                </a:solidFill>
                <a:latin typeface="Segoe"/>
              </a:rPr>
              <a:t>Adapter</a:t>
            </a:r>
          </a:p>
        </p:txBody>
      </p:sp>
      <p:sp>
        <p:nvSpPr>
          <p:cNvPr id="16" name="Right Arrow 15"/>
          <p:cNvSpPr/>
          <p:nvPr/>
        </p:nvSpPr>
        <p:spPr bwMode="auto">
          <a:xfrm>
            <a:off x="2442949" y="4287699"/>
            <a:ext cx="1433014" cy="1091821"/>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val="000000">
                    <a:alpha val="43137"/>
                  </a:srgbClr>
                </a:outerShdw>
              </a:effectLst>
            </a:endParaRPr>
          </a:p>
        </p:txBody>
      </p:sp>
      <p:sp>
        <p:nvSpPr>
          <p:cNvPr id="17" name="Right Arrow 16"/>
          <p:cNvSpPr/>
          <p:nvPr/>
        </p:nvSpPr>
        <p:spPr bwMode="auto">
          <a:xfrm>
            <a:off x="5324901" y="4317269"/>
            <a:ext cx="1433014" cy="1091821"/>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val="000000">
                    <a:alpha val="43137"/>
                  </a:srgbClr>
                </a:outerShdw>
              </a:effectLst>
            </a:endParaRPr>
          </a:p>
        </p:txBody>
      </p:sp>
      <p:sp>
        <p:nvSpPr>
          <p:cNvPr id="18" name="Rectangle 17"/>
          <p:cNvSpPr>
            <a:spLocks noChangeArrowheads="1"/>
          </p:cNvSpPr>
          <p:nvPr/>
        </p:nvSpPr>
        <p:spPr bwMode="auto">
          <a:xfrm>
            <a:off x="349250" y="5441950"/>
            <a:ext cx="18843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400" b="1" dirty="0">
                <a:solidFill>
                  <a:srgbClr val="FFC000"/>
                </a:solidFill>
                <a:latin typeface="Segoe"/>
              </a:rPr>
              <a:t>Legacy</a:t>
            </a:r>
          </a:p>
          <a:p>
            <a:pPr algn="ctr"/>
            <a:r>
              <a:rPr lang="en-US" sz="2400" b="1" dirty="0">
                <a:solidFill>
                  <a:srgbClr val="FFC000"/>
                </a:solidFill>
                <a:latin typeface="Segoe"/>
              </a:rPr>
              <a:t>Component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1923"/>
                                        </p:tgtEl>
                                        <p:attrNameLst>
                                          <p:attrName>style.visibility</p:attrName>
                                        </p:attrNameLst>
                                      </p:cBhvr>
                                      <p:to>
                                        <p:strVal val="visible"/>
                                      </p:to>
                                    </p:set>
                                    <p:anim calcmode="lin" valueType="num">
                                      <p:cBhvr>
                                        <p:cTn id="7" dur="1000" fill="hold"/>
                                        <p:tgtEl>
                                          <p:spTgt spid="81923"/>
                                        </p:tgtEl>
                                        <p:attrNameLst>
                                          <p:attrName>ppt_w</p:attrName>
                                        </p:attrNameLst>
                                      </p:cBhvr>
                                      <p:tavLst>
                                        <p:tav tm="0">
                                          <p:val>
                                            <p:fltVal val="0"/>
                                          </p:val>
                                        </p:tav>
                                        <p:tav tm="100000">
                                          <p:val>
                                            <p:strVal val="#ppt_w"/>
                                          </p:val>
                                        </p:tav>
                                      </p:tavLst>
                                    </p:anim>
                                    <p:anim calcmode="lin" valueType="num">
                                      <p:cBhvr>
                                        <p:cTn id="8" dur="1000" fill="hold"/>
                                        <p:tgtEl>
                                          <p:spTgt spid="81923"/>
                                        </p:tgtEl>
                                        <p:attrNameLst>
                                          <p:attrName>ppt_h</p:attrName>
                                        </p:attrNameLst>
                                      </p:cBhvr>
                                      <p:tavLst>
                                        <p:tav tm="0">
                                          <p:val>
                                            <p:fltVal val="0"/>
                                          </p:val>
                                        </p:tav>
                                        <p:tav tm="100000">
                                          <p:val>
                                            <p:strVal val="#ppt_h"/>
                                          </p:val>
                                        </p:tav>
                                      </p:tavLst>
                                    </p:anim>
                                    <p:anim calcmode="lin" valueType="num">
                                      <p:cBhvr>
                                        <p:cTn id="9" dur="1000" fill="hold"/>
                                        <p:tgtEl>
                                          <p:spTgt spid="81923"/>
                                        </p:tgtEl>
                                        <p:attrNameLst>
                                          <p:attrName>style.rotation</p:attrName>
                                        </p:attrNameLst>
                                      </p:cBhvr>
                                      <p:tavLst>
                                        <p:tav tm="0">
                                          <p:val>
                                            <p:fltVal val="90"/>
                                          </p:val>
                                        </p:tav>
                                        <p:tav tm="100000">
                                          <p:val>
                                            <p:fltVal val="0"/>
                                          </p:val>
                                        </p:tav>
                                      </p:tavLst>
                                    </p:anim>
                                    <p:animEffect transition="in" filter="fade">
                                      <p:cBhvr>
                                        <p:cTn id="10" dur="1000"/>
                                        <p:tgtEl>
                                          <p:spTgt spid="8192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15" dur="500"/>
                                        <p:tgtEl>
                                          <p:spTgt spid="18">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18" dur="500"/>
                                        <p:tgtEl>
                                          <p:spTgt spid="1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81922"/>
                                        </p:tgtEl>
                                        <p:attrNameLst>
                                          <p:attrName>style.visibility</p:attrName>
                                        </p:attrNameLst>
                                      </p:cBhvr>
                                      <p:to>
                                        <p:strVal val="visible"/>
                                      </p:to>
                                    </p:set>
                                    <p:anim calcmode="lin" valueType="num">
                                      <p:cBhvr>
                                        <p:cTn id="23" dur="500" fill="hold"/>
                                        <p:tgtEl>
                                          <p:spTgt spid="81922"/>
                                        </p:tgtEl>
                                        <p:attrNameLst>
                                          <p:attrName>ppt_w</p:attrName>
                                        </p:attrNameLst>
                                      </p:cBhvr>
                                      <p:tavLst>
                                        <p:tav tm="0">
                                          <p:val>
                                            <p:fltVal val="0"/>
                                          </p:val>
                                        </p:tav>
                                        <p:tav tm="100000">
                                          <p:val>
                                            <p:strVal val="#ppt_w"/>
                                          </p:val>
                                        </p:tav>
                                      </p:tavLst>
                                    </p:anim>
                                    <p:anim calcmode="lin" valueType="num">
                                      <p:cBhvr>
                                        <p:cTn id="24" dur="500" fill="hold"/>
                                        <p:tgtEl>
                                          <p:spTgt spid="81922"/>
                                        </p:tgtEl>
                                        <p:attrNameLst>
                                          <p:attrName>ppt_h</p:attrName>
                                        </p:attrNameLst>
                                      </p:cBhvr>
                                      <p:tavLst>
                                        <p:tav tm="0">
                                          <p:val>
                                            <p:fltVal val="0"/>
                                          </p:val>
                                        </p:tav>
                                        <p:tav tm="100000">
                                          <p:val>
                                            <p:strVal val="#ppt_h"/>
                                          </p:val>
                                        </p:tav>
                                      </p:tavLst>
                                    </p:anim>
                                    <p:animEffect transition="in" filter="fade">
                                      <p:cBhvr>
                                        <p:cTn id="25" dur="500"/>
                                        <p:tgtEl>
                                          <p:spTgt spid="8192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30" dur="500"/>
                                        <p:tgtEl>
                                          <p:spTgt spid="13">
                                            <p:txEl>
                                              <p:pRg st="0" end="0"/>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animEffect transition="in" filter="randombar(horizontal)">
                                      <p:cBhvr>
                                        <p:cTn id="33" dur="500"/>
                                        <p:tgtEl>
                                          <p:spTgt spid="1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81926"/>
                                        </p:tgtEl>
                                        <p:attrNameLst>
                                          <p:attrName>style.visibility</p:attrName>
                                        </p:attrNameLst>
                                      </p:cBhvr>
                                      <p:to>
                                        <p:strVal val="visible"/>
                                      </p:to>
                                    </p:set>
                                    <p:anim calcmode="lin" valueType="num">
                                      <p:cBhvr>
                                        <p:cTn id="43" dur="500" fill="hold"/>
                                        <p:tgtEl>
                                          <p:spTgt spid="81926"/>
                                        </p:tgtEl>
                                        <p:attrNameLst>
                                          <p:attrName>ppt_w</p:attrName>
                                        </p:attrNameLst>
                                      </p:cBhvr>
                                      <p:tavLst>
                                        <p:tav tm="0">
                                          <p:val>
                                            <p:fltVal val="0"/>
                                          </p:val>
                                        </p:tav>
                                        <p:tav tm="100000">
                                          <p:val>
                                            <p:strVal val="#ppt_w"/>
                                          </p:val>
                                        </p:tav>
                                      </p:tavLst>
                                    </p:anim>
                                    <p:anim calcmode="lin" valueType="num">
                                      <p:cBhvr>
                                        <p:cTn id="44" dur="500" fill="hold"/>
                                        <p:tgtEl>
                                          <p:spTgt spid="81926"/>
                                        </p:tgtEl>
                                        <p:attrNameLst>
                                          <p:attrName>ppt_h</p:attrName>
                                        </p:attrNameLst>
                                      </p:cBhvr>
                                      <p:tavLst>
                                        <p:tav tm="0">
                                          <p:val>
                                            <p:fltVal val="0"/>
                                          </p:val>
                                        </p:tav>
                                        <p:tav tm="100000">
                                          <p:val>
                                            <p:strVal val="#ppt_h"/>
                                          </p:val>
                                        </p:tav>
                                      </p:tavLst>
                                    </p:anim>
                                    <p:animEffect transition="in" filter="fade">
                                      <p:cBhvr>
                                        <p:cTn id="45" dur="500"/>
                                        <p:tgtEl>
                                          <p:spTgt spid="81926"/>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50" dur="500"/>
                                        <p:tgtEl>
                                          <p:spTgt spid="15">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randombar(horizontal)">
                                      <p:cBhvr>
                                        <p:cTn id="5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381000"/>
          </a:xfrm>
        </p:spPr>
        <p:txBody>
          <a:bodyPr>
            <a:normAutofit fontScale="90000"/>
          </a:bodyPr>
          <a:lstStyle/>
          <a:p>
            <a:pPr>
              <a:defRPr/>
            </a:pPr>
            <a:r>
              <a:rPr lang="en-US" b="1" dirty="0" smtClean="0"/>
              <a:t/>
            </a:r>
            <a:br>
              <a:rPr lang="en-US" b="1" dirty="0" smtClean="0"/>
            </a:br>
            <a:r>
              <a:rPr lang="en-US" b="1" dirty="0" smtClean="0"/>
              <a:t>Implementation </a:t>
            </a:r>
            <a:br>
              <a:rPr lang="en-US" b="1" dirty="0" smtClean="0"/>
            </a:br>
            <a:endParaRPr lang="en-US" dirty="0"/>
          </a:p>
        </p:txBody>
      </p:sp>
      <p:sp>
        <p:nvSpPr>
          <p:cNvPr id="87043" name="Content Placeholder 2"/>
          <p:cNvSpPr>
            <a:spLocks noGrp="1"/>
          </p:cNvSpPr>
          <p:nvPr>
            <p:ph idx="1"/>
          </p:nvPr>
        </p:nvSpPr>
        <p:spPr>
          <a:xfrm>
            <a:off x="457200" y="685800"/>
            <a:ext cx="8686800" cy="6172200"/>
          </a:xfrm>
        </p:spPr>
        <p:txBody>
          <a:bodyPr/>
          <a:lstStyle/>
          <a:p>
            <a:pPr algn="just"/>
            <a:r>
              <a:rPr lang="en-US" sz="2400" dirty="0" smtClean="0"/>
              <a:t>We have a </a:t>
            </a:r>
            <a:r>
              <a:rPr lang="en-US" sz="2400" dirty="0" err="1" smtClean="0"/>
              <a:t>MediaPlayer</a:t>
            </a:r>
            <a:r>
              <a:rPr lang="en-US" sz="2400" dirty="0" smtClean="0"/>
              <a:t> interface and a concrete class </a:t>
            </a:r>
            <a:r>
              <a:rPr lang="en-US" sz="2400" dirty="0" err="1" smtClean="0"/>
              <a:t>AudioPlayer</a:t>
            </a:r>
            <a:r>
              <a:rPr lang="en-US" sz="2400" dirty="0" smtClean="0"/>
              <a:t> implementing  interface. </a:t>
            </a:r>
            <a:r>
              <a:rPr lang="en-US" sz="2400" dirty="0" err="1" smtClean="0"/>
              <a:t>AudioPlayer</a:t>
            </a:r>
            <a:r>
              <a:rPr lang="en-US" sz="2400" dirty="0" smtClean="0"/>
              <a:t> can play mp3 format audio files by default. </a:t>
            </a:r>
          </a:p>
          <a:p>
            <a:pPr algn="just"/>
            <a:r>
              <a:rPr lang="en-US" sz="2400" dirty="0" smtClean="0"/>
              <a:t>We are having another interface </a:t>
            </a:r>
            <a:r>
              <a:rPr lang="en-US" sz="2400" dirty="0" err="1" smtClean="0"/>
              <a:t>AdvancedMediaPlayer</a:t>
            </a:r>
            <a:r>
              <a:rPr lang="en-US" sz="2400" dirty="0" smtClean="0"/>
              <a:t> and concrete classes implementing the </a:t>
            </a:r>
            <a:r>
              <a:rPr lang="en-US" sz="2400" dirty="0" err="1" smtClean="0"/>
              <a:t>AdvancedMediaPlayer</a:t>
            </a:r>
            <a:r>
              <a:rPr lang="en-US" sz="2400" dirty="0" smtClean="0"/>
              <a:t> interface. These classes can play </a:t>
            </a:r>
            <a:r>
              <a:rPr lang="en-US" sz="2400" dirty="0" err="1" smtClean="0"/>
              <a:t>vlc</a:t>
            </a:r>
            <a:r>
              <a:rPr lang="en-US" sz="2400" dirty="0" smtClean="0"/>
              <a:t> and mp4 format files. </a:t>
            </a:r>
          </a:p>
          <a:p>
            <a:pPr algn="just"/>
            <a:r>
              <a:rPr lang="en-US" sz="2400" dirty="0" smtClean="0"/>
              <a:t>We want to make </a:t>
            </a:r>
            <a:r>
              <a:rPr lang="en-US" sz="2400" dirty="0" err="1" smtClean="0"/>
              <a:t>AudioPlayer</a:t>
            </a:r>
            <a:r>
              <a:rPr lang="en-US" sz="2400" dirty="0" smtClean="0"/>
              <a:t> to play other formats as well. To attain this, we have created an adapter class </a:t>
            </a:r>
            <a:r>
              <a:rPr lang="en-US" sz="2400" dirty="0" err="1" smtClean="0"/>
              <a:t>MediaAdapter</a:t>
            </a:r>
            <a:r>
              <a:rPr lang="en-US" sz="2400" dirty="0" smtClean="0"/>
              <a:t> which implements the </a:t>
            </a:r>
            <a:r>
              <a:rPr lang="en-US" sz="2400" dirty="0" err="1" smtClean="0"/>
              <a:t>MediaPlayer</a:t>
            </a:r>
            <a:r>
              <a:rPr lang="en-US" sz="2400" dirty="0" smtClean="0"/>
              <a:t> interface and uses </a:t>
            </a:r>
            <a:r>
              <a:rPr lang="en-US" sz="2400" dirty="0" err="1" smtClean="0"/>
              <a:t>AdvancedMediaPlayer</a:t>
            </a:r>
            <a:r>
              <a:rPr lang="en-US" sz="2400" dirty="0" smtClean="0"/>
              <a:t> objects to play the required format. </a:t>
            </a:r>
          </a:p>
          <a:p>
            <a:pPr algn="just"/>
            <a:r>
              <a:rPr lang="en-US" sz="2400" dirty="0" err="1" smtClean="0"/>
              <a:t>AudioPlayer</a:t>
            </a:r>
            <a:r>
              <a:rPr lang="en-US" sz="2400" dirty="0" smtClean="0"/>
              <a:t> uses the adapter class </a:t>
            </a:r>
            <a:r>
              <a:rPr lang="en-US" sz="2400" dirty="0" err="1" smtClean="0"/>
              <a:t>MediaAdapter</a:t>
            </a:r>
            <a:r>
              <a:rPr lang="en-US" sz="2400" dirty="0" smtClean="0"/>
              <a:t> passing it the desired audio type without knowing the actual class which can play the desired format. </a:t>
            </a:r>
            <a:r>
              <a:rPr lang="en-US" sz="2400" dirty="0" err="1" smtClean="0"/>
              <a:t>AdapterPatternDemo</a:t>
            </a:r>
            <a:r>
              <a:rPr lang="en-US" sz="2400" dirty="0" smtClean="0"/>
              <a:t>, our demo class, will use </a:t>
            </a:r>
            <a:r>
              <a:rPr lang="en-US" sz="2400" dirty="0" err="1" smtClean="0"/>
              <a:t>AudioPlayer</a:t>
            </a:r>
            <a:r>
              <a:rPr lang="en-US" sz="2400" dirty="0" smtClean="0"/>
              <a:t> class to play various formats</a:t>
            </a:r>
            <a:r>
              <a:rPr lang="en-US" sz="3200" dirty="0" smtClean="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7043">
                                            <p:txEl>
                                              <p:pRg st="0" end="0"/>
                                            </p:txEl>
                                          </p:spTgt>
                                        </p:tgtEl>
                                        <p:attrNameLst>
                                          <p:attrName>style.visibility</p:attrName>
                                        </p:attrNameLst>
                                      </p:cBhvr>
                                      <p:to>
                                        <p:strVal val="visible"/>
                                      </p:to>
                                    </p:set>
                                    <p:anim calcmode="lin" valueType="num">
                                      <p:cBhvr additive="base">
                                        <p:cTn id="13" dur="500" fill="hold"/>
                                        <p:tgtEl>
                                          <p:spTgt spid="870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7043">
                                            <p:txEl>
                                              <p:pRg st="1" end="1"/>
                                            </p:txEl>
                                          </p:spTgt>
                                        </p:tgtEl>
                                        <p:attrNameLst>
                                          <p:attrName>style.visibility</p:attrName>
                                        </p:attrNameLst>
                                      </p:cBhvr>
                                      <p:to>
                                        <p:strVal val="visible"/>
                                      </p:to>
                                    </p:set>
                                    <p:anim calcmode="lin" valueType="num">
                                      <p:cBhvr additive="base">
                                        <p:cTn id="17" dur="5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704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7043">
                                            <p:txEl>
                                              <p:pRg st="2" end="2"/>
                                            </p:txEl>
                                          </p:spTgt>
                                        </p:tgtEl>
                                        <p:attrNameLst>
                                          <p:attrName>style.visibility</p:attrName>
                                        </p:attrNameLst>
                                      </p:cBhvr>
                                      <p:to>
                                        <p:strVal val="visible"/>
                                      </p:to>
                                    </p:set>
                                    <p:anim calcmode="lin" valueType="num">
                                      <p:cBhvr additive="base">
                                        <p:cTn id="21" dur="500" fill="hold"/>
                                        <p:tgtEl>
                                          <p:spTgt spid="870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70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7043">
                                            <p:txEl>
                                              <p:pRg st="3" end="3"/>
                                            </p:txEl>
                                          </p:spTgt>
                                        </p:tgtEl>
                                        <p:attrNameLst>
                                          <p:attrName>style.visibility</p:attrName>
                                        </p:attrNameLst>
                                      </p:cBhvr>
                                      <p:to>
                                        <p:strVal val="visible"/>
                                      </p:to>
                                    </p:set>
                                    <p:anim calcmode="lin" valueType="num">
                                      <p:cBhvr additive="base">
                                        <p:cTn id="25" dur="500" fill="hold"/>
                                        <p:tgtEl>
                                          <p:spTgt spid="870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70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88067" name="Content Placeholder 2"/>
          <p:cNvSpPr>
            <a:spLocks noGrp="1"/>
          </p:cNvSpPr>
          <p:nvPr>
            <p:ph idx="1"/>
          </p:nvPr>
        </p:nvSpPr>
        <p:spPr/>
        <p:txBody>
          <a:bodyPr/>
          <a:lstStyle/>
          <a:p>
            <a:endParaRPr lang="en-US" smtClean="0"/>
          </a:p>
        </p:txBody>
      </p:sp>
      <p:pic>
        <p:nvPicPr>
          <p:cNvPr id="880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204" y="399469"/>
            <a:ext cx="8788796" cy="60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heel(1)">
                                      <p:cBhvr>
                                        <p:cTn id="7" dur="20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1198563"/>
          </a:xfrm>
        </p:spPr>
        <p:txBody>
          <a:bodyPr/>
          <a:lstStyle/>
          <a:p>
            <a:r>
              <a:rPr lang="en-US" sz="3200" b="1" dirty="0"/>
              <a:t>Step 1 </a:t>
            </a:r>
            <a:r>
              <a:rPr lang="en-US" sz="3200" dirty="0" smtClean="0"/>
              <a:t>Create </a:t>
            </a:r>
            <a:r>
              <a:rPr lang="en-US" sz="3200" dirty="0"/>
              <a:t>interfaces for Media Player and Advanced Media Player</a:t>
            </a:r>
            <a:r>
              <a:rPr lang="en-US" sz="3200" dirty="0" smtClean="0"/>
              <a:t>.</a:t>
            </a:r>
            <a:endParaRPr lang="en-US" sz="3200" dirty="0"/>
          </a:p>
        </p:txBody>
      </p:sp>
      <p:sp>
        <p:nvSpPr>
          <p:cNvPr id="3" name="Rectangle 2"/>
          <p:cNvSpPr/>
          <p:nvPr/>
        </p:nvSpPr>
        <p:spPr>
          <a:xfrm>
            <a:off x="762000" y="1904998"/>
            <a:ext cx="7924800" cy="4401205"/>
          </a:xfrm>
          <a:prstGeom prst="rect">
            <a:avLst/>
          </a:prstGeom>
        </p:spPr>
        <p:txBody>
          <a:bodyPr wrap="square">
            <a:spAutoFit/>
          </a:bodyPr>
          <a:lstStyle/>
          <a:p>
            <a:r>
              <a:rPr lang="en-US" sz="2800" b="1" dirty="0" smtClean="0"/>
              <a:t>MediaPlayer.java </a:t>
            </a:r>
            <a:endParaRPr lang="en-US" sz="2800" dirty="0"/>
          </a:p>
          <a:p>
            <a:r>
              <a:rPr lang="en-US" sz="2800" dirty="0"/>
              <a:t>public interface </a:t>
            </a:r>
            <a:r>
              <a:rPr lang="en-US" sz="2800" dirty="0" err="1"/>
              <a:t>MediaPlayer</a:t>
            </a:r>
            <a:r>
              <a:rPr lang="en-US" sz="2800" dirty="0"/>
              <a:t> { </a:t>
            </a:r>
          </a:p>
          <a:p>
            <a:r>
              <a:rPr lang="en-US" sz="2800" dirty="0"/>
              <a:t>public void play(String </a:t>
            </a:r>
            <a:r>
              <a:rPr lang="en-US" sz="2800" dirty="0" err="1"/>
              <a:t>audioType</a:t>
            </a:r>
            <a:r>
              <a:rPr lang="en-US" sz="2800" dirty="0"/>
              <a:t>, String </a:t>
            </a:r>
            <a:r>
              <a:rPr lang="en-US" sz="2800" dirty="0" err="1"/>
              <a:t>fileName</a:t>
            </a:r>
            <a:r>
              <a:rPr lang="en-US" sz="2800" dirty="0"/>
              <a:t>); </a:t>
            </a:r>
          </a:p>
          <a:p>
            <a:r>
              <a:rPr lang="en-US" sz="2800" dirty="0"/>
              <a:t>} </a:t>
            </a:r>
          </a:p>
          <a:p>
            <a:r>
              <a:rPr lang="en-US" sz="2800" b="1" dirty="0"/>
              <a:t>AdvancedMediaPlayer.java </a:t>
            </a:r>
            <a:endParaRPr lang="en-US" sz="2800" dirty="0"/>
          </a:p>
          <a:p>
            <a:r>
              <a:rPr lang="en-US" sz="2800" dirty="0"/>
              <a:t>public interface </a:t>
            </a:r>
            <a:r>
              <a:rPr lang="en-US" sz="2800" dirty="0" err="1"/>
              <a:t>AdvancedMediaPlayer</a:t>
            </a:r>
            <a:r>
              <a:rPr lang="en-US" sz="2800" dirty="0"/>
              <a:t> { </a:t>
            </a:r>
          </a:p>
          <a:p>
            <a:r>
              <a:rPr lang="en-US" sz="2800" dirty="0"/>
              <a:t>public void </a:t>
            </a:r>
            <a:r>
              <a:rPr lang="en-US" sz="2800" dirty="0" err="1"/>
              <a:t>playVlc</a:t>
            </a:r>
            <a:r>
              <a:rPr lang="en-US" sz="2800" dirty="0"/>
              <a:t>(String </a:t>
            </a:r>
            <a:r>
              <a:rPr lang="en-US" sz="2800" dirty="0" err="1"/>
              <a:t>fileName</a:t>
            </a:r>
            <a:r>
              <a:rPr lang="en-US" sz="2800" dirty="0"/>
              <a:t>); </a:t>
            </a:r>
          </a:p>
          <a:p>
            <a:r>
              <a:rPr lang="en-US" sz="2800" dirty="0"/>
              <a:t>public void playMp4(String </a:t>
            </a:r>
            <a:r>
              <a:rPr lang="en-US" sz="2800" dirty="0" err="1"/>
              <a:t>fileName</a:t>
            </a:r>
            <a:r>
              <a:rPr lang="en-US" sz="2800" dirty="0"/>
              <a:t>); </a:t>
            </a:r>
          </a:p>
          <a:p>
            <a:r>
              <a:rPr lang="en-US" sz="2800"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pPr>
              <a:buNone/>
            </a:pPr>
            <a:r>
              <a:rPr lang="en-US" dirty="0" smtClean="0"/>
              <a:t>Responsibilities are an abstraction – methods fulfill responsibilities </a:t>
            </a:r>
          </a:p>
          <a:p>
            <a:pPr>
              <a:buNone/>
            </a:pPr>
            <a:r>
              <a:rPr lang="en-US" dirty="0" smtClean="0"/>
              <a:t>Responsibilities are implemented by means of methods that either act alone or collaborate with other methods and objects.</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1066800"/>
          </a:xfrm>
        </p:spPr>
        <p:txBody>
          <a:bodyPr/>
          <a:lstStyle/>
          <a:p>
            <a:r>
              <a:rPr lang="en-US" sz="2800" b="1" dirty="0"/>
              <a:t>Step 2 </a:t>
            </a:r>
            <a:r>
              <a:rPr lang="en-US" sz="2800" dirty="0" smtClean="0"/>
              <a:t>Create </a:t>
            </a:r>
            <a:r>
              <a:rPr lang="en-US" sz="2800" dirty="0"/>
              <a:t>concrete classes implementing the </a:t>
            </a:r>
            <a:r>
              <a:rPr lang="en-US" sz="2800" dirty="0" err="1"/>
              <a:t>AdvancedMediaPlayer</a:t>
            </a:r>
            <a:r>
              <a:rPr lang="en-US" sz="2800" dirty="0"/>
              <a:t> interface</a:t>
            </a:r>
            <a:r>
              <a:rPr lang="en-US" sz="2800" dirty="0" smtClean="0"/>
              <a:t>.</a:t>
            </a:r>
            <a:endParaRPr lang="en-US" sz="2800" dirty="0"/>
          </a:p>
        </p:txBody>
      </p:sp>
      <p:sp>
        <p:nvSpPr>
          <p:cNvPr id="3" name="Rectangle 2"/>
          <p:cNvSpPr/>
          <p:nvPr/>
        </p:nvSpPr>
        <p:spPr>
          <a:xfrm>
            <a:off x="955964" y="1583353"/>
            <a:ext cx="7467600" cy="4893647"/>
          </a:xfrm>
          <a:prstGeom prst="rect">
            <a:avLst/>
          </a:prstGeom>
        </p:spPr>
        <p:txBody>
          <a:bodyPr wrap="square">
            <a:spAutoFit/>
          </a:bodyPr>
          <a:lstStyle/>
          <a:p>
            <a:r>
              <a:rPr lang="en-US" sz="2400" b="1" dirty="0" smtClean="0"/>
              <a:t>VlcPlayer.java </a:t>
            </a:r>
            <a:endParaRPr lang="en-US" sz="2400" dirty="0"/>
          </a:p>
          <a:p>
            <a:r>
              <a:rPr lang="en-US" sz="2400" i="1" dirty="0"/>
              <a:t>public class </a:t>
            </a:r>
            <a:r>
              <a:rPr lang="en-US" sz="2400" i="1" dirty="0" err="1"/>
              <a:t>VlcPlayer</a:t>
            </a:r>
            <a:r>
              <a:rPr lang="en-US" sz="2400" i="1" dirty="0"/>
              <a:t> implements </a:t>
            </a:r>
            <a:r>
              <a:rPr lang="en-US" sz="2400" i="1" dirty="0" err="1"/>
              <a:t>AdvancedMediaPlayer</a:t>
            </a:r>
            <a:r>
              <a:rPr lang="en-US" sz="2400" i="1" dirty="0"/>
              <a:t>{ </a:t>
            </a:r>
          </a:p>
          <a:p>
            <a:r>
              <a:rPr lang="en-US" sz="2400" i="1" dirty="0"/>
              <a:t>@Override </a:t>
            </a:r>
          </a:p>
          <a:p>
            <a:r>
              <a:rPr lang="en-US" sz="2400" i="1" dirty="0"/>
              <a:t>public void </a:t>
            </a:r>
            <a:r>
              <a:rPr lang="en-US" sz="2400" i="1" dirty="0" err="1"/>
              <a:t>playVlc</a:t>
            </a:r>
            <a:r>
              <a:rPr lang="en-US" sz="2400" i="1" dirty="0"/>
              <a:t>(String </a:t>
            </a:r>
            <a:r>
              <a:rPr lang="en-US" sz="2400" i="1" dirty="0" err="1"/>
              <a:t>fileName</a:t>
            </a:r>
            <a:r>
              <a:rPr lang="en-US" sz="2400" i="1" dirty="0"/>
              <a:t>) { </a:t>
            </a:r>
          </a:p>
          <a:p>
            <a:r>
              <a:rPr lang="en-US" sz="2400" i="1" dirty="0" err="1"/>
              <a:t>System.out.println</a:t>
            </a:r>
            <a:r>
              <a:rPr lang="en-US" sz="2400" i="1" dirty="0"/>
              <a:t>("Playing </a:t>
            </a:r>
            <a:r>
              <a:rPr lang="en-US" sz="2400" i="1" dirty="0" err="1"/>
              <a:t>vlc</a:t>
            </a:r>
            <a:r>
              <a:rPr lang="en-US" sz="2400" i="1" dirty="0"/>
              <a:t> file. Name: "+ </a:t>
            </a:r>
            <a:r>
              <a:rPr lang="en-US" sz="2400" i="1" dirty="0" err="1"/>
              <a:t>fileName</a:t>
            </a:r>
            <a:r>
              <a:rPr lang="en-US" sz="2400" i="1" dirty="0"/>
              <a:t>); </a:t>
            </a:r>
          </a:p>
          <a:p>
            <a:r>
              <a:rPr lang="en-US" sz="2400" i="1" dirty="0"/>
              <a:t>} </a:t>
            </a:r>
          </a:p>
          <a:p>
            <a:r>
              <a:rPr lang="en-US" sz="2400" i="1" dirty="0"/>
              <a:t>@Override </a:t>
            </a:r>
          </a:p>
          <a:p>
            <a:r>
              <a:rPr lang="en-US" sz="2400" i="1" dirty="0"/>
              <a:t>public void playMp4(String </a:t>
            </a:r>
            <a:r>
              <a:rPr lang="en-US" sz="2400" i="1" dirty="0" err="1"/>
              <a:t>fileName</a:t>
            </a:r>
            <a:r>
              <a:rPr lang="en-US" sz="2400" i="1" dirty="0"/>
              <a:t>) { </a:t>
            </a:r>
          </a:p>
          <a:p>
            <a:r>
              <a:rPr lang="en-US" sz="2400" i="1" dirty="0"/>
              <a:t>//do nothing </a:t>
            </a:r>
          </a:p>
          <a:p>
            <a:r>
              <a:rPr lang="en-US" sz="2400" i="1" dirty="0"/>
              <a:t>} </a:t>
            </a:r>
          </a:p>
          <a:p>
            <a:r>
              <a:rPr lang="en-US" sz="2400" i="1"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arn(inVertical)">
                                      <p:cBhvr>
                                        <p:cTn id="40" dur="500"/>
                                        <p:tgtEl>
                                          <p:spTgt spid="3">
                                            <p:txEl>
                                              <p:pRg st="9" end="9"/>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arn(inVertical)">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Rectangle 2"/>
          <p:cNvSpPr/>
          <p:nvPr/>
        </p:nvSpPr>
        <p:spPr>
          <a:xfrm>
            <a:off x="685800" y="1582341"/>
            <a:ext cx="8382000" cy="4154984"/>
          </a:xfrm>
          <a:prstGeom prst="rect">
            <a:avLst/>
          </a:prstGeom>
        </p:spPr>
        <p:txBody>
          <a:bodyPr wrap="square">
            <a:spAutoFit/>
          </a:bodyPr>
          <a:lstStyle/>
          <a:p>
            <a:r>
              <a:rPr lang="en-US" sz="2400" b="1" dirty="0"/>
              <a:t>Mp4Player.java </a:t>
            </a:r>
            <a:endParaRPr lang="en-US" sz="2400" dirty="0"/>
          </a:p>
          <a:p>
            <a:r>
              <a:rPr lang="en-US" sz="2400" i="1" dirty="0"/>
              <a:t>public class Mp4Player implements </a:t>
            </a:r>
            <a:r>
              <a:rPr lang="en-US" sz="2400" i="1" dirty="0" err="1"/>
              <a:t>AdvancedMediaPlayer</a:t>
            </a:r>
            <a:r>
              <a:rPr lang="en-US" sz="2400" i="1" dirty="0"/>
              <a:t>{ </a:t>
            </a:r>
          </a:p>
          <a:p>
            <a:r>
              <a:rPr lang="en-US" sz="2400" i="1" dirty="0"/>
              <a:t>@Override </a:t>
            </a:r>
          </a:p>
          <a:p>
            <a:r>
              <a:rPr lang="en-US" sz="2400" i="1" dirty="0"/>
              <a:t>public void </a:t>
            </a:r>
            <a:r>
              <a:rPr lang="en-US" sz="2400" i="1" dirty="0" err="1"/>
              <a:t>playVlc</a:t>
            </a:r>
            <a:r>
              <a:rPr lang="en-US" sz="2400" i="1" dirty="0"/>
              <a:t>(String </a:t>
            </a:r>
            <a:r>
              <a:rPr lang="en-US" sz="2400" i="1" dirty="0" err="1"/>
              <a:t>fileName</a:t>
            </a:r>
            <a:r>
              <a:rPr lang="en-US" sz="2400" i="1" dirty="0"/>
              <a:t>) { </a:t>
            </a:r>
          </a:p>
          <a:p>
            <a:r>
              <a:rPr lang="en-US" sz="2400" i="1" dirty="0"/>
              <a:t>//do nothing </a:t>
            </a:r>
          </a:p>
          <a:p>
            <a:r>
              <a:rPr lang="en-US" sz="2400" i="1" dirty="0"/>
              <a:t>} </a:t>
            </a:r>
          </a:p>
          <a:p>
            <a:r>
              <a:rPr lang="en-US" sz="2400" i="1" dirty="0"/>
              <a:t>@Override </a:t>
            </a:r>
          </a:p>
          <a:p>
            <a:r>
              <a:rPr lang="en-US" sz="2400" i="1" dirty="0"/>
              <a:t>public void playMp4(String </a:t>
            </a:r>
            <a:r>
              <a:rPr lang="en-US" sz="2400" i="1" dirty="0" err="1"/>
              <a:t>fileName</a:t>
            </a:r>
            <a:r>
              <a:rPr lang="en-US" sz="2400" i="1" dirty="0"/>
              <a:t>) { </a:t>
            </a:r>
          </a:p>
          <a:p>
            <a:r>
              <a:rPr lang="en-US" sz="2400" i="1" dirty="0" err="1"/>
              <a:t>System.out.println</a:t>
            </a:r>
            <a:r>
              <a:rPr lang="en-US" sz="2400" i="1" dirty="0"/>
              <a:t>("Playing mp4 file. Name: "+ </a:t>
            </a:r>
            <a:r>
              <a:rPr lang="en-US" sz="2400" i="1" dirty="0" err="1"/>
              <a:t>fileName</a:t>
            </a:r>
            <a:r>
              <a:rPr lang="en-US" sz="2400" i="1" dirty="0"/>
              <a:t>); </a:t>
            </a:r>
          </a:p>
          <a:p>
            <a:r>
              <a:rPr lang="en-US" sz="2400" i="1" dirty="0"/>
              <a:t>} </a:t>
            </a:r>
          </a:p>
          <a:p>
            <a:r>
              <a:rPr lang="en-US" sz="2400" i="1"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arn(inVertical)">
                                      <p:cBhvr>
                                        <p:cTn id="34" dur="500"/>
                                        <p:tgtEl>
                                          <p:spTgt spid="3">
                                            <p:txEl>
                                              <p:pRg st="9" end="9"/>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arn(inVertical)">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382000" cy="914400"/>
          </a:xfrm>
        </p:spPr>
        <p:txBody>
          <a:bodyPr>
            <a:normAutofit fontScale="90000"/>
          </a:bodyPr>
          <a:lstStyle/>
          <a:p>
            <a:r>
              <a:rPr lang="en-US" sz="2800" b="1" dirty="0"/>
              <a:t>Step 3 </a:t>
            </a:r>
            <a:r>
              <a:rPr lang="en-US" sz="2800" dirty="0" smtClean="0"/>
              <a:t>Create </a:t>
            </a:r>
            <a:r>
              <a:rPr lang="en-US" sz="2800" dirty="0"/>
              <a:t>adapter class implementing the </a:t>
            </a:r>
            <a:r>
              <a:rPr lang="en-US" sz="2800" dirty="0" err="1"/>
              <a:t>MediaPlayer</a:t>
            </a:r>
            <a:r>
              <a:rPr lang="en-US" sz="2800" dirty="0"/>
              <a:t> interface</a:t>
            </a:r>
            <a:r>
              <a:rPr lang="en-US" sz="2800" dirty="0" smtClean="0"/>
              <a:t>.</a:t>
            </a:r>
            <a:endParaRPr lang="en-US" sz="2800" dirty="0"/>
          </a:p>
        </p:txBody>
      </p:sp>
      <p:sp>
        <p:nvSpPr>
          <p:cNvPr id="5" name="Rectangle 4"/>
          <p:cNvSpPr/>
          <p:nvPr/>
        </p:nvSpPr>
        <p:spPr>
          <a:xfrm>
            <a:off x="1073727" y="1066800"/>
            <a:ext cx="7467600" cy="5632311"/>
          </a:xfrm>
          <a:prstGeom prst="rect">
            <a:avLst/>
          </a:prstGeom>
        </p:spPr>
        <p:txBody>
          <a:bodyPr wrap="square">
            <a:spAutoFit/>
          </a:bodyPr>
          <a:lstStyle/>
          <a:p>
            <a:r>
              <a:rPr lang="en-US" sz="2000" b="1" dirty="0" smtClean="0"/>
              <a:t>MediaAdapter.java </a:t>
            </a:r>
            <a:endParaRPr lang="en-US" sz="2000" dirty="0"/>
          </a:p>
          <a:p>
            <a:r>
              <a:rPr lang="en-US" sz="2000" dirty="0"/>
              <a:t>public class </a:t>
            </a:r>
            <a:r>
              <a:rPr lang="en-US" sz="2000" dirty="0" err="1"/>
              <a:t>MediaAdapter</a:t>
            </a:r>
            <a:r>
              <a:rPr lang="en-US" sz="2000" dirty="0"/>
              <a:t> implements </a:t>
            </a:r>
            <a:r>
              <a:rPr lang="en-US" sz="2000" dirty="0" err="1"/>
              <a:t>MediaPlayer</a:t>
            </a:r>
            <a:r>
              <a:rPr lang="en-US" sz="2000" dirty="0"/>
              <a:t> </a:t>
            </a:r>
            <a:r>
              <a:rPr lang="en-US" sz="2000" dirty="0" smtClean="0"/>
              <a:t>{</a:t>
            </a:r>
            <a:endParaRPr lang="en-US" sz="2000" dirty="0"/>
          </a:p>
          <a:p>
            <a:endParaRPr lang="en-US" sz="2000" dirty="0"/>
          </a:p>
          <a:p>
            <a:r>
              <a:rPr lang="en-US" sz="2000" dirty="0" err="1"/>
              <a:t>AdvancedMediaPlayer</a:t>
            </a:r>
            <a:r>
              <a:rPr lang="en-US" sz="2000" dirty="0"/>
              <a:t> </a:t>
            </a:r>
            <a:r>
              <a:rPr lang="en-US" sz="2000" dirty="0" err="1"/>
              <a:t>advancedMusicPlayer</a:t>
            </a:r>
            <a:r>
              <a:rPr lang="en-US" sz="2000" dirty="0"/>
              <a:t>; </a:t>
            </a:r>
          </a:p>
          <a:p>
            <a:r>
              <a:rPr lang="en-US" sz="2000" dirty="0"/>
              <a:t>public </a:t>
            </a:r>
            <a:r>
              <a:rPr lang="en-US" sz="2000" dirty="0" err="1"/>
              <a:t>MediaAdapter</a:t>
            </a:r>
            <a:r>
              <a:rPr lang="en-US" sz="2000" dirty="0"/>
              <a:t>(String </a:t>
            </a:r>
            <a:r>
              <a:rPr lang="en-US" sz="2000" dirty="0" err="1"/>
              <a:t>audioType</a:t>
            </a:r>
            <a:r>
              <a:rPr lang="en-US" sz="2000" dirty="0"/>
              <a:t>){ </a:t>
            </a:r>
          </a:p>
          <a:p>
            <a:r>
              <a:rPr lang="en-US" sz="2000" dirty="0"/>
              <a:t>if(</a:t>
            </a:r>
            <a:r>
              <a:rPr lang="en-US" sz="2000" dirty="0" err="1"/>
              <a:t>audioType.equalsIgnoreCase</a:t>
            </a:r>
            <a:r>
              <a:rPr lang="en-US" sz="2000" dirty="0"/>
              <a:t>("</a:t>
            </a:r>
            <a:r>
              <a:rPr lang="en-US" sz="2000" dirty="0" err="1"/>
              <a:t>vlc</a:t>
            </a:r>
            <a:r>
              <a:rPr lang="en-US" sz="2000" dirty="0"/>
              <a:t>") ){ </a:t>
            </a:r>
          </a:p>
          <a:p>
            <a:r>
              <a:rPr lang="en-US" sz="2000" dirty="0" err="1"/>
              <a:t>advancedMusicPlayer</a:t>
            </a:r>
            <a:r>
              <a:rPr lang="en-US" sz="2000" dirty="0"/>
              <a:t> = new </a:t>
            </a:r>
            <a:r>
              <a:rPr lang="en-US" sz="2000" dirty="0" err="1"/>
              <a:t>VlcPlayer</a:t>
            </a:r>
            <a:r>
              <a:rPr lang="en-US" sz="2000" dirty="0"/>
              <a:t>(); </a:t>
            </a:r>
          </a:p>
          <a:p>
            <a:r>
              <a:rPr lang="en-US" sz="2000" dirty="0"/>
              <a:t>} else if (</a:t>
            </a:r>
            <a:r>
              <a:rPr lang="en-US" sz="2000" dirty="0" err="1"/>
              <a:t>audioType.equalsIgnoreCase</a:t>
            </a:r>
            <a:r>
              <a:rPr lang="en-US" sz="2000" dirty="0"/>
              <a:t>("mp4")){ </a:t>
            </a:r>
          </a:p>
          <a:p>
            <a:r>
              <a:rPr lang="en-US" sz="2000" dirty="0" err="1"/>
              <a:t>advancedMusicPlayer</a:t>
            </a:r>
            <a:r>
              <a:rPr lang="en-US" sz="2000" dirty="0"/>
              <a:t> = new Mp4Player(); </a:t>
            </a:r>
          </a:p>
          <a:p>
            <a:r>
              <a:rPr lang="en-US" sz="2000" dirty="0"/>
              <a:t>} </a:t>
            </a:r>
          </a:p>
          <a:p>
            <a:r>
              <a:rPr lang="en-US" sz="2000" dirty="0"/>
              <a:t>} </a:t>
            </a:r>
          </a:p>
          <a:p>
            <a:r>
              <a:rPr lang="en-US" sz="2000" dirty="0"/>
              <a:t>@Override </a:t>
            </a:r>
          </a:p>
          <a:p>
            <a:r>
              <a:rPr lang="en-US" sz="2000" dirty="0"/>
              <a:t>public void play(String </a:t>
            </a:r>
            <a:r>
              <a:rPr lang="en-US" sz="2000" dirty="0" err="1"/>
              <a:t>audioType</a:t>
            </a:r>
            <a:r>
              <a:rPr lang="en-US" sz="2000" dirty="0"/>
              <a:t>, String </a:t>
            </a:r>
            <a:r>
              <a:rPr lang="en-US" sz="2000" dirty="0" err="1"/>
              <a:t>fileName</a:t>
            </a:r>
            <a:r>
              <a:rPr lang="en-US" sz="2000" dirty="0"/>
              <a:t>) { </a:t>
            </a:r>
          </a:p>
          <a:p>
            <a:r>
              <a:rPr lang="en-US" sz="2000" dirty="0"/>
              <a:t>if(</a:t>
            </a:r>
            <a:r>
              <a:rPr lang="en-US" sz="2000" dirty="0" err="1"/>
              <a:t>audioType.equalsIgnoreCase</a:t>
            </a:r>
            <a:r>
              <a:rPr lang="en-US" sz="2000" dirty="0"/>
              <a:t>("</a:t>
            </a:r>
            <a:r>
              <a:rPr lang="en-US" sz="2000" dirty="0" err="1"/>
              <a:t>vlc</a:t>
            </a:r>
            <a:r>
              <a:rPr lang="en-US" sz="2000" dirty="0"/>
              <a:t>")){ </a:t>
            </a:r>
          </a:p>
          <a:p>
            <a:r>
              <a:rPr lang="en-US" sz="2000" dirty="0" err="1"/>
              <a:t>advancedMusicPlayer.playVlc</a:t>
            </a:r>
            <a:r>
              <a:rPr lang="en-US" sz="2000" dirty="0"/>
              <a:t>(</a:t>
            </a:r>
            <a:r>
              <a:rPr lang="en-US" sz="2000" dirty="0" err="1"/>
              <a:t>fileName</a:t>
            </a:r>
            <a:r>
              <a:rPr lang="en-US" sz="2000" dirty="0"/>
              <a:t>); </a:t>
            </a:r>
          </a:p>
          <a:p>
            <a:r>
              <a:rPr lang="en-US" sz="2000" dirty="0"/>
              <a:t>}else if(</a:t>
            </a:r>
            <a:r>
              <a:rPr lang="en-US" sz="2000" dirty="0" err="1"/>
              <a:t>audioType.equalsIgnoreCase</a:t>
            </a:r>
            <a:r>
              <a:rPr lang="en-US" sz="2000" dirty="0"/>
              <a:t>("mp4")){ </a:t>
            </a:r>
          </a:p>
          <a:p>
            <a:r>
              <a:rPr lang="en-US" sz="2000" dirty="0"/>
              <a:t>advancedMusicPlayer.playMp4(</a:t>
            </a:r>
            <a:r>
              <a:rPr lang="en-US" sz="2000" dirty="0" err="1"/>
              <a:t>fileName</a:t>
            </a:r>
            <a:r>
              <a:rPr lang="en-US" sz="2000" dirty="0"/>
              <a:t>); </a:t>
            </a:r>
          </a:p>
          <a:p>
            <a:r>
              <a:rPr lang="en-US" sz="2000" dirty="0"/>
              <a:t>}  </a:t>
            </a:r>
            <a:r>
              <a:rPr lang="en-US" sz="2000" dirty="0" smtClean="0"/>
              <a:t>} } </a:t>
            </a:r>
            <a:endParaRPr lang="en-US" sz="2000" dirty="0"/>
          </a:p>
        </p:txBody>
      </p:sp>
    </p:spTree>
    <p:extLst>
      <p:ext uri="{BB962C8B-B14F-4D97-AF65-F5344CB8AC3E}">
        <p14:creationId xmlns:p14="http://schemas.microsoft.com/office/powerpoint/2010/main" val="1241149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arn(inVertical)">
                                      <p:cBhvr>
                                        <p:cTn id="13" dur="500"/>
                                        <p:tgtEl>
                                          <p:spTgt spid="5">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arn(inVertical)">
                                      <p:cBhvr>
                                        <p:cTn id="16" dur="500"/>
                                        <p:tgtEl>
                                          <p:spTgt spid="5">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arn(inVertical)">
                                      <p:cBhvr>
                                        <p:cTn id="19" dur="500"/>
                                        <p:tgtEl>
                                          <p:spTgt spid="5">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barn(inVertical)">
                                      <p:cBhvr>
                                        <p:cTn id="25" dur="500"/>
                                        <p:tgtEl>
                                          <p:spTgt spid="5">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arn(inVertical)">
                                      <p:cBhvr>
                                        <p:cTn id="28" dur="500"/>
                                        <p:tgtEl>
                                          <p:spTgt spid="5">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arn(inVertical)">
                                      <p:cBhvr>
                                        <p:cTn id="31" dur="500"/>
                                        <p:tgtEl>
                                          <p:spTgt spid="5">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barn(inVertical)">
                                      <p:cBhvr>
                                        <p:cTn id="34" dur="500"/>
                                        <p:tgtEl>
                                          <p:spTgt spid="5">
                                            <p:txEl>
                                              <p:pRg st="8" end="8"/>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arn(inVertical)">
                                      <p:cBhvr>
                                        <p:cTn id="37" dur="500"/>
                                        <p:tgtEl>
                                          <p:spTgt spid="5">
                                            <p:txEl>
                                              <p:pRg st="9" end="9"/>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barn(inVertical)">
                                      <p:cBhvr>
                                        <p:cTn id="40" dur="500"/>
                                        <p:tgtEl>
                                          <p:spTgt spid="5">
                                            <p:txEl>
                                              <p:pRg st="10" end="10"/>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barn(inVertical)">
                                      <p:cBhvr>
                                        <p:cTn id="43" dur="500"/>
                                        <p:tgtEl>
                                          <p:spTgt spid="5">
                                            <p:txEl>
                                              <p:pRg st="11" end="11"/>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5">
                                            <p:txEl>
                                              <p:pRg st="12" end="12"/>
                                            </p:txEl>
                                          </p:spTgt>
                                        </p:tgtEl>
                                        <p:attrNameLst>
                                          <p:attrName>style.visibility</p:attrName>
                                        </p:attrNameLst>
                                      </p:cBhvr>
                                      <p:to>
                                        <p:strVal val="visible"/>
                                      </p:to>
                                    </p:set>
                                    <p:animEffect transition="in" filter="barn(inVertical)">
                                      <p:cBhvr>
                                        <p:cTn id="46" dur="500"/>
                                        <p:tgtEl>
                                          <p:spTgt spid="5">
                                            <p:txEl>
                                              <p:pRg st="12" end="12"/>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barn(inVertical)">
                                      <p:cBhvr>
                                        <p:cTn id="49" dur="500"/>
                                        <p:tgtEl>
                                          <p:spTgt spid="5">
                                            <p:txEl>
                                              <p:pRg st="13" end="13"/>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barn(inVertical)">
                                      <p:cBhvr>
                                        <p:cTn id="52" dur="500"/>
                                        <p:tgtEl>
                                          <p:spTgt spid="5">
                                            <p:txEl>
                                              <p:pRg st="14" end="14"/>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Effect transition="in" filter="barn(inVertical)">
                                      <p:cBhvr>
                                        <p:cTn id="55" dur="500"/>
                                        <p:tgtEl>
                                          <p:spTgt spid="5">
                                            <p:txEl>
                                              <p:pRg st="15" end="15"/>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5">
                                            <p:txEl>
                                              <p:pRg st="16" end="16"/>
                                            </p:txEl>
                                          </p:spTgt>
                                        </p:tgtEl>
                                        <p:attrNameLst>
                                          <p:attrName>style.visibility</p:attrName>
                                        </p:attrNameLst>
                                      </p:cBhvr>
                                      <p:to>
                                        <p:strVal val="visible"/>
                                      </p:to>
                                    </p:set>
                                    <p:animEffect transition="in" filter="barn(inVertical)">
                                      <p:cBhvr>
                                        <p:cTn id="58" dur="500"/>
                                        <p:tgtEl>
                                          <p:spTgt spid="5">
                                            <p:txEl>
                                              <p:pRg st="16" end="16"/>
                                            </p:txEl>
                                          </p:spTgt>
                                        </p:tgtEl>
                                      </p:cBhvr>
                                    </p:animEffect>
                                  </p:childTnLst>
                                </p:cTn>
                              </p:par>
                              <p:par>
                                <p:cTn id="59" presetID="16" presetClass="entr" presetSubtype="21" fill="hold" nodeType="withEffect">
                                  <p:stCondLst>
                                    <p:cond delay="0"/>
                                  </p:stCondLst>
                                  <p:childTnLst>
                                    <p:set>
                                      <p:cBhvr>
                                        <p:cTn id="60" dur="1" fill="hold">
                                          <p:stCondLst>
                                            <p:cond delay="0"/>
                                          </p:stCondLst>
                                        </p:cTn>
                                        <p:tgtEl>
                                          <p:spTgt spid="5">
                                            <p:txEl>
                                              <p:pRg st="17" end="17"/>
                                            </p:txEl>
                                          </p:spTgt>
                                        </p:tgtEl>
                                        <p:attrNameLst>
                                          <p:attrName>style.visibility</p:attrName>
                                        </p:attrNameLst>
                                      </p:cBhvr>
                                      <p:to>
                                        <p:strVal val="visible"/>
                                      </p:to>
                                    </p:set>
                                    <p:animEffect transition="in" filter="barn(inVertical)">
                                      <p:cBhvr>
                                        <p:cTn id="6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34636"/>
            <a:ext cx="8742218" cy="914400"/>
          </a:xfrm>
        </p:spPr>
        <p:txBody>
          <a:bodyPr>
            <a:normAutofit fontScale="90000"/>
          </a:bodyPr>
          <a:lstStyle/>
          <a:p>
            <a:r>
              <a:rPr lang="en-US" sz="2800" b="1" dirty="0"/>
              <a:t>Step 4 </a:t>
            </a:r>
            <a:r>
              <a:rPr lang="en-US" sz="2800" dirty="0" smtClean="0"/>
              <a:t>Create </a:t>
            </a:r>
            <a:r>
              <a:rPr lang="en-US" sz="2800" dirty="0"/>
              <a:t>concrete class implementing the </a:t>
            </a:r>
            <a:r>
              <a:rPr lang="en-US" sz="2800" dirty="0" err="1"/>
              <a:t>MediaPlayer</a:t>
            </a:r>
            <a:r>
              <a:rPr lang="en-US" sz="2800" dirty="0"/>
              <a:t> interface. </a:t>
            </a:r>
            <a:br>
              <a:rPr lang="en-US" sz="2800" dirty="0"/>
            </a:br>
            <a:endParaRPr lang="en-US" sz="2800" dirty="0"/>
          </a:p>
        </p:txBody>
      </p:sp>
      <p:sp>
        <p:nvSpPr>
          <p:cNvPr id="3" name="Rectangle 2"/>
          <p:cNvSpPr/>
          <p:nvPr/>
        </p:nvSpPr>
        <p:spPr>
          <a:xfrm>
            <a:off x="429491" y="762000"/>
            <a:ext cx="8686800" cy="5693866"/>
          </a:xfrm>
          <a:prstGeom prst="rect">
            <a:avLst/>
          </a:prstGeom>
        </p:spPr>
        <p:txBody>
          <a:bodyPr wrap="square">
            <a:spAutoFit/>
          </a:bodyPr>
          <a:lstStyle/>
          <a:p>
            <a:r>
              <a:rPr lang="en-US" sz="2800" b="1" dirty="0" smtClean="0"/>
              <a:t>AudioPlayer.java </a:t>
            </a:r>
          </a:p>
          <a:p>
            <a:endParaRPr lang="en-US" sz="2800" dirty="0"/>
          </a:p>
          <a:p>
            <a:r>
              <a:rPr lang="en-US" sz="2800" dirty="0"/>
              <a:t>public class </a:t>
            </a:r>
            <a:r>
              <a:rPr lang="en-US" sz="2800" dirty="0" err="1"/>
              <a:t>AudioPlayer</a:t>
            </a:r>
            <a:r>
              <a:rPr lang="en-US" sz="2800" dirty="0"/>
              <a:t> implements </a:t>
            </a:r>
            <a:r>
              <a:rPr lang="en-US" sz="2800" dirty="0" err="1"/>
              <a:t>MediaPlayer</a:t>
            </a:r>
            <a:r>
              <a:rPr lang="en-US" sz="2800" dirty="0"/>
              <a:t> { </a:t>
            </a:r>
          </a:p>
          <a:p>
            <a:r>
              <a:rPr lang="en-US" sz="2800" dirty="0" err="1"/>
              <a:t>MediaAdapter</a:t>
            </a:r>
            <a:r>
              <a:rPr lang="en-US" sz="2800" dirty="0"/>
              <a:t> </a:t>
            </a:r>
            <a:r>
              <a:rPr lang="en-US" sz="2800" dirty="0" err="1"/>
              <a:t>mediaAdapter</a:t>
            </a:r>
            <a:r>
              <a:rPr lang="en-US" sz="2800" dirty="0"/>
              <a:t>; </a:t>
            </a:r>
          </a:p>
          <a:p>
            <a:r>
              <a:rPr lang="en-US" sz="2800" dirty="0"/>
              <a:t>@Override </a:t>
            </a:r>
          </a:p>
          <a:p>
            <a:r>
              <a:rPr lang="en-US" sz="2800" dirty="0"/>
              <a:t>public void play(String </a:t>
            </a:r>
            <a:r>
              <a:rPr lang="en-US" sz="2800" dirty="0" err="1"/>
              <a:t>audioType</a:t>
            </a:r>
            <a:r>
              <a:rPr lang="en-US" sz="2800" dirty="0"/>
              <a:t>, String </a:t>
            </a:r>
            <a:r>
              <a:rPr lang="en-US" sz="2800" dirty="0" err="1"/>
              <a:t>fileName</a:t>
            </a:r>
            <a:r>
              <a:rPr lang="en-US" sz="2800" dirty="0"/>
              <a:t>) { </a:t>
            </a:r>
          </a:p>
          <a:p>
            <a:r>
              <a:rPr lang="en-US" sz="2800" dirty="0"/>
              <a:t>//inbuilt support to play mp3 music files </a:t>
            </a:r>
          </a:p>
          <a:p>
            <a:r>
              <a:rPr lang="en-US" sz="2800" dirty="0"/>
              <a:t>if(</a:t>
            </a:r>
            <a:r>
              <a:rPr lang="en-US" sz="2800" dirty="0" err="1"/>
              <a:t>audioType.equalsIgnoreCase</a:t>
            </a:r>
            <a:r>
              <a:rPr lang="en-US" sz="2800" dirty="0"/>
              <a:t>("mp3")){ </a:t>
            </a:r>
          </a:p>
          <a:p>
            <a:r>
              <a:rPr lang="en-US" sz="2800" dirty="0" err="1"/>
              <a:t>System.out.println</a:t>
            </a:r>
            <a:r>
              <a:rPr lang="en-US" sz="2800" dirty="0"/>
              <a:t>("Playing mp3 file. Name: "+ </a:t>
            </a:r>
            <a:r>
              <a:rPr lang="en-US" sz="2800" dirty="0" err="1"/>
              <a:t>fileName</a:t>
            </a:r>
            <a:r>
              <a:rPr lang="en-US" sz="2800" dirty="0"/>
              <a:t>); </a:t>
            </a:r>
          </a:p>
          <a:p>
            <a:r>
              <a:rPr lang="en-US" sz="2800" dirty="0" smtClean="0"/>
              <a:t>} </a:t>
            </a:r>
          </a:p>
          <a:p>
            <a:endParaRPr lang="en-US" sz="2800" dirty="0"/>
          </a:p>
          <a:p>
            <a:pPr algn="r"/>
            <a:r>
              <a:rPr lang="en-US" sz="2800" dirty="0" smtClean="0"/>
              <a:t>Continued…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arn(inVertical)">
                                      <p:cBhvr>
                                        <p:cTn id="34" dur="500"/>
                                        <p:tgtEl>
                                          <p:spTgt spid="3">
                                            <p:txEl>
                                              <p:pRg st="8" end="8"/>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arn(inVertical)">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Content Placeholder 2"/>
          <p:cNvSpPr>
            <a:spLocks noGrp="1"/>
          </p:cNvSpPr>
          <p:nvPr>
            <p:ph idx="1"/>
          </p:nvPr>
        </p:nvSpPr>
        <p:spPr>
          <a:xfrm>
            <a:off x="609600" y="381000"/>
            <a:ext cx="8534400" cy="6235700"/>
          </a:xfrm>
        </p:spPr>
        <p:txBody>
          <a:bodyPr>
            <a:normAutofit lnSpcReduction="10000"/>
          </a:bodyPr>
          <a:lstStyle/>
          <a:p>
            <a:pPr marL="68263" indent="0">
              <a:buNone/>
            </a:pPr>
            <a:r>
              <a:rPr lang="en-US" sz="2800" dirty="0"/>
              <a:t>//</a:t>
            </a:r>
            <a:r>
              <a:rPr lang="en-US" sz="2800" dirty="0" err="1"/>
              <a:t>mediaAdapter</a:t>
            </a:r>
            <a:r>
              <a:rPr lang="en-US" sz="2800" dirty="0"/>
              <a:t> is providing support to play other file formats </a:t>
            </a:r>
          </a:p>
          <a:p>
            <a:pPr marL="68263" indent="0">
              <a:buNone/>
            </a:pPr>
            <a:r>
              <a:rPr lang="en-US" sz="2800" dirty="0"/>
              <a:t>else if(</a:t>
            </a:r>
            <a:r>
              <a:rPr lang="en-US" sz="2800" dirty="0" err="1"/>
              <a:t>audioType.equalsIgnoreCase</a:t>
            </a:r>
            <a:r>
              <a:rPr lang="en-US" sz="2800" dirty="0"/>
              <a:t>("</a:t>
            </a:r>
            <a:r>
              <a:rPr lang="en-US" sz="2800" dirty="0" err="1"/>
              <a:t>vlc</a:t>
            </a:r>
            <a:r>
              <a:rPr lang="en-US" sz="2800" dirty="0"/>
              <a:t>") || </a:t>
            </a:r>
            <a:r>
              <a:rPr lang="en-US" sz="2800" dirty="0" err="1" smtClean="0"/>
              <a:t>audioType.equalsIgnoreCase</a:t>
            </a:r>
            <a:r>
              <a:rPr lang="en-US" sz="2800" dirty="0"/>
              <a:t>("mp4")){ </a:t>
            </a:r>
          </a:p>
          <a:p>
            <a:pPr marL="68263" indent="0">
              <a:buNone/>
            </a:pPr>
            <a:r>
              <a:rPr lang="en-US" sz="2800" dirty="0" err="1"/>
              <a:t>mediaAdapter</a:t>
            </a:r>
            <a:r>
              <a:rPr lang="en-US" sz="2800" dirty="0"/>
              <a:t> = new </a:t>
            </a:r>
            <a:r>
              <a:rPr lang="en-US" sz="2800" dirty="0" err="1"/>
              <a:t>MediaAdapter</a:t>
            </a:r>
            <a:r>
              <a:rPr lang="en-US" sz="2800" dirty="0"/>
              <a:t>(</a:t>
            </a:r>
            <a:r>
              <a:rPr lang="en-US" sz="2800" dirty="0" err="1"/>
              <a:t>audioType</a:t>
            </a:r>
            <a:r>
              <a:rPr lang="en-US" sz="2800" dirty="0"/>
              <a:t>); </a:t>
            </a:r>
          </a:p>
          <a:p>
            <a:pPr marL="68263" indent="0">
              <a:buNone/>
            </a:pPr>
            <a:r>
              <a:rPr lang="en-US" sz="2800" dirty="0" err="1"/>
              <a:t>mediaAdapter.play</a:t>
            </a:r>
            <a:r>
              <a:rPr lang="en-US" sz="2800" dirty="0"/>
              <a:t>(</a:t>
            </a:r>
            <a:r>
              <a:rPr lang="en-US" sz="2800" dirty="0" err="1"/>
              <a:t>audioType</a:t>
            </a:r>
            <a:r>
              <a:rPr lang="en-US" sz="2800" dirty="0"/>
              <a:t>, </a:t>
            </a:r>
            <a:r>
              <a:rPr lang="en-US" sz="2800" dirty="0" err="1"/>
              <a:t>fileName</a:t>
            </a:r>
            <a:r>
              <a:rPr lang="en-US" sz="2800" dirty="0"/>
              <a:t>); </a:t>
            </a:r>
          </a:p>
          <a:p>
            <a:pPr marL="68263" indent="0">
              <a:buNone/>
            </a:pPr>
            <a:r>
              <a:rPr lang="en-US" sz="2800" dirty="0"/>
              <a:t>} </a:t>
            </a:r>
          </a:p>
          <a:p>
            <a:pPr marL="68263" indent="0">
              <a:buNone/>
            </a:pPr>
            <a:r>
              <a:rPr lang="en-US" sz="2800" dirty="0"/>
              <a:t>else{ </a:t>
            </a:r>
          </a:p>
          <a:p>
            <a:pPr marL="68263" indent="0">
              <a:buNone/>
            </a:pPr>
            <a:r>
              <a:rPr lang="en-US" sz="2800" dirty="0" err="1"/>
              <a:t>System.out.println</a:t>
            </a:r>
            <a:r>
              <a:rPr lang="en-US" sz="2800" dirty="0"/>
              <a:t>("Invalid media. "+ </a:t>
            </a:r>
            <a:r>
              <a:rPr lang="en-US" sz="2800" dirty="0" err="1"/>
              <a:t>audioType</a:t>
            </a:r>
            <a:r>
              <a:rPr lang="en-US" sz="2800" dirty="0"/>
              <a:t> + " format not supported"); </a:t>
            </a:r>
          </a:p>
          <a:p>
            <a:pPr marL="68263" indent="0">
              <a:buNone/>
            </a:pPr>
            <a:r>
              <a:rPr lang="en-US" sz="2800" dirty="0"/>
              <a:t>} </a:t>
            </a:r>
            <a:endParaRPr lang="en-US" sz="2800" dirty="0" smtClean="0"/>
          </a:p>
          <a:p>
            <a:pPr marL="68263" indent="0">
              <a:buNone/>
            </a:pPr>
            <a:r>
              <a:rPr lang="en-US" sz="2800" dirty="0" smtClean="0"/>
              <a:t> }</a:t>
            </a:r>
          </a:p>
          <a:p>
            <a:pPr marL="68263" indent="0">
              <a:buNone/>
            </a:pPr>
            <a:r>
              <a:rPr lang="en-US" sz="2800" dirty="0" smtClean="0"/>
              <a:t> </a:t>
            </a:r>
            <a:r>
              <a:rPr lang="en-US" sz="2800"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arn(inVertical)">
                                      <p:cBhvr>
                                        <p:cTn id="7" dur="500"/>
                                        <p:tgtEl>
                                          <p:spTgt spid="9421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barn(inVertical)">
                                      <p:cBhvr>
                                        <p:cTn id="10" dur="500"/>
                                        <p:tgtEl>
                                          <p:spTgt spid="94211">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barn(inVertical)">
                                      <p:cBhvr>
                                        <p:cTn id="13" dur="500"/>
                                        <p:tgtEl>
                                          <p:spTgt spid="94211">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94211">
                                            <p:txEl>
                                              <p:pRg st="3" end="3"/>
                                            </p:txEl>
                                          </p:spTgt>
                                        </p:tgtEl>
                                        <p:attrNameLst>
                                          <p:attrName>style.visibility</p:attrName>
                                        </p:attrNameLst>
                                      </p:cBhvr>
                                      <p:to>
                                        <p:strVal val="visible"/>
                                      </p:to>
                                    </p:set>
                                    <p:animEffect transition="in" filter="barn(inVertical)">
                                      <p:cBhvr>
                                        <p:cTn id="16" dur="500"/>
                                        <p:tgtEl>
                                          <p:spTgt spid="94211">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94211">
                                            <p:txEl>
                                              <p:pRg st="4" end="4"/>
                                            </p:txEl>
                                          </p:spTgt>
                                        </p:tgtEl>
                                        <p:attrNameLst>
                                          <p:attrName>style.visibility</p:attrName>
                                        </p:attrNameLst>
                                      </p:cBhvr>
                                      <p:to>
                                        <p:strVal val="visible"/>
                                      </p:to>
                                    </p:set>
                                    <p:animEffect transition="in" filter="barn(inVertical)">
                                      <p:cBhvr>
                                        <p:cTn id="19" dur="500"/>
                                        <p:tgtEl>
                                          <p:spTgt spid="94211">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94211">
                                            <p:txEl>
                                              <p:pRg st="5" end="5"/>
                                            </p:txEl>
                                          </p:spTgt>
                                        </p:tgtEl>
                                        <p:attrNameLst>
                                          <p:attrName>style.visibility</p:attrName>
                                        </p:attrNameLst>
                                      </p:cBhvr>
                                      <p:to>
                                        <p:strVal val="visible"/>
                                      </p:to>
                                    </p:set>
                                    <p:animEffect transition="in" filter="barn(inVertical)">
                                      <p:cBhvr>
                                        <p:cTn id="22" dur="500"/>
                                        <p:tgtEl>
                                          <p:spTgt spid="94211">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94211">
                                            <p:txEl>
                                              <p:pRg st="6" end="6"/>
                                            </p:txEl>
                                          </p:spTgt>
                                        </p:tgtEl>
                                        <p:attrNameLst>
                                          <p:attrName>style.visibility</p:attrName>
                                        </p:attrNameLst>
                                      </p:cBhvr>
                                      <p:to>
                                        <p:strVal val="visible"/>
                                      </p:to>
                                    </p:set>
                                    <p:animEffect transition="in" filter="barn(inVertical)">
                                      <p:cBhvr>
                                        <p:cTn id="25" dur="500"/>
                                        <p:tgtEl>
                                          <p:spTgt spid="94211">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94211">
                                            <p:txEl>
                                              <p:pRg st="7" end="7"/>
                                            </p:txEl>
                                          </p:spTgt>
                                        </p:tgtEl>
                                        <p:attrNameLst>
                                          <p:attrName>style.visibility</p:attrName>
                                        </p:attrNameLst>
                                      </p:cBhvr>
                                      <p:to>
                                        <p:strVal val="visible"/>
                                      </p:to>
                                    </p:set>
                                    <p:animEffect transition="in" filter="barn(inVertical)">
                                      <p:cBhvr>
                                        <p:cTn id="28" dur="500"/>
                                        <p:tgtEl>
                                          <p:spTgt spid="94211">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94211">
                                            <p:txEl>
                                              <p:pRg st="8" end="8"/>
                                            </p:txEl>
                                          </p:spTgt>
                                        </p:tgtEl>
                                        <p:attrNameLst>
                                          <p:attrName>style.visibility</p:attrName>
                                        </p:attrNameLst>
                                      </p:cBhvr>
                                      <p:to>
                                        <p:strVal val="visible"/>
                                      </p:to>
                                    </p:set>
                                    <p:animEffect transition="in" filter="barn(inVertical)">
                                      <p:cBhvr>
                                        <p:cTn id="31" dur="500"/>
                                        <p:tgtEl>
                                          <p:spTgt spid="94211">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94211">
                                            <p:txEl>
                                              <p:pRg st="9" end="9"/>
                                            </p:txEl>
                                          </p:spTgt>
                                        </p:tgtEl>
                                        <p:attrNameLst>
                                          <p:attrName>style.visibility</p:attrName>
                                        </p:attrNameLst>
                                      </p:cBhvr>
                                      <p:to>
                                        <p:strVal val="visible"/>
                                      </p:to>
                                    </p:set>
                                    <p:animEffect transition="in" filter="barn(inVertical)">
                                      <p:cBhvr>
                                        <p:cTn id="34" dur="500"/>
                                        <p:tgtEl>
                                          <p:spTgt spid="94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914400"/>
          </a:xfrm>
        </p:spPr>
        <p:txBody>
          <a:bodyPr>
            <a:normAutofit fontScale="90000"/>
          </a:bodyPr>
          <a:lstStyle/>
          <a:p>
            <a:r>
              <a:rPr lang="en-US" sz="3200" b="1" dirty="0"/>
              <a:t>Step 5 </a:t>
            </a:r>
            <a:r>
              <a:rPr lang="en-US" sz="3200" dirty="0" smtClean="0"/>
              <a:t>Use </a:t>
            </a:r>
            <a:r>
              <a:rPr lang="en-US" sz="3200" dirty="0"/>
              <a:t>the </a:t>
            </a:r>
            <a:r>
              <a:rPr lang="en-US" sz="3200" dirty="0" err="1"/>
              <a:t>AudioPlayer</a:t>
            </a:r>
            <a:r>
              <a:rPr lang="en-US" sz="3200" dirty="0"/>
              <a:t> to play different types of audio formats. </a:t>
            </a:r>
            <a:br>
              <a:rPr lang="en-US" sz="3200" dirty="0"/>
            </a:br>
            <a:endParaRPr lang="en-US" sz="3200" dirty="0"/>
          </a:p>
        </p:txBody>
      </p:sp>
      <p:sp>
        <p:nvSpPr>
          <p:cNvPr id="3" name="Rectangle 2"/>
          <p:cNvSpPr/>
          <p:nvPr/>
        </p:nvSpPr>
        <p:spPr>
          <a:xfrm>
            <a:off x="484909" y="1524000"/>
            <a:ext cx="8492836" cy="4832092"/>
          </a:xfrm>
          <a:prstGeom prst="rect">
            <a:avLst/>
          </a:prstGeom>
        </p:spPr>
        <p:txBody>
          <a:bodyPr wrap="square">
            <a:spAutoFit/>
          </a:bodyPr>
          <a:lstStyle/>
          <a:p>
            <a:r>
              <a:rPr lang="en-US" sz="2800" b="1" dirty="0" smtClean="0"/>
              <a:t>AdapterPatternDemo.java </a:t>
            </a:r>
          </a:p>
          <a:p>
            <a:endParaRPr lang="en-US" sz="2800" dirty="0"/>
          </a:p>
          <a:p>
            <a:r>
              <a:rPr lang="en-US" sz="2800" i="1" dirty="0"/>
              <a:t>public class </a:t>
            </a:r>
            <a:r>
              <a:rPr lang="en-US" sz="2800" i="1" dirty="0" err="1"/>
              <a:t>AdapterPatternDemo</a:t>
            </a:r>
            <a:r>
              <a:rPr lang="en-US" sz="2800" i="1" dirty="0"/>
              <a:t> { </a:t>
            </a:r>
          </a:p>
          <a:p>
            <a:r>
              <a:rPr lang="en-US" sz="2800" i="1" dirty="0"/>
              <a:t>public static void main(String[] </a:t>
            </a:r>
            <a:r>
              <a:rPr lang="en-US" sz="2800" i="1" dirty="0" err="1"/>
              <a:t>args</a:t>
            </a:r>
            <a:r>
              <a:rPr lang="en-US" sz="2800" i="1" dirty="0"/>
              <a:t>) { </a:t>
            </a:r>
          </a:p>
          <a:p>
            <a:r>
              <a:rPr lang="en-US" sz="2800" i="1" dirty="0" err="1"/>
              <a:t>AudioPlayer</a:t>
            </a:r>
            <a:r>
              <a:rPr lang="en-US" sz="2800" i="1" dirty="0"/>
              <a:t> </a:t>
            </a:r>
            <a:r>
              <a:rPr lang="en-US" sz="2800" i="1" dirty="0" err="1"/>
              <a:t>audioPlayer</a:t>
            </a:r>
            <a:r>
              <a:rPr lang="en-US" sz="2800" i="1" dirty="0"/>
              <a:t> = new </a:t>
            </a:r>
            <a:r>
              <a:rPr lang="en-US" sz="2800" i="1" dirty="0" err="1"/>
              <a:t>AudioPlayer</a:t>
            </a:r>
            <a:r>
              <a:rPr lang="en-US" sz="2800" i="1" dirty="0"/>
              <a:t>(); </a:t>
            </a:r>
          </a:p>
          <a:p>
            <a:r>
              <a:rPr lang="en-US" sz="2800" i="1" dirty="0" err="1"/>
              <a:t>audioPlayer.play</a:t>
            </a:r>
            <a:r>
              <a:rPr lang="en-US" sz="2800" i="1" dirty="0"/>
              <a:t>("mp3", "beyond the horizon.mp3"); </a:t>
            </a:r>
          </a:p>
          <a:p>
            <a:r>
              <a:rPr lang="en-US" sz="2800" i="1" dirty="0" err="1"/>
              <a:t>audioPlayer.play</a:t>
            </a:r>
            <a:r>
              <a:rPr lang="en-US" sz="2800" i="1" dirty="0"/>
              <a:t>("mp4", "alone.mp4"); </a:t>
            </a:r>
          </a:p>
          <a:p>
            <a:r>
              <a:rPr lang="en-US" sz="2800" i="1" dirty="0" err="1"/>
              <a:t>audioPlayer.play</a:t>
            </a:r>
            <a:r>
              <a:rPr lang="en-US" sz="2800" i="1" dirty="0"/>
              <a:t>("</a:t>
            </a:r>
            <a:r>
              <a:rPr lang="en-US" sz="2800" i="1" dirty="0" err="1"/>
              <a:t>vlc</a:t>
            </a:r>
            <a:r>
              <a:rPr lang="en-US" sz="2800" i="1" dirty="0"/>
              <a:t>", "far </a:t>
            </a:r>
            <a:r>
              <a:rPr lang="en-US" sz="2800" i="1" dirty="0" err="1"/>
              <a:t>far</a:t>
            </a:r>
            <a:r>
              <a:rPr lang="en-US" sz="2800" i="1" dirty="0"/>
              <a:t> </a:t>
            </a:r>
            <a:r>
              <a:rPr lang="en-US" sz="2800" i="1" dirty="0" err="1"/>
              <a:t>away.vlc</a:t>
            </a:r>
            <a:r>
              <a:rPr lang="en-US" sz="2800" i="1" dirty="0"/>
              <a:t>"); </a:t>
            </a:r>
          </a:p>
          <a:p>
            <a:r>
              <a:rPr lang="en-US" sz="2800" i="1" dirty="0" err="1"/>
              <a:t>audioPlayer.play</a:t>
            </a:r>
            <a:r>
              <a:rPr lang="en-US" sz="2800" i="1" dirty="0"/>
              <a:t>("</a:t>
            </a:r>
            <a:r>
              <a:rPr lang="en-US" sz="2800" i="1" dirty="0" err="1"/>
              <a:t>avi</a:t>
            </a:r>
            <a:r>
              <a:rPr lang="en-US" sz="2800" i="1" dirty="0"/>
              <a:t>", "mind me.avi"); </a:t>
            </a:r>
          </a:p>
          <a:p>
            <a:r>
              <a:rPr lang="en-US" sz="2800" i="1" dirty="0"/>
              <a:t>} </a:t>
            </a:r>
          </a:p>
          <a:p>
            <a:r>
              <a:rPr lang="en-US" sz="2800" i="1"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arn(inVertical)">
                                      <p:cBhvr>
                                        <p:cTn id="34" dur="500"/>
                                        <p:tgtEl>
                                          <p:spTgt spid="3">
                                            <p:txEl>
                                              <p:pRg st="8" end="8"/>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arn(inVertical)">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6 </a:t>
            </a:r>
            <a:r>
              <a:rPr lang="en-US" dirty="0" smtClean="0"/>
              <a:t>Verify </a:t>
            </a:r>
            <a:r>
              <a:rPr lang="en-US" dirty="0"/>
              <a:t>the output. </a:t>
            </a:r>
            <a:br>
              <a:rPr lang="en-US" dirty="0"/>
            </a:br>
            <a:endParaRPr lang="en-US" dirty="0"/>
          </a:p>
        </p:txBody>
      </p:sp>
      <p:sp>
        <p:nvSpPr>
          <p:cNvPr id="5" name="Rectangle 4"/>
          <p:cNvSpPr/>
          <p:nvPr/>
        </p:nvSpPr>
        <p:spPr>
          <a:xfrm>
            <a:off x="1219200" y="2274838"/>
            <a:ext cx="7086600" cy="2677656"/>
          </a:xfrm>
          <a:prstGeom prst="rect">
            <a:avLst/>
          </a:prstGeom>
        </p:spPr>
        <p:txBody>
          <a:bodyPr wrap="square">
            <a:spAutoFit/>
          </a:bodyPr>
          <a:lstStyle/>
          <a:p>
            <a:r>
              <a:rPr lang="en-US" sz="2800" dirty="0" smtClean="0"/>
              <a:t>Playing </a:t>
            </a:r>
            <a:r>
              <a:rPr lang="en-US" sz="2800" dirty="0"/>
              <a:t>mp3 file. Name: beyond the horizon.mp3 </a:t>
            </a:r>
          </a:p>
          <a:p>
            <a:r>
              <a:rPr lang="en-US" sz="2800" dirty="0"/>
              <a:t>Playing mp4 file. Name: alone.mp4 37 </a:t>
            </a:r>
          </a:p>
          <a:p>
            <a:endParaRPr lang="en-US" sz="2800" dirty="0"/>
          </a:p>
          <a:p>
            <a:r>
              <a:rPr lang="en-US" sz="2800" dirty="0"/>
              <a:t>Playing </a:t>
            </a:r>
            <a:r>
              <a:rPr lang="en-US" sz="2800" dirty="0" err="1"/>
              <a:t>vlc</a:t>
            </a:r>
            <a:r>
              <a:rPr lang="en-US" sz="2800" dirty="0"/>
              <a:t> file. Name: far </a:t>
            </a:r>
            <a:r>
              <a:rPr lang="en-US" sz="2800" dirty="0" err="1"/>
              <a:t>far</a:t>
            </a:r>
            <a:r>
              <a:rPr lang="en-US" sz="2800" dirty="0"/>
              <a:t> </a:t>
            </a:r>
            <a:r>
              <a:rPr lang="en-US" sz="2800" dirty="0" err="1"/>
              <a:t>away.vlc</a:t>
            </a:r>
            <a:r>
              <a:rPr lang="en-US" sz="2800" dirty="0"/>
              <a:t> </a:t>
            </a:r>
          </a:p>
          <a:p>
            <a:r>
              <a:rPr lang="en-US" sz="2800" dirty="0"/>
              <a:t>Invalid media. </a:t>
            </a:r>
            <a:r>
              <a:rPr lang="en-US" sz="2800" dirty="0" err="1"/>
              <a:t>avi</a:t>
            </a:r>
            <a:r>
              <a:rPr lang="en-US" sz="2800" dirty="0"/>
              <a:t> format not supported </a:t>
            </a:r>
          </a:p>
        </p:txBody>
      </p:sp>
    </p:spTree>
    <p:extLst>
      <p:ext uri="{BB962C8B-B14F-4D97-AF65-F5344CB8AC3E}">
        <p14:creationId xmlns:p14="http://schemas.microsoft.com/office/powerpoint/2010/main" val="661176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down)">
                                      <p:cBhvr>
                                        <p:cTn id="13" dur="500"/>
                                        <p:tgtEl>
                                          <p:spTgt spid="5">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down)">
                                      <p:cBhvr>
                                        <p:cTn id="16" dur="500"/>
                                        <p:tgtEl>
                                          <p:spTgt spid="5">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down)">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533400"/>
          </a:xfrm>
        </p:spPr>
        <p:txBody>
          <a:bodyPr>
            <a:normAutofit fontScale="90000"/>
          </a:bodyPr>
          <a:lstStyle/>
          <a:p>
            <a:r>
              <a:rPr lang="en-US" b="1" dirty="0" smtClean="0"/>
              <a:t>Singleton pattern</a:t>
            </a:r>
            <a:endParaRPr lang="en-US" b="1" dirty="0"/>
          </a:p>
        </p:txBody>
      </p:sp>
      <p:sp>
        <p:nvSpPr>
          <p:cNvPr id="3" name="Subtitle 2"/>
          <p:cNvSpPr>
            <a:spLocks noGrp="1"/>
          </p:cNvSpPr>
          <p:nvPr>
            <p:ph type="subTitle" idx="1"/>
          </p:nvPr>
        </p:nvSpPr>
        <p:spPr>
          <a:xfrm>
            <a:off x="609600" y="914400"/>
            <a:ext cx="8153400" cy="4724400"/>
          </a:xfrm>
        </p:spPr>
        <p:txBody>
          <a:bodyPr>
            <a:normAutofit fontScale="92500" lnSpcReduction="20000"/>
          </a:bodyPr>
          <a:lstStyle/>
          <a:p>
            <a:pPr algn="just">
              <a:buFont typeface="Wingdings" pitchFamily="2" charset="2"/>
              <a:buChar char="Ø"/>
            </a:pPr>
            <a:r>
              <a:rPr lang="en-US" dirty="0" smtClean="0">
                <a:solidFill>
                  <a:schemeClr val="tx1"/>
                </a:solidFill>
              </a:rPr>
              <a:t>Singleton pattern is one of the simplest design patterns in Java. </a:t>
            </a:r>
          </a:p>
          <a:p>
            <a:pPr algn="just">
              <a:buFont typeface="Wingdings" pitchFamily="2" charset="2"/>
              <a:buChar char="Ø"/>
            </a:pPr>
            <a:r>
              <a:rPr lang="en-US" dirty="0" smtClean="0">
                <a:solidFill>
                  <a:schemeClr val="tx1"/>
                </a:solidFill>
              </a:rPr>
              <a:t>This type of design pattern comes under creational pattern as this pattern provides one of the best ways to create an object.</a:t>
            </a:r>
          </a:p>
          <a:p>
            <a:pPr algn="just">
              <a:buFont typeface="Wingdings" pitchFamily="2" charset="2"/>
              <a:buChar char="Ø"/>
            </a:pPr>
            <a:r>
              <a:rPr lang="en-US" dirty="0" smtClean="0">
                <a:solidFill>
                  <a:schemeClr val="tx1"/>
                </a:solidFill>
              </a:rPr>
              <a:t>This pattern involves a single class which is responsible to create an object while making sure that only single object gets created. </a:t>
            </a:r>
          </a:p>
          <a:p>
            <a:pPr algn="just">
              <a:buFont typeface="Wingdings" pitchFamily="2" charset="2"/>
              <a:buChar char="Ø"/>
            </a:pPr>
            <a:r>
              <a:rPr lang="en-US" dirty="0" smtClean="0">
                <a:solidFill>
                  <a:schemeClr val="tx1"/>
                </a:solidFill>
              </a:rPr>
              <a:t>This class provides a way to access its only object which can be accessed directly without need to instantiate the object of the class.</a:t>
            </a:r>
          </a:p>
          <a:p>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685800"/>
          </a:xfrm>
        </p:spPr>
        <p:txBody>
          <a:bodyPr>
            <a:normAutofit fontScale="90000"/>
          </a:bodyPr>
          <a:lstStyle/>
          <a:p>
            <a:endParaRPr lang="en-US" dirty="0"/>
          </a:p>
        </p:txBody>
      </p:sp>
      <p:pic>
        <p:nvPicPr>
          <p:cNvPr id="119810" name="Picture 2" descr="Singleton Pattern UML Diagram"/>
          <p:cNvPicPr>
            <a:picLocks noChangeAspect="1" noChangeArrowheads="1"/>
          </p:cNvPicPr>
          <p:nvPr/>
        </p:nvPicPr>
        <p:blipFill>
          <a:blip r:embed="rId2"/>
          <a:srcRect/>
          <a:stretch>
            <a:fillRect/>
          </a:stretch>
        </p:blipFill>
        <p:spPr bwMode="auto">
          <a:xfrm>
            <a:off x="2895600" y="1066800"/>
            <a:ext cx="3895725" cy="4724400"/>
          </a:xfrm>
          <a:prstGeom prst="rect">
            <a:avLst/>
          </a:prstGeom>
          <a:noFill/>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219201"/>
          </a:xfrm>
        </p:spPr>
        <p:txBody>
          <a:bodyPr>
            <a:normAutofit fontScale="90000"/>
          </a:bodyPr>
          <a:lstStyle/>
          <a:p>
            <a:r>
              <a:rPr lang="en-US" sz="2400" b="1" dirty="0" smtClean="0"/>
              <a:t>Step 1</a:t>
            </a:r>
            <a:br>
              <a:rPr lang="en-US" sz="2400" b="1" dirty="0" smtClean="0"/>
            </a:br>
            <a:r>
              <a:rPr lang="en-US" sz="2400" b="1" dirty="0" smtClean="0"/>
              <a:t>Create a Singleton Class.</a:t>
            </a:r>
            <a:br>
              <a:rPr lang="en-US" sz="2400" b="1" dirty="0" smtClean="0"/>
            </a:br>
            <a:r>
              <a:rPr lang="en-US" sz="2400" b="1" i="1" dirty="0" smtClean="0"/>
              <a:t>SingleObject.java</a:t>
            </a:r>
            <a:r>
              <a:rPr lang="en-US" sz="2400" b="1" dirty="0" smtClean="0"/>
              <a:t/>
            </a:r>
            <a:br>
              <a:rPr lang="en-US" sz="2400" b="1" dirty="0" smtClean="0"/>
            </a:br>
            <a:endParaRPr lang="en-US" sz="2400" b="1" dirty="0"/>
          </a:p>
        </p:txBody>
      </p:sp>
      <p:sp>
        <p:nvSpPr>
          <p:cNvPr id="3" name="Subtitle 2"/>
          <p:cNvSpPr>
            <a:spLocks noGrp="1"/>
          </p:cNvSpPr>
          <p:nvPr>
            <p:ph type="subTitle" idx="1"/>
          </p:nvPr>
        </p:nvSpPr>
        <p:spPr>
          <a:xfrm>
            <a:off x="533400" y="1295400"/>
            <a:ext cx="8001000" cy="5257800"/>
          </a:xfrm>
        </p:spPr>
        <p:txBody>
          <a:bodyPr>
            <a:normAutofit fontScale="55000" lnSpcReduction="20000"/>
          </a:bodyPr>
          <a:lstStyle/>
          <a:p>
            <a:pPr algn="l"/>
            <a:r>
              <a:rPr lang="en-US" dirty="0" smtClean="0">
                <a:solidFill>
                  <a:schemeClr val="tx1"/>
                </a:solidFill>
              </a:rPr>
              <a:t>public class </a:t>
            </a:r>
            <a:r>
              <a:rPr lang="en-US" dirty="0" err="1" smtClean="0">
                <a:solidFill>
                  <a:schemeClr val="tx1"/>
                </a:solidFill>
              </a:rPr>
              <a:t>SingleObject</a:t>
            </a:r>
            <a:r>
              <a:rPr lang="en-US" dirty="0" smtClean="0">
                <a:solidFill>
                  <a:schemeClr val="tx1"/>
                </a:solidFill>
              </a:rPr>
              <a:t> {</a:t>
            </a:r>
          </a:p>
          <a:p>
            <a:pPr algn="l"/>
            <a:r>
              <a:rPr lang="en-US" dirty="0" smtClean="0">
                <a:solidFill>
                  <a:schemeClr val="tx1"/>
                </a:solidFill>
              </a:rPr>
              <a:t> </a:t>
            </a:r>
          </a:p>
          <a:p>
            <a:pPr algn="l"/>
            <a:r>
              <a:rPr lang="en-US" dirty="0" smtClean="0">
                <a:solidFill>
                  <a:schemeClr val="tx1"/>
                </a:solidFill>
              </a:rPr>
              <a:t>   //create an object of </a:t>
            </a:r>
            <a:r>
              <a:rPr lang="en-US" dirty="0" err="1" smtClean="0">
                <a:solidFill>
                  <a:schemeClr val="tx1"/>
                </a:solidFill>
              </a:rPr>
              <a:t>SingleObject</a:t>
            </a:r>
            <a:endParaRPr lang="en-US" dirty="0" smtClean="0">
              <a:solidFill>
                <a:schemeClr val="tx1"/>
              </a:solidFill>
            </a:endParaRPr>
          </a:p>
          <a:p>
            <a:pPr algn="l"/>
            <a:r>
              <a:rPr lang="en-US" dirty="0" smtClean="0">
                <a:solidFill>
                  <a:schemeClr val="tx1"/>
                </a:solidFill>
              </a:rPr>
              <a:t>   private static </a:t>
            </a:r>
            <a:r>
              <a:rPr lang="en-US" dirty="0" err="1" smtClean="0">
                <a:solidFill>
                  <a:schemeClr val="tx1"/>
                </a:solidFill>
              </a:rPr>
              <a:t>SingleObject</a:t>
            </a:r>
            <a:r>
              <a:rPr lang="en-US" dirty="0" smtClean="0">
                <a:solidFill>
                  <a:schemeClr val="tx1"/>
                </a:solidFill>
              </a:rPr>
              <a:t> instance = new </a:t>
            </a:r>
            <a:r>
              <a:rPr lang="en-US" dirty="0" err="1" smtClean="0">
                <a:solidFill>
                  <a:schemeClr val="tx1"/>
                </a:solidFill>
              </a:rPr>
              <a:t>SingleObject</a:t>
            </a:r>
            <a:r>
              <a:rPr lang="en-US" dirty="0" smtClean="0">
                <a:solidFill>
                  <a:schemeClr val="tx1"/>
                </a:solidFill>
              </a:rPr>
              <a:t>();</a:t>
            </a:r>
          </a:p>
          <a:p>
            <a:pPr algn="l"/>
            <a:endParaRPr lang="en-US" dirty="0" smtClean="0">
              <a:solidFill>
                <a:schemeClr val="tx1"/>
              </a:solidFill>
            </a:endParaRPr>
          </a:p>
          <a:p>
            <a:pPr algn="l"/>
            <a:r>
              <a:rPr lang="en-US" dirty="0" smtClean="0">
                <a:solidFill>
                  <a:schemeClr val="tx1"/>
                </a:solidFill>
              </a:rPr>
              <a:t>   //make the constructor private so that this class cannot be instantiated</a:t>
            </a:r>
          </a:p>
          <a:p>
            <a:pPr algn="l"/>
            <a:endParaRPr lang="en-US" dirty="0" smtClean="0">
              <a:solidFill>
                <a:schemeClr val="tx1"/>
              </a:solidFill>
            </a:endParaRPr>
          </a:p>
          <a:p>
            <a:pPr algn="l"/>
            <a:r>
              <a:rPr lang="en-US" dirty="0" smtClean="0">
                <a:solidFill>
                  <a:schemeClr val="tx1"/>
                </a:solidFill>
              </a:rPr>
              <a:t>   private </a:t>
            </a:r>
            <a:r>
              <a:rPr lang="en-US" dirty="0" err="1" smtClean="0">
                <a:solidFill>
                  <a:schemeClr val="tx1"/>
                </a:solidFill>
              </a:rPr>
              <a:t>SingleObject</a:t>
            </a:r>
            <a:r>
              <a:rPr lang="en-US" dirty="0" smtClean="0">
                <a:solidFill>
                  <a:schemeClr val="tx1"/>
                </a:solidFill>
              </a:rPr>
              <a:t>(){}</a:t>
            </a:r>
          </a:p>
          <a:p>
            <a:pPr algn="l"/>
            <a:endParaRPr lang="en-US" dirty="0" smtClean="0">
              <a:solidFill>
                <a:schemeClr val="tx1"/>
              </a:solidFill>
            </a:endParaRPr>
          </a:p>
          <a:p>
            <a:pPr algn="l"/>
            <a:r>
              <a:rPr lang="en-US" dirty="0" smtClean="0">
                <a:solidFill>
                  <a:schemeClr val="tx1"/>
                </a:solidFill>
              </a:rPr>
              <a:t>   //Get the only object available</a:t>
            </a:r>
          </a:p>
          <a:p>
            <a:pPr algn="l"/>
            <a:endParaRPr lang="en-US" dirty="0" smtClean="0">
              <a:solidFill>
                <a:schemeClr val="tx1"/>
              </a:solidFill>
            </a:endParaRPr>
          </a:p>
          <a:p>
            <a:pPr algn="l"/>
            <a:r>
              <a:rPr lang="en-US" dirty="0" smtClean="0">
                <a:solidFill>
                  <a:schemeClr val="tx1"/>
                </a:solidFill>
              </a:rPr>
              <a:t>   public static </a:t>
            </a:r>
            <a:r>
              <a:rPr lang="en-US" dirty="0" err="1" smtClean="0">
                <a:solidFill>
                  <a:schemeClr val="tx1"/>
                </a:solidFill>
              </a:rPr>
              <a:t>SingleObject</a:t>
            </a:r>
            <a:r>
              <a:rPr lang="en-US" dirty="0" smtClean="0">
                <a:solidFill>
                  <a:schemeClr val="tx1"/>
                </a:solidFill>
              </a:rPr>
              <a:t> </a:t>
            </a:r>
            <a:r>
              <a:rPr lang="en-US" dirty="0" err="1" smtClean="0">
                <a:solidFill>
                  <a:schemeClr val="tx1"/>
                </a:solidFill>
              </a:rPr>
              <a:t>getInstance</a:t>
            </a:r>
            <a:r>
              <a:rPr lang="en-US" dirty="0" smtClean="0">
                <a:solidFill>
                  <a:schemeClr val="tx1"/>
                </a:solidFill>
              </a:rPr>
              <a:t>(){</a:t>
            </a:r>
          </a:p>
          <a:p>
            <a:pPr algn="l"/>
            <a:r>
              <a:rPr lang="en-US" dirty="0" smtClean="0">
                <a:solidFill>
                  <a:schemeClr val="tx1"/>
                </a:solidFill>
              </a:rPr>
              <a:t>      return instance;</a:t>
            </a:r>
          </a:p>
          <a:p>
            <a:pPr algn="l"/>
            <a:r>
              <a:rPr lang="en-US" dirty="0" smtClean="0">
                <a:solidFill>
                  <a:schemeClr val="tx1"/>
                </a:solidFill>
              </a:rPr>
              <a:t>   }</a:t>
            </a:r>
          </a:p>
          <a:p>
            <a:pPr algn="l"/>
            <a:endParaRPr lang="en-US" dirty="0" smtClean="0">
              <a:solidFill>
                <a:schemeClr val="tx1"/>
              </a:solidFill>
            </a:endParaRPr>
          </a:p>
          <a:p>
            <a:pPr algn="l"/>
            <a:r>
              <a:rPr lang="en-US" dirty="0" smtClean="0">
                <a:solidFill>
                  <a:schemeClr val="tx1"/>
                </a:solidFill>
              </a:rPr>
              <a:t>   public void </a:t>
            </a:r>
            <a:r>
              <a:rPr lang="en-US" dirty="0" err="1" smtClean="0">
                <a:solidFill>
                  <a:schemeClr val="tx1"/>
                </a:solidFill>
              </a:rPr>
              <a:t>showMessage</a:t>
            </a:r>
            <a:r>
              <a:rPr lang="en-US" dirty="0" smtClean="0">
                <a:solidFill>
                  <a:schemeClr val="tx1"/>
                </a:solidFill>
              </a:rPr>
              <a:t>(){</a:t>
            </a:r>
          </a:p>
          <a:p>
            <a:pPr algn="l"/>
            <a:r>
              <a:rPr lang="en-US" dirty="0" smtClean="0">
                <a:solidFill>
                  <a:schemeClr val="tx1"/>
                </a:solidFill>
              </a:rPr>
              <a:t>      </a:t>
            </a:r>
            <a:r>
              <a:rPr lang="en-US" dirty="0" err="1" smtClean="0">
                <a:solidFill>
                  <a:schemeClr val="tx1"/>
                </a:solidFill>
              </a:rPr>
              <a:t>System.out.println</a:t>
            </a:r>
            <a:r>
              <a:rPr lang="en-US" dirty="0" smtClean="0">
                <a:solidFill>
                  <a:schemeClr val="tx1"/>
                </a:solidFill>
              </a:rPr>
              <a:t>("Hello World!");</a:t>
            </a:r>
          </a:p>
          <a:p>
            <a:pPr algn="l"/>
            <a:r>
              <a:rPr lang="en-US" dirty="0" smtClean="0">
                <a:solidFill>
                  <a:schemeClr val="tx1"/>
                </a:solidFill>
              </a:rPr>
              <a:t>   }</a:t>
            </a:r>
          </a:p>
          <a:p>
            <a:pPr algn="l"/>
            <a:r>
              <a:rPr lang="en-US" dirty="0" smtClean="0">
                <a:solidFill>
                  <a:schemeClr val="tx1"/>
                </a:solidFill>
              </a:rPr>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Creator </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mtClean="0"/>
              <a:t>Name</a:t>
            </a:r>
            <a:r>
              <a:rPr lang="en-US" dirty="0" smtClean="0"/>
              <a:t>: Creator </a:t>
            </a:r>
          </a:p>
          <a:p>
            <a:r>
              <a:rPr lang="en-US" dirty="0" smtClean="0"/>
              <a:t>Problem: Who creates an object A? </a:t>
            </a:r>
          </a:p>
          <a:p>
            <a:r>
              <a:rPr lang="en-US" dirty="0" smtClean="0"/>
              <a:t>Solution: Assign class B the responsibility to create an instance of class A if one of these is true</a:t>
            </a:r>
          </a:p>
          <a:p>
            <a:r>
              <a:rPr lang="en-US" dirty="0" smtClean="0"/>
              <a:t>  B “contains” or completely aggregates A </a:t>
            </a:r>
          </a:p>
          <a:p>
            <a:r>
              <a:rPr lang="en-US" dirty="0" smtClean="0"/>
              <a:t> B records A </a:t>
            </a:r>
          </a:p>
          <a:p>
            <a:r>
              <a:rPr lang="en-US" dirty="0" smtClean="0"/>
              <a:t>B closely uses A </a:t>
            </a:r>
          </a:p>
          <a:p>
            <a:r>
              <a:rPr lang="en-US" dirty="0" smtClean="0"/>
              <a:t> B has the initializing data for A </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143000"/>
          </a:xfrm>
        </p:spPr>
        <p:txBody>
          <a:bodyPr>
            <a:normAutofit fontScale="90000"/>
          </a:bodyPr>
          <a:lstStyle/>
          <a:p>
            <a:r>
              <a:rPr lang="en-US" sz="3100" b="1" dirty="0" smtClean="0"/>
              <a:t>Step 2</a:t>
            </a:r>
            <a:br>
              <a:rPr lang="en-US" sz="3100" b="1" dirty="0" smtClean="0"/>
            </a:br>
            <a:r>
              <a:rPr lang="en-US" sz="3100" b="1" dirty="0" smtClean="0"/>
              <a:t>Get the only object from the singleton class.</a:t>
            </a:r>
            <a:br>
              <a:rPr lang="en-US" sz="3100" b="1" dirty="0" smtClean="0"/>
            </a:br>
            <a:r>
              <a:rPr lang="en-US" sz="3100" b="1" dirty="0" smtClean="0"/>
              <a:t>SingletonPatternDemo.java</a:t>
            </a:r>
            <a:r>
              <a:rPr lang="en-US" dirty="0" smtClean="0"/>
              <a:t/>
            </a:r>
            <a:br>
              <a:rPr lang="en-US" dirty="0" smtClean="0"/>
            </a:br>
            <a:endParaRPr lang="en-US" dirty="0"/>
          </a:p>
        </p:txBody>
      </p:sp>
      <p:sp>
        <p:nvSpPr>
          <p:cNvPr id="3" name="Subtitle 2"/>
          <p:cNvSpPr>
            <a:spLocks noGrp="1"/>
          </p:cNvSpPr>
          <p:nvPr>
            <p:ph type="subTitle" idx="1"/>
          </p:nvPr>
        </p:nvSpPr>
        <p:spPr>
          <a:xfrm>
            <a:off x="838200" y="1143000"/>
            <a:ext cx="7467600" cy="5105400"/>
          </a:xfrm>
        </p:spPr>
        <p:txBody>
          <a:bodyPr>
            <a:normAutofit lnSpcReduction="10000"/>
          </a:bodyPr>
          <a:lstStyle/>
          <a:p>
            <a:pPr algn="l"/>
            <a:r>
              <a:rPr lang="en-US" sz="2800" dirty="0" smtClean="0">
                <a:solidFill>
                  <a:schemeClr val="tx1"/>
                </a:solidFill>
              </a:rPr>
              <a:t>public class </a:t>
            </a:r>
            <a:r>
              <a:rPr lang="en-US" sz="2800" dirty="0" err="1" smtClean="0">
                <a:solidFill>
                  <a:schemeClr val="tx1"/>
                </a:solidFill>
              </a:rPr>
              <a:t>SingletonPatternDemo</a:t>
            </a:r>
            <a:r>
              <a:rPr lang="en-US" sz="2800" dirty="0" smtClean="0">
                <a:solidFill>
                  <a:schemeClr val="tx1"/>
                </a:solidFill>
              </a:rPr>
              <a:t> {  </a:t>
            </a:r>
          </a:p>
          <a:p>
            <a:pPr algn="l"/>
            <a:r>
              <a:rPr lang="en-US" sz="2800" dirty="0" smtClean="0">
                <a:solidFill>
                  <a:schemeClr val="tx1"/>
                </a:solidFill>
              </a:rPr>
              <a:t> public static void main(String[] </a:t>
            </a:r>
            <a:r>
              <a:rPr lang="en-US" sz="2800" dirty="0" err="1" smtClean="0">
                <a:solidFill>
                  <a:schemeClr val="tx1"/>
                </a:solidFill>
              </a:rPr>
              <a:t>args</a:t>
            </a:r>
            <a:r>
              <a:rPr lang="en-US" sz="2800" dirty="0" smtClean="0">
                <a:solidFill>
                  <a:schemeClr val="tx1"/>
                </a:solidFill>
              </a:rPr>
              <a:t>)</a:t>
            </a:r>
          </a:p>
          <a:p>
            <a:pPr algn="l"/>
            <a:r>
              <a:rPr lang="en-US" sz="2800" dirty="0" smtClean="0">
                <a:solidFill>
                  <a:schemeClr val="tx1"/>
                </a:solidFill>
              </a:rPr>
              <a:t> {      </a:t>
            </a:r>
          </a:p>
          <a:p>
            <a:pPr algn="l"/>
            <a:r>
              <a:rPr lang="en-US" sz="2800" dirty="0" smtClean="0">
                <a:solidFill>
                  <a:schemeClr val="tx1"/>
                </a:solidFill>
              </a:rPr>
              <a:t>//Get the only object available      </a:t>
            </a:r>
          </a:p>
          <a:p>
            <a:pPr algn="l"/>
            <a:r>
              <a:rPr lang="en-US" sz="2800" dirty="0" err="1" smtClean="0">
                <a:solidFill>
                  <a:schemeClr val="tx1"/>
                </a:solidFill>
              </a:rPr>
              <a:t>SingleObject</a:t>
            </a:r>
            <a:r>
              <a:rPr lang="en-US" sz="2800" dirty="0" smtClean="0">
                <a:solidFill>
                  <a:schemeClr val="tx1"/>
                </a:solidFill>
              </a:rPr>
              <a:t> object = </a:t>
            </a:r>
            <a:r>
              <a:rPr lang="en-US" sz="2800" dirty="0" err="1" smtClean="0">
                <a:solidFill>
                  <a:schemeClr val="tx1"/>
                </a:solidFill>
              </a:rPr>
              <a:t>SingleObject.getInstance</a:t>
            </a:r>
            <a:r>
              <a:rPr lang="en-US" sz="2800" dirty="0" smtClean="0">
                <a:solidFill>
                  <a:schemeClr val="tx1"/>
                </a:solidFill>
              </a:rPr>
              <a:t>();    </a:t>
            </a:r>
          </a:p>
          <a:p>
            <a:pPr algn="l"/>
            <a:r>
              <a:rPr lang="en-US" sz="2800" dirty="0" smtClean="0">
                <a:solidFill>
                  <a:schemeClr val="tx1"/>
                </a:solidFill>
              </a:rPr>
              <a:t>  </a:t>
            </a:r>
          </a:p>
          <a:p>
            <a:pPr algn="l"/>
            <a:r>
              <a:rPr lang="en-US" sz="2800" dirty="0" smtClean="0">
                <a:solidFill>
                  <a:schemeClr val="tx1"/>
                </a:solidFill>
              </a:rPr>
              <a:t>//show the message      </a:t>
            </a:r>
          </a:p>
          <a:p>
            <a:pPr algn="l"/>
            <a:r>
              <a:rPr lang="en-US" sz="2800" dirty="0" smtClean="0">
                <a:solidFill>
                  <a:schemeClr val="tx1"/>
                </a:solidFill>
              </a:rPr>
              <a:t> </a:t>
            </a:r>
            <a:r>
              <a:rPr lang="en-US" sz="2800" dirty="0" err="1" smtClean="0">
                <a:solidFill>
                  <a:schemeClr val="tx1"/>
                </a:solidFill>
              </a:rPr>
              <a:t>object.showMessage</a:t>
            </a:r>
            <a:r>
              <a:rPr lang="en-US" sz="2800" dirty="0" smtClean="0">
                <a:solidFill>
                  <a:schemeClr val="tx1"/>
                </a:solidFill>
              </a:rPr>
              <a:t>();  </a:t>
            </a:r>
          </a:p>
          <a:p>
            <a:pPr algn="l"/>
            <a:r>
              <a:rPr lang="en-US" sz="2800" dirty="0" smtClean="0">
                <a:solidFill>
                  <a:schemeClr val="tx1"/>
                </a:solidFill>
              </a:rPr>
              <a:t> }</a:t>
            </a:r>
          </a:p>
          <a:p>
            <a:pPr algn="l"/>
            <a:r>
              <a:rPr lang="en-US" sz="2800" dirty="0" smtClean="0">
                <a:solidFill>
                  <a:schemeClr val="tx1"/>
                </a:solidFill>
              </a:rPr>
              <a:t>}</a:t>
            </a:r>
          </a:p>
          <a:p>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914400"/>
            <a:ext cx="6400800" cy="1752600"/>
          </a:xfrm>
        </p:spPr>
        <p:txBody>
          <a:bodyPr/>
          <a:lstStyle/>
          <a:p>
            <a:r>
              <a:rPr lang="en-US" dirty="0" smtClean="0">
                <a:solidFill>
                  <a:schemeClr val="tx1"/>
                </a:solidFill>
              </a:rPr>
              <a:t>Step 3</a:t>
            </a:r>
          </a:p>
          <a:p>
            <a:pPr algn="l"/>
            <a:r>
              <a:rPr lang="en-US" dirty="0" smtClean="0">
                <a:solidFill>
                  <a:schemeClr val="tx1"/>
                </a:solidFill>
              </a:rPr>
              <a:t>Verify the output.</a:t>
            </a:r>
          </a:p>
          <a:p>
            <a:pPr algn="l"/>
            <a:r>
              <a:rPr lang="en-US" dirty="0" smtClean="0">
                <a:solidFill>
                  <a:schemeClr val="tx1"/>
                </a:solidFill>
              </a:rPr>
              <a:t>Hello World!</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b="1" dirty="0" smtClean="0"/>
              <a:t>Example for Creator</a:t>
            </a:r>
          </a:p>
          <a:p>
            <a:pPr>
              <a:buNone/>
            </a:pPr>
            <a:r>
              <a:rPr lang="en-US" dirty="0" smtClean="0"/>
              <a:t> Consider </a:t>
            </a:r>
            <a:r>
              <a:rPr lang="en-US" dirty="0" err="1" smtClean="0"/>
              <a:t>VideoStore</a:t>
            </a:r>
            <a:r>
              <a:rPr lang="en-US" dirty="0" smtClean="0"/>
              <a:t> and Video in that store.</a:t>
            </a:r>
          </a:p>
          <a:p>
            <a:pPr>
              <a:buNone/>
            </a:pPr>
            <a:r>
              <a:rPr lang="en-US" dirty="0" smtClean="0"/>
              <a:t> </a:t>
            </a:r>
            <a:r>
              <a:rPr lang="en-US" dirty="0" err="1" smtClean="0"/>
              <a:t>VideoStore</a:t>
            </a:r>
            <a:r>
              <a:rPr lang="en-US" dirty="0" smtClean="0"/>
              <a:t> has an aggregation association</a:t>
            </a:r>
          </a:p>
          <a:p>
            <a:pPr>
              <a:buNone/>
            </a:pPr>
            <a:r>
              <a:rPr lang="en-US" dirty="0" smtClean="0"/>
              <a:t>with Video. </a:t>
            </a:r>
            <a:r>
              <a:rPr lang="en-US" dirty="0" err="1" smtClean="0"/>
              <a:t>I.e</a:t>
            </a:r>
            <a:r>
              <a:rPr lang="en-US" dirty="0" smtClean="0"/>
              <a:t>, </a:t>
            </a:r>
            <a:r>
              <a:rPr lang="en-US" dirty="0" err="1" smtClean="0"/>
              <a:t>VideoStore</a:t>
            </a:r>
            <a:r>
              <a:rPr lang="en-US" dirty="0" smtClean="0"/>
              <a:t> is the container and</a:t>
            </a:r>
          </a:p>
          <a:p>
            <a:pPr>
              <a:buNone/>
            </a:pPr>
            <a:r>
              <a:rPr lang="en-US" dirty="0" smtClean="0"/>
              <a:t>the Video is the contained object.</a:t>
            </a:r>
          </a:p>
          <a:p>
            <a:pPr>
              <a:buNone/>
            </a:pPr>
            <a:r>
              <a:rPr lang="en-US" dirty="0" smtClean="0"/>
              <a:t> So, we can instantiate video object in</a:t>
            </a:r>
          </a:p>
          <a:p>
            <a:pPr>
              <a:buNone/>
            </a:pPr>
            <a:r>
              <a:rPr lang="en-US" dirty="0" err="1" smtClean="0"/>
              <a:t>VideoStore</a:t>
            </a:r>
            <a:r>
              <a:rPr lang="en-US" dirty="0" smtClean="0"/>
              <a:t> class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srcRect/>
          <a:stretch>
            <a:fillRect/>
          </a:stretch>
        </p:blipFill>
        <p:spPr bwMode="auto">
          <a:xfrm>
            <a:off x="1676400" y="457200"/>
            <a:ext cx="5343525" cy="2590800"/>
          </a:xfrm>
          <a:prstGeom prst="rect">
            <a:avLst/>
          </a:prstGeom>
          <a:noFill/>
          <a:ln w="9525">
            <a:noFill/>
            <a:miter lim="800000"/>
            <a:headEnd/>
            <a:tailEnd/>
          </a:ln>
          <a:effectLst/>
        </p:spPr>
      </p:pic>
      <p:pic>
        <p:nvPicPr>
          <p:cNvPr id="79875" name="Picture 3"/>
          <p:cNvPicPr>
            <a:picLocks noChangeAspect="1" noChangeArrowheads="1"/>
          </p:cNvPicPr>
          <p:nvPr/>
        </p:nvPicPr>
        <p:blipFill>
          <a:blip r:embed="rId3"/>
          <a:srcRect/>
          <a:stretch>
            <a:fillRect/>
          </a:stretch>
        </p:blipFill>
        <p:spPr bwMode="auto">
          <a:xfrm>
            <a:off x="1524000" y="3429000"/>
            <a:ext cx="57150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457200"/>
            <a:ext cx="8229600" cy="5668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(from POS system) Who should be responsible for creating a new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SalesLineItem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instance?</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Start with domain model:</a:t>
            </a:r>
          </a:p>
        </p:txBody>
      </p:sp>
      <p:graphicFrame>
        <p:nvGraphicFramePr>
          <p:cNvPr id="4098" name="Object 4"/>
          <p:cNvGraphicFramePr>
            <a:graphicFrameLocks noChangeAspect="1"/>
          </p:cNvGraphicFramePr>
          <p:nvPr/>
        </p:nvGraphicFramePr>
        <p:xfrm>
          <a:off x="914400" y="3276600"/>
          <a:ext cx="6934200" cy="2971800"/>
        </p:xfrm>
        <a:graphic>
          <a:graphicData uri="http://schemas.openxmlformats.org/presentationml/2006/ole">
            <mc:AlternateContent xmlns:mc="http://schemas.openxmlformats.org/markup-compatibility/2006">
              <mc:Choice xmlns:v="urn:schemas-microsoft-com:vml" Requires="v">
                <p:oleObj spid="_x0000_s4100" name="Visio" r:id="rId3" imgW="3048840" imgH="2239200" progId="">
                  <p:embed/>
                </p:oleObj>
              </mc:Choice>
              <mc:Fallback>
                <p:oleObj name="Visio" r:id="rId3" imgW="3048840" imgH="22392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6600"/>
                        <a:ext cx="6934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p:cNvGraphicFramePr>
            <a:graphicFrameLocks noGrp="1" noChangeAspect="1"/>
          </p:cNvGraphicFramePr>
          <p:nvPr/>
        </p:nvGraphicFramePr>
        <p:xfrm>
          <a:off x="457200" y="1524001"/>
          <a:ext cx="8229600" cy="3900488"/>
        </p:xfrm>
        <a:graphic>
          <a:graphicData uri="http://schemas.openxmlformats.org/presentationml/2006/ole">
            <mc:AlternateContent xmlns:mc="http://schemas.openxmlformats.org/markup-compatibility/2006">
              <mc:Choice xmlns:v="urn:schemas-microsoft-com:vml" Requires="v">
                <p:oleObj spid="_x0000_s5124" name="Visio" r:id="rId4" imgW="5366160" imgH="2538360" progId="">
                  <p:embed/>
                </p:oleObj>
              </mc:Choice>
              <mc:Fallback>
                <p:oleObj name="Visio" r:id="rId4" imgW="5366160" imgH="2538360" progId="">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1"/>
                        <a:ext cx="8229600" cy="390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762000"/>
          </a:xfrm>
        </p:spPr>
        <p:txBody>
          <a:bodyPr/>
          <a:lstStyle/>
          <a:p>
            <a:r>
              <a:rPr lang="en-US" altLang="ko-KR" dirty="0" smtClean="0">
                <a:ea typeface="굴림" pitchFamily="34" charset="-127"/>
              </a:rPr>
              <a:t>What Are Design Patterns?</a:t>
            </a:r>
            <a:endParaRPr lang="en-US" dirty="0"/>
          </a:p>
        </p:txBody>
      </p:sp>
      <p:sp>
        <p:nvSpPr>
          <p:cNvPr id="3" name="Subtitle 2"/>
          <p:cNvSpPr>
            <a:spLocks noGrp="1"/>
          </p:cNvSpPr>
          <p:nvPr>
            <p:ph type="subTitle" idx="1"/>
          </p:nvPr>
        </p:nvSpPr>
        <p:spPr>
          <a:xfrm>
            <a:off x="1066800" y="990600"/>
            <a:ext cx="7010400" cy="4648200"/>
          </a:xfrm>
        </p:spPr>
        <p:txBody>
          <a:bodyPr/>
          <a:lstStyle/>
          <a:p>
            <a:pPr algn="l">
              <a:lnSpc>
                <a:spcPct val="90000"/>
              </a:lnSpc>
            </a:pPr>
            <a:r>
              <a:rPr lang="en-GB" dirty="0" smtClean="0">
                <a:solidFill>
                  <a:srgbClr val="000000"/>
                </a:solidFill>
              </a:rPr>
              <a:t>Design patterns are:</a:t>
            </a:r>
          </a:p>
          <a:p>
            <a:pPr lvl="1" algn="l">
              <a:lnSpc>
                <a:spcPct val="90000"/>
              </a:lnSpc>
            </a:pPr>
            <a:r>
              <a:rPr lang="en-GB" dirty="0" smtClean="0">
                <a:solidFill>
                  <a:srgbClr val="000000"/>
                </a:solidFill>
              </a:rPr>
              <a:t>Schematic descriptions of design solutions to recurring problems in software design, and</a:t>
            </a:r>
          </a:p>
          <a:p>
            <a:pPr lvl="1" algn="l">
              <a:lnSpc>
                <a:spcPct val="90000"/>
              </a:lnSpc>
            </a:pPr>
            <a:r>
              <a:rPr lang="en-GB" altLang="ko-KR" dirty="0" smtClean="0">
                <a:solidFill>
                  <a:srgbClr val="000000"/>
                </a:solidFill>
                <a:ea typeface="굴림" pitchFamily="34" charset="-127"/>
              </a:rPr>
              <a:t>Reusable , but don’t have to be implemented in the same way.</a:t>
            </a:r>
            <a:endParaRPr lang="en-US" altLang="ko-KR" dirty="0" smtClean="0">
              <a:ea typeface="굴림" pitchFamily="34" charset="-127"/>
            </a:endParaRPr>
          </a:p>
          <a:p>
            <a:pPr algn="l">
              <a:lnSpc>
                <a:spcPct val="90000"/>
              </a:lnSpc>
            </a:pPr>
            <a:r>
              <a:rPr lang="en-US" altLang="ko-KR" dirty="0" smtClean="0">
                <a:solidFill>
                  <a:schemeClr val="tx1"/>
                </a:solidFill>
                <a:ea typeface="굴림" pitchFamily="34" charset="-127"/>
              </a:rPr>
              <a:t>That is, describe:</a:t>
            </a:r>
          </a:p>
          <a:p>
            <a:pPr lvl="1" algn="l">
              <a:lnSpc>
                <a:spcPct val="90000"/>
              </a:lnSpc>
            </a:pPr>
            <a:r>
              <a:rPr lang="en-US" altLang="ko-KR" dirty="0" smtClean="0">
                <a:solidFill>
                  <a:schemeClr val="tx1"/>
                </a:solidFill>
                <a:ea typeface="굴림" pitchFamily="34" charset="-127"/>
              </a:rPr>
              <a:t>Design problems that occur repeatedly, and</a:t>
            </a:r>
          </a:p>
          <a:p>
            <a:pPr lvl="1" algn="l">
              <a:lnSpc>
                <a:spcPct val="90000"/>
              </a:lnSpc>
            </a:pPr>
            <a:r>
              <a:rPr lang="en-US" altLang="ko-KR" dirty="0" smtClean="0">
                <a:solidFill>
                  <a:schemeClr val="tx1"/>
                </a:solidFill>
                <a:ea typeface="굴림" pitchFamily="34" charset="-127"/>
              </a:rPr>
              <a:t>Core solutions to those problems.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nvGraphicFramePr>
        <p:xfrm>
          <a:off x="1143000" y="838200"/>
          <a:ext cx="6858000" cy="5267325"/>
        </p:xfrm>
        <a:graphic>
          <a:graphicData uri="http://schemas.openxmlformats.org/presentationml/2006/ole">
            <mc:AlternateContent xmlns:mc="http://schemas.openxmlformats.org/markup-compatibility/2006">
              <mc:Choice xmlns:v="urn:schemas-microsoft-com:vml" Requires="v">
                <p:oleObj spid="_x0000_s1028" name="Visio" r:id="rId3" imgW="3048840" imgH="2239200" progId="">
                  <p:embed/>
                </p:oleObj>
              </mc:Choice>
              <mc:Fallback>
                <p:oleObj name="Visio" r:id="rId3" imgW="3048840" imgH="2239200"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38200"/>
                        <a:ext cx="68580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b="1" smtClean="0"/>
              <a:t>Creator</a:t>
            </a:r>
          </a:p>
        </p:txBody>
      </p:sp>
      <p:sp>
        <p:nvSpPr>
          <p:cNvPr id="39939" name="Rectangle 3"/>
          <p:cNvSpPr>
            <a:spLocks noGrp="1" noChangeArrowheads="1"/>
          </p:cNvSpPr>
          <p:nvPr>
            <p:ph type="body" idx="1"/>
          </p:nvPr>
        </p:nvSpPr>
        <p:spPr/>
        <p:txBody>
          <a:bodyPr/>
          <a:lstStyle/>
          <a:p>
            <a:pPr eaLnBrk="1" hangingPunct="1">
              <a:lnSpc>
                <a:spcPct val="90000"/>
              </a:lnSpc>
              <a:buFontTx/>
              <a:buNone/>
            </a:pPr>
            <a:r>
              <a:rPr lang="en-US" b="1" dirty="0" smtClean="0"/>
              <a:t>Example:</a:t>
            </a:r>
            <a:r>
              <a:rPr lang="en-US" dirty="0" smtClean="0"/>
              <a:t> (from POS system) Who should be responsible for creating a new </a:t>
            </a:r>
            <a:r>
              <a:rPr lang="en-US" dirty="0" err="1" smtClean="0"/>
              <a:t>SalesLineItem</a:t>
            </a:r>
            <a:r>
              <a:rPr lang="en-US" dirty="0" smtClean="0"/>
              <a:t> instance?</a:t>
            </a:r>
          </a:p>
          <a:p>
            <a:pPr eaLnBrk="1" hangingPunct="1">
              <a:lnSpc>
                <a:spcPct val="90000"/>
              </a:lnSpc>
              <a:buFontTx/>
              <a:buNone/>
            </a:pPr>
            <a:r>
              <a:rPr lang="en-US" dirty="0" smtClean="0"/>
              <a:t>Since a Sale contains </a:t>
            </a:r>
            <a:r>
              <a:rPr lang="en-US" dirty="0" err="1" smtClean="0"/>
              <a:t>SalesLineItem</a:t>
            </a:r>
            <a:r>
              <a:rPr lang="en-US" dirty="0" smtClean="0"/>
              <a:t> objects it should be responsible according to the Creator pattern </a:t>
            </a:r>
          </a:p>
          <a:p>
            <a:pPr eaLnBrk="1" hangingPunct="1">
              <a:lnSpc>
                <a:spcPct val="90000"/>
              </a:lnSpc>
              <a:buFontTx/>
              <a:buNone/>
            </a:pPr>
            <a:r>
              <a:rPr lang="en-US" dirty="0" smtClean="0"/>
              <a:t>Note: there is a related design pattern called Factory for more complex creation situations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Information Expert</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lgn="just"/>
            <a:r>
              <a:rPr lang="en-US" dirty="0" smtClean="0"/>
              <a:t>Problem: What is a general principle of assigning responsibilities to objects? </a:t>
            </a:r>
          </a:p>
          <a:p>
            <a:pPr algn="just">
              <a:buNone/>
            </a:pPr>
            <a:r>
              <a:rPr lang="en-US" dirty="0" smtClean="0"/>
              <a:t>• Solution: Assign a responsibility to the information expert—the class that has the information necessary to fulfill the responsibility.</a:t>
            </a:r>
          </a:p>
          <a:p>
            <a:pPr algn="just">
              <a:buNone/>
            </a:pPr>
            <a:endParaRPr lang="en-US" dirty="0" smtClean="0"/>
          </a:p>
          <a:p>
            <a:pPr algn="just">
              <a:buNone/>
            </a:pPr>
            <a:r>
              <a:rPr lang="en-US" b="1" dirty="0" smtClean="0"/>
              <a:t>Example:</a:t>
            </a:r>
            <a:r>
              <a:rPr lang="en-US" dirty="0" smtClean="0"/>
              <a:t> (from POS system) Who should be responsible for knowing the grand total of a sale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534400" cy="5592763"/>
          </a:xfrm>
        </p:spPr>
        <p:txBody>
          <a:bodyPr/>
          <a:lstStyle/>
          <a:p>
            <a:pPr algn="just"/>
            <a:r>
              <a:rPr lang="en-US" dirty="0" smtClean="0"/>
              <a:t>Given an object o, which responsibilities can</a:t>
            </a:r>
          </a:p>
          <a:p>
            <a:pPr algn="just">
              <a:buNone/>
            </a:pPr>
            <a:r>
              <a:rPr lang="en-US" dirty="0" smtClean="0"/>
              <a:t>     be assigned to o?</a:t>
            </a:r>
          </a:p>
          <a:p>
            <a:pPr algn="just"/>
            <a:r>
              <a:rPr lang="en-US" dirty="0" smtClean="0"/>
              <a:t> Expert principle says – assign those</a:t>
            </a:r>
          </a:p>
          <a:p>
            <a:pPr algn="just">
              <a:buNone/>
            </a:pPr>
            <a:r>
              <a:rPr lang="en-US" dirty="0" smtClean="0"/>
              <a:t>responsibilities to o for which o has the</a:t>
            </a:r>
          </a:p>
          <a:p>
            <a:pPr algn="just">
              <a:buNone/>
            </a:pPr>
            <a:r>
              <a:rPr lang="en-US" dirty="0" smtClean="0"/>
              <a:t>information to fulfill that responsibility.</a:t>
            </a:r>
          </a:p>
          <a:p>
            <a:pPr algn="just"/>
            <a:r>
              <a:rPr lang="en-US" dirty="0" smtClean="0"/>
              <a:t>They have all the information needed to</a:t>
            </a:r>
          </a:p>
          <a:p>
            <a:pPr algn="just">
              <a:buNone/>
            </a:pPr>
            <a:r>
              <a:rPr lang="en-US" dirty="0" smtClean="0"/>
              <a:t>perform operations, or in some cases they</a:t>
            </a:r>
          </a:p>
          <a:p>
            <a:pPr algn="just">
              <a:buNone/>
            </a:pPr>
            <a:r>
              <a:rPr lang="en-US" dirty="0" smtClean="0"/>
              <a:t>collaborate with others to fulfill their</a:t>
            </a:r>
          </a:p>
          <a:p>
            <a:pPr algn="just">
              <a:buNone/>
            </a:pPr>
            <a:r>
              <a:rPr lang="en-US" dirty="0" smtClean="0"/>
              <a:t>responsibilities.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Example for Expert</a:t>
            </a:r>
          </a:p>
          <a:p>
            <a:pPr>
              <a:buNone/>
            </a:pPr>
            <a:r>
              <a:rPr lang="en-US" dirty="0" smtClean="0"/>
              <a:t> Assume we need to get all the videos of a</a:t>
            </a:r>
          </a:p>
          <a:p>
            <a:pPr>
              <a:buNone/>
            </a:pPr>
            <a:r>
              <a:rPr lang="en-US" dirty="0" smtClean="0"/>
              <a:t>    </a:t>
            </a:r>
            <a:r>
              <a:rPr lang="en-US" dirty="0" err="1" smtClean="0"/>
              <a:t>VideoStore</a:t>
            </a:r>
            <a:r>
              <a:rPr lang="en-US" dirty="0" smtClean="0"/>
              <a:t>.</a:t>
            </a:r>
          </a:p>
          <a:p>
            <a:pPr>
              <a:buNone/>
            </a:pPr>
            <a:r>
              <a:rPr lang="en-US" dirty="0" smtClean="0"/>
              <a:t>Since </a:t>
            </a:r>
            <a:r>
              <a:rPr lang="en-US" dirty="0" err="1" smtClean="0"/>
              <a:t>VideoStore</a:t>
            </a:r>
            <a:r>
              <a:rPr lang="en-US" dirty="0" smtClean="0"/>
              <a:t> knows about all the videos,</a:t>
            </a:r>
          </a:p>
          <a:p>
            <a:pPr>
              <a:buNone/>
            </a:pPr>
            <a:r>
              <a:rPr lang="en-US" dirty="0" smtClean="0"/>
              <a:t>we can assign this responsibility of giving all</a:t>
            </a:r>
          </a:p>
          <a:p>
            <a:pPr>
              <a:buNone/>
            </a:pPr>
            <a:r>
              <a:rPr lang="en-US" dirty="0" smtClean="0"/>
              <a:t>the videos can be assigned to </a:t>
            </a:r>
            <a:r>
              <a:rPr lang="en-US" dirty="0" err="1" smtClean="0"/>
              <a:t>VideoStore</a:t>
            </a:r>
            <a:endParaRPr lang="en-US" dirty="0" smtClean="0"/>
          </a:p>
          <a:p>
            <a:pPr>
              <a:buNone/>
            </a:pPr>
            <a:r>
              <a:rPr lang="en-US" dirty="0" smtClean="0"/>
              <a:t>class.</a:t>
            </a:r>
          </a:p>
          <a:p>
            <a:r>
              <a:rPr lang="en-US" dirty="0" smtClean="0"/>
              <a:t> </a:t>
            </a:r>
            <a:r>
              <a:rPr lang="en-US" dirty="0" err="1" smtClean="0"/>
              <a:t>VideoStore</a:t>
            </a:r>
            <a:r>
              <a:rPr lang="en-US" dirty="0" smtClean="0"/>
              <a:t> is the information expert.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srcRect/>
          <a:stretch>
            <a:fillRect/>
          </a:stretch>
        </p:blipFill>
        <p:spPr bwMode="auto">
          <a:xfrm>
            <a:off x="2057400" y="685800"/>
            <a:ext cx="4714875" cy="2286000"/>
          </a:xfrm>
          <a:prstGeom prst="rect">
            <a:avLst/>
          </a:prstGeom>
          <a:noFill/>
          <a:ln w="9525">
            <a:noFill/>
            <a:miter lim="800000"/>
            <a:headEnd/>
            <a:tailEnd/>
          </a:ln>
          <a:effectLst/>
        </p:spPr>
      </p:pic>
      <p:pic>
        <p:nvPicPr>
          <p:cNvPr id="80899" name="Picture 3"/>
          <p:cNvPicPr>
            <a:picLocks noChangeAspect="1" noChangeArrowheads="1"/>
          </p:cNvPicPr>
          <p:nvPr/>
        </p:nvPicPr>
        <p:blipFill>
          <a:blip r:embed="rId3"/>
          <a:srcRect/>
          <a:stretch>
            <a:fillRect/>
          </a:stretch>
        </p:blipFill>
        <p:spPr bwMode="auto">
          <a:xfrm>
            <a:off x="2057400" y="3276600"/>
            <a:ext cx="4772025" cy="2833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b="1" smtClean="0"/>
              <a:t>Information Expert</a:t>
            </a:r>
          </a:p>
        </p:txBody>
      </p:sp>
      <p:sp>
        <p:nvSpPr>
          <p:cNvPr id="31747" name="Rectangle 3"/>
          <p:cNvSpPr>
            <a:spLocks noGrp="1" noChangeArrowheads="1"/>
          </p:cNvSpPr>
          <p:nvPr>
            <p:ph type="body" idx="1"/>
          </p:nvPr>
        </p:nvSpPr>
        <p:spPr/>
        <p:txBody>
          <a:bodyPr/>
          <a:lstStyle/>
          <a:p>
            <a:pPr eaLnBrk="1" hangingPunct="1">
              <a:buFontTx/>
              <a:buNone/>
            </a:pPr>
            <a:r>
              <a:rPr lang="en-US" b="1" dirty="0" smtClean="0"/>
              <a:t>Example:</a:t>
            </a:r>
            <a:r>
              <a:rPr lang="en-US" dirty="0" smtClean="0"/>
              <a:t> (from POS system) Who should be responsible for knowing the grand total of a sale?</a:t>
            </a:r>
          </a:p>
          <a:p>
            <a:pPr eaLnBrk="1" hangingPunct="1">
              <a:buFontTx/>
              <a:buNone/>
            </a:pPr>
            <a:r>
              <a:rPr lang="en-US" dirty="0" smtClean="0"/>
              <a:t>Start with domain model and look for associations with Sale </a:t>
            </a:r>
          </a:p>
          <a:p>
            <a:pPr eaLnBrk="1" hangingPunct="1">
              <a:buFontTx/>
              <a:buNone/>
            </a:pPr>
            <a:r>
              <a:rPr lang="en-US" dirty="0" smtClean="0"/>
              <a:t>What information is necessary to calculate grand total and which objects have the information?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endParaRPr lang="en-US" dirty="0" smtClean="0"/>
          </a:p>
        </p:txBody>
      </p:sp>
      <p:graphicFrame>
        <p:nvGraphicFramePr>
          <p:cNvPr id="2050" name="Object 3"/>
          <p:cNvGraphicFramePr>
            <a:graphicFrameLocks noGrp="1" noChangeAspect="1"/>
          </p:cNvGraphicFramePr>
          <p:nvPr>
            <p:ph idx="1"/>
          </p:nvPr>
        </p:nvGraphicFramePr>
        <p:xfrm>
          <a:off x="1143000" y="1600200"/>
          <a:ext cx="6858000" cy="4505325"/>
        </p:xfrm>
        <a:graphic>
          <a:graphicData uri="http://schemas.openxmlformats.org/presentationml/2006/ole">
            <mc:AlternateContent xmlns:mc="http://schemas.openxmlformats.org/markup-compatibility/2006">
              <mc:Choice xmlns:v="urn:schemas-microsoft-com:vml" Requires="v">
                <p:oleObj spid="_x0000_s74756" name="Visio" r:id="rId3" imgW="3048840" imgH="2239200" progId="">
                  <p:embed/>
                </p:oleObj>
              </mc:Choice>
              <mc:Fallback>
                <p:oleObj name="Visio" r:id="rId3" imgW="3048840" imgH="2239200"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685800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b="1" smtClean="0"/>
              <a:t>Information Expert</a:t>
            </a:r>
          </a:p>
        </p:txBody>
      </p:sp>
      <p:sp>
        <p:nvSpPr>
          <p:cNvPr id="32771" name="Rectangle 3"/>
          <p:cNvSpPr>
            <a:spLocks noGrp="1" noChangeArrowheads="1"/>
          </p:cNvSpPr>
          <p:nvPr>
            <p:ph type="body" idx="1"/>
          </p:nvPr>
        </p:nvSpPr>
        <p:spPr/>
        <p:txBody>
          <a:bodyPr/>
          <a:lstStyle/>
          <a:p>
            <a:pPr eaLnBrk="1" hangingPunct="1">
              <a:buFontTx/>
              <a:buNone/>
            </a:pPr>
            <a:r>
              <a:rPr lang="en-US" b="1" smtClean="0"/>
              <a:t>Example</a:t>
            </a:r>
            <a:r>
              <a:rPr lang="en-US" smtClean="0"/>
              <a:t> (cont.):</a:t>
            </a:r>
          </a:p>
          <a:p>
            <a:pPr eaLnBrk="1" hangingPunct="1">
              <a:buFontTx/>
              <a:buNone/>
            </a:pPr>
            <a:r>
              <a:rPr lang="en-US" smtClean="0"/>
              <a:t>From domain model:</a:t>
            </a:r>
          </a:p>
          <a:p>
            <a:pPr eaLnBrk="1" hangingPunct="1">
              <a:buFontTx/>
              <a:buNone/>
            </a:pPr>
            <a:r>
              <a:rPr lang="en-US" smtClean="0"/>
              <a:t>	“Sale Contains SalesLineItems” so it has the information necessary for total . .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endParaRPr lang="en-US" dirty="0" smtClean="0"/>
          </a:p>
        </p:txBody>
      </p:sp>
      <p:graphicFrame>
        <p:nvGraphicFramePr>
          <p:cNvPr id="3074" name="Object 3"/>
          <p:cNvGraphicFramePr>
            <a:graphicFrameLocks noGrp="1" noChangeAspect="1"/>
          </p:cNvGraphicFramePr>
          <p:nvPr>
            <p:ph idx="1"/>
          </p:nvPr>
        </p:nvGraphicFramePr>
        <p:xfrm>
          <a:off x="457200" y="3135313"/>
          <a:ext cx="8229600" cy="1454150"/>
        </p:xfrm>
        <a:graphic>
          <a:graphicData uri="http://schemas.openxmlformats.org/presentationml/2006/ole">
            <mc:AlternateContent xmlns:mc="http://schemas.openxmlformats.org/markup-compatibility/2006">
              <mc:Choice xmlns:v="urn:schemas-microsoft-com:vml" Requires="v">
                <p:oleObj spid="_x0000_s75780" name="Visio" r:id="rId3" imgW="5083200" imgH="1002600" progId="">
                  <p:embed/>
                </p:oleObj>
              </mc:Choice>
              <mc:Fallback>
                <p:oleObj name="Visio" r:id="rId3" imgW="5083200" imgH="1002600"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135313"/>
                        <a:ext cx="822960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8"/>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200000"/>
                  </a:schemeClr>
                </a:solidFill>
              </a:rPr>
              <a:t>Introduction</a:t>
            </a:r>
          </a:p>
        </p:txBody>
      </p:sp>
      <p:sp>
        <p:nvSpPr>
          <p:cNvPr id="33795" name="Rectangle 9"/>
          <p:cNvSpPr>
            <a:spLocks noGrp="1" noChangeArrowheads="1"/>
          </p:cNvSpPr>
          <p:nvPr>
            <p:ph idx="1"/>
          </p:nvPr>
        </p:nvSpPr>
        <p:spPr/>
        <p:txBody>
          <a:bodyPr>
            <a:normAutofit/>
          </a:bodyPr>
          <a:lstStyle/>
          <a:p>
            <a:pPr eaLnBrk="1" hangingPunct="1"/>
            <a:r>
              <a:rPr lang="en-US" dirty="0" smtClean="0"/>
              <a:t>Patterns occur in ever facet of software development, at every phase, and at every level of detail</a:t>
            </a:r>
          </a:p>
          <a:p>
            <a:pPr eaLnBrk="1" hangingPunct="1"/>
            <a:r>
              <a:rPr lang="en-US" dirty="0" smtClean="0"/>
              <a:t>The ability to recognize patterns allow us to classify problem solutions in terms of problems and contexts, providing a common vocabulary for software developers to use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b="1" smtClean="0"/>
              <a:t>Information Expert</a:t>
            </a:r>
          </a:p>
        </p:txBody>
      </p:sp>
      <p:sp>
        <p:nvSpPr>
          <p:cNvPr id="33795" name="Rectangle 3"/>
          <p:cNvSpPr>
            <a:spLocks noGrp="1" noChangeArrowheads="1"/>
          </p:cNvSpPr>
          <p:nvPr>
            <p:ph type="body" idx="1"/>
          </p:nvPr>
        </p:nvSpPr>
        <p:spPr/>
        <p:txBody>
          <a:bodyPr/>
          <a:lstStyle/>
          <a:p>
            <a:pPr eaLnBrk="1" hangingPunct="1">
              <a:buFontTx/>
              <a:buNone/>
            </a:pPr>
            <a:r>
              <a:rPr lang="en-US" b="1" smtClean="0"/>
              <a:t>Example</a:t>
            </a:r>
            <a:r>
              <a:rPr lang="en-US" smtClean="0"/>
              <a:t> (cont.):</a:t>
            </a:r>
          </a:p>
          <a:p>
            <a:pPr eaLnBrk="1" hangingPunct="1">
              <a:buFontTx/>
              <a:buNone/>
            </a:pPr>
            <a:r>
              <a:rPr lang="en-US" smtClean="0"/>
              <a:t>How is line item subtotal determined?</a:t>
            </a:r>
          </a:p>
          <a:p>
            <a:pPr eaLnBrk="1" hangingPunct="1">
              <a:buFontTx/>
              <a:buNone/>
            </a:pPr>
            <a:r>
              <a:rPr lang="en-US" smtClean="0"/>
              <a:t>	quantity – an attribute of SalesLineItem</a:t>
            </a:r>
          </a:p>
          <a:p>
            <a:pPr eaLnBrk="1" hangingPunct="1">
              <a:buFontTx/>
              <a:buNone/>
            </a:pPr>
            <a:r>
              <a:rPr lang="en-US" smtClean="0"/>
              <a:t>	price – stored in ProductDescription . .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endParaRPr lang="en-US" dirty="0" smtClean="0"/>
          </a:p>
        </p:txBody>
      </p:sp>
      <p:graphicFrame>
        <p:nvGraphicFramePr>
          <p:cNvPr id="4098" name="Object 3"/>
          <p:cNvGraphicFramePr>
            <a:graphicFrameLocks noGrp="1" noChangeAspect="1"/>
          </p:cNvGraphicFramePr>
          <p:nvPr>
            <p:ph idx="1"/>
          </p:nvPr>
        </p:nvGraphicFramePr>
        <p:xfrm>
          <a:off x="457200" y="2133600"/>
          <a:ext cx="8229600" cy="3200400"/>
        </p:xfrm>
        <a:graphic>
          <a:graphicData uri="http://schemas.openxmlformats.org/presentationml/2006/ole">
            <mc:AlternateContent xmlns:mc="http://schemas.openxmlformats.org/markup-compatibility/2006">
              <mc:Choice xmlns:v="urn:schemas-microsoft-com:vml" Requires="v">
                <p:oleObj spid="_x0000_s76804" name="Visio" r:id="rId3" imgW="6205680" imgH="2328480" progId="">
                  <p:embed/>
                </p:oleObj>
              </mc:Choice>
              <mc:Fallback>
                <p:oleObj name="Visio" r:id="rId3" imgW="6205680" imgH="2328480"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8229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b="1" smtClean="0"/>
              <a:t>Information Expert</a:t>
            </a:r>
          </a:p>
        </p:txBody>
      </p:sp>
      <p:sp>
        <p:nvSpPr>
          <p:cNvPr id="34819" name="Rectangle 3"/>
          <p:cNvSpPr>
            <a:spLocks noGrp="1" noChangeArrowheads="1"/>
          </p:cNvSpPr>
          <p:nvPr>
            <p:ph type="body" idx="1"/>
          </p:nvPr>
        </p:nvSpPr>
        <p:spPr/>
        <p:txBody>
          <a:bodyPr/>
          <a:lstStyle/>
          <a:p>
            <a:pPr eaLnBrk="1" hangingPunct="1">
              <a:buFontTx/>
              <a:buNone/>
            </a:pPr>
            <a:r>
              <a:rPr lang="en-US" b="1" smtClean="0"/>
              <a:t>Example</a:t>
            </a:r>
            <a:r>
              <a:rPr lang="en-US" smtClean="0"/>
              <a:t> (cont.): Who should be responsible for knowing the grand total of a sale?</a:t>
            </a:r>
          </a:p>
          <a:p>
            <a:pPr eaLnBrk="1" hangingPunct="1">
              <a:buFontTx/>
              <a:buNone/>
            </a:pPr>
            <a:r>
              <a:rPr lang="en-US" smtClean="0"/>
              <a:t>Summary of responsibilities:</a:t>
            </a:r>
          </a:p>
          <a:p>
            <a:pPr eaLnBrk="1" hangingPunct="1">
              <a:buFontTx/>
              <a:buNone/>
            </a:pPr>
            <a:endParaRPr lang="en-US" smtClean="0"/>
          </a:p>
        </p:txBody>
      </p:sp>
      <p:graphicFrame>
        <p:nvGraphicFramePr>
          <p:cNvPr id="22581" name="Group 53"/>
          <p:cNvGraphicFramePr>
            <a:graphicFrameLocks noGrp="1"/>
          </p:cNvGraphicFramePr>
          <p:nvPr/>
        </p:nvGraphicFramePr>
        <p:xfrm>
          <a:off x="914400" y="3886200"/>
          <a:ext cx="7391400" cy="2362200"/>
        </p:xfrm>
        <a:graphic>
          <a:graphicData uri="http://schemas.openxmlformats.org/drawingml/2006/table">
            <a:tbl>
              <a:tblPr/>
              <a:tblGrid>
                <a:gridCol w="3581400"/>
                <a:gridCol w="3810000"/>
              </a:tblGrid>
              <a:tr h="590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Design 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D3C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Responsibility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1D3CB"/>
                    </a:solidFill>
                  </a:tcPr>
                </a:tc>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Sale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knows sale 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SalesLineItem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knows line item subtotal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ProductDescription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knows product 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b="1" smtClean="0"/>
              <a:t>Information Expert</a:t>
            </a:r>
          </a:p>
        </p:txBody>
      </p:sp>
      <p:sp>
        <p:nvSpPr>
          <p:cNvPr id="35843" name="Rectangle 3"/>
          <p:cNvSpPr>
            <a:spLocks noGrp="1" noChangeArrowheads="1"/>
          </p:cNvSpPr>
          <p:nvPr>
            <p:ph type="body" idx="1"/>
          </p:nvPr>
        </p:nvSpPr>
        <p:spPr/>
        <p:txBody>
          <a:bodyPr/>
          <a:lstStyle/>
          <a:p>
            <a:pPr eaLnBrk="1" hangingPunct="1"/>
            <a:r>
              <a:rPr lang="en-US" smtClean="0"/>
              <a:t>Information Expert =&gt; “objects do things related to the information they have”</a:t>
            </a:r>
          </a:p>
          <a:p>
            <a:pPr eaLnBrk="1" hangingPunct="1"/>
            <a:r>
              <a:rPr lang="en-US" smtClean="0"/>
              <a:t>Information necessary may be spread across several classes =&gt; objects interact via messages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b="1" smtClean="0"/>
              <a:t>Information Expert</a:t>
            </a:r>
          </a:p>
        </p:txBody>
      </p:sp>
      <p:sp>
        <p:nvSpPr>
          <p:cNvPr id="37891" name="Rectangle 3"/>
          <p:cNvSpPr>
            <a:spLocks noGrp="1" noChangeArrowheads="1"/>
          </p:cNvSpPr>
          <p:nvPr>
            <p:ph type="body" idx="1"/>
          </p:nvPr>
        </p:nvSpPr>
        <p:spPr/>
        <p:txBody>
          <a:bodyPr/>
          <a:lstStyle/>
          <a:p>
            <a:pPr eaLnBrk="1" hangingPunct="1">
              <a:lnSpc>
                <a:spcPct val="90000"/>
              </a:lnSpc>
            </a:pPr>
            <a:r>
              <a:rPr lang="en-US" smtClean="0"/>
              <a:t>Information Expert is not the only pattern so just because an object has information necessary doesn’t mean it will have responsibility for action related to the information</a:t>
            </a:r>
          </a:p>
          <a:p>
            <a:pPr eaLnBrk="1" hangingPunct="1">
              <a:lnSpc>
                <a:spcPct val="90000"/>
              </a:lnSpc>
            </a:pPr>
            <a:r>
              <a:rPr lang="en-US" smtClean="0"/>
              <a:t>Example: who is responsible for saving a sale in a database</a:t>
            </a:r>
          </a:p>
          <a:p>
            <a:pPr eaLnBrk="1" hangingPunct="1">
              <a:lnSpc>
                <a:spcPct val="90000"/>
              </a:lnSpc>
            </a:pPr>
            <a:r>
              <a:rPr lang="en-US" smtClean="0"/>
              <a:t>Problems if it is given to Sale (will violate other principles: cohesion, coupling)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Example for Expert</a:t>
            </a:r>
          </a:p>
          <a:p>
            <a:pPr>
              <a:buNone/>
            </a:pPr>
            <a:r>
              <a:rPr lang="en-US" dirty="0" smtClean="0"/>
              <a:t> Assume we need to get all the videos of a</a:t>
            </a:r>
          </a:p>
          <a:p>
            <a:pPr>
              <a:buNone/>
            </a:pPr>
            <a:r>
              <a:rPr lang="en-US" dirty="0" smtClean="0"/>
              <a:t>    </a:t>
            </a:r>
            <a:r>
              <a:rPr lang="en-US" dirty="0" err="1" smtClean="0"/>
              <a:t>VideoStore</a:t>
            </a:r>
            <a:r>
              <a:rPr lang="en-US" dirty="0" smtClean="0"/>
              <a:t>.</a:t>
            </a:r>
          </a:p>
          <a:p>
            <a:pPr>
              <a:buNone/>
            </a:pPr>
            <a:r>
              <a:rPr lang="en-US" dirty="0" smtClean="0"/>
              <a:t>Since </a:t>
            </a:r>
            <a:r>
              <a:rPr lang="en-US" dirty="0" err="1" smtClean="0"/>
              <a:t>VideoStore</a:t>
            </a:r>
            <a:r>
              <a:rPr lang="en-US" dirty="0" smtClean="0"/>
              <a:t> knows about all the videos,</a:t>
            </a:r>
          </a:p>
          <a:p>
            <a:pPr>
              <a:buNone/>
            </a:pPr>
            <a:r>
              <a:rPr lang="en-US" dirty="0" smtClean="0"/>
              <a:t>we can assign this responsibility of giving all</a:t>
            </a:r>
          </a:p>
          <a:p>
            <a:pPr>
              <a:buNone/>
            </a:pPr>
            <a:r>
              <a:rPr lang="en-US" dirty="0" smtClean="0"/>
              <a:t>the videos can be assigned to </a:t>
            </a:r>
            <a:r>
              <a:rPr lang="en-US" dirty="0" err="1" smtClean="0"/>
              <a:t>VideoStore</a:t>
            </a:r>
            <a:endParaRPr lang="en-US" dirty="0" smtClean="0"/>
          </a:p>
          <a:p>
            <a:pPr>
              <a:buNone/>
            </a:pPr>
            <a:r>
              <a:rPr lang="en-US" dirty="0" smtClean="0"/>
              <a:t>class.</a:t>
            </a:r>
          </a:p>
          <a:p>
            <a:r>
              <a:rPr lang="en-US" dirty="0" smtClean="0"/>
              <a:t> </a:t>
            </a:r>
            <a:r>
              <a:rPr lang="en-US" dirty="0" err="1" smtClean="0"/>
              <a:t>VideoStore</a:t>
            </a:r>
            <a:r>
              <a:rPr lang="en-US" dirty="0" smtClean="0"/>
              <a:t> is the information expert.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fontScale="90000"/>
          </a:bodyPr>
          <a:lstStyle/>
          <a:p>
            <a:r>
              <a:rPr lang="en-US" dirty="0" smtClean="0"/>
              <a:t>LMS-classes</a:t>
            </a:r>
            <a:endParaRPr lang="en-US" dirty="0"/>
          </a:p>
        </p:txBody>
      </p:sp>
      <p:grpSp>
        <p:nvGrpSpPr>
          <p:cNvPr id="2" name="Group 3"/>
          <p:cNvGrpSpPr>
            <a:grpSpLocks/>
          </p:cNvGrpSpPr>
          <p:nvPr/>
        </p:nvGrpSpPr>
        <p:grpSpPr bwMode="auto">
          <a:xfrm flipH="1">
            <a:off x="1371600" y="1371600"/>
            <a:ext cx="2667000" cy="3962400"/>
            <a:chOff x="336" y="1056"/>
            <a:chExt cx="1536" cy="2592"/>
          </a:xfrm>
        </p:grpSpPr>
        <p:sp>
          <p:nvSpPr>
            <p:cNvPr id="159748"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p:spPr>
          <p:txBody>
            <a:bodyPr wrap="none" anchor="ctr"/>
            <a:lstStyle/>
            <a:p>
              <a:pPr algn="ctr"/>
              <a:r>
                <a:rPr lang="en-US" sz="2400" b="1" dirty="0" smtClean="0"/>
                <a:t>Librarian</a:t>
              </a:r>
              <a:endParaRPr lang="en-US" sz="2400" b="1" dirty="0"/>
            </a:p>
          </p:txBody>
        </p:sp>
        <p:sp>
          <p:nvSpPr>
            <p:cNvPr id="159749" name="Rectangle 5"/>
            <p:cNvSpPr>
              <a:spLocks noChangeArrowheads="1"/>
            </p:cNvSpPr>
            <p:nvPr/>
          </p:nvSpPr>
          <p:spPr bwMode="auto">
            <a:xfrm>
              <a:off x="336" y="1536"/>
              <a:ext cx="1536" cy="1056"/>
            </a:xfrm>
            <a:prstGeom prst="rect">
              <a:avLst/>
            </a:prstGeom>
            <a:solidFill>
              <a:schemeClr val="bg1"/>
            </a:solidFill>
            <a:ln w="9525">
              <a:solidFill>
                <a:schemeClr val="tx1"/>
              </a:solidFill>
              <a:miter lim="800000"/>
              <a:headEnd/>
              <a:tailEnd/>
            </a:ln>
            <a:effectLst/>
          </p:spPr>
          <p:txBody>
            <a:bodyPr wrap="none" anchor="ctr"/>
            <a:lstStyle/>
            <a:p>
              <a:r>
                <a:rPr lang="en-US" dirty="0" smtClean="0"/>
                <a:t>Name : </a:t>
              </a:r>
              <a:r>
                <a:rPr lang="en-US" dirty="0"/>
                <a:t>String</a:t>
              </a:r>
            </a:p>
            <a:p>
              <a:r>
                <a:rPr lang="en-US" dirty="0" smtClean="0"/>
                <a:t>id   </a:t>
              </a:r>
              <a:r>
                <a:rPr lang="en-US" dirty="0"/>
                <a:t>: </a:t>
              </a:r>
              <a:r>
                <a:rPr lang="en-US" dirty="0" err="1" smtClean="0"/>
                <a:t>int</a:t>
              </a:r>
              <a:endParaRPr lang="en-US" dirty="0"/>
            </a:p>
            <a:p>
              <a:r>
                <a:rPr lang="en-US" dirty="0" smtClean="0"/>
                <a:t>pass </a:t>
              </a:r>
              <a:r>
                <a:rPr lang="en-US" dirty="0"/>
                <a:t>: </a:t>
              </a:r>
              <a:r>
                <a:rPr lang="en-US" dirty="0" smtClean="0"/>
                <a:t>string</a:t>
              </a:r>
              <a:endParaRPr lang="en-US" dirty="0"/>
            </a:p>
            <a:p>
              <a:endParaRPr lang="en-US" dirty="0"/>
            </a:p>
          </p:txBody>
        </p:sp>
        <p:sp>
          <p:nvSpPr>
            <p:cNvPr id="159750" name="Rectangle 6"/>
            <p:cNvSpPr>
              <a:spLocks noChangeArrowheads="1"/>
            </p:cNvSpPr>
            <p:nvPr/>
          </p:nvSpPr>
          <p:spPr bwMode="auto">
            <a:xfrm>
              <a:off x="336" y="2592"/>
              <a:ext cx="1536" cy="1056"/>
            </a:xfrm>
            <a:prstGeom prst="rect">
              <a:avLst/>
            </a:prstGeom>
            <a:solidFill>
              <a:schemeClr val="bg1"/>
            </a:solidFill>
            <a:ln w="9525">
              <a:solidFill>
                <a:schemeClr val="tx1"/>
              </a:solidFill>
              <a:miter lim="800000"/>
              <a:headEnd/>
              <a:tailEnd/>
            </a:ln>
            <a:effectLst/>
          </p:spPr>
          <p:txBody>
            <a:bodyPr wrap="none" anchor="ctr"/>
            <a:lstStyle/>
            <a:p>
              <a:r>
                <a:rPr lang="en-US" dirty="0" err="1" smtClean="0"/>
                <a:t>Issuebook</a:t>
              </a:r>
              <a:r>
                <a:rPr lang="en-US" dirty="0" smtClean="0"/>
                <a:t>()</a:t>
              </a:r>
            </a:p>
            <a:p>
              <a:r>
                <a:rPr lang="en-US" dirty="0" err="1" smtClean="0"/>
                <a:t>Returnbook</a:t>
              </a:r>
              <a:r>
                <a:rPr lang="en-US" dirty="0" smtClean="0"/>
                <a:t>()</a:t>
              </a:r>
            </a:p>
            <a:p>
              <a:r>
                <a:rPr lang="en-US" dirty="0" err="1" smtClean="0"/>
                <a:t>calculateFine</a:t>
              </a:r>
              <a:r>
                <a:rPr lang="en-US" dirty="0" smtClean="0"/>
                <a:t>()</a:t>
              </a:r>
            </a:p>
            <a:p>
              <a:r>
                <a:rPr lang="en-US" dirty="0" err="1" smtClean="0"/>
                <a:t>Searchbook</a:t>
              </a:r>
              <a:r>
                <a:rPr lang="en-US" dirty="0" smtClean="0"/>
                <a:t>()</a:t>
              </a:r>
              <a:endParaRPr lang="en-US" dirty="0"/>
            </a:p>
          </p:txBody>
        </p:sp>
      </p:grpSp>
      <p:sp>
        <p:nvSpPr>
          <p:cNvPr id="9" name="Line 7"/>
          <p:cNvSpPr>
            <a:spLocks noChangeShapeType="1"/>
          </p:cNvSpPr>
          <p:nvPr/>
        </p:nvSpPr>
        <p:spPr bwMode="auto">
          <a:xfrm>
            <a:off x="4038600" y="3352800"/>
            <a:ext cx="1752600" cy="0"/>
          </a:xfrm>
          <a:prstGeom prst="line">
            <a:avLst/>
          </a:prstGeom>
          <a:noFill/>
          <a:ln w="28575">
            <a:solidFill>
              <a:schemeClr val="tx1"/>
            </a:solidFill>
            <a:prstDash val="dash"/>
            <a:round/>
            <a:headEnd/>
            <a:tailEnd type="arrow" w="lg" len="lg"/>
          </a:ln>
          <a:effectLst/>
        </p:spPr>
        <p:txBody>
          <a:bodyPr wrap="none" anchor="ctr"/>
          <a:lstStyle/>
          <a:p>
            <a:endParaRPr lang="en-US"/>
          </a:p>
        </p:txBody>
      </p:sp>
      <p:sp>
        <p:nvSpPr>
          <p:cNvPr id="14" name="Rectangle 6"/>
          <p:cNvSpPr>
            <a:spLocks noChangeArrowheads="1"/>
          </p:cNvSpPr>
          <p:nvPr/>
        </p:nvSpPr>
        <p:spPr bwMode="auto">
          <a:xfrm>
            <a:off x="5791200" y="2590800"/>
            <a:ext cx="2438400" cy="609600"/>
          </a:xfrm>
          <a:prstGeom prst="rect">
            <a:avLst/>
          </a:prstGeom>
          <a:solidFill>
            <a:schemeClr val="bg1"/>
          </a:solidFill>
          <a:ln w="9525">
            <a:solidFill>
              <a:schemeClr val="tx1"/>
            </a:solidFill>
            <a:miter lim="800000"/>
            <a:headEnd/>
            <a:tailEnd/>
          </a:ln>
          <a:effectLst/>
        </p:spPr>
        <p:txBody>
          <a:bodyPr wrap="none" anchor="ctr"/>
          <a:lstStyle/>
          <a:p>
            <a:pPr algn="ctr"/>
            <a:r>
              <a:rPr lang="en-US" dirty="0" smtClean="0"/>
              <a:t>Book</a:t>
            </a:r>
            <a:endParaRPr lang="en-US" dirty="0"/>
          </a:p>
        </p:txBody>
      </p:sp>
      <p:sp>
        <p:nvSpPr>
          <p:cNvPr id="15" name="Rectangle 6"/>
          <p:cNvSpPr>
            <a:spLocks noChangeArrowheads="1"/>
          </p:cNvSpPr>
          <p:nvPr/>
        </p:nvSpPr>
        <p:spPr bwMode="auto">
          <a:xfrm>
            <a:off x="5791200" y="3200400"/>
            <a:ext cx="2438400" cy="1066800"/>
          </a:xfrm>
          <a:prstGeom prst="rect">
            <a:avLst/>
          </a:prstGeom>
          <a:solidFill>
            <a:schemeClr val="bg1"/>
          </a:solidFill>
          <a:ln w="9525">
            <a:solidFill>
              <a:schemeClr val="tx1"/>
            </a:solidFill>
            <a:miter lim="800000"/>
            <a:headEnd/>
            <a:tailEnd/>
          </a:ln>
          <a:effectLst/>
        </p:spPr>
        <p:txBody>
          <a:bodyPr wrap="none" anchor="ctr"/>
          <a:lstStyle/>
          <a:p>
            <a:pPr algn="ctr"/>
            <a:r>
              <a:rPr lang="en-US" dirty="0" smtClean="0"/>
              <a:t>Id</a:t>
            </a:r>
          </a:p>
          <a:p>
            <a:pPr algn="ctr"/>
            <a:r>
              <a:rPr lang="en-US" dirty="0" smtClean="0"/>
              <a:t>Author</a:t>
            </a:r>
          </a:p>
          <a:p>
            <a:pPr algn="ctr"/>
            <a:r>
              <a:rPr lang="en-US" dirty="0" smtClean="0"/>
              <a:t>Name</a:t>
            </a:r>
          </a:p>
          <a:p>
            <a:pPr algn="ctr"/>
            <a:endParaRPr lang="en-US" dirty="0"/>
          </a:p>
        </p:txBody>
      </p:sp>
      <p:sp>
        <p:nvSpPr>
          <p:cNvPr id="11" name="TextBox 10"/>
          <p:cNvSpPr txBox="1"/>
          <p:nvPr/>
        </p:nvSpPr>
        <p:spPr>
          <a:xfrm>
            <a:off x="4572000" y="2895600"/>
            <a:ext cx="762000" cy="381000"/>
          </a:xfrm>
          <a:prstGeom prst="rect">
            <a:avLst/>
          </a:prstGeom>
          <a:noFill/>
        </p:spPr>
        <p:txBody>
          <a:bodyPr wrap="square" rtlCol="0">
            <a:spAutoFit/>
          </a:bodyPr>
          <a:lstStyle/>
          <a:p>
            <a:r>
              <a:rPr lang="en-US" dirty="0" smtClean="0"/>
              <a:t>Uses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shama\Downloads\IMG_20200819_104228173.jpg"/>
          <p:cNvPicPr>
            <a:picLocks noChangeAspect="1" noChangeArrowheads="1"/>
          </p:cNvPicPr>
          <p:nvPr/>
        </p:nvPicPr>
        <p:blipFill>
          <a:blip r:embed="rId2" cstate="print"/>
          <a:srcRect/>
          <a:stretch>
            <a:fillRect/>
          </a:stretch>
        </p:blipFill>
        <p:spPr bwMode="auto">
          <a:xfrm>
            <a:off x="1371600" y="0"/>
            <a:ext cx="7239000" cy="68580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Low Coupling</a:t>
            </a:r>
            <a:br>
              <a:rPr lang="en-US" dirty="0" smtClean="0"/>
            </a:br>
            <a:endParaRPr lang="en-US" dirty="0"/>
          </a:p>
        </p:txBody>
      </p:sp>
      <p:sp>
        <p:nvSpPr>
          <p:cNvPr id="3" name="Content Placeholder 2"/>
          <p:cNvSpPr>
            <a:spLocks noGrp="1"/>
          </p:cNvSpPr>
          <p:nvPr>
            <p:ph idx="1"/>
          </p:nvPr>
        </p:nvSpPr>
        <p:spPr>
          <a:xfrm>
            <a:off x="457200" y="609600"/>
            <a:ext cx="8229600" cy="5516563"/>
          </a:xfrm>
        </p:spPr>
        <p:txBody>
          <a:bodyPr>
            <a:normAutofit/>
          </a:bodyPr>
          <a:lstStyle/>
          <a:p>
            <a:pPr>
              <a:buNone/>
            </a:pPr>
            <a:r>
              <a:rPr lang="en-US" sz="2800" dirty="0" smtClean="0"/>
              <a:t>Problem: How to support low dependency, low change    </a:t>
            </a:r>
          </a:p>
          <a:p>
            <a:pPr>
              <a:buNone/>
            </a:pPr>
            <a:r>
              <a:rPr lang="en-US" sz="2800" dirty="0" smtClean="0"/>
              <a:t>                  impact, and increased reuse?</a:t>
            </a:r>
          </a:p>
          <a:p>
            <a:pPr>
              <a:buNone/>
            </a:pPr>
            <a:r>
              <a:rPr lang="en-US" sz="2800" dirty="0" smtClean="0"/>
              <a:t> Solution: Assign a responsibility so that coupling  </a:t>
            </a:r>
          </a:p>
          <a:p>
            <a:pPr>
              <a:buNone/>
            </a:pPr>
            <a:r>
              <a:rPr lang="en-US" sz="2800" dirty="0" smtClean="0"/>
              <a:t>                  remains low. </a:t>
            </a:r>
          </a:p>
          <a:p>
            <a:pPr>
              <a:buNone/>
            </a:pPr>
            <a:endParaRPr lang="en-US" sz="2800" dirty="0" smtClean="0"/>
          </a:p>
          <a:p>
            <a:pPr>
              <a:buNone/>
            </a:pPr>
            <a:r>
              <a:rPr lang="en-US" sz="2800" u="sng" dirty="0" smtClean="0"/>
              <a:t>Coupling</a:t>
            </a:r>
            <a:r>
              <a:rPr lang="en-US" sz="2800" dirty="0" smtClean="0"/>
              <a:t> – a measure of how strongly one element is connected to, has knowledge of, or relies on other elements</a:t>
            </a:r>
          </a:p>
          <a:p>
            <a:pPr>
              <a:buNone/>
            </a:pPr>
            <a:endParaRPr lang="en-US" sz="28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r>
              <a:rPr lang="en-US" dirty="0" smtClean="0"/>
              <a:t>A class with high coupling relies on many other classes – leads to problems:</a:t>
            </a:r>
          </a:p>
          <a:p>
            <a:pPr lvl="1"/>
            <a:r>
              <a:rPr lang="en-US" dirty="0" smtClean="0"/>
              <a:t>Changes in related classes force local changes</a:t>
            </a:r>
          </a:p>
          <a:p>
            <a:pPr lvl="1"/>
            <a:r>
              <a:rPr lang="en-US" dirty="0" smtClean="0"/>
              <a:t>Harder to understand in isolation</a:t>
            </a:r>
          </a:p>
          <a:p>
            <a:pPr lvl="1"/>
            <a:r>
              <a:rPr lang="en-US" dirty="0" smtClean="0"/>
              <a:t>Harder to reuse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fontAlgn="auto" hangingPunct="1">
              <a:spcAft>
                <a:spcPts val="0"/>
              </a:spcAft>
              <a:defRPr/>
            </a:pPr>
            <a:r>
              <a:rPr lang="en-US" smtClean="0">
                <a:solidFill>
                  <a:schemeClr val="tx2">
                    <a:satMod val="200000"/>
                  </a:schemeClr>
                </a:solidFill>
              </a:rPr>
              <a:t>What are Patterns?</a:t>
            </a:r>
          </a:p>
        </p:txBody>
      </p:sp>
      <p:sp>
        <p:nvSpPr>
          <p:cNvPr id="34819" name="Rectangle 3"/>
          <p:cNvSpPr>
            <a:spLocks noGrp="1" noChangeArrowheads="1"/>
          </p:cNvSpPr>
          <p:nvPr>
            <p:ph idx="1"/>
          </p:nvPr>
        </p:nvSpPr>
        <p:spPr/>
        <p:txBody>
          <a:bodyPr>
            <a:normAutofit/>
          </a:bodyPr>
          <a:lstStyle/>
          <a:p>
            <a:pPr eaLnBrk="1" hangingPunct="1"/>
            <a:r>
              <a:rPr lang="en-US" dirty="0" smtClean="0"/>
              <a:t>Christopher Alexander says </a:t>
            </a:r>
            <a:r>
              <a:rPr lang="en-US" b="1" dirty="0" smtClean="0"/>
              <a:t>“Each pattern describes a problem which occurs over and over again in our environment, and then describes the core of the solution to that problem in such a way that you can use this solution a million times over, without ever doing it the same way twice”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457200" y="381000"/>
            <a:ext cx="8229600" cy="5745163"/>
          </a:xfrm>
        </p:spPr>
        <p:txBody>
          <a:bodyPr/>
          <a:lstStyle/>
          <a:p>
            <a:pPr eaLnBrk="1" hangingPunct="1">
              <a:lnSpc>
                <a:spcPct val="90000"/>
              </a:lnSpc>
              <a:buFontTx/>
              <a:buNone/>
            </a:pPr>
            <a:r>
              <a:rPr lang="en-US" sz="2400" b="1" dirty="0" smtClean="0"/>
              <a:t>Example</a:t>
            </a:r>
            <a:r>
              <a:rPr lang="en-US" sz="2400" dirty="0" smtClean="0"/>
              <a:t> (from POS system): </a:t>
            </a:r>
          </a:p>
          <a:p>
            <a:pPr eaLnBrk="1" hangingPunct="1">
              <a:lnSpc>
                <a:spcPct val="90000"/>
              </a:lnSpc>
              <a:buFontTx/>
              <a:buNone/>
            </a:pPr>
            <a:r>
              <a:rPr lang="en-US" sz="2400" dirty="0" smtClean="0"/>
              <a:t>	Consider Payment, Register, Sale</a:t>
            </a:r>
          </a:p>
          <a:p>
            <a:pPr eaLnBrk="1" hangingPunct="1">
              <a:lnSpc>
                <a:spcPct val="90000"/>
              </a:lnSpc>
              <a:buFontTx/>
              <a:buNone/>
            </a:pPr>
            <a:r>
              <a:rPr lang="en-US" sz="2400" dirty="0" smtClean="0"/>
              <a:t>	Need to create a Payment and associate it with a Sale, who is responsible?</a:t>
            </a:r>
          </a:p>
          <a:p>
            <a:pPr eaLnBrk="1" hangingPunct="1">
              <a:lnSpc>
                <a:spcPct val="90000"/>
              </a:lnSpc>
              <a:buFontTx/>
              <a:buNone/>
            </a:pPr>
            <a:r>
              <a:rPr lang="en-US" sz="2400" dirty="0" smtClean="0"/>
              <a:t>Creator =&gt; since a Register “records” a Payment it should have this responsibility</a:t>
            </a:r>
          </a:p>
          <a:p>
            <a:pPr eaLnBrk="1" hangingPunct="1">
              <a:lnSpc>
                <a:spcPct val="90000"/>
              </a:lnSpc>
              <a:buFontTx/>
              <a:buNone/>
            </a:pPr>
            <a:r>
              <a:rPr lang="en-US" sz="2400" dirty="0" smtClean="0"/>
              <a:t>Register creates Payment </a:t>
            </a:r>
            <a:r>
              <a:rPr lang="en-US" sz="2400" i="1" dirty="0" smtClean="0"/>
              <a:t>p</a:t>
            </a:r>
            <a:r>
              <a:rPr lang="en-US" sz="2400" dirty="0" smtClean="0"/>
              <a:t> then sends </a:t>
            </a:r>
            <a:r>
              <a:rPr lang="en-US" sz="2400" i="1" dirty="0" smtClean="0"/>
              <a:t>p</a:t>
            </a:r>
            <a:r>
              <a:rPr lang="en-US" sz="2400" dirty="0" smtClean="0"/>
              <a:t> to a Sale =&gt; coupling of Register class to Payment class</a:t>
            </a:r>
          </a:p>
        </p:txBody>
      </p:sp>
      <p:graphicFrame>
        <p:nvGraphicFramePr>
          <p:cNvPr id="6146" name="Object 4"/>
          <p:cNvGraphicFramePr>
            <a:graphicFrameLocks noChangeAspect="1"/>
          </p:cNvGraphicFramePr>
          <p:nvPr/>
        </p:nvGraphicFramePr>
        <p:xfrm>
          <a:off x="457200" y="3886200"/>
          <a:ext cx="8229600" cy="1905000"/>
        </p:xfrm>
        <a:graphic>
          <a:graphicData uri="http://schemas.openxmlformats.org/presentationml/2006/ole">
            <mc:AlternateContent xmlns:mc="http://schemas.openxmlformats.org/markup-compatibility/2006">
              <mc:Choice xmlns:v="urn:schemas-microsoft-com:vml" Requires="v">
                <p:oleObj spid="_x0000_s6148" name="Visio" r:id="rId3" imgW="4855680" imgH="1197000" progId="">
                  <p:embed/>
                </p:oleObj>
              </mc:Choice>
              <mc:Fallback>
                <p:oleObj name="Visio" r:id="rId3" imgW="4855680" imgH="11970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86200"/>
                        <a:ext cx="8229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457200" y="381000"/>
            <a:ext cx="8229600" cy="5745163"/>
          </a:xfrm>
        </p:spPr>
        <p:txBody>
          <a:bodyPr/>
          <a:lstStyle/>
          <a:p>
            <a:pPr eaLnBrk="1" hangingPunct="1">
              <a:buFontTx/>
              <a:buNone/>
            </a:pPr>
            <a:r>
              <a:rPr lang="en-US" sz="2400" b="1" dirty="0" smtClean="0"/>
              <a:t>Example</a:t>
            </a:r>
            <a:r>
              <a:rPr lang="en-US" sz="2400" dirty="0" smtClean="0"/>
              <a:t> (from POS system): </a:t>
            </a:r>
          </a:p>
          <a:p>
            <a:pPr eaLnBrk="1" hangingPunct="1">
              <a:buFontTx/>
              <a:buNone/>
            </a:pPr>
            <a:r>
              <a:rPr lang="en-US" sz="2400" dirty="0" smtClean="0"/>
              <a:t>	Consider Payment, Register, Sale</a:t>
            </a:r>
          </a:p>
          <a:p>
            <a:pPr eaLnBrk="1" hangingPunct="1">
              <a:buFontTx/>
              <a:buNone/>
            </a:pPr>
            <a:r>
              <a:rPr lang="en-US" sz="2400" dirty="0" smtClean="0"/>
              <a:t>	Need to create a Payment and associate it with a Sale, who is responsible?</a:t>
            </a:r>
          </a:p>
          <a:p>
            <a:pPr eaLnBrk="1" hangingPunct="1">
              <a:buFontTx/>
              <a:buNone/>
            </a:pPr>
            <a:endParaRPr lang="en-US" sz="2400" dirty="0" smtClean="0"/>
          </a:p>
          <a:p>
            <a:pPr eaLnBrk="1" hangingPunct="1">
              <a:buFontTx/>
              <a:buNone/>
            </a:pPr>
            <a:r>
              <a:rPr lang="en-US" sz="2400" dirty="0" smtClean="0"/>
              <a:t>Alternate approach:</a:t>
            </a:r>
          </a:p>
          <a:p>
            <a:pPr eaLnBrk="1" hangingPunct="1">
              <a:buFontTx/>
              <a:buNone/>
            </a:pPr>
            <a:r>
              <a:rPr lang="en-US" sz="2400" dirty="0" smtClean="0"/>
              <a:t>	Register requests Sale to create the Payment</a:t>
            </a:r>
          </a:p>
          <a:p>
            <a:pPr eaLnBrk="1" hangingPunct="1">
              <a:buFontTx/>
              <a:buNone/>
            </a:pPr>
            <a:endParaRPr lang="en-US" sz="2400" dirty="0" smtClean="0"/>
          </a:p>
          <a:p>
            <a:pPr eaLnBrk="1" hangingPunct="1">
              <a:buFontTx/>
              <a:buNone/>
            </a:pPr>
            <a:endParaRPr lang="en-US" sz="2400" dirty="0" smtClean="0"/>
          </a:p>
          <a:p>
            <a:pPr eaLnBrk="1" hangingPunct="1">
              <a:buFontTx/>
              <a:buNone/>
            </a:pPr>
            <a:endParaRPr lang="en-US"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8194" name="Object 4"/>
          <p:cNvGraphicFramePr>
            <a:graphicFrameLocks noGrp="1" noChangeAspect="1"/>
          </p:cNvGraphicFramePr>
          <p:nvPr>
            <p:ph idx="1"/>
          </p:nvPr>
        </p:nvGraphicFramePr>
        <p:xfrm>
          <a:off x="914400" y="1981200"/>
          <a:ext cx="7467600" cy="2615406"/>
        </p:xfrm>
        <a:graphic>
          <a:graphicData uri="http://schemas.openxmlformats.org/presentationml/2006/ole">
            <mc:AlternateContent xmlns:mc="http://schemas.openxmlformats.org/markup-compatibility/2006">
              <mc:Choice xmlns:v="urn:schemas-microsoft-com:vml" Requires="v">
                <p:oleObj spid="_x0000_s8196" name="Visio" r:id="rId3" imgW="4855680" imgH="1467000" progId="">
                  <p:embed/>
                </p:oleObj>
              </mc:Choice>
              <mc:Fallback>
                <p:oleObj name="Visio" r:id="rId3" imgW="4855680" imgH="14670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7467600" cy="2615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Consider coupling in two approaches:</a:t>
            </a:r>
          </a:p>
          <a:p>
            <a:r>
              <a:rPr lang="en-US" dirty="0" smtClean="0"/>
              <a:t>In both cases a Sale needs to know about a Payment</a:t>
            </a:r>
          </a:p>
          <a:p>
            <a:r>
              <a:rPr lang="en-US" dirty="0" smtClean="0"/>
              <a:t>However a Register needs to know about a Payment in first but not in second</a:t>
            </a:r>
          </a:p>
          <a:p>
            <a:r>
              <a:rPr lang="en-US" dirty="0" smtClean="0"/>
              <a:t>Second approach has lower coupling</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9218" name="Object 4"/>
          <p:cNvGraphicFramePr>
            <a:graphicFrameLocks noGrp="1" noChangeAspect="1"/>
          </p:cNvGraphicFramePr>
          <p:nvPr>
            <p:ph idx="1"/>
          </p:nvPr>
        </p:nvGraphicFramePr>
        <p:xfrm>
          <a:off x="1143000" y="1905001"/>
          <a:ext cx="6934200" cy="1524000"/>
        </p:xfrm>
        <a:graphic>
          <a:graphicData uri="http://schemas.openxmlformats.org/presentationml/2006/ole">
            <mc:AlternateContent xmlns:mc="http://schemas.openxmlformats.org/markup-compatibility/2006">
              <mc:Choice xmlns:v="urn:schemas-microsoft-com:vml" Requires="v">
                <p:oleObj spid="_x0000_s9222" name="Visio" r:id="rId3" imgW="4855680" imgH="1197000" progId="">
                  <p:embed/>
                </p:oleObj>
              </mc:Choice>
              <mc:Fallback>
                <p:oleObj name="Visio" r:id="rId3" imgW="4855680" imgH="11970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05001"/>
                        <a:ext cx="6934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5"/>
          <p:cNvGraphicFramePr>
            <a:graphicFrameLocks noChangeAspect="1"/>
          </p:cNvGraphicFramePr>
          <p:nvPr/>
        </p:nvGraphicFramePr>
        <p:xfrm>
          <a:off x="457200" y="3886201"/>
          <a:ext cx="8229600" cy="1981199"/>
        </p:xfrm>
        <a:graphic>
          <a:graphicData uri="http://schemas.openxmlformats.org/presentationml/2006/ole">
            <mc:AlternateContent xmlns:mc="http://schemas.openxmlformats.org/markup-compatibility/2006">
              <mc:Choice xmlns:v="urn:schemas-microsoft-com:vml" Requires="v">
                <p:oleObj spid="_x0000_s9223" name="Visio" r:id="rId5" imgW="4855680" imgH="1467000" progId="">
                  <p:embed/>
                </p:oleObj>
              </mc:Choice>
              <mc:Fallback>
                <p:oleObj name="Visio" r:id="rId5" imgW="4855680" imgH="14670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886201"/>
                        <a:ext cx="8229600" cy="198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pPr>
              <a:lnSpc>
                <a:spcPct val="90000"/>
              </a:lnSpc>
            </a:pPr>
            <a:r>
              <a:rPr lang="en-US" sz="2400" dirty="0" smtClean="0"/>
              <a:t>Low coupling is an evaluative principle, i.e. keep it in mind when evaluating designs</a:t>
            </a:r>
          </a:p>
          <a:p>
            <a:pPr>
              <a:lnSpc>
                <a:spcPct val="90000"/>
              </a:lnSpc>
            </a:pPr>
            <a:r>
              <a:rPr lang="en-US" sz="2400" dirty="0" smtClean="0"/>
              <a:t>Examples of coupling in Java (think “dependencies”):</a:t>
            </a:r>
          </a:p>
          <a:p>
            <a:pPr lvl="1">
              <a:lnSpc>
                <a:spcPct val="90000"/>
              </a:lnSpc>
            </a:pPr>
            <a:r>
              <a:rPr lang="en-US" sz="2000" dirty="0" err="1" smtClean="0"/>
              <a:t>TypeX</a:t>
            </a:r>
            <a:r>
              <a:rPr lang="en-US" sz="2000" dirty="0" smtClean="0"/>
              <a:t> has an attribute of </a:t>
            </a:r>
            <a:r>
              <a:rPr lang="en-US" sz="2000" dirty="0" err="1" smtClean="0"/>
              <a:t>TypeY</a:t>
            </a:r>
            <a:endParaRPr lang="en-US" sz="2000" dirty="0" smtClean="0"/>
          </a:p>
          <a:p>
            <a:pPr lvl="1">
              <a:lnSpc>
                <a:spcPct val="90000"/>
              </a:lnSpc>
            </a:pPr>
            <a:r>
              <a:rPr lang="en-US" sz="2000" dirty="0" err="1" smtClean="0"/>
              <a:t>TypeX</a:t>
            </a:r>
            <a:r>
              <a:rPr lang="en-US" sz="2000" dirty="0" smtClean="0"/>
              <a:t> calls on services of a </a:t>
            </a:r>
            <a:r>
              <a:rPr lang="en-US" sz="2000" dirty="0" err="1" smtClean="0"/>
              <a:t>TypeY</a:t>
            </a:r>
            <a:r>
              <a:rPr lang="en-US" sz="2000" dirty="0" smtClean="0"/>
              <a:t> object</a:t>
            </a:r>
          </a:p>
          <a:p>
            <a:pPr lvl="1">
              <a:lnSpc>
                <a:spcPct val="90000"/>
              </a:lnSpc>
            </a:pPr>
            <a:r>
              <a:rPr lang="en-US" sz="2000" dirty="0" err="1" smtClean="0"/>
              <a:t>TypeX</a:t>
            </a:r>
            <a:r>
              <a:rPr lang="en-US" sz="2000" dirty="0" smtClean="0"/>
              <a:t> has a method that references an instance of </a:t>
            </a:r>
            <a:r>
              <a:rPr lang="en-US" sz="2000" dirty="0" err="1" smtClean="0"/>
              <a:t>TypeY</a:t>
            </a:r>
            <a:endParaRPr lang="en-US" sz="2000" dirty="0" smtClean="0"/>
          </a:p>
          <a:p>
            <a:pPr lvl="1">
              <a:lnSpc>
                <a:spcPct val="90000"/>
              </a:lnSpc>
            </a:pPr>
            <a:r>
              <a:rPr lang="en-US" sz="2000" dirty="0" err="1" smtClean="0"/>
              <a:t>TypeX</a:t>
            </a:r>
            <a:r>
              <a:rPr lang="en-US" sz="2000" dirty="0" smtClean="0"/>
              <a:t> is a subclass of </a:t>
            </a:r>
            <a:r>
              <a:rPr lang="en-US" sz="2000" dirty="0" err="1" smtClean="0"/>
              <a:t>TypeY</a:t>
            </a:r>
            <a:endParaRPr lang="en-US" sz="2000" dirty="0" smtClean="0"/>
          </a:p>
          <a:p>
            <a:pPr lvl="1">
              <a:lnSpc>
                <a:spcPct val="90000"/>
              </a:lnSpc>
            </a:pPr>
            <a:r>
              <a:rPr lang="en-US" sz="2000" dirty="0" err="1" smtClean="0"/>
              <a:t>TypeY</a:t>
            </a:r>
            <a:r>
              <a:rPr lang="en-US" sz="2000" dirty="0" smtClean="0"/>
              <a:t> is an interface and </a:t>
            </a:r>
            <a:r>
              <a:rPr lang="en-US" sz="2000" dirty="0" err="1" smtClean="0"/>
              <a:t>TypeX</a:t>
            </a:r>
            <a:r>
              <a:rPr lang="en-US" sz="2000" dirty="0" smtClean="0"/>
              <a:t> implements the interface</a:t>
            </a:r>
          </a:p>
          <a:p>
            <a:pPr>
              <a:lnSpc>
                <a:spcPct val="90000"/>
              </a:lnSpc>
              <a:buNone/>
            </a:pPr>
            <a:r>
              <a:rPr lang="en-US" sz="2400" dirty="0" smtClean="0"/>
              <a:t>Note: </a:t>
            </a:r>
            <a:r>
              <a:rPr lang="en-US" sz="2400" dirty="0" err="1" smtClean="0"/>
              <a:t>subclassing</a:t>
            </a:r>
            <a:r>
              <a:rPr lang="en-US" sz="2400" dirty="0" smtClean="0"/>
              <a:t> =&gt; high coupling</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High Cohesion</a:t>
            </a:r>
            <a:endParaRPr lang="en-US" dirty="0"/>
          </a:p>
        </p:txBody>
      </p:sp>
      <p:sp>
        <p:nvSpPr>
          <p:cNvPr id="3" name="Content Placeholder 2"/>
          <p:cNvSpPr>
            <a:spLocks noGrp="1"/>
          </p:cNvSpPr>
          <p:nvPr>
            <p:ph idx="1"/>
          </p:nvPr>
        </p:nvSpPr>
        <p:spPr>
          <a:xfrm>
            <a:off x="457200" y="1066800"/>
            <a:ext cx="8229600" cy="5059363"/>
          </a:xfrm>
        </p:spPr>
        <p:txBody>
          <a:bodyPr/>
          <a:lstStyle/>
          <a:p>
            <a:pPr>
              <a:lnSpc>
                <a:spcPct val="90000"/>
              </a:lnSpc>
              <a:buNone/>
            </a:pPr>
            <a:r>
              <a:rPr lang="en-US" b="1" dirty="0" smtClean="0"/>
              <a:t>Problem:</a:t>
            </a:r>
            <a:r>
              <a:rPr lang="en-US" dirty="0" smtClean="0"/>
              <a:t> How to keep complexity manageable?</a:t>
            </a:r>
          </a:p>
          <a:p>
            <a:pPr>
              <a:lnSpc>
                <a:spcPct val="90000"/>
              </a:lnSpc>
              <a:buNone/>
            </a:pPr>
            <a:endParaRPr lang="en-US" dirty="0" smtClean="0"/>
          </a:p>
          <a:p>
            <a:pPr>
              <a:lnSpc>
                <a:spcPct val="90000"/>
              </a:lnSpc>
              <a:buNone/>
            </a:pPr>
            <a:r>
              <a:rPr lang="en-US" b="1" dirty="0" smtClean="0"/>
              <a:t>Solution:</a:t>
            </a:r>
            <a:r>
              <a:rPr lang="en-US" dirty="0" smtClean="0"/>
              <a:t> Assign the responsibility so that cohesion remains high.</a:t>
            </a:r>
          </a:p>
          <a:p>
            <a:pPr>
              <a:lnSpc>
                <a:spcPct val="90000"/>
              </a:lnSpc>
            </a:pPr>
            <a:endParaRPr lang="en-US" dirty="0" smtClean="0"/>
          </a:p>
          <a:p>
            <a:pPr>
              <a:lnSpc>
                <a:spcPct val="90000"/>
              </a:lnSpc>
              <a:buNone/>
            </a:pPr>
            <a:r>
              <a:rPr lang="en-US" u="sng" dirty="0" smtClean="0"/>
              <a:t>Cohesion</a:t>
            </a:r>
            <a:r>
              <a:rPr lang="en-US" dirty="0" smtClean="0"/>
              <a:t> – a measure of how strongly related and focused the responsibilities of an element (class, subsystem, etc.) are</a:t>
            </a:r>
          </a:p>
          <a:p>
            <a:pPr>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533400"/>
            <a:ext cx="7924800" cy="5105400"/>
          </a:xfrm>
        </p:spPr>
        <p:txBody>
          <a:bodyPr/>
          <a:lstStyle/>
          <a:p>
            <a:pPr algn="l"/>
            <a:r>
              <a:rPr lang="en-US" dirty="0" smtClean="0">
                <a:solidFill>
                  <a:schemeClr val="tx1"/>
                </a:solidFill>
              </a:rPr>
              <a:t>Problems from low cohesion (does many unrelated things or does too much work):</a:t>
            </a:r>
          </a:p>
          <a:p>
            <a:pPr lvl="1" algn="l"/>
            <a:r>
              <a:rPr lang="en-US" dirty="0" smtClean="0">
                <a:solidFill>
                  <a:schemeClr val="tx1"/>
                </a:solidFill>
              </a:rPr>
              <a:t>-Hard to understand/comprehend</a:t>
            </a:r>
          </a:p>
          <a:p>
            <a:pPr lvl="1" algn="l"/>
            <a:r>
              <a:rPr lang="en-US" dirty="0" smtClean="0">
                <a:solidFill>
                  <a:schemeClr val="tx1"/>
                </a:solidFill>
              </a:rPr>
              <a:t>-Hard to reuse</a:t>
            </a:r>
          </a:p>
          <a:p>
            <a:pPr lvl="1" algn="l"/>
            <a:r>
              <a:rPr lang="en-US" dirty="0" smtClean="0">
                <a:solidFill>
                  <a:schemeClr val="tx1"/>
                </a:solidFill>
              </a:rPr>
              <a:t>-Hard to maintain</a:t>
            </a:r>
          </a:p>
          <a:p>
            <a:pPr lvl="1" algn="l"/>
            <a:r>
              <a:rPr lang="en-US" u="sng" dirty="0" smtClean="0">
                <a:solidFill>
                  <a:schemeClr val="tx1"/>
                </a:solidFill>
              </a:rPr>
              <a:t>-Delicate</a:t>
            </a:r>
            <a:r>
              <a:rPr lang="en-US" dirty="0" smtClean="0">
                <a:solidFill>
                  <a:schemeClr val="tx1"/>
                </a:solidFill>
              </a:rPr>
              <a:t> – easily affected by change</a:t>
            </a:r>
          </a:p>
          <a:p>
            <a:pPr algn="l"/>
            <a:endParaRPr lang="en-US" dirty="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85800"/>
            <a:ext cx="8077200" cy="4953000"/>
          </a:xfrm>
        </p:spPr>
        <p:txBody>
          <a:bodyPr>
            <a:normAutofit fontScale="92500" lnSpcReduction="10000"/>
          </a:bodyPr>
          <a:lstStyle/>
          <a:p>
            <a:pPr algn="l">
              <a:buFont typeface="Arial" pitchFamily="34" charset="0"/>
              <a:buChar char="•"/>
            </a:pPr>
            <a:r>
              <a:rPr lang="en-US" dirty="0" smtClean="0">
                <a:solidFill>
                  <a:schemeClr val="tx1"/>
                </a:solidFill>
              </a:rPr>
              <a:t> How are the operations of any element are functionally  related?</a:t>
            </a:r>
          </a:p>
          <a:p>
            <a:pPr algn="l">
              <a:buFont typeface="Arial" pitchFamily="34" charset="0"/>
              <a:buChar char="•"/>
            </a:pPr>
            <a:r>
              <a:rPr lang="en-US" dirty="0" smtClean="0">
                <a:solidFill>
                  <a:schemeClr val="tx1"/>
                </a:solidFill>
              </a:rPr>
              <a:t>Related responsibilities in to one manageable unit.</a:t>
            </a:r>
          </a:p>
          <a:p>
            <a:pPr algn="l">
              <a:buFont typeface="Arial" pitchFamily="34" charset="0"/>
              <a:buChar char="•"/>
            </a:pPr>
            <a:r>
              <a:rPr lang="en-US" dirty="0" smtClean="0">
                <a:solidFill>
                  <a:schemeClr val="tx1"/>
                </a:solidFill>
              </a:rPr>
              <a:t>Prefer high cohesion</a:t>
            </a:r>
          </a:p>
          <a:p>
            <a:pPr algn="l">
              <a:buFont typeface="Arial" pitchFamily="34" charset="0"/>
              <a:buChar char="•"/>
            </a:pPr>
            <a:r>
              <a:rPr lang="en-US" dirty="0" smtClean="0">
                <a:solidFill>
                  <a:schemeClr val="tx1"/>
                </a:solidFill>
              </a:rPr>
              <a:t>Clearly defines the purpose of the element</a:t>
            </a:r>
          </a:p>
          <a:p>
            <a:pPr algn="l">
              <a:buFont typeface="Arial" pitchFamily="34" charset="0"/>
              <a:buChar char="•"/>
            </a:pPr>
            <a:r>
              <a:rPr lang="en-US" dirty="0" smtClean="0">
                <a:solidFill>
                  <a:schemeClr val="tx1"/>
                </a:solidFill>
              </a:rPr>
              <a:t> Benefits</a:t>
            </a:r>
          </a:p>
          <a:p>
            <a:pPr algn="l"/>
            <a:r>
              <a:rPr lang="en-US" dirty="0" smtClean="0">
                <a:solidFill>
                  <a:schemeClr val="tx1"/>
                </a:solidFill>
              </a:rPr>
              <a:t>– Easily understandable and maintainable.</a:t>
            </a:r>
          </a:p>
          <a:p>
            <a:pPr algn="l"/>
            <a:r>
              <a:rPr lang="en-US" dirty="0" smtClean="0">
                <a:solidFill>
                  <a:schemeClr val="tx1"/>
                </a:solidFill>
              </a:rPr>
              <a:t>– Code reuse</a:t>
            </a:r>
          </a:p>
          <a:p>
            <a:pPr algn="l"/>
            <a:r>
              <a:rPr lang="en-US" dirty="0" smtClean="0">
                <a:solidFill>
                  <a:schemeClr val="tx1"/>
                </a:solidFill>
              </a:rPr>
              <a:t>– Low coupling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a:srcRect/>
          <a:stretch>
            <a:fillRect/>
          </a:stretch>
        </p:blipFill>
        <p:spPr bwMode="auto">
          <a:xfrm>
            <a:off x="1676400" y="1066800"/>
            <a:ext cx="5467350" cy="4572000"/>
          </a:xfrm>
          <a:prstGeom prst="rect">
            <a:avLst/>
          </a:prstGeom>
          <a:noFill/>
          <a:ln w="9525">
            <a:noFill/>
            <a:miter lim="800000"/>
            <a:headEnd/>
            <a:tailEnd/>
          </a:ln>
          <a:effectLst/>
        </p:spPr>
      </p:pic>
      <p:sp>
        <p:nvSpPr>
          <p:cNvPr id="4" name="Rectangle 3"/>
          <p:cNvSpPr/>
          <p:nvPr/>
        </p:nvSpPr>
        <p:spPr>
          <a:xfrm>
            <a:off x="2057400" y="457200"/>
            <a:ext cx="4724400" cy="369332"/>
          </a:xfrm>
          <a:prstGeom prst="rect">
            <a:avLst/>
          </a:prstGeom>
        </p:spPr>
        <p:txBody>
          <a:bodyPr wrap="square">
            <a:spAutoFit/>
          </a:bodyPr>
          <a:lstStyle/>
          <a:p>
            <a:r>
              <a:rPr lang="en-US" dirty="0" smtClean="0"/>
              <a:t>Example for low cohesion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1"/>
            <a:ext cx="7772400" cy="762000"/>
          </a:xfrm>
        </p:spPr>
        <p:txBody>
          <a:bodyPr>
            <a:normAutofit fontScale="90000"/>
          </a:bodyPr>
          <a:lstStyle/>
          <a:p>
            <a:r>
              <a:rPr lang="en-US" b="1" dirty="0" smtClean="0"/>
              <a:t>Usage of Design Pattern</a:t>
            </a:r>
            <a:br>
              <a:rPr lang="en-US" b="1" dirty="0" smtClean="0"/>
            </a:br>
            <a:endParaRPr lang="en-US" dirty="0"/>
          </a:p>
        </p:txBody>
      </p:sp>
      <p:sp>
        <p:nvSpPr>
          <p:cNvPr id="3" name="Subtitle 2"/>
          <p:cNvSpPr>
            <a:spLocks noGrp="1"/>
          </p:cNvSpPr>
          <p:nvPr>
            <p:ph type="subTitle" idx="1"/>
          </p:nvPr>
        </p:nvSpPr>
        <p:spPr>
          <a:xfrm>
            <a:off x="685800" y="990600"/>
            <a:ext cx="7924800" cy="4648200"/>
          </a:xfrm>
        </p:spPr>
        <p:txBody>
          <a:bodyPr/>
          <a:lstStyle/>
          <a:p>
            <a:pPr algn="l">
              <a:buFont typeface="Wingdings" pitchFamily="2" charset="2"/>
              <a:buChar char="Ø"/>
            </a:pPr>
            <a:r>
              <a:rPr lang="en-US" dirty="0" smtClean="0">
                <a:solidFill>
                  <a:schemeClr val="tx1"/>
                </a:solidFill>
              </a:rPr>
              <a:t>Common platform for developers</a:t>
            </a:r>
          </a:p>
          <a:p>
            <a:pPr algn="l">
              <a:buFont typeface="Wingdings" pitchFamily="2" charset="2"/>
              <a:buChar char="Ø"/>
            </a:pPr>
            <a:r>
              <a:rPr lang="en-US" dirty="0" smtClean="0">
                <a:solidFill>
                  <a:schemeClr val="tx1"/>
                </a:solidFill>
              </a:rPr>
              <a:t>Best Practices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2"/>
          <a:srcRect/>
          <a:stretch>
            <a:fillRect/>
          </a:stretch>
        </p:blipFill>
        <p:spPr bwMode="auto">
          <a:xfrm>
            <a:off x="1785938" y="1219200"/>
            <a:ext cx="5572125" cy="4800600"/>
          </a:xfrm>
          <a:prstGeom prst="rect">
            <a:avLst/>
          </a:prstGeom>
          <a:noFill/>
          <a:ln w="9525">
            <a:noFill/>
            <a:miter lim="800000"/>
            <a:headEnd/>
            <a:tailEnd/>
          </a:ln>
          <a:effectLst/>
        </p:spPr>
      </p:pic>
      <p:sp>
        <p:nvSpPr>
          <p:cNvPr id="4" name="Rectangle 3"/>
          <p:cNvSpPr/>
          <p:nvPr/>
        </p:nvSpPr>
        <p:spPr>
          <a:xfrm>
            <a:off x="2133600" y="533400"/>
            <a:ext cx="4800600" cy="369332"/>
          </a:xfrm>
          <a:prstGeom prst="rect">
            <a:avLst/>
          </a:prstGeom>
        </p:spPr>
        <p:txBody>
          <a:bodyPr wrap="square">
            <a:spAutoFit/>
          </a:bodyPr>
          <a:lstStyle/>
          <a:p>
            <a:r>
              <a:rPr lang="en-US" dirty="0" smtClean="0"/>
              <a:t>Example for High Cohesion</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b="1" smtClean="0"/>
              <a:t>High Cohesion</a:t>
            </a:r>
          </a:p>
        </p:txBody>
      </p:sp>
      <p:sp>
        <p:nvSpPr>
          <p:cNvPr id="15364" name="Rectangle 3"/>
          <p:cNvSpPr>
            <a:spLocks noGrp="1" noChangeArrowheads="1"/>
          </p:cNvSpPr>
          <p:nvPr>
            <p:ph type="body" idx="1"/>
          </p:nvPr>
        </p:nvSpPr>
        <p:spPr/>
        <p:txBody>
          <a:bodyPr/>
          <a:lstStyle/>
          <a:p>
            <a:pPr marL="609600" indent="-609600" eaLnBrk="1" hangingPunct="1">
              <a:buFontTx/>
              <a:buNone/>
            </a:pPr>
            <a:r>
              <a:rPr lang="en-US" sz="2800" b="1" smtClean="0"/>
              <a:t>Example:</a:t>
            </a:r>
            <a:r>
              <a:rPr lang="en-US" sz="2800" smtClean="0"/>
              <a:t> (from POS system) Who should be responsible for creating a Payment instance and associate it with a Sale?</a:t>
            </a:r>
          </a:p>
          <a:p>
            <a:pPr marL="609600" indent="-609600" eaLnBrk="1" hangingPunct="1">
              <a:buFontTx/>
              <a:buNone/>
            </a:pPr>
            <a:endParaRPr lang="en-US" sz="2800" smtClean="0"/>
          </a:p>
          <a:p>
            <a:pPr marL="609600" indent="-609600" eaLnBrk="1" hangingPunct="1">
              <a:buFontTx/>
              <a:buAutoNum type="arabicPeriod"/>
            </a:pPr>
            <a:r>
              <a:rPr lang="en-US" sz="2800" smtClean="0"/>
              <a:t>Register creates a Payment </a:t>
            </a:r>
            <a:r>
              <a:rPr lang="en-US" sz="2800" i="1" smtClean="0"/>
              <a:t>p</a:t>
            </a:r>
            <a:r>
              <a:rPr lang="en-US" sz="2800" smtClean="0"/>
              <a:t> then sends addPayment(</a:t>
            </a:r>
            <a:r>
              <a:rPr lang="en-US" sz="2800" i="1" smtClean="0"/>
              <a:t>p</a:t>
            </a:r>
            <a:r>
              <a:rPr lang="en-US" sz="2800" smtClean="0"/>
              <a:t>) message to the Sale </a:t>
            </a:r>
          </a:p>
          <a:p>
            <a:pPr marL="609600" indent="-609600" eaLnBrk="1" hangingPunct="1"/>
            <a:endParaRPr lang="en-US" sz="2800" smtClean="0"/>
          </a:p>
          <a:p>
            <a:pPr marL="609600" indent="-609600" eaLnBrk="1" hangingPunct="1">
              <a:buFontTx/>
              <a:buNone/>
            </a:pPr>
            <a:endParaRPr lang="en-US" smtClean="0"/>
          </a:p>
        </p:txBody>
      </p:sp>
      <p:graphicFrame>
        <p:nvGraphicFramePr>
          <p:cNvPr id="15362" name="Object 4"/>
          <p:cNvGraphicFramePr>
            <a:graphicFrameLocks noChangeAspect="1"/>
          </p:cNvGraphicFramePr>
          <p:nvPr/>
        </p:nvGraphicFramePr>
        <p:xfrm>
          <a:off x="457200" y="4738688"/>
          <a:ext cx="8229600" cy="1814512"/>
        </p:xfrm>
        <a:graphic>
          <a:graphicData uri="http://schemas.openxmlformats.org/presentationml/2006/ole">
            <mc:AlternateContent xmlns:mc="http://schemas.openxmlformats.org/markup-compatibility/2006">
              <mc:Choice xmlns:v="urn:schemas-microsoft-com:vml" Requires="v">
                <p:oleObj spid="_x0000_s51204" name="Visio" r:id="rId3" imgW="4855680" imgH="1197000" progId="">
                  <p:embed/>
                </p:oleObj>
              </mc:Choice>
              <mc:Fallback>
                <p:oleObj name="Visio" r:id="rId3" imgW="4855680" imgH="11970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738688"/>
                        <a:ext cx="8229600" cy="18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b="1" smtClean="0"/>
              <a:t>High Cohesion</a:t>
            </a:r>
          </a:p>
        </p:txBody>
      </p:sp>
      <p:sp>
        <p:nvSpPr>
          <p:cNvPr id="54275" name="Rectangle 3"/>
          <p:cNvSpPr>
            <a:spLocks noGrp="1" noChangeArrowheads="1"/>
          </p:cNvSpPr>
          <p:nvPr>
            <p:ph type="body" idx="1"/>
          </p:nvPr>
        </p:nvSpPr>
        <p:spPr/>
        <p:txBody>
          <a:bodyPr/>
          <a:lstStyle/>
          <a:p>
            <a:pPr marL="609600" indent="-609600" eaLnBrk="1" hangingPunct="1">
              <a:buFontTx/>
              <a:buNone/>
            </a:pPr>
            <a:r>
              <a:rPr lang="en-US" smtClean="0"/>
              <a:t>Register is taking on responsibility for system operation makePayment()</a:t>
            </a:r>
          </a:p>
          <a:p>
            <a:pPr marL="990600" lvl="1" indent="-533400" eaLnBrk="1" hangingPunct="1"/>
            <a:r>
              <a:rPr lang="en-US" smtClean="0"/>
              <a:t>In isolation no problem</a:t>
            </a:r>
          </a:p>
          <a:p>
            <a:pPr marL="990600" lvl="1" indent="-533400" eaLnBrk="1" hangingPunct="1"/>
            <a:r>
              <a:rPr lang="en-US" smtClean="0"/>
              <a:t>But if we start assigning additional system operations to Register then will violate </a:t>
            </a:r>
            <a:r>
              <a:rPr lang="en-US" b="1" smtClean="0"/>
              <a:t>high cohesion</a:t>
            </a:r>
          </a:p>
          <a:p>
            <a:pPr marL="609600" indent="-609600" eaLnBrk="1" hangingPunct="1">
              <a:buFontTx/>
              <a:buNone/>
            </a:pPr>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b="1" smtClean="0"/>
              <a:t>High Cohesion</a:t>
            </a:r>
          </a:p>
        </p:txBody>
      </p:sp>
      <p:sp>
        <p:nvSpPr>
          <p:cNvPr id="16388" name="Rectangle 3"/>
          <p:cNvSpPr>
            <a:spLocks noGrp="1" noChangeArrowheads="1"/>
          </p:cNvSpPr>
          <p:nvPr>
            <p:ph type="body" idx="1"/>
          </p:nvPr>
        </p:nvSpPr>
        <p:spPr/>
        <p:txBody>
          <a:bodyPr/>
          <a:lstStyle/>
          <a:p>
            <a:pPr marL="609600" indent="-609600" eaLnBrk="1" hangingPunct="1">
              <a:buFontTx/>
              <a:buNone/>
            </a:pPr>
            <a:r>
              <a:rPr lang="en-US" sz="2800" b="1" dirty="0" smtClean="0"/>
              <a:t>Example:</a:t>
            </a:r>
            <a:r>
              <a:rPr lang="en-US" sz="2800" dirty="0" smtClean="0"/>
              <a:t> (from POS system) Who should be responsible for creating a Payment instance and associate it with a Sale?</a:t>
            </a:r>
          </a:p>
          <a:p>
            <a:pPr marL="609600" indent="-609600" eaLnBrk="1" hangingPunct="1">
              <a:buFontTx/>
              <a:buNone/>
            </a:pPr>
            <a:endParaRPr lang="en-US" sz="2800" dirty="0" smtClean="0"/>
          </a:p>
          <a:p>
            <a:pPr marL="609600" indent="-609600" eaLnBrk="1" hangingPunct="1">
              <a:buFontTx/>
              <a:buAutoNum type="arabicPeriod" startAt="2"/>
            </a:pPr>
            <a:r>
              <a:rPr lang="en-US" sz="2800" dirty="0" smtClean="0"/>
              <a:t>Register delegates Payment creation to the Sale </a:t>
            </a:r>
          </a:p>
          <a:p>
            <a:pPr marL="609600" indent="-609600" eaLnBrk="1" hangingPunct="1">
              <a:buFontTx/>
              <a:buNone/>
            </a:pPr>
            <a:endParaRPr lang="en-US" sz="2800" dirty="0" smtClean="0"/>
          </a:p>
          <a:p>
            <a:pPr marL="609600" indent="-609600" eaLnBrk="1" hangingPunct="1">
              <a:buFontTx/>
              <a:buNone/>
            </a:pPr>
            <a:endParaRPr lang="en-US" dirty="0" smtClean="0"/>
          </a:p>
        </p:txBody>
      </p:sp>
      <p:graphicFrame>
        <p:nvGraphicFramePr>
          <p:cNvPr id="16386" name="Object 5"/>
          <p:cNvGraphicFramePr>
            <a:graphicFrameLocks noChangeAspect="1"/>
          </p:cNvGraphicFramePr>
          <p:nvPr/>
        </p:nvGraphicFramePr>
        <p:xfrm>
          <a:off x="457200" y="4405313"/>
          <a:ext cx="8229600" cy="2224087"/>
        </p:xfrm>
        <a:graphic>
          <a:graphicData uri="http://schemas.openxmlformats.org/presentationml/2006/ole">
            <mc:AlternateContent xmlns:mc="http://schemas.openxmlformats.org/markup-compatibility/2006">
              <mc:Choice xmlns:v="urn:schemas-microsoft-com:vml" Requires="v">
                <p:oleObj spid="_x0000_s52228" name="Visio" r:id="rId3" imgW="4855680" imgH="1467000" progId="">
                  <p:embed/>
                </p:oleObj>
              </mc:Choice>
              <mc:Fallback>
                <p:oleObj name="Visio" r:id="rId3" imgW="4855680" imgH="14670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05313"/>
                        <a:ext cx="8229600" cy="222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b="1" smtClean="0"/>
              <a:t>High Cohesion</a:t>
            </a:r>
          </a:p>
        </p:txBody>
      </p:sp>
      <p:sp>
        <p:nvSpPr>
          <p:cNvPr id="55299" name="Rectangle 3"/>
          <p:cNvSpPr>
            <a:spLocks noGrp="1" noChangeArrowheads="1"/>
          </p:cNvSpPr>
          <p:nvPr>
            <p:ph type="body" idx="1"/>
          </p:nvPr>
        </p:nvSpPr>
        <p:spPr/>
        <p:txBody>
          <a:bodyPr/>
          <a:lstStyle/>
          <a:p>
            <a:pPr marL="609600" indent="-609600" eaLnBrk="1" hangingPunct="1">
              <a:buFontTx/>
              <a:buNone/>
            </a:pPr>
            <a:r>
              <a:rPr lang="en-US" smtClean="0"/>
              <a:t>This second approach will lead to higher cohesion for Register class.</a:t>
            </a:r>
          </a:p>
          <a:p>
            <a:pPr marL="609600" indent="-609600" eaLnBrk="1" hangingPunct="1">
              <a:buFontTx/>
              <a:buNone/>
            </a:pPr>
            <a:r>
              <a:rPr lang="en-US" smtClean="0"/>
              <a:t>Note: this design supports both low coupling and high cohesion</a:t>
            </a:r>
          </a:p>
          <a:p>
            <a:pPr marL="609600" indent="-609600" eaLnBrk="1" hangingPunct="1">
              <a:buFontTx/>
              <a:buNone/>
            </a:pPr>
            <a:r>
              <a:rPr lang="en-US" smtClean="0"/>
              <a:t>High cohesion, like low coupling, is an evaluative principle</a:t>
            </a:r>
          </a:p>
          <a:p>
            <a:pPr marL="609600" indent="-609600" eaLnBrk="1" hangingPunct="1">
              <a:buFontTx/>
              <a:buNone/>
            </a:pPr>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b="1" smtClean="0"/>
              <a:t>High Cohesion</a:t>
            </a:r>
          </a:p>
        </p:txBody>
      </p:sp>
      <p:sp>
        <p:nvSpPr>
          <p:cNvPr id="56323" name="Rectangle 3"/>
          <p:cNvSpPr>
            <a:spLocks noGrp="1" noChangeArrowheads="1"/>
          </p:cNvSpPr>
          <p:nvPr>
            <p:ph type="body" idx="1"/>
          </p:nvPr>
        </p:nvSpPr>
        <p:spPr/>
        <p:txBody>
          <a:bodyPr/>
          <a:lstStyle/>
          <a:p>
            <a:pPr eaLnBrk="1" hangingPunct="1">
              <a:lnSpc>
                <a:spcPct val="90000"/>
              </a:lnSpc>
              <a:buFontTx/>
              <a:buNone/>
            </a:pPr>
            <a:r>
              <a:rPr lang="en-US" sz="2800" smtClean="0"/>
              <a:t>Consider:</a:t>
            </a:r>
          </a:p>
          <a:p>
            <a:pPr lvl="1" eaLnBrk="1" hangingPunct="1">
              <a:lnSpc>
                <a:spcPct val="90000"/>
              </a:lnSpc>
            </a:pPr>
            <a:r>
              <a:rPr lang="en-US" sz="2400" smtClean="0"/>
              <a:t>Very low cohesion – a class is responsible for many things in different functional areas</a:t>
            </a:r>
          </a:p>
          <a:p>
            <a:pPr lvl="1" eaLnBrk="1" hangingPunct="1">
              <a:lnSpc>
                <a:spcPct val="90000"/>
              </a:lnSpc>
            </a:pPr>
            <a:r>
              <a:rPr lang="en-US" sz="2400" smtClean="0"/>
              <a:t>Low cohesion – a class has sole responsibility for a complex task in one functional area</a:t>
            </a:r>
          </a:p>
          <a:p>
            <a:pPr lvl="1" eaLnBrk="1" hangingPunct="1">
              <a:lnSpc>
                <a:spcPct val="90000"/>
              </a:lnSpc>
            </a:pPr>
            <a:r>
              <a:rPr lang="en-US" sz="2400" smtClean="0"/>
              <a:t>Moderate cohesion – a class has lightweight and sole responsibilities in a few different areas that are logically related to the class concept but not to each other</a:t>
            </a:r>
          </a:p>
          <a:p>
            <a:pPr lvl="1" eaLnBrk="1" hangingPunct="1">
              <a:lnSpc>
                <a:spcPct val="90000"/>
              </a:lnSpc>
            </a:pPr>
            <a:r>
              <a:rPr lang="en-US" sz="2400" smtClean="0"/>
              <a:t>High cohesion – a class has moderate responsibilities in one functional area and collaborates with other classes to fulfill tasks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b="1" smtClean="0"/>
              <a:t>High Cohesion</a:t>
            </a:r>
          </a:p>
        </p:txBody>
      </p:sp>
      <p:sp>
        <p:nvSpPr>
          <p:cNvPr id="57347" name="Rectangle 3"/>
          <p:cNvSpPr>
            <a:spLocks noGrp="1" noChangeArrowheads="1"/>
          </p:cNvSpPr>
          <p:nvPr>
            <p:ph type="body" idx="1"/>
          </p:nvPr>
        </p:nvSpPr>
        <p:spPr/>
        <p:txBody>
          <a:bodyPr/>
          <a:lstStyle/>
          <a:p>
            <a:pPr eaLnBrk="1" hangingPunct="1">
              <a:buFontTx/>
              <a:buNone/>
            </a:pPr>
            <a:r>
              <a:rPr lang="en-US" smtClean="0"/>
              <a:t>Typically high cohesion =&gt; few methods with highly related functionality</a:t>
            </a:r>
          </a:p>
          <a:p>
            <a:pPr eaLnBrk="1" hangingPunct="1">
              <a:buFontTx/>
              <a:buNone/>
            </a:pPr>
            <a:r>
              <a:rPr lang="en-US" smtClean="0"/>
              <a:t>Benefits of high cohesion:</a:t>
            </a:r>
          </a:p>
          <a:p>
            <a:pPr lvl="1" eaLnBrk="1" hangingPunct="1"/>
            <a:r>
              <a:rPr lang="en-US" smtClean="0"/>
              <a:t>Easy to maintain</a:t>
            </a:r>
          </a:p>
          <a:p>
            <a:pPr lvl="1" eaLnBrk="1" hangingPunct="1"/>
            <a:r>
              <a:rPr lang="en-US" smtClean="0"/>
              <a:t>Easy to understand</a:t>
            </a:r>
          </a:p>
          <a:p>
            <a:pPr lvl="1" eaLnBrk="1" hangingPunct="1"/>
            <a:r>
              <a:rPr lang="en-US" smtClean="0"/>
              <a:t>Easy to reuse</a:t>
            </a:r>
          </a:p>
          <a:p>
            <a:pPr lvl="1" eaLnBrk="1" hangingPunct="1"/>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b="1" dirty="0" smtClean="0"/>
              <a:t>Controller</a:t>
            </a:r>
          </a:p>
        </p:txBody>
      </p:sp>
      <p:sp>
        <p:nvSpPr>
          <p:cNvPr id="45059" name="Rectangle 3"/>
          <p:cNvSpPr>
            <a:spLocks noGrp="1" noChangeArrowheads="1"/>
          </p:cNvSpPr>
          <p:nvPr>
            <p:ph type="body" idx="1"/>
          </p:nvPr>
        </p:nvSpPr>
        <p:spPr>
          <a:xfrm>
            <a:off x="457200" y="1524000"/>
            <a:ext cx="8229600" cy="4602163"/>
          </a:xfrm>
        </p:spPr>
        <p:txBody>
          <a:bodyPr/>
          <a:lstStyle/>
          <a:p>
            <a:pPr eaLnBrk="1" hangingPunct="1">
              <a:lnSpc>
                <a:spcPct val="80000"/>
              </a:lnSpc>
              <a:buFontTx/>
              <a:buNone/>
            </a:pPr>
            <a:r>
              <a:rPr lang="en-US" sz="2800" b="1" dirty="0" smtClean="0"/>
              <a:t>Problem:</a:t>
            </a:r>
            <a:r>
              <a:rPr lang="en-US" sz="2800" dirty="0" smtClean="0"/>
              <a:t> Who should be responsible for handling an input  system event? </a:t>
            </a:r>
          </a:p>
          <a:p>
            <a:pPr eaLnBrk="1" hangingPunct="1">
              <a:lnSpc>
                <a:spcPct val="80000"/>
              </a:lnSpc>
              <a:buFontTx/>
              <a:buNone/>
            </a:pPr>
            <a:r>
              <a:rPr lang="en-US" sz="2800" dirty="0" smtClean="0"/>
              <a:t> </a:t>
            </a:r>
          </a:p>
          <a:p>
            <a:pPr eaLnBrk="1" hangingPunct="1">
              <a:lnSpc>
                <a:spcPct val="80000"/>
              </a:lnSpc>
              <a:buFontTx/>
              <a:buNone/>
            </a:pPr>
            <a:endParaRPr lang="en-US" sz="2800" dirty="0" smtClean="0"/>
          </a:p>
          <a:p>
            <a:pPr eaLnBrk="1" hangingPunct="1">
              <a:lnSpc>
                <a:spcPct val="80000"/>
              </a:lnSpc>
              <a:buFontTx/>
              <a:buNone/>
            </a:pPr>
            <a:r>
              <a:rPr lang="en-US" sz="2800" b="1" dirty="0" smtClean="0"/>
              <a:t>Solution:</a:t>
            </a:r>
            <a:r>
              <a:rPr lang="en-US" sz="2800" dirty="0" smtClean="0"/>
              <a:t> Assign the responsibility for receiving and/or handling a system event to one of following choices:</a:t>
            </a:r>
          </a:p>
          <a:p>
            <a:pPr lvl="1" eaLnBrk="1" hangingPunct="1">
              <a:lnSpc>
                <a:spcPct val="80000"/>
              </a:lnSpc>
            </a:pPr>
            <a:r>
              <a:rPr lang="en-US" sz="2400" dirty="0" smtClean="0"/>
              <a:t>Object that represents overall system, device or subsystem (</a:t>
            </a:r>
            <a:r>
              <a:rPr lang="en-US" sz="2400" i="1" dirty="0" smtClean="0"/>
              <a:t>façade controller</a:t>
            </a:r>
            <a:r>
              <a:rPr lang="en-US" sz="2400" dirty="0" smtClean="0"/>
              <a:t>)</a:t>
            </a:r>
          </a:p>
          <a:p>
            <a:pPr lvl="1" eaLnBrk="1" hangingPunct="1">
              <a:lnSpc>
                <a:spcPct val="80000"/>
              </a:lnSpc>
            </a:pPr>
            <a:r>
              <a:rPr lang="en-US" sz="2400" dirty="0" smtClean="0"/>
              <a:t>Object that represents a use case scenario within which the system event occurs (a &lt;</a:t>
            </a:r>
            <a:r>
              <a:rPr lang="en-US" sz="2400" dirty="0" err="1" smtClean="0"/>
              <a:t>UseCase</a:t>
            </a:r>
            <a:r>
              <a:rPr lang="en-US" sz="2400" dirty="0" smtClean="0"/>
              <a:t>&gt;Handler)</a:t>
            </a:r>
          </a:p>
          <a:p>
            <a:pPr eaLnBrk="1" hangingPunct="1">
              <a:lnSpc>
                <a:spcPct val="80000"/>
              </a:lnSpc>
            </a:pPr>
            <a:endParaRPr lang="en-US" sz="28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b="1" smtClean="0"/>
              <a:t>Controller</a:t>
            </a:r>
          </a:p>
        </p:txBody>
      </p:sp>
      <p:sp>
        <p:nvSpPr>
          <p:cNvPr id="46083" name="Rectangle 3"/>
          <p:cNvSpPr>
            <a:spLocks noGrp="1" noChangeArrowheads="1"/>
          </p:cNvSpPr>
          <p:nvPr>
            <p:ph type="body" idx="1"/>
          </p:nvPr>
        </p:nvSpPr>
        <p:spPr>
          <a:xfrm>
            <a:off x="381000" y="1600200"/>
            <a:ext cx="8610600" cy="4525963"/>
          </a:xfrm>
        </p:spPr>
        <p:txBody>
          <a:bodyPr/>
          <a:lstStyle/>
          <a:p>
            <a:pPr eaLnBrk="1" hangingPunct="1">
              <a:buFontTx/>
              <a:buNone/>
            </a:pPr>
            <a:r>
              <a:rPr lang="en-US" u="sng" dirty="0" smtClean="0"/>
              <a:t>Input system event</a:t>
            </a:r>
            <a:r>
              <a:rPr lang="en-US" dirty="0" smtClean="0"/>
              <a:t> – event generated by an external actor associated with a </a:t>
            </a:r>
            <a:r>
              <a:rPr lang="en-US" u="sng" dirty="0" smtClean="0"/>
              <a:t>system operation</a:t>
            </a:r>
          </a:p>
          <a:p>
            <a:pPr eaLnBrk="1" hangingPunct="1">
              <a:buFontTx/>
              <a:buNone/>
            </a:pPr>
            <a:endParaRPr lang="en-US" u="sng" dirty="0" smtClean="0"/>
          </a:p>
          <a:p>
            <a:pPr eaLnBrk="1" hangingPunct="1">
              <a:buFontTx/>
              <a:buNone/>
            </a:pPr>
            <a:r>
              <a:rPr lang="en-US" u="sng" dirty="0" smtClean="0"/>
              <a:t>Controller</a:t>
            </a:r>
            <a:r>
              <a:rPr lang="en-US" dirty="0" smtClean="0"/>
              <a:t> – a non-UI object responsible for receiving or handling a system event</a:t>
            </a:r>
          </a:p>
          <a:p>
            <a:pPr eaLnBrk="1" hangingPunct="1">
              <a:buFontTx/>
              <a:buNone/>
            </a:pPr>
            <a:endParaRPr lang="en-US" u="sng"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85800"/>
            <a:ext cx="8077200" cy="4953000"/>
          </a:xfrm>
        </p:spPr>
        <p:txBody>
          <a:bodyPr>
            <a:normAutofit fontScale="70000" lnSpcReduction="20000"/>
          </a:bodyPr>
          <a:lstStyle/>
          <a:p>
            <a:pPr algn="l">
              <a:buFont typeface="Arial" pitchFamily="34" charset="0"/>
              <a:buChar char="•"/>
            </a:pPr>
            <a:r>
              <a:rPr lang="en-US" dirty="0" smtClean="0">
                <a:solidFill>
                  <a:schemeClr val="tx1"/>
                </a:solidFill>
              </a:rPr>
              <a:t>Deals with how to delegate the request from the UI layer</a:t>
            </a:r>
          </a:p>
          <a:p>
            <a:pPr algn="l"/>
            <a:r>
              <a:rPr lang="en-US" dirty="0" smtClean="0">
                <a:solidFill>
                  <a:schemeClr val="tx1"/>
                </a:solidFill>
              </a:rPr>
              <a:t>objects to domain layer objects.</a:t>
            </a:r>
          </a:p>
          <a:p>
            <a:pPr algn="l"/>
            <a:endParaRPr lang="en-US" dirty="0" smtClean="0">
              <a:solidFill>
                <a:schemeClr val="tx1"/>
              </a:solidFill>
            </a:endParaRPr>
          </a:p>
          <a:p>
            <a:pPr algn="l"/>
            <a:r>
              <a:rPr lang="en-US" dirty="0" smtClean="0">
                <a:solidFill>
                  <a:schemeClr val="tx1"/>
                </a:solidFill>
              </a:rPr>
              <a:t>● when a request comes from UI layer object, Controller pattern</a:t>
            </a:r>
          </a:p>
          <a:p>
            <a:pPr algn="l"/>
            <a:r>
              <a:rPr lang="en-US" dirty="0" smtClean="0">
                <a:solidFill>
                  <a:schemeClr val="tx1"/>
                </a:solidFill>
              </a:rPr>
              <a:t>helps us in determining what is that first object that receive the</a:t>
            </a:r>
          </a:p>
          <a:p>
            <a:pPr algn="l"/>
            <a:r>
              <a:rPr lang="en-US" dirty="0" smtClean="0">
                <a:solidFill>
                  <a:schemeClr val="tx1"/>
                </a:solidFill>
              </a:rPr>
              <a:t>message from the UI layer objects.</a:t>
            </a:r>
          </a:p>
          <a:p>
            <a:pPr algn="l"/>
            <a:endParaRPr lang="en-US" dirty="0" smtClean="0">
              <a:solidFill>
                <a:schemeClr val="tx1"/>
              </a:solidFill>
            </a:endParaRPr>
          </a:p>
          <a:p>
            <a:pPr algn="l"/>
            <a:r>
              <a:rPr lang="en-US" dirty="0" smtClean="0">
                <a:solidFill>
                  <a:schemeClr val="tx1"/>
                </a:solidFill>
              </a:rPr>
              <a:t>● This object is called controller object which receives request</a:t>
            </a:r>
          </a:p>
          <a:p>
            <a:pPr algn="l"/>
            <a:r>
              <a:rPr lang="en-US" dirty="0" smtClean="0">
                <a:solidFill>
                  <a:schemeClr val="tx1"/>
                </a:solidFill>
              </a:rPr>
              <a:t>from UI layer object and then controls/coordinates with other</a:t>
            </a:r>
          </a:p>
          <a:p>
            <a:pPr algn="l"/>
            <a:r>
              <a:rPr lang="en-US" dirty="0" smtClean="0">
                <a:solidFill>
                  <a:schemeClr val="tx1"/>
                </a:solidFill>
              </a:rPr>
              <a:t>object of the domain layer to fulfill the request.</a:t>
            </a:r>
          </a:p>
          <a:p>
            <a:pPr algn="l"/>
            <a:endParaRPr lang="en-US" dirty="0" smtClean="0">
              <a:solidFill>
                <a:schemeClr val="tx1"/>
              </a:solidFill>
            </a:endParaRPr>
          </a:p>
          <a:p>
            <a:pPr algn="l"/>
            <a:r>
              <a:rPr lang="en-US" dirty="0" smtClean="0">
                <a:solidFill>
                  <a:schemeClr val="tx1"/>
                </a:solidFill>
              </a:rPr>
              <a:t>● It delegates the work to other class and coordinates the</a:t>
            </a:r>
          </a:p>
          <a:p>
            <a:pPr algn="l"/>
            <a:r>
              <a:rPr lang="en-US" dirty="0" smtClean="0">
                <a:solidFill>
                  <a:schemeClr val="tx1"/>
                </a:solidFill>
              </a:rPr>
              <a:t>overall activity.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57200" y="533400"/>
            <a:ext cx="8229600" cy="5592763"/>
          </a:xfrm>
        </p:spPr>
        <p:txBody>
          <a:bodyPr>
            <a:normAutofit lnSpcReduction="10000"/>
          </a:bodyPr>
          <a:lstStyle/>
          <a:p>
            <a:pPr eaLnBrk="1" hangingPunct="1"/>
            <a:r>
              <a:rPr lang="en-US" sz="2400" b="1" dirty="0" smtClean="0"/>
              <a:t>In general, a pattern has the following attributes:</a:t>
            </a:r>
          </a:p>
          <a:p>
            <a:pPr eaLnBrk="1" hangingPunct="1"/>
            <a:endParaRPr lang="en-US" sz="2400" b="1" dirty="0" smtClean="0"/>
          </a:p>
          <a:p>
            <a:pPr lvl="1" eaLnBrk="1" hangingPunct="1"/>
            <a:r>
              <a:rPr lang="en-US" sz="2000" b="1" dirty="0" smtClean="0"/>
              <a:t>The Name</a:t>
            </a:r>
            <a:r>
              <a:rPr lang="en-US" sz="2000" dirty="0" smtClean="0"/>
              <a:t>: the pattern name is a handle we can use to refer to the pattern, thus describing the problem, solution, and consequences in a word or two</a:t>
            </a:r>
          </a:p>
          <a:p>
            <a:pPr lvl="1" eaLnBrk="1" hangingPunct="1"/>
            <a:endParaRPr lang="en-US" sz="2000" dirty="0" smtClean="0"/>
          </a:p>
          <a:p>
            <a:pPr lvl="1" eaLnBrk="1" hangingPunct="1"/>
            <a:r>
              <a:rPr lang="en-US" sz="2000" b="1" dirty="0" smtClean="0"/>
              <a:t>The Problem</a:t>
            </a:r>
            <a:r>
              <a:rPr lang="en-US" sz="2000" dirty="0" smtClean="0"/>
              <a:t>: Describes when to apply the pattern, this is broken into both a description of the problem and its context.  </a:t>
            </a:r>
          </a:p>
          <a:p>
            <a:pPr lvl="1" eaLnBrk="1" hangingPunct="1"/>
            <a:endParaRPr lang="en-US" sz="2000" dirty="0" smtClean="0"/>
          </a:p>
          <a:p>
            <a:pPr lvl="1" eaLnBrk="1" hangingPunct="1"/>
            <a:r>
              <a:rPr lang="en-US" sz="2000" b="1" dirty="0" smtClean="0"/>
              <a:t>The Solution</a:t>
            </a:r>
            <a:r>
              <a:rPr lang="en-US" sz="2000" dirty="0" smtClean="0"/>
              <a:t>: describes the elements that make up the design, their relationships, responsibilities, collaborations.  Often includes some example code or pseudo-code, but doesn’t describe a particular implementation</a:t>
            </a:r>
          </a:p>
          <a:p>
            <a:pPr lvl="1" eaLnBrk="1" hangingPunct="1"/>
            <a:endParaRPr lang="en-US" sz="2000" dirty="0" smtClean="0"/>
          </a:p>
          <a:p>
            <a:pPr lvl="1" eaLnBrk="1" hangingPunct="1"/>
            <a:r>
              <a:rPr lang="en-US" sz="2000" b="1" dirty="0" smtClean="0"/>
              <a:t>The Consequences</a:t>
            </a:r>
            <a:r>
              <a:rPr lang="en-US" sz="2000" dirty="0" smtClean="0"/>
              <a:t>: describes the results and trade-offs of using the pattern.  All design is compromise, and make patterns provide both benefits and drawbacks that must be balanced</a:t>
            </a:r>
          </a:p>
          <a:p>
            <a:pPr lvl="1" eaLnBrk="1" hangingPunct="1"/>
            <a:endParaRPr lang="en-US" sz="16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2"/>
          <a:srcRect/>
          <a:stretch>
            <a:fillRect/>
          </a:stretch>
        </p:blipFill>
        <p:spPr bwMode="auto">
          <a:xfrm>
            <a:off x="280988" y="1143000"/>
            <a:ext cx="8582025"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b="1" smtClean="0"/>
              <a:t>Controller</a:t>
            </a:r>
          </a:p>
        </p:txBody>
      </p:sp>
      <p:sp>
        <p:nvSpPr>
          <p:cNvPr id="47107" name="Rectangle 3"/>
          <p:cNvSpPr>
            <a:spLocks noGrp="1" noChangeArrowheads="1"/>
          </p:cNvSpPr>
          <p:nvPr>
            <p:ph type="body" idx="1"/>
          </p:nvPr>
        </p:nvSpPr>
        <p:spPr/>
        <p:txBody>
          <a:bodyPr/>
          <a:lstStyle/>
          <a:p>
            <a:pPr eaLnBrk="1" hangingPunct="1"/>
            <a:r>
              <a:rPr lang="en-US" dirty="0" smtClean="0"/>
              <a:t>During analysis can assign system operations to a class System</a:t>
            </a:r>
          </a:p>
          <a:p>
            <a:pPr eaLnBrk="1" hangingPunct="1"/>
            <a:r>
              <a:rPr lang="en-US" dirty="0" smtClean="0"/>
              <a:t>That doesn’t mean there will be a System class at time of design</a:t>
            </a:r>
          </a:p>
          <a:p>
            <a:pPr eaLnBrk="1" hangingPunct="1"/>
            <a:r>
              <a:rPr lang="en-US" dirty="0" smtClean="0"/>
              <a:t>During design a controller class is given responsibility for system operations</a:t>
            </a:r>
          </a:p>
          <a:p>
            <a:pPr eaLnBrk="1" hangingPunct="1"/>
            <a:endParaRPr lang="en-US" dirty="0" smtClean="0"/>
          </a:p>
          <a:p>
            <a:pPr eaLnBrk="1" hangingPunct="1">
              <a:buFontTx/>
              <a:buNone/>
            </a:pPr>
            <a:r>
              <a:rPr lang="en-US" dirty="0" smtClean="0"/>
              <a:t>A </a:t>
            </a:r>
            <a:r>
              <a:rPr lang="en-US" i="1" dirty="0" smtClean="0"/>
              <a:t>façade controller in fig.</a:t>
            </a:r>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endParaRPr lang="en-US" dirty="0" smtClean="0"/>
          </a:p>
        </p:txBody>
      </p:sp>
      <p:graphicFrame>
        <p:nvGraphicFramePr>
          <p:cNvPr id="10242" name="Object 3"/>
          <p:cNvGraphicFramePr>
            <a:graphicFrameLocks noGrp="1" noChangeAspect="1"/>
          </p:cNvGraphicFramePr>
          <p:nvPr>
            <p:ph idx="1"/>
          </p:nvPr>
        </p:nvGraphicFramePr>
        <p:xfrm>
          <a:off x="609600" y="1176338"/>
          <a:ext cx="7848600" cy="5072062"/>
        </p:xfrm>
        <a:graphic>
          <a:graphicData uri="http://schemas.openxmlformats.org/presentationml/2006/ole">
            <mc:AlternateContent xmlns:mc="http://schemas.openxmlformats.org/markup-compatibility/2006">
              <mc:Choice xmlns:v="urn:schemas-microsoft-com:vml" Requires="v">
                <p:oleObj spid="_x0000_s54276" name="Visio" r:id="rId3" imgW="6776280" imgH="4379400" progId="">
                  <p:embed/>
                </p:oleObj>
              </mc:Choice>
              <mc:Fallback>
                <p:oleObj name="Visio" r:id="rId3" imgW="6776280" imgH="4379400"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176338"/>
                        <a:ext cx="7848600" cy="507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b="1" smtClean="0"/>
              <a:t>Controller</a:t>
            </a:r>
          </a:p>
        </p:txBody>
      </p:sp>
      <p:sp>
        <p:nvSpPr>
          <p:cNvPr id="48131" name="Rectangle 3"/>
          <p:cNvSpPr>
            <a:spLocks noGrp="1" noChangeArrowheads="1"/>
          </p:cNvSpPr>
          <p:nvPr>
            <p:ph type="body" idx="1"/>
          </p:nvPr>
        </p:nvSpPr>
        <p:spPr/>
        <p:txBody>
          <a:bodyPr/>
          <a:lstStyle/>
          <a:p>
            <a:pPr eaLnBrk="1" hangingPunct="1">
              <a:lnSpc>
                <a:spcPct val="90000"/>
              </a:lnSpc>
            </a:pPr>
            <a:r>
              <a:rPr lang="en-US" smtClean="0"/>
              <a:t>Controller is a </a:t>
            </a:r>
            <a:r>
              <a:rPr lang="en-US" i="1" smtClean="0"/>
              <a:t>façade</a:t>
            </a:r>
            <a:r>
              <a:rPr lang="en-US" smtClean="0"/>
              <a:t> into domain layer from interface layer</a:t>
            </a:r>
          </a:p>
          <a:p>
            <a:pPr eaLnBrk="1" hangingPunct="1">
              <a:lnSpc>
                <a:spcPct val="90000"/>
              </a:lnSpc>
            </a:pPr>
            <a:r>
              <a:rPr lang="en-US" smtClean="0"/>
              <a:t>Often use same controller class for all system events of one use case so that one can maintain state information, e.g. events must occur in a certain order</a:t>
            </a:r>
          </a:p>
          <a:p>
            <a:pPr eaLnBrk="1" hangingPunct="1">
              <a:lnSpc>
                <a:spcPct val="90000"/>
              </a:lnSpc>
            </a:pPr>
            <a:r>
              <a:rPr lang="en-US" smtClean="0"/>
              <a:t>Normally controller coordinates activity but delegates work to other objects rather than doing work itself</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b="1" smtClean="0"/>
              <a:t>Controller</a:t>
            </a:r>
          </a:p>
        </p:txBody>
      </p:sp>
      <p:sp>
        <p:nvSpPr>
          <p:cNvPr id="49155" name="Rectangle 3"/>
          <p:cNvSpPr>
            <a:spLocks noGrp="1" noChangeArrowheads="1"/>
          </p:cNvSpPr>
          <p:nvPr>
            <p:ph type="body" idx="1"/>
          </p:nvPr>
        </p:nvSpPr>
        <p:spPr/>
        <p:txBody>
          <a:bodyPr/>
          <a:lstStyle/>
          <a:p>
            <a:pPr eaLnBrk="1" hangingPunct="1"/>
            <a:r>
              <a:rPr lang="en-US" smtClean="0"/>
              <a:t>Façade controller representing overall system – use when there aren’t many system events</a:t>
            </a:r>
            <a:br>
              <a:rPr lang="en-US" smtClean="0"/>
            </a:br>
            <a:endParaRPr lang="en-US" smtClean="0"/>
          </a:p>
          <a:p>
            <a:pPr eaLnBrk="1" hangingPunct="1"/>
            <a:r>
              <a:rPr lang="en-US" smtClean="0"/>
              <a:t>Use case controllers – different controller for each use case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endParaRPr lang="en-US" dirty="0" smtClean="0"/>
          </a:p>
        </p:txBody>
      </p:sp>
      <p:graphicFrame>
        <p:nvGraphicFramePr>
          <p:cNvPr id="11266" name="Object 3"/>
          <p:cNvGraphicFramePr>
            <a:graphicFrameLocks noGrp="1" noChangeAspect="1"/>
          </p:cNvGraphicFramePr>
          <p:nvPr>
            <p:ph idx="1"/>
          </p:nvPr>
        </p:nvGraphicFramePr>
        <p:xfrm>
          <a:off x="457200" y="2190750"/>
          <a:ext cx="8229600" cy="3090863"/>
        </p:xfrm>
        <a:graphic>
          <a:graphicData uri="http://schemas.openxmlformats.org/presentationml/2006/ole">
            <mc:AlternateContent xmlns:mc="http://schemas.openxmlformats.org/markup-compatibility/2006">
              <mc:Choice xmlns:v="urn:schemas-microsoft-com:vml" Requires="v">
                <p:oleObj spid="_x0000_s55300" name="Visio" r:id="rId3" imgW="3010680" imgH="1264320" progId="">
                  <p:embed/>
                </p:oleObj>
              </mc:Choice>
              <mc:Fallback>
                <p:oleObj name="Visio" r:id="rId3" imgW="3010680" imgH="1264320"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90750"/>
                        <a:ext cx="8229600" cy="309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8" name="Object 2"/>
          <p:cNvGraphicFramePr>
            <a:graphicFrameLocks noGrp="1" noChangeAspect="1"/>
          </p:cNvGraphicFramePr>
          <p:nvPr/>
        </p:nvGraphicFramePr>
        <p:xfrm>
          <a:off x="1219200" y="609600"/>
          <a:ext cx="6629400" cy="5586413"/>
        </p:xfrm>
        <a:graphic>
          <a:graphicData uri="http://schemas.openxmlformats.org/presentationml/2006/ole">
            <mc:AlternateContent xmlns:mc="http://schemas.openxmlformats.org/markup-compatibility/2006">
              <mc:Choice xmlns:v="urn:schemas-microsoft-com:vml" Requires="v">
                <p:oleObj spid="_x0000_s116740" name="Visio" r:id="rId3" imgW="5664960" imgH="4392000" progId="">
                  <p:embed/>
                </p:oleObj>
              </mc:Choice>
              <mc:Fallback>
                <p:oleObj name="Visio" r:id="rId3" imgW="5664960" imgH="4392000" progId="">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609600"/>
                        <a:ext cx="6629400" cy="558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endParaRPr lang="en-US" dirty="0" smtClean="0"/>
          </a:p>
        </p:txBody>
      </p:sp>
      <p:graphicFrame>
        <p:nvGraphicFramePr>
          <p:cNvPr id="12290" name="Object 3"/>
          <p:cNvGraphicFramePr>
            <a:graphicFrameLocks noGrp="1" noChangeAspect="1"/>
          </p:cNvGraphicFramePr>
          <p:nvPr>
            <p:ph idx="1"/>
          </p:nvPr>
        </p:nvGraphicFramePr>
        <p:xfrm>
          <a:off x="1944688" y="1600200"/>
          <a:ext cx="5253037" cy="4525963"/>
        </p:xfrm>
        <a:graphic>
          <a:graphicData uri="http://schemas.openxmlformats.org/presentationml/2006/ole">
            <mc:AlternateContent xmlns:mc="http://schemas.openxmlformats.org/markup-compatibility/2006">
              <mc:Choice xmlns:v="urn:schemas-microsoft-com:vml" Requires="v">
                <p:oleObj spid="_x0000_s56324" name="Visio" r:id="rId3" imgW="5739480" imgH="5527440" progId="">
                  <p:embed/>
                </p:oleObj>
              </mc:Choice>
              <mc:Fallback>
                <p:oleObj name="Visio" r:id="rId3" imgW="5739480" imgH="5527440"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4688" y="1600200"/>
                        <a:ext cx="525303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b="1" smtClean="0"/>
              <a:t>Controller</a:t>
            </a:r>
          </a:p>
        </p:txBody>
      </p:sp>
      <p:sp>
        <p:nvSpPr>
          <p:cNvPr id="50179" name="Rectangle 3"/>
          <p:cNvSpPr>
            <a:spLocks noGrp="1" noChangeArrowheads="1"/>
          </p:cNvSpPr>
          <p:nvPr>
            <p:ph type="body" idx="1"/>
          </p:nvPr>
        </p:nvSpPr>
        <p:spPr/>
        <p:txBody>
          <a:bodyPr/>
          <a:lstStyle/>
          <a:p>
            <a:pPr eaLnBrk="1" hangingPunct="1">
              <a:buFontTx/>
              <a:buNone/>
            </a:pPr>
            <a:r>
              <a:rPr lang="en-US" u="sng" smtClean="0"/>
              <a:t>Bloated controller</a:t>
            </a:r>
          </a:p>
          <a:p>
            <a:pPr lvl="1" eaLnBrk="1" hangingPunct="1"/>
            <a:r>
              <a:rPr lang="en-US" smtClean="0"/>
              <a:t>Single class receiving all system events and there are many of them</a:t>
            </a:r>
          </a:p>
          <a:p>
            <a:pPr lvl="1" eaLnBrk="1" hangingPunct="1"/>
            <a:r>
              <a:rPr lang="en-US" smtClean="0"/>
              <a:t>Controller performs many tasks rather than delegating them</a:t>
            </a:r>
          </a:p>
          <a:p>
            <a:pPr lvl="1" eaLnBrk="1" hangingPunct="1"/>
            <a:r>
              <a:rPr lang="en-US" smtClean="0"/>
              <a:t>Controller has many attributes and maintains significant information about system which should have been distributed among other objects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Fig. 17.24</a:t>
            </a:r>
          </a:p>
        </p:txBody>
      </p:sp>
      <p:graphicFrame>
        <p:nvGraphicFramePr>
          <p:cNvPr id="13314" name="Object 3"/>
          <p:cNvGraphicFramePr>
            <a:graphicFrameLocks noGrp="1" noChangeAspect="1"/>
          </p:cNvGraphicFramePr>
          <p:nvPr>
            <p:ph idx="1"/>
          </p:nvPr>
        </p:nvGraphicFramePr>
        <p:xfrm>
          <a:off x="1219200" y="1184275"/>
          <a:ext cx="6629400" cy="5140325"/>
        </p:xfrm>
        <a:graphic>
          <a:graphicData uri="http://schemas.openxmlformats.org/presentationml/2006/ole">
            <mc:AlternateContent xmlns:mc="http://schemas.openxmlformats.org/markup-compatibility/2006">
              <mc:Choice xmlns:v="urn:schemas-microsoft-com:vml" Requires="v">
                <p:oleObj spid="_x0000_s57348" name="Visio" r:id="rId3" imgW="5664960" imgH="4392000" progId="">
                  <p:embed/>
                </p:oleObj>
              </mc:Choice>
              <mc:Fallback>
                <p:oleObj name="Visio" r:id="rId3" imgW="5664960" imgH="4392000"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184275"/>
                        <a:ext cx="6629400"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fontAlgn="auto" hangingPunct="1">
              <a:spcAft>
                <a:spcPts val="0"/>
              </a:spcAft>
              <a:defRPr/>
            </a:pPr>
            <a:r>
              <a:rPr lang="en-US" smtClean="0">
                <a:solidFill>
                  <a:schemeClr val="tx2">
                    <a:satMod val="200000"/>
                  </a:schemeClr>
                </a:solidFill>
              </a:rPr>
              <a:t>The Need for Patterns</a:t>
            </a:r>
          </a:p>
        </p:txBody>
      </p:sp>
      <p:sp>
        <p:nvSpPr>
          <p:cNvPr id="36867" name="Rectangle 3"/>
          <p:cNvSpPr>
            <a:spLocks noGrp="1" noChangeArrowheads="1"/>
          </p:cNvSpPr>
          <p:nvPr>
            <p:ph idx="1"/>
          </p:nvPr>
        </p:nvSpPr>
        <p:spPr/>
        <p:txBody>
          <a:bodyPr/>
          <a:lstStyle/>
          <a:p>
            <a:pPr eaLnBrk="1" hangingPunct="1"/>
            <a:r>
              <a:rPr lang="en-US" sz="2400" dirty="0" smtClean="0"/>
              <a:t>Designing object-oriented software is hard</a:t>
            </a:r>
          </a:p>
          <a:p>
            <a:pPr eaLnBrk="1" hangingPunct="1"/>
            <a:r>
              <a:rPr lang="en-US" sz="2400" dirty="0" smtClean="0"/>
              <a:t>Designing reusable object-oriented software is even harder</a:t>
            </a:r>
          </a:p>
          <a:p>
            <a:pPr lvl="1" eaLnBrk="1" hangingPunct="1"/>
            <a:r>
              <a:rPr lang="en-US" sz="2000" dirty="0" smtClean="0"/>
              <a:t>Have to find pertinent objects, factor them into classes at the right granularity, establish relationships between them, design a flexible interface</a:t>
            </a:r>
          </a:p>
          <a:p>
            <a:pPr lvl="1" eaLnBrk="1" hangingPunct="1"/>
            <a:r>
              <a:rPr lang="en-US" sz="2000" dirty="0" smtClean="0"/>
              <a:t>Design should be specific enough for the problem at hand, but general enough to address future problems (scale up or down)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2000"/>
          </a:xfrm>
        </p:spPr>
        <p:txBody>
          <a:bodyPr>
            <a:normAutofit fontScale="90000"/>
          </a:bodyPr>
          <a:lstStyle/>
          <a:p>
            <a:r>
              <a:rPr lang="en-US" dirty="0" smtClean="0"/>
              <a:t>Bloated Controllers</a:t>
            </a:r>
            <a:br>
              <a:rPr lang="en-US" dirty="0" smtClean="0"/>
            </a:br>
            <a:endParaRPr lang="en-US" dirty="0"/>
          </a:p>
        </p:txBody>
      </p:sp>
      <p:sp>
        <p:nvSpPr>
          <p:cNvPr id="3" name="Subtitle 2"/>
          <p:cNvSpPr>
            <a:spLocks noGrp="1"/>
          </p:cNvSpPr>
          <p:nvPr>
            <p:ph type="subTitle" idx="1"/>
          </p:nvPr>
        </p:nvSpPr>
        <p:spPr>
          <a:xfrm>
            <a:off x="762000" y="838200"/>
            <a:ext cx="8001000" cy="4800600"/>
          </a:xfrm>
        </p:spPr>
        <p:txBody>
          <a:bodyPr>
            <a:normAutofit fontScale="92500" lnSpcReduction="10000"/>
          </a:bodyPr>
          <a:lstStyle/>
          <a:p>
            <a:pPr algn="l"/>
            <a:r>
              <a:rPr lang="en-US" dirty="0" smtClean="0">
                <a:solidFill>
                  <a:schemeClr val="tx1"/>
                </a:solidFill>
              </a:rPr>
              <a:t>● Controller class is called bloated, if</a:t>
            </a:r>
          </a:p>
          <a:p>
            <a:pPr algn="l"/>
            <a:r>
              <a:rPr lang="en-US" dirty="0" smtClean="0">
                <a:solidFill>
                  <a:schemeClr val="tx1"/>
                </a:solidFill>
              </a:rPr>
              <a:t>– The class is overloaded with too many</a:t>
            </a:r>
          </a:p>
          <a:p>
            <a:pPr algn="l"/>
            <a:r>
              <a:rPr lang="en-US" dirty="0" smtClean="0">
                <a:solidFill>
                  <a:schemeClr val="tx1"/>
                </a:solidFill>
              </a:rPr>
              <a:t>responsibilities.</a:t>
            </a:r>
          </a:p>
          <a:p>
            <a:pPr algn="l"/>
            <a:r>
              <a:rPr lang="en-US" dirty="0" smtClean="0">
                <a:solidFill>
                  <a:schemeClr val="tx1"/>
                </a:solidFill>
              </a:rPr>
              <a:t>Solution – Add more controllers</a:t>
            </a:r>
          </a:p>
          <a:p>
            <a:pPr algn="l"/>
            <a:endParaRPr lang="en-US" dirty="0" smtClean="0">
              <a:solidFill>
                <a:schemeClr val="tx1"/>
              </a:solidFill>
            </a:endParaRPr>
          </a:p>
          <a:p>
            <a:pPr algn="l"/>
            <a:r>
              <a:rPr lang="en-US" dirty="0" smtClean="0">
                <a:solidFill>
                  <a:schemeClr val="tx1"/>
                </a:solidFill>
              </a:rPr>
              <a:t>– Controller class also performing many tasks</a:t>
            </a:r>
          </a:p>
          <a:p>
            <a:pPr algn="l"/>
            <a:r>
              <a:rPr lang="en-US" dirty="0" smtClean="0">
                <a:solidFill>
                  <a:schemeClr val="tx1"/>
                </a:solidFill>
              </a:rPr>
              <a:t>instead of delegating to other class.</a:t>
            </a:r>
          </a:p>
          <a:p>
            <a:pPr algn="l"/>
            <a:r>
              <a:rPr lang="en-US" dirty="0" smtClean="0">
                <a:solidFill>
                  <a:schemeClr val="tx1"/>
                </a:solidFill>
              </a:rPr>
              <a:t>Solution – controller class has to delegate things</a:t>
            </a:r>
          </a:p>
          <a:p>
            <a:pPr algn="l"/>
            <a:r>
              <a:rPr lang="en-US" dirty="0" smtClean="0">
                <a:solidFill>
                  <a:schemeClr val="tx1"/>
                </a:solidFill>
              </a:rPr>
              <a:t>to others.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04800"/>
            <a:ext cx="7772400" cy="762000"/>
          </a:xfrm>
        </p:spPr>
        <p:txBody>
          <a:bodyPr>
            <a:normAutofit fontScale="90000"/>
          </a:bodyPr>
          <a:lstStyle/>
          <a:p>
            <a:r>
              <a:rPr lang="en-US" b="1" dirty="0" smtClean="0"/>
              <a:t>Polymorphism</a:t>
            </a:r>
            <a:r>
              <a:rPr lang="en-US" dirty="0" smtClean="0"/>
              <a:t/>
            </a:r>
            <a:br>
              <a:rPr lang="en-US" dirty="0" smtClean="0"/>
            </a:br>
            <a:endParaRPr lang="en-US" dirty="0"/>
          </a:p>
        </p:txBody>
      </p:sp>
      <p:sp>
        <p:nvSpPr>
          <p:cNvPr id="3" name="Subtitle 2"/>
          <p:cNvSpPr>
            <a:spLocks noGrp="1"/>
          </p:cNvSpPr>
          <p:nvPr>
            <p:ph type="subTitle" idx="1"/>
          </p:nvPr>
        </p:nvSpPr>
        <p:spPr>
          <a:xfrm>
            <a:off x="304800" y="685800"/>
            <a:ext cx="8534400" cy="4953000"/>
          </a:xfrm>
        </p:spPr>
        <p:txBody>
          <a:bodyPr/>
          <a:lstStyle/>
          <a:p>
            <a:pPr algn="l"/>
            <a:r>
              <a:rPr lang="en-US" b="1" dirty="0" smtClean="0">
                <a:solidFill>
                  <a:schemeClr val="tx1"/>
                </a:solidFill>
              </a:rPr>
              <a:t>Problem:</a:t>
            </a:r>
            <a:r>
              <a:rPr lang="en-US" dirty="0" smtClean="0">
                <a:solidFill>
                  <a:schemeClr val="tx1"/>
                </a:solidFill>
              </a:rPr>
              <a:t>  How to handle alternatives based on type? How to create pluggable software components?</a:t>
            </a:r>
          </a:p>
          <a:p>
            <a:pPr algn="l"/>
            <a:endParaRPr lang="en-US" dirty="0" smtClean="0">
              <a:solidFill>
                <a:schemeClr val="tx1"/>
              </a:solidFill>
            </a:endParaRPr>
          </a:p>
          <a:p>
            <a:pPr algn="l"/>
            <a:r>
              <a:rPr lang="en-US" b="1" dirty="0" smtClean="0">
                <a:solidFill>
                  <a:schemeClr val="tx1"/>
                </a:solidFill>
              </a:rPr>
              <a:t>Solution: </a:t>
            </a:r>
            <a:r>
              <a:rPr lang="en-US" dirty="0" smtClean="0">
                <a:solidFill>
                  <a:schemeClr val="tx1"/>
                </a:solidFill>
              </a:rPr>
              <a:t>When related alternatives or behaviors vary by type (class), assign responsibility</a:t>
            </a:r>
          </a:p>
          <a:p>
            <a:pPr algn="l"/>
            <a:r>
              <a:rPr lang="en-US" dirty="0" smtClean="0">
                <a:solidFill>
                  <a:schemeClr val="tx1"/>
                </a:solidFill>
              </a:rPr>
              <a:t>for the behavior—using polymorphic operations—to the types for which the</a:t>
            </a:r>
          </a:p>
          <a:p>
            <a:pPr algn="l"/>
            <a:r>
              <a:rPr lang="en-US" dirty="0" smtClean="0">
                <a:solidFill>
                  <a:schemeClr val="tx1"/>
                </a:solidFill>
              </a:rPr>
              <a:t>behavior varies.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762000"/>
            <a:ext cx="8153400" cy="4876800"/>
          </a:xfrm>
        </p:spPr>
        <p:txBody>
          <a:bodyPr>
            <a:normAutofit/>
          </a:bodyPr>
          <a:lstStyle/>
          <a:p>
            <a:pPr algn="l">
              <a:buFont typeface="Arial" pitchFamily="34" charset="0"/>
              <a:buChar char="•"/>
            </a:pPr>
            <a:r>
              <a:rPr lang="en-US" dirty="0" smtClean="0">
                <a:solidFill>
                  <a:schemeClr val="tx1"/>
                </a:solidFill>
              </a:rPr>
              <a:t>How to handle related but varying elements</a:t>
            </a:r>
          </a:p>
          <a:p>
            <a:pPr algn="l"/>
            <a:r>
              <a:rPr lang="en-US" dirty="0" smtClean="0">
                <a:solidFill>
                  <a:schemeClr val="tx1"/>
                </a:solidFill>
              </a:rPr>
              <a:t>based on element type?</a:t>
            </a:r>
          </a:p>
          <a:p>
            <a:pPr algn="l"/>
            <a:r>
              <a:rPr lang="en-US" dirty="0" smtClean="0">
                <a:solidFill>
                  <a:schemeClr val="tx1"/>
                </a:solidFill>
              </a:rPr>
              <a:t>● Polymorphism guides us in deciding which</a:t>
            </a:r>
          </a:p>
          <a:p>
            <a:pPr algn="l"/>
            <a:r>
              <a:rPr lang="en-US" dirty="0" smtClean="0">
                <a:solidFill>
                  <a:schemeClr val="tx1"/>
                </a:solidFill>
              </a:rPr>
              <a:t>object is responsible for handling those</a:t>
            </a:r>
          </a:p>
          <a:p>
            <a:pPr algn="l"/>
            <a:r>
              <a:rPr lang="en-US" dirty="0" smtClean="0">
                <a:solidFill>
                  <a:schemeClr val="tx1"/>
                </a:solidFill>
              </a:rPr>
              <a:t>varying elements.</a:t>
            </a:r>
          </a:p>
          <a:p>
            <a:pPr algn="l"/>
            <a:r>
              <a:rPr lang="en-US" dirty="0" smtClean="0">
                <a:solidFill>
                  <a:schemeClr val="tx1"/>
                </a:solidFill>
              </a:rPr>
              <a:t>● Benefits: handling new variations will become</a:t>
            </a:r>
          </a:p>
          <a:p>
            <a:pPr algn="l"/>
            <a:r>
              <a:rPr lang="en-US" dirty="0" smtClean="0">
                <a:solidFill>
                  <a:schemeClr val="tx1"/>
                </a:solidFill>
              </a:rPr>
              <a:t>easy.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612775"/>
          </a:xfrm>
        </p:spPr>
        <p:txBody>
          <a:bodyPr>
            <a:normAutofit fontScale="90000"/>
          </a:bodyPr>
          <a:lstStyle/>
          <a:p>
            <a:r>
              <a:rPr lang="en-US" dirty="0" smtClean="0"/>
              <a:t>Example for Polymorphism</a:t>
            </a:r>
            <a:br>
              <a:rPr lang="en-US" dirty="0" smtClean="0"/>
            </a:br>
            <a:endParaRPr lang="en-US" dirty="0"/>
          </a:p>
        </p:txBody>
      </p:sp>
      <p:sp>
        <p:nvSpPr>
          <p:cNvPr id="3" name="Subtitle 2"/>
          <p:cNvSpPr>
            <a:spLocks noGrp="1"/>
          </p:cNvSpPr>
          <p:nvPr>
            <p:ph type="subTitle" idx="1"/>
          </p:nvPr>
        </p:nvSpPr>
        <p:spPr>
          <a:xfrm>
            <a:off x="609600" y="838200"/>
            <a:ext cx="8001000" cy="4800600"/>
          </a:xfrm>
        </p:spPr>
        <p:txBody>
          <a:bodyPr/>
          <a:lstStyle/>
          <a:p>
            <a:pPr algn="l">
              <a:buFont typeface="Arial" pitchFamily="34" charset="0"/>
              <a:buChar char="•"/>
            </a:pPr>
            <a:r>
              <a:rPr lang="en-US" dirty="0" smtClean="0">
                <a:solidFill>
                  <a:schemeClr val="tx1"/>
                </a:solidFill>
              </a:rPr>
              <a:t>the </a:t>
            </a:r>
            <a:r>
              <a:rPr lang="en-US" dirty="0" err="1" smtClean="0">
                <a:solidFill>
                  <a:schemeClr val="tx1"/>
                </a:solidFill>
              </a:rPr>
              <a:t>getArea</a:t>
            </a:r>
            <a:r>
              <a:rPr lang="en-US" dirty="0" smtClean="0">
                <a:solidFill>
                  <a:schemeClr val="tx1"/>
                </a:solidFill>
              </a:rPr>
              <a:t>() varies by the type of shape, so we assign that responsibility to the subclasses.</a:t>
            </a:r>
          </a:p>
          <a:p>
            <a:pPr algn="l">
              <a:buFont typeface="Arial" pitchFamily="34" charset="0"/>
              <a:buChar char="•"/>
            </a:pPr>
            <a:endParaRPr lang="en-US" dirty="0" smtClean="0">
              <a:solidFill>
                <a:schemeClr val="tx1"/>
              </a:solidFill>
            </a:endParaRPr>
          </a:p>
          <a:p>
            <a:pPr algn="l">
              <a:buFont typeface="Arial" pitchFamily="34" charset="0"/>
              <a:buChar char="•"/>
            </a:pPr>
            <a:r>
              <a:rPr lang="en-US" dirty="0" smtClean="0">
                <a:solidFill>
                  <a:schemeClr val="tx1"/>
                </a:solidFill>
              </a:rPr>
              <a:t> By sending message to the Shape object, a call will be made to the corresponding sub class object – Circle or Triangle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ChangeAspect="1" noChangeArrowheads="1"/>
          </p:cNvPicPr>
          <p:nvPr/>
        </p:nvPicPr>
        <p:blipFill>
          <a:blip r:embed="rId2"/>
          <a:srcRect/>
          <a:stretch>
            <a:fillRect/>
          </a:stretch>
        </p:blipFill>
        <p:spPr bwMode="auto">
          <a:xfrm>
            <a:off x="1219200" y="1371600"/>
            <a:ext cx="68580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762000"/>
            <a:ext cx="7924800" cy="5334000"/>
          </a:xfrm>
        </p:spPr>
        <p:txBody>
          <a:bodyPr>
            <a:normAutofit fontScale="85000" lnSpcReduction="10000"/>
          </a:bodyPr>
          <a:lstStyle/>
          <a:p>
            <a:pPr algn="l"/>
            <a:r>
              <a:rPr lang="en-US" b="1" dirty="0" smtClean="0">
                <a:solidFill>
                  <a:schemeClr val="tx1"/>
                </a:solidFill>
              </a:rPr>
              <a:t>Example In the </a:t>
            </a:r>
            <a:r>
              <a:rPr lang="en-US" b="1" dirty="0" err="1" smtClean="0">
                <a:solidFill>
                  <a:schemeClr val="tx1"/>
                </a:solidFill>
              </a:rPr>
              <a:t>NextGen</a:t>
            </a:r>
            <a:r>
              <a:rPr lang="en-US" b="1" dirty="0" smtClean="0">
                <a:solidFill>
                  <a:schemeClr val="tx1"/>
                </a:solidFill>
              </a:rPr>
              <a:t> POS application, </a:t>
            </a:r>
          </a:p>
          <a:p>
            <a:pPr algn="l"/>
            <a:r>
              <a:rPr lang="en-US" dirty="0" smtClean="0">
                <a:solidFill>
                  <a:schemeClr val="tx1"/>
                </a:solidFill>
              </a:rPr>
              <a:t>there are multiple external third-party tax calculators</a:t>
            </a:r>
          </a:p>
          <a:p>
            <a:pPr algn="l"/>
            <a:r>
              <a:rPr lang="en-US" dirty="0" smtClean="0">
                <a:solidFill>
                  <a:schemeClr val="tx1"/>
                </a:solidFill>
              </a:rPr>
              <a:t>that must be supported (such as Tax-Master and Good-As-Gold Tax-Pro);</a:t>
            </a:r>
          </a:p>
          <a:p>
            <a:pPr algn="l"/>
            <a:r>
              <a:rPr lang="en-US" dirty="0" smtClean="0">
                <a:solidFill>
                  <a:schemeClr val="tx1"/>
                </a:solidFill>
              </a:rPr>
              <a:t> the system needs to be able to integrate with different ones. </a:t>
            </a:r>
          </a:p>
          <a:p>
            <a:pPr algn="l"/>
            <a:r>
              <a:rPr lang="en-US" dirty="0" smtClean="0">
                <a:solidFill>
                  <a:schemeClr val="tx1"/>
                </a:solidFill>
              </a:rPr>
              <a:t>Each tax calculator has a different interface, and so there is similar but varying behavior to adapt to each of these external fixed interfaces or APIs. </a:t>
            </a:r>
          </a:p>
          <a:p>
            <a:pPr algn="l"/>
            <a:r>
              <a:rPr lang="en-US" dirty="0" smtClean="0">
                <a:solidFill>
                  <a:schemeClr val="tx1"/>
                </a:solidFill>
              </a:rPr>
              <a:t>One product may support a raw TCP socket protocol, another may offer a SOAP interface, and a third</a:t>
            </a:r>
          </a:p>
          <a:p>
            <a:pPr algn="l"/>
            <a:r>
              <a:rPr lang="en-US" dirty="0" smtClean="0">
                <a:solidFill>
                  <a:schemeClr val="tx1"/>
                </a:solidFill>
              </a:rPr>
              <a:t>may offer a Java RMI interface.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descr="C:\Users\Administrator\Downloads\New Doc 2020-10-28 10.58.09.jpg"/>
          <p:cNvPicPr>
            <a:picLocks noChangeAspect="1" noChangeArrowheads="1"/>
          </p:cNvPicPr>
          <p:nvPr/>
        </p:nvPicPr>
        <p:blipFill>
          <a:blip r:embed="rId2"/>
          <a:srcRect/>
          <a:stretch>
            <a:fillRect/>
          </a:stretch>
        </p:blipFill>
        <p:spPr bwMode="auto">
          <a:xfrm>
            <a:off x="0" y="725365"/>
            <a:ext cx="9144000" cy="5407269"/>
          </a:xfrm>
          <a:prstGeom prst="rect">
            <a:avLst/>
          </a:prstGeom>
          <a:no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1"/>
            <a:ext cx="7772400" cy="609600"/>
          </a:xfrm>
        </p:spPr>
        <p:txBody>
          <a:bodyPr>
            <a:normAutofit fontScale="90000"/>
          </a:bodyPr>
          <a:lstStyle/>
          <a:p>
            <a:r>
              <a:rPr lang="en-US" dirty="0" smtClean="0"/>
              <a:t>Pure Fabrication</a:t>
            </a:r>
            <a:endParaRPr lang="en-US" dirty="0"/>
          </a:p>
        </p:txBody>
      </p:sp>
      <p:sp>
        <p:nvSpPr>
          <p:cNvPr id="3" name="Subtitle 2"/>
          <p:cNvSpPr>
            <a:spLocks noGrp="1"/>
          </p:cNvSpPr>
          <p:nvPr>
            <p:ph type="subTitle" idx="1"/>
          </p:nvPr>
        </p:nvSpPr>
        <p:spPr>
          <a:xfrm>
            <a:off x="838200" y="990600"/>
            <a:ext cx="7924800" cy="4648200"/>
          </a:xfrm>
        </p:spPr>
        <p:txBody>
          <a:bodyPr>
            <a:normAutofit fontScale="92500" lnSpcReduction="10000"/>
          </a:bodyPr>
          <a:lstStyle/>
          <a:p>
            <a:pPr algn="l"/>
            <a:r>
              <a:rPr lang="en-US" b="1" dirty="0" smtClean="0">
                <a:solidFill>
                  <a:schemeClr val="tx1"/>
                </a:solidFill>
              </a:rPr>
              <a:t>Problem</a:t>
            </a:r>
            <a:r>
              <a:rPr lang="en-US" dirty="0" smtClean="0">
                <a:solidFill>
                  <a:schemeClr val="tx1"/>
                </a:solidFill>
              </a:rPr>
              <a:t>: Sometimes, during design, responsibilities need to be assigned that are not naturally attributable to any of the conceptual classes. </a:t>
            </a:r>
          </a:p>
          <a:p>
            <a:pPr algn="l"/>
            <a:r>
              <a:rPr lang="en-US" dirty="0" smtClean="0">
                <a:solidFill>
                  <a:schemeClr val="tx1"/>
                </a:solidFill>
              </a:rPr>
              <a:t> </a:t>
            </a:r>
            <a:r>
              <a:rPr lang="en-US" b="1" dirty="0" smtClean="0">
                <a:solidFill>
                  <a:schemeClr val="tx1"/>
                </a:solidFill>
              </a:rPr>
              <a:t>Solution</a:t>
            </a:r>
            <a:r>
              <a:rPr lang="en-US" dirty="0" smtClean="0">
                <a:solidFill>
                  <a:schemeClr val="tx1"/>
                </a:solidFill>
              </a:rPr>
              <a:t>: Create an artificial class that does not represents anything in the problem domain. </a:t>
            </a:r>
          </a:p>
          <a:p>
            <a:pPr algn="l"/>
            <a:endParaRPr lang="en-US" dirty="0" smtClean="0">
              <a:solidFill>
                <a:schemeClr val="tx1"/>
              </a:solidFill>
            </a:endParaRPr>
          </a:p>
          <a:p>
            <a:pPr algn="l"/>
            <a:r>
              <a:rPr lang="en-US" dirty="0" smtClean="0">
                <a:solidFill>
                  <a:schemeClr val="tx1"/>
                </a:solidFill>
              </a:rPr>
              <a:t>• Note: Most of the </a:t>
            </a:r>
            <a:r>
              <a:rPr lang="en-US" dirty="0" err="1" smtClean="0">
                <a:solidFill>
                  <a:schemeClr val="tx1"/>
                </a:solidFill>
              </a:rPr>
              <a:t>GoF</a:t>
            </a:r>
            <a:r>
              <a:rPr lang="en-US" dirty="0" smtClean="0">
                <a:solidFill>
                  <a:schemeClr val="tx1"/>
                </a:solidFill>
              </a:rPr>
              <a:t> patterns involve fabricating new classes--e.g. observer, adapter, abstract factory, etc.</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990600"/>
            <a:ext cx="7543800" cy="2971800"/>
          </a:xfrm>
        </p:spPr>
        <p:txBody>
          <a:bodyPr>
            <a:normAutofit lnSpcReduction="10000"/>
          </a:bodyPr>
          <a:lstStyle/>
          <a:p>
            <a:pPr algn="just"/>
            <a:r>
              <a:rPr lang="en-US" dirty="0" smtClean="0">
                <a:solidFill>
                  <a:schemeClr val="tx1"/>
                </a:solidFill>
              </a:rPr>
              <a:t>Assign a highly cohesive set of responsibilities to an artificial or convenience class that does not represent a problem domain concept—something made up, to support high cohesion, low coupling, and reuse.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533400"/>
            <a:ext cx="7620000" cy="5105400"/>
          </a:xfrm>
        </p:spPr>
        <p:txBody>
          <a:bodyPr>
            <a:normAutofit fontScale="92500"/>
          </a:bodyPr>
          <a:lstStyle/>
          <a:p>
            <a:pPr algn="l">
              <a:buFont typeface="Arial" pitchFamily="34" charset="0"/>
              <a:buChar char="•"/>
            </a:pPr>
            <a:r>
              <a:rPr lang="en-US" dirty="0" smtClean="0">
                <a:solidFill>
                  <a:schemeClr val="tx1"/>
                </a:solidFill>
              </a:rPr>
              <a:t>Fabricated class/ artificial class – assign set of</a:t>
            </a:r>
          </a:p>
          <a:p>
            <a:pPr algn="l"/>
            <a:r>
              <a:rPr lang="en-US" dirty="0" smtClean="0">
                <a:solidFill>
                  <a:schemeClr val="tx1"/>
                </a:solidFill>
              </a:rPr>
              <a:t>related responsibilities that doesn't represent</a:t>
            </a:r>
          </a:p>
          <a:p>
            <a:pPr algn="l"/>
            <a:r>
              <a:rPr lang="en-US" dirty="0" smtClean="0">
                <a:solidFill>
                  <a:schemeClr val="tx1"/>
                </a:solidFill>
              </a:rPr>
              <a:t>any domain object.</a:t>
            </a:r>
          </a:p>
          <a:p>
            <a:pPr algn="l"/>
            <a:r>
              <a:rPr lang="en-US" dirty="0" smtClean="0">
                <a:solidFill>
                  <a:schemeClr val="tx1"/>
                </a:solidFill>
              </a:rPr>
              <a:t>● Provides a highly cohesive set of activities.</a:t>
            </a:r>
          </a:p>
          <a:p>
            <a:pPr algn="l"/>
            <a:r>
              <a:rPr lang="en-US" dirty="0" smtClean="0">
                <a:solidFill>
                  <a:schemeClr val="tx1"/>
                </a:solidFill>
              </a:rPr>
              <a:t>● Behavioral decomposed – implements some</a:t>
            </a:r>
          </a:p>
          <a:p>
            <a:pPr algn="l"/>
            <a:r>
              <a:rPr lang="en-US" dirty="0" smtClean="0">
                <a:solidFill>
                  <a:schemeClr val="tx1"/>
                </a:solidFill>
              </a:rPr>
              <a:t>algorithm.</a:t>
            </a:r>
          </a:p>
          <a:p>
            <a:pPr algn="l"/>
            <a:r>
              <a:rPr lang="en-US" dirty="0" smtClean="0">
                <a:solidFill>
                  <a:schemeClr val="tx1"/>
                </a:solidFill>
              </a:rPr>
              <a:t>● Examples: Adapter, Strategy</a:t>
            </a:r>
          </a:p>
          <a:p>
            <a:pPr algn="l"/>
            <a:r>
              <a:rPr lang="en-US" dirty="0" smtClean="0">
                <a:solidFill>
                  <a:schemeClr val="tx1"/>
                </a:solidFill>
              </a:rPr>
              <a:t>● Benefits: High cohesion, low coupling and can</a:t>
            </a:r>
          </a:p>
          <a:p>
            <a:pPr algn="l"/>
            <a:r>
              <a:rPr lang="en-US" dirty="0" smtClean="0">
                <a:solidFill>
                  <a:schemeClr val="tx1"/>
                </a:solidFill>
              </a:rPr>
              <a:t>reuse this class.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pPr eaLnBrk="1" fontAlgn="auto" hangingPunct="1">
              <a:spcAft>
                <a:spcPts val="0"/>
              </a:spcAft>
              <a:defRPr/>
            </a:pPr>
            <a:r>
              <a:rPr lang="en-US" smtClean="0">
                <a:solidFill>
                  <a:schemeClr val="tx2">
                    <a:satMod val="200000"/>
                  </a:schemeClr>
                </a:solidFill>
              </a:rPr>
              <a:t>Purpose of Patterns</a:t>
            </a:r>
          </a:p>
        </p:txBody>
      </p:sp>
      <p:sp>
        <p:nvSpPr>
          <p:cNvPr id="38915" name="Rectangle 3"/>
          <p:cNvSpPr>
            <a:spLocks noGrp="1" noChangeArrowheads="1"/>
          </p:cNvSpPr>
          <p:nvPr>
            <p:ph idx="1"/>
          </p:nvPr>
        </p:nvSpPr>
        <p:spPr/>
        <p:txBody>
          <a:bodyPr/>
          <a:lstStyle/>
          <a:p>
            <a:pPr eaLnBrk="1" hangingPunct="1"/>
            <a:r>
              <a:rPr lang="en-US" sz="2400" smtClean="0"/>
              <a:t>The purpose of patterns then can be generalized as providing the following:</a:t>
            </a:r>
          </a:p>
          <a:p>
            <a:pPr lvl="1" eaLnBrk="1" hangingPunct="1"/>
            <a:r>
              <a:rPr lang="en-US" sz="2000" smtClean="0"/>
              <a:t>Giving a vocabulary to a problem, context, solution, consequences set</a:t>
            </a:r>
          </a:p>
          <a:p>
            <a:pPr lvl="1" eaLnBrk="1" hangingPunct="1"/>
            <a:r>
              <a:rPr lang="en-US" sz="2000" smtClean="0"/>
              <a:t>Cataloging designs that have proved successful in past systems and formalizing their elements, relationships, interactions, etc.</a:t>
            </a:r>
          </a:p>
          <a:p>
            <a:pPr lvl="1" eaLnBrk="1" hangingPunct="1"/>
            <a:r>
              <a:rPr lang="en-US" sz="2000" smtClean="0"/>
              <a:t>Provide enough information about trade-offs and consequences to allow an intelligent design decision to be made about applying a given solution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765175"/>
          </a:xfrm>
        </p:spPr>
        <p:txBody>
          <a:bodyPr>
            <a:normAutofit fontScale="90000"/>
          </a:bodyPr>
          <a:lstStyle/>
          <a:p>
            <a:r>
              <a:rPr lang="en-US" dirty="0" smtClean="0"/>
              <a:t>Example</a:t>
            </a:r>
            <a:br>
              <a:rPr lang="en-US" dirty="0" smtClean="0"/>
            </a:br>
            <a:endParaRPr lang="en-US" dirty="0"/>
          </a:p>
        </p:txBody>
      </p:sp>
      <p:sp>
        <p:nvSpPr>
          <p:cNvPr id="3" name="Subtitle 2"/>
          <p:cNvSpPr>
            <a:spLocks noGrp="1"/>
          </p:cNvSpPr>
          <p:nvPr>
            <p:ph type="subTitle" idx="1"/>
          </p:nvPr>
        </p:nvSpPr>
        <p:spPr>
          <a:xfrm>
            <a:off x="914400" y="914400"/>
            <a:ext cx="7772400" cy="4724400"/>
          </a:xfrm>
        </p:spPr>
        <p:txBody>
          <a:bodyPr>
            <a:normAutofit fontScale="92500"/>
          </a:bodyPr>
          <a:lstStyle/>
          <a:p>
            <a:pPr algn="l"/>
            <a:r>
              <a:rPr lang="en-US" dirty="0" smtClean="0"/>
              <a:t>● </a:t>
            </a:r>
            <a:r>
              <a:rPr lang="en-US" dirty="0" smtClean="0">
                <a:solidFill>
                  <a:schemeClr val="tx1"/>
                </a:solidFill>
              </a:rPr>
              <a:t>Suppose Shape class, if we must store the shape data in a database.</a:t>
            </a:r>
          </a:p>
          <a:p>
            <a:pPr algn="l"/>
            <a:r>
              <a:rPr lang="en-US" dirty="0" smtClean="0">
                <a:solidFill>
                  <a:schemeClr val="tx1"/>
                </a:solidFill>
              </a:rPr>
              <a:t>● If we put this responsibility in Shape class, there will be many database related operations thus making Shape </a:t>
            </a:r>
            <a:r>
              <a:rPr lang="en-US" dirty="0" err="1" smtClean="0">
                <a:solidFill>
                  <a:schemeClr val="tx1"/>
                </a:solidFill>
              </a:rPr>
              <a:t>incohesive</a:t>
            </a:r>
            <a:r>
              <a:rPr lang="en-US" dirty="0" smtClean="0">
                <a:solidFill>
                  <a:schemeClr val="tx1"/>
                </a:solidFill>
              </a:rPr>
              <a:t>.</a:t>
            </a:r>
          </a:p>
          <a:p>
            <a:pPr algn="l"/>
            <a:r>
              <a:rPr lang="en-US" dirty="0" smtClean="0">
                <a:solidFill>
                  <a:schemeClr val="tx1"/>
                </a:solidFill>
              </a:rPr>
              <a:t>● So, create a fabricated class </a:t>
            </a:r>
            <a:r>
              <a:rPr lang="en-US" dirty="0" err="1" smtClean="0">
                <a:solidFill>
                  <a:schemeClr val="tx1"/>
                </a:solidFill>
              </a:rPr>
              <a:t>DBStore</a:t>
            </a:r>
            <a:r>
              <a:rPr lang="en-US" dirty="0" smtClean="0">
                <a:solidFill>
                  <a:schemeClr val="tx1"/>
                </a:solidFill>
              </a:rPr>
              <a:t> which is</a:t>
            </a:r>
          </a:p>
          <a:p>
            <a:pPr algn="l"/>
            <a:r>
              <a:rPr lang="en-US" dirty="0" smtClean="0">
                <a:solidFill>
                  <a:schemeClr val="tx1"/>
                </a:solidFill>
              </a:rPr>
              <a:t>responsible to perform all database operations.</a:t>
            </a:r>
          </a:p>
          <a:p>
            <a:pPr algn="l"/>
            <a:r>
              <a:rPr lang="en-US" dirty="0" smtClean="0">
                <a:solidFill>
                  <a:schemeClr val="tx1"/>
                </a:solidFill>
              </a:rPr>
              <a:t>● Similarly </a:t>
            </a:r>
            <a:r>
              <a:rPr lang="en-US" dirty="0" err="1" smtClean="0">
                <a:solidFill>
                  <a:schemeClr val="tx1"/>
                </a:solidFill>
              </a:rPr>
              <a:t>logInterface</a:t>
            </a:r>
            <a:r>
              <a:rPr lang="en-US" dirty="0" smtClean="0">
                <a:solidFill>
                  <a:schemeClr val="tx1"/>
                </a:solidFill>
              </a:rPr>
              <a:t> which is responsible for logging information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09600"/>
            <a:ext cx="8077200" cy="5029200"/>
          </a:xfrm>
        </p:spPr>
        <p:txBody>
          <a:bodyPr>
            <a:noAutofit/>
          </a:bodyPr>
          <a:lstStyle/>
          <a:p>
            <a:pPr algn="l">
              <a:buFont typeface="Arial" pitchFamily="34" charset="0"/>
              <a:buChar char="•"/>
            </a:pPr>
            <a:r>
              <a:rPr lang="en-US" sz="1800" dirty="0" smtClean="0">
                <a:solidFill>
                  <a:schemeClr val="tx1"/>
                </a:solidFill>
              </a:rPr>
              <a:t>The task requires a relatively large number of supporting database-oriented</a:t>
            </a:r>
          </a:p>
          <a:p>
            <a:pPr algn="l"/>
            <a:r>
              <a:rPr lang="en-US" sz="1800" dirty="0" smtClean="0">
                <a:solidFill>
                  <a:schemeClr val="tx1"/>
                </a:solidFill>
              </a:rPr>
              <a:t>operations, none related to the concept of sale-</a:t>
            </a:r>
            <a:r>
              <a:rPr lang="en-US" sz="1800" dirty="0" err="1" smtClean="0">
                <a:solidFill>
                  <a:schemeClr val="tx1"/>
                </a:solidFill>
              </a:rPr>
              <a:t>ness</a:t>
            </a:r>
            <a:r>
              <a:rPr lang="en-US" sz="1800" dirty="0" smtClean="0">
                <a:solidFill>
                  <a:schemeClr val="tx1"/>
                </a:solidFill>
              </a:rPr>
              <a:t>, so the Sale class</a:t>
            </a:r>
          </a:p>
          <a:p>
            <a:pPr algn="l"/>
            <a:r>
              <a:rPr lang="en-US" sz="1800" dirty="0" smtClean="0">
                <a:solidFill>
                  <a:schemeClr val="tx1"/>
                </a:solidFill>
              </a:rPr>
              <a:t>becomes </a:t>
            </a:r>
            <a:r>
              <a:rPr lang="en-US" sz="1800" dirty="0" err="1" smtClean="0">
                <a:solidFill>
                  <a:schemeClr val="tx1"/>
                </a:solidFill>
              </a:rPr>
              <a:t>incohesive</a:t>
            </a:r>
            <a:r>
              <a:rPr lang="en-US" sz="1800" dirty="0" smtClean="0">
                <a:solidFill>
                  <a:schemeClr val="tx1"/>
                </a:solidFill>
              </a:rPr>
              <a:t>.</a:t>
            </a:r>
          </a:p>
          <a:p>
            <a:pPr algn="l"/>
            <a:r>
              <a:rPr lang="en-US" sz="1800" dirty="0" smtClean="0">
                <a:solidFill>
                  <a:schemeClr val="tx1"/>
                </a:solidFill>
              </a:rPr>
              <a:t>• The Sale class has to be coupled to the relational database interface (such as</a:t>
            </a:r>
          </a:p>
          <a:p>
            <a:pPr algn="l"/>
            <a:r>
              <a:rPr lang="en-US" sz="1800" dirty="0" smtClean="0">
                <a:solidFill>
                  <a:schemeClr val="tx1"/>
                </a:solidFill>
              </a:rPr>
              <a:t>JDBC in Java technologies), so its coupling goes up. And the coupling is not</a:t>
            </a:r>
          </a:p>
          <a:p>
            <a:pPr algn="l"/>
            <a:r>
              <a:rPr lang="en-US" sz="1800" dirty="0" smtClean="0">
                <a:solidFill>
                  <a:schemeClr val="tx1"/>
                </a:solidFill>
              </a:rPr>
              <a:t>even to another domain object, but to a particular kind of database</a:t>
            </a:r>
          </a:p>
          <a:p>
            <a:pPr algn="l"/>
            <a:r>
              <a:rPr lang="en-US" sz="1800" dirty="0" smtClean="0">
                <a:solidFill>
                  <a:schemeClr val="tx1"/>
                </a:solidFill>
              </a:rPr>
              <a:t>interface.</a:t>
            </a:r>
          </a:p>
          <a:p>
            <a:pPr algn="l"/>
            <a:r>
              <a:rPr lang="en-US" sz="1800" dirty="0" smtClean="0">
                <a:solidFill>
                  <a:schemeClr val="tx1"/>
                </a:solidFill>
              </a:rPr>
              <a:t>• Saving objects in a relational database is a very general task for which</a:t>
            </a:r>
          </a:p>
          <a:p>
            <a:pPr algn="l"/>
            <a:r>
              <a:rPr lang="en-US" sz="1800" dirty="0" smtClean="0">
                <a:solidFill>
                  <a:schemeClr val="tx1"/>
                </a:solidFill>
              </a:rPr>
              <a:t>many classes need support. Placing these responsibilities in the Sale class</a:t>
            </a:r>
          </a:p>
          <a:p>
            <a:pPr algn="l"/>
            <a:r>
              <a:rPr lang="en-US" sz="1800" dirty="0" smtClean="0">
                <a:solidFill>
                  <a:schemeClr val="tx1"/>
                </a:solidFill>
              </a:rPr>
              <a:t>suggests there is going to be poor reuse or lots of duplication in other classes</a:t>
            </a:r>
          </a:p>
          <a:p>
            <a:pPr algn="l"/>
            <a:r>
              <a:rPr lang="en-US" sz="1800" dirty="0" smtClean="0">
                <a:solidFill>
                  <a:schemeClr val="tx1"/>
                </a:solidFill>
              </a:rPr>
              <a:t>that do the same thing.</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685800"/>
            <a:ext cx="8153400" cy="4953000"/>
          </a:xfrm>
        </p:spPr>
        <p:txBody>
          <a:bodyPr>
            <a:normAutofit lnSpcReduction="10000"/>
          </a:bodyPr>
          <a:lstStyle/>
          <a:p>
            <a:pPr algn="l"/>
            <a:r>
              <a:rPr lang="en-US" dirty="0" smtClean="0">
                <a:solidFill>
                  <a:schemeClr val="tx1"/>
                </a:solidFill>
              </a:rPr>
              <a:t>This Pure Fabrication solves the following design problems:</a:t>
            </a:r>
          </a:p>
          <a:p>
            <a:pPr algn="l"/>
            <a:r>
              <a:rPr lang="en-US" dirty="0" smtClean="0">
                <a:solidFill>
                  <a:schemeClr val="tx1"/>
                </a:solidFill>
              </a:rPr>
              <a:t>• The </a:t>
            </a:r>
            <a:r>
              <a:rPr lang="en-US" i="1" dirty="0" smtClean="0">
                <a:solidFill>
                  <a:schemeClr val="tx1"/>
                </a:solidFill>
              </a:rPr>
              <a:t>Sale remains well-designed, with high cohesion and low coupling.</a:t>
            </a:r>
          </a:p>
          <a:p>
            <a:pPr algn="l"/>
            <a:r>
              <a:rPr lang="en-US" dirty="0" smtClean="0">
                <a:solidFill>
                  <a:schemeClr val="tx1"/>
                </a:solidFill>
              </a:rPr>
              <a:t>• The </a:t>
            </a:r>
            <a:r>
              <a:rPr lang="en-US" i="1" dirty="0" err="1" smtClean="0">
                <a:solidFill>
                  <a:schemeClr val="tx1"/>
                </a:solidFill>
              </a:rPr>
              <a:t>PersistentStorage</a:t>
            </a:r>
            <a:r>
              <a:rPr lang="en-US" i="1" dirty="0" smtClean="0">
                <a:solidFill>
                  <a:schemeClr val="tx1"/>
                </a:solidFill>
              </a:rPr>
              <a:t> class is itself relatively cohesive, having the sole </a:t>
            </a:r>
            <a:r>
              <a:rPr lang="en-US" i="1" dirty="0" err="1" smtClean="0">
                <a:solidFill>
                  <a:schemeClr val="tx1"/>
                </a:solidFill>
              </a:rPr>
              <a:t>pur</a:t>
            </a:r>
            <a:r>
              <a:rPr lang="en-US" i="1" dirty="0" smtClean="0">
                <a:solidFill>
                  <a:schemeClr val="tx1"/>
                </a:solidFill>
              </a:rPr>
              <a:t> </a:t>
            </a:r>
            <a:r>
              <a:rPr lang="en-US" dirty="0" smtClean="0">
                <a:solidFill>
                  <a:schemeClr val="tx1"/>
                </a:solidFill>
              </a:rPr>
              <a:t>pose of storing or inserting objects in a persistent storage medium.</a:t>
            </a:r>
          </a:p>
          <a:p>
            <a:pPr algn="l"/>
            <a:r>
              <a:rPr lang="en-US" dirty="0" smtClean="0">
                <a:solidFill>
                  <a:schemeClr val="tx1"/>
                </a:solidFill>
              </a:rPr>
              <a:t>• The </a:t>
            </a:r>
            <a:r>
              <a:rPr lang="en-US" i="1" dirty="0" err="1" smtClean="0">
                <a:solidFill>
                  <a:schemeClr val="tx1"/>
                </a:solidFill>
              </a:rPr>
              <a:t>PersistentStorage</a:t>
            </a:r>
            <a:r>
              <a:rPr lang="en-US" i="1" dirty="0" smtClean="0">
                <a:solidFill>
                  <a:schemeClr val="tx1"/>
                </a:solidFill>
              </a:rPr>
              <a:t> class is a very generic and reusable object.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1"/>
          </a:xfrm>
        </p:spPr>
        <p:txBody>
          <a:bodyPr>
            <a:normAutofit fontScale="90000"/>
          </a:bodyPr>
          <a:lstStyle/>
          <a:p>
            <a:r>
              <a:rPr lang="en-US" b="1" dirty="0" smtClean="0"/>
              <a:t>Indirection</a:t>
            </a:r>
            <a:br>
              <a:rPr lang="en-US" b="1" dirty="0" smtClean="0"/>
            </a:br>
            <a:endParaRPr lang="en-US" dirty="0"/>
          </a:p>
        </p:txBody>
      </p:sp>
      <p:sp>
        <p:nvSpPr>
          <p:cNvPr id="3" name="Subtitle 2"/>
          <p:cNvSpPr>
            <a:spLocks noGrp="1"/>
          </p:cNvSpPr>
          <p:nvPr>
            <p:ph type="subTitle" idx="1"/>
          </p:nvPr>
        </p:nvSpPr>
        <p:spPr>
          <a:xfrm>
            <a:off x="914400" y="762000"/>
            <a:ext cx="7772400" cy="4876800"/>
          </a:xfrm>
        </p:spPr>
        <p:txBody>
          <a:bodyPr>
            <a:normAutofit fontScale="92500" lnSpcReduction="20000"/>
          </a:bodyPr>
          <a:lstStyle/>
          <a:p>
            <a:pPr algn="l"/>
            <a:r>
              <a:rPr lang="en-US" b="1" dirty="0" smtClean="0">
                <a:solidFill>
                  <a:schemeClr val="tx1"/>
                </a:solidFill>
              </a:rPr>
              <a:t>Solution :</a:t>
            </a:r>
          </a:p>
          <a:p>
            <a:pPr algn="l"/>
            <a:r>
              <a:rPr lang="en-US" dirty="0" smtClean="0">
                <a:solidFill>
                  <a:schemeClr val="tx1"/>
                </a:solidFill>
              </a:rPr>
              <a:t>Assign the responsibility to an intermediate object to mediate between other components or services so that they are not directly coupled.</a:t>
            </a:r>
          </a:p>
          <a:p>
            <a:pPr algn="l"/>
            <a:r>
              <a:rPr lang="en-US" dirty="0" smtClean="0">
                <a:solidFill>
                  <a:schemeClr val="tx1"/>
                </a:solidFill>
              </a:rPr>
              <a:t>The intermediary creates an </a:t>
            </a:r>
            <a:r>
              <a:rPr lang="en-US" i="1" dirty="0" smtClean="0">
                <a:solidFill>
                  <a:schemeClr val="tx1"/>
                </a:solidFill>
              </a:rPr>
              <a:t>indirection between the other components.</a:t>
            </a:r>
          </a:p>
          <a:p>
            <a:pPr algn="l"/>
            <a:r>
              <a:rPr lang="en-US" b="1" dirty="0" smtClean="0">
                <a:solidFill>
                  <a:schemeClr val="tx1"/>
                </a:solidFill>
              </a:rPr>
              <a:t>Problem:</a:t>
            </a:r>
          </a:p>
          <a:p>
            <a:pPr algn="l"/>
            <a:r>
              <a:rPr lang="en-US" b="1" dirty="0" smtClean="0">
                <a:solidFill>
                  <a:schemeClr val="tx1"/>
                </a:solidFill>
              </a:rPr>
              <a:t> </a:t>
            </a:r>
            <a:r>
              <a:rPr lang="en-US" dirty="0" smtClean="0">
                <a:solidFill>
                  <a:schemeClr val="tx1"/>
                </a:solidFill>
              </a:rPr>
              <a:t>Where to assign a responsibility, to avoid direct coupling between two (or more) things? How to de-couple objects so that low coupling is supported and reuse potential remains higher?</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914400"/>
          </a:xfrm>
        </p:spPr>
        <p:txBody>
          <a:bodyPr>
            <a:normAutofit fontScale="90000"/>
          </a:bodyPr>
          <a:lstStyle/>
          <a:p>
            <a:r>
              <a:rPr lang="en-US" b="1" dirty="0" smtClean="0"/>
              <a:t>Indirection</a:t>
            </a:r>
            <a:br>
              <a:rPr lang="en-US" b="1" dirty="0" smtClean="0"/>
            </a:br>
            <a:endParaRPr lang="en-US" b="1" dirty="0"/>
          </a:p>
        </p:txBody>
      </p:sp>
      <p:sp>
        <p:nvSpPr>
          <p:cNvPr id="3" name="Subtitle 2"/>
          <p:cNvSpPr>
            <a:spLocks noGrp="1"/>
          </p:cNvSpPr>
          <p:nvPr>
            <p:ph type="subTitle" idx="1"/>
          </p:nvPr>
        </p:nvSpPr>
        <p:spPr>
          <a:xfrm>
            <a:off x="685800" y="1371600"/>
            <a:ext cx="7772400" cy="4267200"/>
          </a:xfrm>
        </p:spPr>
        <p:txBody>
          <a:bodyPr>
            <a:normAutofit fontScale="92500"/>
          </a:bodyPr>
          <a:lstStyle/>
          <a:p>
            <a:pPr algn="l"/>
            <a:r>
              <a:rPr lang="en-US" dirty="0" smtClean="0">
                <a:solidFill>
                  <a:schemeClr val="tx1"/>
                </a:solidFill>
              </a:rPr>
              <a:t>● How can we avoid a direct coupling between</a:t>
            </a:r>
          </a:p>
          <a:p>
            <a:pPr algn="l"/>
            <a:r>
              <a:rPr lang="en-US" dirty="0" smtClean="0">
                <a:solidFill>
                  <a:schemeClr val="tx1"/>
                </a:solidFill>
              </a:rPr>
              <a:t>two or more elements.</a:t>
            </a:r>
          </a:p>
          <a:p>
            <a:pPr algn="l"/>
            <a:r>
              <a:rPr lang="en-US" dirty="0" smtClean="0">
                <a:solidFill>
                  <a:schemeClr val="tx1"/>
                </a:solidFill>
              </a:rPr>
              <a:t>● Indirection introduces an intermediate unit to</a:t>
            </a:r>
          </a:p>
          <a:p>
            <a:pPr algn="l"/>
            <a:r>
              <a:rPr lang="en-US" dirty="0" smtClean="0">
                <a:solidFill>
                  <a:schemeClr val="tx1"/>
                </a:solidFill>
              </a:rPr>
              <a:t>communicate between the other units, so that</a:t>
            </a:r>
          </a:p>
          <a:p>
            <a:pPr algn="l"/>
            <a:r>
              <a:rPr lang="en-US" dirty="0" smtClean="0">
                <a:solidFill>
                  <a:schemeClr val="tx1"/>
                </a:solidFill>
              </a:rPr>
              <a:t>the other units are not directly coupled.</a:t>
            </a:r>
          </a:p>
          <a:p>
            <a:pPr algn="l"/>
            <a:r>
              <a:rPr lang="en-US" dirty="0" smtClean="0">
                <a:solidFill>
                  <a:schemeClr val="tx1"/>
                </a:solidFill>
              </a:rPr>
              <a:t>● Benefits: low coupling</a:t>
            </a:r>
          </a:p>
          <a:p>
            <a:pPr algn="l"/>
            <a:r>
              <a:rPr lang="en-US" dirty="0" smtClean="0">
                <a:solidFill>
                  <a:schemeClr val="tx1"/>
                </a:solidFill>
              </a:rPr>
              <a:t>● Example: Adapter, Facade, </a:t>
            </a:r>
            <a:r>
              <a:rPr lang="en-US" dirty="0" err="1" smtClean="0">
                <a:solidFill>
                  <a:schemeClr val="tx1"/>
                </a:solidFill>
              </a:rPr>
              <a:t>Obserever</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533400"/>
            <a:ext cx="8229600" cy="5105400"/>
          </a:xfrm>
        </p:spPr>
        <p:txBody>
          <a:bodyPr>
            <a:normAutofit/>
          </a:bodyPr>
          <a:lstStyle/>
          <a:p>
            <a:pPr algn="l"/>
            <a:r>
              <a:rPr lang="en-US" b="1" dirty="0" smtClean="0">
                <a:solidFill>
                  <a:schemeClr val="tx1"/>
                </a:solidFill>
              </a:rPr>
              <a:t>Examples </a:t>
            </a:r>
            <a:r>
              <a:rPr lang="en-US" b="1" dirty="0" err="1" smtClean="0">
                <a:solidFill>
                  <a:schemeClr val="tx1"/>
                </a:solidFill>
              </a:rPr>
              <a:t>TaxCalculatorAdapter</a:t>
            </a:r>
            <a:endParaRPr lang="en-US" b="1" dirty="0" smtClean="0">
              <a:solidFill>
                <a:schemeClr val="tx1"/>
              </a:solidFill>
            </a:endParaRPr>
          </a:p>
          <a:p>
            <a:pPr algn="l"/>
            <a:r>
              <a:rPr lang="en-US" dirty="0" smtClean="0">
                <a:solidFill>
                  <a:schemeClr val="tx1"/>
                </a:solidFill>
              </a:rPr>
              <a:t>These objects act as intermediaries to the external tax calculators. Via polymorphism,</a:t>
            </a:r>
          </a:p>
          <a:p>
            <a:pPr algn="l"/>
            <a:r>
              <a:rPr lang="en-US" dirty="0" smtClean="0">
                <a:solidFill>
                  <a:schemeClr val="tx1"/>
                </a:solidFill>
              </a:rPr>
              <a:t>they provide a consistent interface to the inner objects and hide the variations in the external APIs. By adding a level of indirection and adding polymorphism, the adapter objects protect the inner design against variations in the external interfaces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85800"/>
          </a:xfrm>
        </p:spPr>
        <p:txBody>
          <a:bodyPr>
            <a:normAutofit fontScale="90000"/>
          </a:bodyPr>
          <a:lstStyle/>
          <a:p>
            <a:r>
              <a:rPr lang="en-US" b="1" dirty="0" smtClean="0"/>
              <a:t>Protected Variation</a:t>
            </a:r>
            <a:endParaRPr lang="en-US" b="1" dirty="0"/>
          </a:p>
        </p:txBody>
      </p:sp>
      <p:sp>
        <p:nvSpPr>
          <p:cNvPr id="3" name="Subtitle 2"/>
          <p:cNvSpPr>
            <a:spLocks noGrp="1"/>
          </p:cNvSpPr>
          <p:nvPr>
            <p:ph type="subTitle" idx="1"/>
          </p:nvPr>
        </p:nvSpPr>
        <p:spPr>
          <a:xfrm>
            <a:off x="533400" y="1143000"/>
            <a:ext cx="8305800" cy="5105400"/>
          </a:xfrm>
        </p:spPr>
        <p:txBody>
          <a:bodyPr>
            <a:normAutofit/>
          </a:bodyPr>
          <a:lstStyle/>
          <a:p>
            <a:pPr algn="l"/>
            <a:r>
              <a:rPr lang="en-US" b="1" dirty="0" smtClean="0">
                <a:solidFill>
                  <a:schemeClr val="tx1"/>
                </a:solidFill>
              </a:rPr>
              <a:t>Solution :</a:t>
            </a:r>
            <a:r>
              <a:rPr lang="en-US" dirty="0" smtClean="0">
                <a:solidFill>
                  <a:schemeClr val="tx1"/>
                </a:solidFill>
              </a:rPr>
              <a:t>Identify points of predicted variation or instability; assign responsibilities to create a stable interface around them.</a:t>
            </a:r>
          </a:p>
          <a:p>
            <a:pPr algn="l"/>
            <a:r>
              <a:rPr lang="en-US" dirty="0" smtClean="0">
                <a:solidFill>
                  <a:schemeClr val="tx1"/>
                </a:solidFill>
              </a:rPr>
              <a:t>Note: The term "interface" is used in the broadest sense of an access view; </a:t>
            </a:r>
          </a:p>
          <a:p>
            <a:pPr algn="l"/>
            <a:r>
              <a:rPr lang="en-US" b="1" dirty="0" smtClean="0">
                <a:solidFill>
                  <a:schemeClr val="tx1"/>
                </a:solidFill>
              </a:rPr>
              <a:t>Problem</a:t>
            </a:r>
            <a:r>
              <a:rPr lang="en-US" dirty="0" smtClean="0">
                <a:solidFill>
                  <a:schemeClr val="tx1"/>
                </a:solidFill>
              </a:rPr>
              <a:t> :How to design objects, subsystems, and systems so that the variations or instability</a:t>
            </a:r>
          </a:p>
          <a:p>
            <a:pPr algn="l"/>
            <a:r>
              <a:rPr lang="en-US" dirty="0" smtClean="0">
                <a:solidFill>
                  <a:schemeClr val="tx1"/>
                </a:solidFill>
              </a:rPr>
              <a:t>in these elements does not have an undesirable impact on other elements?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1"/>
            <a:ext cx="7772400" cy="609600"/>
          </a:xfrm>
        </p:spPr>
        <p:txBody>
          <a:bodyPr>
            <a:normAutofit fontScale="90000"/>
          </a:bodyPr>
          <a:lstStyle/>
          <a:p>
            <a:r>
              <a:rPr lang="en-US" b="1" dirty="0" smtClean="0"/>
              <a:t>Protected Variation</a:t>
            </a:r>
            <a:endParaRPr lang="en-US" b="1" dirty="0"/>
          </a:p>
        </p:txBody>
      </p:sp>
      <p:sp>
        <p:nvSpPr>
          <p:cNvPr id="3" name="Subtitle 2"/>
          <p:cNvSpPr>
            <a:spLocks noGrp="1"/>
          </p:cNvSpPr>
          <p:nvPr>
            <p:ph type="subTitle" idx="1"/>
          </p:nvPr>
        </p:nvSpPr>
        <p:spPr>
          <a:xfrm>
            <a:off x="685800" y="1295400"/>
            <a:ext cx="8077200" cy="4343400"/>
          </a:xfrm>
        </p:spPr>
        <p:txBody>
          <a:bodyPr>
            <a:normAutofit fontScale="92500" lnSpcReduction="20000"/>
          </a:bodyPr>
          <a:lstStyle/>
          <a:p>
            <a:pPr algn="l">
              <a:buFont typeface="Arial" pitchFamily="34" charset="0"/>
              <a:buChar char="•"/>
            </a:pPr>
            <a:r>
              <a:rPr lang="en-US" dirty="0" smtClean="0">
                <a:solidFill>
                  <a:schemeClr val="tx1"/>
                </a:solidFill>
              </a:rPr>
              <a:t>How to avoid impact of variations of some</a:t>
            </a:r>
          </a:p>
          <a:p>
            <a:pPr algn="l"/>
            <a:r>
              <a:rPr lang="en-US" dirty="0" smtClean="0">
                <a:solidFill>
                  <a:schemeClr val="tx1"/>
                </a:solidFill>
              </a:rPr>
              <a:t>elements on the other elements.</a:t>
            </a:r>
          </a:p>
          <a:p>
            <a:pPr algn="l"/>
            <a:r>
              <a:rPr lang="en-US" dirty="0" smtClean="0">
                <a:solidFill>
                  <a:schemeClr val="tx1"/>
                </a:solidFill>
              </a:rPr>
              <a:t>● It provides a well defined interface so that the</a:t>
            </a:r>
          </a:p>
          <a:p>
            <a:pPr algn="l"/>
            <a:r>
              <a:rPr lang="en-US" dirty="0" smtClean="0">
                <a:solidFill>
                  <a:schemeClr val="tx1"/>
                </a:solidFill>
              </a:rPr>
              <a:t>there will be no affect on other units.</a:t>
            </a:r>
          </a:p>
          <a:p>
            <a:pPr algn="l"/>
            <a:r>
              <a:rPr lang="en-US" dirty="0" smtClean="0">
                <a:solidFill>
                  <a:schemeClr val="tx1"/>
                </a:solidFill>
              </a:rPr>
              <a:t>● Provides flexibility and protection from</a:t>
            </a:r>
          </a:p>
          <a:p>
            <a:pPr algn="l"/>
            <a:r>
              <a:rPr lang="en-US" dirty="0" smtClean="0">
                <a:solidFill>
                  <a:schemeClr val="tx1"/>
                </a:solidFill>
              </a:rPr>
              <a:t>variations.</a:t>
            </a:r>
          </a:p>
          <a:p>
            <a:pPr algn="l"/>
            <a:r>
              <a:rPr lang="en-US" dirty="0" smtClean="0">
                <a:solidFill>
                  <a:schemeClr val="tx1"/>
                </a:solidFill>
              </a:rPr>
              <a:t>● Provides more structured design.</a:t>
            </a:r>
          </a:p>
          <a:p>
            <a:pPr algn="l"/>
            <a:r>
              <a:rPr lang="en-US" dirty="0" smtClean="0">
                <a:solidFill>
                  <a:schemeClr val="tx1"/>
                </a:solidFill>
              </a:rPr>
              <a:t>● Example: polymorphism, data encapsulation,</a:t>
            </a:r>
          </a:p>
          <a:p>
            <a:pPr algn="l"/>
            <a:r>
              <a:rPr lang="en-US" dirty="0" smtClean="0">
                <a:solidFill>
                  <a:schemeClr val="tx1"/>
                </a:solidFill>
              </a:rPr>
              <a:t>interfaces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304800"/>
            <a:ext cx="7924800" cy="5715000"/>
          </a:xfrm>
        </p:spPr>
        <p:txBody>
          <a:bodyPr>
            <a:normAutofit fontScale="85000" lnSpcReduction="20000"/>
          </a:bodyPr>
          <a:lstStyle/>
          <a:p>
            <a:pPr algn="l"/>
            <a:r>
              <a:rPr lang="en-US" b="1" dirty="0" smtClean="0">
                <a:solidFill>
                  <a:schemeClr val="tx1"/>
                </a:solidFill>
              </a:rPr>
              <a:t>Example</a:t>
            </a:r>
          </a:p>
          <a:p>
            <a:pPr algn="just"/>
            <a:r>
              <a:rPr lang="en-US" b="1" dirty="0" smtClean="0">
                <a:solidFill>
                  <a:schemeClr val="tx1"/>
                </a:solidFill>
              </a:rPr>
              <a:t> </a:t>
            </a:r>
            <a:r>
              <a:rPr lang="en-US" dirty="0" smtClean="0">
                <a:solidFill>
                  <a:schemeClr val="tx1"/>
                </a:solidFill>
              </a:rPr>
              <a:t>For example, the prior external tax calculator problem and its solution with Polymorphism illustrate Protected Variations. The point of instability or variation is the different interfaces or APIs of external tax calculators.</a:t>
            </a:r>
          </a:p>
          <a:p>
            <a:pPr algn="just"/>
            <a:r>
              <a:rPr lang="en-US" dirty="0" smtClean="0">
                <a:solidFill>
                  <a:schemeClr val="tx1"/>
                </a:solidFill>
              </a:rPr>
              <a:t>The POS system needs to be able to integrate with many existing tax calculator systems, and also with future third-party calculators not yet in existence.</a:t>
            </a:r>
          </a:p>
          <a:p>
            <a:pPr algn="just"/>
            <a:r>
              <a:rPr lang="en-US" dirty="0" smtClean="0">
                <a:solidFill>
                  <a:schemeClr val="tx1"/>
                </a:solidFill>
              </a:rPr>
              <a:t>By adding a level of indirection, an interface, and using polymorphism with various </a:t>
            </a:r>
            <a:r>
              <a:rPr lang="en-US" i="1" dirty="0" err="1" smtClean="0">
                <a:solidFill>
                  <a:schemeClr val="tx1"/>
                </a:solidFill>
              </a:rPr>
              <a:t>ITaxCalculatorAdapter</a:t>
            </a:r>
            <a:r>
              <a:rPr lang="en-US" i="1" dirty="0" smtClean="0">
                <a:solidFill>
                  <a:schemeClr val="tx1"/>
                </a:solidFill>
              </a:rPr>
              <a:t> implementations, protection within the system </a:t>
            </a:r>
            <a:r>
              <a:rPr lang="en-US" dirty="0" smtClean="0">
                <a:solidFill>
                  <a:schemeClr val="tx1"/>
                </a:solidFill>
              </a:rPr>
              <a:t>from variations in external APIs is achieved. Internal objects collaborate with a stable interface; the various adapter implementations hide the variations to the</a:t>
            </a:r>
          </a:p>
          <a:p>
            <a:pPr algn="just"/>
            <a:r>
              <a:rPr lang="en-US" dirty="0" smtClean="0">
                <a:solidFill>
                  <a:schemeClr val="tx1"/>
                </a:solidFill>
              </a:rPr>
              <a:t>external systems.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305800" cy="5943600"/>
          </a:xfrm>
        </p:spPr>
        <p:txBody>
          <a:bodyPr>
            <a:normAutofit fontScale="92500" lnSpcReduction="10000"/>
          </a:bodyPr>
          <a:lstStyle/>
          <a:p>
            <a:r>
              <a:rPr lang="en-US" b="1" dirty="0" smtClean="0">
                <a:solidFill>
                  <a:schemeClr val="tx1"/>
                </a:solidFill>
              </a:rPr>
              <a:t>What is Gang of Four (GOF)?</a:t>
            </a:r>
            <a:endParaRPr lang="en-US" dirty="0" smtClean="0">
              <a:solidFill>
                <a:schemeClr val="tx1"/>
              </a:solidFill>
            </a:endParaRPr>
          </a:p>
          <a:p>
            <a:pPr algn="l"/>
            <a:r>
              <a:rPr lang="en-US" dirty="0" smtClean="0">
                <a:solidFill>
                  <a:schemeClr val="tx1"/>
                </a:solidFill>
              </a:rPr>
              <a:t>In 1995, four authors </a:t>
            </a:r>
            <a:r>
              <a:rPr lang="en-US" b="1" dirty="0" smtClean="0">
                <a:solidFill>
                  <a:schemeClr val="tx1"/>
                </a:solidFill>
              </a:rPr>
              <a:t>Erich Gamma, Richard Helm, Ralph Johnson and John </a:t>
            </a:r>
            <a:r>
              <a:rPr lang="en-US" b="1" dirty="0" err="1" smtClean="0">
                <a:solidFill>
                  <a:schemeClr val="tx1"/>
                </a:solidFill>
              </a:rPr>
              <a:t>Vlissides</a:t>
            </a:r>
            <a:r>
              <a:rPr lang="en-US" b="1" dirty="0" smtClean="0">
                <a:solidFill>
                  <a:schemeClr val="tx1"/>
                </a:solidFill>
              </a:rPr>
              <a:t> </a:t>
            </a:r>
            <a:r>
              <a:rPr lang="en-US" dirty="0" smtClean="0">
                <a:solidFill>
                  <a:schemeClr val="tx1"/>
                </a:solidFill>
              </a:rPr>
              <a:t>published a book titled </a:t>
            </a:r>
            <a:r>
              <a:rPr lang="en-US" b="1" dirty="0" smtClean="0">
                <a:solidFill>
                  <a:schemeClr val="tx1"/>
                </a:solidFill>
              </a:rPr>
              <a:t>Design Patterns - Elements of Reusable Object-Oriented Software</a:t>
            </a:r>
            <a:r>
              <a:rPr lang="en-US" dirty="0" smtClean="0">
                <a:solidFill>
                  <a:schemeClr val="tx1"/>
                </a:solidFill>
              </a:rPr>
              <a:t> which initiated the concept of Design Pattern in Software development. </a:t>
            </a:r>
          </a:p>
          <a:p>
            <a:pPr algn="l"/>
            <a:r>
              <a:rPr lang="en-US" dirty="0" smtClean="0">
                <a:solidFill>
                  <a:schemeClr val="tx1"/>
                </a:solidFill>
              </a:rPr>
              <a:t>These authors are collectively known as </a:t>
            </a:r>
            <a:r>
              <a:rPr lang="en-US" b="1" dirty="0" smtClean="0">
                <a:solidFill>
                  <a:schemeClr val="tx1"/>
                </a:solidFill>
              </a:rPr>
              <a:t>Gang of Four (GOF)</a:t>
            </a:r>
            <a:r>
              <a:rPr lang="en-US" dirty="0" smtClean="0">
                <a:solidFill>
                  <a:schemeClr val="tx1"/>
                </a:solidFill>
              </a:rPr>
              <a:t>. </a:t>
            </a:r>
          </a:p>
          <a:p>
            <a:pPr algn="l"/>
            <a:r>
              <a:rPr lang="en-US" dirty="0" smtClean="0">
                <a:solidFill>
                  <a:schemeClr val="tx1"/>
                </a:solidFill>
              </a:rPr>
              <a:t>According to these authors design patterns are primarily based on the following principles of object orientated design.</a:t>
            </a:r>
          </a:p>
          <a:p>
            <a:pPr lvl="0" algn="l">
              <a:buFont typeface="Wingdings" pitchFamily="2" charset="2"/>
              <a:buChar char="Ø"/>
            </a:pPr>
            <a:r>
              <a:rPr lang="en-US" dirty="0" smtClean="0">
                <a:solidFill>
                  <a:schemeClr val="tx1"/>
                </a:solidFill>
              </a:rPr>
              <a:t>Program to an interface not an implementation</a:t>
            </a:r>
          </a:p>
          <a:p>
            <a:pPr lvl="0" algn="l">
              <a:buFont typeface="Wingdings" pitchFamily="2" charset="2"/>
              <a:buChar char="Ø"/>
            </a:pPr>
            <a:r>
              <a:rPr lang="en-US" dirty="0" smtClean="0">
                <a:solidFill>
                  <a:schemeClr val="tx1"/>
                </a:solidFill>
              </a:rPr>
              <a:t>Favor object composition over inheritance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GRASP</a:t>
            </a:r>
            <a:endParaRPr lang="en-US" dirty="0"/>
          </a:p>
        </p:txBody>
      </p:sp>
      <p:sp>
        <p:nvSpPr>
          <p:cNvPr id="3" name="Content Placeholder 2"/>
          <p:cNvSpPr>
            <a:spLocks noGrp="1"/>
          </p:cNvSpPr>
          <p:nvPr>
            <p:ph idx="1"/>
          </p:nvPr>
        </p:nvSpPr>
        <p:spPr>
          <a:xfrm>
            <a:off x="457200" y="1143000"/>
            <a:ext cx="8458200" cy="4983163"/>
          </a:xfrm>
        </p:spPr>
        <p:txBody>
          <a:bodyPr/>
          <a:lstStyle/>
          <a:p>
            <a:pPr>
              <a:buNone/>
            </a:pPr>
            <a:r>
              <a:rPr lang="en-US" b="1" dirty="0" smtClean="0"/>
              <a:t>General Responsibility Assignment Software Patterns</a:t>
            </a:r>
          </a:p>
          <a:p>
            <a:pPr>
              <a:buNone/>
            </a:pPr>
            <a:r>
              <a:rPr lang="en-US" dirty="0" smtClean="0"/>
              <a:t>     The “patterns” provide a representation of nine basic principles that form a foundation for designing object oriented systems</a:t>
            </a:r>
          </a:p>
          <a:p>
            <a:pPr>
              <a:buNone/>
            </a:pPr>
            <a:r>
              <a:rPr lang="en-US" dirty="0" smtClean="0"/>
              <a:t>. They describe fundamental principals of object design and </a:t>
            </a:r>
            <a:r>
              <a:rPr lang="en-US" smtClean="0"/>
              <a:t>responsibility assignment, expressed </a:t>
            </a:r>
            <a:r>
              <a:rPr lang="en-US" dirty="0" smtClean="0"/>
              <a:t>as pattern</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rPr>
              <a:t>OO CONCEPTS</a:t>
            </a:r>
          </a:p>
        </p:txBody>
      </p:sp>
      <p:sp>
        <p:nvSpPr>
          <p:cNvPr id="3" name="Content Placeholder 2"/>
          <p:cNvSpPr>
            <a:spLocks noGrp="1"/>
          </p:cNvSpPr>
          <p:nvPr>
            <p:ph idx="1"/>
          </p:nvPr>
        </p:nvSpPr>
        <p:spPr/>
        <p:txBody>
          <a:bodyPr>
            <a:normAutofit/>
          </a:bodyPr>
          <a:lstStyle/>
          <a:p>
            <a:pPr marL="411480" eaLnBrk="1" fontAlgn="auto" hangingPunct="1">
              <a:spcAft>
                <a:spcPts val="0"/>
              </a:spcAft>
              <a:buFont typeface="Wingdings"/>
              <a:buChar char=""/>
              <a:defRPr/>
            </a:pPr>
            <a:r>
              <a:rPr lang="en-US" b="1" dirty="0" smtClean="0">
                <a:latin typeface="Segoe" charset="0"/>
              </a:rPr>
              <a:t>Normal Class: </a:t>
            </a:r>
            <a:r>
              <a:rPr lang="en-US" dirty="0" smtClean="0">
                <a:latin typeface="Segoe" charset="0"/>
              </a:rPr>
              <a:t>This is a normal class </a:t>
            </a:r>
          </a:p>
          <a:p>
            <a:pPr marL="411480" eaLnBrk="1" fontAlgn="auto" hangingPunct="1">
              <a:spcAft>
                <a:spcPts val="0"/>
              </a:spcAft>
              <a:buFont typeface="Wingdings"/>
              <a:buChar char=""/>
              <a:defRPr/>
            </a:pPr>
            <a:r>
              <a:rPr lang="en-US" b="1" dirty="0" smtClean="0">
                <a:latin typeface="Segoe" charset="0"/>
              </a:rPr>
              <a:t>Abstract Class: </a:t>
            </a:r>
            <a:r>
              <a:rPr lang="en-US" dirty="0" smtClean="0">
                <a:latin typeface="Segoe" charset="0"/>
              </a:rPr>
              <a:t>These cannot be instantiated directly.  They may provide partial implementations and exists solely for the purpose of inheritance. </a:t>
            </a:r>
          </a:p>
          <a:p>
            <a:pPr marL="411480" eaLnBrk="1" fontAlgn="auto" hangingPunct="1">
              <a:spcAft>
                <a:spcPts val="0"/>
              </a:spcAft>
              <a:buFont typeface="Wingdings"/>
              <a:buChar char=""/>
              <a:defRPr/>
            </a:pPr>
            <a:r>
              <a:rPr lang="en-US" b="1" dirty="0" smtClean="0">
                <a:latin typeface="Segoe" charset="0"/>
              </a:rPr>
              <a:t>Interfaces: </a:t>
            </a:r>
            <a:r>
              <a:rPr lang="en-US" dirty="0" smtClean="0">
                <a:latin typeface="Segoe" charset="0"/>
              </a:rPr>
              <a:t>Defines a contract. Concrete implementations needs to implement each property and method as per contract.</a:t>
            </a:r>
          </a:p>
          <a:p>
            <a:pPr marL="411480" eaLnBrk="1" fontAlgn="auto" hangingPunct="1">
              <a:spcAft>
                <a:spcPts val="0"/>
              </a:spcAft>
              <a:buFont typeface="Wingdings"/>
              <a:buChar char=""/>
              <a:defRPr/>
            </a:pPr>
            <a:endParaRPr lang="en-US" dirty="0">
              <a:solidFill>
                <a:schemeClr val="tx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914400"/>
          <a:ext cx="8331595" cy="5322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fontAlgn="auto" hangingPunct="1">
              <a:spcAft>
                <a:spcPts val="0"/>
              </a:spcAft>
              <a:defRPr/>
            </a:pPr>
            <a:endParaRPr lang="en-US" smtClean="0">
              <a:solidFill>
                <a:schemeClr val="tx2">
                  <a:satMod val="200000"/>
                </a:schemeClr>
              </a:solidFill>
            </a:endParaRPr>
          </a:p>
        </p:txBody>
      </p:sp>
      <p:sp>
        <p:nvSpPr>
          <p:cNvPr id="3" name="Content Placeholder 2"/>
          <p:cNvSpPr>
            <a:spLocks noGrp="1"/>
          </p:cNvSpPr>
          <p:nvPr>
            <p:ph idx="1"/>
          </p:nvPr>
        </p:nvSpPr>
        <p:spPr/>
        <p:txBody>
          <a:bodyPr>
            <a:normAutofit/>
          </a:bodyPr>
          <a:lstStyle/>
          <a:p>
            <a:pPr marL="411480" eaLnBrk="1" fontAlgn="auto" hangingPunct="1">
              <a:spcAft>
                <a:spcPts val="0"/>
              </a:spcAft>
              <a:buFont typeface="Wingdings"/>
              <a:buChar char=""/>
              <a:defRPr/>
            </a:pPr>
            <a:r>
              <a:rPr lang="en-US" b="1" dirty="0" smtClean="0">
                <a:solidFill>
                  <a:srgbClr val="00B0F0"/>
                </a:solidFill>
                <a:latin typeface="Segoe" charset="0"/>
              </a:rPr>
              <a:t>If a particular class is a entity which is not required to be instantiated by the application directly, go for Abstract Class</a:t>
            </a:r>
          </a:p>
          <a:p>
            <a:pPr marL="411480" eaLnBrk="1" fontAlgn="auto" hangingPunct="1">
              <a:spcAft>
                <a:spcPts val="0"/>
              </a:spcAft>
              <a:buFont typeface="Wingdings" pitchFamily="2" charset="2"/>
              <a:buNone/>
              <a:defRPr/>
            </a:pPr>
            <a:r>
              <a:rPr lang="en-US" u="sng" dirty="0" smtClean="0">
                <a:solidFill>
                  <a:srgbClr val="00B0F0"/>
                </a:solidFill>
                <a:latin typeface="Segoe" charset="0"/>
              </a:rPr>
              <a:t>Employee can be abstract class</a:t>
            </a:r>
          </a:p>
          <a:p>
            <a:pPr marL="411480" eaLnBrk="1" fontAlgn="auto" hangingPunct="1">
              <a:spcAft>
                <a:spcPts val="0"/>
              </a:spcAft>
              <a:buFont typeface="Wingdings" pitchFamily="2" charset="2"/>
              <a:buNone/>
              <a:defRPr/>
            </a:pPr>
            <a:endParaRPr lang="en-US" dirty="0">
              <a:solidFill>
                <a:schemeClr val="tx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fontAlgn="auto" hangingPunct="1">
              <a:spcAft>
                <a:spcPts val="0"/>
              </a:spcAft>
              <a:defRPr/>
            </a:pPr>
            <a:endParaRPr lang="en-US" smtClean="0">
              <a:solidFill>
                <a:schemeClr val="tx2">
                  <a:satMod val="200000"/>
                </a:schemeClr>
              </a:solidFill>
            </a:endParaRPr>
          </a:p>
        </p:txBody>
      </p:sp>
      <p:sp>
        <p:nvSpPr>
          <p:cNvPr id="3" name="Content Placeholder 2"/>
          <p:cNvSpPr>
            <a:spLocks noGrp="1"/>
          </p:cNvSpPr>
          <p:nvPr>
            <p:ph idx="1"/>
          </p:nvPr>
        </p:nvSpPr>
        <p:spPr/>
        <p:txBody>
          <a:bodyPr>
            <a:normAutofit/>
          </a:bodyPr>
          <a:lstStyle/>
          <a:p>
            <a:pPr marL="411480" eaLnBrk="1" fontAlgn="auto" hangingPunct="1">
              <a:spcAft>
                <a:spcPts val="0"/>
              </a:spcAft>
              <a:buFont typeface="Wingdings"/>
              <a:buChar char=""/>
              <a:defRPr/>
            </a:pPr>
            <a:r>
              <a:rPr lang="en-US" b="1" dirty="0" smtClean="0">
                <a:solidFill>
                  <a:srgbClr val="00B0F0"/>
                </a:solidFill>
                <a:latin typeface="Segoe" charset="0"/>
              </a:rPr>
              <a:t>If a particular class contains any default behavior, go for Abstract Class</a:t>
            </a:r>
          </a:p>
          <a:p>
            <a:pPr marL="411480" eaLnBrk="1" fontAlgn="auto" hangingPunct="1">
              <a:spcAft>
                <a:spcPts val="0"/>
              </a:spcAft>
              <a:buFont typeface="Wingdings"/>
              <a:buChar char=""/>
              <a:defRPr/>
            </a:pPr>
            <a:r>
              <a:rPr lang="en-US" b="1" dirty="0" smtClean="0">
                <a:solidFill>
                  <a:srgbClr val="00B0F0"/>
                </a:solidFill>
                <a:latin typeface="Segoe" charset="0"/>
              </a:rPr>
              <a:t>If every concrete class has its own implementation, go for Interfaces</a:t>
            </a:r>
          </a:p>
          <a:p>
            <a:pPr marL="411480" eaLnBrk="1" fontAlgn="auto" hangingPunct="1">
              <a:spcAft>
                <a:spcPts val="0"/>
              </a:spcAft>
              <a:buFont typeface="Wingdings" pitchFamily="2" charset="2"/>
              <a:buNone/>
              <a:defRPr/>
            </a:pPr>
            <a:endParaRPr lang="en-US" u="sng" dirty="0" smtClean="0">
              <a:solidFill>
                <a:srgbClr val="00B0F0"/>
              </a:solidFill>
              <a:latin typeface="Segoe" charset="0"/>
            </a:endParaRPr>
          </a:p>
          <a:p>
            <a:pPr marL="411480" eaLnBrk="1" fontAlgn="auto" hangingPunct="1">
              <a:spcAft>
                <a:spcPts val="0"/>
              </a:spcAft>
              <a:buFont typeface="Wingdings" pitchFamily="2" charset="2"/>
              <a:buNone/>
              <a:defRPr/>
            </a:pPr>
            <a:r>
              <a:rPr lang="en-US" u="sng" dirty="0" smtClean="0">
                <a:solidFill>
                  <a:srgbClr val="00B0F0"/>
                </a:solidFill>
                <a:latin typeface="Segoe" charset="0"/>
              </a:rPr>
              <a:t>Work – Management, Programming</a:t>
            </a:r>
          </a:p>
          <a:p>
            <a:pPr marL="411480" eaLnBrk="1" fontAlgn="auto" hangingPunct="1">
              <a:spcAft>
                <a:spcPts val="0"/>
              </a:spcAft>
              <a:buFont typeface="Wingdings"/>
              <a:buChar char=""/>
              <a:defRPr/>
            </a:pPr>
            <a:endParaRPr lang="en-US" dirty="0">
              <a:solidFill>
                <a:schemeClr val="tx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pPr eaLnBrk="1" fontAlgn="auto" hangingPunct="1">
              <a:spcAft>
                <a:spcPts val="0"/>
              </a:spcAft>
              <a:defRPr/>
            </a:pPr>
            <a:r>
              <a:rPr lang="en-US" smtClean="0">
                <a:solidFill>
                  <a:schemeClr val="tx2">
                    <a:satMod val="200000"/>
                  </a:schemeClr>
                </a:solidFill>
              </a:rPr>
              <a:t>Types and Interfaces</a:t>
            </a:r>
          </a:p>
        </p:txBody>
      </p:sp>
      <p:sp>
        <p:nvSpPr>
          <p:cNvPr id="46083" name="Rectangle 3"/>
          <p:cNvSpPr>
            <a:spLocks noGrp="1" noChangeArrowheads="1"/>
          </p:cNvSpPr>
          <p:nvPr>
            <p:ph idx="1"/>
          </p:nvPr>
        </p:nvSpPr>
        <p:spPr/>
        <p:txBody>
          <a:bodyPr/>
          <a:lstStyle/>
          <a:p>
            <a:pPr eaLnBrk="1" hangingPunct="1"/>
            <a:r>
              <a:rPr lang="en-US" sz="2000" smtClean="0"/>
              <a:t>A type is a name used to describe a particular interface (this does not necessarily have to refer to a concrete class)</a:t>
            </a:r>
          </a:p>
          <a:p>
            <a:pPr eaLnBrk="1" hangingPunct="1"/>
            <a:r>
              <a:rPr lang="en-US" sz="2000" smtClean="0"/>
              <a:t>Objects declare a set of operations that it supports, each of these operations has a particular signature, that is, it’s name, the objects it takes as parameters and its return type.  The set of all operations that an object supports defines an interface to that object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pPr eaLnBrk="1" fontAlgn="auto" hangingPunct="1">
              <a:spcAft>
                <a:spcPts val="0"/>
              </a:spcAft>
              <a:defRPr/>
            </a:pPr>
            <a:r>
              <a:rPr lang="en-US" smtClean="0">
                <a:solidFill>
                  <a:schemeClr val="tx2">
                    <a:satMod val="200000"/>
                  </a:schemeClr>
                </a:solidFill>
              </a:rPr>
              <a:t>Inheritance vs. Composition</a:t>
            </a:r>
          </a:p>
        </p:txBody>
      </p:sp>
      <p:sp>
        <p:nvSpPr>
          <p:cNvPr id="47107" name="Rectangle 3"/>
          <p:cNvSpPr>
            <a:spLocks noGrp="1" noChangeArrowheads="1"/>
          </p:cNvSpPr>
          <p:nvPr>
            <p:ph idx="1"/>
          </p:nvPr>
        </p:nvSpPr>
        <p:spPr/>
        <p:txBody>
          <a:bodyPr/>
          <a:lstStyle/>
          <a:p>
            <a:pPr eaLnBrk="1" hangingPunct="1"/>
            <a:r>
              <a:rPr lang="en-US" sz="2000" smtClean="0"/>
              <a:t>There are two common techniques for facilitating object reuse in systems: class inheritance and object composition.  Object composition refers to assembling (</a:t>
            </a:r>
            <a:r>
              <a:rPr lang="en-US" sz="2000" i="1" smtClean="0"/>
              <a:t>composing</a:t>
            </a:r>
            <a:r>
              <a:rPr lang="en-US" sz="2000" smtClean="0"/>
              <a:t>) multiple objects together to get more complex functionality</a:t>
            </a:r>
          </a:p>
          <a:p>
            <a:pPr eaLnBrk="1" hangingPunct="1"/>
            <a:r>
              <a:rPr lang="en-US" sz="2000" smtClean="0"/>
              <a:t>Each has their own advantages and disadvantages, but in general, one of the tenets of object-oriented programming is to </a:t>
            </a:r>
            <a:r>
              <a:rPr lang="en-US" sz="2000" i="1" smtClean="0"/>
              <a:t>Favor object composition over class inheritence</a:t>
            </a:r>
            <a:endParaRPr lang="en-US" sz="200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pPr eaLnBrk="1" fontAlgn="auto" hangingPunct="1">
              <a:spcAft>
                <a:spcPts val="0"/>
              </a:spcAft>
              <a:defRPr/>
            </a:pPr>
            <a:r>
              <a:rPr lang="en-US" smtClean="0">
                <a:solidFill>
                  <a:schemeClr val="tx2">
                    <a:satMod val="200000"/>
                  </a:schemeClr>
                </a:solidFill>
              </a:rPr>
              <a:t>Why Composition is Better</a:t>
            </a:r>
          </a:p>
        </p:txBody>
      </p:sp>
      <p:sp>
        <p:nvSpPr>
          <p:cNvPr id="48131" name="Rectangle 3"/>
          <p:cNvSpPr>
            <a:spLocks noGrp="1" noChangeArrowheads="1"/>
          </p:cNvSpPr>
          <p:nvPr>
            <p:ph idx="1"/>
          </p:nvPr>
        </p:nvSpPr>
        <p:spPr/>
        <p:txBody>
          <a:bodyPr/>
          <a:lstStyle/>
          <a:p>
            <a:pPr eaLnBrk="1" hangingPunct="1"/>
            <a:r>
              <a:rPr lang="en-US" sz="2000" smtClean="0"/>
              <a:t>Usually, inheritance is defined at compile-time, meaning you can’t change implementations inherited from parent classes at run-time</a:t>
            </a:r>
          </a:p>
          <a:p>
            <a:pPr eaLnBrk="1" hangingPunct="1"/>
            <a:r>
              <a:rPr lang="en-US" sz="2000" smtClean="0"/>
              <a:t>Parents classes usually define at least part of their subclasses’ physical representation.  For this reason, it’s often said that “</a:t>
            </a:r>
            <a:r>
              <a:rPr lang="en-US" sz="2000" i="1" smtClean="0"/>
              <a:t>inheritance breaks encapsulation”. </a:t>
            </a:r>
            <a:r>
              <a:rPr lang="en-US" sz="2000" smtClean="0"/>
              <a:t>Normally, the subclass is implemented in terms of the parent’s implementation, leading to a cascade of changes should a parent class be modified</a:t>
            </a:r>
          </a:p>
          <a:p>
            <a:pPr eaLnBrk="1" hangingPunct="1"/>
            <a:r>
              <a:rPr lang="en-US" sz="2000" smtClean="0"/>
              <a:t>Composition is defined at run-time by objects acquiring references to other objects.  Composition requires objects to respect interfaces, which require objects to be designed so they don’t stop you from using an object with many others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pPr eaLnBrk="1" fontAlgn="auto" hangingPunct="1">
              <a:spcAft>
                <a:spcPts val="0"/>
              </a:spcAft>
              <a:defRPr/>
            </a:pPr>
            <a:r>
              <a:rPr lang="en-US" smtClean="0">
                <a:solidFill>
                  <a:schemeClr val="tx2">
                    <a:satMod val="200000"/>
                  </a:schemeClr>
                </a:solidFill>
              </a:rPr>
              <a:t>More on Composition</a:t>
            </a:r>
          </a:p>
        </p:txBody>
      </p:sp>
      <p:sp>
        <p:nvSpPr>
          <p:cNvPr id="49155" name="Rectangle 3"/>
          <p:cNvSpPr>
            <a:spLocks noGrp="1" noChangeArrowheads="1"/>
          </p:cNvSpPr>
          <p:nvPr>
            <p:ph idx="1"/>
          </p:nvPr>
        </p:nvSpPr>
        <p:spPr/>
        <p:txBody>
          <a:bodyPr/>
          <a:lstStyle/>
          <a:p>
            <a:pPr eaLnBrk="1" hangingPunct="1"/>
            <a:r>
              <a:rPr lang="en-US" sz="2000" smtClean="0"/>
              <a:t>Because objects are accessed solely through their interfaces, we do not break encapsulation, and any object may be swapped out for another so long as their type (that is, their interface) remains the same</a:t>
            </a:r>
          </a:p>
          <a:p>
            <a:pPr eaLnBrk="1" hangingPunct="1"/>
            <a:r>
              <a:rPr lang="en-US" sz="2000" smtClean="0"/>
              <a:t>Composition also allows for each class to be kept isolated, small, and well encapsulated.  Inheritance hierarchies will tend to remain small and will be less likely to grow into unmanageable and unmaintainable monsters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fontAlgn="auto" hangingPunct="1">
              <a:spcAft>
                <a:spcPts val="0"/>
              </a:spcAft>
              <a:defRPr/>
            </a:pPr>
            <a:r>
              <a:rPr lang="en-US" smtClean="0">
                <a:solidFill>
                  <a:schemeClr val="tx2">
                    <a:satMod val="200000"/>
                  </a:schemeClr>
                </a:solidFill>
              </a:rPr>
              <a:t>Types of Patterns</a:t>
            </a:r>
          </a:p>
        </p:txBody>
      </p:sp>
      <p:sp>
        <p:nvSpPr>
          <p:cNvPr id="50179" name="Rectangle 3"/>
          <p:cNvSpPr>
            <a:spLocks noGrp="1" noChangeArrowheads="1"/>
          </p:cNvSpPr>
          <p:nvPr>
            <p:ph idx="1"/>
          </p:nvPr>
        </p:nvSpPr>
        <p:spPr/>
        <p:txBody>
          <a:bodyPr/>
          <a:lstStyle/>
          <a:p>
            <a:pPr eaLnBrk="1" hangingPunct="1"/>
            <a:r>
              <a:rPr lang="en-US" sz="2400" dirty="0" smtClean="0"/>
              <a:t>There are generally 3 types of patterns:</a:t>
            </a:r>
          </a:p>
          <a:p>
            <a:pPr lvl="1" eaLnBrk="1" hangingPunct="1"/>
            <a:r>
              <a:rPr lang="en-US" sz="2000" dirty="0" smtClean="0"/>
              <a:t>Architectural Patterns</a:t>
            </a:r>
          </a:p>
          <a:p>
            <a:pPr lvl="1" eaLnBrk="1" hangingPunct="1"/>
            <a:r>
              <a:rPr lang="en-US" sz="3200" b="1" dirty="0" smtClean="0"/>
              <a:t>Design Patterns</a:t>
            </a:r>
          </a:p>
          <a:p>
            <a:pPr lvl="1" eaLnBrk="1" hangingPunct="1"/>
            <a:r>
              <a:rPr lang="en-US" sz="2000" dirty="0" smtClean="0"/>
              <a:t>Idioms(Language Specific)</a:t>
            </a:r>
          </a:p>
          <a:p>
            <a:pPr eaLnBrk="1" hangingPunct="1">
              <a:buNone/>
            </a:pP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a:lstStyle/>
          <a:p>
            <a:pPr eaLnBrk="1" fontAlgn="auto" hangingPunct="1">
              <a:spcAft>
                <a:spcPts val="0"/>
              </a:spcAft>
              <a:defRPr/>
            </a:pPr>
            <a:r>
              <a:rPr lang="en-US" smtClean="0">
                <a:solidFill>
                  <a:schemeClr val="tx2">
                    <a:satMod val="200000"/>
                  </a:schemeClr>
                </a:solidFill>
              </a:rPr>
              <a:t>Architectural Patterns</a:t>
            </a:r>
          </a:p>
        </p:txBody>
      </p:sp>
      <p:sp>
        <p:nvSpPr>
          <p:cNvPr id="51203" name="Rectangle 3"/>
          <p:cNvSpPr>
            <a:spLocks noGrp="1" noChangeArrowheads="1"/>
          </p:cNvSpPr>
          <p:nvPr>
            <p:ph idx="1"/>
          </p:nvPr>
        </p:nvSpPr>
        <p:spPr/>
        <p:txBody>
          <a:bodyPr/>
          <a:lstStyle/>
          <a:p>
            <a:pPr eaLnBrk="1" hangingPunct="1"/>
            <a:r>
              <a:rPr lang="en-US" sz="2400" smtClean="0"/>
              <a:t>Architectural Patterns express a fundamental structural organization for software systems</a:t>
            </a:r>
          </a:p>
          <a:p>
            <a:pPr eaLnBrk="1" hangingPunct="1"/>
            <a:r>
              <a:rPr lang="en-US" sz="2400" smtClean="0"/>
              <a:t>It provides a set of predefined sub-systems, specifies their responsibilities, and includes rules for establishing relationships between them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3206</TotalTime>
  <Words>5854</Words>
  <Application>Microsoft Office PowerPoint</Application>
  <PresentationFormat>On-screen Show (4:3)</PresentationFormat>
  <Paragraphs>856</Paragraphs>
  <Slides>151</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151</vt:i4>
      </vt:variant>
    </vt:vector>
  </HeadingPairs>
  <TitlesOfParts>
    <vt:vector size="158" baseType="lpstr">
      <vt:lpstr>굴림</vt:lpstr>
      <vt:lpstr>Arial</vt:lpstr>
      <vt:lpstr>Calibri</vt:lpstr>
      <vt:lpstr>Segoe</vt:lpstr>
      <vt:lpstr>Wingdings</vt:lpstr>
      <vt:lpstr>Office Theme</vt:lpstr>
      <vt:lpstr>Visio</vt:lpstr>
      <vt:lpstr>Unit V Design Principles and Pattern</vt:lpstr>
      <vt:lpstr>What Are Design Patterns?</vt:lpstr>
      <vt:lpstr>Introduction</vt:lpstr>
      <vt:lpstr>What are Patterns?</vt:lpstr>
      <vt:lpstr>Usage of Design Pattern </vt:lpstr>
      <vt:lpstr>PowerPoint Presentation</vt:lpstr>
      <vt:lpstr>The Need for Patterns</vt:lpstr>
      <vt:lpstr>Purpose of Patterns</vt:lpstr>
      <vt:lpstr>GRASP</vt:lpstr>
      <vt:lpstr>PowerPoint Presentation</vt:lpstr>
      <vt:lpstr>PowerPoint Presentation</vt:lpstr>
      <vt:lpstr>Responsibility: </vt:lpstr>
      <vt:lpstr>PowerPoint Presentation</vt:lpstr>
      <vt:lpstr>PowerPoint Presentation</vt:lpstr>
      <vt:lpstr>Creator </vt:lpstr>
      <vt:lpstr>PowerPoint Presentation</vt:lpstr>
      <vt:lpstr>PowerPoint Presentation</vt:lpstr>
      <vt:lpstr>PowerPoint Presentation</vt:lpstr>
      <vt:lpstr>PowerPoint Presentation</vt:lpstr>
      <vt:lpstr>PowerPoint Presentation</vt:lpstr>
      <vt:lpstr>Creator</vt:lpstr>
      <vt:lpstr>Information Expert</vt:lpstr>
      <vt:lpstr>PowerPoint Presentation</vt:lpstr>
      <vt:lpstr>PowerPoint Presentation</vt:lpstr>
      <vt:lpstr>PowerPoint Presentation</vt:lpstr>
      <vt:lpstr>Information Expert</vt:lpstr>
      <vt:lpstr>PowerPoint Presentation</vt:lpstr>
      <vt:lpstr>Information Expert</vt:lpstr>
      <vt:lpstr>PowerPoint Presentation</vt:lpstr>
      <vt:lpstr>Information Expert</vt:lpstr>
      <vt:lpstr>PowerPoint Presentation</vt:lpstr>
      <vt:lpstr>Information Expert</vt:lpstr>
      <vt:lpstr>Information Expert</vt:lpstr>
      <vt:lpstr>Information Expert</vt:lpstr>
      <vt:lpstr>PowerPoint Presentation</vt:lpstr>
      <vt:lpstr>LMS-classes</vt:lpstr>
      <vt:lpstr>PowerPoint Presentation</vt:lpstr>
      <vt:lpstr>Low Coupling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Cohesion</vt:lpstr>
      <vt:lpstr>PowerPoint Presentation</vt:lpstr>
      <vt:lpstr>PowerPoint Presentation</vt:lpstr>
      <vt:lpstr>PowerPoint Presentation</vt:lpstr>
      <vt:lpstr>PowerPoint Presentation</vt:lpstr>
      <vt:lpstr>High Cohesion</vt:lpstr>
      <vt:lpstr>High Cohesion</vt:lpstr>
      <vt:lpstr>High Cohesion</vt:lpstr>
      <vt:lpstr>High Cohesion</vt:lpstr>
      <vt:lpstr>High Cohesion</vt:lpstr>
      <vt:lpstr>High Cohesion</vt:lpstr>
      <vt:lpstr>Controller</vt:lpstr>
      <vt:lpstr>Controller</vt:lpstr>
      <vt:lpstr>PowerPoint Presentation</vt:lpstr>
      <vt:lpstr>PowerPoint Presentation</vt:lpstr>
      <vt:lpstr>Controller</vt:lpstr>
      <vt:lpstr>PowerPoint Presentation</vt:lpstr>
      <vt:lpstr>Controller</vt:lpstr>
      <vt:lpstr>Controller</vt:lpstr>
      <vt:lpstr>PowerPoint Presentation</vt:lpstr>
      <vt:lpstr>PowerPoint Presentation</vt:lpstr>
      <vt:lpstr>PowerPoint Presentation</vt:lpstr>
      <vt:lpstr>Controller</vt:lpstr>
      <vt:lpstr>Fig. 17.24</vt:lpstr>
      <vt:lpstr>Bloated Controllers </vt:lpstr>
      <vt:lpstr>Polymorphism </vt:lpstr>
      <vt:lpstr>PowerPoint Presentation</vt:lpstr>
      <vt:lpstr>Example for Polymorphism </vt:lpstr>
      <vt:lpstr>PowerPoint Presentation</vt:lpstr>
      <vt:lpstr>PowerPoint Presentation</vt:lpstr>
      <vt:lpstr>PowerPoint Presentation</vt:lpstr>
      <vt:lpstr>Pure Fabrication</vt:lpstr>
      <vt:lpstr>PowerPoint Presentation</vt:lpstr>
      <vt:lpstr>PowerPoint Presentation</vt:lpstr>
      <vt:lpstr>Example </vt:lpstr>
      <vt:lpstr>PowerPoint Presentation</vt:lpstr>
      <vt:lpstr>PowerPoint Presentation</vt:lpstr>
      <vt:lpstr>Indirection </vt:lpstr>
      <vt:lpstr>Indirection </vt:lpstr>
      <vt:lpstr>PowerPoint Presentation</vt:lpstr>
      <vt:lpstr>Protected Variation</vt:lpstr>
      <vt:lpstr>Protected Variation</vt:lpstr>
      <vt:lpstr>PowerPoint Presentation</vt:lpstr>
      <vt:lpstr>PowerPoint Presentation</vt:lpstr>
      <vt:lpstr>OO CONCEPTS</vt:lpstr>
      <vt:lpstr>PowerPoint Presentation</vt:lpstr>
      <vt:lpstr>PowerPoint Presentation</vt:lpstr>
      <vt:lpstr>PowerPoint Presentation</vt:lpstr>
      <vt:lpstr>Types and Interfaces</vt:lpstr>
      <vt:lpstr>Inheritance vs. Composition</vt:lpstr>
      <vt:lpstr>Why Composition is Better</vt:lpstr>
      <vt:lpstr>More on Composition</vt:lpstr>
      <vt:lpstr>Types of Patterns</vt:lpstr>
      <vt:lpstr>Architectural Patterns</vt:lpstr>
      <vt:lpstr>Architectural Patterns Examples</vt:lpstr>
      <vt:lpstr>Design Patterns</vt:lpstr>
      <vt:lpstr>Categories of Design Patterns </vt:lpstr>
      <vt:lpstr>PowerPoint Presentation</vt:lpstr>
      <vt:lpstr>Let’s understand the purpose</vt:lpstr>
      <vt:lpstr>PowerPoint Presentation</vt:lpstr>
      <vt:lpstr>Design Pattern Catalog</vt:lpstr>
      <vt:lpstr>Design pattern Documentation</vt:lpstr>
      <vt:lpstr>Strategy Pattern</vt:lpstr>
      <vt:lpstr>Strategy Pattern</vt:lpstr>
      <vt:lpstr>PowerPoint Presentation</vt:lpstr>
      <vt:lpstr>Participants </vt:lpstr>
      <vt:lpstr>Implementation</vt:lpstr>
      <vt:lpstr>PowerPoint Presentation</vt:lpstr>
      <vt:lpstr>Step 1 Create an interface. </vt:lpstr>
      <vt:lpstr>Step 2 Create concrete classes implementing the same interface </vt:lpstr>
      <vt:lpstr>PowerPoint Presentation</vt:lpstr>
      <vt:lpstr>PowerPoint Presentation</vt:lpstr>
      <vt:lpstr>.   Step 3 Create Context Class  </vt:lpstr>
      <vt:lpstr> Step 4 Use the Context to see change in behavior when it changes its Strategy. </vt:lpstr>
      <vt:lpstr>Step 5 Verify the output.   </vt:lpstr>
      <vt:lpstr>State Pattern</vt:lpstr>
      <vt:lpstr>PowerPoint Presentation</vt:lpstr>
      <vt:lpstr>Participants </vt:lpstr>
      <vt:lpstr>General Description</vt:lpstr>
      <vt:lpstr>When to use STATE pattern ?</vt:lpstr>
      <vt:lpstr>Example </vt:lpstr>
      <vt:lpstr>Implementation  </vt:lpstr>
      <vt:lpstr>Step 1 Create an interface. </vt:lpstr>
      <vt:lpstr>Step 2 Create concrete classes implementing the same interface. </vt:lpstr>
      <vt:lpstr>PowerPoint Presentation</vt:lpstr>
      <vt:lpstr>Step 3 Create Context Class. </vt:lpstr>
      <vt:lpstr>Step 4 Use the Context to see change in behavior when State changes.</vt:lpstr>
      <vt:lpstr>Step 5 Verify the output.</vt:lpstr>
      <vt:lpstr>Adapter Pattern</vt:lpstr>
      <vt:lpstr>Adapter Pattern</vt:lpstr>
      <vt:lpstr>Adapter Pattern</vt:lpstr>
      <vt:lpstr> Implementation  </vt:lpstr>
      <vt:lpstr>PowerPoint Presentation</vt:lpstr>
      <vt:lpstr>Step 1 Create interfaces for Media Player and Advanced Media Player.</vt:lpstr>
      <vt:lpstr>Step 2 Create concrete classes implementing the AdvancedMediaPlayer interface.</vt:lpstr>
      <vt:lpstr>PowerPoint Presentation</vt:lpstr>
      <vt:lpstr>Step 3 Create adapter class implementing the MediaPlayer interface.</vt:lpstr>
      <vt:lpstr>Step 4 Create concrete class implementing the MediaPlayer interface.  </vt:lpstr>
      <vt:lpstr>PowerPoint Presentation</vt:lpstr>
      <vt:lpstr>Step 5 Use the AudioPlayer to play different types of audio formats.  </vt:lpstr>
      <vt:lpstr>Step 6 Verify the output.  </vt:lpstr>
      <vt:lpstr>Singleton pattern</vt:lpstr>
      <vt:lpstr>PowerPoint Presentation</vt:lpstr>
      <vt:lpstr>Step 1 Create a Singleton Class. SingleObject.java </vt:lpstr>
      <vt:lpstr>Step 2 Get the only object from the singleton class. SingletonPatternDemo.java </vt:lpstr>
      <vt:lpstr>PowerPoint Presentation</vt:lpstr>
    </vt:vector>
  </TitlesOfParts>
  <Company>Antiverse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in Software Development</dc:title>
  <dc:creator>Matt Stock</dc:creator>
  <cp:lastModifiedBy>admin</cp:lastModifiedBy>
  <cp:revision>262</cp:revision>
  <dcterms:created xsi:type="dcterms:W3CDTF">2006-04-12T03:44:47Z</dcterms:created>
  <dcterms:modified xsi:type="dcterms:W3CDTF">2021-11-24T16:25:24Z</dcterms:modified>
</cp:coreProperties>
</file>