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1" r:id="rId15"/>
    <p:sldId id="270" r:id="rId16"/>
    <p:sldId id="272" r:id="rId17"/>
    <p:sldId id="273" r:id="rId18"/>
    <p:sldId id="274" r:id="rId19"/>
    <p:sldId id="275" r:id="rId20"/>
    <p:sldId id="276" r:id="rId21"/>
    <p:sldId id="285"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8" d="100"/>
          <a:sy n="78" d="100"/>
        </p:scale>
        <p:origin x="12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AF5632-4612-4AAF-9ABB-5EC3CCE0A390}" type="datetimeFigureOut">
              <a:rPr lang="en-US" smtClean="0"/>
              <a:pPr/>
              <a:t>11/24/2021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7155F-7D88-4C36-93DF-2761F90FD9B7}" type="slidenum">
              <a:rPr lang="en-US" smtClean="0"/>
              <a:pPr/>
              <a:t>‹#›</a:t>
            </a:fld>
            <a:endParaRPr lang="en-US"/>
          </a:p>
        </p:txBody>
      </p:sp>
    </p:spTree>
    <p:extLst>
      <p:ext uri="{BB962C8B-B14F-4D97-AF65-F5344CB8AC3E}">
        <p14:creationId xmlns:p14="http://schemas.microsoft.com/office/powerpoint/2010/main" val="399891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22</a:t>
            </a:fld>
            <a:endParaRPr lang="it-IT"/>
          </a:p>
        </p:txBody>
      </p:sp>
    </p:spTree>
    <p:extLst>
      <p:ext uri="{BB962C8B-B14F-4D97-AF65-F5344CB8AC3E}">
        <p14:creationId xmlns:p14="http://schemas.microsoft.com/office/powerpoint/2010/main" val="699634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0206FC-2F0C-49BE-B29C-53EA7BC7656D}"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4BD61-ADBB-4218-A510-F05CDC975F60}" type="slidenum">
              <a:rPr lang="en-US" smtClean="0"/>
              <a:pPr/>
              <a:t>‹#›</a:t>
            </a:fld>
            <a:endParaRPr lang="en-US"/>
          </a:p>
        </p:txBody>
      </p:sp>
    </p:spTree>
    <p:extLst>
      <p:ext uri="{BB962C8B-B14F-4D97-AF65-F5344CB8AC3E}">
        <p14:creationId xmlns:p14="http://schemas.microsoft.com/office/powerpoint/2010/main" val="175106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206FC-2F0C-49BE-B29C-53EA7BC7656D}"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4BD61-ADBB-4218-A510-F05CDC975F60}" type="slidenum">
              <a:rPr lang="en-US" smtClean="0"/>
              <a:pPr/>
              <a:t>‹#›</a:t>
            </a:fld>
            <a:endParaRPr lang="en-US"/>
          </a:p>
        </p:txBody>
      </p:sp>
    </p:spTree>
    <p:extLst>
      <p:ext uri="{BB962C8B-B14F-4D97-AF65-F5344CB8AC3E}">
        <p14:creationId xmlns:p14="http://schemas.microsoft.com/office/powerpoint/2010/main" val="1960268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206FC-2F0C-49BE-B29C-53EA7BC7656D}"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4BD61-ADBB-4218-A510-F05CDC975F60}" type="slidenum">
              <a:rPr lang="en-US" smtClean="0"/>
              <a:pPr/>
              <a:t>‹#›</a:t>
            </a:fld>
            <a:endParaRPr lang="en-US"/>
          </a:p>
        </p:txBody>
      </p:sp>
    </p:spTree>
    <p:extLst>
      <p:ext uri="{BB962C8B-B14F-4D97-AF65-F5344CB8AC3E}">
        <p14:creationId xmlns:p14="http://schemas.microsoft.com/office/powerpoint/2010/main" val="449100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51575"/>
            <a:ext cx="2844800" cy="476250"/>
          </a:xfrm>
        </p:spPr>
        <p:txBody>
          <a:bodyPr/>
          <a:lstStyle>
            <a:lvl1pPr>
              <a:defRPr/>
            </a:lvl1pPr>
          </a:lstStyle>
          <a:p>
            <a:endParaRPr lang="it-IT"/>
          </a:p>
        </p:txBody>
      </p:sp>
      <p:sp>
        <p:nvSpPr>
          <p:cNvPr id="7" name="Slide Number Placeholder 6"/>
          <p:cNvSpPr>
            <a:spLocks noGrp="1"/>
          </p:cNvSpPr>
          <p:nvPr>
            <p:ph type="sldNum" sz="quarter" idx="11"/>
          </p:nvPr>
        </p:nvSpPr>
        <p:spPr>
          <a:xfrm>
            <a:off x="8737600" y="6248400"/>
            <a:ext cx="2844800" cy="476250"/>
          </a:xfrm>
        </p:spPr>
        <p:txBody>
          <a:bodyPr/>
          <a:lstStyle>
            <a:lvl1pPr>
              <a:defRPr/>
            </a:lvl1pPr>
          </a:lstStyle>
          <a:p>
            <a:fld id="{B72D4B7F-0243-49A9-A305-087CCCB3F48D}" type="slidenum">
              <a:rPr lang="it-IT"/>
              <a:pPr/>
              <a:t>‹#›</a:t>
            </a:fld>
            <a:endParaRPr lang="it-IT"/>
          </a:p>
        </p:txBody>
      </p:sp>
      <p:sp>
        <p:nvSpPr>
          <p:cNvPr id="8" name="Footer Placeholder 7"/>
          <p:cNvSpPr>
            <a:spLocks noGrp="1"/>
          </p:cNvSpPr>
          <p:nvPr>
            <p:ph type="ftr" sz="quarter" idx="12"/>
          </p:nvPr>
        </p:nvSpPr>
        <p:spPr>
          <a:xfrm>
            <a:off x="4165600" y="6248400"/>
            <a:ext cx="3860800" cy="476250"/>
          </a:xfrm>
        </p:spPr>
        <p:txBody>
          <a:bodyPr/>
          <a:lstStyle>
            <a:lvl1pPr>
              <a:defRPr/>
            </a:lvl1pPr>
          </a:lstStyle>
          <a:p>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206FC-2F0C-49BE-B29C-53EA7BC7656D}"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4BD61-ADBB-4218-A510-F05CDC975F60}" type="slidenum">
              <a:rPr lang="en-US" smtClean="0"/>
              <a:pPr/>
              <a:t>‹#›</a:t>
            </a:fld>
            <a:endParaRPr lang="en-US"/>
          </a:p>
        </p:txBody>
      </p:sp>
    </p:spTree>
    <p:extLst>
      <p:ext uri="{BB962C8B-B14F-4D97-AF65-F5344CB8AC3E}">
        <p14:creationId xmlns:p14="http://schemas.microsoft.com/office/powerpoint/2010/main" val="1668369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0206FC-2F0C-49BE-B29C-53EA7BC7656D}"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4BD61-ADBB-4218-A510-F05CDC975F60}" type="slidenum">
              <a:rPr lang="en-US" smtClean="0"/>
              <a:pPr/>
              <a:t>‹#›</a:t>
            </a:fld>
            <a:endParaRPr lang="en-US"/>
          </a:p>
        </p:txBody>
      </p:sp>
    </p:spTree>
    <p:extLst>
      <p:ext uri="{BB962C8B-B14F-4D97-AF65-F5344CB8AC3E}">
        <p14:creationId xmlns:p14="http://schemas.microsoft.com/office/powerpoint/2010/main" val="334176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0206FC-2F0C-49BE-B29C-53EA7BC7656D}"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4BD61-ADBB-4218-A510-F05CDC975F60}" type="slidenum">
              <a:rPr lang="en-US" smtClean="0"/>
              <a:pPr/>
              <a:t>‹#›</a:t>
            </a:fld>
            <a:endParaRPr lang="en-US"/>
          </a:p>
        </p:txBody>
      </p:sp>
    </p:spTree>
    <p:extLst>
      <p:ext uri="{BB962C8B-B14F-4D97-AF65-F5344CB8AC3E}">
        <p14:creationId xmlns:p14="http://schemas.microsoft.com/office/powerpoint/2010/main" val="6838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0206FC-2F0C-49BE-B29C-53EA7BC7656D}" type="datetimeFigureOut">
              <a:rPr lang="en-US" smtClean="0"/>
              <a:pPr/>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4BD61-ADBB-4218-A510-F05CDC975F60}" type="slidenum">
              <a:rPr lang="en-US" smtClean="0"/>
              <a:pPr/>
              <a:t>‹#›</a:t>
            </a:fld>
            <a:endParaRPr lang="en-US"/>
          </a:p>
        </p:txBody>
      </p:sp>
    </p:spTree>
    <p:extLst>
      <p:ext uri="{BB962C8B-B14F-4D97-AF65-F5344CB8AC3E}">
        <p14:creationId xmlns:p14="http://schemas.microsoft.com/office/powerpoint/2010/main" val="37656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0206FC-2F0C-49BE-B29C-53EA7BC7656D}"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4BD61-ADBB-4218-A510-F05CDC975F60}" type="slidenum">
              <a:rPr lang="en-US" smtClean="0"/>
              <a:pPr/>
              <a:t>‹#›</a:t>
            </a:fld>
            <a:endParaRPr lang="en-US"/>
          </a:p>
        </p:txBody>
      </p:sp>
    </p:spTree>
    <p:extLst>
      <p:ext uri="{BB962C8B-B14F-4D97-AF65-F5344CB8AC3E}">
        <p14:creationId xmlns:p14="http://schemas.microsoft.com/office/powerpoint/2010/main" val="287109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206FC-2F0C-49BE-B29C-53EA7BC7656D}" type="datetimeFigureOut">
              <a:rPr lang="en-US" smtClean="0"/>
              <a:pPr/>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4BD61-ADBB-4218-A510-F05CDC975F60}" type="slidenum">
              <a:rPr lang="en-US" smtClean="0"/>
              <a:pPr/>
              <a:t>‹#›</a:t>
            </a:fld>
            <a:endParaRPr lang="en-US"/>
          </a:p>
        </p:txBody>
      </p:sp>
    </p:spTree>
    <p:extLst>
      <p:ext uri="{BB962C8B-B14F-4D97-AF65-F5344CB8AC3E}">
        <p14:creationId xmlns:p14="http://schemas.microsoft.com/office/powerpoint/2010/main" val="310459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0206FC-2F0C-49BE-B29C-53EA7BC7656D}"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4BD61-ADBB-4218-A510-F05CDC975F60}" type="slidenum">
              <a:rPr lang="en-US" smtClean="0"/>
              <a:pPr/>
              <a:t>‹#›</a:t>
            </a:fld>
            <a:endParaRPr lang="en-US"/>
          </a:p>
        </p:txBody>
      </p:sp>
    </p:spTree>
    <p:extLst>
      <p:ext uri="{BB962C8B-B14F-4D97-AF65-F5344CB8AC3E}">
        <p14:creationId xmlns:p14="http://schemas.microsoft.com/office/powerpoint/2010/main" val="300683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0206FC-2F0C-49BE-B29C-53EA7BC7656D}"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4BD61-ADBB-4218-A510-F05CDC975F60}" type="slidenum">
              <a:rPr lang="en-US" smtClean="0"/>
              <a:pPr/>
              <a:t>‹#›</a:t>
            </a:fld>
            <a:endParaRPr lang="en-US"/>
          </a:p>
        </p:txBody>
      </p:sp>
    </p:spTree>
    <p:extLst>
      <p:ext uri="{BB962C8B-B14F-4D97-AF65-F5344CB8AC3E}">
        <p14:creationId xmlns:p14="http://schemas.microsoft.com/office/powerpoint/2010/main" val="259469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206FC-2F0C-49BE-B29C-53EA7BC7656D}" type="datetimeFigureOut">
              <a:rPr lang="en-US" smtClean="0"/>
              <a:pPr/>
              <a:t>11/24/2021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4BD61-ADBB-4218-A510-F05CDC975F60}" type="slidenum">
              <a:rPr lang="en-US" smtClean="0"/>
              <a:pPr/>
              <a:t>‹#›</a:t>
            </a:fld>
            <a:endParaRPr lang="en-US"/>
          </a:p>
        </p:txBody>
      </p:sp>
    </p:spTree>
    <p:extLst>
      <p:ext uri="{BB962C8B-B14F-4D97-AF65-F5344CB8AC3E}">
        <p14:creationId xmlns:p14="http://schemas.microsoft.com/office/powerpoint/2010/main" val="28002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9286" y="2236574"/>
            <a:ext cx="9144000" cy="2224216"/>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Unit-VI</a:t>
            </a:r>
            <a:br>
              <a:rPr lang="en-US" dirty="0" smtClean="0"/>
            </a:br>
            <a:r>
              <a:rPr lang="en-US" dirty="0" smtClean="0"/>
              <a:t>Architecture Design</a:t>
            </a:r>
            <a:br>
              <a:rPr lang="en-US" dirty="0" smtClean="0"/>
            </a:br>
            <a:endParaRPr lang="en-US" dirty="0"/>
          </a:p>
        </p:txBody>
      </p:sp>
    </p:spTree>
    <p:extLst>
      <p:ext uri="{BB962C8B-B14F-4D97-AF65-F5344CB8AC3E}">
        <p14:creationId xmlns:p14="http://schemas.microsoft.com/office/powerpoint/2010/main" val="1550493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rvice-Oriented Architecture (SOA), SOA Application Framework, SOA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2094" y="1791731"/>
            <a:ext cx="5021906" cy="33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0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3935" y="207963"/>
            <a:ext cx="9144000" cy="867075"/>
          </a:xfrm>
        </p:spPr>
        <p:txBody>
          <a:bodyPr>
            <a:normAutofit fontScale="90000"/>
          </a:bodyPr>
          <a:lstStyle/>
          <a:p>
            <a:r>
              <a:rPr lang="en-US" dirty="0" smtClean="0"/>
              <a:t>SOA-Broker pattern</a:t>
            </a:r>
            <a:endParaRPr lang="en-US" dirty="0"/>
          </a:p>
        </p:txBody>
      </p:sp>
      <p:sp>
        <p:nvSpPr>
          <p:cNvPr id="3" name="Subtitle 2"/>
          <p:cNvSpPr>
            <a:spLocks noGrp="1"/>
          </p:cNvSpPr>
          <p:nvPr>
            <p:ph type="subTitle" idx="1"/>
          </p:nvPr>
        </p:nvSpPr>
        <p:spPr>
          <a:xfrm>
            <a:off x="1524000" y="1075038"/>
            <a:ext cx="9144000" cy="2347784"/>
          </a:xfrm>
        </p:spPr>
        <p:txBody>
          <a:bodyPr>
            <a:normAutofit/>
          </a:bodyPr>
          <a:lstStyle/>
          <a:p>
            <a:pPr algn="l"/>
            <a:r>
              <a:rPr lang="en-US" dirty="0" smtClean="0"/>
              <a:t>-middleman between client and servers</a:t>
            </a:r>
          </a:p>
          <a:p>
            <a:pPr algn="l"/>
            <a:r>
              <a:rPr lang="en-US" dirty="0" smtClean="0"/>
              <a:t>-The </a:t>
            </a:r>
            <a:r>
              <a:rPr lang="en-US" dirty="0"/>
              <a:t>client requests a specific service. It formats its request in a specific format and sends it to its broker. The broker then selects the most suitable server to process the request. When the link between the client and the server is set up, they may start communicating directly, freeing the broker.</a:t>
            </a:r>
          </a:p>
        </p:txBody>
      </p:sp>
      <p:pic>
        <p:nvPicPr>
          <p:cNvPr id="5122" name="Picture 2" descr="Broker / Service Oriented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6678" y="3651420"/>
            <a:ext cx="40386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606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69557"/>
            <a:ext cx="9144000" cy="4788243"/>
          </a:xfrm>
        </p:spPr>
        <p:txBody>
          <a:bodyPr/>
          <a:lstStyle/>
          <a:p>
            <a:r>
              <a:rPr lang="en-US" dirty="0" smtClean="0"/>
              <a:t>Supports two types transparency</a:t>
            </a:r>
          </a:p>
          <a:p>
            <a:r>
              <a:rPr lang="en-US" dirty="0" smtClean="0"/>
              <a:t>-Location</a:t>
            </a:r>
          </a:p>
          <a:p>
            <a:r>
              <a:rPr lang="en-US" dirty="0" smtClean="0"/>
              <a:t>-Platform</a:t>
            </a:r>
            <a:endParaRPr lang="en-US" dirty="0"/>
          </a:p>
        </p:txBody>
      </p:sp>
    </p:spTree>
    <p:extLst>
      <p:ext uri="{BB962C8B-B14F-4D97-AF65-F5344CB8AC3E}">
        <p14:creationId xmlns:p14="http://schemas.microsoft.com/office/powerpoint/2010/main" val="2749108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A simple web service model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738" y="1394683"/>
            <a:ext cx="561022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615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17838"/>
            <a:ext cx="9144000" cy="4639962"/>
          </a:xfrm>
        </p:spPr>
        <p:txBody>
          <a:bodyPr>
            <a:normAutofit/>
          </a:bodyPr>
          <a:lstStyle/>
          <a:p>
            <a:r>
              <a:rPr lang="en-US" b="1" dirty="0"/>
              <a:t>Components of Web Services</a:t>
            </a:r>
            <a:endParaRPr lang="en-US" dirty="0"/>
          </a:p>
          <a:p>
            <a:r>
              <a:rPr lang="en-US" dirty="0"/>
              <a:t>SOAP (</a:t>
            </a:r>
            <a:r>
              <a:rPr lang="en-US" b="1" dirty="0"/>
              <a:t>Simple Object Access Protocol</a:t>
            </a:r>
            <a:r>
              <a:rPr lang="en-US" dirty="0"/>
              <a:t>)</a:t>
            </a:r>
          </a:p>
          <a:p>
            <a:r>
              <a:rPr lang="en-US" b="1" dirty="0"/>
              <a:t>UDDI</a:t>
            </a:r>
            <a:r>
              <a:rPr lang="en-US" dirty="0"/>
              <a:t> (</a:t>
            </a:r>
            <a:r>
              <a:rPr lang="en-US" b="1" dirty="0"/>
              <a:t>Universal Description, Discovery and Integration</a:t>
            </a:r>
            <a:r>
              <a:rPr lang="en-US" dirty="0"/>
              <a:t>)</a:t>
            </a:r>
          </a:p>
          <a:p>
            <a:r>
              <a:rPr lang="en-US" b="1" dirty="0"/>
              <a:t>WSDL</a:t>
            </a:r>
            <a:r>
              <a:rPr lang="en-US" dirty="0"/>
              <a:t> (</a:t>
            </a:r>
            <a:r>
              <a:rPr lang="en-US" b="1" dirty="0"/>
              <a:t>Web Services Description Language</a:t>
            </a:r>
            <a:r>
              <a:rPr lang="en-US" dirty="0"/>
              <a:t>)</a:t>
            </a:r>
          </a:p>
          <a:p>
            <a:endParaRPr lang="en-US" dirty="0"/>
          </a:p>
        </p:txBody>
      </p:sp>
    </p:spTree>
    <p:extLst>
      <p:ext uri="{BB962C8B-B14F-4D97-AF65-F5344CB8AC3E}">
        <p14:creationId xmlns:p14="http://schemas.microsoft.com/office/powerpoint/2010/main" val="293385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Unit Testing J2EE platform components with JUnit and JUnitEE frameworks in  IBM Rational Application Developer Version 6.0.2: Part 2: Unit testing Web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623" y="864973"/>
            <a:ext cx="6245225" cy="400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899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Component based software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801"/>
            <a:ext cx="9347200" cy="1066800"/>
          </a:xfrm>
        </p:spPr>
        <p:txBody>
          <a:bodyPr/>
          <a:lstStyle/>
          <a:p>
            <a:r>
              <a:rPr lang="en-US" dirty="0" smtClean="0"/>
              <a:t>Component diagram</a:t>
            </a:r>
            <a:endParaRPr lang="en-US" dirty="0"/>
          </a:p>
        </p:txBody>
      </p:sp>
      <p:sp>
        <p:nvSpPr>
          <p:cNvPr id="3" name="Subtitle 2"/>
          <p:cNvSpPr>
            <a:spLocks noGrp="1"/>
          </p:cNvSpPr>
          <p:nvPr>
            <p:ph type="subTitle" idx="1"/>
          </p:nvPr>
        </p:nvSpPr>
        <p:spPr>
          <a:xfrm>
            <a:off x="786674" y="1867989"/>
            <a:ext cx="10668000" cy="4267200"/>
          </a:xfrm>
        </p:spPr>
        <p:txBody>
          <a:bodyPr/>
          <a:lstStyle/>
          <a:p>
            <a:pPr algn="l">
              <a:buFont typeface="Wingdings" pitchFamily="2" charset="2"/>
              <a:buChar char="Ø"/>
            </a:pPr>
            <a:r>
              <a:rPr lang="en-US" dirty="0">
                <a:solidFill>
                  <a:schemeClr val="tx1"/>
                </a:solidFill>
              </a:rPr>
              <a:t> A component is an encapsulated, reusable, and replaceable part of your software</a:t>
            </a:r>
          </a:p>
          <a:p>
            <a:pPr algn="l">
              <a:buFont typeface="Wingdings" pitchFamily="2" charset="2"/>
              <a:buChar char="Ø"/>
            </a:pPr>
            <a:r>
              <a:rPr lang="en-US" dirty="0">
                <a:solidFill>
                  <a:schemeClr val="tx1"/>
                </a:solidFill>
              </a:rPr>
              <a:t> Reducing and defying coupling between software components</a:t>
            </a:r>
          </a:p>
          <a:p>
            <a:pPr algn="l">
              <a:buFont typeface="Wingdings" pitchFamily="2" charset="2"/>
              <a:buChar char="Ø"/>
            </a:pPr>
            <a:r>
              <a:rPr lang="en-US" dirty="0">
                <a:solidFill>
                  <a:schemeClr val="tx1"/>
                </a:solidFill>
              </a:rPr>
              <a:t> Reusing existing components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8652" y="794657"/>
            <a:ext cx="11277600" cy="5105400"/>
          </a:xfrm>
        </p:spPr>
        <p:txBody>
          <a:bodyPr>
            <a:normAutofit/>
          </a:bodyPr>
          <a:lstStyle/>
          <a:p>
            <a:pPr algn="l">
              <a:buFont typeface="Wingdings" pitchFamily="2" charset="2"/>
              <a:buChar char="Ø"/>
            </a:pPr>
            <a:r>
              <a:rPr lang="en-US" dirty="0">
                <a:solidFill>
                  <a:schemeClr val="tx1"/>
                </a:solidFill>
              </a:rPr>
              <a:t>Model physical software components and the interfaces between them</a:t>
            </a:r>
          </a:p>
          <a:p>
            <a:pPr algn="l">
              <a:buFont typeface="Wingdings" pitchFamily="2" charset="2"/>
              <a:buChar char="Ø"/>
            </a:pPr>
            <a:r>
              <a:rPr lang="en-US" dirty="0">
                <a:solidFill>
                  <a:schemeClr val="tx1"/>
                </a:solidFill>
              </a:rPr>
              <a:t> Show the structure of the code itself</a:t>
            </a:r>
          </a:p>
          <a:p>
            <a:pPr algn="l">
              <a:buFont typeface="Wingdings" pitchFamily="2" charset="2"/>
              <a:buChar char="Ø"/>
            </a:pPr>
            <a:r>
              <a:rPr lang="en-US" dirty="0">
                <a:solidFill>
                  <a:schemeClr val="tx1"/>
                </a:solidFill>
              </a:rPr>
              <a:t> Can be used to hide the </a:t>
            </a:r>
            <a:r>
              <a:rPr lang="en-US" dirty="0" smtClean="0">
                <a:solidFill>
                  <a:schemeClr val="tx1"/>
                </a:solidFill>
              </a:rPr>
              <a:t>specification </a:t>
            </a:r>
            <a:r>
              <a:rPr lang="en-US" dirty="0">
                <a:solidFill>
                  <a:schemeClr val="tx1"/>
                </a:solidFill>
              </a:rPr>
              <a:t>detail (i.e., information hiding) and </a:t>
            </a:r>
            <a:r>
              <a:rPr lang="en-US" dirty="0" smtClean="0">
                <a:solidFill>
                  <a:schemeClr val="tx1"/>
                </a:solidFill>
              </a:rPr>
              <a:t>focus on </a:t>
            </a:r>
            <a:r>
              <a:rPr lang="en-US" dirty="0">
                <a:solidFill>
                  <a:schemeClr val="tx1"/>
                </a:solidFill>
              </a:rPr>
              <a:t>the relationship between components</a:t>
            </a:r>
          </a:p>
          <a:p>
            <a:pPr algn="l">
              <a:buFont typeface="Wingdings" pitchFamily="2" charset="2"/>
              <a:buChar char="Ø"/>
            </a:pPr>
            <a:r>
              <a:rPr lang="en-US" dirty="0">
                <a:solidFill>
                  <a:schemeClr val="tx1"/>
                </a:solidFill>
              </a:rPr>
              <a:t> Model the structure of software releases; show how components integrate </a:t>
            </a:r>
            <a:r>
              <a:rPr lang="en-US" dirty="0" smtClean="0">
                <a:solidFill>
                  <a:schemeClr val="tx1"/>
                </a:solidFill>
              </a:rPr>
              <a:t>with current </a:t>
            </a:r>
            <a:r>
              <a:rPr lang="en-US" dirty="0">
                <a:solidFill>
                  <a:schemeClr val="tx1"/>
                </a:solidFill>
              </a:rPr>
              <a:t>system design</a:t>
            </a:r>
          </a:p>
          <a:p>
            <a:pPr algn="l">
              <a:buFont typeface="Wingdings" pitchFamily="2" charset="2"/>
              <a:buChar char="Ø"/>
            </a:pPr>
            <a:endParaRPr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4880" y="1293223"/>
            <a:ext cx="10769600" cy="1752600"/>
          </a:xfrm>
        </p:spPr>
        <p:txBody>
          <a:bodyPr>
            <a:normAutofit/>
          </a:bodyPr>
          <a:lstStyle/>
          <a:p>
            <a:pPr algn="l"/>
            <a:r>
              <a:rPr lang="en-US" dirty="0">
                <a:solidFill>
                  <a:schemeClr val="tx1"/>
                </a:solidFill>
              </a:rPr>
              <a:t>A Component is a physical piece of a system, such as a compiled object </a:t>
            </a:r>
            <a:r>
              <a:rPr lang="en-US" dirty="0" smtClean="0">
                <a:solidFill>
                  <a:schemeClr val="tx1"/>
                </a:solidFill>
              </a:rPr>
              <a:t>, piece of </a:t>
            </a:r>
            <a:r>
              <a:rPr lang="en-US" dirty="0">
                <a:solidFill>
                  <a:schemeClr val="tx1"/>
                </a:solidFill>
              </a:rPr>
              <a:t>source code, shared library or Enterprise Java Bean (EJB).</a:t>
            </a:r>
          </a:p>
        </p:txBody>
      </p:sp>
      <p:pic>
        <p:nvPicPr>
          <p:cNvPr id="1026" name="Picture 2"/>
          <p:cNvPicPr>
            <a:picLocks noChangeAspect="1" noChangeArrowheads="1"/>
          </p:cNvPicPr>
          <p:nvPr/>
        </p:nvPicPr>
        <p:blipFill>
          <a:blip r:embed="rId2"/>
          <a:srcRect/>
          <a:stretch>
            <a:fillRect/>
          </a:stretch>
        </p:blipFill>
        <p:spPr bwMode="auto">
          <a:xfrm>
            <a:off x="3352801" y="3505200"/>
            <a:ext cx="5067300"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43507"/>
          </a:xfrm>
        </p:spPr>
        <p:txBody>
          <a:bodyPr>
            <a:normAutofit fontScale="90000"/>
          </a:bodyPr>
          <a:lstStyle/>
          <a:p>
            <a:r>
              <a:rPr lang="en-US" dirty="0" smtClean="0"/>
              <a:t>Overview</a:t>
            </a:r>
            <a:endParaRPr lang="en-US" dirty="0"/>
          </a:p>
        </p:txBody>
      </p:sp>
      <p:sp>
        <p:nvSpPr>
          <p:cNvPr id="3" name="Subtitle 2"/>
          <p:cNvSpPr>
            <a:spLocks noGrp="1"/>
          </p:cNvSpPr>
          <p:nvPr>
            <p:ph type="subTitle" idx="1"/>
          </p:nvPr>
        </p:nvSpPr>
        <p:spPr>
          <a:xfrm>
            <a:off x="1524000" y="1865870"/>
            <a:ext cx="9144000" cy="3391930"/>
          </a:xfrm>
        </p:spPr>
        <p:txBody>
          <a:bodyPr/>
          <a:lstStyle/>
          <a:p>
            <a:pPr algn="l"/>
            <a:r>
              <a:rPr lang="en-US" dirty="0" smtClean="0"/>
              <a:t>Definition -Software Architecture is a structure of systems which consists of various components , externally visible properties of these components and interrelationship among these components.</a:t>
            </a:r>
            <a:endParaRPr lang="en-US" dirty="0"/>
          </a:p>
        </p:txBody>
      </p:sp>
    </p:spTree>
    <p:extLst>
      <p:ext uri="{BB962C8B-B14F-4D97-AF65-F5344CB8AC3E}">
        <p14:creationId xmlns:p14="http://schemas.microsoft.com/office/powerpoint/2010/main" val="4064788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1"/>
            <a:ext cx="10363200" cy="762000"/>
          </a:xfrm>
        </p:spPr>
        <p:txBody>
          <a:bodyPr>
            <a:normAutofit fontScale="90000"/>
          </a:bodyPr>
          <a:lstStyle/>
          <a:p>
            <a:r>
              <a:rPr lang="en-US" dirty="0" smtClean="0"/>
              <a:t>Views of </a:t>
            </a:r>
            <a:r>
              <a:rPr lang="en-US" dirty="0"/>
              <a:t>components</a:t>
            </a:r>
            <a:endParaRPr lang="en-US" dirty="0"/>
          </a:p>
        </p:txBody>
      </p:sp>
      <p:sp>
        <p:nvSpPr>
          <p:cNvPr id="3" name="Subtitle 2"/>
          <p:cNvSpPr>
            <a:spLocks noGrp="1"/>
          </p:cNvSpPr>
          <p:nvPr>
            <p:ph type="subTitle" idx="1"/>
          </p:nvPr>
        </p:nvSpPr>
        <p:spPr>
          <a:xfrm>
            <a:off x="1828800" y="1447800"/>
            <a:ext cx="8534400" cy="4191000"/>
          </a:xfrm>
        </p:spPr>
        <p:txBody>
          <a:bodyPr/>
          <a:lstStyle/>
          <a:p>
            <a:pPr algn="l"/>
            <a:r>
              <a:rPr lang="en-US" dirty="0" smtClean="0">
                <a:solidFill>
                  <a:schemeClr val="tx1"/>
                </a:solidFill>
              </a:rPr>
              <a:t>1.Black </a:t>
            </a:r>
            <a:r>
              <a:rPr lang="en-US" dirty="0" smtClean="0">
                <a:solidFill>
                  <a:schemeClr val="tx1"/>
                </a:solidFill>
              </a:rPr>
              <a:t>Box: shows how the components looks from outside including interfaces and how it relates to other components.</a:t>
            </a:r>
          </a:p>
          <a:p>
            <a:pPr algn="l"/>
            <a:endParaRPr lang="en-US" dirty="0" smtClean="0">
              <a:solidFill>
                <a:schemeClr val="tx1"/>
              </a:solidFill>
            </a:endParaRPr>
          </a:p>
          <a:p>
            <a:pPr algn="l"/>
            <a:r>
              <a:rPr lang="en-US" dirty="0" smtClean="0">
                <a:solidFill>
                  <a:schemeClr val="tx1"/>
                </a:solidFill>
              </a:rPr>
              <a:t>2.White </a:t>
            </a:r>
            <a:r>
              <a:rPr lang="en-US" dirty="0" smtClean="0">
                <a:solidFill>
                  <a:schemeClr val="tx1"/>
                </a:solidFill>
              </a:rPr>
              <a:t>Box: shows inter details of components.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Section 12.7. Black-Box and White-Box Component Views | Learning UML 2.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568" y="1235676"/>
            <a:ext cx="6907427" cy="3830594"/>
          </a:xfrm>
          <a:prstGeom prst="rect">
            <a:avLst/>
          </a:prstGeom>
        </p:spPr>
      </p:pic>
    </p:spTree>
    <p:extLst>
      <p:ext uri="{BB962C8B-B14F-4D97-AF65-F5344CB8AC3E}">
        <p14:creationId xmlns:p14="http://schemas.microsoft.com/office/powerpoint/2010/main" val="2151162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1904971" y="274638"/>
            <a:ext cx="9677429" cy="1143000"/>
          </a:xfrm>
        </p:spPr>
        <p:txBody>
          <a:bodyPr>
            <a:normAutofit/>
          </a:bodyPr>
          <a:lstStyle/>
          <a:p>
            <a:r>
              <a:rPr lang="it-IT" dirty="0" smtClean="0"/>
              <a:t>INTERFACE-Assembaly connector</a:t>
            </a:r>
            <a:endParaRPr lang="it-IT" dirty="0"/>
          </a:p>
        </p:txBody>
      </p:sp>
      <p:sp>
        <p:nvSpPr>
          <p:cNvPr id="25603" name="Rectangle 3"/>
          <p:cNvSpPr>
            <a:spLocks noGrp="1" noChangeArrowheads="1"/>
          </p:cNvSpPr>
          <p:nvPr>
            <p:ph type="body" sz="half" idx="1"/>
          </p:nvPr>
        </p:nvSpPr>
        <p:spPr>
          <a:xfrm>
            <a:off x="1308148" y="1566864"/>
            <a:ext cx="7306733" cy="2547937"/>
          </a:xfrm>
        </p:spPr>
        <p:txBody>
          <a:bodyPr>
            <a:normAutofit/>
          </a:bodyPr>
          <a:lstStyle/>
          <a:p>
            <a:r>
              <a:rPr lang="it-IT" sz="2400" dirty="0" smtClean="0"/>
              <a:t>A provided interface </a:t>
            </a:r>
          </a:p>
          <a:p>
            <a:pPr lvl="1"/>
            <a:r>
              <a:rPr lang="it-IT" sz="2400" dirty="0" smtClean="0"/>
              <a:t>Characterize services that the component offers to its environment</a:t>
            </a:r>
          </a:p>
          <a:p>
            <a:pPr lvl="1"/>
            <a:r>
              <a:rPr lang="it-IT" sz="2400" dirty="0" smtClean="0"/>
              <a:t>Is modeled using a ball, labelled with the name, attached by a solid line to the component</a:t>
            </a:r>
            <a:endParaRPr lang="it-IT" sz="2400" dirty="0"/>
          </a:p>
        </p:txBody>
      </p:sp>
      <p:sp>
        <p:nvSpPr>
          <p:cNvPr id="25614" name="Rectangle 14"/>
          <p:cNvSpPr>
            <a:spLocks noChangeArrowheads="1"/>
          </p:cNvSpPr>
          <p:nvPr/>
        </p:nvSpPr>
        <p:spPr bwMode="auto">
          <a:xfrm>
            <a:off x="406400" y="4114800"/>
            <a:ext cx="9347200" cy="274320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r>
              <a:rPr lang="it-IT" sz="2400" dirty="0">
                <a:effectLst>
                  <a:outerShdw blurRad="38100" dist="38100" dir="2700000" algn="tl">
                    <a:srgbClr val="000000"/>
                  </a:outerShdw>
                </a:effectLst>
                <a:latin typeface="+mn-lt"/>
              </a:rPr>
              <a:t>A required interface </a:t>
            </a:r>
          </a:p>
          <a:p>
            <a:pPr marL="742950" lvl="1" indent="-285750">
              <a:spcBef>
                <a:spcPct val="20000"/>
              </a:spcBef>
              <a:buClr>
                <a:schemeClr val="accent2"/>
              </a:buClr>
              <a:buSzPct val="70000"/>
              <a:buFont typeface="Wingdings" pitchFamily="2" charset="2"/>
              <a:buChar char="n"/>
            </a:pPr>
            <a:r>
              <a:rPr lang="it-IT" sz="2400" dirty="0">
                <a:effectLst>
                  <a:outerShdw blurRad="38100" dist="38100" dir="2700000" algn="tl">
                    <a:srgbClr val="000000"/>
                  </a:outerShdw>
                </a:effectLst>
                <a:latin typeface="+mn-lt"/>
              </a:rPr>
              <a:t>Characterize services that the component expects from its environment</a:t>
            </a:r>
          </a:p>
          <a:p>
            <a:pPr marL="742950" lvl="1" indent="-285750">
              <a:lnSpc>
                <a:spcPct val="90000"/>
              </a:lnSpc>
              <a:spcBef>
                <a:spcPct val="20000"/>
              </a:spcBef>
              <a:buClr>
                <a:schemeClr val="accent2"/>
              </a:buClr>
              <a:buSzPct val="70000"/>
              <a:buFont typeface="Wingdings" pitchFamily="2" charset="2"/>
              <a:buChar char="n"/>
            </a:pPr>
            <a:r>
              <a:rPr lang="it-IT" sz="2400" dirty="0">
                <a:effectLst>
                  <a:outerShdw blurRad="38100" dist="38100" dir="2700000" algn="tl">
                    <a:srgbClr val="000000"/>
                  </a:outerShdw>
                </a:effectLst>
                <a:latin typeface="+mn-lt"/>
              </a:rPr>
              <a:t>Is modeled using a socket, labelled with the name, attached by a solid line to the component</a:t>
            </a:r>
          </a:p>
          <a:p>
            <a:pPr marL="742950" lvl="1" indent="-285750">
              <a:lnSpc>
                <a:spcPct val="90000"/>
              </a:lnSpc>
              <a:spcBef>
                <a:spcPct val="20000"/>
              </a:spcBef>
              <a:buClr>
                <a:schemeClr val="accent2"/>
              </a:buClr>
              <a:buSzPct val="70000"/>
              <a:buFont typeface="Wingdings" pitchFamily="2" charset="2"/>
              <a:buChar char="n"/>
            </a:pPr>
            <a:r>
              <a:rPr lang="it-IT" sz="2400" dirty="0">
                <a:effectLst>
                  <a:outerShdw blurRad="38100" dist="38100" dir="2700000" algn="tl">
                    <a:srgbClr val="000000"/>
                  </a:outerShdw>
                </a:effectLst>
                <a:latin typeface="+mn-lt"/>
              </a:rPr>
              <a:t>In UML 1.x were modeled using a dashed arrow</a:t>
            </a:r>
          </a:p>
        </p:txBody>
      </p:sp>
      <p:pic>
        <p:nvPicPr>
          <p:cNvPr id="25620" name="Picture 20" descr="4"/>
          <p:cNvPicPr>
            <a:picLocks noChangeAspect="1" noChangeArrowheads="1"/>
          </p:cNvPicPr>
          <p:nvPr/>
        </p:nvPicPr>
        <p:blipFill>
          <a:blip r:embed="rId3" cstate="print"/>
          <a:srcRect/>
          <a:stretch>
            <a:fillRect/>
          </a:stretch>
        </p:blipFill>
        <p:spPr bwMode="auto">
          <a:xfrm>
            <a:off x="9287691" y="1295400"/>
            <a:ext cx="2497908" cy="1219200"/>
          </a:xfrm>
          <a:prstGeom prst="rect">
            <a:avLst/>
          </a:prstGeom>
          <a:noFill/>
        </p:spPr>
      </p:pic>
      <p:pic>
        <p:nvPicPr>
          <p:cNvPr id="25622" name="Picture 22" descr="5"/>
          <p:cNvPicPr>
            <a:picLocks noChangeAspect="1" noChangeArrowheads="1"/>
          </p:cNvPicPr>
          <p:nvPr/>
        </p:nvPicPr>
        <p:blipFill>
          <a:blip r:embed="rId4" cstate="print"/>
          <a:srcRect/>
          <a:stretch>
            <a:fillRect/>
          </a:stretch>
        </p:blipFill>
        <p:spPr bwMode="auto">
          <a:xfrm>
            <a:off x="9013370" y="3505200"/>
            <a:ext cx="3178629" cy="1295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1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1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61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61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066800"/>
            <a:ext cx="11887200" cy="5181600"/>
          </a:xfrm>
        </p:spPr>
        <p:txBody>
          <a:bodyPr>
            <a:normAutofit/>
          </a:bodyPr>
          <a:lstStyle/>
          <a:p>
            <a:pPr algn="l">
              <a:buFont typeface="Wingdings" pitchFamily="2" charset="2"/>
              <a:buChar char="Ø"/>
            </a:pPr>
            <a:r>
              <a:rPr lang="en-US" dirty="0"/>
              <a:t> </a:t>
            </a:r>
            <a:r>
              <a:rPr lang="en-US" dirty="0">
                <a:solidFill>
                  <a:schemeClr val="tx1"/>
                </a:solidFill>
              </a:rPr>
              <a:t>A provided interface of a component is an interface that the </a:t>
            </a:r>
            <a:r>
              <a:rPr lang="en-US" dirty="0" smtClean="0">
                <a:solidFill>
                  <a:schemeClr val="tx1"/>
                </a:solidFill>
              </a:rPr>
              <a:t>component Realizes</a:t>
            </a:r>
            <a:endParaRPr lang="en-US" dirty="0">
              <a:solidFill>
                <a:schemeClr val="tx1"/>
              </a:solidFill>
            </a:endParaRPr>
          </a:p>
          <a:p>
            <a:pPr algn="l">
              <a:buFont typeface="Wingdings" pitchFamily="2" charset="2"/>
              <a:buChar char="Ø"/>
            </a:pPr>
            <a:r>
              <a:rPr lang="en-US" dirty="0">
                <a:solidFill>
                  <a:schemeClr val="tx1"/>
                </a:solidFill>
              </a:rPr>
              <a:t> A required interface of a component is an interface that the </a:t>
            </a:r>
            <a:r>
              <a:rPr lang="en-US" dirty="0" smtClean="0">
                <a:solidFill>
                  <a:schemeClr val="tx1"/>
                </a:solidFill>
              </a:rPr>
              <a:t>component needs </a:t>
            </a:r>
            <a:r>
              <a:rPr lang="en-US" dirty="0">
                <a:solidFill>
                  <a:schemeClr val="tx1"/>
                </a:solidFill>
              </a:rPr>
              <a:t>to </a:t>
            </a:r>
            <a:r>
              <a:rPr lang="en-US" dirty="0" smtClean="0">
                <a:solidFill>
                  <a:schemeClr val="tx1"/>
                </a:solidFill>
              </a:rPr>
              <a:t>function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25600" y="838200"/>
            <a:ext cx="8534400" cy="990600"/>
          </a:xfrm>
        </p:spPr>
        <p:txBody>
          <a:bodyPr/>
          <a:lstStyle/>
          <a:p>
            <a:r>
              <a:rPr lang="en-US" dirty="0"/>
              <a:t>Component Interfaces</a:t>
            </a:r>
          </a:p>
        </p:txBody>
      </p:sp>
      <p:pic>
        <p:nvPicPr>
          <p:cNvPr id="2050" name="Picture 2"/>
          <p:cNvPicPr>
            <a:picLocks noChangeAspect="1" noChangeArrowheads="1"/>
          </p:cNvPicPr>
          <p:nvPr/>
        </p:nvPicPr>
        <p:blipFill>
          <a:blip r:embed="rId2"/>
          <a:srcRect/>
          <a:stretch>
            <a:fillRect/>
          </a:stretch>
        </p:blipFill>
        <p:spPr bwMode="auto">
          <a:xfrm>
            <a:off x="1942011" y="1500052"/>
            <a:ext cx="82296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16001" y="838200"/>
            <a:ext cx="9855199" cy="4876800"/>
          </a:xfrm>
          <a:prstGeom prst="rect">
            <a:avLst/>
          </a:prstGeom>
          <a:noFill/>
          <a:ln w="9525">
            <a:noFill/>
            <a:miter lim="800000"/>
            <a:headEnd/>
            <a:tailEnd/>
          </a:ln>
          <a:effectLst/>
        </p:spPr>
      </p:pic>
      <p:sp>
        <p:nvSpPr>
          <p:cNvPr id="3" name="Rectangle 2"/>
          <p:cNvSpPr/>
          <p:nvPr/>
        </p:nvSpPr>
        <p:spPr>
          <a:xfrm>
            <a:off x="1422400" y="228601"/>
            <a:ext cx="10160000" cy="461665"/>
          </a:xfrm>
          <a:prstGeom prst="rect">
            <a:avLst/>
          </a:prstGeom>
        </p:spPr>
        <p:txBody>
          <a:bodyPr wrap="square">
            <a:spAutoFit/>
          </a:bodyPr>
          <a:lstStyle/>
          <a:p>
            <a:r>
              <a:rPr lang="en-US" sz="2400" dirty="0"/>
              <a:t>Components can be \</a:t>
            </a:r>
            <a:r>
              <a:rPr lang="en-US" sz="2400" dirty="0" smtClean="0"/>
              <a:t>wired together </a:t>
            </a:r>
            <a:r>
              <a:rPr lang="en-US" sz="2400" dirty="0"/>
              <a:t>to form subsystems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304801"/>
            <a:ext cx="10363200" cy="838200"/>
          </a:xfrm>
        </p:spPr>
        <p:txBody>
          <a:bodyPr>
            <a:normAutofit fontScale="90000"/>
          </a:bodyPr>
          <a:lstStyle/>
          <a:p>
            <a:r>
              <a:rPr lang="en-US" dirty="0"/>
              <a:t>Ports</a:t>
            </a:r>
          </a:p>
        </p:txBody>
      </p:sp>
      <p:sp>
        <p:nvSpPr>
          <p:cNvPr id="3" name="Subtitle 2"/>
          <p:cNvSpPr>
            <a:spLocks noGrp="1"/>
          </p:cNvSpPr>
          <p:nvPr>
            <p:ph type="subTitle" idx="1"/>
          </p:nvPr>
        </p:nvSpPr>
        <p:spPr>
          <a:xfrm>
            <a:off x="711200" y="1143000"/>
            <a:ext cx="10972800" cy="1828800"/>
          </a:xfrm>
        </p:spPr>
        <p:txBody>
          <a:bodyPr>
            <a:normAutofit/>
          </a:bodyPr>
          <a:lstStyle/>
          <a:p>
            <a:pPr algn="l"/>
            <a:r>
              <a:rPr lang="en-US" dirty="0">
                <a:solidFill>
                  <a:schemeClr val="tx1"/>
                </a:solidFill>
              </a:rPr>
              <a:t>A port </a:t>
            </a:r>
            <a:r>
              <a:rPr lang="en-US" dirty="0" smtClean="0">
                <a:solidFill>
                  <a:schemeClr val="tx1"/>
                </a:solidFill>
              </a:rPr>
              <a:t>indicates </a:t>
            </a:r>
            <a:r>
              <a:rPr lang="en-US" dirty="0">
                <a:solidFill>
                  <a:schemeClr val="tx1"/>
                </a:solidFill>
              </a:rPr>
              <a:t>that the component itself does not provide </a:t>
            </a:r>
            <a:r>
              <a:rPr lang="en-US" dirty="0" smtClean="0">
                <a:solidFill>
                  <a:schemeClr val="tx1"/>
                </a:solidFill>
              </a:rPr>
              <a:t>the required </a:t>
            </a:r>
            <a:r>
              <a:rPr lang="en-US" dirty="0">
                <a:solidFill>
                  <a:schemeClr val="tx1"/>
                </a:solidFill>
              </a:rPr>
              <a:t>interfaces (e.g., required or provided). Instead, the component delegates</a:t>
            </a:r>
          </a:p>
          <a:p>
            <a:pPr algn="l"/>
            <a:r>
              <a:rPr lang="en-US" dirty="0">
                <a:solidFill>
                  <a:schemeClr val="tx1"/>
                </a:solidFill>
              </a:rPr>
              <a:t>the interface(s) to an internal class.</a:t>
            </a:r>
          </a:p>
        </p:txBody>
      </p:sp>
      <p:pic>
        <p:nvPicPr>
          <p:cNvPr id="4098" name="Picture 2"/>
          <p:cNvPicPr>
            <a:picLocks noChangeAspect="1" noChangeArrowheads="1"/>
          </p:cNvPicPr>
          <p:nvPr/>
        </p:nvPicPr>
        <p:blipFill>
          <a:blip r:embed="rId2"/>
          <a:srcRect/>
          <a:stretch>
            <a:fillRect/>
          </a:stretch>
        </p:blipFill>
        <p:spPr bwMode="auto">
          <a:xfrm>
            <a:off x="1320800" y="2971800"/>
            <a:ext cx="9347200" cy="3181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0" descr="4"/>
          <p:cNvPicPr>
            <a:picLocks noChangeAspect="1" noChangeArrowheads="1"/>
          </p:cNvPicPr>
          <p:nvPr/>
        </p:nvPicPr>
        <p:blipFill>
          <a:blip r:embed="rId2" cstate="print"/>
          <a:srcRect/>
          <a:stretch>
            <a:fillRect/>
          </a:stretch>
        </p:blipFill>
        <p:spPr bwMode="auto">
          <a:xfrm>
            <a:off x="3048000" y="1371600"/>
            <a:ext cx="4368800" cy="1219200"/>
          </a:xfrm>
          <a:prstGeom prst="rect">
            <a:avLst/>
          </a:prstGeom>
          <a:noFill/>
        </p:spPr>
      </p:pic>
      <p:pic>
        <p:nvPicPr>
          <p:cNvPr id="3" name="Picture 22" descr="5"/>
          <p:cNvPicPr>
            <a:picLocks noChangeAspect="1" noChangeArrowheads="1"/>
          </p:cNvPicPr>
          <p:nvPr/>
        </p:nvPicPr>
        <p:blipFill>
          <a:blip r:embed="rId3" cstate="print"/>
          <a:srcRect/>
          <a:stretch>
            <a:fillRect/>
          </a:stretch>
        </p:blipFill>
        <p:spPr bwMode="auto">
          <a:xfrm>
            <a:off x="3251200" y="3657600"/>
            <a:ext cx="4470400" cy="1295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381001"/>
            <a:ext cx="10363200" cy="1470025"/>
          </a:xfrm>
        </p:spPr>
        <p:txBody>
          <a:bodyPr/>
          <a:lstStyle/>
          <a:p>
            <a:r>
              <a:rPr lang="en-US" dirty="0" smtClean="0"/>
              <a:t>Component dependencies</a:t>
            </a:r>
            <a:endParaRPr lang="en-US" dirty="0"/>
          </a:p>
        </p:txBody>
      </p:sp>
      <p:pic>
        <p:nvPicPr>
          <p:cNvPr id="4" name="Picture 9" descr="17bis"/>
          <p:cNvPicPr>
            <a:picLocks noChangeAspect="1" noChangeArrowheads="1"/>
          </p:cNvPicPr>
          <p:nvPr/>
        </p:nvPicPr>
        <p:blipFill>
          <a:blip r:embed="rId2" cstate="print"/>
          <a:srcRect/>
          <a:stretch>
            <a:fillRect/>
          </a:stretch>
        </p:blipFill>
        <p:spPr bwMode="auto">
          <a:xfrm>
            <a:off x="2856412" y="2778035"/>
            <a:ext cx="5486400" cy="1143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ction 12.7. Black-Box and White-Box Component Views | Learning UML 2.0"/>
          <p:cNvPicPr>
            <a:picLocks noChangeAspect="1" noChangeArrowheads="1"/>
          </p:cNvPicPr>
          <p:nvPr/>
        </p:nvPicPr>
        <p:blipFill>
          <a:blip r:embed="rId2"/>
          <a:srcRect/>
          <a:stretch>
            <a:fillRect/>
          </a:stretch>
        </p:blipFill>
        <p:spPr bwMode="auto">
          <a:xfrm>
            <a:off x="1750422" y="1071154"/>
            <a:ext cx="8830491" cy="514676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78477"/>
            <a:ext cx="9144000" cy="679620"/>
          </a:xfrm>
        </p:spPr>
        <p:txBody>
          <a:bodyPr>
            <a:normAutofit fontScale="90000"/>
          </a:bodyPr>
          <a:lstStyle/>
          <a:p>
            <a:r>
              <a:rPr lang="en-US" dirty="0" smtClean="0"/>
              <a:t>Importance</a:t>
            </a:r>
            <a:endParaRPr lang="en-US" dirty="0"/>
          </a:p>
        </p:txBody>
      </p:sp>
      <p:sp>
        <p:nvSpPr>
          <p:cNvPr id="3" name="Subtitle 2"/>
          <p:cNvSpPr>
            <a:spLocks noGrp="1"/>
          </p:cNvSpPr>
          <p:nvPr>
            <p:ph type="subTitle" idx="1"/>
          </p:nvPr>
        </p:nvSpPr>
        <p:spPr>
          <a:xfrm>
            <a:off x="2965622" y="1458097"/>
            <a:ext cx="5955957" cy="3799703"/>
          </a:xfrm>
        </p:spPr>
        <p:txBody>
          <a:bodyPr/>
          <a:lstStyle/>
          <a:p>
            <a:pPr algn="l"/>
            <a:r>
              <a:rPr lang="en-US" dirty="0" smtClean="0"/>
              <a:t>1.Blueprint for system development</a:t>
            </a:r>
          </a:p>
          <a:p>
            <a:pPr algn="l"/>
            <a:r>
              <a:rPr lang="en-US" dirty="0" smtClean="0"/>
              <a:t>2.Represent earliest design decision</a:t>
            </a:r>
          </a:p>
          <a:p>
            <a:pPr algn="l"/>
            <a:r>
              <a:rPr lang="en-US" dirty="0" smtClean="0"/>
              <a:t>3.Define expected qualities of the system</a:t>
            </a:r>
          </a:p>
          <a:p>
            <a:pPr algn="l"/>
            <a:r>
              <a:rPr lang="en-US" dirty="0" smtClean="0"/>
              <a:t>4.Artifact for early analysis</a:t>
            </a:r>
          </a:p>
          <a:p>
            <a:pPr algn="l"/>
            <a:r>
              <a:rPr lang="en-US" dirty="0" smtClean="0"/>
              <a:t>5.Identify design risk.</a:t>
            </a:r>
            <a:endParaRPr lang="en-US" dirty="0"/>
          </a:p>
        </p:txBody>
      </p:sp>
    </p:spTree>
    <p:extLst>
      <p:ext uri="{BB962C8B-B14F-4D97-AF65-F5344CB8AC3E}">
        <p14:creationId xmlns:p14="http://schemas.microsoft.com/office/powerpoint/2010/main" val="261591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92934"/>
          </a:xfrm>
        </p:spPr>
        <p:txBody>
          <a:bodyPr>
            <a:normAutofit fontScale="90000"/>
          </a:bodyPr>
          <a:lstStyle/>
          <a:p>
            <a:r>
              <a:rPr lang="en-US" dirty="0" smtClean="0"/>
              <a:t>Architectural View</a:t>
            </a:r>
            <a:endParaRPr lang="en-US" dirty="0"/>
          </a:p>
        </p:txBody>
      </p:sp>
      <p:sp>
        <p:nvSpPr>
          <p:cNvPr id="3" name="Subtitle 2"/>
          <p:cNvSpPr>
            <a:spLocks noGrp="1"/>
          </p:cNvSpPr>
          <p:nvPr>
            <p:ph type="subTitle" idx="1"/>
          </p:nvPr>
        </p:nvSpPr>
        <p:spPr>
          <a:xfrm>
            <a:off x="3336324" y="2026508"/>
            <a:ext cx="5276335" cy="3231292"/>
          </a:xfrm>
        </p:spPr>
        <p:txBody>
          <a:bodyPr/>
          <a:lstStyle/>
          <a:p>
            <a:r>
              <a:rPr lang="en-US" dirty="0" smtClean="0"/>
              <a:t> 1.Structural view</a:t>
            </a:r>
          </a:p>
          <a:p>
            <a:r>
              <a:rPr lang="en-US" dirty="0" smtClean="0"/>
              <a:t>2.Dynamic view</a:t>
            </a:r>
          </a:p>
          <a:p>
            <a:r>
              <a:rPr lang="en-US" dirty="0" smtClean="0"/>
              <a:t>       3.Deployment view.</a:t>
            </a:r>
            <a:endParaRPr lang="en-US" dirty="0"/>
          </a:p>
        </p:txBody>
      </p:sp>
    </p:spTree>
    <p:extLst>
      <p:ext uri="{BB962C8B-B14F-4D97-AF65-F5344CB8AC3E}">
        <p14:creationId xmlns:p14="http://schemas.microsoft.com/office/powerpoint/2010/main" val="167319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529" y="395415"/>
            <a:ext cx="11046941" cy="852617"/>
          </a:xfrm>
        </p:spPr>
        <p:txBody>
          <a:bodyPr>
            <a:normAutofit fontScale="90000"/>
          </a:bodyPr>
          <a:lstStyle/>
          <a:p>
            <a:r>
              <a:rPr lang="en-US" dirty="0" smtClean="0"/>
              <a:t> </a:t>
            </a:r>
            <a:r>
              <a:rPr lang="en-US" sz="4400" dirty="0" smtClean="0"/>
              <a:t>Designing Client/Server software architecture</a:t>
            </a:r>
            <a:endParaRPr lang="en-US" sz="4400" dirty="0"/>
          </a:p>
        </p:txBody>
      </p:sp>
      <p:sp>
        <p:nvSpPr>
          <p:cNvPr id="3" name="Subtitle 2"/>
          <p:cNvSpPr>
            <a:spLocks noGrp="1"/>
          </p:cNvSpPr>
          <p:nvPr>
            <p:ph type="subTitle" idx="1"/>
          </p:nvPr>
        </p:nvSpPr>
        <p:spPr>
          <a:xfrm>
            <a:off x="951470" y="1248032"/>
            <a:ext cx="10342606" cy="4009768"/>
          </a:xfrm>
        </p:spPr>
        <p:txBody>
          <a:bodyPr/>
          <a:lstStyle/>
          <a:p>
            <a:pPr algn="l"/>
            <a:r>
              <a:rPr lang="en-US" b="1" dirty="0"/>
              <a:t>Client/Server </a:t>
            </a:r>
            <a:r>
              <a:rPr lang="en-US" b="1" dirty="0" smtClean="0"/>
              <a:t>architecture patterns</a:t>
            </a:r>
          </a:p>
          <a:p>
            <a:pPr algn="l"/>
            <a:r>
              <a:rPr lang="en-US" dirty="0" smtClean="0"/>
              <a:t>1.Multiple clients single service/server</a:t>
            </a:r>
          </a:p>
          <a:p>
            <a:pPr algn="l"/>
            <a:r>
              <a:rPr lang="en-US" dirty="0" smtClean="0"/>
              <a:t>2.Multiple clients Multiple service/server</a:t>
            </a:r>
          </a:p>
          <a:p>
            <a:pPr algn="l"/>
            <a:r>
              <a:rPr lang="en-US" dirty="0" smtClean="0"/>
              <a:t>3.Multi tier client service</a:t>
            </a:r>
          </a:p>
          <a:p>
            <a:endParaRPr lang="en-US" dirty="0"/>
          </a:p>
        </p:txBody>
      </p:sp>
      <p:pic>
        <p:nvPicPr>
          <p:cNvPr id="2050" name="Picture 2" descr="Multi Client Server - common way for 2 way connection in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114" y="3851317"/>
            <a:ext cx="5293755" cy="1783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6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ni.com/cms/images/devzone/tut/MCS_Overview.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331" y="1601530"/>
            <a:ext cx="3223912" cy="26479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66295" y="4578864"/>
            <a:ext cx="3785267" cy="369332"/>
          </a:xfrm>
          <a:prstGeom prst="rect">
            <a:avLst/>
          </a:prstGeom>
        </p:spPr>
        <p:txBody>
          <a:bodyPr wrap="none">
            <a:spAutoFit/>
          </a:bodyPr>
          <a:lstStyle/>
          <a:p>
            <a:r>
              <a:rPr lang="en-US" dirty="0" smtClean="0"/>
              <a:t>1.Multiple clients single service/server</a:t>
            </a:r>
          </a:p>
        </p:txBody>
      </p:sp>
    </p:spTree>
    <p:extLst>
      <p:ext uri="{BB962C8B-B14F-4D97-AF65-F5344CB8AC3E}">
        <p14:creationId xmlns:p14="http://schemas.microsoft.com/office/powerpoint/2010/main" val="375377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Architectural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638" y="1013254"/>
            <a:ext cx="7278130" cy="420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32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19940"/>
          </a:xfrm>
        </p:spPr>
        <p:txBody>
          <a:bodyPr>
            <a:normAutofit fontScale="90000"/>
          </a:bodyPr>
          <a:lstStyle/>
          <a:p>
            <a:r>
              <a:rPr lang="en-US" dirty="0"/>
              <a:t>Service-Oriented Architecture</a:t>
            </a:r>
            <a:br>
              <a:rPr lang="en-US" dirty="0"/>
            </a:br>
            <a:endParaRPr lang="en-US" dirty="0"/>
          </a:p>
        </p:txBody>
      </p:sp>
      <p:sp>
        <p:nvSpPr>
          <p:cNvPr id="3" name="Subtitle 2"/>
          <p:cNvSpPr>
            <a:spLocks noGrp="1"/>
          </p:cNvSpPr>
          <p:nvPr>
            <p:ph type="subTitle" idx="1"/>
          </p:nvPr>
        </p:nvSpPr>
        <p:spPr>
          <a:xfrm>
            <a:off x="1524000" y="926757"/>
            <a:ext cx="9144000" cy="3657600"/>
          </a:xfrm>
        </p:spPr>
        <p:txBody>
          <a:bodyPr/>
          <a:lstStyle/>
          <a:p>
            <a:endParaRPr lang="en-US" dirty="0" smtClean="0"/>
          </a:p>
          <a:p>
            <a:r>
              <a:rPr lang="en-US" dirty="0" smtClean="0"/>
              <a:t>Service-Oriented </a:t>
            </a:r>
            <a:r>
              <a:rPr lang="en-US" dirty="0"/>
              <a:t>Architecture (SOA) is an architectural approach in which applications make use of services available in the </a:t>
            </a:r>
            <a:r>
              <a:rPr lang="en-US" dirty="0" smtClean="0"/>
              <a:t>network.</a:t>
            </a:r>
          </a:p>
          <a:p>
            <a:r>
              <a:rPr lang="en-US" dirty="0" smtClean="0"/>
              <a:t>There </a:t>
            </a:r>
            <a:r>
              <a:rPr lang="en-US" dirty="0"/>
              <a:t>are two major roles within Service-oriented Architecture</a:t>
            </a:r>
            <a:r>
              <a:rPr lang="en-US" dirty="0" smtClean="0"/>
              <a:t>:</a:t>
            </a:r>
          </a:p>
          <a:p>
            <a:pPr algn="l"/>
            <a:r>
              <a:rPr lang="en-US" b="1" dirty="0" smtClean="0"/>
              <a:t>    1.Service </a:t>
            </a:r>
            <a:r>
              <a:rPr lang="en-US" b="1" dirty="0"/>
              <a:t>provider</a:t>
            </a:r>
            <a:r>
              <a:rPr lang="en-US" b="1" dirty="0" smtClean="0"/>
              <a:t>:</a:t>
            </a:r>
          </a:p>
          <a:p>
            <a:pPr algn="l"/>
            <a:r>
              <a:rPr lang="en-US" b="1" dirty="0" smtClean="0"/>
              <a:t>    2.Service </a:t>
            </a:r>
            <a:r>
              <a:rPr lang="en-US" b="1" dirty="0"/>
              <a:t>consumer:</a:t>
            </a:r>
            <a:endParaRPr lang="en-US" dirty="0" smtClean="0"/>
          </a:p>
          <a:p>
            <a:endParaRPr lang="en-US" dirty="0"/>
          </a:p>
        </p:txBody>
      </p:sp>
    </p:spTree>
    <p:extLst>
      <p:ext uri="{BB962C8B-B14F-4D97-AF65-F5344CB8AC3E}">
        <p14:creationId xmlns:p14="http://schemas.microsoft.com/office/powerpoint/2010/main" val="197122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3999" y="321276"/>
            <a:ext cx="10251989" cy="6128952"/>
          </a:xfrm>
        </p:spPr>
        <p:txBody>
          <a:bodyPr>
            <a:normAutofit fontScale="92500" lnSpcReduction="10000"/>
          </a:bodyPr>
          <a:lstStyle/>
          <a:p>
            <a:pPr algn="l" fontAlgn="base"/>
            <a:r>
              <a:rPr lang="en-US" b="1" dirty="0"/>
              <a:t>Guiding Principles of SOA:</a:t>
            </a:r>
            <a:endParaRPr lang="en-US" dirty="0"/>
          </a:p>
          <a:p>
            <a:pPr algn="l" fontAlgn="base"/>
            <a:r>
              <a:rPr lang="en-US" b="1" dirty="0"/>
              <a:t>Standardized service contract: </a:t>
            </a:r>
            <a:r>
              <a:rPr lang="en-US" dirty="0"/>
              <a:t>Specified through one or more service description documents</a:t>
            </a:r>
            <a:r>
              <a:rPr lang="en-US" dirty="0" smtClean="0"/>
              <a:t>.</a:t>
            </a:r>
            <a:r>
              <a:rPr lang="en-US" dirty="0"/>
              <a:t> This makes it easier for client applications to understand what the service </a:t>
            </a:r>
            <a:r>
              <a:rPr lang="en-US" dirty="0" smtClean="0"/>
              <a:t>does,</a:t>
            </a:r>
            <a:r>
              <a:rPr lang="en-US" dirty="0"/>
              <a:t> what the service is about</a:t>
            </a:r>
          </a:p>
          <a:p>
            <a:pPr algn="l" fontAlgn="base"/>
            <a:r>
              <a:rPr lang="en-US" b="1" dirty="0"/>
              <a:t>Loose coupling:</a:t>
            </a:r>
            <a:r>
              <a:rPr lang="en-US" dirty="0"/>
              <a:t> Services are designed as self-contained components, maintain relationships that minimize dependencies on other services.</a:t>
            </a:r>
          </a:p>
          <a:p>
            <a:pPr algn="l" fontAlgn="base"/>
            <a:r>
              <a:rPr lang="en-US" b="1" dirty="0"/>
              <a:t>Abstraction:</a:t>
            </a:r>
            <a:r>
              <a:rPr lang="en-US" dirty="0"/>
              <a:t> A service is completely defined by service contracts and description documents. They hide their logic, which is encapsulated within their implementation.</a:t>
            </a:r>
          </a:p>
          <a:p>
            <a:pPr algn="l" fontAlgn="base"/>
            <a:r>
              <a:rPr lang="en-US" b="1" dirty="0"/>
              <a:t>Reusability:</a:t>
            </a:r>
            <a:r>
              <a:rPr lang="en-US" dirty="0"/>
              <a:t> Designed as components, services can be reused more effectively, thus reducing development time and the associated costs.</a:t>
            </a:r>
          </a:p>
          <a:p>
            <a:pPr algn="l" fontAlgn="base"/>
            <a:r>
              <a:rPr lang="en-US" b="1" dirty="0"/>
              <a:t>Autonomy:</a:t>
            </a:r>
            <a:r>
              <a:rPr lang="en-US" dirty="0"/>
              <a:t> Services should have control over the logic they encapsulate. The service knows everything on what functionality it offers and hence should also have complete control over the code it contains.</a:t>
            </a:r>
          </a:p>
          <a:p>
            <a:pPr algn="l" fontAlgn="base"/>
            <a:r>
              <a:rPr lang="en-US" b="1" dirty="0"/>
              <a:t>Discoverability:</a:t>
            </a:r>
            <a:r>
              <a:rPr lang="en-US" dirty="0"/>
              <a:t> Services are defined by description documents that constitute supplemental metadata through which they can be effectively discovered. </a:t>
            </a:r>
            <a:r>
              <a:rPr lang="en-US" dirty="0" smtClean="0"/>
              <a:t>Use</a:t>
            </a:r>
          </a:p>
          <a:p>
            <a:pPr algn="l" fontAlgn="base"/>
            <a:r>
              <a:rPr lang="en-US" dirty="0"/>
              <a:t>registry which can hold information about the web service.</a:t>
            </a:r>
            <a:endParaRPr lang="en-US" dirty="0" smtClean="0"/>
          </a:p>
          <a:p>
            <a:pPr algn="l" fontAlgn="base"/>
            <a:r>
              <a:rPr lang="en-US" b="1" dirty="0" smtClean="0"/>
              <a:t>Statelessness:-</a:t>
            </a:r>
            <a:endParaRPr lang="en-US" b="1" dirty="0"/>
          </a:p>
          <a:p>
            <a:pPr algn="l"/>
            <a:endParaRPr lang="en-US" dirty="0"/>
          </a:p>
        </p:txBody>
      </p:sp>
    </p:spTree>
    <p:extLst>
      <p:ext uri="{BB962C8B-B14F-4D97-AF65-F5344CB8AC3E}">
        <p14:creationId xmlns:p14="http://schemas.microsoft.com/office/powerpoint/2010/main" val="1736379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522</Words>
  <Application>Microsoft Office PowerPoint</Application>
  <PresentationFormat>Widescreen</PresentationFormat>
  <Paragraphs>75</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            Unit-VI Architecture Design </vt:lpstr>
      <vt:lpstr>Overview</vt:lpstr>
      <vt:lpstr>Importance</vt:lpstr>
      <vt:lpstr>Architectural View</vt:lpstr>
      <vt:lpstr> Designing Client/Server software architecture</vt:lpstr>
      <vt:lpstr>PowerPoint Presentation</vt:lpstr>
      <vt:lpstr>PowerPoint Presentation</vt:lpstr>
      <vt:lpstr>Service-Oriented Architecture </vt:lpstr>
      <vt:lpstr>PowerPoint Presentation</vt:lpstr>
      <vt:lpstr>PowerPoint Presentation</vt:lpstr>
      <vt:lpstr>SOA-Broker pattern</vt:lpstr>
      <vt:lpstr>PowerPoint Presentation</vt:lpstr>
      <vt:lpstr>PowerPoint Presentation</vt:lpstr>
      <vt:lpstr>PowerPoint Presentation</vt:lpstr>
      <vt:lpstr>PowerPoint Presentation</vt:lpstr>
      <vt:lpstr>Component based software</vt:lpstr>
      <vt:lpstr>Component diagram</vt:lpstr>
      <vt:lpstr>PowerPoint Presentation</vt:lpstr>
      <vt:lpstr>PowerPoint Presentation</vt:lpstr>
      <vt:lpstr>Views of components</vt:lpstr>
      <vt:lpstr>PowerPoint Presentation</vt:lpstr>
      <vt:lpstr>INTERFACE-Assembaly connector</vt:lpstr>
      <vt:lpstr>PowerPoint Presentation</vt:lpstr>
      <vt:lpstr>PowerPoint Presentation</vt:lpstr>
      <vt:lpstr>PowerPoint Presentation</vt:lpstr>
      <vt:lpstr>Ports</vt:lpstr>
      <vt:lpstr>PowerPoint Presentation</vt:lpstr>
      <vt:lpstr>Component dependencies</vt:lpstr>
      <vt:lpstr>PowerPoint Presentation</vt:lpstr>
    </vt:vector>
  </TitlesOfParts>
  <Company>by 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Unit-VI Architecture Design</dc:title>
  <dc:creator>admin</dc:creator>
  <cp:lastModifiedBy>admin</cp:lastModifiedBy>
  <cp:revision>22</cp:revision>
  <dcterms:created xsi:type="dcterms:W3CDTF">2020-11-09T03:44:10Z</dcterms:created>
  <dcterms:modified xsi:type="dcterms:W3CDTF">2021-11-24T15:35:34Z</dcterms:modified>
</cp:coreProperties>
</file>