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75" r:id="rId3"/>
    <p:sldId id="276" r:id="rId4"/>
    <p:sldId id="277" r:id="rId5"/>
    <p:sldId id="278" r:id="rId6"/>
    <p:sldId id="279" r:id="rId7"/>
    <p:sldId id="280" r:id="rId8"/>
    <p:sldId id="257" r:id="rId9"/>
    <p:sldId id="258" r:id="rId10"/>
    <p:sldId id="259" r:id="rId11"/>
    <p:sldId id="260" r:id="rId12"/>
    <p:sldId id="261" r:id="rId13"/>
    <p:sldId id="264" r:id="rId14"/>
    <p:sldId id="262" r:id="rId15"/>
    <p:sldId id="263" r:id="rId16"/>
    <p:sldId id="267" r:id="rId17"/>
    <p:sldId id="265" r:id="rId18"/>
    <p:sldId id="266" r:id="rId19"/>
    <p:sldId id="268" r:id="rId20"/>
    <p:sldId id="269" r:id="rId21"/>
    <p:sldId id="270" r:id="rId22"/>
    <p:sldId id="272" r:id="rId23"/>
    <p:sldId id="271" r:id="rId24"/>
    <p:sldId id="273" r:id="rId25"/>
    <p:sldId id="27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76" autoAdjust="0"/>
    <p:restoredTop sz="93548" autoAdjust="0"/>
  </p:normalViewPr>
  <p:slideViewPr>
    <p:cSldViewPr>
      <p:cViewPr>
        <p:scale>
          <a:sx n="70" d="100"/>
          <a:sy n="70" d="100"/>
        </p:scale>
        <p:origin x="-155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56149E-3B25-4352-8BE1-1816FAEA51D8}" type="datetimeFigureOut">
              <a:rPr lang="en-US" smtClean="0"/>
              <a:pPr/>
              <a:t>6/25/2018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C76313-8835-49B2-A54C-0AA4BCB1B2AF}" type="slidenum">
              <a:rPr lang="en-IN" smtClean="0"/>
              <a:pPr/>
              <a:t>‹#›</a:t>
            </a:fld>
            <a:endParaRPr lang="en-IN"/>
          </a:p>
        </p:txBody>
      </p:sp>
    </p:spTree>
    <p:extLst>
      <p:ext uri="{BB962C8B-B14F-4D97-AF65-F5344CB8AC3E}">
        <p14:creationId xmlns:p14="http://schemas.microsoft.com/office/powerpoint/2010/main" val="314774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4C76313-8835-49B2-A54C-0AA4BCB1B2AF}" type="slidenum">
              <a:rPr lang="en-IN" smtClean="0"/>
              <a:pPr/>
              <a:t>8</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6F008F-3FB4-4314-9484-1CFC38C4ED74}" type="slidenum">
              <a:rPr lang="en-US"/>
              <a:pPr/>
              <a:t>20</a:t>
            </a:fld>
            <a:endParaRPr lang="en-US"/>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6F008F-3FB4-4314-9484-1CFC38C4ED74}" type="slidenum">
              <a:rPr lang="en-US"/>
              <a:pPr/>
              <a:t>21</a:t>
            </a:fld>
            <a:endParaRPr lang="en-US"/>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674619D-BBF7-4065-B37C-2C26083FD5DD}" type="datetimeFigureOut">
              <a:rPr lang="en-US" smtClean="0"/>
              <a:pPr/>
              <a:t>6/25/2018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C72EF6-64EE-4F8F-98CC-2644B495747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74619D-BBF7-4065-B37C-2C26083FD5DD}" type="datetimeFigureOut">
              <a:rPr lang="en-US" smtClean="0"/>
              <a:pPr/>
              <a:t>6/25/2018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C72EF6-64EE-4F8F-98CC-2644B495747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74619D-BBF7-4065-B37C-2C26083FD5DD}" type="datetimeFigureOut">
              <a:rPr lang="en-US" smtClean="0"/>
              <a:pPr/>
              <a:t>6/25/2018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C72EF6-64EE-4F8F-98CC-2644B495747A}"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E82A3382-0FCA-43A9-9EC7-BCD462B274B7}"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74619D-BBF7-4065-B37C-2C26083FD5DD}" type="datetimeFigureOut">
              <a:rPr lang="en-US" smtClean="0"/>
              <a:pPr/>
              <a:t>6/25/2018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C72EF6-64EE-4F8F-98CC-2644B495747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74619D-BBF7-4065-B37C-2C26083FD5DD}" type="datetimeFigureOut">
              <a:rPr lang="en-US" smtClean="0"/>
              <a:pPr/>
              <a:t>6/25/2018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C72EF6-64EE-4F8F-98CC-2644B495747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674619D-BBF7-4065-B37C-2C26083FD5DD}" type="datetimeFigureOut">
              <a:rPr lang="en-US" smtClean="0"/>
              <a:pPr/>
              <a:t>6/25/2018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C72EF6-64EE-4F8F-98CC-2644B495747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674619D-BBF7-4065-B37C-2C26083FD5DD}" type="datetimeFigureOut">
              <a:rPr lang="en-US" smtClean="0"/>
              <a:pPr/>
              <a:t>6/25/2018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C72EF6-64EE-4F8F-98CC-2644B495747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674619D-BBF7-4065-B37C-2C26083FD5DD}" type="datetimeFigureOut">
              <a:rPr lang="en-US" smtClean="0"/>
              <a:pPr/>
              <a:t>6/25/2018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C72EF6-64EE-4F8F-98CC-2644B495747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74619D-BBF7-4065-B37C-2C26083FD5DD}" type="datetimeFigureOut">
              <a:rPr lang="en-US" smtClean="0"/>
              <a:pPr/>
              <a:t>6/25/2018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C72EF6-64EE-4F8F-98CC-2644B495747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74619D-BBF7-4065-B37C-2C26083FD5DD}" type="datetimeFigureOut">
              <a:rPr lang="en-US" smtClean="0"/>
              <a:pPr/>
              <a:t>6/25/2018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C72EF6-64EE-4F8F-98CC-2644B495747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74619D-BBF7-4065-B37C-2C26083FD5DD}" type="datetimeFigureOut">
              <a:rPr lang="en-US" smtClean="0"/>
              <a:pPr/>
              <a:t>6/25/2018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C72EF6-64EE-4F8F-98CC-2644B495747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74619D-BBF7-4065-B37C-2C26083FD5DD}" type="datetimeFigureOut">
              <a:rPr lang="en-US" smtClean="0"/>
              <a:pPr/>
              <a:t>6/25/2018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72EF6-64EE-4F8F-98CC-2644B495747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7.wmf"/><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9.wmf"/><Relationship Id="rId10" Type="http://schemas.openxmlformats.org/officeDocument/2006/relationships/oleObject" Target="../embeddings/oleObject4.bin"/><Relationship Id="rId4" Type="http://schemas.openxmlformats.org/officeDocument/2006/relationships/image" Target="../media/image8.wmf"/><Relationship Id="rId9" Type="http://schemas.openxmlformats.org/officeDocument/2006/relationships/image" Target="../media/image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effectLst>
                  <a:outerShdw blurRad="38100" dist="38100" dir="2700000" algn="tl">
                    <a:srgbClr val="000000">
                      <a:alpha val="43137"/>
                    </a:srgbClr>
                  </a:outerShdw>
                </a:effectLst>
              </a:rPr>
              <a:t>Soft Computing </a:t>
            </a:r>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Elective II</a:t>
            </a:r>
            <a:endParaRPr lang="en-IN"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normAutofit/>
          </a:bodyPr>
          <a:lstStyle/>
          <a:p>
            <a:endParaRPr lang="en-IN" sz="4000" b="1" dirty="0">
              <a:effectLst>
                <a:outerShdw blurRad="38100" dist="38100" dir="2700000" algn="tl">
                  <a:srgbClr val="000000">
                    <a:alpha val="43137"/>
                  </a:srgbClr>
                </a:outerShdw>
              </a:effectLst>
              <a:latin typeface="Century Schoolbook"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9144000" cy="857256"/>
          </a:xfrm>
        </p:spPr>
        <p:txBody>
          <a:bodyPr/>
          <a:lstStyle/>
          <a:p>
            <a:pPr algn="ctr"/>
            <a:r>
              <a:rPr lang="en-US" b="1" dirty="0" smtClean="0">
                <a:latin typeface="Calibri" pitchFamily="34" charset="0"/>
                <a:cs typeface="Calibri" pitchFamily="34" charset="0"/>
              </a:rPr>
              <a:t>Goal of Soft Computing</a:t>
            </a:r>
            <a:endParaRPr lang="en-IN" b="1" dirty="0">
              <a:latin typeface="Calibri" pitchFamily="34" charset="0"/>
              <a:cs typeface="Calibri" pitchFamily="34" charset="0"/>
            </a:endParaRPr>
          </a:p>
        </p:txBody>
      </p:sp>
      <p:sp>
        <p:nvSpPr>
          <p:cNvPr id="3" name="Content Placeholder 2"/>
          <p:cNvSpPr>
            <a:spLocks noGrp="1"/>
          </p:cNvSpPr>
          <p:nvPr>
            <p:ph idx="1"/>
          </p:nvPr>
        </p:nvSpPr>
        <p:spPr>
          <a:xfrm>
            <a:off x="71438" y="1000108"/>
            <a:ext cx="9001156" cy="5857892"/>
          </a:xfrm>
        </p:spPr>
        <p:txBody>
          <a:bodyPr>
            <a:normAutofit/>
          </a:bodyPr>
          <a:lstStyle/>
          <a:p>
            <a:pPr marL="441325" indent="-358775" algn="just">
              <a:buFont typeface="Wingdings" pitchFamily="2" charset="2"/>
              <a:buChar char="Ø"/>
            </a:pPr>
            <a:r>
              <a:rPr lang="en-US" sz="2600" dirty="0" smtClean="0">
                <a:latin typeface="Calibri" pitchFamily="34" charset="0"/>
                <a:cs typeface="Calibri" pitchFamily="34" charset="0"/>
              </a:rPr>
              <a:t>It is a new multidisciplinary field, to construct a new generation of Artificial Intelligence, known as </a:t>
            </a:r>
            <a:r>
              <a:rPr lang="en-US" sz="2600" b="1" dirty="0" smtClean="0">
                <a:latin typeface="Calibri" pitchFamily="34" charset="0"/>
                <a:cs typeface="Calibri" pitchFamily="34" charset="0"/>
              </a:rPr>
              <a:t>Computational Intelligence</a:t>
            </a:r>
            <a:r>
              <a:rPr lang="en-US" sz="2600" dirty="0" smtClean="0">
                <a:latin typeface="Calibri" pitchFamily="34" charset="0"/>
                <a:cs typeface="Calibri" pitchFamily="34" charset="0"/>
              </a:rPr>
              <a:t>.</a:t>
            </a:r>
          </a:p>
          <a:p>
            <a:pPr marL="441325" indent="-358775" algn="just">
              <a:buFont typeface="Wingdings" pitchFamily="2" charset="2"/>
              <a:buChar char="Ø"/>
            </a:pPr>
            <a:r>
              <a:rPr lang="en-US" sz="2600" dirty="0" smtClean="0">
                <a:latin typeface="Calibri" pitchFamily="34" charset="0"/>
                <a:cs typeface="Calibri" pitchFamily="34" charset="0"/>
              </a:rPr>
              <a:t>The main </a:t>
            </a:r>
            <a:r>
              <a:rPr lang="en-US" sz="2600" b="1" dirty="0" smtClean="0">
                <a:latin typeface="Calibri" pitchFamily="34" charset="0"/>
                <a:cs typeface="Calibri" pitchFamily="34" charset="0"/>
              </a:rPr>
              <a:t>goal</a:t>
            </a:r>
            <a:r>
              <a:rPr lang="en-US" sz="2600" dirty="0" smtClean="0">
                <a:latin typeface="Calibri" pitchFamily="34" charset="0"/>
                <a:cs typeface="Calibri" pitchFamily="34" charset="0"/>
              </a:rPr>
              <a:t> is: to develop intelligent machines to provide solutions to real world problems, which are not modeled or too difficult to model mathematically.</a:t>
            </a:r>
          </a:p>
          <a:p>
            <a:pPr marL="441325" indent="-358775" algn="just">
              <a:buFont typeface="Wingdings" pitchFamily="2" charset="2"/>
              <a:buChar char="Ø"/>
            </a:pPr>
            <a:r>
              <a:rPr lang="en-US" sz="2600" dirty="0" smtClean="0">
                <a:latin typeface="Calibri" pitchFamily="34" charset="0"/>
                <a:cs typeface="Calibri" pitchFamily="34" charset="0"/>
              </a:rPr>
              <a:t>Its aim is to exploit (develop) the tolerance for Approximation, Uncertainty, Imprecision, and Partial Truth in order to achieve close resemblance with human like decision making.</a:t>
            </a:r>
            <a:endParaRPr lang="en-US" sz="2800" dirty="0" smtClean="0"/>
          </a:p>
          <a:p>
            <a:pPr marL="441325" indent="-358775" algn="just">
              <a:buFont typeface="Wingdings" pitchFamily="2" charset="2"/>
              <a:buChar char="Ø"/>
            </a:pPr>
            <a:endParaRPr lang="en-US" sz="2600" dirty="0" smtClean="0">
              <a:latin typeface="Calibri" pitchFamily="34" charset="0"/>
              <a:cs typeface="Calibri" pitchFamily="34" charset="0"/>
            </a:endParaRPr>
          </a:p>
          <a:p>
            <a:pPr marL="441325" indent="-358775" algn="just">
              <a:buNone/>
            </a:pPr>
            <a:endParaRPr lang="en-US" sz="26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9144000" cy="857256"/>
          </a:xfrm>
        </p:spPr>
        <p:txBody>
          <a:bodyPr/>
          <a:lstStyle/>
          <a:p>
            <a:pPr algn="ctr"/>
            <a:r>
              <a:rPr lang="en-US" b="1" dirty="0" smtClean="0">
                <a:latin typeface="Calibri" pitchFamily="34" charset="0"/>
                <a:cs typeface="Calibri" pitchFamily="34" charset="0"/>
              </a:rPr>
              <a:t>Neural Networks (NN)</a:t>
            </a:r>
            <a:endParaRPr lang="en-IN" b="1" dirty="0">
              <a:latin typeface="Calibri" pitchFamily="34" charset="0"/>
              <a:cs typeface="Calibri" pitchFamily="34" charset="0"/>
            </a:endParaRPr>
          </a:p>
        </p:txBody>
      </p:sp>
      <p:sp>
        <p:nvSpPr>
          <p:cNvPr id="3" name="Content Placeholder 2"/>
          <p:cNvSpPr>
            <a:spLocks noGrp="1"/>
          </p:cNvSpPr>
          <p:nvPr>
            <p:ph idx="1"/>
          </p:nvPr>
        </p:nvSpPr>
        <p:spPr>
          <a:xfrm>
            <a:off x="71438" y="1000108"/>
            <a:ext cx="9001156" cy="5857892"/>
          </a:xfrm>
        </p:spPr>
        <p:txBody>
          <a:bodyPr>
            <a:normAutofit/>
          </a:bodyPr>
          <a:lstStyle/>
          <a:p>
            <a:pPr marL="361950" indent="-361950" algn="just">
              <a:buFont typeface="Wingdings" pitchFamily="2" charset="2"/>
              <a:buChar char="Ø"/>
            </a:pPr>
            <a:r>
              <a:rPr lang="en-US" sz="2600" dirty="0" smtClean="0">
                <a:latin typeface="Calibri" pitchFamily="34" charset="0"/>
                <a:cs typeface="Calibri" pitchFamily="34" charset="0"/>
              </a:rPr>
              <a:t>NN are simplified models of the biological neuron system.</a:t>
            </a:r>
          </a:p>
          <a:p>
            <a:pPr algn="just">
              <a:buFont typeface="Wingdings" pitchFamily="2" charset="2"/>
              <a:buChar char="Ø"/>
            </a:pPr>
            <a:r>
              <a:rPr lang="en-US" sz="2600" b="1" dirty="0" smtClean="0">
                <a:latin typeface="+mj-lt"/>
              </a:rPr>
              <a:t>Neural network:</a:t>
            </a:r>
            <a:r>
              <a:rPr lang="en-US" sz="2600" dirty="0" smtClean="0">
                <a:latin typeface="+mj-lt"/>
              </a:rPr>
              <a:t> </a:t>
            </a:r>
            <a:r>
              <a:rPr lang="en-US" sz="2600" i="1" dirty="0" smtClean="0">
                <a:latin typeface="+mj-lt"/>
              </a:rPr>
              <a:t>information processing paradigm(model) inspired by biological nervous systems, such as our brain</a:t>
            </a:r>
            <a:endParaRPr lang="en-US" sz="2600" dirty="0" smtClean="0">
              <a:latin typeface="+mj-lt"/>
            </a:endParaRPr>
          </a:p>
          <a:p>
            <a:pPr algn="just">
              <a:buFont typeface="Wingdings" pitchFamily="2" charset="2"/>
              <a:buChar char="Ø"/>
            </a:pPr>
            <a:r>
              <a:rPr lang="en-US" sz="2600" b="1" dirty="0" smtClean="0">
                <a:latin typeface="+mj-lt"/>
              </a:rPr>
              <a:t>Structure:</a:t>
            </a:r>
            <a:r>
              <a:rPr lang="en-US" sz="2600" dirty="0" smtClean="0">
                <a:latin typeface="+mj-lt"/>
              </a:rPr>
              <a:t> large number of highly interconnected processing elements (</a:t>
            </a:r>
            <a:r>
              <a:rPr lang="en-US" sz="2600" i="1" dirty="0" smtClean="0">
                <a:latin typeface="+mj-lt"/>
              </a:rPr>
              <a:t>neurons</a:t>
            </a:r>
            <a:r>
              <a:rPr lang="en-US" sz="2600" dirty="0" smtClean="0">
                <a:latin typeface="+mj-lt"/>
              </a:rPr>
              <a:t>) working together. Inspired by brain.</a:t>
            </a:r>
          </a:p>
          <a:p>
            <a:pPr algn="just">
              <a:buFont typeface="Wingdings" pitchFamily="2" charset="2"/>
              <a:buChar char="Ø"/>
            </a:pPr>
            <a:r>
              <a:rPr lang="en-US" sz="2600" dirty="0" smtClean="0">
                <a:latin typeface="+mj-lt"/>
              </a:rPr>
              <a:t>Like people, they learn </a:t>
            </a:r>
            <a:r>
              <a:rPr lang="en-US" sz="2600" b="1" i="1" u="sng" dirty="0" smtClean="0">
                <a:latin typeface="+mj-lt"/>
              </a:rPr>
              <a:t>from experience</a:t>
            </a:r>
            <a:r>
              <a:rPr lang="en-US" sz="2600" dirty="0" smtClean="0">
                <a:latin typeface="+mj-lt"/>
              </a:rPr>
              <a:t> (by example), therefore </a:t>
            </a:r>
            <a:r>
              <a:rPr lang="en-US" sz="2600" b="1" dirty="0" smtClean="0">
                <a:latin typeface="+mj-lt"/>
              </a:rPr>
              <a:t>train with known example of problem</a:t>
            </a:r>
            <a:r>
              <a:rPr lang="en-US" sz="2600" dirty="0" smtClean="0">
                <a:latin typeface="+mj-lt"/>
              </a:rPr>
              <a:t> to acquire knowledge.</a:t>
            </a:r>
          </a:p>
          <a:p>
            <a:pPr algn="just">
              <a:buFont typeface="Wingdings" pitchFamily="2" charset="2"/>
              <a:buChar char="Ø"/>
            </a:pPr>
            <a:r>
              <a:rPr lang="en-US" sz="2600" dirty="0" smtClean="0"/>
              <a:t>NN adopt various learning mechanisms (</a:t>
            </a:r>
            <a:r>
              <a:rPr lang="en-US" sz="2600" b="1" dirty="0" smtClean="0"/>
              <a:t>Supervised and Unsupervised are very popular</a:t>
            </a:r>
            <a:r>
              <a:rPr lang="en-US" sz="2600" dirty="0" smtClean="0"/>
              <a:t>)</a:t>
            </a:r>
            <a:endParaRPr lang="en-US" sz="2600" dirty="0" smtClean="0">
              <a:latin typeface="+mj-lt"/>
            </a:endParaRPr>
          </a:p>
          <a:p>
            <a:pPr marL="441325" indent="-358775" algn="just">
              <a:buNone/>
            </a:pPr>
            <a:endParaRPr lang="en-US" sz="26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9144000" cy="857256"/>
          </a:xfrm>
        </p:spPr>
        <p:txBody>
          <a:bodyPr/>
          <a:lstStyle/>
          <a:p>
            <a:pPr algn="ctr"/>
            <a:r>
              <a:rPr lang="en-US" b="1" dirty="0" smtClean="0">
                <a:latin typeface="Calibri" pitchFamily="34" charset="0"/>
                <a:cs typeface="Calibri" pitchFamily="34" charset="0"/>
              </a:rPr>
              <a:t>Neural Networks (NN)</a:t>
            </a:r>
            <a:endParaRPr lang="en-IN" b="1" dirty="0">
              <a:latin typeface="Calibri" pitchFamily="34" charset="0"/>
              <a:cs typeface="Calibri" pitchFamily="34" charset="0"/>
            </a:endParaRPr>
          </a:p>
        </p:txBody>
      </p:sp>
      <p:sp>
        <p:nvSpPr>
          <p:cNvPr id="3" name="Content Placeholder 2"/>
          <p:cNvSpPr>
            <a:spLocks noGrp="1"/>
          </p:cNvSpPr>
          <p:nvPr>
            <p:ph idx="1"/>
          </p:nvPr>
        </p:nvSpPr>
        <p:spPr>
          <a:xfrm>
            <a:off x="71438" y="1000108"/>
            <a:ext cx="9001156" cy="5857892"/>
          </a:xfrm>
        </p:spPr>
        <p:txBody>
          <a:bodyPr>
            <a:normAutofit/>
          </a:bodyPr>
          <a:lstStyle/>
          <a:p>
            <a:pPr>
              <a:buFont typeface="Wingdings" pitchFamily="2" charset="2"/>
              <a:buChar char="Ø"/>
            </a:pPr>
            <a:r>
              <a:rPr lang="en-US" sz="2600" b="1" dirty="0" smtClean="0">
                <a:latin typeface="+mj-lt"/>
              </a:rPr>
              <a:t>Characteristics</a:t>
            </a:r>
            <a:r>
              <a:rPr lang="en-US" sz="2600" dirty="0" smtClean="0">
                <a:latin typeface="+mj-lt"/>
              </a:rPr>
              <a:t>, such as:</a:t>
            </a:r>
          </a:p>
          <a:p>
            <a:pPr lvl="1">
              <a:buFont typeface="Wingdings" pitchFamily="2" charset="2"/>
              <a:buChar char="Ø"/>
            </a:pPr>
            <a:r>
              <a:rPr lang="en-US" sz="2600" dirty="0" smtClean="0">
                <a:latin typeface="+mj-lt"/>
              </a:rPr>
              <a:t>Mapping capabilities or Pattern recognition.</a:t>
            </a:r>
          </a:p>
          <a:p>
            <a:pPr lvl="1">
              <a:buFont typeface="Wingdings" pitchFamily="2" charset="2"/>
              <a:buChar char="Ø"/>
            </a:pPr>
            <a:r>
              <a:rPr lang="en-US" sz="2600" dirty="0" smtClean="0">
                <a:latin typeface="+mj-lt"/>
              </a:rPr>
              <a:t>Data classification.</a:t>
            </a:r>
          </a:p>
          <a:p>
            <a:pPr lvl="1">
              <a:buFont typeface="Wingdings" pitchFamily="2" charset="2"/>
              <a:buChar char="Ø"/>
            </a:pPr>
            <a:r>
              <a:rPr lang="en-US" sz="2600" dirty="0" smtClean="0">
                <a:latin typeface="+mj-lt"/>
              </a:rPr>
              <a:t>Generalization. </a:t>
            </a:r>
          </a:p>
          <a:p>
            <a:pPr lvl="1">
              <a:buFont typeface="Wingdings" pitchFamily="2" charset="2"/>
              <a:buChar char="Ø"/>
            </a:pPr>
            <a:r>
              <a:rPr lang="en-US" sz="2600" dirty="0" smtClean="0">
                <a:latin typeface="+mj-lt"/>
              </a:rPr>
              <a:t>High speed information processing.</a:t>
            </a:r>
          </a:p>
          <a:p>
            <a:pPr lvl="1">
              <a:buFont typeface="Wingdings" pitchFamily="2" charset="2"/>
              <a:buChar char="Ø"/>
            </a:pPr>
            <a:r>
              <a:rPr lang="en-US" sz="2600" dirty="0" smtClean="0">
                <a:latin typeface="+mj-lt"/>
              </a:rPr>
              <a:t>Parallel Distributed Processing.</a:t>
            </a:r>
            <a:endParaRPr lang="en-US" sz="2600" dirty="0" smtClean="0">
              <a:solidFill>
                <a:schemeClr val="accent2"/>
              </a:solidFill>
              <a:latin typeface="+mj-lt"/>
            </a:endParaRPr>
          </a:p>
          <a:p>
            <a:pPr>
              <a:buFont typeface="Wingdings" pitchFamily="2" charset="2"/>
              <a:buChar char="Ø"/>
            </a:pPr>
            <a:r>
              <a:rPr lang="en-US" sz="2600" dirty="0" smtClean="0">
                <a:latin typeface="+mj-lt"/>
              </a:rPr>
              <a:t>In a biological system, </a:t>
            </a:r>
          </a:p>
          <a:p>
            <a:pPr lvl="1">
              <a:buFont typeface="Wingdings" pitchFamily="2" charset="2"/>
              <a:buChar char="Ø"/>
            </a:pPr>
            <a:r>
              <a:rPr lang="en-US" sz="2600" dirty="0" smtClean="0">
                <a:latin typeface="+mj-lt"/>
              </a:rPr>
              <a:t>learning involves adjustments to the synaptic connections between neurons</a:t>
            </a:r>
            <a:r>
              <a:rPr lang="en-US" sz="2600" dirty="0" smtClean="0">
                <a:latin typeface="Calibri" pitchFamily="34" charset="0"/>
                <a:cs typeface="Calibri" pitchFamily="34" charset="0"/>
              </a:rPr>
              <a:t>.</a:t>
            </a:r>
            <a:endParaRPr lang="en-US" sz="2600" dirty="0" smtClean="0">
              <a:latin typeface="+mj-lt"/>
              <a:cs typeface="Calibri" pitchFamily="34" charset="0"/>
            </a:endParaRPr>
          </a:p>
          <a:p>
            <a:pPr marL="361950" lvl="1" indent="-361950">
              <a:buFont typeface="Wingdings" pitchFamily="2" charset="2"/>
              <a:buChar char="Ø"/>
            </a:pPr>
            <a:r>
              <a:rPr lang="en-US" sz="2600" b="1" dirty="0" smtClean="0">
                <a:latin typeface="+mj-lt"/>
                <a:cs typeface="Calibri" pitchFamily="34" charset="0"/>
              </a:rPr>
              <a:t>Architecture: </a:t>
            </a:r>
          </a:p>
          <a:p>
            <a:pPr marL="762000" lvl="2" indent="-361950">
              <a:buFont typeface="Wingdings" pitchFamily="2" charset="2"/>
              <a:buChar char="Ø"/>
            </a:pPr>
            <a:r>
              <a:rPr lang="en-US" sz="2600" dirty="0" smtClean="0">
                <a:latin typeface="+mj-lt"/>
                <a:cs typeface="Calibri" pitchFamily="34" charset="0"/>
              </a:rPr>
              <a:t>Feed Forward (Single layer and Multi layer)</a:t>
            </a:r>
          </a:p>
          <a:p>
            <a:pPr marL="762000" lvl="2" indent="-361950">
              <a:buFont typeface="Wingdings" pitchFamily="2" charset="2"/>
              <a:buChar char="Ø"/>
            </a:pPr>
            <a:r>
              <a:rPr lang="en-US" sz="2600" dirty="0" smtClean="0">
                <a:latin typeface="+mj-lt"/>
                <a:cs typeface="Calibri" pitchFamily="34" charset="0"/>
              </a:rPr>
              <a:t>Recurrent.</a:t>
            </a:r>
            <a:endParaRPr lang="en-US" sz="26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9144000" cy="857256"/>
          </a:xfrm>
        </p:spPr>
        <p:txBody>
          <a:bodyPr/>
          <a:lstStyle/>
          <a:p>
            <a:pPr algn="ctr"/>
            <a:r>
              <a:rPr lang="en-US" b="1" dirty="0" smtClean="0">
                <a:latin typeface="Calibri" pitchFamily="34" charset="0"/>
                <a:cs typeface="Calibri" pitchFamily="34" charset="0"/>
              </a:rPr>
              <a:t>Neural Networks (NN)</a:t>
            </a:r>
            <a:endParaRPr lang="en-IN" b="1" dirty="0">
              <a:latin typeface="Calibri" pitchFamily="34" charset="0"/>
              <a:cs typeface="Calibri" pitchFamily="34" charset="0"/>
            </a:endParaRPr>
          </a:p>
        </p:txBody>
      </p:sp>
      <p:sp>
        <p:nvSpPr>
          <p:cNvPr id="3" name="Content Placeholder 2"/>
          <p:cNvSpPr>
            <a:spLocks noGrp="1"/>
          </p:cNvSpPr>
          <p:nvPr>
            <p:ph idx="1"/>
          </p:nvPr>
        </p:nvSpPr>
        <p:spPr>
          <a:xfrm>
            <a:off x="71438" y="1000108"/>
            <a:ext cx="9001156" cy="5857892"/>
          </a:xfrm>
        </p:spPr>
        <p:txBody>
          <a:bodyPr>
            <a:normAutofit/>
          </a:bodyPr>
          <a:lstStyle/>
          <a:p>
            <a:pPr algn="just">
              <a:buNone/>
            </a:pPr>
            <a:r>
              <a:rPr lang="en-US" sz="2600" b="1" u="sng" dirty="0" smtClean="0">
                <a:latin typeface="+mj-lt"/>
              </a:rPr>
              <a:t>Where can neural network systems help</a:t>
            </a:r>
            <a:r>
              <a:rPr lang="en-US" sz="2600" b="1" u="sng" dirty="0" smtClean="0">
                <a:latin typeface="+mj-lt"/>
                <a:cs typeface="Calibri" pitchFamily="34" charset="0"/>
              </a:rPr>
              <a:t>.</a:t>
            </a:r>
          </a:p>
          <a:p>
            <a:pPr algn="just">
              <a:buNone/>
            </a:pPr>
            <a:endParaRPr lang="en-US" sz="2600" dirty="0" smtClean="0">
              <a:latin typeface="+mj-lt"/>
              <a:cs typeface="Calibri" pitchFamily="34" charset="0"/>
            </a:endParaRPr>
          </a:p>
          <a:p>
            <a:pPr algn="just">
              <a:buFont typeface="Wingdings" pitchFamily="2" charset="2"/>
              <a:buChar char="Ø"/>
            </a:pPr>
            <a:r>
              <a:rPr lang="en-US" sz="2600" dirty="0" smtClean="0">
                <a:latin typeface="+mj-lt"/>
              </a:rPr>
              <a:t>When we can't formulate an algorithmic solution. </a:t>
            </a:r>
          </a:p>
          <a:p>
            <a:pPr algn="just">
              <a:buFont typeface="Wingdings" pitchFamily="2" charset="2"/>
              <a:buChar char="Ø"/>
            </a:pPr>
            <a:r>
              <a:rPr lang="en-US" sz="2600" dirty="0" smtClean="0">
                <a:latin typeface="+mj-lt"/>
              </a:rPr>
              <a:t>When we </a:t>
            </a:r>
            <a:r>
              <a:rPr lang="en-US" sz="2600" b="1" i="1" dirty="0" smtClean="0">
                <a:latin typeface="+mj-lt"/>
              </a:rPr>
              <a:t>can</a:t>
            </a:r>
            <a:r>
              <a:rPr lang="en-US" sz="2600" dirty="0" smtClean="0">
                <a:latin typeface="+mj-lt"/>
              </a:rPr>
              <a:t> get lots of examples of the behavior we require. </a:t>
            </a:r>
          </a:p>
          <a:p>
            <a:pPr algn="just">
              <a:buFont typeface="Wingdings" pitchFamily="2" charset="2"/>
              <a:buChar char="Ø"/>
            </a:pPr>
            <a:r>
              <a:rPr lang="en-US" sz="2600" dirty="0" smtClean="0">
                <a:solidFill>
                  <a:schemeClr val="accent2"/>
                </a:solidFill>
                <a:latin typeface="+mj-lt"/>
              </a:rPr>
              <a:t>‘learning from experience’</a:t>
            </a:r>
          </a:p>
          <a:p>
            <a:pPr algn="just">
              <a:buFont typeface="Wingdings" pitchFamily="2" charset="2"/>
              <a:buChar char="Ø"/>
            </a:pPr>
            <a:r>
              <a:rPr lang="en-US" sz="2600" dirty="0" smtClean="0">
                <a:latin typeface="+mj-lt"/>
              </a:rPr>
              <a:t>When we need to pick out the structure from existing data.</a:t>
            </a:r>
            <a:endParaRPr lang="en-US" sz="2600" dirty="0" smtClean="0">
              <a:latin typeface="+mj-lt"/>
              <a:cs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9144000" cy="857256"/>
          </a:xfrm>
        </p:spPr>
        <p:txBody>
          <a:bodyPr/>
          <a:lstStyle/>
          <a:p>
            <a:pPr algn="ctr"/>
            <a:r>
              <a:rPr lang="en-US" b="1" dirty="0" smtClean="0">
                <a:latin typeface="Calibri" pitchFamily="34" charset="0"/>
                <a:cs typeface="Calibri" pitchFamily="34" charset="0"/>
              </a:rPr>
              <a:t>Neural Networks (NN)</a:t>
            </a:r>
            <a:endParaRPr lang="en-IN" b="1" dirty="0">
              <a:latin typeface="Calibri" pitchFamily="34" charset="0"/>
              <a:cs typeface="Calibri" pitchFamily="34" charset="0"/>
            </a:endParaRPr>
          </a:p>
        </p:txBody>
      </p:sp>
      <p:sp>
        <p:nvSpPr>
          <p:cNvPr id="3" name="Content Placeholder 2"/>
          <p:cNvSpPr>
            <a:spLocks noGrp="1"/>
          </p:cNvSpPr>
          <p:nvPr>
            <p:ph idx="1"/>
          </p:nvPr>
        </p:nvSpPr>
        <p:spPr>
          <a:xfrm>
            <a:off x="71438" y="1000108"/>
            <a:ext cx="9001156" cy="5857892"/>
          </a:xfrm>
        </p:spPr>
        <p:txBody>
          <a:bodyPr>
            <a:normAutofit/>
          </a:bodyPr>
          <a:lstStyle/>
          <a:p>
            <a:pPr>
              <a:buFont typeface="Wingdings" pitchFamily="2" charset="2"/>
              <a:buChar char="Ø"/>
            </a:pPr>
            <a:r>
              <a:rPr lang="en-US" sz="2600" b="1" dirty="0" smtClean="0">
                <a:latin typeface="+mj-lt"/>
              </a:rPr>
              <a:t>Biological Neuron</a:t>
            </a:r>
            <a:r>
              <a:rPr lang="en-US" sz="2600" dirty="0" smtClean="0">
                <a:latin typeface="+mj-lt"/>
                <a:cs typeface="Calibri" pitchFamily="34" charset="0"/>
              </a:rPr>
              <a:t>.</a:t>
            </a:r>
          </a:p>
          <a:p>
            <a:pPr>
              <a:buNone/>
            </a:pPr>
            <a:endParaRPr lang="en-US" sz="2600" dirty="0" smtClean="0">
              <a:latin typeface="Calibri" pitchFamily="34" charset="0"/>
              <a:cs typeface="Calibri" pitchFamily="34" charset="0"/>
            </a:endParaRPr>
          </a:p>
          <a:p>
            <a:pPr>
              <a:buNone/>
            </a:pPr>
            <a:endParaRPr lang="en-US" sz="2600" dirty="0" smtClean="0">
              <a:latin typeface="Calibri" pitchFamily="34" charset="0"/>
              <a:cs typeface="Calibri" pitchFamily="34" charset="0"/>
            </a:endParaRPr>
          </a:p>
          <a:p>
            <a:pPr>
              <a:buNone/>
            </a:pPr>
            <a:endParaRPr lang="en-US" sz="2600" dirty="0" smtClean="0">
              <a:latin typeface="Calibri" pitchFamily="34" charset="0"/>
              <a:cs typeface="Calibri" pitchFamily="34" charset="0"/>
            </a:endParaRPr>
          </a:p>
          <a:p>
            <a:pPr>
              <a:buNone/>
            </a:pPr>
            <a:endParaRPr lang="en-US" sz="2600" dirty="0" smtClean="0">
              <a:latin typeface="Calibri" pitchFamily="34" charset="0"/>
              <a:cs typeface="Calibri" pitchFamily="34" charset="0"/>
            </a:endParaRPr>
          </a:p>
          <a:p>
            <a:pPr>
              <a:buNone/>
            </a:pPr>
            <a:endParaRPr lang="en-US" sz="2600" dirty="0" smtClean="0">
              <a:latin typeface="Calibri" pitchFamily="34" charset="0"/>
              <a:cs typeface="Calibri" pitchFamily="34" charset="0"/>
            </a:endParaRPr>
          </a:p>
          <a:p>
            <a:pPr>
              <a:buNone/>
            </a:pPr>
            <a:endParaRPr lang="en-US" sz="2600" dirty="0" smtClean="0">
              <a:latin typeface="Calibri" pitchFamily="34" charset="0"/>
              <a:cs typeface="Calibri" pitchFamily="34" charset="0"/>
            </a:endParaRPr>
          </a:p>
          <a:p>
            <a:pPr>
              <a:buFont typeface="Wingdings" pitchFamily="2" charset="2"/>
              <a:buChar char="Ø"/>
            </a:pPr>
            <a:r>
              <a:rPr lang="en-US" sz="2600" dirty="0" smtClean="0">
                <a:latin typeface="Calibri" pitchFamily="34" charset="0"/>
                <a:cs typeface="Calibri" pitchFamily="34" charset="0"/>
              </a:rPr>
              <a:t>Brain contain about 10</a:t>
            </a:r>
            <a:r>
              <a:rPr lang="en-US" sz="2600" baseline="30000" dirty="0" smtClean="0">
                <a:latin typeface="Calibri" pitchFamily="34" charset="0"/>
                <a:cs typeface="Calibri" pitchFamily="34" charset="0"/>
              </a:rPr>
              <a:t>10</a:t>
            </a:r>
            <a:r>
              <a:rPr lang="en-US" sz="2600" dirty="0" smtClean="0">
                <a:latin typeface="Calibri" pitchFamily="34" charset="0"/>
                <a:cs typeface="Calibri" pitchFamily="34" charset="0"/>
              </a:rPr>
              <a:t> basic unit called </a:t>
            </a:r>
            <a:r>
              <a:rPr lang="en-US" sz="2600" i="1" dirty="0" smtClean="0">
                <a:latin typeface="Calibri" pitchFamily="34" charset="0"/>
                <a:cs typeface="Calibri" pitchFamily="34" charset="0"/>
              </a:rPr>
              <a:t>neurons (Small cell)</a:t>
            </a:r>
            <a:r>
              <a:rPr lang="en-US" sz="2600" dirty="0" smtClean="0">
                <a:latin typeface="Calibri" pitchFamily="34" charset="0"/>
                <a:cs typeface="Calibri" pitchFamily="34" charset="0"/>
              </a:rPr>
              <a:t>. </a:t>
            </a:r>
          </a:p>
          <a:p>
            <a:pPr>
              <a:buFont typeface="Wingdings" pitchFamily="2" charset="2"/>
              <a:buChar char="Ø"/>
            </a:pPr>
            <a:r>
              <a:rPr lang="en-US" sz="2600" dirty="0" smtClean="0">
                <a:latin typeface="Calibri" pitchFamily="34" charset="0"/>
                <a:cs typeface="Calibri" pitchFamily="34" charset="0"/>
              </a:rPr>
              <a:t>Connected to 10</a:t>
            </a:r>
            <a:r>
              <a:rPr lang="en-US" sz="2600" baseline="30000" dirty="0" smtClean="0">
                <a:latin typeface="Calibri" pitchFamily="34" charset="0"/>
                <a:cs typeface="Calibri" pitchFamily="34" charset="0"/>
              </a:rPr>
              <a:t>14</a:t>
            </a:r>
            <a:r>
              <a:rPr lang="en-US" sz="2600" dirty="0" smtClean="0">
                <a:latin typeface="Calibri" pitchFamily="34" charset="0"/>
                <a:cs typeface="Calibri" pitchFamily="34" charset="0"/>
              </a:rPr>
              <a:t> other neurons.</a:t>
            </a:r>
          </a:p>
          <a:p>
            <a:pPr>
              <a:buFont typeface="Wingdings" pitchFamily="2" charset="2"/>
              <a:buChar char="Ø"/>
            </a:pPr>
            <a:r>
              <a:rPr lang="en-US" sz="2600" dirty="0" smtClean="0">
                <a:latin typeface="Calibri" pitchFamily="34" charset="0"/>
                <a:cs typeface="Calibri" pitchFamily="34" charset="0"/>
              </a:rPr>
              <a:t>It receives electro-chemical signals from its various source and transmit electrical impulses to other neurons.</a:t>
            </a:r>
          </a:p>
          <a:p>
            <a:pPr>
              <a:buFont typeface="Wingdings" pitchFamily="2" charset="2"/>
              <a:buChar char="Ø"/>
            </a:pPr>
            <a:r>
              <a:rPr lang="en-US" sz="2600" dirty="0" smtClean="0">
                <a:latin typeface="Calibri" pitchFamily="34" charset="0"/>
                <a:cs typeface="Calibri" pitchFamily="34" charset="0"/>
              </a:rPr>
              <a:t>Average brain weight 1.5 kg, and neuron has 1.5 * 10</a:t>
            </a:r>
            <a:r>
              <a:rPr lang="en-US" sz="2600" baseline="30000" dirty="0" smtClean="0">
                <a:latin typeface="Calibri" pitchFamily="34" charset="0"/>
                <a:cs typeface="Calibri" pitchFamily="34" charset="0"/>
              </a:rPr>
              <a:t>-9</a:t>
            </a:r>
            <a:r>
              <a:rPr lang="en-US" sz="2600" dirty="0" smtClean="0">
                <a:latin typeface="Calibri" pitchFamily="34" charset="0"/>
                <a:cs typeface="Calibri" pitchFamily="34" charset="0"/>
              </a:rPr>
              <a:t> </a:t>
            </a:r>
            <a:r>
              <a:rPr lang="en-US" sz="2600" dirty="0" err="1" smtClean="0">
                <a:latin typeface="Calibri" pitchFamily="34" charset="0"/>
                <a:cs typeface="Calibri" pitchFamily="34" charset="0"/>
              </a:rPr>
              <a:t>gms</a:t>
            </a:r>
            <a:r>
              <a:rPr lang="en-US" sz="2600" dirty="0" smtClean="0">
                <a:latin typeface="Calibri" pitchFamily="34" charset="0"/>
                <a:cs typeface="Calibri" pitchFamily="34" charset="0"/>
              </a:rPr>
              <a:t>.</a:t>
            </a:r>
          </a:p>
        </p:txBody>
      </p:sp>
      <p:pic>
        <p:nvPicPr>
          <p:cNvPr id="4" name="Picture 1028" descr="C:\WINNT\Profiles\jtsagata\Desktop\neural\neuron1.gif"/>
          <p:cNvPicPr>
            <a:picLocks noChangeAspect="1" noChangeArrowheads="1"/>
          </p:cNvPicPr>
          <p:nvPr/>
        </p:nvPicPr>
        <p:blipFill>
          <a:blip r:embed="rId2" cstate="print"/>
          <a:srcRect/>
          <a:stretch>
            <a:fillRect/>
          </a:stretch>
        </p:blipFill>
        <p:spPr bwMode="auto">
          <a:xfrm>
            <a:off x="857224" y="1571612"/>
            <a:ext cx="7429552" cy="2643206"/>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9144000" cy="857256"/>
          </a:xfrm>
        </p:spPr>
        <p:txBody>
          <a:bodyPr/>
          <a:lstStyle/>
          <a:p>
            <a:pPr algn="ctr"/>
            <a:r>
              <a:rPr lang="en-US" b="1" dirty="0" smtClean="0">
                <a:latin typeface="Calibri" pitchFamily="34" charset="0"/>
                <a:cs typeface="Calibri" pitchFamily="34" charset="0"/>
              </a:rPr>
              <a:t>Neural Networks (NN)</a:t>
            </a:r>
            <a:endParaRPr lang="en-IN" b="1" dirty="0">
              <a:latin typeface="Calibri" pitchFamily="34" charset="0"/>
              <a:cs typeface="Calibri" pitchFamily="34" charset="0"/>
            </a:endParaRPr>
          </a:p>
        </p:txBody>
      </p:sp>
      <p:sp>
        <p:nvSpPr>
          <p:cNvPr id="3" name="Content Placeholder 2"/>
          <p:cNvSpPr>
            <a:spLocks noGrp="1"/>
          </p:cNvSpPr>
          <p:nvPr>
            <p:ph idx="1"/>
          </p:nvPr>
        </p:nvSpPr>
        <p:spPr>
          <a:xfrm>
            <a:off x="71438" y="1000108"/>
            <a:ext cx="9001156" cy="5857892"/>
          </a:xfrm>
        </p:spPr>
        <p:txBody>
          <a:bodyPr>
            <a:normAutofit/>
          </a:bodyPr>
          <a:lstStyle/>
          <a:p>
            <a:pPr>
              <a:buFont typeface="Wingdings" pitchFamily="2" charset="2"/>
              <a:buChar char="Ø"/>
            </a:pPr>
            <a:r>
              <a:rPr lang="en-US" sz="2600" b="1" dirty="0" smtClean="0">
                <a:latin typeface="+mj-lt"/>
              </a:rPr>
              <a:t>Biological Neuron</a:t>
            </a:r>
            <a:r>
              <a:rPr lang="en-US" sz="2600" dirty="0" smtClean="0">
                <a:latin typeface="+mj-lt"/>
                <a:cs typeface="Calibri" pitchFamily="34" charset="0"/>
              </a:rPr>
              <a:t>.</a:t>
            </a:r>
            <a:endParaRPr lang="en-US" sz="2600" dirty="0" smtClean="0">
              <a:latin typeface="Calibri" pitchFamily="34" charset="0"/>
              <a:cs typeface="Calibri" pitchFamily="34" charset="0"/>
            </a:endParaRPr>
          </a:p>
          <a:p>
            <a:pPr>
              <a:buFont typeface="Wingdings" pitchFamily="2" charset="2"/>
              <a:buChar char="Ø"/>
            </a:pPr>
            <a:r>
              <a:rPr lang="en-US" sz="2600" dirty="0" smtClean="0">
                <a:latin typeface="Calibri" pitchFamily="34" charset="0"/>
                <a:cs typeface="Calibri" pitchFamily="34" charset="0"/>
              </a:rPr>
              <a:t>While some of the neuron performs input and output operations:</a:t>
            </a:r>
          </a:p>
          <a:p>
            <a:pPr>
              <a:buFont typeface="Wingdings" pitchFamily="2" charset="2"/>
              <a:buChar char="Ø"/>
            </a:pPr>
            <a:r>
              <a:rPr lang="en-US" sz="2600" dirty="0" smtClean="0">
                <a:latin typeface="Calibri" pitchFamily="34" charset="0"/>
                <a:cs typeface="Calibri" pitchFamily="34" charset="0"/>
              </a:rPr>
              <a:t>Form a part of an interconnected network and responsible for signal transformation and storage of information.</a:t>
            </a:r>
          </a:p>
          <a:p>
            <a:pPr>
              <a:buFont typeface="Wingdings" pitchFamily="2" charset="2"/>
              <a:buChar char="Ø"/>
            </a:pPr>
            <a:r>
              <a:rPr lang="en-US" sz="2600" dirty="0" smtClean="0">
                <a:latin typeface="Calibri" pitchFamily="34" charset="0"/>
                <a:cs typeface="Calibri" pitchFamily="34" charset="0"/>
              </a:rPr>
              <a:t>Composed of:</a:t>
            </a:r>
          </a:p>
          <a:p>
            <a:pPr>
              <a:buFont typeface="Wingdings" pitchFamily="2" charset="2"/>
              <a:buChar char="Ø"/>
            </a:pPr>
            <a:r>
              <a:rPr lang="en-US" sz="2600" dirty="0" smtClean="0">
                <a:latin typeface="Calibri" pitchFamily="34" charset="0"/>
                <a:cs typeface="Calibri" pitchFamily="34" charset="0"/>
              </a:rPr>
              <a:t>Cell body known as soma (Behave as processing unit).</a:t>
            </a:r>
          </a:p>
          <a:p>
            <a:pPr>
              <a:buFont typeface="Wingdings" pitchFamily="2" charset="2"/>
              <a:buChar char="Ø"/>
            </a:pPr>
            <a:r>
              <a:rPr lang="en-US" sz="2600" dirty="0" smtClean="0">
                <a:latin typeface="Calibri" pitchFamily="34" charset="0"/>
                <a:cs typeface="Calibri" pitchFamily="34" charset="0"/>
              </a:rPr>
              <a:t>Dendrites (Behave as input channels).</a:t>
            </a:r>
          </a:p>
          <a:p>
            <a:pPr>
              <a:buFont typeface="Wingdings" pitchFamily="2" charset="2"/>
              <a:buChar char="Ø"/>
            </a:pPr>
            <a:r>
              <a:rPr lang="en-US" sz="2600" dirty="0" err="1" smtClean="0">
                <a:latin typeface="Calibri" pitchFamily="34" charset="0"/>
                <a:cs typeface="Calibri" pitchFamily="34" charset="0"/>
              </a:rPr>
              <a:t>Axoma</a:t>
            </a:r>
            <a:r>
              <a:rPr lang="en-US" sz="2600" dirty="0" smtClean="0">
                <a:latin typeface="Calibri" pitchFamily="34" charset="0"/>
                <a:cs typeface="Calibri" pitchFamily="34" charset="0"/>
              </a:rPr>
              <a:t> (Behave as output channels).</a:t>
            </a:r>
            <a:endParaRPr lang="en-US" sz="2600" dirty="0" smtClean="0">
              <a:latin typeface="+mj-lt"/>
              <a:cs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9144000" cy="857256"/>
          </a:xfrm>
        </p:spPr>
        <p:txBody>
          <a:bodyPr/>
          <a:lstStyle/>
          <a:p>
            <a:pPr algn="ctr"/>
            <a:r>
              <a:rPr lang="en-US" b="1" dirty="0" smtClean="0">
                <a:latin typeface="Calibri" pitchFamily="34" charset="0"/>
                <a:cs typeface="Calibri" pitchFamily="34" charset="0"/>
              </a:rPr>
              <a:t>Key Elements of NN</a:t>
            </a:r>
            <a:endParaRPr lang="en-IN" b="1" dirty="0">
              <a:latin typeface="Calibri" pitchFamily="34" charset="0"/>
              <a:cs typeface="Calibri" pitchFamily="34" charset="0"/>
            </a:endParaRPr>
          </a:p>
        </p:txBody>
      </p:sp>
      <p:sp>
        <p:nvSpPr>
          <p:cNvPr id="3" name="Content Placeholder 2"/>
          <p:cNvSpPr>
            <a:spLocks noGrp="1"/>
          </p:cNvSpPr>
          <p:nvPr>
            <p:ph idx="1"/>
          </p:nvPr>
        </p:nvSpPr>
        <p:spPr>
          <a:xfrm>
            <a:off x="71438" y="1000108"/>
            <a:ext cx="9001156" cy="5857892"/>
          </a:xfrm>
        </p:spPr>
        <p:txBody>
          <a:bodyPr>
            <a:normAutofit fontScale="92500"/>
          </a:bodyPr>
          <a:lstStyle/>
          <a:p>
            <a:pPr algn="just">
              <a:buFont typeface="Wingdings" pitchFamily="2" charset="2"/>
              <a:buChar char="Ø"/>
            </a:pPr>
            <a:r>
              <a:rPr lang="en-GB" sz="2600" dirty="0" smtClean="0"/>
              <a:t>Neural computing requires a number of </a:t>
            </a:r>
            <a:r>
              <a:rPr lang="en-GB" sz="2600" dirty="0" smtClean="0">
                <a:solidFill>
                  <a:schemeClr val="hlink"/>
                </a:solidFill>
              </a:rPr>
              <a:t>neurons</a:t>
            </a:r>
            <a:r>
              <a:rPr lang="en-GB" sz="2600" dirty="0" smtClean="0"/>
              <a:t>, to be connected together into a </a:t>
            </a:r>
            <a:r>
              <a:rPr lang="en-GB" sz="2600" dirty="0" smtClean="0">
                <a:solidFill>
                  <a:schemeClr val="hlink"/>
                </a:solidFill>
              </a:rPr>
              <a:t>neural network</a:t>
            </a:r>
            <a:r>
              <a:rPr lang="en-GB" sz="2600" dirty="0" smtClean="0"/>
              <a:t>. </a:t>
            </a:r>
            <a:r>
              <a:rPr lang="en-US" sz="2600" dirty="0" smtClean="0"/>
              <a:t>N</a:t>
            </a:r>
            <a:r>
              <a:rPr lang="en-GB" sz="2600" dirty="0" err="1" smtClean="0"/>
              <a:t>euron</a:t>
            </a:r>
            <a:r>
              <a:rPr lang="en-GB" sz="2600" dirty="0" smtClean="0"/>
              <a:t>(s) are arranged in layers</a:t>
            </a:r>
            <a:r>
              <a:rPr lang="en-US" sz="2600" dirty="0" smtClean="0"/>
              <a:t>.</a:t>
            </a:r>
          </a:p>
          <a:p>
            <a:pPr algn="just">
              <a:buFont typeface="Wingdings" pitchFamily="2" charset="2"/>
              <a:buChar char="Ø"/>
            </a:pPr>
            <a:endParaRPr lang="en-US" sz="2600" dirty="0" smtClean="0"/>
          </a:p>
          <a:p>
            <a:pPr algn="just">
              <a:buFont typeface="Wingdings" pitchFamily="2" charset="2"/>
              <a:buChar char="Ø"/>
            </a:pPr>
            <a:endParaRPr lang="en-US" sz="2600" dirty="0" smtClean="0"/>
          </a:p>
          <a:p>
            <a:pPr algn="just">
              <a:buFont typeface="Wingdings" pitchFamily="2" charset="2"/>
              <a:buChar char="Ø"/>
            </a:pPr>
            <a:endParaRPr lang="en-US" sz="2600" dirty="0" smtClean="0"/>
          </a:p>
          <a:p>
            <a:pPr algn="just">
              <a:buFont typeface="Wingdings" pitchFamily="2" charset="2"/>
              <a:buChar char="Ø"/>
            </a:pPr>
            <a:endParaRPr lang="en-US" sz="2600" dirty="0" smtClean="0"/>
          </a:p>
          <a:p>
            <a:pPr algn="just">
              <a:buFont typeface="Wingdings" pitchFamily="2" charset="2"/>
              <a:buChar char="Ø"/>
            </a:pPr>
            <a:endParaRPr lang="en-US" sz="2600" dirty="0" smtClean="0"/>
          </a:p>
          <a:p>
            <a:pPr algn="just">
              <a:buFont typeface="Wingdings" pitchFamily="2" charset="2"/>
              <a:buChar char="Ø"/>
            </a:pPr>
            <a:endParaRPr lang="en-GB" sz="2600" dirty="0" smtClean="0"/>
          </a:p>
          <a:p>
            <a:pPr algn="just">
              <a:buFont typeface="Wingdings" pitchFamily="2" charset="2"/>
              <a:buChar char="Ø"/>
            </a:pPr>
            <a:endParaRPr lang="en-GB" sz="2600" dirty="0" smtClean="0"/>
          </a:p>
          <a:p>
            <a:pPr algn="just">
              <a:buFont typeface="Wingdings" pitchFamily="2" charset="2"/>
              <a:buChar char="Ø"/>
            </a:pPr>
            <a:r>
              <a:rPr lang="en-GB" sz="2600" dirty="0" smtClean="0"/>
              <a:t>Each neuron within the network is usually a simple processing unit which takes one or more inputs and produces an output. At each neuron, every input has an associated </a:t>
            </a:r>
            <a:r>
              <a:rPr lang="en-GB" sz="2600" dirty="0" smtClean="0">
                <a:solidFill>
                  <a:schemeClr val="hlink"/>
                </a:solidFill>
              </a:rPr>
              <a:t>weight</a:t>
            </a:r>
            <a:r>
              <a:rPr lang="en-GB" sz="2600" dirty="0" smtClean="0"/>
              <a:t> which modifies the strength of each input</a:t>
            </a:r>
            <a:r>
              <a:rPr lang="en-US" sz="2600" dirty="0" smtClean="0"/>
              <a:t>. </a:t>
            </a:r>
            <a:r>
              <a:rPr lang="en-GB" sz="2600" dirty="0" smtClean="0"/>
              <a:t>The neuron simply adds together all the inputs and calculates an output to be passed on.</a:t>
            </a:r>
            <a:endParaRPr lang="en-US" sz="2600" dirty="0" smtClean="0"/>
          </a:p>
          <a:p>
            <a:pPr algn="just">
              <a:buFont typeface="Wingdings" pitchFamily="2" charset="2"/>
              <a:buChar char="Ø"/>
            </a:pPr>
            <a:endParaRPr lang="en-US" sz="2600" dirty="0" smtClean="0"/>
          </a:p>
          <a:p>
            <a:pPr algn="just">
              <a:buFont typeface="Wingdings" pitchFamily="2" charset="2"/>
              <a:buChar char="Ø"/>
            </a:pPr>
            <a:endParaRPr lang="en-US" sz="2600" dirty="0" smtClean="0">
              <a:latin typeface="+mj-lt"/>
              <a:cs typeface="Calibri" pitchFamily="34" charset="0"/>
            </a:endParaRPr>
          </a:p>
        </p:txBody>
      </p:sp>
      <p:pic>
        <p:nvPicPr>
          <p:cNvPr id="5" name="Picture 6"/>
          <p:cNvPicPr>
            <a:picLocks noChangeAspect="1" noChangeArrowheads="1"/>
          </p:cNvPicPr>
          <p:nvPr/>
        </p:nvPicPr>
        <p:blipFill>
          <a:blip r:embed="rId2" cstate="print"/>
          <a:srcRect/>
          <a:stretch>
            <a:fillRect/>
          </a:stretch>
        </p:blipFill>
        <p:spPr bwMode="auto">
          <a:xfrm>
            <a:off x="1571604" y="2071678"/>
            <a:ext cx="6500858" cy="24288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9144000" cy="857256"/>
          </a:xfrm>
        </p:spPr>
        <p:txBody>
          <a:bodyPr/>
          <a:lstStyle/>
          <a:p>
            <a:pPr algn="ctr"/>
            <a:r>
              <a:rPr lang="en-US" b="1" dirty="0" smtClean="0">
                <a:latin typeface="Calibri" pitchFamily="34" charset="0"/>
                <a:cs typeface="Calibri" pitchFamily="34" charset="0"/>
              </a:rPr>
              <a:t>Artificial Neural Network</a:t>
            </a:r>
            <a:endParaRPr lang="en-IN" b="1" dirty="0">
              <a:latin typeface="Calibri" pitchFamily="34" charset="0"/>
              <a:cs typeface="Calibri" pitchFamily="34" charset="0"/>
            </a:endParaRPr>
          </a:p>
        </p:txBody>
      </p:sp>
      <p:sp>
        <p:nvSpPr>
          <p:cNvPr id="3" name="Content Placeholder 2"/>
          <p:cNvSpPr>
            <a:spLocks noGrp="1"/>
          </p:cNvSpPr>
          <p:nvPr>
            <p:ph idx="1"/>
          </p:nvPr>
        </p:nvSpPr>
        <p:spPr>
          <a:xfrm>
            <a:off x="71438" y="1000108"/>
            <a:ext cx="9001156" cy="3214710"/>
          </a:xfrm>
        </p:spPr>
        <p:txBody>
          <a:bodyPr>
            <a:normAutofit/>
          </a:bodyPr>
          <a:lstStyle/>
          <a:p>
            <a:pPr>
              <a:buFont typeface="Wingdings" pitchFamily="2" charset="2"/>
              <a:buChar char="Ø"/>
            </a:pPr>
            <a:r>
              <a:rPr lang="en-US" sz="2600" dirty="0" smtClean="0">
                <a:latin typeface="+mj-lt"/>
                <a:cs typeface="Calibri" pitchFamily="34" charset="0"/>
              </a:rPr>
              <a:t>What is Artificial Neuron?</a:t>
            </a:r>
          </a:p>
          <a:p>
            <a:pPr>
              <a:buFont typeface="Wingdings" pitchFamily="2" charset="2"/>
              <a:buChar char="Ø"/>
            </a:pPr>
            <a:r>
              <a:rPr lang="en-US" sz="2600" b="1" dirty="0" smtClean="0"/>
              <a:t>Definition :</a:t>
            </a:r>
            <a:r>
              <a:rPr lang="en-US" sz="2600" dirty="0" smtClean="0"/>
              <a:t> Non linear, parameterized function with restricted output range.</a:t>
            </a:r>
          </a:p>
          <a:p>
            <a:pPr>
              <a:buFont typeface="Wingdings" pitchFamily="2" charset="2"/>
              <a:buChar char="Ø"/>
            </a:pPr>
            <a:r>
              <a:rPr lang="en-US" sz="2600" dirty="0" smtClean="0"/>
              <a:t>The neuron calculates a weighted sum of inputs and compares it to a </a:t>
            </a:r>
            <a:r>
              <a:rPr lang="en-US" sz="2600" b="1" dirty="0" smtClean="0"/>
              <a:t>threshold </a:t>
            </a:r>
            <a:r>
              <a:rPr lang="el-GR" sz="2600" b="1" dirty="0" smtClean="0"/>
              <a:t>Θ</a:t>
            </a:r>
            <a:r>
              <a:rPr lang="en-US" sz="2600" dirty="0" smtClean="0"/>
              <a:t>. If the sum is higher than the </a:t>
            </a:r>
            <a:r>
              <a:rPr lang="en-US" sz="2600" b="1" dirty="0" smtClean="0"/>
              <a:t>threshold</a:t>
            </a:r>
            <a:r>
              <a:rPr lang="en-US" sz="2600" dirty="0" smtClean="0"/>
              <a:t> </a:t>
            </a:r>
            <a:r>
              <a:rPr lang="el-GR" sz="2600" b="1" dirty="0" smtClean="0"/>
              <a:t>Θ</a:t>
            </a:r>
            <a:r>
              <a:rPr lang="en-US" sz="2600" dirty="0" smtClean="0"/>
              <a:t>, the output is set to </a:t>
            </a:r>
            <a:r>
              <a:rPr lang="en-US" sz="2600" b="1" i="1" dirty="0" smtClean="0"/>
              <a:t>1</a:t>
            </a:r>
            <a:r>
              <a:rPr lang="en-US" sz="2600" dirty="0" smtClean="0"/>
              <a:t>, otherwise to </a:t>
            </a:r>
            <a:r>
              <a:rPr lang="en-US" sz="2600" b="1" i="1" dirty="0" smtClean="0"/>
              <a:t>0</a:t>
            </a:r>
            <a:r>
              <a:rPr lang="en-US" sz="2600" dirty="0" smtClean="0"/>
              <a:t>.</a:t>
            </a:r>
            <a:endParaRPr lang="en-US" sz="2600" dirty="0" smtClean="0">
              <a:latin typeface="+mj-lt"/>
              <a:cs typeface="Calibri" pitchFamily="34" charset="0"/>
            </a:endParaRPr>
          </a:p>
        </p:txBody>
      </p:sp>
      <p:graphicFrame>
        <p:nvGraphicFramePr>
          <p:cNvPr id="1027" name="Object 3"/>
          <p:cNvGraphicFramePr>
            <a:graphicFrameLocks noChangeAspect="1"/>
          </p:cNvGraphicFramePr>
          <p:nvPr/>
        </p:nvGraphicFramePr>
        <p:xfrm>
          <a:off x="4929190" y="4643446"/>
          <a:ext cx="4000528" cy="1785950"/>
        </p:xfrm>
        <a:graphic>
          <a:graphicData uri="http://schemas.openxmlformats.org/presentationml/2006/ole">
            <mc:AlternateContent xmlns:mc="http://schemas.openxmlformats.org/markup-compatibility/2006">
              <mc:Choice xmlns:v="urn:schemas-microsoft-com:vml" Requires="v">
                <p:oleObj spid="_x0000_s1050" name="Equation" r:id="rId3" imgW="1269720" imgH="457200" progId="Equation.3">
                  <p:embed/>
                </p:oleObj>
              </mc:Choice>
              <mc:Fallback>
                <p:oleObj name="Equation" r:id="rId3" imgW="1269720" imgH="4572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9190" y="4643446"/>
                        <a:ext cx="4000528" cy="17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 name="Group 19"/>
          <p:cNvGrpSpPr/>
          <p:nvPr/>
        </p:nvGrpSpPr>
        <p:grpSpPr>
          <a:xfrm>
            <a:off x="1000100" y="3929066"/>
            <a:ext cx="2856934" cy="2456894"/>
            <a:chOff x="395288" y="3573463"/>
            <a:chExt cx="2856934" cy="2456894"/>
          </a:xfrm>
        </p:grpSpPr>
        <p:sp>
          <p:nvSpPr>
            <p:cNvPr id="21" name="Oval 5"/>
            <p:cNvSpPr>
              <a:spLocks noChangeArrowheads="1"/>
            </p:cNvSpPr>
            <p:nvPr/>
          </p:nvSpPr>
          <p:spPr bwMode="auto">
            <a:xfrm>
              <a:off x="1908175" y="4005263"/>
              <a:ext cx="431800" cy="431800"/>
            </a:xfrm>
            <a:prstGeom prst="ellipse">
              <a:avLst/>
            </a:prstGeom>
            <a:noFill/>
            <a:ln w="9525">
              <a:solidFill>
                <a:schemeClr val="tx1"/>
              </a:solidFill>
              <a:miter lim="800000"/>
              <a:headEnd/>
              <a:tailEnd/>
            </a:ln>
            <a:effectLst/>
          </p:spPr>
          <p:txBody>
            <a:bodyPr wrap="none" anchor="ctr"/>
            <a:lstStyle/>
            <a:p>
              <a:endParaRPr lang="en-IN"/>
            </a:p>
          </p:txBody>
        </p:sp>
        <p:grpSp>
          <p:nvGrpSpPr>
            <p:cNvPr id="22" name="Group 21"/>
            <p:cNvGrpSpPr/>
            <p:nvPr/>
          </p:nvGrpSpPr>
          <p:grpSpPr>
            <a:xfrm>
              <a:off x="395288" y="3573463"/>
              <a:ext cx="2856934" cy="2456894"/>
              <a:chOff x="395288" y="3573463"/>
              <a:chExt cx="2856934" cy="2456894"/>
            </a:xfrm>
          </p:grpSpPr>
          <p:sp>
            <p:nvSpPr>
              <p:cNvPr id="25" name="Rectangle 11"/>
              <p:cNvSpPr>
                <a:spLocks noChangeArrowheads="1"/>
              </p:cNvSpPr>
              <p:nvPr/>
            </p:nvSpPr>
            <p:spPr bwMode="auto">
              <a:xfrm>
                <a:off x="1116013" y="5300663"/>
                <a:ext cx="287337" cy="287337"/>
              </a:xfrm>
              <a:prstGeom prst="rect">
                <a:avLst/>
              </a:prstGeom>
              <a:solidFill>
                <a:srgbClr val="FF3300"/>
              </a:solidFill>
              <a:ln w="9525">
                <a:solidFill>
                  <a:schemeClr val="tx1"/>
                </a:solidFill>
                <a:miter lim="800000"/>
                <a:headEnd/>
                <a:tailEnd/>
              </a:ln>
              <a:effectLst/>
            </p:spPr>
            <p:txBody>
              <a:bodyPr wrap="none" anchor="ctr"/>
              <a:lstStyle/>
              <a:p>
                <a:endParaRPr lang="en-IN"/>
              </a:p>
            </p:txBody>
          </p:sp>
          <p:sp>
            <p:nvSpPr>
              <p:cNvPr id="26" name="Rectangle 12"/>
              <p:cNvSpPr>
                <a:spLocks noChangeArrowheads="1"/>
              </p:cNvSpPr>
              <p:nvPr/>
            </p:nvSpPr>
            <p:spPr bwMode="auto">
              <a:xfrm>
                <a:off x="1981200" y="5300663"/>
                <a:ext cx="287338" cy="287337"/>
              </a:xfrm>
              <a:prstGeom prst="rect">
                <a:avLst/>
              </a:prstGeom>
              <a:solidFill>
                <a:srgbClr val="FF3300"/>
              </a:solidFill>
              <a:ln w="9525">
                <a:solidFill>
                  <a:schemeClr val="tx1"/>
                </a:solidFill>
                <a:miter lim="800000"/>
                <a:headEnd/>
                <a:tailEnd/>
              </a:ln>
              <a:effectLst/>
            </p:spPr>
            <p:txBody>
              <a:bodyPr wrap="none" anchor="ctr"/>
              <a:lstStyle/>
              <a:p>
                <a:endParaRPr lang="en-IN"/>
              </a:p>
            </p:txBody>
          </p:sp>
          <p:sp>
            <p:nvSpPr>
              <p:cNvPr id="27" name="Rectangle 13"/>
              <p:cNvSpPr>
                <a:spLocks noChangeArrowheads="1"/>
              </p:cNvSpPr>
              <p:nvPr/>
            </p:nvSpPr>
            <p:spPr bwMode="auto">
              <a:xfrm>
                <a:off x="2844800" y="5300663"/>
                <a:ext cx="287338" cy="287337"/>
              </a:xfrm>
              <a:prstGeom prst="rect">
                <a:avLst/>
              </a:prstGeom>
              <a:solidFill>
                <a:srgbClr val="FF3300"/>
              </a:solidFill>
              <a:ln w="9525">
                <a:solidFill>
                  <a:schemeClr val="tx1"/>
                </a:solidFill>
                <a:miter lim="800000"/>
                <a:headEnd/>
                <a:tailEnd/>
              </a:ln>
              <a:effectLst/>
            </p:spPr>
            <p:txBody>
              <a:bodyPr wrap="none" anchor="ctr"/>
              <a:lstStyle/>
              <a:p>
                <a:endParaRPr lang="en-IN"/>
              </a:p>
            </p:txBody>
          </p:sp>
          <p:sp>
            <p:nvSpPr>
              <p:cNvPr id="29" name="Line 15"/>
              <p:cNvSpPr>
                <a:spLocks noChangeShapeType="1"/>
              </p:cNvSpPr>
              <p:nvPr/>
            </p:nvSpPr>
            <p:spPr bwMode="auto">
              <a:xfrm>
                <a:off x="1908175" y="4221163"/>
                <a:ext cx="431800" cy="0"/>
              </a:xfrm>
              <a:prstGeom prst="line">
                <a:avLst/>
              </a:prstGeom>
              <a:noFill/>
              <a:ln w="9525">
                <a:solidFill>
                  <a:schemeClr val="tx1"/>
                </a:solidFill>
                <a:miter lim="800000"/>
                <a:headEnd/>
                <a:tailEnd/>
              </a:ln>
              <a:effectLst/>
            </p:spPr>
            <p:txBody>
              <a:bodyPr wrap="none"/>
              <a:lstStyle/>
              <a:p>
                <a:endParaRPr lang="en-IN"/>
              </a:p>
            </p:txBody>
          </p:sp>
          <p:sp>
            <p:nvSpPr>
              <p:cNvPr id="30" name="Line 16"/>
              <p:cNvSpPr>
                <a:spLocks noChangeShapeType="1"/>
              </p:cNvSpPr>
              <p:nvPr/>
            </p:nvSpPr>
            <p:spPr bwMode="auto">
              <a:xfrm flipV="1">
                <a:off x="2124075" y="3573463"/>
                <a:ext cx="0" cy="431800"/>
              </a:xfrm>
              <a:prstGeom prst="line">
                <a:avLst/>
              </a:prstGeom>
              <a:noFill/>
              <a:ln w="9525">
                <a:solidFill>
                  <a:schemeClr val="tx1"/>
                </a:solidFill>
                <a:miter lim="800000"/>
                <a:headEnd/>
                <a:tailEnd type="triangle" w="med" len="med"/>
              </a:ln>
              <a:effectLst/>
            </p:spPr>
            <p:txBody>
              <a:bodyPr wrap="none"/>
              <a:lstStyle/>
              <a:p>
                <a:endParaRPr lang="en-IN"/>
              </a:p>
            </p:txBody>
          </p:sp>
          <p:sp>
            <p:nvSpPr>
              <p:cNvPr id="31" name="Text Box 17"/>
              <p:cNvSpPr txBox="1">
                <a:spLocks noChangeArrowheads="1"/>
              </p:cNvSpPr>
              <p:nvPr/>
            </p:nvSpPr>
            <p:spPr bwMode="auto">
              <a:xfrm>
                <a:off x="1050925" y="5661025"/>
                <a:ext cx="401072" cy="369332"/>
              </a:xfrm>
              <a:prstGeom prst="rect">
                <a:avLst/>
              </a:prstGeom>
              <a:noFill/>
              <a:ln w="9525">
                <a:noFill/>
                <a:miter lim="800000"/>
                <a:headEnd/>
                <a:tailEnd/>
              </a:ln>
              <a:effectLst/>
            </p:spPr>
            <p:txBody>
              <a:bodyPr wrap="none">
                <a:spAutoFit/>
              </a:bodyPr>
              <a:lstStyle/>
              <a:p>
                <a:r>
                  <a:rPr lang="en-US">
                    <a:latin typeface="Calibri" pitchFamily="34" charset="0"/>
                    <a:cs typeface="Calibri" pitchFamily="34" charset="0"/>
                  </a:rPr>
                  <a:t>x1</a:t>
                </a:r>
              </a:p>
            </p:txBody>
          </p:sp>
          <p:sp>
            <p:nvSpPr>
              <p:cNvPr id="32" name="Text Box 18"/>
              <p:cNvSpPr txBox="1">
                <a:spLocks noChangeArrowheads="1"/>
              </p:cNvSpPr>
              <p:nvPr/>
            </p:nvSpPr>
            <p:spPr bwMode="auto">
              <a:xfrm>
                <a:off x="1914525" y="5661025"/>
                <a:ext cx="401072" cy="369332"/>
              </a:xfrm>
              <a:prstGeom prst="rect">
                <a:avLst/>
              </a:prstGeom>
              <a:noFill/>
              <a:ln w="9525">
                <a:noFill/>
                <a:miter lim="800000"/>
                <a:headEnd/>
                <a:tailEnd/>
              </a:ln>
              <a:effectLst/>
            </p:spPr>
            <p:txBody>
              <a:bodyPr wrap="none">
                <a:spAutoFit/>
              </a:bodyPr>
              <a:lstStyle/>
              <a:p>
                <a:r>
                  <a:rPr lang="en-US" dirty="0">
                    <a:latin typeface="Calibri" pitchFamily="34" charset="0"/>
                    <a:cs typeface="Calibri" pitchFamily="34" charset="0"/>
                  </a:rPr>
                  <a:t>x2</a:t>
                </a:r>
              </a:p>
            </p:txBody>
          </p:sp>
          <p:sp>
            <p:nvSpPr>
              <p:cNvPr id="33" name="Text Box 19"/>
              <p:cNvSpPr txBox="1">
                <a:spLocks noChangeArrowheads="1"/>
              </p:cNvSpPr>
              <p:nvPr/>
            </p:nvSpPr>
            <p:spPr bwMode="auto">
              <a:xfrm>
                <a:off x="2851150" y="5661025"/>
                <a:ext cx="401072" cy="369332"/>
              </a:xfrm>
              <a:prstGeom prst="rect">
                <a:avLst/>
              </a:prstGeom>
              <a:noFill/>
              <a:ln w="9525">
                <a:noFill/>
                <a:miter lim="800000"/>
                <a:headEnd/>
                <a:tailEnd/>
              </a:ln>
              <a:effectLst/>
            </p:spPr>
            <p:txBody>
              <a:bodyPr wrap="none">
                <a:spAutoFit/>
              </a:bodyPr>
              <a:lstStyle/>
              <a:p>
                <a:r>
                  <a:rPr lang="en-US">
                    <a:latin typeface="Calibri" pitchFamily="34" charset="0"/>
                    <a:cs typeface="Calibri" pitchFamily="34" charset="0"/>
                  </a:rPr>
                  <a:t>x3</a:t>
                </a:r>
              </a:p>
            </p:txBody>
          </p:sp>
          <p:sp>
            <p:nvSpPr>
              <p:cNvPr id="34" name="Text Box 20"/>
              <p:cNvSpPr txBox="1">
                <a:spLocks noChangeArrowheads="1"/>
              </p:cNvSpPr>
              <p:nvPr/>
            </p:nvSpPr>
            <p:spPr bwMode="auto">
              <a:xfrm>
                <a:off x="395288" y="4502150"/>
                <a:ext cx="476250" cy="366713"/>
              </a:xfrm>
              <a:prstGeom prst="rect">
                <a:avLst/>
              </a:prstGeom>
              <a:noFill/>
              <a:ln w="9525">
                <a:noFill/>
                <a:miter lim="800000"/>
                <a:headEnd/>
                <a:tailEnd/>
              </a:ln>
              <a:effectLst/>
            </p:spPr>
            <p:txBody>
              <a:bodyPr wrap="none">
                <a:spAutoFit/>
              </a:bodyPr>
              <a:lstStyle/>
              <a:p>
                <a:r>
                  <a:rPr lang="en-US" dirty="0">
                    <a:latin typeface="Calibri" pitchFamily="34" charset="0"/>
                    <a:cs typeface="Calibri" pitchFamily="34" charset="0"/>
                  </a:rPr>
                  <a:t>w0</a:t>
                </a:r>
              </a:p>
            </p:txBody>
          </p:sp>
          <p:sp>
            <p:nvSpPr>
              <p:cNvPr id="35" name="Text Box 21"/>
              <p:cNvSpPr txBox="1">
                <a:spLocks noChangeArrowheads="1"/>
              </p:cNvSpPr>
              <p:nvPr/>
            </p:nvSpPr>
            <p:spPr bwMode="auto">
              <a:xfrm>
                <a:off x="2224088" y="3573463"/>
                <a:ext cx="298450" cy="366712"/>
              </a:xfrm>
              <a:prstGeom prst="rect">
                <a:avLst/>
              </a:prstGeom>
              <a:noFill/>
              <a:ln w="9525">
                <a:noFill/>
                <a:miter lim="800000"/>
                <a:headEnd/>
                <a:tailEnd/>
              </a:ln>
              <a:effectLst/>
            </p:spPr>
            <p:txBody>
              <a:bodyPr wrap="none">
                <a:spAutoFit/>
              </a:bodyPr>
              <a:lstStyle/>
              <a:p>
                <a:r>
                  <a:rPr lang="en-US" dirty="0">
                    <a:latin typeface="Calibri" pitchFamily="34" charset="0"/>
                    <a:cs typeface="Calibri" pitchFamily="34" charset="0"/>
                  </a:rPr>
                  <a:t>y</a:t>
                </a:r>
              </a:p>
            </p:txBody>
          </p:sp>
        </p:grpSp>
      </p:grpSp>
      <p:sp>
        <p:nvSpPr>
          <p:cNvPr id="36" name="Text Box 20"/>
          <p:cNvSpPr txBox="1">
            <a:spLocks noChangeArrowheads="1"/>
          </p:cNvSpPr>
          <p:nvPr/>
        </p:nvSpPr>
        <p:spPr bwMode="auto">
          <a:xfrm>
            <a:off x="2095486" y="4276733"/>
            <a:ext cx="340158" cy="369332"/>
          </a:xfrm>
          <a:prstGeom prst="rect">
            <a:avLst/>
          </a:prstGeom>
          <a:noFill/>
          <a:ln w="9525">
            <a:noFill/>
            <a:miter lim="800000"/>
            <a:headEnd/>
            <a:tailEnd/>
          </a:ln>
          <a:effectLst/>
        </p:spPr>
        <p:txBody>
          <a:bodyPr wrap="none">
            <a:spAutoFit/>
          </a:bodyPr>
          <a:lstStyle/>
          <a:p>
            <a:r>
              <a:rPr lang="el-GR" b="1" dirty="0" smtClean="0"/>
              <a:t>Θ</a:t>
            </a:r>
            <a:endParaRPr lang="en-US" dirty="0">
              <a:latin typeface="Calibri" pitchFamily="34" charset="0"/>
              <a:cs typeface="Calibri" pitchFamily="34" charset="0"/>
            </a:endParaRPr>
          </a:p>
        </p:txBody>
      </p:sp>
      <p:cxnSp>
        <p:nvCxnSpPr>
          <p:cNvPr id="38" name="Straight Arrow Connector 37"/>
          <p:cNvCxnSpPr>
            <a:stCxn id="34" idx="3"/>
            <a:endCxn id="21" idx="3"/>
          </p:cNvCxnSpPr>
          <p:nvPr/>
        </p:nvCxnSpPr>
        <p:spPr>
          <a:xfrm flipV="1">
            <a:off x="1476350" y="4729430"/>
            <a:ext cx="1099873" cy="3116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5" idx="0"/>
            <a:endCxn id="21" idx="4"/>
          </p:cNvCxnSpPr>
          <p:nvPr/>
        </p:nvCxnSpPr>
        <p:spPr>
          <a:xfrm rot="5400000" flipH="1" flipV="1">
            <a:off x="1864890" y="4792270"/>
            <a:ext cx="863600" cy="8643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6" idx="0"/>
            <a:endCxn id="21" idx="4"/>
          </p:cNvCxnSpPr>
          <p:nvPr/>
        </p:nvCxnSpPr>
        <p:spPr>
          <a:xfrm rot="16200000" flipV="1">
            <a:off x="2297484" y="5224069"/>
            <a:ext cx="863600"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7" idx="0"/>
            <a:endCxn id="21" idx="5"/>
          </p:cNvCxnSpPr>
          <p:nvPr/>
        </p:nvCxnSpPr>
        <p:spPr>
          <a:xfrm rot="16200000" flipV="1">
            <a:off x="2773998" y="4836983"/>
            <a:ext cx="926836" cy="7117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9144000" cy="857256"/>
          </a:xfrm>
        </p:spPr>
        <p:txBody>
          <a:bodyPr/>
          <a:lstStyle/>
          <a:p>
            <a:pPr algn="ctr"/>
            <a:r>
              <a:rPr lang="en-US" b="1" dirty="0" smtClean="0">
                <a:latin typeface="Calibri" pitchFamily="34" charset="0"/>
                <a:cs typeface="Calibri" pitchFamily="34" charset="0"/>
              </a:rPr>
              <a:t>Activation Function</a:t>
            </a:r>
            <a:endParaRPr lang="en-IN" b="1" dirty="0">
              <a:latin typeface="Calibri" pitchFamily="34" charset="0"/>
              <a:cs typeface="Calibri" pitchFamily="34" charset="0"/>
            </a:endParaRPr>
          </a:p>
        </p:txBody>
      </p:sp>
      <p:grpSp>
        <p:nvGrpSpPr>
          <p:cNvPr id="5" name="Group 4"/>
          <p:cNvGrpSpPr/>
          <p:nvPr/>
        </p:nvGrpSpPr>
        <p:grpSpPr>
          <a:xfrm>
            <a:off x="642910" y="1285860"/>
            <a:ext cx="2401889" cy="4572032"/>
            <a:chOff x="1187450" y="1565275"/>
            <a:chExt cx="2187575" cy="4959350"/>
          </a:xfrm>
        </p:grpSpPr>
        <p:pic>
          <p:nvPicPr>
            <p:cNvPr id="6" name="Picture 1035"/>
            <p:cNvPicPr>
              <a:picLocks noGrp="1" noChangeAspect="1" noChangeArrowheads="1"/>
            </p:cNvPicPr>
            <p:nvPr>
              <p:ph sz="quarter" idx="1"/>
            </p:nvPr>
          </p:nvPicPr>
          <p:blipFill>
            <a:blip r:embed="rId3" cstate="print"/>
            <a:srcRect/>
            <a:stretch>
              <a:fillRect/>
            </a:stretch>
          </p:blipFill>
          <p:spPr>
            <a:xfrm>
              <a:off x="1246188" y="1565275"/>
              <a:ext cx="2101850" cy="1576388"/>
            </a:xfrm>
            <a:noFill/>
            <a:ln/>
          </p:spPr>
        </p:pic>
        <p:pic>
          <p:nvPicPr>
            <p:cNvPr id="7" name="Picture 1039"/>
            <p:cNvPicPr>
              <a:picLocks noGrp="1" noChangeAspect="1" noChangeArrowheads="1"/>
            </p:cNvPicPr>
            <p:nvPr>
              <p:ph sz="quarter" idx="3"/>
            </p:nvPr>
          </p:nvPicPr>
          <p:blipFill>
            <a:blip r:embed="rId4" cstate="print"/>
            <a:srcRect/>
            <a:stretch>
              <a:fillRect/>
            </a:stretch>
          </p:blipFill>
          <p:spPr>
            <a:xfrm>
              <a:off x="1187450" y="4883150"/>
              <a:ext cx="2187575" cy="1641475"/>
            </a:xfrm>
            <a:noFill/>
            <a:ln/>
          </p:spPr>
        </p:pic>
        <p:pic>
          <p:nvPicPr>
            <p:cNvPr id="8" name="Picture 1041"/>
            <p:cNvPicPr>
              <a:picLocks noGrp="1" noChangeAspect="1" noChangeArrowheads="1"/>
            </p:cNvPicPr>
            <p:nvPr>
              <p:ph sz="quarter" idx="4"/>
            </p:nvPr>
          </p:nvPicPr>
          <p:blipFill>
            <a:blip r:embed="rId5" cstate="print"/>
            <a:srcRect/>
            <a:stretch>
              <a:fillRect/>
            </a:stretch>
          </p:blipFill>
          <p:spPr>
            <a:xfrm>
              <a:off x="1258888" y="3181350"/>
              <a:ext cx="2058987" cy="1543050"/>
            </a:xfrm>
            <a:noFill/>
            <a:ln/>
          </p:spPr>
        </p:pic>
      </p:grpSp>
      <p:sp>
        <p:nvSpPr>
          <p:cNvPr id="9" name="Text Box 1044"/>
          <p:cNvSpPr txBox="1">
            <a:spLocks noChangeArrowheads="1"/>
          </p:cNvSpPr>
          <p:nvPr/>
        </p:nvSpPr>
        <p:spPr bwMode="auto">
          <a:xfrm>
            <a:off x="3903663" y="1357298"/>
            <a:ext cx="819150" cy="366712"/>
          </a:xfrm>
          <a:prstGeom prst="rect">
            <a:avLst/>
          </a:prstGeom>
          <a:noFill/>
          <a:ln w="9525">
            <a:noFill/>
            <a:miter lim="800000"/>
            <a:headEnd/>
            <a:tailEnd/>
          </a:ln>
          <a:effectLst/>
        </p:spPr>
        <p:txBody>
          <a:bodyPr wrap="none">
            <a:spAutoFit/>
          </a:bodyPr>
          <a:lstStyle/>
          <a:p>
            <a:r>
              <a:rPr lang="en-US" dirty="0"/>
              <a:t>Linear</a:t>
            </a:r>
          </a:p>
        </p:txBody>
      </p:sp>
      <p:graphicFrame>
        <p:nvGraphicFramePr>
          <p:cNvPr id="10" name="Object 1047"/>
          <p:cNvGraphicFramePr>
            <a:graphicFrameLocks noChangeAspect="1"/>
          </p:cNvGraphicFramePr>
          <p:nvPr/>
        </p:nvGraphicFramePr>
        <p:xfrm>
          <a:off x="3995738" y="1814498"/>
          <a:ext cx="720725" cy="322262"/>
        </p:xfrm>
        <a:graphic>
          <a:graphicData uri="http://schemas.openxmlformats.org/presentationml/2006/ole">
            <mc:AlternateContent xmlns:mc="http://schemas.openxmlformats.org/markup-compatibility/2006">
              <mc:Choice xmlns:v="urn:schemas-microsoft-com:vml" Requires="v">
                <p:oleObj spid="_x0000_s2120" name="Equation" r:id="rId6" imgW="368280" imgH="164880" progId="Equation.3">
                  <p:embed/>
                </p:oleObj>
              </mc:Choice>
              <mc:Fallback>
                <p:oleObj name="Equation" r:id="rId6" imgW="368280" imgH="1648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5738" y="1814498"/>
                        <a:ext cx="720725" cy="322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1045"/>
          <p:cNvSpPr txBox="1">
            <a:spLocks noChangeArrowheads="1"/>
          </p:cNvSpPr>
          <p:nvPr/>
        </p:nvSpPr>
        <p:spPr bwMode="auto">
          <a:xfrm>
            <a:off x="3924300" y="3000372"/>
            <a:ext cx="958850" cy="366713"/>
          </a:xfrm>
          <a:prstGeom prst="rect">
            <a:avLst/>
          </a:prstGeom>
          <a:noFill/>
          <a:ln w="9525">
            <a:noFill/>
            <a:miter lim="800000"/>
            <a:headEnd/>
            <a:tailEnd/>
          </a:ln>
          <a:effectLst/>
        </p:spPr>
        <p:txBody>
          <a:bodyPr wrap="none">
            <a:spAutoFit/>
          </a:bodyPr>
          <a:lstStyle/>
          <a:p>
            <a:r>
              <a:rPr lang="en-US"/>
              <a:t>Logistic</a:t>
            </a:r>
          </a:p>
        </p:txBody>
      </p:sp>
      <p:graphicFrame>
        <p:nvGraphicFramePr>
          <p:cNvPr id="12" name="Object 1049"/>
          <p:cNvGraphicFramePr>
            <a:graphicFrameLocks noChangeAspect="1"/>
          </p:cNvGraphicFramePr>
          <p:nvPr/>
        </p:nvGraphicFramePr>
        <p:xfrm>
          <a:off x="3924300" y="3143248"/>
          <a:ext cx="1790700" cy="757238"/>
        </p:xfrm>
        <a:graphic>
          <a:graphicData uri="http://schemas.openxmlformats.org/presentationml/2006/ole">
            <mc:AlternateContent xmlns:mc="http://schemas.openxmlformats.org/markup-compatibility/2006">
              <mc:Choice xmlns:v="urn:schemas-microsoft-com:vml" Requires="v">
                <p:oleObj spid="_x0000_s2121" name="Equation" r:id="rId8" imgW="990360" imgH="419040" progId="Equation.3">
                  <p:embed/>
                </p:oleObj>
              </mc:Choice>
              <mc:Fallback>
                <p:oleObj name="Equation" r:id="rId8" imgW="990360" imgH="41904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24300" y="3143248"/>
                        <a:ext cx="1790700" cy="757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1046"/>
          <p:cNvSpPr txBox="1">
            <a:spLocks noChangeArrowheads="1"/>
          </p:cNvSpPr>
          <p:nvPr/>
        </p:nvSpPr>
        <p:spPr bwMode="auto">
          <a:xfrm>
            <a:off x="3786182" y="4643446"/>
            <a:ext cx="2089150" cy="366713"/>
          </a:xfrm>
          <a:prstGeom prst="rect">
            <a:avLst/>
          </a:prstGeom>
          <a:noFill/>
          <a:ln w="9525">
            <a:noFill/>
            <a:miter lim="800000"/>
            <a:headEnd/>
            <a:tailEnd/>
          </a:ln>
          <a:effectLst/>
        </p:spPr>
        <p:txBody>
          <a:bodyPr wrap="none">
            <a:spAutoFit/>
          </a:bodyPr>
          <a:lstStyle/>
          <a:p>
            <a:r>
              <a:rPr lang="en-US" dirty="0"/>
              <a:t>Hyperbolic tangent</a:t>
            </a:r>
          </a:p>
        </p:txBody>
      </p:sp>
      <p:graphicFrame>
        <p:nvGraphicFramePr>
          <p:cNvPr id="14" name="Object 1050"/>
          <p:cNvGraphicFramePr>
            <a:graphicFrameLocks noChangeAspect="1"/>
          </p:cNvGraphicFramePr>
          <p:nvPr/>
        </p:nvGraphicFramePr>
        <p:xfrm>
          <a:off x="3786182" y="5081596"/>
          <a:ext cx="2328862" cy="725488"/>
        </p:xfrm>
        <a:graphic>
          <a:graphicData uri="http://schemas.openxmlformats.org/presentationml/2006/ole">
            <mc:AlternateContent xmlns:mc="http://schemas.openxmlformats.org/markup-compatibility/2006">
              <mc:Choice xmlns:v="urn:schemas-microsoft-com:vml" Requires="v">
                <p:oleObj spid="_x0000_s2122" name="Equation" r:id="rId10" imgW="1346040" imgH="419040" progId="Equation.3">
                  <p:embed/>
                </p:oleObj>
              </mc:Choice>
              <mc:Fallback>
                <p:oleObj name="Equation" r:id="rId10" imgW="1346040" imgH="41904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86182" y="5081596"/>
                        <a:ext cx="2328862" cy="72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 name="Picture 1039"/>
          <p:cNvPicPr>
            <a:picLocks noChangeAspect="1" noChangeArrowheads="1"/>
          </p:cNvPicPr>
          <p:nvPr/>
        </p:nvPicPr>
        <p:blipFill>
          <a:blip r:embed="rId4" cstate="print"/>
          <a:srcRect/>
          <a:stretch>
            <a:fillRect/>
          </a:stretch>
        </p:blipFill>
        <p:spPr>
          <a:xfrm>
            <a:off x="714348" y="4487858"/>
            <a:ext cx="2286016" cy="1641475"/>
          </a:xfrm>
          <a:prstGeom prst="rect">
            <a:avLst/>
          </a:prstGeom>
          <a:noFill/>
          <a:ln/>
        </p:spPr>
      </p:pic>
      <p:pic>
        <p:nvPicPr>
          <p:cNvPr id="16" name="Picture 1041"/>
          <p:cNvPicPr>
            <a:picLocks noChangeAspect="1" noChangeArrowheads="1"/>
          </p:cNvPicPr>
          <p:nvPr/>
        </p:nvPicPr>
        <p:blipFill>
          <a:blip r:embed="rId5" cstate="print"/>
          <a:srcRect/>
          <a:stretch>
            <a:fillRect/>
          </a:stretch>
        </p:blipFill>
        <p:spPr>
          <a:xfrm>
            <a:off x="714348" y="2786058"/>
            <a:ext cx="2286016" cy="1543050"/>
          </a:xfrm>
          <a:prstGeom prst="rect">
            <a:avLst/>
          </a:prstGeom>
          <a:noFill/>
          <a:ln/>
        </p:spPr>
      </p:pic>
      <p:sp>
        <p:nvSpPr>
          <p:cNvPr id="17" name="TextBox 16"/>
          <p:cNvSpPr txBox="1"/>
          <p:nvPr/>
        </p:nvSpPr>
        <p:spPr>
          <a:xfrm>
            <a:off x="5500694" y="1071546"/>
            <a:ext cx="3357586" cy="646331"/>
          </a:xfrm>
          <a:prstGeom prst="rect">
            <a:avLst/>
          </a:prstGeom>
          <a:noFill/>
        </p:spPr>
        <p:txBody>
          <a:bodyPr wrap="square" rtlCol="0">
            <a:spAutoFit/>
          </a:bodyPr>
          <a:lstStyle/>
          <a:p>
            <a:pPr>
              <a:buFont typeface="Wingdings" pitchFamily="2" charset="2"/>
              <a:buChar char="Ø"/>
            </a:pPr>
            <a:r>
              <a:rPr lang="en-US" dirty="0" smtClean="0"/>
              <a:t> Perform mathematical operation on the signal output.</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9144000" cy="857256"/>
          </a:xfrm>
        </p:spPr>
        <p:txBody>
          <a:bodyPr/>
          <a:lstStyle/>
          <a:p>
            <a:pPr algn="ctr"/>
            <a:r>
              <a:rPr lang="en-US" b="1" dirty="0" smtClean="0">
                <a:latin typeface="Calibri" pitchFamily="34" charset="0"/>
                <a:cs typeface="Calibri" pitchFamily="34" charset="0"/>
              </a:rPr>
              <a:t>Architecture of ANN</a:t>
            </a:r>
            <a:endParaRPr lang="en-IN" b="1" dirty="0">
              <a:latin typeface="Calibri" pitchFamily="34" charset="0"/>
              <a:cs typeface="Calibri" pitchFamily="34" charset="0"/>
            </a:endParaRPr>
          </a:p>
        </p:txBody>
      </p:sp>
      <p:sp>
        <p:nvSpPr>
          <p:cNvPr id="3" name="Content Placeholder 2"/>
          <p:cNvSpPr>
            <a:spLocks noGrp="1"/>
          </p:cNvSpPr>
          <p:nvPr>
            <p:ph idx="1"/>
          </p:nvPr>
        </p:nvSpPr>
        <p:spPr>
          <a:xfrm>
            <a:off x="71438" y="1000108"/>
            <a:ext cx="9001156" cy="5857892"/>
          </a:xfrm>
        </p:spPr>
        <p:txBody>
          <a:bodyPr>
            <a:normAutofit/>
          </a:bodyPr>
          <a:lstStyle/>
          <a:p>
            <a:pPr>
              <a:buFont typeface="Wingdings" pitchFamily="2" charset="2"/>
              <a:buChar char="Ø"/>
            </a:pPr>
            <a:r>
              <a:rPr lang="en-US" sz="2600" dirty="0" smtClean="0"/>
              <a:t>Feed Forward Neural Network.</a:t>
            </a:r>
          </a:p>
          <a:p>
            <a:pPr lvl="1">
              <a:buFont typeface="Wingdings" pitchFamily="2" charset="2"/>
              <a:buChar char="Ø"/>
            </a:pPr>
            <a:r>
              <a:rPr lang="en-US" sz="2600" dirty="0" smtClean="0"/>
              <a:t>Single Layer Feed Forward Neural Network.</a:t>
            </a:r>
          </a:p>
          <a:p>
            <a:pPr lvl="1">
              <a:buFont typeface="Wingdings" pitchFamily="2" charset="2"/>
              <a:buChar char="Ø"/>
            </a:pPr>
            <a:r>
              <a:rPr lang="en-US" sz="2600" dirty="0" smtClean="0"/>
              <a:t>Multi Layer Feed Forward Neural Network.</a:t>
            </a:r>
          </a:p>
          <a:p>
            <a:pPr>
              <a:buFont typeface="Wingdings" pitchFamily="2" charset="2"/>
              <a:buChar char="Ø"/>
            </a:pPr>
            <a:r>
              <a:rPr lang="en-US" sz="2600" dirty="0" smtClean="0">
                <a:latin typeface="+mj-lt"/>
                <a:cs typeface="Calibri" pitchFamily="34" charset="0"/>
              </a:rPr>
              <a:t>Recurrent Neural Network.</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GB" dirty="0" smtClean="0"/>
              <a:t>University Syllabus</a:t>
            </a:r>
            <a:endParaRPr lang="en-GB" dirty="0"/>
          </a:p>
        </p:txBody>
      </p:sp>
      <p:sp>
        <p:nvSpPr>
          <p:cNvPr id="3" name="Content Placeholder 2"/>
          <p:cNvSpPr>
            <a:spLocks noGrp="1"/>
          </p:cNvSpPr>
          <p:nvPr>
            <p:ph idx="1"/>
          </p:nvPr>
        </p:nvSpPr>
        <p:spPr>
          <a:xfrm>
            <a:off x="177422" y="980728"/>
            <a:ext cx="8802806" cy="5877272"/>
          </a:xfrm>
        </p:spPr>
        <p:txBody>
          <a:bodyPr>
            <a:normAutofit fontScale="47500" lnSpcReduction="20000"/>
          </a:bodyPr>
          <a:lstStyle/>
          <a:p>
            <a:r>
              <a:rPr lang="en-GB" b="1" dirty="0" smtClean="0"/>
              <a:t>                                </a:t>
            </a:r>
            <a:r>
              <a:rPr lang="en-GB" b="1" dirty="0" err="1" smtClean="0"/>
              <a:t>Savitribai</a:t>
            </a:r>
            <a:r>
              <a:rPr lang="en-GB" b="1" dirty="0" smtClean="0"/>
              <a:t> </a:t>
            </a:r>
            <a:r>
              <a:rPr lang="en-GB" b="1" dirty="0" err="1"/>
              <a:t>Phule</a:t>
            </a:r>
            <a:r>
              <a:rPr lang="en-GB" b="1" dirty="0"/>
              <a:t> Pune University </a:t>
            </a:r>
            <a:endParaRPr lang="en-GB" dirty="0"/>
          </a:p>
          <a:p>
            <a:r>
              <a:rPr lang="en-GB" b="1" dirty="0"/>
              <a:t>Fourth Year of Information Technology (2015 Course) </a:t>
            </a:r>
            <a:endParaRPr lang="en-GB" dirty="0"/>
          </a:p>
          <a:p>
            <a:r>
              <a:rPr lang="en-GB" b="1" dirty="0"/>
              <a:t>414457B: Elective-II </a:t>
            </a:r>
            <a:endParaRPr lang="en-GB" dirty="0"/>
          </a:p>
          <a:p>
            <a:r>
              <a:rPr lang="en-GB" b="1" dirty="0"/>
              <a:t>Soft Computing </a:t>
            </a:r>
            <a:r>
              <a:rPr lang="en-GB" dirty="0"/>
              <a:t>	</a:t>
            </a:r>
          </a:p>
          <a:p>
            <a:r>
              <a:rPr lang="en-GB" b="1" dirty="0"/>
              <a:t>Teaching Scheme: </a:t>
            </a:r>
            <a:endParaRPr lang="en-GB" dirty="0"/>
          </a:p>
          <a:p>
            <a:r>
              <a:rPr lang="en-GB" b="1" dirty="0"/>
              <a:t>TH:03 Hours/Week </a:t>
            </a:r>
            <a:r>
              <a:rPr lang="en-GB" dirty="0"/>
              <a:t>	</a:t>
            </a:r>
            <a:r>
              <a:rPr lang="en-GB" b="1" dirty="0"/>
              <a:t>Credits: 03 </a:t>
            </a:r>
            <a:r>
              <a:rPr lang="en-GB" dirty="0"/>
              <a:t>	</a:t>
            </a:r>
            <a:r>
              <a:rPr lang="en-GB" b="1" dirty="0"/>
              <a:t>Examination Scheme: </a:t>
            </a:r>
            <a:r>
              <a:rPr lang="en-GB" dirty="0"/>
              <a:t>	</a:t>
            </a:r>
          </a:p>
          <a:p>
            <a:r>
              <a:rPr lang="en-GB" b="1" dirty="0"/>
              <a:t>In-</a:t>
            </a:r>
            <a:r>
              <a:rPr lang="en-GB" b="1" dirty="0" err="1"/>
              <a:t>Sem</a:t>
            </a:r>
            <a:r>
              <a:rPr lang="en-GB" b="1" dirty="0"/>
              <a:t> (Paper): 30 Marks </a:t>
            </a:r>
            <a:endParaRPr lang="en-GB" dirty="0"/>
          </a:p>
          <a:p>
            <a:r>
              <a:rPr lang="en-GB" b="1" dirty="0"/>
              <a:t>End-</a:t>
            </a:r>
            <a:r>
              <a:rPr lang="en-GB" b="1" dirty="0" err="1"/>
              <a:t>Sem</a:t>
            </a:r>
            <a:r>
              <a:rPr lang="en-GB" b="1" dirty="0"/>
              <a:t> (paper): 70 Marks </a:t>
            </a:r>
            <a:r>
              <a:rPr lang="en-GB" dirty="0"/>
              <a:t>	</a:t>
            </a:r>
          </a:p>
          <a:p>
            <a:r>
              <a:rPr lang="en-GB" b="1" dirty="0"/>
              <a:t>Prerequisites: </a:t>
            </a:r>
            <a:endParaRPr lang="en-GB" dirty="0"/>
          </a:p>
          <a:p>
            <a:r>
              <a:rPr lang="en-GB" dirty="0"/>
              <a:t>1. Linear Algebra and Calculus. </a:t>
            </a:r>
          </a:p>
          <a:p>
            <a:r>
              <a:rPr lang="en-GB" dirty="0"/>
              <a:t>2. Probability Theory. </a:t>
            </a:r>
          </a:p>
          <a:p>
            <a:r>
              <a:rPr lang="en-GB" dirty="0"/>
              <a:t>	</a:t>
            </a:r>
          </a:p>
          <a:p>
            <a:r>
              <a:rPr lang="en-GB" b="1" dirty="0"/>
              <a:t>Course Objectives: </a:t>
            </a:r>
            <a:endParaRPr lang="en-GB" dirty="0"/>
          </a:p>
          <a:p>
            <a:r>
              <a:rPr lang="en-GB" dirty="0"/>
              <a:t>1. Identifying Soft computing techniques and their roles in problem solving. </a:t>
            </a:r>
          </a:p>
          <a:p>
            <a:r>
              <a:rPr lang="en-GB" dirty="0"/>
              <a:t>2. Generate an ability to build neural networks for solving real life problems. </a:t>
            </a:r>
          </a:p>
          <a:p>
            <a:r>
              <a:rPr lang="en-GB" dirty="0"/>
              <a:t>3. Conceptualize fuzzy logic and its implementation for various real world applications. </a:t>
            </a:r>
          </a:p>
          <a:p>
            <a:r>
              <a:rPr lang="en-GB" dirty="0"/>
              <a:t>4. Apply evolutionary algorithms and Fuzzy logic to solve the problems. </a:t>
            </a:r>
          </a:p>
          <a:p>
            <a:r>
              <a:rPr lang="en-GB" dirty="0"/>
              <a:t>5. Design soft computing systems by hybridizing various other techniques. </a:t>
            </a:r>
          </a:p>
          <a:p>
            <a:r>
              <a:rPr lang="en-GB" dirty="0"/>
              <a:t>	</a:t>
            </a:r>
          </a:p>
          <a:p>
            <a:r>
              <a:rPr lang="en-GB" b="1" dirty="0"/>
              <a:t>Course Outcomes: </a:t>
            </a:r>
            <a:endParaRPr lang="en-GB" dirty="0"/>
          </a:p>
          <a:p>
            <a:r>
              <a:rPr lang="en-GB" dirty="0"/>
              <a:t>By the end of the course, students should be able to </a:t>
            </a:r>
          </a:p>
          <a:p>
            <a:r>
              <a:rPr lang="en-GB" dirty="0"/>
              <a:t>1. Tackle problems of interdisciplinary nature. </a:t>
            </a:r>
          </a:p>
          <a:p>
            <a:r>
              <a:rPr lang="en-GB" dirty="0"/>
              <a:t>2. Find an alternate solution, which may offer more adaptability, resilience and optimization. </a:t>
            </a:r>
          </a:p>
          <a:p>
            <a:r>
              <a:rPr lang="en-GB" dirty="0"/>
              <a:t>3. Gain knowledge of soft computing domain which opens up a whole new career option. </a:t>
            </a:r>
          </a:p>
          <a:p>
            <a:r>
              <a:rPr lang="en-GB" dirty="0"/>
              <a:t>4. Tackle real world research problems. </a:t>
            </a:r>
          </a:p>
          <a:p>
            <a:endParaRPr lang="en-GB" dirty="0"/>
          </a:p>
        </p:txBody>
      </p:sp>
    </p:spTree>
    <p:extLst>
      <p:ext uri="{BB962C8B-B14F-4D97-AF65-F5344CB8AC3E}">
        <p14:creationId xmlns:p14="http://schemas.microsoft.com/office/powerpoint/2010/main" val="3801709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1026"/>
          <p:cNvSpPr>
            <a:spLocks noGrp="1" noChangeArrowheads="1"/>
          </p:cNvSpPr>
          <p:nvPr>
            <p:ph type="title"/>
          </p:nvPr>
        </p:nvSpPr>
        <p:spPr>
          <a:xfrm>
            <a:off x="0" y="0"/>
            <a:ext cx="9144000" cy="1000108"/>
          </a:xfrm>
        </p:spPr>
        <p:txBody>
          <a:bodyPr/>
          <a:lstStyle/>
          <a:p>
            <a:r>
              <a:rPr lang="en-US" b="1" dirty="0"/>
              <a:t>Feed Forward Neural Networks</a:t>
            </a:r>
          </a:p>
        </p:txBody>
      </p:sp>
      <p:sp>
        <p:nvSpPr>
          <p:cNvPr id="205870" name="Rectangle 1070"/>
          <p:cNvSpPr>
            <a:spLocks noGrp="1" noChangeArrowheads="1"/>
          </p:cNvSpPr>
          <p:nvPr>
            <p:ph type="body" sz="half" idx="2"/>
          </p:nvPr>
        </p:nvSpPr>
        <p:spPr>
          <a:xfrm>
            <a:off x="4286248" y="1600200"/>
            <a:ext cx="4400552" cy="4525963"/>
          </a:xfrm>
          <a:noFill/>
        </p:spPr>
        <p:txBody>
          <a:bodyPr/>
          <a:lstStyle/>
          <a:p>
            <a:pPr algn="just">
              <a:lnSpc>
                <a:spcPct val="90000"/>
              </a:lnSpc>
              <a:buFont typeface="Wingdings" pitchFamily="2" charset="2"/>
              <a:buChar char="Ø"/>
            </a:pPr>
            <a:r>
              <a:rPr lang="en-US" sz="2400" dirty="0"/>
              <a:t>The information is propagated from the inputs to the outputs</a:t>
            </a:r>
          </a:p>
          <a:p>
            <a:pPr algn="just">
              <a:lnSpc>
                <a:spcPct val="90000"/>
              </a:lnSpc>
              <a:buNone/>
            </a:pPr>
            <a:endParaRPr lang="en-US" sz="2400" dirty="0"/>
          </a:p>
        </p:txBody>
      </p:sp>
      <p:sp>
        <p:nvSpPr>
          <p:cNvPr id="205828" name="Oval 1028"/>
          <p:cNvSpPr>
            <a:spLocks noChangeArrowheads="1"/>
          </p:cNvSpPr>
          <p:nvPr/>
        </p:nvSpPr>
        <p:spPr bwMode="auto">
          <a:xfrm>
            <a:off x="1116013" y="4365625"/>
            <a:ext cx="431800" cy="431800"/>
          </a:xfrm>
          <a:prstGeom prst="ellipse">
            <a:avLst/>
          </a:prstGeom>
          <a:solidFill>
            <a:schemeClr val="accent1"/>
          </a:solidFill>
          <a:ln w="9525">
            <a:solidFill>
              <a:schemeClr val="tx1"/>
            </a:solidFill>
            <a:miter lim="800000"/>
            <a:headEnd/>
            <a:tailEnd/>
          </a:ln>
          <a:effectLst/>
        </p:spPr>
        <p:txBody>
          <a:bodyPr wrap="none" anchor="ctr"/>
          <a:lstStyle/>
          <a:p>
            <a:endParaRPr lang="en-IN"/>
          </a:p>
        </p:txBody>
      </p:sp>
      <p:sp>
        <p:nvSpPr>
          <p:cNvPr id="205829" name="Oval 1029"/>
          <p:cNvSpPr>
            <a:spLocks noChangeArrowheads="1"/>
          </p:cNvSpPr>
          <p:nvPr/>
        </p:nvSpPr>
        <p:spPr bwMode="auto">
          <a:xfrm>
            <a:off x="1692275" y="4365625"/>
            <a:ext cx="431800" cy="431800"/>
          </a:xfrm>
          <a:prstGeom prst="ellipse">
            <a:avLst/>
          </a:prstGeom>
          <a:solidFill>
            <a:schemeClr val="accent1"/>
          </a:solidFill>
          <a:ln w="9525">
            <a:solidFill>
              <a:schemeClr val="tx1"/>
            </a:solidFill>
            <a:miter lim="800000"/>
            <a:headEnd/>
            <a:tailEnd/>
          </a:ln>
          <a:effectLst/>
        </p:spPr>
        <p:txBody>
          <a:bodyPr wrap="none" anchor="ctr"/>
          <a:lstStyle/>
          <a:p>
            <a:endParaRPr lang="en-IN"/>
          </a:p>
        </p:txBody>
      </p:sp>
      <p:sp>
        <p:nvSpPr>
          <p:cNvPr id="205830" name="Oval 1030"/>
          <p:cNvSpPr>
            <a:spLocks noChangeArrowheads="1"/>
          </p:cNvSpPr>
          <p:nvPr/>
        </p:nvSpPr>
        <p:spPr bwMode="auto">
          <a:xfrm>
            <a:off x="2268538" y="4365625"/>
            <a:ext cx="431800" cy="431800"/>
          </a:xfrm>
          <a:prstGeom prst="ellipse">
            <a:avLst/>
          </a:prstGeom>
          <a:solidFill>
            <a:schemeClr val="accent1"/>
          </a:solidFill>
          <a:ln w="9525">
            <a:solidFill>
              <a:schemeClr val="tx1"/>
            </a:solidFill>
            <a:miter lim="800000"/>
            <a:headEnd/>
            <a:tailEnd/>
          </a:ln>
          <a:effectLst/>
        </p:spPr>
        <p:txBody>
          <a:bodyPr wrap="none" anchor="ctr"/>
          <a:lstStyle/>
          <a:p>
            <a:endParaRPr lang="en-IN"/>
          </a:p>
        </p:txBody>
      </p:sp>
      <p:sp>
        <p:nvSpPr>
          <p:cNvPr id="205831" name="Oval 1031"/>
          <p:cNvSpPr>
            <a:spLocks noChangeArrowheads="1"/>
          </p:cNvSpPr>
          <p:nvPr/>
        </p:nvSpPr>
        <p:spPr bwMode="auto">
          <a:xfrm>
            <a:off x="2916238" y="4365625"/>
            <a:ext cx="431800" cy="431800"/>
          </a:xfrm>
          <a:prstGeom prst="ellipse">
            <a:avLst/>
          </a:prstGeom>
          <a:solidFill>
            <a:schemeClr val="accent1"/>
          </a:solidFill>
          <a:ln w="9525">
            <a:solidFill>
              <a:schemeClr val="tx1"/>
            </a:solidFill>
            <a:miter lim="800000"/>
            <a:headEnd/>
            <a:tailEnd/>
          </a:ln>
          <a:effectLst/>
        </p:spPr>
        <p:txBody>
          <a:bodyPr wrap="none" anchor="ctr"/>
          <a:lstStyle/>
          <a:p>
            <a:endParaRPr lang="en-IN"/>
          </a:p>
        </p:txBody>
      </p:sp>
      <p:sp>
        <p:nvSpPr>
          <p:cNvPr id="205832" name="Oval 1032"/>
          <p:cNvSpPr>
            <a:spLocks noChangeArrowheads="1"/>
          </p:cNvSpPr>
          <p:nvPr/>
        </p:nvSpPr>
        <p:spPr bwMode="auto">
          <a:xfrm>
            <a:off x="3563938" y="4365625"/>
            <a:ext cx="431800" cy="431800"/>
          </a:xfrm>
          <a:prstGeom prst="ellipse">
            <a:avLst/>
          </a:prstGeom>
          <a:solidFill>
            <a:schemeClr val="accent1"/>
          </a:solidFill>
          <a:ln w="9525">
            <a:solidFill>
              <a:schemeClr val="tx1"/>
            </a:solidFill>
            <a:miter lim="800000"/>
            <a:headEnd/>
            <a:tailEnd/>
          </a:ln>
          <a:effectLst/>
        </p:spPr>
        <p:txBody>
          <a:bodyPr wrap="none" anchor="ctr"/>
          <a:lstStyle/>
          <a:p>
            <a:endParaRPr lang="en-IN"/>
          </a:p>
        </p:txBody>
      </p:sp>
      <p:sp>
        <p:nvSpPr>
          <p:cNvPr id="205833" name="Oval 1033"/>
          <p:cNvSpPr>
            <a:spLocks noChangeArrowheads="1"/>
          </p:cNvSpPr>
          <p:nvPr/>
        </p:nvSpPr>
        <p:spPr bwMode="auto">
          <a:xfrm>
            <a:off x="1116013" y="3502025"/>
            <a:ext cx="431800" cy="431800"/>
          </a:xfrm>
          <a:prstGeom prst="ellipse">
            <a:avLst/>
          </a:prstGeom>
          <a:solidFill>
            <a:schemeClr val="accent1"/>
          </a:solidFill>
          <a:ln w="9525">
            <a:solidFill>
              <a:schemeClr val="tx1"/>
            </a:solidFill>
            <a:miter lim="800000"/>
            <a:headEnd/>
            <a:tailEnd/>
          </a:ln>
          <a:effectLst/>
        </p:spPr>
        <p:txBody>
          <a:bodyPr wrap="none" anchor="ctr"/>
          <a:lstStyle/>
          <a:p>
            <a:endParaRPr lang="en-IN"/>
          </a:p>
        </p:txBody>
      </p:sp>
      <p:sp>
        <p:nvSpPr>
          <p:cNvPr id="205834" name="Oval 1034"/>
          <p:cNvSpPr>
            <a:spLocks noChangeArrowheads="1"/>
          </p:cNvSpPr>
          <p:nvPr/>
        </p:nvSpPr>
        <p:spPr bwMode="auto">
          <a:xfrm>
            <a:off x="1692275" y="3502025"/>
            <a:ext cx="431800" cy="431800"/>
          </a:xfrm>
          <a:prstGeom prst="ellipse">
            <a:avLst/>
          </a:prstGeom>
          <a:solidFill>
            <a:schemeClr val="accent1"/>
          </a:solidFill>
          <a:ln w="9525">
            <a:solidFill>
              <a:schemeClr val="tx1"/>
            </a:solidFill>
            <a:miter lim="800000"/>
            <a:headEnd/>
            <a:tailEnd/>
          </a:ln>
          <a:effectLst/>
        </p:spPr>
        <p:txBody>
          <a:bodyPr wrap="none" anchor="ctr"/>
          <a:lstStyle/>
          <a:p>
            <a:endParaRPr lang="en-IN"/>
          </a:p>
        </p:txBody>
      </p:sp>
      <p:sp>
        <p:nvSpPr>
          <p:cNvPr id="205835" name="Oval 1035"/>
          <p:cNvSpPr>
            <a:spLocks noChangeArrowheads="1"/>
          </p:cNvSpPr>
          <p:nvPr/>
        </p:nvSpPr>
        <p:spPr bwMode="auto">
          <a:xfrm>
            <a:off x="2268538" y="3502025"/>
            <a:ext cx="431800" cy="431800"/>
          </a:xfrm>
          <a:prstGeom prst="ellipse">
            <a:avLst/>
          </a:prstGeom>
          <a:solidFill>
            <a:schemeClr val="accent1"/>
          </a:solidFill>
          <a:ln w="9525">
            <a:solidFill>
              <a:schemeClr val="tx1"/>
            </a:solidFill>
            <a:miter lim="800000"/>
            <a:headEnd/>
            <a:tailEnd/>
          </a:ln>
          <a:effectLst/>
        </p:spPr>
        <p:txBody>
          <a:bodyPr wrap="none" anchor="ctr"/>
          <a:lstStyle/>
          <a:p>
            <a:endParaRPr lang="en-IN"/>
          </a:p>
        </p:txBody>
      </p:sp>
      <p:sp>
        <p:nvSpPr>
          <p:cNvPr id="205836" name="Oval 1036"/>
          <p:cNvSpPr>
            <a:spLocks noChangeArrowheads="1"/>
          </p:cNvSpPr>
          <p:nvPr/>
        </p:nvSpPr>
        <p:spPr bwMode="auto">
          <a:xfrm>
            <a:off x="2916238" y="3502025"/>
            <a:ext cx="431800" cy="431800"/>
          </a:xfrm>
          <a:prstGeom prst="ellipse">
            <a:avLst/>
          </a:prstGeom>
          <a:solidFill>
            <a:schemeClr val="accent1"/>
          </a:solidFill>
          <a:ln w="9525">
            <a:solidFill>
              <a:schemeClr val="tx1"/>
            </a:solidFill>
            <a:miter lim="800000"/>
            <a:headEnd/>
            <a:tailEnd/>
          </a:ln>
          <a:effectLst/>
        </p:spPr>
        <p:txBody>
          <a:bodyPr wrap="none" anchor="ctr"/>
          <a:lstStyle/>
          <a:p>
            <a:endParaRPr lang="en-IN"/>
          </a:p>
        </p:txBody>
      </p:sp>
      <p:sp>
        <p:nvSpPr>
          <p:cNvPr id="205837" name="Oval 1037"/>
          <p:cNvSpPr>
            <a:spLocks noChangeArrowheads="1"/>
          </p:cNvSpPr>
          <p:nvPr/>
        </p:nvSpPr>
        <p:spPr bwMode="auto">
          <a:xfrm>
            <a:off x="3563938" y="3502025"/>
            <a:ext cx="431800" cy="431800"/>
          </a:xfrm>
          <a:prstGeom prst="ellipse">
            <a:avLst/>
          </a:prstGeom>
          <a:solidFill>
            <a:schemeClr val="accent1"/>
          </a:solidFill>
          <a:ln w="9525">
            <a:solidFill>
              <a:schemeClr val="tx1"/>
            </a:solidFill>
            <a:miter lim="800000"/>
            <a:headEnd/>
            <a:tailEnd/>
          </a:ln>
          <a:effectLst/>
        </p:spPr>
        <p:txBody>
          <a:bodyPr wrap="none" anchor="ctr"/>
          <a:lstStyle/>
          <a:p>
            <a:endParaRPr lang="en-IN"/>
          </a:p>
        </p:txBody>
      </p:sp>
      <p:sp>
        <p:nvSpPr>
          <p:cNvPr id="205838" name="Rectangle 1038"/>
          <p:cNvSpPr>
            <a:spLocks noChangeArrowheads="1"/>
          </p:cNvSpPr>
          <p:nvPr/>
        </p:nvSpPr>
        <p:spPr bwMode="auto">
          <a:xfrm>
            <a:off x="539750" y="5518150"/>
            <a:ext cx="287338" cy="287338"/>
          </a:xfrm>
          <a:prstGeom prst="rect">
            <a:avLst/>
          </a:prstGeom>
          <a:solidFill>
            <a:srgbClr val="FF3300"/>
          </a:solidFill>
          <a:ln w="9525">
            <a:solidFill>
              <a:schemeClr val="tx1"/>
            </a:solidFill>
            <a:miter lim="800000"/>
            <a:headEnd/>
            <a:tailEnd/>
          </a:ln>
          <a:effectLst/>
        </p:spPr>
        <p:txBody>
          <a:bodyPr wrap="none" anchor="ctr"/>
          <a:lstStyle/>
          <a:p>
            <a:endParaRPr lang="en-IN"/>
          </a:p>
        </p:txBody>
      </p:sp>
      <p:sp>
        <p:nvSpPr>
          <p:cNvPr id="205839" name="Rectangle 1039"/>
          <p:cNvSpPr>
            <a:spLocks noChangeArrowheads="1"/>
          </p:cNvSpPr>
          <p:nvPr/>
        </p:nvSpPr>
        <p:spPr bwMode="auto">
          <a:xfrm>
            <a:off x="1044575" y="5518150"/>
            <a:ext cx="287338" cy="287338"/>
          </a:xfrm>
          <a:prstGeom prst="rect">
            <a:avLst/>
          </a:prstGeom>
          <a:solidFill>
            <a:srgbClr val="FF3300"/>
          </a:solidFill>
          <a:ln w="9525">
            <a:solidFill>
              <a:schemeClr val="tx1"/>
            </a:solidFill>
            <a:miter lim="800000"/>
            <a:headEnd/>
            <a:tailEnd/>
          </a:ln>
          <a:effectLst/>
        </p:spPr>
        <p:txBody>
          <a:bodyPr wrap="none" anchor="ctr"/>
          <a:lstStyle/>
          <a:p>
            <a:endParaRPr lang="en-IN"/>
          </a:p>
        </p:txBody>
      </p:sp>
      <p:sp>
        <p:nvSpPr>
          <p:cNvPr id="205840" name="Rectangle 1040"/>
          <p:cNvSpPr>
            <a:spLocks noChangeArrowheads="1"/>
          </p:cNvSpPr>
          <p:nvPr/>
        </p:nvSpPr>
        <p:spPr bwMode="auto">
          <a:xfrm>
            <a:off x="1620838" y="5518150"/>
            <a:ext cx="287337" cy="287338"/>
          </a:xfrm>
          <a:prstGeom prst="rect">
            <a:avLst/>
          </a:prstGeom>
          <a:solidFill>
            <a:srgbClr val="FF3300"/>
          </a:solidFill>
          <a:ln w="9525">
            <a:solidFill>
              <a:schemeClr val="tx1"/>
            </a:solidFill>
            <a:miter lim="800000"/>
            <a:headEnd/>
            <a:tailEnd/>
          </a:ln>
          <a:effectLst/>
        </p:spPr>
        <p:txBody>
          <a:bodyPr wrap="none" anchor="ctr"/>
          <a:lstStyle/>
          <a:p>
            <a:endParaRPr lang="en-IN"/>
          </a:p>
        </p:txBody>
      </p:sp>
      <p:sp>
        <p:nvSpPr>
          <p:cNvPr id="205841" name="Rectangle 1041"/>
          <p:cNvSpPr>
            <a:spLocks noChangeArrowheads="1"/>
          </p:cNvSpPr>
          <p:nvPr/>
        </p:nvSpPr>
        <p:spPr bwMode="auto">
          <a:xfrm>
            <a:off x="2197100" y="5518150"/>
            <a:ext cx="287338" cy="287338"/>
          </a:xfrm>
          <a:prstGeom prst="rect">
            <a:avLst/>
          </a:prstGeom>
          <a:solidFill>
            <a:srgbClr val="FF3300"/>
          </a:solidFill>
          <a:ln w="9525">
            <a:solidFill>
              <a:schemeClr val="tx1"/>
            </a:solidFill>
            <a:miter lim="800000"/>
            <a:headEnd/>
            <a:tailEnd/>
          </a:ln>
          <a:effectLst/>
        </p:spPr>
        <p:txBody>
          <a:bodyPr wrap="none" anchor="ctr"/>
          <a:lstStyle/>
          <a:p>
            <a:endParaRPr lang="en-IN"/>
          </a:p>
        </p:txBody>
      </p:sp>
      <p:sp>
        <p:nvSpPr>
          <p:cNvPr id="205842" name="Rectangle 1042"/>
          <p:cNvSpPr>
            <a:spLocks noChangeArrowheads="1"/>
          </p:cNvSpPr>
          <p:nvPr/>
        </p:nvSpPr>
        <p:spPr bwMode="auto">
          <a:xfrm>
            <a:off x="2773363" y="5518150"/>
            <a:ext cx="287337" cy="287338"/>
          </a:xfrm>
          <a:prstGeom prst="rect">
            <a:avLst/>
          </a:prstGeom>
          <a:solidFill>
            <a:srgbClr val="FF3300"/>
          </a:solidFill>
          <a:ln w="9525">
            <a:solidFill>
              <a:schemeClr val="tx1"/>
            </a:solidFill>
            <a:miter lim="800000"/>
            <a:headEnd/>
            <a:tailEnd/>
          </a:ln>
          <a:effectLst/>
        </p:spPr>
        <p:txBody>
          <a:bodyPr wrap="none" anchor="ctr"/>
          <a:lstStyle/>
          <a:p>
            <a:endParaRPr lang="en-IN"/>
          </a:p>
        </p:txBody>
      </p:sp>
      <p:sp>
        <p:nvSpPr>
          <p:cNvPr id="205843" name="Rectangle 1043"/>
          <p:cNvSpPr>
            <a:spLocks noChangeArrowheads="1"/>
          </p:cNvSpPr>
          <p:nvPr/>
        </p:nvSpPr>
        <p:spPr bwMode="auto">
          <a:xfrm>
            <a:off x="3348038" y="5518150"/>
            <a:ext cx="287337" cy="287338"/>
          </a:xfrm>
          <a:prstGeom prst="rect">
            <a:avLst/>
          </a:prstGeom>
          <a:solidFill>
            <a:srgbClr val="FF3300"/>
          </a:solidFill>
          <a:ln w="9525">
            <a:solidFill>
              <a:schemeClr val="tx1"/>
            </a:solidFill>
            <a:miter lim="800000"/>
            <a:headEnd/>
            <a:tailEnd/>
          </a:ln>
          <a:effectLst/>
        </p:spPr>
        <p:txBody>
          <a:bodyPr wrap="none" anchor="ctr"/>
          <a:lstStyle/>
          <a:p>
            <a:endParaRPr lang="en-IN"/>
          </a:p>
        </p:txBody>
      </p:sp>
      <p:sp>
        <p:nvSpPr>
          <p:cNvPr id="205844" name="Rectangle 1044"/>
          <p:cNvSpPr>
            <a:spLocks noChangeArrowheads="1"/>
          </p:cNvSpPr>
          <p:nvPr/>
        </p:nvSpPr>
        <p:spPr bwMode="auto">
          <a:xfrm>
            <a:off x="3924300" y="5518150"/>
            <a:ext cx="287338" cy="287338"/>
          </a:xfrm>
          <a:prstGeom prst="rect">
            <a:avLst/>
          </a:prstGeom>
          <a:solidFill>
            <a:srgbClr val="FF3300"/>
          </a:solidFill>
          <a:ln w="9525">
            <a:solidFill>
              <a:schemeClr val="tx1"/>
            </a:solidFill>
            <a:miter lim="800000"/>
            <a:headEnd/>
            <a:tailEnd/>
          </a:ln>
          <a:effectLst/>
        </p:spPr>
        <p:txBody>
          <a:bodyPr wrap="none" anchor="ctr"/>
          <a:lstStyle/>
          <a:p>
            <a:endParaRPr lang="en-IN"/>
          </a:p>
        </p:txBody>
      </p:sp>
      <p:sp>
        <p:nvSpPr>
          <p:cNvPr id="205845" name="Oval 1045"/>
          <p:cNvSpPr>
            <a:spLocks noChangeArrowheads="1"/>
          </p:cNvSpPr>
          <p:nvPr/>
        </p:nvSpPr>
        <p:spPr bwMode="auto">
          <a:xfrm>
            <a:off x="1979613" y="2638425"/>
            <a:ext cx="431800" cy="431800"/>
          </a:xfrm>
          <a:prstGeom prst="ellipse">
            <a:avLst/>
          </a:prstGeom>
          <a:solidFill>
            <a:schemeClr val="accent1"/>
          </a:solidFill>
          <a:ln w="9525">
            <a:solidFill>
              <a:schemeClr val="tx1"/>
            </a:solidFill>
            <a:miter lim="800000"/>
            <a:headEnd/>
            <a:tailEnd/>
          </a:ln>
          <a:effectLst/>
        </p:spPr>
        <p:txBody>
          <a:bodyPr wrap="none" anchor="ctr"/>
          <a:lstStyle/>
          <a:p>
            <a:endParaRPr lang="en-IN"/>
          </a:p>
        </p:txBody>
      </p:sp>
      <p:sp>
        <p:nvSpPr>
          <p:cNvPr id="205846" name="Oval 1046"/>
          <p:cNvSpPr>
            <a:spLocks noChangeArrowheads="1"/>
          </p:cNvSpPr>
          <p:nvPr/>
        </p:nvSpPr>
        <p:spPr bwMode="auto">
          <a:xfrm>
            <a:off x="2627313" y="2638425"/>
            <a:ext cx="431800" cy="431800"/>
          </a:xfrm>
          <a:prstGeom prst="ellipse">
            <a:avLst/>
          </a:prstGeom>
          <a:solidFill>
            <a:schemeClr val="accent1"/>
          </a:solidFill>
          <a:ln w="9525">
            <a:solidFill>
              <a:schemeClr val="tx1"/>
            </a:solidFill>
            <a:miter lim="800000"/>
            <a:headEnd/>
            <a:tailEnd/>
          </a:ln>
          <a:effectLst/>
        </p:spPr>
        <p:txBody>
          <a:bodyPr wrap="none" anchor="ctr"/>
          <a:lstStyle/>
          <a:p>
            <a:endParaRPr lang="en-IN"/>
          </a:p>
        </p:txBody>
      </p:sp>
      <p:sp>
        <p:nvSpPr>
          <p:cNvPr id="205847" name="Line 1047"/>
          <p:cNvSpPr>
            <a:spLocks noChangeShapeType="1"/>
          </p:cNvSpPr>
          <p:nvPr/>
        </p:nvSpPr>
        <p:spPr bwMode="auto">
          <a:xfrm flipV="1">
            <a:off x="1331913" y="3068638"/>
            <a:ext cx="863600" cy="431800"/>
          </a:xfrm>
          <a:prstGeom prst="line">
            <a:avLst/>
          </a:prstGeom>
          <a:noFill/>
          <a:ln w="9525">
            <a:solidFill>
              <a:schemeClr val="tx1"/>
            </a:solidFill>
            <a:miter lim="800000"/>
            <a:headEnd/>
            <a:tailEnd/>
          </a:ln>
          <a:effectLst/>
        </p:spPr>
        <p:txBody>
          <a:bodyPr wrap="none"/>
          <a:lstStyle/>
          <a:p>
            <a:endParaRPr lang="en-IN"/>
          </a:p>
        </p:txBody>
      </p:sp>
      <p:sp>
        <p:nvSpPr>
          <p:cNvPr id="205848" name="Line 1048"/>
          <p:cNvSpPr>
            <a:spLocks noChangeShapeType="1"/>
          </p:cNvSpPr>
          <p:nvPr/>
        </p:nvSpPr>
        <p:spPr bwMode="auto">
          <a:xfrm flipV="1">
            <a:off x="1979613" y="3068638"/>
            <a:ext cx="215900" cy="431800"/>
          </a:xfrm>
          <a:prstGeom prst="line">
            <a:avLst/>
          </a:prstGeom>
          <a:noFill/>
          <a:ln w="9525">
            <a:solidFill>
              <a:schemeClr val="tx1"/>
            </a:solidFill>
            <a:miter lim="800000"/>
            <a:headEnd/>
            <a:tailEnd/>
          </a:ln>
          <a:effectLst/>
        </p:spPr>
        <p:txBody>
          <a:bodyPr wrap="none"/>
          <a:lstStyle/>
          <a:p>
            <a:endParaRPr lang="en-IN"/>
          </a:p>
        </p:txBody>
      </p:sp>
      <p:sp>
        <p:nvSpPr>
          <p:cNvPr id="205849" name="Line 1049"/>
          <p:cNvSpPr>
            <a:spLocks noChangeShapeType="1"/>
          </p:cNvSpPr>
          <p:nvPr/>
        </p:nvSpPr>
        <p:spPr bwMode="auto">
          <a:xfrm flipV="1">
            <a:off x="1979613" y="3068638"/>
            <a:ext cx="863600" cy="431800"/>
          </a:xfrm>
          <a:prstGeom prst="line">
            <a:avLst/>
          </a:prstGeom>
          <a:noFill/>
          <a:ln w="9525">
            <a:solidFill>
              <a:schemeClr val="tx1"/>
            </a:solidFill>
            <a:miter lim="800000"/>
            <a:headEnd/>
            <a:tailEnd/>
          </a:ln>
          <a:effectLst/>
        </p:spPr>
        <p:txBody>
          <a:bodyPr wrap="none"/>
          <a:lstStyle/>
          <a:p>
            <a:endParaRPr lang="en-IN"/>
          </a:p>
        </p:txBody>
      </p:sp>
      <p:sp>
        <p:nvSpPr>
          <p:cNvPr id="205850" name="Line 1050"/>
          <p:cNvSpPr>
            <a:spLocks noChangeShapeType="1"/>
          </p:cNvSpPr>
          <p:nvPr/>
        </p:nvSpPr>
        <p:spPr bwMode="auto">
          <a:xfrm flipH="1" flipV="1">
            <a:off x="2195513" y="3068638"/>
            <a:ext cx="288925" cy="431800"/>
          </a:xfrm>
          <a:prstGeom prst="line">
            <a:avLst/>
          </a:prstGeom>
          <a:noFill/>
          <a:ln w="9525">
            <a:solidFill>
              <a:schemeClr val="tx1"/>
            </a:solidFill>
            <a:miter lim="800000"/>
            <a:headEnd/>
            <a:tailEnd/>
          </a:ln>
          <a:effectLst/>
        </p:spPr>
        <p:txBody>
          <a:bodyPr wrap="none"/>
          <a:lstStyle/>
          <a:p>
            <a:endParaRPr lang="en-IN"/>
          </a:p>
        </p:txBody>
      </p:sp>
      <p:sp>
        <p:nvSpPr>
          <p:cNvPr id="205851" name="Line 1051"/>
          <p:cNvSpPr>
            <a:spLocks noChangeShapeType="1"/>
          </p:cNvSpPr>
          <p:nvPr/>
        </p:nvSpPr>
        <p:spPr bwMode="auto">
          <a:xfrm flipH="1" flipV="1">
            <a:off x="2195513" y="3068638"/>
            <a:ext cx="936625" cy="431800"/>
          </a:xfrm>
          <a:prstGeom prst="line">
            <a:avLst/>
          </a:prstGeom>
          <a:noFill/>
          <a:ln w="9525">
            <a:solidFill>
              <a:schemeClr val="tx1"/>
            </a:solidFill>
            <a:miter lim="800000"/>
            <a:headEnd/>
            <a:tailEnd/>
          </a:ln>
          <a:effectLst/>
        </p:spPr>
        <p:txBody>
          <a:bodyPr wrap="none"/>
          <a:lstStyle/>
          <a:p>
            <a:endParaRPr lang="en-IN"/>
          </a:p>
        </p:txBody>
      </p:sp>
      <p:sp>
        <p:nvSpPr>
          <p:cNvPr id="205852" name="Line 1052"/>
          <p:cNvSpPr>
            <a:spLocks noChangeShapeType="1"/>
          </p:cNvSpPr>
          <p:nvPr/>
        </p:nvSpPr>
        <p:spPr bwMode="auto">
          <a:xfrm flipH="1" flipV="1">
            <a:off x="2195513" y="3068638"/>
            <a:ext cx="1584325" cy="431800"/>
          </a:xfrm>
          <a:prstGeom prst="line">
            <a:avLst/>
          </a:prstGeom>
          <a:noFill/>
          <a:ln w="9525">
            <a:solidFill>
              <a:schemeClr val="tx1"/>
            </a:solidFill>
            <a:miter lim="800000"/>
            <a:headEnd/>
            <a:tailEnd/>
          </a:ln>
          <a:effectLst/>
        </p:spPr>
        <p:txBody>
          <a:bodyPr wrap="none"/>
          <a:lstStyle/>
          <a:p>
            <a:endParaRPr lang="en-IN"/>
          </a:p>
        </p:txBody>
      </p:sp>
      <p:sp>
        <p:nvSpPr>
          <p:cNvPr id="205853" name="Line 1053"/>
          <p:cNvSpPr>
            <a:spLocks noChangeShapeType="1"/>
          </p:cNvSpPr>
          <p:nvPr/>
        </p:nvSpPr>
        <p:spPr bwMode="auto">
          <a:xfrm flipV="1">
            <a:off x="1331913" y="3068638"/>
            <a:ext cx="1511300" cy="431800"/>
          </a:xfrm>
          <a:prstGeom prst="line">
            <a:avLst/>
          </a:prstGeom>
          <a:noFill/>
          <a:ln w="9525">
            <a:solidFill>
              <a:schemeClr val="tx1"/>
            </a:solidFill>
            <a:miter lim="800000"/>
            <a:headEnd/>
            <a:tailEnd/>
          </a:ln>
          <a:effectLst/>
        </p:spPr>
        <p:txBody>
          <a:bodyPr wrap="none"/>
          <a:lstStyle/>
          <a:p>
            <a:endParaRPr lang="en-IN"/>
          </a:p>
        </p:txBody>
      </p:sp>
      <p:sp>
        <p:nvSpPr>
          <p:cNvPr id="205854" name="Line 1054"/>
          <p:cNvSpPr>
            <a:spLocks noChangeShapeType="1"/>
          </p:cNvSpPr>
          <p:nvPr/>
        </p:nvSpPr>
        <p:spPr bwMode="auto">
          <a:xfrm flipV="1">
            <a:off x="2484438" y="3068638"/>
            <a:ext cx="358775" cy="431800"/>
          </a:xfrm>
          <a:prstGeom prst="line">
            <a:avLst/>
          </a:prstGeom>
          <a:noFill/>
          <a:ln w="9525">
            <a:solidFill>
              <a:schemeClr val="tx1"/>
            </a:solidFill>
            <a:miter lim="800000"/>
            <a:headEnd/>
            <a:tailEnd/>
          </a:ln>
          <a:effectLst/>
        </p:spPr>
        <p:txBody>
          <a:bodyPr wrap="none"/>
          <a:lstStyle/>
          <a:p>
            <a:endParaRPr lang="en-IN"/>
          </a:p>
        </p:txBody>
      </p:sp>
      <p:sp>
        <p:nvSpPr>
          <p:cNvPr id="205855" name="Line 1055"/>
          <p:cNvSpPr>
            <a:spLocks noChangeShapeType="1"/>
          </p:cNvSpPr>
          <p:nvPr/>
        </p:nvSpPr>
        <p:spPr bwMode="auto">
          <a:xfrm flipH="1" flipV="1">
            <a:off x="2843213" y="3068638"/>
            <a:ext cx="288925" cy="431800"/>
          </a:xfrm>
          <a:prstGeom prst="line">
            <a:avLst/>
          </a:prstGeom>
          <a:noFill/>
          <a:ln w="9525">
            <a:solidFill>
              <a:schemeClr val="tx1"/>
            </a:solidFill>
            <a:miter lim="800000"/>
            <a:headEnd/>
            <a:tailEnd/>
          </a:ln>
          <a:effectLst/>
        </p:spPr>
        <p:txBody>
          <a:bodyPr wrap="none"/>
          <a:lstStyle/>
          <a:p>
            <a:endParaRPr lang="en-IN"/>
          </a:p>
        </p:txBody>
      </p:sp>
      <p:sp>
        <p:nvSpPr>
          <p:cNvPr id="205856" name="Line 1056"/>
          <p:cNvSpPr>
            <a:spLocks noChangeShapeType="1"/>
          </p:cNvSpPr>
          <p:nvPr/>
        </p:nvSpPr>
        <p:spPr bwMode="auto">
          <a:xfrm flipH="1" flipV="1">
            <a:off x="2843213" y="3068638"/>
            <a:ext cx="936625" cy="431800"/>
          </a:xfrm>
          <a:prstGeom prst="line">
            <a:avLst/>
          </a:prstGeom>
          <a:noFill/>
          <a:ln w="9525">
            <a:solidFill>
              <a:schemeClr val="tx1"/>
            </a:solidFill>
            <a:miter lim="800000"/>
            <a:headEnd/>
            <a:tailEnd/>
          </a:ln>
          <a:effectLst/>
        </p:spPr>
        <p:txBody>
          <a:bodyPr wrap="none"/>
          <a:lstStyle/>
          <a:p>
            <a:endParaRPr lang="en-IN"/>
          </a:p>
        </p:txBody>
      </p:sp>
      <p:sp>
        <p:nvSpPr>
          <p:cNvPr id="205857" name="Line 1057"/>
          <p:cNvSpPr>
            <a:spLocks noChangeShapeType="1"/>
          </p:cNvSpPr>
          <p:nvPr/>
        </p:nvSpPr>
        <p:spPr bwMode="auto">
          <a:xfrm flipV="1">
            <a:off x="684213" y="4797425"/>
            <a:ext cx="647700" cy="719138"/>
          </a:xfrm>
          <a:prstGeom prst="line">
            <a:avLst/>
          </a:prstGeom>
          <a:noFill/>
          <a:ln w="9525">
            <a:solidFill>
              <a:schemeClr val="tx1"/>
            </a:solidFill>
            <a:miter lim="800000"/>
            <a:headEnd/>
            <a:tailEnd/>
          </a:ln>
          <a:effectLst/>
        </p:spPr>
        <p:txBody>
          <a:bodyPr wrap="none"/>
          <a:lstStyle/>
          <a:p>
            <a:endParaRPr lang="en-IN"/>
          </a:p>
        </p:txBody>
      </p:sp>
      <p:sp>
        <p:nvSpPr>
          <p:cNvPr id="205858" name="Line 1058"/>
          <p:cNvSpPr>
            <a:spLocks noChangeShapeType="1"/>
          </p:cNvSpPr>
          <p:nvPr/>
        </p:nvSpPr>
        <p:spPr bwMode="auto">
          <a:xfrm flipV="1">
            <a:off x="684213" y="4797425"/>
            <a:ext cx="1223962" cy="719138"/>
          </a:xfrm>
          <a:prstGeom prst="line">
            <a:avLst/>
          </a:prstGeom>
          <a:noFill/>
          <a:ln w="9525">
            <a:solidFill>
              <a:schemeClr val="tx1"/>
            </a:solidFill>
            <a:miter lim="800000"/>
            <a:headEnd/>
            <a:tailEnd/>
          </a:ln>
          <a:effectLst/>
        </p:spPr>
        <p:txBody>
          <a:bodyPr wrap="none"/>
          <a:lstStyle/>
          <a:p>
            <a:endParaRPr lang="en-IN"/>
          </a:p>
        </p:txBody>
      </p:sp>
      <p:sp>
        <p:nvSpPr>
          <p:cNvPr id="205859" name="Line 1059"/>
          <p:cNvSpPr>
            <a:spLocks noChangeShapeType="1"/>
          </p:cNvSpPr>
          <p:nvPr/>
        </p:nvSpPr>
        <p:spPr bwMode="auto">
          <a:xfrm flipV="1">
            <a:off x="684213" y="4797425"/>
            <a:ext cx="1800225" cy="719138"/>
          </a:xfrm>
          <a:prstGeom prst="line">
            <a:avLst/>
          </a:prstGeom>
          <a:noFill/>
          <a:ln w="9525">
            <a:solidFill>
              <a:schemeClr val="tx1"/>
            </a:solidFill>
            <a:miter lim="800000"/>
            <a:headEnd/>
            <a:tailEnd/>
          </a:ln>
          <a:effectLst/>
        </p:spPr>
        <p:txBody>
          <a:bodyPr wrap="none"/>
          <a:lstStyle/>
          <a:p>
            <a:endParaRPr lang="en-IN"/>
          </a:p>
        </p:txBody>
      </p:sp>
      <p:sp>
        <p:nvSpPr>
          <p:cNvPr id="205860" name="Line 1060"/>
          <p:cNvSpPr>
            <a:spLocks noChangeShapeType="1"/>
          </p:cNvSpPr>
          <p:nvPr/>
        </p:nvSpPr>
        <p:spPr bwMode="auto">
          <a:xfrm flipV="1">
            <a:off x="755650" y="4797425"/>
            <a:ext cx="2376488" cy="719138"/>
          </a:xfrm>
          <a:prstGeom prst="line">
            <a:avLst/>
          </a:prstGeom>
          <a:noFill/>
          <a:ln w="9525">
            <a:solidFill>
              <a:schemeClr val="tx1"/>
            </a:solidFill>
            <a:miter lim="800000"/>
            <a:headEnd/>
            <a:tailEnd/>
          </a:ln>
          <a:effectLst/>
        </p:spPr>
        <p:txBody>
          <a:bodyPr wrap="none"/>
          <a:lstStyle/>
          <a:p>
            <a:endParaRPr lang="en-IN"/>
          </a:p>
        </p:txBody>
      </p:sp>
      <p:sp>
        <p:nvSpPr>
          <p:cNvPr id="205861" name="Line 1061"/>
          <p:cNvSpPr>
            <a:spLocks noChangeShapeType="1"/>
          </p:cNvSpPr>
          <p:nvPr/>
        </p:nvSpPr>
        <p:spPr bwMode="auto">
          <a:xfrm flipV="1">
            <a:off x="755650" y="4797425"/>
            <a:ext cx="3024188" cy="719138"/>
          </a:xfrm>
          <a:prstGeom prst="line">
            <a:avLst/>
          </a:prstGeom>
          <a:noFill/>
          <a:ln w="9525">
            <a:solidFill>
              <a:schemeClr val="tx1"/>
            </a:solidFill>
            <a:miter lim="800000"/>
            <a:headEnd/>
            <a:tailEnd/>
          </a:ln>
          <a:effectLst/>
        </p:spPr>
        <p:txBody>
          <a:bodyPr wrap="none"/>
          <a:lstStyle/>
          <a:p>
            <a:endParaRPr lang="en-IN"/>
          </a:p>
        </p:txBody>
      </p:sp>
      <p:sp>
        <p:nvSpPr>
          <p:cNvPr id="205862" name="Line 1062"/>
          <p:cNvSpPr>
            <a:spLocks noChangeShapeType="1"/>
          </p:cNvSpPr>
          <p:nvPr/>
        </p:nvSpPr>
        <p:spPr bwMode="auto">
          <a:xfrm flipH="1" flipV="1">
            <a:off x="1331913" y="4797425"/>
            <a:ext cx="2736850" cy="719138"/>
          </a:xfrm>
          <a:prstGeom prst="line">
            <a:avLst/>
          </a:prstGeom>
          <a:noFill/>
          <a:ln w="9525">
            <a:solidFill>
              <a:schemeClr val="tx1"/>
            </a:solidFill>
            <a:miter lim="800000"/>
            <a:headEnd/>
            <a:tailEnd/>
          </a:ln>
          <a:effectLst/>
        </p:spPr>
        <p:txBody>
          <a:bodyPr wrap="none"/>
          <a:lstStyle/>
          <a:p>
            <a:endParaRPr lang="en-IN"/>
          </a:p>
        </p:txBody>
      </p:sp>
      <p:sp>
        <p:nvSpPr>
          <p:cNvPr id="205863" name="Line 1063"/>
          <p:cNvSpPr>
            <a:spLocks noChangeShapeType="1"/>
          </p:cNvSpPr>
          <p:nvPr/>
        </p:nvSpPr>
        <p:spPr bwMode="auto">
          <a:xfrm flipH="1" flipV="1">
            <a:off x="1908175" y="4797425"/>
            <a:ext cx="2160588" cy="719138"/>
          </a:xfrm>
          <a:prstGeom prst="line">
            <a:avLst/>
          </a:prstGeom>
          <a:noFill/>
          <a:ln w="9525">
            <a:solidFill>
              <a:schemeClr val="tx1"/>
            </a:solidFill>
            <a:miter lim="800000"/>
            <a:headEnd/>
            <a:tailEnd/>
          </a:ln>
          <a:effectLst/>
        </p:spPr>
        <p:txBody>
          <a:bodyPr wrap="none"/>
          <a:lstStyle/>
          <a:p>
            <a:endParaRPr lang="en-IN"/>
          </a:p>
        </p:txBody>
      </p:sp>
      <p:sp>
        <p:nvSpPr>
          <p:cNvPr id="205864" name="Line 1064"/>
          <p:cNvSpPr>
            <a:spLocks noChangeShapeType="1"/>
          </p:cNvSpPr>
          <p:nvPr/>
        </p:nvSpPr>
        <p:spPr bwMode="auto">
          <a:xfrm flipH="1" flipV="1">
            <a:off x="2484438" y="4797425"/>
            <a:ext cx="1584325" cy="719138"/>
          </a:xfrm>
          <a:prstGeom prst="line">
            <a:avLst/>
          </a:prstGeom>
          <a:noFill/>
          <a:ln w="9525">
            <a:solidFill>
              <a:schemeClr val="tx1"/>
            </a:solidFill>
            <a:miter lim="800000"/>
            <a:headEnd/>
            <a:tailEnd/>
          </a:ln>
          <a:effectLst/>
        </p:spPr>
        <p:txBody>
          <a:bodyPr wrap="none"/>
          <a:lstStyle/>
          <a:p>
            <a:endParaRPr lang="en-IN"/>
          </a:p>
        </p:txBody>
      </p:sp>
      <p:sp>
        <p:nvSpPr>
          <p:cNvPr id="205865" name="Line 1065"/>
          <p:cNvSpPr>
            <a:spLocks noChangeShapeType="1"/>
          </p:cNvSpPr>
          <p:nvPr/>
        </p:nvSpPr>
        <p:spPr bwMode="auto">
          <a:xfrm flipH="1" flipV="1">
            <a:off x="3132138" y="4797425"/>
            <a:ext cx="936625" cy="719138"/>
          </a:xfrm>
          <a:prstGeom prst="line">
            <a:avLst/>
          </a:prstGeom>
          <a:noFill/>
          <a:ln w="9525">
            <a:solidFill>
              <a:schemeClr val="tx1"/>
            </a:solidFill>
            <a:miter lim="800000"/>
            <a:headEnd/>
            <a:tailEnd/>
          </a:ln>
          <a:effectLst/>
        </p:spPr>
        <p:txBody>
          <a:bodyPr wrap="none"/>
          <a:lstStyle/>
          <a:p>
            <a:endParaRPr lang="en-IN"/>
          </a:p>
        </p:txBody>
      </p:sp>
      <p:sp>
        <p:nvSpPr>
          <p:cNvPr id="205866" name="Line 1066"/>
          <p:cNvSpPr>
            <a:spLocks noChangeShapeType="1"/>
          </p:cNvSpPr>
          <p:nvPr/>
        </p:nvSpPr>
        <p:spPr bwMode="auto">
          <a:xfrm flipH="1" flipV="1">
            <a:off x="3779838" y="4797425"/>
            <a:ext cx="288925" cy="719138"/>
          </a:xfrm>
          <a:prstGeom prst="line">
            <a:avLst/>
          </a:prstGeom>
          <a:noFill/>
          <a:ln w="9525">
            <a:solidFill>
              <a:schemeClr val="tx1"/>
            </a:solidFill>
            <a:miter lim="800000"/>
            <a:headEnd/>
            <a:tailEnd/>
          </a:ln>
          <a:effectLst/>
        </p:spPr>
        <p:txBody>
          <a:bodyPr wrap="none"/>
          <a:lstStyle/>
          <a:p>
            <a:endParaRPr lang="en-IN"/>
          </a:p>
        </p:txBody>
      </p:sp>
      <p:sp>
        <p:nvSpPr>
          <p:cNvPr id="205867" name="Line 1067"/>
          <p:cNvSpPr>
            <a:spLocks noChangeShapeType="1"/>
          </p:cNvSpPr>
          <p:nvPr/>
        </p:nvSpPr>
        <p:spPr bwMode="auto">
          <a:xfrm flipV="1">
            <a:off x="2195513" y="2133600"/>
            <a:ext cx="0" cy="503238"/>
          </a:xfrm>
          <a:prstGeom prst="line">
            <a:avLst/>
          </a:prstGeom>
          <a:noFill/>
          <a:ln w="9525">
            <a:solidFill>
              <a:schemeClr val="tx1"/>
            </a:solidFill>
            <a:miter lim="800000"/>
            <a:headEnd/>
            <a:tailEnd type="triangle" w="med" len="med"/>
          </a:ln>
          <a:effectLst/>
        </p:spPr>
        <p:txBody>
          <a:bodyPr wrap="none"/>
          <a:lstStyle/>
          <a:p>
            <a:endParaRPr lang="en-IN"/>
          </a:p>
        </p:txBody>
      </p:sp>
      <p:sp>
        <p:nvSpPr>
          <p:cNvPr id="205868" name="Line 1068"/>
          <p:cNvSpPr>
            <a:spLocks noChangeShapeType="1"/>
          </p:cNvSpPr>
          <p:nvPr/>
        </p:nvSpPr>
        <p:spPr bwMode="auto">
          <a:xfrm flipV="1">
            <a:off x="2843213" y="2133600"/>
            <a:ext cx="0" cy="503238"/>
          </a:xfrm>
          <a:prstGeom prst="line">
            <a:avLst/>
          </a:prstGeom>
          <a:noFill/>
          <a:ln w="9525">
            <a:solidFill>
              <a:schemeClr val="tx1"/>
            </a:solidFill>
            <a:miter lim="800000"/>
            <a:headEnd/>
            <a:tailEnd type="triangle" w="med" len="med"/>
          </a:ln>
          <a:effectLst/>
        </p:spPr>
        <p:txBody>
          <a:bodyPr wrap="none"/>
          <a:lstStyle/>
          <a:p>
            <a:endParaRPr lang="en-IN"/>
          </a:p>
        </p:txBody>
      </p:sp>
      <p:sp>
        <p:nvSpPr>
          <p:cNvPr id="205871" name="Line 1071"/>
          <p:cNvSpPr>
            <a:spLocks noChangeShapeType="1"/>
          </p:cNvSpPr>
          <p:nvPr/>
        </p:nvSpPr>
        <p:spPr bwMode="auto">
          <a:xfrm flipV="1">
            <a:off x="1331913" y="3933825"/>
            <a:ext cx="2447925" cy="431800"/>
          </a:xfrm>
          <a:prstGeom prst="line">
            <a:avLst/>
          </a:prstGeom>
          <a:noFill/>
          <a:ln w="9525">
            <a:solidFill>
              <a:schemeClr val="tx1"/>
            </a:solidFill>
            <a:miter lim="800000"/>
            <a:headEnd/>
            <a:tailEnd/>
          </a:ln>
          <a:effectLst/>
        </p:spPr>
        <p:txBody>
          <a:bodyPr wrap="none"/>
          <a:lstStyle/>
          <a:p>
            <a:endParaRPr lang="en-IN"/>
          </a:p>
        </p:txBody>
      </p:sp>
      <p:sp>
        <p:nvSpPr>
          <p:cNvPr id="205872" name="Line 1072"/>
          <p:cNvSpPr>
            <a:spLocks noChangeShapeType="1"/>
          </p:cNvSpPr>
          <p:nvPr/>
        </p:nvSpPr>
        <p:spPr bwMode="auto">
          <a:xfrm flipV="1">
            <a:off x="1331913" y="3933825"/>
            <a:ext cx="1800225" cy="431800"/>
          </a:xfrm>
          <a:prstGeom prst="line">
            <a:avLst/>
          </a:prstGeom>
          <a:noFill/>
          <a:ln w="9525">
            <a:solidFill>
              <a:schemeClr val="tx1"/>
            </a:solidFill>
            <a:miter lim="800000"/>
            <a:headEnd/>
            <a:tailEnd/>
          </a:ln>
          <a:effectLst/>
        </p:spPr>
        <p:txBody>
          <a:bodyPr wrap="none"/>
          <a:lstStyle/>
          <a:p>
            <a:endParaRPr lang="en-IN"/>
          </a:p>
        </p:txBody>
      </p:sp>
      <p:sp>
        <p:nvSpPr>
          <p:cNvPr id="205873" name="Line 1073"/>
          <p:cNvSpPr>
            <a:spLocks noChangeShapeType="1"/>
          </p:cNvSpPr>
          <p:nvPr/>
        </p:nvSpPr>
        <p:spPr bwMode="auto">
          <a:xfrm flipV="1">
            <a:off x="1331913" y="3933825"/>
            <a:ext cx="1152525" cy="431800"/>
          </a:xfrm>
          <a:prstGeom prst="line">
            <a:avLst/>
          </a:prstGeom>
          <a:noFill/>
          <a:ln w="9525">
            <a:solidFill>
              <a:schemeClr val="tx1"/>
            </a:solidFill>
            <a:miter lim="800000"/>
            <a:headEnd/>
            <a:tailEnd/>
          </a:ln>
          <a:effectLst/>
        </p:spPr>
        <p:txBody>
          <a:bodyPr wrap="none"/>
          <a:lstStyle/>
          <a:p>
            <a:endParaRPr lang="en-IN"/>
          </a:p>
        </p:txBody>
      </p:sp>
      <p:sp>
        <p:nvSpPr>
          <p:cNvPr id="205874" name="Line 1074"/>
          <p:cNvSpPr>
            <a:spLocks noChangeShapeType="1"/>
          </p:cNvSpPr>
          <p:nvPr/>
        </p:nvSpPr>
        <p:spPr bwMode="auto">
          <a:xfrm flipV="1">
            <a:off x="1331913" y="3933825"/>
            <a:ext cx="576262" cy="431800"/>
          </a:xfrm>
          <a:prstGeom prst="line">
            <a:avLst/>
          </a:prstGeom>
          <a:noFill/>
          <a:ln w="9525">
            <a:solidFill>
              <a:schemeClr val="tx1"/>
            </a:solidFill>
            <a:miter lim="800000"/>
            <a:headEnd/>
            <a:tailEnd/>
          </a:ln>
          <a:effectLst/>
        </p:spPr>
        <p:txBody>
          <a:bodyPr wrap="none"/>
          <a:lstStyle/>
          <a:p>
            <a:endParaRPr lang="en-IN"/>
          </a:p>
        </p:txBody>
      </p:sp>
      <p:sp>
        <p:nvSpPr>
          <p:cNvPr id="205875" name="Line 1075"/>
          <p:cNvSpPr>
            <a:spLocks noChangeShapeType="1"/>
          </p:cNvSpPr>
          <p:nvPr/>
        </p:nvSpPr>
        <p:spPr bwMode="auto">
          <a:xfrm flipV="1">
            <a:off x="1331913" y="3933825"/>
            <a:ext cx="0" cy="431800"/>
          </a:xfrm>
          <a:prstGeom prst="line">
            <a:avLst/>
          </a:prstGeom>
          <a:noFill/>
          <a:ln w="9525">
            <a:solidFill>
              <a:schemeClr val="tx1"/>
            </a:solidFill>
            <a:miter lim="800000"/>
            <a:headEnd/>
            <a:tailEnd/>
          </a:ln>
          <a:effectLst/>
        </p:spPr>
        <p:txBody>
          <a:bodyPr wrap="none"/>
          <a:lstStyle/>
          <a:p>
            <a:endParaRPr lang="en-IN"/>
          </a:p>
        </p:txBody>
      </p:sp>
      <p:sp>
        <p:nvSpPr>
          <p:cNvPr id="205876" name="Line 1076"/>
          <p:cNvSpPr>
            <a:spLocks noChangeShapeType="1"/>
          </p:cNvSpPr>
          <p:nvPr/>
        </p:nvSpPr>
        <p:spPr bwMode="auto">
          <a:xfrm>
            <a:off x="1331913" y="3933825"/>
            <a:ext cx="2447925" cy="431800"/>
          </a:xfrm>
          <a:prstGeom prst="line">
            <a:avLst/>
          </a:prstGeom>
          <a:noFill/>
          <a:ln w="9525">
            <a:solidFill>
              <a:schemeClr val="tx1"/>
            </a:solidFill>
            <a:miter lim="800000"/>
            <a:headEnd/>
            <a:tailEnd/>
          </a:ln>
          <a:effectLst/>
        </p:spPr>
        <p:txBody>
          <a:bodyPr wrap="none"/>
          <a:lstStyle/>
          <a:p>
            <a:endParaRPr lang="en-IN"/>
          </a:p>
        </p:txBody>
      </p:sp>
      <p:sp>
        <p:nvSpPr>
          <p:cNvPr id="205877" name="Line 1077"/>
          <p:cNvSpPr>
            <a:spLocks noChangeShapeType="1"/>
          </p:cNvSpPr>
          <p:nvPr/>
        </p:nvSpPr>
        <p:spPr bwMode="auto">
          <a:xfrm>
            <a:off x="1908175" y="3933825"/>
            <a:ext cx="1871663" cy="431800"/>
          </a:xfrm>
          <a:prstGeom prst="line">
            <a:avLst/>
          </a:prstGeom>
          <a:noFill/>
          <a:ln w="9525">
            <a:solidFill>
              <a:schemeClr val="tx1"/>
            </a:solidFill>
            <a:miter lim="800000"/>
            <a:headEnd/>
            <a:tailEnd/>
          </a:ln>
          <a:effectLst/>
        </p:spPr>
        <p:txBody>
          <a:bodyPr wrap="none"/>
          <a:lstStyle/>
          <a:p>
            <a:endParaRPr lang="en-IN"/>
          </a:p>
        </p:txBody>
      </p:sp>
      <p:sp>
        <p:nvSpPr>
          <p:cNvPr id="205878" name="Line 1078"/>
          <p:cNvSpPr>
            <a:spLocks noChangeShapeType="1"/>
          </p:cNvSpPr>
          <p:nvPr/>
        </p:nvSpPr>
        <p:spPr bwMode="auto">
          <a:xfrm>
            <a:off x="2484438" y="3933825"/>
            <a:ext cx="1366837" cy="431800"/>
          </a:xfrm>
          <a:prstGeom prst="line">
            <a:avLst/>
          </a:prstGeom>
          <a:noFill/>
          <a:ln w="9525">
            <a:solidFill>
              <a:schemeClr val="tx1"/>
            </a:solidFill>
            <a:miter lim="800000"/>
            <a:headEnd/>
            <a:tailEnd/>
          </a:ln>
          <a:effectLst/>
        </p:spPr>
        <p:txBody>
          <a:bodyPr wrap="none"/>
          <a:lstStyle/>
          <a:p>
            <a:endParaRPr lang="en-IN"/>
          </a:p>
        </p:txBody>
      </p:sp>
      <p:sp>
        <p:nvSpPr>
          <p:cNvPr id="205879" name="Line 1079"/>
          <p:cNvSpPr>
            <a:spLocks noChangeShapeType="1"/>
          </p:cNvSpPr>
          <p:nvPr/>
        </p:nvSpPr>
        <p:spPr bwMode="auto">
          <a:xfrm>
            <a:off x="3132138" y="3933825"/>
            <a:ext cx="647700" cy="431800"/>
          </a:xfrm>
          <a:prstGeom prst="line">
            <a:avLst/>
          </a:prstGeom>
          <a:noFill/>
          <a:ln w="9525">
            <a:solidFill>
              <a:schemeClr val="tx1"/>
            </a:solidFill>
            <a:miter lim="800000"/>
            <a:headEnd/>
            <a:tailEnd/>
          </a:ln>
          <a:effectLst/>
        </p:spPr>
        <p:txBody>
          <a:bodyPr wrap="none"/>
          <a:lstStyle/>
          <a:p>
            <a:endParaRPr lang="en-IN"/>
          </a:p>
        </p:txBody>
      </p:sp>
      <p:sp>
        <p:nvSpPr>
          <p:cNvPr id="205880" name="Line 1080"/>
          <p:cNvSpPr>
            <a:spLocks noChangeShapeType="1"/>
          </p:cNvSpPr>
          <p:nvPr/>
        </p:nvSpPr>
        <p:spPr bwMode="auto">
          <a:xfrm>
            <a:off x="3779838" y="3933825"/>
            <a:ext cx="0" cy="431800"/>
          </a:xfrm>
          <a:prstGeom prst="line">
            <a:avLst/>
          </a:prstGeom>
          <a:noFill/>
          <a:ln w="9525">
            <a:solidFill>
              <a:schemeClr val="tx1"/>
            </a:solidFill>
            <a:miter lim="800000"/>
            <a:headEnd/>
            <a:tailEnd/>
          </a:ln>
          <a:effectLst/>
        </p:spPr>
        <p:txBody>
          <a:bodyPr wrap="none"/>
          <a:lstStyle/>
          <a:p>
            <a:endParaRPr lang="en-IN"/>
          </a:p>
        </p:txBody>
      </p:sp>
      <p:sp>
        <p:nvSpPr>
          <p:cNvPr id="205881" name="Line 1081"/>
          <p:cNvSpPr>
            <a:spLocks noChangeShapeType="1"/>
          </p:cNvSpPr>
          <p:nvPr/>
        </p:nvSpPr>
        <p:spPr bwMode="auto">
          <a:xfrm flipH="1" flipV="1">
            <a:off x="1331913" y="3933825"/>
            <a:ext cx="576262" cy="431800"/>
          </a:xfrm>
          <a:prstGeom prst="line">
            <a:avLst/>
          </a:prstGeom>
          <a:noFill/>
          <a:ln w="9525">
            <a:solidFill>
              <a:schemeClr val="tx1"/>
            </a:solidFill>
            <a:miter lim="800000"/>
            <a:headEnd/>
            <a:tailEnd/>
          </a:ln>
          <a:effectLst/>
        </p:spPr>
        <p:txBody>
          <a:bodyPr wrap="none"/>
          <a:lstStyle/>
          <a:p>
            <a:endParaRPr lang="en-IN"/>
          </a:p>
        </p:txBody>
      </p:sp>
      <p:sp>
        <p:nvSpPr>
          <p:cNvPr id="205882" name="Line 1082"/>
          <p:cNvSpPr>
            <a:spLocks noChangeShapeType="1"/>
          </p:cNvSpPr>
          <p:nvPr/>
        </p:nvSpPr>
        <p:spPr bwMode="auto">
          <a:xfrm flipV="1">
            <a:off x="1908175" y="3933825"/>
            <a:ext cx="0" cy="431800"/>
          </a:xfrm>
          <a:prstGeom prst="line">
            <a:avLst/>
          </a:prstGeom>
          <a:noFill/>
          <a:ln w="9525">
            <a:solidFill>
              <a:schemeClr val="tx1"/>
            </a:solidFill>
            <a:miter lim="800000"/>
            <a:headEnd/>
            <a:tailEnd/>
          </a:ln>
          <a:effectLst/>
        </p:spPr>
        <p:txBody>
          <a:bodyPr wrap="none"/>
          <a:lstStyle/>
          <a:p>
            <a:endParaRPr lang="en-IN"/>
          </a:p>
        </p:txBody>
      </p:sp>
      <p:sp>
        <p:nvSpPr>
          <p:cNvPr id="205883" name="Line 1083"/>
          <p:cNvSpPr>
            <a:spLocks noChangeShapeType="1"/>
          </p:cNvSpPr>
          <p:nvPr/>
        </p:nvSpPr>
        <p:spPr bwMode="auto">
          <a:xfrm flipV="1">
            <a:off x="1908175" y="3933825"/>
            <a:ext cx="576263" cy="431800"/>
          </a:xfrm>
          <a:prstGeom prst="line">
            <a:avLst/>
          </a:prstGeom>
          <a:noFill/>
          <a:ln w="9525">
            <a:solidFill>
              <a:schemeClr val="tx1"/>
            </a:solidFill>
            <a:miter lim="800000"/>
            <a:headEnd/>
            <a:tailEnd/>
          </a:ln>
          <a:effectLst/>
        </p:spPr>
        <p:txBody>
          <a:bodyPr wrap="none"/>
          <a:lstStyle/>
          <a:p>
            <a:endParaRPr lang="en-IN"/>
          </a:p>
        </p:txBody>
      </p:sp>
      <p:sp>
        <p:nvSpPr>
          <p:cNvPr id="205884" name="Line 1084"/>
          <p:cNvSpPr>
            <a:spLocks noChangeShapeType="1"/>
          </p:cNvSpPr>
          <p:nvPr/>
        </p:nvSpPr>
        <p:spPr bwMode="auto">
          <a:xfrm flipV="1">
            <a:off x="1908175" y="3933825"/>
            <a:ext cx="1223963" cy="431800"/>
          </a:xfrm>
          <a:prstGeom prst="line">
            <a:avLst/>
          </a:prstGeom>
          <a:noFill/>
          <a:ln w="9525">
            <a:solidFill>
              <a:schemeClr val="tx1"/>
            </a:solidFill>
            <a:miter lim="800000"/>
            <a:headEnd/>
            <a:tailEnd/>
          </a:ln>
          <a:effectLst/>
        </p:spPr>
        <p:txBody>
          <a:bodyPr wrap="none"/>
          <a:lstStyle/>
          <a:p>
            <a:endParaRPr lang="en-IN"/>
          </a:p>
        </p:txBody>
      </p:sp>
      <p:sp>
        <p:nvSpPr>
          <p:cNvPr id="205885" name="Line 1085"/>
          <p:cNvSpPr>
            <a:spLocks noChangeShapeType="1"/>
          </p:cNvSpPr>
          <p:nvPr/>
        </p:nvSpPr>
        <p:spPr bwMode="auto">
          <a:xfrm flipV="1">
            <a:off x="1979613" y="3933825"/>
            <a:ext cx="1800225" cy="431800"/>
          </a:xfrm>
          <a:prstGeom prst="line">
            <a:avLst/>
          </a:prstGeom>
          <a:noFill/>
          <a:ln w="9525">
            <a:solidFill>
              <a:schemeClr val="tx1"/>
            </a:solidFill>
            <a:miter lim="800000"/>
            <a:headEnd/>
            <a:tailEnd/>
          </a:ln>
          <a:effectLst/>
        </p:spPr>
        <p:txBody>
          <a:bodyPr wrap="none"/>
          <a:lstStyle/>
          <a:p>
            <a:endParaRPr lang="en-IN"/>
          </a:p>
        </p:txBody>
      </p:sp>
      <p:sp>
        <p:nvSpPr>
          <p:cNvPr id="205886" name="Line 1086"/>
          <p:cNvSpPr>
            <a:spLocks noChangeShapeType="1"/>
          </p:cNvSpPr>
          <p:nvPr/>
        </p:nvSpPr>
        <p:spPr bwMode="auto">
          <a:xfrm>
            <a:off x="1331913" y="3933825"/>
            <a:ext cx="1152525" cy="431800"/>
          </a:xfrm>
          <a:prstGeom prst="line">
            <a:avLst/>
          </a:prstGeom>
          <a:noFill/>
          <a:ln w="9525">
            <a:solidFill>
              <a:schemeClr val="tx1"/>
            </a:solidFill>
            <a:miter lim="800000"/>
            <a:headEnd/>
            <a:tailEnd/>
          </a:ln>
          <a:effectLst/>
        </p:spPr>
        <p:txBody>
          <a:bodyPr wrap="none"/>
          <a:lstStyle/>
          <a:p>
            <a:endParaRPr lang="en-IN"/>
          </a:p>
        </p:txBody>
      </p:sp>
      <p:sp>
        <p:nvSpPr>
          <p:cNvPr id="205887" name="Line 1087"/>
          <p:cNvSpPr>
            <a:spLocks noChangeShapeType="1"/>
          </p:cNvSpPr>
          <p:nvPr/>
        </p:nvSpPr>
        <p:spPr bwMode="auto">
          <a:xfrm>
            <a:off x="1908175" y="3933825"/>
            <a:ext cx="576263" cy="431800"/>
          </a:xfrm>
          <a:prstGeom prst="line">
            <a:avLst/>
          </a:prstGeom>
          <a:noFill/>
          <a:ln w="9525">
            <a:solidFill>
              <a:schemeClr val="tx1"/>
            </a:solidFill>
            <a:miter lim="800000"/>
            <a:headEnd/>
            <a:tailEnd/>
          </a:ln>
          <a:effectLst/>
        </p:spPr>
        <p:txBody>
          <a:bodyPr wrap="none"/>
          <a:lstStyle/>
          <a:p>
            <a:endParaRPr lang="en-IN"/>
          </a:p>
        </p:txBody>
      </p:sp>
      <p:sp>
        <p:nvSpPr>
          <p:cNvPr id="205888" name="Line 1088"/>
          <p:cNvSpPr>
            <a:spLocks noChangeShapeType="1"/>
          </p:cNvSpPr>
          <p:nvPr/>
        </p:nvSpPr>
        <p:spPr bwMode="auto">
          <a:xfrm>
            <a:off x="2484438" y="3933825"/>
            <a:ext cx="0" cy="431800"/>
          </a:xfrm>
          <a:prstGeom prst="line">
            <a:avLst/>
          </a:prstGeom>
          <a:noFill/>
          <a:ln w="9525">
            <a:solidFill>
              <a:schemeClr val="tx1"/>
            </a:solidFill>
            <a:miter lim="800000"/>
            <a:headEnd/>
            <a:tailEnd/>
          </a:ln>
          <a:effectLst/>
        </p:spPr>
        <p:txBody>
          <a:bodyPr wrap="none"/>
          <a:lstStyle/>
          <a:p>
            <a:endParaRPr lang="en-IN"/>
          </a:p>
        </p:txBody>
      </p:sp>
      <p:sp>
        <p:nvSpPr>
          <p:cNvPr id="205889" name="Line 1089"/>
          <p:cNvSpPr>
            <a:spLocks noChangeShapeType="1"/>
          </p:cNvSpPr>
          <p:nvPr/>
        </p:nvSpPr>
        <p:spPr bwMode="auto">
          <a:xfrm flipV="1">
            <a:off x="2484438" y="3933825"/>
            <a:ext cx="647700" cy="431800"/>
          </a:xfrm>
          <a:prstGeom prst="line">
            <a:avLst/>
          </a:prstGeom>
          <a:noFill/>
          <a:ln w="9525">
            <a:solidFill>
              <a:schemeClr val="tx1"/>
            </a:solidFill>
            <a:miter lim="800000"/>
            <a:headEnd/>
            <a:tailEnd/>
          </a:ln>
          <a:effectLst/>
        </p:spPr>
        <p:txBody>
          <a:bodyPr wrap="none"/>
          <a:lstStyle/>
          <a:p>
            <a:endParaRPr lang="en-IN"/>
          </a:p>
        </p:txBody>
      </p:sp>
      <p:sp>
        <p:nvSpPr>
          <p:cNvPr id="205890" name="Line 1090"/>
          <p:cNvSpPr>
            <a:spLocks noChangeShapeType="1"/>
          </p:cNvSpPr>
          <p:nvPr/>
        </p:nvSpPr>
        <p:spPr bwMode="auto">
          <a:xfrm flipV="1">
            <a:off x="2484438" y="3933825"/>
            <a:ext cx="1295400" cy="431800"/>
          </a:xfrm>
          <a:prstGeom prst="line">
            <a:avLst/>
          </a:prstGeom>
          <a:noFill/>
          <a:ln w="9525">
            <a:solidFill>
              <a:schemeClr val="tx1"/>
            </a:solidFill>
            <a:miter lim="800000"/>
            <a:headEnd/>
            <a:tailEnd/>
          </a:ln>
          <a:effectLst/>
        </p:spPr>
        <p:txBody>
          <a:bodyPr wrap="none"/>
          <a:lstStyle/>
          <a:p>
            <a:endParaRPr lang="en-IN"/>
          </a:p>
        </p:txBody>
      </p:sp>
      <p:sp>
        <p:nvSpPr>
          <p:cNvPr id="205891" name="Line 1091"/>
          <p:cNvSpPr>
            <a:spLocks noChangeShapeType="1"/>
          </p:cNvSpPr>
          <p:nvPr/>
        </p:nvSpPr>
        <p:spPr bwMode="auto">
          <a:xfrm>
            <a:off x="1260475" y="3933825"/>
            <a:ext cx="1871663" cy="431800"/>
          </a:xfrm>
          <a:prstGeom prst="line">
            <a:avLst/>
          </a:prstGeom>
          <a:noFill/>
          <a:ln w="9525">
            <a:solidFill>
              <a:schemeClr val="tx1"/>
            </a:solidFill>
            <a:miter lim="800000"/>
            <a:headEnd/>
            <a:tailEnd/>
          </a:ln>
          <a:effectLst/>
        </p:spPr>
        <p:txBody>
          <a:bodyPr wrap="none"/>
          <a:lstStyle/>
          <a:p>
            <a:endParaRPr lang="en-IN"/>
          </a:p>
        </p:txBody>
      </p:sp>
      <p:sp>
        <p:nvSpPr>
          <p:cNvPr id="205892" name="Line 1092"/>
          <p:cNvSpPr>
            <a:spLocks noChangeShapeType="1"/>
          </p:cNvSpPr>
          <p:nvPr/>
        </p:nvSpPr>
        <p:spPr bwMode="auto">
          <a:xfrm>
            <a:off x="1908175" y="3933825"/>
            <a:ext cx="1223963" cy="431800"/>
          </a:xfrm>
          <a:prstGeom prst="line">
            <a:avLst/>
          </a:prstGeom>
          <a:noFill/>
          <a:ln w="9525">
            <a:solidFill>
              <a:schemeClr val="tx1"/>
            </a:solidFill>
            <a:miter lim="800000"/>
            <a:headEnd/>
            <a:tailEnd/>
          </a:ln>
          <a:effectLst/>
        </p:spPr>
        <p:txBody>
          <a:bodyPr wrap="none"/>
          <a:lstStyle/>
          <a:p>
            <a:endParaRPr lang="en-IN"/>
          </a:p>
        </p:txBody>
      </p:sp>
      <p:sp>
        <p:nvSpPr>
          <p:cNvPr id="205893" name="Line 1093"/>
          <p:cNvSpPr>
            <a:spLocks noChangeShapeType="1"/>
          </p:cNvSpPr>
          <p:nvPr/>
        </p:nvSpPr>
        <p:spPr bwMode="auto">
          <a:xfrm>
            <a:off x="2484438" y="3933825"/>
            <a:ext cx="647700" cy="431800"/>
          </a:xfrm>
          <a:prstGeom prst="line">
            <a:avLst/>
          </a:prstGeom>
          <a:noFill/>
          <a:ln w="9525">
            <a:solidFill>
              <a:schemeClr val="tx1"/>
            </a:solidFill>
            <a:miter lim="800000"/>
            <a:headEnd/>
            <a:tailEnd/>
          </a:ln>
          <a:effectLst/>
        </p:spPr>
        <p:txBody>
          <a:bodyPr wrap="none"/>
          <a:lstStyle/>
          <a:p>
            <a:endParaRPr lang="en-IN"/>
          </a:p>
        </p:txBody>
      </p:sp>
      <p:sp>
        <p:nvSpPr>
          <p:cNvPr id="205894" name="Line 1094"/>
          <p:cNvSpPr>
            <a:spLocks noChangeShapeType="1"/>
          </p:cNvSpPr>
          <p:nvPr/>
        </p:nvSpPr>
        <p:spPr bwMode="auto">
          <a:xfrm>
            <a:off x="3132138" y="3933825"/>
            <a:ext cx="0" cy="431800"/>
          </a:xfrm>
          <a:prstGeom prst="line">
            <a:avLst/>
          </a:prstGeom>
          <a:noFill/>
          <a:ln w="9525">
            <a:solidFill>
              <a:schemeClr val="tx1"/>
            </a:solidFill>
            <a:miter lim="800000"/>
            <a:headEnd/>
            <a:tailEnd/>
          </a:ln>
          <a:effectLst/>
        </p:spPr>
        <p:txBody>
          <a:bodyPr wrap="none"/>
          <a:lstStyle/>
          <a:p>
            <a:endParaRPr lang="en-IN"/>
          </a:p>
        </p:txBody>
      </p:sp>
      <p:sp>
        <p:nvSpPr>
          <p:cNvPr id="205895" name="Line 1095"/>
          <p:cNvSpPr>
            <a:spLocks noChangeShapeType="1"/>
          </p:cNvSpPr>
          <p:nvPr/>
        </p:nvSpPr>
        <p:spPr bwMode="auto">
          <a:xfrm flipV="1">
            <a:off x="3132138" y="3933825"/>
            <a:ext cx="576262" cy="431800"/>
          </a:xfrm>
          <a:prstGeom prst="line">
            <a:avLst/>
          </a:prstGeom>
          <a:noFill/>
          <a:ln w="9525">
            <a:solidFill>
              <a:schemeClr val="tx1"/>
            </a:solidFill>
            <a:miter lim="800000"/>
            <a:headEnd/>
            <a:tailEnd/>
          </a:ln>
          <a:effectLst/>
        </p:spPr>
        <p:txBody>
          <a:bodyPr wrap="none"/>
          <a:lstStyle/>
          <a:p>
            <a:endParaRPr lang="en-IN"/>
          </a:p>
        </p:txBody>
      </p:sp>
      <p:sp>
        <p:nvSpPr>
          <p:cNvPr id="205896" name="Line 1096"/>
          <p:cNvSpPr>
            <a:spLocks noChangeShapeType="1"/>
          </p:cNvSpPr>
          <p:nvPr/>
        </p:nvSpPr>
        <p:spPr bwMode="auto">
          <a:xfrm flipV="1">
            <a:off x="1187450" y="4797425"/>
            <a:ext cx="144463" cy="719138"/>
          </a:xfrm>
          <a:prstGeom prst="line">
            <a:avLst/>
          </a:prstGeom>
          <a:noFill/>
          <a:ln w="9525">
            <a:solidFill>
              <a:schemeClr val="tx1"/>
            </a:solidFill>
            <a:miter lim="800000"/>
            <a:headEnd/>
            <a:tailEnd/>
          </a:ln>
          <a:effectLst/>
        </p:spPr>
        <p:txBody>
          <a:bodyPr wrap="none"/>
          <a:lstStyle/>
          <a:p>
            <a:endParaRPr lang="en-IN"/>
          </a:p>
        </p:txBody>
      </p:sp>
      <p:sp>
        <p:nvSpPr>
          <p:cNvPr id="205897" name="Line 1097"/>
          <p:cNvSpPr>
            <a:spLocks noChangeShapeType="1"/>
          </p:cNvSpPr>
          <p:nvPr/>
        </p:nvSpPr>
        <p:spPr bwMode="auto">
          <a:xfrm flipV="1">
            <a:off x="1187450" y="4797425"/>
            <a:ext cx="720725" cy="719138"/>
          </a:xfrm>
          <a:prstGeom prst="line">
            <a:avLst/>
          </a:prstGeom>
          <a:noFill/>
          <a:ln w="9525">
            <a:solidFill>
              <a:schemeClr val="tx1"/>
            </a:solidFill>
            <a:miter lim="800000"/>
            <a:headEnd/>
            <a:tailEnd/>
          </a:ln>
          <a:effectLst/>
        </p:spPr>
        <p:txBody>
          <a:bodyPr wrap="none"/>
          <a:lstStyle/>
          <a:p>
            <a:endParaRPr lang="en-IN"/>
          </a:p>
        </p:txBody>
      </p:sp>
      <p:sp>
        <p:nvSpPr>
          <p:cNvPr id="205898" name="Line 1098"/>
          <p:cNvSpPr>
            <a:spLocks noChangeShapeType="1"/>
          </p:cNvSpPr>
          <p:nvPr/>
        </p:nvSpPr>
        <p:spPr bwMode="auto">
          <a:xfrm flipV="1">
            <a:off x="1187450" y="4797425"/>
            <a:ext cx="1296988" cy="719138"/>
          </a:xfrm>
          <a:prstGeom prst="line">
            <a:avLst/>
          </a:prstGeom>
          <a:noFill/>
          <a:ln w="9525">
            <a:solidFill>
              <a:schemeClr val="tx1"/>
            </a:solidFill>
            <a:miter lim="800000"/>
            <a:headEnd/>
            <a:tailEnd/>
          </a:ln>
          <a:effectLst/>
        </p:spPr>
        <p:txBody>
          <a:bodyPr wrap="none"/>
          <a:lstStyle/>
          <a:p>
            <a:endParaRPr lang="en-IN"/>
          </a:p>
        </p:txBody>
      </p:sp>
      <p:sp>
        <p:nvSpPr>
          <p:cNvPr id="205899" name="Line 1099"/>
          <p:cNvSpPr>
            <a:spLocks noChangeShapeType="1"/>
          </p:cNvSpPr>
          <p:nvPr/>
        </p:nvSpPr>
        <p:spPr bwMode="auto">
          <a:xfrm flipV="1">
            <a:off x="1187450" y="4797425"/>
            <a:ext cx="1944688" cy="719138"/>
          </a:xfrm>
          <a:prstGeom prst="line">
            <a:avLst/>
          </a:prstGeom>
          <a:noFill/>
          <a:ln w="9525">
            <a:solidFill>
              <a:schemeClr val="tx1"/>
            </a:solidFill>
            <a:miter lim="800000"/>
            <a:headEnd/>
            <a:tailEnd/>
          </a:ln>
          <a:effectLst/>
        </p:spPr>
        <p:txBody>
          <a:bodyPr wrap="none"/>
          <a:lstStyle/>
          <a:p>
            <a:endParaRPr lang="en-IN"/>
          </a:p>
        </p:txBody>
      </p:sp>
      <p:sp>
        <p:nvSpPr>
          <p:cNvPr id="205901" name="Text Box 1101"/>
          <p:cNvSpPr txBox="1">
            <a:spLocks noChangeArrowheads="1"/>
          </p:cNvSpPr>
          <p:nvPr/>
        </p:nvSpPr>
        <p:spPr bwMode="auto">
          <a:xfrm>
            <a:off x="468313" y="5799138"/>
            <a:ext cx="425450" cy="366712"/>
          </a:xfrm>
          <a:prstGeom prst="rect">
            <a:avLst/>
          </a:prstGeom>
          <a:noFill/>
          <a:ln w="9525">
            <a:noFill/>
            <a:miter lim="800000"/>
            <a:headEnd/>
            <a:tailEnd/>
          </a:ln>
          <a:effectLst/>
        </p:spPr>
        <p:txBody>
          <a:bodyPr wrap="none">
            <a:spAutoFit/>
          </a:bodyPr>
          <a:lstStyle/>
          <a:p>
            <a:r>
              <a:rPr lang="en-US"/>
              <a:t>x1</a:t>
            </a:r>
          </a:p>
        </p:txBody>
      </p:sp>
      <p:sp>
        <p:nvSpPr>
          <p:cNvPr id="205902" name="Text Box 1102"/>
          <p:cNvSpPr txBox="1">
            <a:spLocks noChangeArrowheads="1"/>
          </p:cNvSpPr>
          <p:nvPr/>
        </p:nvSpPr>
        <p:spPr bwMode="auto">
          <a:xfrm>
            <a:off x="971550" y="5805488"/>
            <a:ext cx="425450" cy="366712"/>
          </a:xfrm>
          <a:prstGeom prst="rect">
            <a:avLst/>
          </a:prstGeom>
          <a:noFill/>
          <a:ln w="9525">
            <a:noFill/>
            <a:miter lim="800000"/>
            <a:headEnd/>
            <a:tailEnd/>
          </a:ln>
          <a:effectLst/>
        </p:spPr>
        <p:txBody>
          <a:bodyPr wrap="none">
            <a:spAutoFit/>
          </a:bodyPr>
          <a:lstStyle/>
          <a:p>
            <a:r>
              <a:rPr lang="en-US"/>
              <a:t>x2</a:t>
            </a:r>
          </a:p>
        </p:txBody>
      </p:sp>
      <p:sp>
        <p:nvSpPr>
          <p:cNvPr id="205903" name="Text Box 1103"/>
          <p:cNvSpPr txBox="1">
            <a:spLocks noChangeArrowheads="1"/>
          </p:cNvSpPr>
          <p:nvPr/>
        </p:nvSpPr>
        <p:spPr bwMode="auto">
          <a:xfrm>
            <a:off x="3930650" y="5805488"/>
            <a:ext cx="425450" cy="366712"/>
          </a:xfrm>
          <a:prstGeom prst="rect">
            <a:avLst/>
          </a:prstGeom>
          <a:noFill/>
          <a:ln w="9525">
            <a:noFill/>
            <a:miter lim="800000"/>
            <a:headEnd/>
            <a:tailEnd/>
          </a:ln>
          <a:effectLst/>
        </p:spPr>
        <p:txBody>
          <a:bodyPr wrap="none">
            <a:spAutoFit/>
          </a:bodyPr>
          <a:lstStyle/>
          <a:p>
            <a:r>
              <a:rPr lang="en-US"/>
              <a:t>xn</a:t>
            </a:r>
          </a:p>
        </p:txBody>
      </p:sp>
      <p:sp>
        <p:nvSpPr>
          <p:cNvPr id="205904" name="Text Box 1104"/>
          <p:cNvSpPr txBox="1">
            <a:spLocks noChangeArrowheads="1"/>
          </p:cNvSpPr>
          <p:nvPr/>
        </p:nvSpPr>
        <p:spPr bwMode="auto">
          <a:xfrm>
            <a:off x="1979613" y="5805488"/>
            <a:ext cx="1793875" cy="366712"/>
          </a:xfrm>
          <a:prstGeom prst="rect">
            <a:avLst/>
          </a:prstGeom>
          <a:noFill/>
          <a:ln w="9525">
            <a:noFill/>
            <a:miter lim="800000"/>
            <a:headEnd/>
            <a:tailEnd/>
          </a:ln>
          <a:effectLst/>
        </p:spPr>
        <p:txBody>
          <a:bodyPr>
            <a:spAutoFit/>
          </a:bodyPr>
          <a:lstStyle/>
          <a:p>
            <a:r>
              <a:rPr lang="en-US"/>
              <a:t>…..</a:t>
            </a:r>
          </a:p>
        </p:txBody>
      </p:sp>
      <p:sp>
        <p:nvSpPr>
          <p:cNvPr id="205905" name="Text Box 1105"/>
          <p:cNvSpPr txBox="1">
            <a:spLocks noChangeArrowheads="1"/>
          </p:cNvSpPr>
          <p:nvPr/>
        </p:nvSpPr>
        <p:spPr bwMode="auto">
          <a:xfrm>
            <a:off x="0" y="4076700"/>
            <a:ext cx="1547813" cy="641350"/>
          </a:xfrm>
          <a:prstGeom prst="rect">
            <a:avLst/>
          </a:prstGeom>
          <a:noFill/>
          <a:ln w="9525">
            <a:noFill/>
            <a:miter lim="800000"/>
            <a:headEnd/>
            <a:tailEnd/>
          </a:ln>
          <a:effectLst/>
        </p:spPr>
        <p:txBody>
          <a:bodyPr>
            <a:spAutoFit/>
          </a:bodyPr>
          <a:lstStyle/>
          <a:p>
            <a:r>
              <a:rPr lang="en-US"/>
              <a:t>1st hidden </a:t>
            </a:r>
          </a:p>
          <a:p>
            <a:r>
              <a:rPr lang="en-US"/>
              <a:t>layer</a:t>
            </a:r>
          </a:p>
        </p:txBody>
      </p:sp>
      <p:sp>
        <p:nvSpPr>
          <p:cNvPr id="205906" name="Text Box 1106"/>
          <p:cNvSpPr txBox="1">
            <a:spLocks noChangeArrowheads="1"/>
          </p:cNvSpPr>
          <p:nvPr/>
        </p:nvSpPr>
        <p:spPr bwMode="auto">
          <a:xfrm>
            <a:off x="0" y="3148013"/>
            <a:ext cx="1547813" cy="641350"/>
          </a:xfrm>
          <a:prstGeom prst="rect">
            <a:avLst/>
          </a:prstGeom>
          <a:noFill/>
          <a:ln w="9525">
            <a:noFill/>
            <a:miter lim="800000"/>
            <a:headEnd/>
            <a:tailEnd/>
          </a:ln>
          <a:effectLst/>
        </p:spPr>
        <p:txBody>
          <a:bodyPr>
            <a:spAutoFit/>
          </a:bodyPr>
          <a:lstStyle/>
          <a:p>
            <a:r>
              <a:rPr lang="en-US"/>
              <a:t>2nd hidden</a:t>
            </a:r>
          </a:p>
          <a:p>
            <a:r>
              <a:rPr lang="en-US"/>
              <a:t>layer</a:t>
            </a:r>
          </a:p>
        </p:txBody>
      </p:sp>
      <p:sp>
        <p:nvSpPr>
          <p:cNvPr id="205907" name="Text Box 1107"/>
          <p:cNvSpPr txBox="1">
            <a:spLocks noChangeArrowheads="1"/>
          </p:cNvSpPr>
          <p:nvPr/>
        </p:nvSpPr>
        <p:spPr bwMode="auto">
          <a:xfrm>
            <a:off x="-36513" y="2349500"/>
            <a:ext cx="1547813" cy="366713"/>
          </a:xfrm>
          <a:prstGeom prst="rect">
            <a:avLst/>
          </a:prstGeom>
          <a:noFill/>
          <a:ln w="9525">
            <a:noFill/>
            <a:miter lim="800000"/>
            <a:headEnd/>
            <a:tailEnd/>
          </a:ln>
          <a:effectLst/>
        </p:spPr>
        <p:txBody>
          <a:bodyPr>
            <a:spAutoFit/>
          </a:bodyPr>
          <a:lstStyle/>
          <a:p>
            <a:r>
              <a:rPr lang="en-US"/>
              <a:t>Output layer</a:t>
            </a:r>
          </a:p>
        </p:txBody>
      </p:sp>
      <p:grpSp>
        <p:nvGrpSpPr>
          <p:cNvPr id="81" name="Group 80"/>
          <p:cNvGrpSpPr/>
          <p:nvPr/>
        </p:nvGrpSpPr>
        <p:grpSpPr>
          <a:xfrm>
            <a:off x="4929190" y="3894338"/>
            <a:ext cx="3887787" cy="2249306"/>
            <a:chOff x="468313" y="2133600"/>
            <a:chExt cx="3887787" cy="2426726"/>
          </a:xfrm>
        </p:grpSpPr>
        <p:sp>
          <p:nvSpPr>
            <p:cNvPr id="92" name="Rectangle 1038"/>
            <p:cNvSpPr>
              <a:spLocks noChangeArrowheads="1"/>
            </p:cNvSpPr>
            <p:nvPr/>
          </p:nvSpPr>
          <p:spPr bwMode="auto">
            <a:xfrm>
              <a:off x="539750" y="3906276"/>
              <a:ext cx="287338" cy="287338"/>
            </a:xfrm>
            <a:prstGeom prst="rect">
              <a:avLst/>
            </a:prstGeom>
            <a:solidFill>
              <a:srgbClr val="FF3300"/>
            </a:solidFill>
            <a:ln w="9525">
              <a:solidFill>
                <a:schemeClr val="tx1"/>
              </a:solidFill>
              <a:miter lim="800000"/>
              <a:headEnd/>
              <a:tailEnd/>
            </a:ln>
            <a:effectLst/>
          </p:spPr>
          <p:txBody>
            <a:bodyPr wrap="none" anchor="ctr"/>
            <a:lstStyle/>
            <a:p>
              <a:endParaRPr lang="en-IN"/>
            </a:p>
          </p:txBody>
        </p:sp>
        <p:sp>
          <p:nvSpPr>
            <p:cNvPr id="93" name="Rectangle 1039"/>
            <p:cNvSpPr>
              <a:spLocks noChangeArrowheads="1"/>
            </p:cNvSpPr>
            <p:nvPr/>
          </p:nvSpPr>
          <p:spPr bwMode="auto">
            <a:xfrm>
              <a:off x="1044575" y="3906276"/>
              <a:ext cx="287338" cy="287338"/>
            </a:xfrm>
            <a:prstGeom prst="rect">
              <a:avLst/>
            </a:prstGeom>
            <a:solidFill>
              <a:srgbClr val="FF3300"/>
            </a:solidFill>
            <a:ln w="9525">
              <a:solidFill>
                <a:schemeClr val="tx1"/>
              </a:solidFill>
              <a:miter lim="800000"/>
              <a:headEnd/>
              <a:tailEnd/>
            </a:ln>
            <a:effectLst/>
          </p:spPr>
          <p:txBody>
            <a:bodyPr wrap="none" anchor="ctr"/>
            <a:lstStyle/>
            <a:p>
              <a:endParaRPr lang="en-IN"/>
            </a:p>
          </p:txBody>
        </p:sp>
        <p:sp>
          <p:nvSpPr>
            <p:cNvPr id="97" name="Rectangle 1043"/>
            <p:cNvSpPr>
              <a:spLocks noChangeArrowheads="1"/>
            </p:cNvSpPr>
            <p:nvPr/>
          </p:nvSpPr>
          <p:spPr bwMode="auto">
            <a:xfrm>
              <a:off x="3348038" y="3906276"/>
              <a:ext cx="287337" cy="287338"/>
            </a:xfrm>
            <a:prstGeom prst="rect">
              <a:avLst/>
            </a:prstGeom>
            <a:solidFill>
              <a:srgbClr val="FF3300"/>
            </a:solidFill>
            <a:ln w="9525">
              <a:solidFill>
                <a:schemeClr val="tx1"/>
              </a:solidFill>
              <a:miter lim="800000"/>
              <a:headEnd/>
              <a:tailEnd/>
            </a:ln>
            <a:effectLst/>
          </p:spPr>
          <p:txBody>
            <a:bodyPr wrap="none" anchor="ctr"/>
            <a:lstStyle/>
            <a:p>
              <a:endParaRPr lang="en-IN"/>
            </a:p>
          </p:txBody>
        </p:sp>
        <p:sp>
          <p:nvSpPr>
            <p:cNvPr id="98" name="Rectangle 1044"/>
            <p:cNvSpPr>
              <a:spLocks noChangeArrowheads="1"/>
            </p:cNvSpPr>
            <p:nvPr/>
          </p:nvSpPr>
          <p:spPr bwMode="auto">
            <a:xfrm>
              <a:off x="3924300" y="3906276"/>
              <a:ext cx="287338" cy="287338"/>
            </a:xfrm>
            <a:prstGeom prst="rect">
              <a:avLst/>
            </a:prstGeom>
            <a:solidFill>
              <a:srgbClr val="FF3300"/>
            </a:solidFill>
            <a:ln w="9525">
              <a:solidFill>
                <a:schemeClr val="tx1"/>
              </a:solidFill>
              <a:miter lim="800000"/>
              <a:headEnd/>
              <a:tailEnd/>
            </a:ln>
            <a:effectLst/>
          </p:spPr>
          <p:txBody>
            <a:bodyPr wrap="none" anchor="ctr"/>
            <a:lstStyle/>
            <a:p>
              <a:endParaRPr lang="en-IN"/>
            </a:p>
          </p:txBody>
        </p:sp>
        <p:sp>
          <p:nvSpPr>
            <p:cNvPr id="99" name="Oval 1045"/>
            <p:cNvSpPr>
              <a:spLocks noChangeArrowheads="1"/>
            </p:cNvSpPr>
            <p:nvPr/>
          </p:nvSpPr>
          <p:spPr bwMode="auto">
            <a:xfrm>
              <a:off x="1979613" y="2638425"/>
              <a:ext cx="431800" cy="431800"/>
            </a:xfrm>
            <a:prstGeom prst="ellipse">
              <a:avLst/>
            </a:prstGeom>
            <a:solidFill>
              <a:schemeClr val="accent1"/>
            </a:solidFill>
            <a:ln w="9525">
              <a:solidFill>
                <a:schemeClr val="tx1"/>
              </a:solidFill>
              <a:miter lim="800000"/>
              <a:headEnd/>
              <a:tailEnd/>
            </a:ln>
            <a:effectLst/>
          </p:spPr>
          <p:txBody>
            <a:bodyPr wrap="none" anchor="ctr"/>
            <a:lstStyle/>
            <a:p>
              <a:endParaRPr lang="en-IN"/>
            </a:p>
          </p:txBody>
        </p:sp>
        <p:sp>
          <p:nvSpPr>
            <p:cNvPr id="100" name="Oval 1046"/>
            <p:cNvSpPr>
              <a:spLocks noChangeArrowheads="1"/>
            </p:cNvSpPr>
            <p:nvPr/>
          </p:nvSpPr>
          <p:spPr bwMode="auto">
            <a:xfrm>
              <a:off x="2627313" y="2638425"/>
              <a:ext cx="431800" cy="431800"/>
            </a:xfrm>
            <a:prstGeom prst="ellipse">
              <a:avLst/>
            </a:prstGeom>
            <a:solidFill>
              <a:schemeClr val="accent1"/>
            </a:solidFill>
            <a:ln w="9525">
              <a:solidFill>
                <a:schemeClr val="tx1"/>
              </a:solidFill>
              <a:miter lim="800000"/>
              <a:headEnd/>
              <a:tailEnd/>
            </a:ln>
            <a:effectLst/>
          </p:spPr>
          <p:txBody>
            <a:bodyPr wrap="none" anchor="ctr"/>
            <a:lstStyle/>
            <a:p>
              <a:endParaRPr lang="en-IN"/>
            </a:p>
          </p:txBody>
        </p:sp>
        <p:sp>
          <p:nvSpPr>
            <p:cNvPr id="121" name="Line 1067"/>
            <p:cNvSpPr>
              <a:spLocks noChangeShapeType="1"/>
            </p:cNvSpPr>
            <p:nvPr/>
          </p:nvSpPr>
          <p:spPr bwMode="auto">
            <a:xfrm flipV="1">
              <a:off x="2195513" y="2133600"/>
              <a:ext cx="0" cy="503238"/>
            </a:xfrm>
            <a:prstGeom prst="line">
              <a:avLst/>
            </a:prstGeom>
            <a:noFill/>
            <a:ln w="9525">
              <a:solidFill>
                <a:schemeClr val="tx1"/>
              </a:solidFill>
              <a:miter lim="800000"/>
              <a:headEnd/>
              <a:tailEnd type="triangle" w="med" len="med"/>
            </a:ln>
            <a:effectLst/>
          </p:spPr>
          <p:txBody>
            <a:bodyPr wrap="none"/>
            <a:lstStyle/>
            <a:p>
              <a:endParaRPr lang="en-IN"/>
            </a:p>
          </p:txBody>
        </p:sp>
        <p:sp>
          <p:nvSpPr>
            <p:cNvPr id="122" name="Line 1068"/>
            <p:cNvSpPr>
              <a:spLocks noChangeShapeType="1"/>
            </p:cNvSpPr>
            <p:nvPr/>
          </p:nvSpPr>
          <p:spPr bwMode="auto">
            <a:xfrm flipV="1">
              <a:off x="2843213" y="2133600"/>
              <a:ext cx="0" cy="503238"/>
            </a:xfrm>
            <a:prstGeom prst="line">
              <a:avLst/>
            </a:prstGeom>
            <a:noFill/>
            <a:ln w="9525">
              <a:solidFill>
                <a:schemeClr val="tx1"/>
              </a:solidFill>
              <a:miter lim="800000"/>
              <a:headEnd/>
              <a:tailEnd type="triangle" w="med" len="med"/>
            </a:ln>
            <a:effectLst/>
          </p:spPr>
          <p:txBody>
            <a:bodyPr wrap="none"/>
            <a:lstStyle/>
            <a:p>
              <a:endParaRPr lang="en-IN"/>
            </a:p>
          </p:txBody>
        </p:sp>
        <p:sp>
          <p:nvSpPr>
            <p:cNvPr id="152" name="Text Box 1101"/>
            <p:cNvSpPr txBox="1">
              <a:spLocks noChangeArrowheads="1"/>
            </p:cNvSpPr>
            <p:nvPr/>
          </p:nvSpPr>
          <p:spPr bwMode="auto">
            <a:xfrm>
              <a:off x="468313" y="4187263"/>
              <a:ext cx="425450" cy="366712"/>
            </a:xfrm>
            <a:prstGeom prst="rect">
              <a:avLst/>
            </a:prstGeom>
            <a:noFill/>
            <a:ln w="9525">
              <a:noFill/>
              <a:miter lim="800000"/>
              <a:headEnd/>
              <a:tailEnd/>
            </a:ln>
            <a:effectLst/>
          </p:spPr>
          <p:txBody>
            <a:bodyPr wrap="none">
              <a:spAutoFit/>
            </a:bodyPr>
            <a:lstStyle/>
            <a:p>
              <a:r>
                <a:rPr lang="en-US" dirty="0"/>
                <a:t>x1</a:t>
              </a:r>
            </a:p>
          </p:txBody>
        </p:sp>
        <p:sp>
          <p:nvSpPr>
            <p:cNvPr id="153" name="Text Box 1102"/>
            <p:cNvSpPr txBox="1">
              <a:spLocks noChangeArrowheads="1"/>
            </p:cNvSpPr>
            <p:nvPr/>
          </p:nvSpPr>
          <p:spPr bwMode="auto">
            <a:xfrm>
              <a:off x="971550" y="4193614"/>
              <a:ext cx="425450" cy="366712"/>
            </a:xfrm>
            <a:prstGeom prst="rect">
              <a:avLst/>
            </a:prstGeom>
            <a:noFill/>
            <a:ln w="9525">
              <a:noFill/>
              <a:miter lim="800000"/>
              <a:headEnd/>
              <a:tailEnd/>
            </a:ln>
            <a:effectLst/>
          </p:spPr>
          <p:txBody>
            <a:bodyPr wrap="none">
              <a:spAutoFit/>
            </a:bodyPr>
            <a:lstStyle/>
            <a:p>
              <a:r>
                <a:rPr lang="en-US"/>
                <a:t>x2</a:t>
              </a:r>
            </a:p>
          </p:txBody>
        </p:sp>
        <p:sp>
          <p:nvSpPr>
            <p:cNvPr id="154" name="Text Box 1103"/>
            <p:cNvSpPr txBox="1">
              <a:spLocks noChangeArrowheads="1"/>
            </p:cNvSpPr>
            <p:nvPr/>
          </p:nvSpPr>
          <p:spPr bwMode="auto">
            <a:xfrm>
              <a:off x="3930650" y="4193614"/>
              <a:ext cx="425450" cy="366712"/>
            </a:xfrm>
            <a:prstGeom prst="rect">
              <a:avLst/>
            </a:prstGeom>
            <a:noFill/>
            <a:ln w="9525">
              <a:noFill/>
              <a:miter lim="800000"/>
              <a:headEnd/>
              <a:tailEnd/>
            </a:ln>
            <a:effectLst/>
          </p:spPr>
          <p:txBody>
            <a:bodyPr wrap="none">
              <a:spAutoFit/>
            </a:bodyPr>
            <a:lstStyle/>
            <a:p>
              <a:r>
                <a:rPr lang="en-US"/>
                <a:t>xn</a:t>
              </a:r>
            </a:p>
          </p:txBody>
        </p:sp>
        <p:sp>
          <p:nvSpPr>
            <p:cNvPr id="155" name="Text Box 1104"/>
            <p:cNvSpPr txBox="1">
              <a:spLocks noChangeArrowheads="1"/>
            </p:cNvSpPr>
            <p:nvPr/>
          </p:nvSpPr>
          <p:spPr bwMode="auto">
            <a:xfrm>
              <a:off x="1979613" y="4193614"/>
              <a:ext cx="1793875" cy="366712"/>
            </a:xfrm>
            <a:prstGeom prst="rect">
              <a:avLst/>
            </a:prstGeom>
            <a:noFill/>
            <a:ln w="9525">
              <a:noFill/>
              <a:miter lim="800000"/>
              <a:headEnd/>
              <a:tailEnd/>
            </a:ln>
            <a:effectLst/>
          </p:spPr>
          <p:txBody>
            <a:bodyPr>
              <a:spAutoFit/>
            </a:bodyPr>
            <a:lstStyle/>
            <a:p>
              <a:r>
                <a:rPr lang="en-US"/>
                <a:t>…..</a:t>
              </a:r>
            </a:p>
          </p:txBody>
        </p:sp>
      </p:grpSp>
      <p:cxnSp>
        <p:nvCxnSpPr>
          <p:cNvPr id="157" name="Straight Connector 156"/>
          <p:cNvCxnSpPr>
            <a:stCxn id="92" idx="0"/>
            <a:endCxn id="99" idx="3"/>
          </p:cNvCxnSpPr>
          <p:nvPr/>
        </p:nvCxnSpPr>
        <p:spPr>
          <a:xfrm rot="5400000" flipH="1" flipV="1">
            <a:off x="5407242" y="4440928"/>
            <a:ext cx="833538" cy="13594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a:stCxn id="93" idx="0"/>
            <a:endCxn id="99" idx="3"/>
          </p:cNvCxnSpPr>
          <p:nvPr/>
        </p:nvCxnSpPr>
        <p:spPr>
          <a:xfrm rot="5400000" flipH="1" flipV="1">
            <a:off x="5659654" y="4693341"/>
            <a:ext cx="833538" cy="8546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a:stCxn id="92" idx="0"/>
            <a:endCxn id="100" idx="3"/>
          </p:cNvCxnSpPr>
          <p:nvPr/>
        </p:nvCxnSpPr>
        <p:spPr>
          <a:xfrm rot="5400000" flipH="1" flipV="1">
            <a:off x="5731092" y="4117078"/>
            <a:ext cx="833538" cy="2007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93" idx="0"/>
            <a:endCxn id="100" idx="3"/>
          </p:cNvCxnSpPr>
          <p:nvPr/>
        </p:nvCxnSpPr>
        <p:spPr>
          <a:xfrm rot="5400000" flipH="1" flipV="1">
            <a:off x="5983504" y="4369491"/>
            <a:ext cx="833538" cy="15023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98" idx="0"/>
            <a:endCxn id="100" idx="5"/>
          </p:cNvCxnSpPr>
          <p:nvPr/>
        </p:nvCxnSpPr>
        <p:spPr>
          <a:xfrm rot="16200000" flipV="1">
            <a:off x="7576031" y="4584597"/>
            <a:ext cx="833538" cy="10720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98" idx="0"/>
            <a:endCxn id="99" idx="5"/>
          </p:cNvCxnSpPr>
          <p:nvPr/>
        </p:nvCxnSpPr>
        <p:spPr>
          <a:xfrm rot="16200000" flipV="1">
            <a:off x="7252181" y="4260747"/>
            <a:ext cx="833538" cy="17197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97" idx="0"/>
            <a:endCxn id="100" idx="5"/>
          </p:cNvCxnSpPr>
          <p:nvPr/>
        </p:nvCxnSpPr>
        <p:spPr>
          <a:xfrm rot="16200000" flipV="1">
            <a:off x="7287900" y="4872728"/>
            <a:ext cx="833538" cy="495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97" idx="0"/>
            <a:endCxn id="99" idx="5"/>
          </p:cNvCxnSpPr>
          <p:nvPr/>
        </p:nvCxnSpPr>
        <p:spPr>
          <a:xfrm rot="16200000" flipV="1">
            <a:off x="6964050" y="4548878"/>
            <a:ext cx="833538" cy="11435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 name="Picture 6"/>
          <p:cNvPicPr>
            <a:picLocks noChangeAspect="1" noChangeArrowheads="1"/>
          </p:cNvPicPr>
          <p:nvPr/>
        </p:nvPicPr>
        <p:blipFill>
          <a:blip r:embed="rId3" cstate="print"/>
          <a:srcRect l="1581" t="1564" r="1976" b="1970"/>
          <a:stretch>
            <a:fillRect/>
          </a:stretch>
        </p:blipFill>
        <p:spPr bwMode="auto">
          <a:xfrm>
            <a:off x="428596" y="1071546"/>
            <a:ext cx="3000396" cy="1071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1026"/>
          <p:cNvSpPr>
            <a:spLocks noGrp="1" noChangeArrowheads="1"/>
          </p:cNvSpPr>
          <p:nvPr>
            <p:ph type="title"/>
          </p:nvPr>
        </p:nvSpPr>
        <p:spPr>
          <a:xfrm>
            <a:off x="0" y="0"/>
            <a:ext cx="9144000" cy="1000108"/>
          </a:xfrm>
        </p:spPr>
        <p:txBody>
          <a:bodyPr/>
          <a:lstStyle/>
          <a:p>
            <a:r>
              <a:rPr lang="en-US" b="1" dirty="0" smtClean="0"/>
              <a:t>Recurrent </a:t>
            </a:r>
            <a:r>
              <a:rPr lang="en-US" b="1" dirty="0"/>
              <a:t>Neural Networks</a:t>
            </a:r>
          </a:p>
        </p:txBody>
      </p:sp>
      <p:sp>
        <p:nvSpPr>
          <p:cNvPr id="205870" name="Rectangle 1070"/>
          <p:cNvSpPr>
            <a:spLocks noGrp="1" noChangeArrowheads="1"/>
          </p:cNvSpPr>
          <p:nvPr>
            <p:ph type="body" sz="half" idx="2"/>
          </p:nvPr>
        </p:nvSpPr>
        <p:spPr>
          <a:xfrm>
            <a:off x="4286248" y="1600200"/>
            <a:ext cx="4400552" cy="4525963"/>
          </a:xfrm>
          <a:noFill/>
        </p:spPr>
        <p:txBody>
          <a:bodyPr/>
          <a:lstStyle/>
          <a:p>
            <a:pPr algn="just">
              <a:lnSpc>
                <a:spcPct val="90000"/>
              </a:lnSpc>
              <a:buFont typeface="Wingdings" pitchFamily="2" charset="2"/>
              <a:buChar char="Ø"/>
            </a:pPr>
            <a:r>
              <a:rPr lang="en-US" sz="2400" dirty="0" smtClean="0"/>
              <a:t>There is at lease one feed back loop.</a:t>
            </a:r>
            <a:endParaRPr lang="en-US" sz="2400" dirty="0"/>
          </a:p>
          <a:p>
            <a:pPr algn="just">
              <a:lnSpc>
                <a:spcPct val="90000"/>
              </a:lnSpc>
              <a:buNone/>
            </a:pPr>
            <a:endParaRPr lang="en-US" sz="2400" dirty="0"/>
          </a:p>
        </p:txBody>
      </p:sp>
      <p:sp>
        <p:nvSpPr>
          <p:cNvPr id="205828" name="Oval 1028"/>
          <p:cNvSpPr>
            <a:spLocks noChangeArrowheads="1"/>
          </p:cNvSpPr>
          <p:nvPr/>
        </p:nvSpPr>
        <p:spPr bwMode="auto">
          <a:xfrm>
            <a:off x="1116013" y="4365625"/>
            <a:ext cx="431800" cy="431800"/>
          </a:xfrm>
          <a:prstGeom prst="ellipse">
            <a:avLst/>
          </a:prstGeom>
          <a:solidFill>
            <a:schemeClr val="accent1"/>
          </a:solidFill>
          <a:ln w="9525">
            <a:solidFill>
              <a:schemeClr val="tx1"/>
            </a:solidFill>
            <a:miter lim="800000"/>
            <a:headEnd/>
            <a:tailEnd/>
          </a:ln>
          <a:effectLst/>
        </p:spPr>
        <p:txBody>
          <a:bodyPr wrap="none" anchor="ctr"/>
          <a:lstStyle/>
          <a:p>
            <a:endParaRPr lang="en-IN"/>
          </a:p>
        </p:txBody>
      </p:sp>
      <p:sp>
        <p:nvSpPr>
          <p:cNvPr id="205829" name="Oval 1029"/>
          <p:cNvSpPr>
            <a:spLocks noChangeArrowheads="1"/>
          </p:cNvSpPr>
          <p:nvPr/>
        </p:nvSpPr>
        <p:spPr bwMode="auto">
          <a:xfrm>
            <a:off x="1692275" y="4365625"/>
            <a:ext cx="431800" cy="431800"/>
          </a:xfrm>
          <a:prstGeom prst="ellipse">
            <a:avLst/>
          </a:prstGeom>
          <a:solidFill>
            <a:schemeClr val="accent1"/>
          </a:solidFill>
          <a:ln w="9525">
            <a:solidFill>
              <a:schemeClr val="tx1"/>
            </a:solidFill>
            <a:miter lim="800000"/>
            <a:headEnd/>
            <a:tailEnd/>
          </a:ln>
          <a:effectLst/>
        </p:spPr>
        <p:txBody>
          <a:bodyPr wrap="none" anchor="ctr"/>
          <a:lstStyle/>
          <a:p>
            <a:endParaRPr lang="en-IN"/>
          </a:p>
        </p:txBody>
      </p:sp>
      <p:sp>
        <p:nvSpPr>
          <p:cNvPr id="205830" name="Oval 1030"/>
          <p:cNvSpPr>
            <a:spLocks noChangeArrowheads="1"/>
          </p:cNvSpPr>
          <p:nvPr/>
        </p:nvSpPr>
        <p:spPr bwMode="auto">
          <a:xfrm>
            <a:off x="2268538" y="4365625"/>
            <a:ext cx="431800" cy="431800"/>
          </a:xfrm>
          <a:prstGeom prst="ellipse">
            <a:avLst/>
          </a:prstGeom>
          <a:solidFill>
            <a:schemeClr val="accent1"/>
          </a:solidFill>
          <a:ln w="9525">
            <a:solidFill>
              <a:schemeClr val="tx1"/>
            </a:solidFill>
            <a:miter lim="800000"/>
            <a:headEnd/>
            <a:tailEnd/>
          </a:ln>
          <a:effectLst/>
        </p:spPr>
        <p:txBody>
          <a:bodyPr wrap="none" anchor="ctr"/>
          <a:lstStyle/>
          <a:p>
            <a:endParaRPr lang="en-IN"/>
          </a:p>
        </p:txBody>
      </p:sp>
      <p:sp>
        <p:nvSpPr>
          <p:cNvPr id="205831" name="Oval 1031"/>
          <p:cNvSpPr>
            <a:spLocks noChangeArrowheads="1"/>
          </p:cNvSpPr>
          <p:nvPr/>
        </p:nvSpPr>
        <p:spPr bwMode="auto">
          <a:xfrm>
            <a:off x="2916238" y="4365625"/>
            <a:ext cx="431800" cy="431800"/>
          </a:xfrm>
          <a:prstGeom prst="ellipse">
            <a:avLst/>
          </a:prstGeom>
          <a:solidFill>
            <a:schemeClr val="accent1"/>
          </a:solidFill>
          <a:ln w="9525">
            <a:solidFill>
              <a:schemeClr val="tx1"/>
            </a:solidFill>
            <a:miter lim="800000"/>
            <a:headEnd/>
            <a:tailEnd/>
          </a:ln>
          <a:effectLst/>
        </p:spPr>
        <p:txBody>
          <a:bodyPr wrap="none" anchor="ctr"/>
          <a:lstStyle/>
          <a:p>
            <a:endParaRPr lang="en-IN"/>
          </a:p>
        </p:txBody>
      </p:sp>
      <p:sp>
        <p:nvSpPr>
          <p:cNvPr id="205832" name="Oval 1032"/>
          <p:cNvSpPr>
            <a:spLocks noChangeArrowheads="1"/>
          </p:cNvSpPr>
          <p:nvPr/>
        </p:nvSpPr>
        <p:spPr bwMode="auto">
          <a:xfrm>
            <a:off x="3563938" y="4365625"/>
            <a:ext cx="431800" cy="431800"/>
          </a:xfrm>
          <a:prstGeom prst="ellipse">
            <a:avLst/>
          </a:prstGeom>
          <a:solidFill>
            <a:schemeClr val="accent1"/>
          </a:solidFill>
          <a:ln w="9525">
            <a:solidFill>
              <a:schemeClr val="tx1"/>
            </a:solidFill>
            <a:miter lim="800000"/>
            <a:headEnd/>
            <a:tailEnd/>
          </a:ln>
          <a:effectLst/>
        </p:spPr>
        <p:txBody>
          <a:bodyPr wrap="none" anchor="ctr"/>
          <a:lstStyle/>
          <a:p>
            <a:endParaRPr lang="en-IN"/>
          </a:p>
        </p:txBody>
      </p:sp>
      <p:sp>
        <p:nvSpPr>
          <p:cNvPr id="205833" name="Oval 1033"/>
          <p:cNvSpPr>
            <a:spLocks noChangeArrowheads="1"/>
          </p:cNvSpPr>
          <p:nvPr/>
        </p:nvSpPr>
        <p:spPr bwMode="auto">
          <a:xfrm>
            <a:off x="1116013" y="3502025"/>
            <a:ext cx="431800" cy="431800"/>
          </a:xfrm>
          <a:prstGeom prst="ellipse">
            <a:avLst/>
          </a:prstGeom>
          <a:solidFill>
            <a:schemeClr val="accent1"/>
          </a:solidFill>
          <a:ln w="9525">
            <a:solidFill>
              <a:schemeClr val="tx1"/>
            </a:solidFill>
            <a:miter lim="800000"/>
            <a:headEnd/>
            <a:tailEnd/>
          </a:ln>
          <a:effectLst/>
        </p:spPr>
        <p:txBody>
          <a:bodyPr wrap="none" anchor="ctr"/>
          <a:lstStyle/>
          <a:p>
            <a:endParaRPr lang="en-IN"/>
          </a:p>
        </p:txBody>
      </p:sp>
      <p:sp>
        <p:nvSpPr>
          <p:cNvPr id="205834" name="Oval 1034"/>
          <p:cNvSpPr>
            <a:spLocks noChangeArrowheads="1"/>
          </p:cNvSpPr>
          <p:nvPr/>
        </p:nvSpPr>
        <p:spPr bwMode="auto">
          <a:xfrm>
            <a:off x="1692275" y="3502025"/>
            <a:ext cx="431800" cy="431800"/>
          </a:xfrm>
          <a:prstGeom prst="ellipse">
            <a:avLst/>
          </a:prstGeom>
          <a:solidFill>
            <a:schemeClr val="accent1"/>
          </a:solidFill>
          <a:ln w="9525">
            <a:solidFill>
              <a:schemeClr val="tx1"/>
            </a:solidFill>
            <a:miter lim="800000"/>
            <a:headEnd/>
            <a:tailEnd/>
          </a:ln>
          <a:effectLst/>
        </p:spPr>
        <p:txBody>
          <a:bodyPr wrap="none" anchor="ctr"/>
          <a:lstStyle/>
          <a:p>
            <a:endParaRPr lang="en-IN"/>
          </a:p>
        </p:txBody>
      </p:sp>
      <p:sp>
        <p:nvSpPr>
          <p:cNvPr id="205835" name="Oval 1035"/>
          <p:cNvSpPr>
            <a:spLocks noChangeArrowheads="1"/>
          </p:cNvSpPr>
          <p:nvPr/>
        </p:nvSpPr>
        <p:spPr bwMode="auto">
          <a:xfrm>
            <a:off x="2268538" y="3502025"/>
            <a:ext cx="431800" cy="431800"/>
          </a:xfrm>
          <a:prstGeom prst="ellipse">
            <a:avLst/>
          </a:prstGeom>
          <a:solidFill>
            <a:schemeClr val="accent1"/>
          </a:solidFill>
          <a:ln w="9525">
            <a:solidFill>
              <a:schemeClr val="tx1"/>
            </a:solidFill>
            <a:miter lim="800000"/>
            <a:headEnd/>
            <a:tailEnd/>
          </a:ln>
          <a:effectLst/>
        </p:spPr>
        <p:txBody>
          <a:bodyPr wrap="none" anchor="ctr"/>
          <a:lstStyle/>
          <a:p>
            <a:endParaRPr lang="en-IN"/>
          </a:p>
        </p:txBody>
      </p:sp>
      <p:sp>
        <p:nvSpPr>
          <p:cNvPr id="205836" name="Oval 1036"/>
          <p:cNvSpPr>
            <a:spLocks noChangeArrowheads="1"/>
          </p:cNvSpPr>
          <p:nvPr/>
        </p:nvSpPr>
        <p:spPr bwMode="auto">
          <a:xfrm>
            <a:off x="2916238" y="3502025"/>
            <a:ext cx="431800" cy="431800"/>
          </a:xfrm>
          <a:prstGeom prst="ellipse">
            <a:avLst/>
          </a:prstGeom>
          <a:solidFill>
            <a:schemeClr val="accent1"/>
          </a:solidFill>
          <a:ln w="9525">
            <a:solidFill>
              <a:schemeClr val="tx1"/>
            </a:solidFill>
            <a:miter lim="800000"/>
            <a:headEnd/>
            <a:tailEnd/>
          </a:ln>
          <a:effectLst/>
        </p:spPr>
        <p:txBody>
          <a:bodyPr wrap="none" anchor="ctr"/>
          <a:lstStyle/>
          <a:p>
            <a:endParaRPr lang="en-IN"/>
          </a:p>
        </p:txBody>
      </p:sp>
      <p:sp>
        <p:nvSpPr>
          <p:cNvPr id="205837" name="Oval 1037"/>
          <p:cNvSpPr>
            <a:spLocks noChangeArrowheads="1"/>
          </p:cNvSpPr>
          <p:nvPr/>
        </p:nvSpPr>
        <p:spPr bwMode="auto">
          <a:xfrm>
            <a:off x="3563938" y="3502025"/>
            <a:ext cx="431800" cy="431800"/>
          </a:xfrm>
          <a:prstGeom prst="ellipse">
            <a:avLst/>
          </a:prstGeom>
          <a:solidFill>
            <a:schemeClr val="accent1"/>
          </a:solidFill>
          <a:ln w="9525">
            <a:solidFill>
              <a:schemeClr val="tx1"/>
            </a:solidFill>
            <a:miter lim="800000"/>
            <a:headEnd/>
            <a:tailEnd/>
          </a:ln>
          <a:effectLst/>
        </p:spPr>
        <p:txBody>
          <a:bodyPr wrap="none" anchor="ctr"/>
          <a:lstStyle/>
          <a:p>
            <a:endParaRPr lang="en-IN"/>
          </a:p>
        </p:txBody>
      </p:sp>
      <p:sp>
        <p:nvSpPr>
          <p:cNvPr id="205838" name="Rectangle 1038"/>
          <p:cNvSpPr>
            <a:spLocks noChangeArrowheads="1"/>
          </p:cNvSpPr>
          <p:nvPr/>
        </p:nvSpPr>
        <p:spPr bwMode="auto">
          <a:xfrm>
            <a:off x="539750" y="5518150"/>
            <a:ext cx="287338" cy="287338"/>
          </a:xfrm>
          <a:prstGeom prst="rect">
            <a:avLst/>
          </a:prstGeom>
          <a:solidFill>
            <a:srgbClr val="FF3300"/>
          </a:solidFill>
          <a:ln w="9525">
            <a:solidFill>
              <a:schemeClr val="tx1"/>
            </a:solidFill>
            <a:miter lim="800000"/>
            <a:headEnd/>
            <a:tailEnd/>
          </a:ln>
          <a:effectLst/>
        </p:spPr>
        <p:txBody>
          <a:bodyPr wrap="none" anchor="ctr"/>
          <a:lstStyle/>
          <a:p>
            <a:endParaRPr lang="en-IN"/>
          </a:p>
        </p:txBody>
      </p:sp>
      <p:sp>
        <p:nvSpPr>
          <p:cNvPr id="205839" name="Rectangle 1039"/>
          <p:cNvSpPr>
            <a:spLocks noChangeArrowheads="1"/>
          </p:cNvSpPr>
          <p:nvPr/>
        </p:nvSpPr>
        <p:spPr bwMode="auto">
          <a:xfrm>
            <a:off x="1044575" y="5518150"/>
            <a:ext cx="287338" cy="287338"/>
          </a:xfrm>
          <a:prstGeom prst="rect">
            <a:avLst/>
          </a:prstGeom>
          <a:solidFill>
            <a:srgbClr val="FF3300"/>
          </a:solidFill>
          <a:ln w="9525">
            <a:solidFill>
              <a:schemeClr val="tx1"/>
            </a:solidFill>
            <a:miter lim="800000"/>
            <a:headEnd/>
            <a:tailEnd/>
          </a:ln>
          <a:effectLst/>
        </p:spPr>
        <p:txBody>
          <a:bodyPr wrap="none" anchor="ctr"/>
          <a:lstStyle/>
          <a:p>
            <a:endParaRPr lang="en-IN"/>
          </a:p>
        </p:txBody>
      </p:sp>
      <p:sp>
        <p:nvSpPr>
          <p:cNvPr id="205840" name="Rectangle 1040"/>
          <p:cNvSpPr>
            <a:spLocks noChangeArrowheads="1"/>
          </p:cNvSpPr>
          <p:nvPr/>
        </p:nvSpPr>
        <p:spPr bwMode="auto">
          <a:xfrm>
            <a:off x="1620838" y="5518150"/>
            <a:ext cx="287337" cy="287338"/>
          </a:xfrm>
          <a:prstGeom prst="rect">
            <a:avLst/>
          </a:prstGeom>
          <a:solidFill>
            <a:srgbClr val="FF3300"/>
          </a:solidFill>
          <a:ln w="9525">
            <a:solidFill>
              <a:schemeClr val="tx1"/>
            </a:solidFill>
            <a:miter lim="800000"/>
            <a:headEnd/>
            <a:tailEnd/>
          </a:ln>
          <a:effectLst/>
        </p:spPr>
        <p:txBody>
          <a:bodyPr wrap="none" anchor="ctr"/>
          <a:lstStyle/>
          <a:p>
            <a:endParaRPr lang="en-IN"/>
          </a:p>
        </p:txBody>
      </p:sp>
      <p:sp>
        <p:nvSpPr>
          <p:cNvPr id="205841" name="Rectangle 1041"/>
          <p:cNvSpPr>
            <a:spLocks noChangeArrowheads="1"/>
          </p:cNvSpPr>
          <p:nvPr/>
        </p:nvSpPr>
        <p:spPr bwMode="auto">
          <a:xfrm>
            <a:off x="2197100" y="5518150"/>
            <a:ext cx="287338" cy="287338"/>
          </a:xfrm>
          <a:prstGeom prst="rect">
            <a:avLst/>
          </a:prstGeom>
          <a:solidFill>
            <a:srgbClr val="FF3300"/>
          </a:solidFill>
          <a:ln w="9525">
            <a:solidFill>
              <a:schemeClr val="tx1"/>
            </a:solidFill>
            <a:miter lim="800000"/>
            <a:headEnd/>
            <a:tailEnd/>
          </a:ln>
          <a:effectLst/>
        </p:spPr>
        <p:txBody>
          <a:bodyPr wrap="none" anchor="ctr"/>
          <a:lstStyle/>
          <a:p>
            <a:endParaRPr lang="en-IN"/>
          </a:p>
        </p:txBody>
      </p:sp>
      <p:sp>
        <p:nvSpPr>
          <p:cNvPr id="205842" name="Rectangle 1042"/>
          <p:cNvSpPr>
            <a:spLocks noChangeArrowheads="1"/>
          </p:cNvSpPr>
          <p:nvPr/>
        </p:nvSpPr>
        <p:spPr bwMode="auto">
          <a:xfrm>
            <a:off x="2773363" y="5518150"/>
            <a:ext cx="287337" cy="287338"/>
          </a:xfrm>
          <a:prstGeom prst="rect">
            <a:avLst/>
          </a:prstGeom>
          <a:solidFill>
            <a:srgbClr val="FF3300"/>
          </a:solidFill>
          <a:ln w="9525">
            <a:solidFill>
              <a:schemeClr val="tx1"/>
            </a:solidFill>
            <a:miter lim="800000"/>
            <a:headEnd/>
            <a:tailEnd/>
          </a:ln>
          <a:effectLst/>
        </p:spPr>
        <p:txBody>
          <a:bodyPr wrap="none" anchor="ctr"/>
          <a:lstStyle/>
          <a:p>
            <a:endParaRPr lang="en-IN"/>
          </a:p>
        </p:txBody>
      </p:sp>
      <p:sp>
        <p:nvSpPr>
          <p:cNvPr id="205843" name="Rectangle 1043"/>
          <p:cNvSpPr>
            <a:spLocks noChangeArrowheads="1"/>
          </p:cNvSpPr>
          <p:nvPr/>
        </p:nvSpPr>
        <p:spPr bwMode="auto">
          <a:xfrm>
            <a:off x="3348038" y="5518150"/>
            <a:ext cx="287337" cy="287338"/>
          </a:xfrm>
          <a:prstGeom prst="rect">
            <a:avLst/>
          </a:prstGeom>
          <a:solidFill>
            <a:srgbClr val="FF3300"/>
          </a:solidFill>
          <a:ln w="9525">
            <a:solidFill>
              <a:schemeClr val="tx1"/>
            </a:solidFill>
            <a:miter lim="800000"/>
            <a:headEnd/>
            <a:tailEnd/>
          </a:ln>
          <a:effectLst/>
        </p:spPr>
        <p:txBody>
          <a:bodyPr wrap="none" anchor="ctr"/>
          <a:lstStyle/>
          <a:p>
            <a:endParaRPr lang="en-IN"/>
          </a:p>
        </p:txBody>
      </p:sp>
      <p:sp>
        <p:nvSpPr>
          <p:cNvPr id="205844" name="Rectangle 1044"/>
          <p:cNvSpPr>
            <a:spLocks noChangeArrowheads="1"/>
          </p:cNvSpPr>
          <p:nvPr/>
        </p:nvSpPr>
        <p:spPr bwMode="auto">
          <a:xfrm>
            <a:off x="3924300" y="5518150"/>
            <a:ext cx="287338" cy="287338"/>
          </a:xfrm>
          <a:prstGeom prst="rect">
            <a:avLst/>
          </a:prstGeom>
          <a:solidFill>
            <a:srgbClr val="FF3300"/>
          </a:solidFill>
          <a:ln w="9525">
            <a:solidFill>
              <a:schemeClr val="tx1"/>
            </a:solidFill>
            <a:miter lim="800000"/>
            <a:headEnd/>
            <a:tailEnd/>
          </a:ln>
          <a:effectLst/>
        </p:spPr>
        <p:txBody>
          <a:bodyPr wrap="none" anchor="ctr"/>
          <a:lstStyle/>
          <a:p>
            <a:endParaRPr lang="en-IN"/>
          </a:p>
        </p:txBody>
      </p:sp>
      <p:sp>
        <p:nvSpPr>
          <p:cNvPr id="205845" name="Oval 1045"/>
          <p:cNvSpPr>
            <a:spLocks noChangeArrowheads="1"/>
          </p:cNvSpPr>
          <p:nvPr/>
        </p:nvSpPr>
        <p:spPr bwMode="auto">
          <a:xfrm>
            <a:off x="1979613" y="2638425"/>
            <a:ext cx="431800" cy="431800"/>
          </a:xfrm>
          <a:prstGeom prst="ellipse">
            <a:avLst/>
          </a:prstGeom>
          <a:solidFill>
            <a:schemeClr val="accent1"/>
          </a:solidFill>
          <a:ln w="9525">
            <a:solidFill>
              <a:schemeClr val="tx1"/>
            </a:solidFill>
            <a:miter lim="800000"/>
            <a:headEnd/>
            <a:tailEnd/>
          </a:ln>
          <a:effectLst/>
        </p:spPr>
        <p:txBody>
          <a:bodyPr wrap="none" anchor="ctr"/>
          <a:lstStyle/>
          <a:p>
            <a:endParaRPr lang="en-IN"/>
          </a:p>
        </p:txBody>
      </p:sp>
      <p:sp>
        <p:nvSpPr>
          <p:cNvPr id="205846" name="Oval 1046"/>
          <p:cNvSpPr>
            <a:spLocks noChangeArrowheads="1"/>
          </p:cNvSpPr>
          <p:nvPr/>
        </p:nvSpPr>
        <p:spPr bwMode="auto">
          <a:xfrm>
            <a:off x="2627313" y="2638425"/>
            <a:ext cx="431800" cy="431800"/>
          </a:xfrm>
          <a:prstGeom prst="ellipse">
            <a:avLst/>
          </a:prstGeom>
          <a:solidFill>
            <a:schemeClr val="accent1"/>
          </a:solidFill>
          <a:ln w="9525">
            <a:solidFill>
              <a:schemeClr val="tx1"/>
            </a:solidFill>
            <a:miter lim="800000"/>
            <a:headEnd/>
            <a:tailEnd/>
          </a:ln>
          <a:effectLst/>
        </p:spPr>
        <p:txBody>
          <a:bodyPr wrap="none" anchor="ctr"/>
          <a:lstStyle/>
          <a:p>
            <a:endParaRPr lang="en-IN"/>
          </a:p>
        </p:txBody>
      </p:sp>
      <p:sp>
        <p:nvSpPr>
          <p:cNvPr id="205847" name="Line 1047"/>
          <p:cNvSpPr>
            <a:spLocks noChangeShapeType="1"/>
          </p:cNvSpPr>
          <p:nvPr/>
        </p:nvSpPr>
        <p:spPr bwMode="auto">
          <a:xfrm flipV="1">
            <a:off x="1331913" y="3068638"/>
            <a:ext cx="863600" cy="431800"/>
          </a:xfrm>
          <a:prstGeom prst="line">
            <a:avLst/>
          </a:prstGeom>
          <a:noFill/>
          <a:ln w="9525">
            <a:solidFill>
              <a:schemeClr val="tx1"/>
            </a:solidFill>
            <a:miter lim="800000"/>
            <a:headEnd/>
            <a:tailEnd/>
          </a:ln>
          <a:effectLst/>
        </p:spPr>
        <p:txBody>
          <a:bodyPr wrap="none"/>
          <a:lstStyle/>
          <a:p>
            <a:endParaRPr lang="en-IN"/>
          </a:p>
        </p:txBody>
      </p:sp>
      <p:sp>
        <p:nvSpPr>
          <p:cNvPr id="205848" name="Line 1048"/>
          <p:cNvSpPr>
            <a:spLocks noChangeShapeType="1"/>
          </p:cNvSpPr>
          <p:nvPr/>
        </p:nvSpPr>
        <p:spPr bwMode="auto">
          <a:xfrm flipV="1">
            <a:off x="1979613" y="3068638"/>
            <a:ext cx="215900" cy="431800"/>
          </a:xfrm>
          <a:prstGeom prst="line">
            <a:avLst/>
          </a:prstGeom>
          <a:noFill/>
          <a:ln w="9525">
            <a:solidFill>
              <a:schemeClr val="tx1"/>
            </a:solidFill>
            <a:miter lim="800000"/>
            <a:headEnd/>
            <a:tailEnd/>
          </a:ln>
          <a:effectLst/>
        </p:spPr>
        <p:txBody>
          <a:bodyPr wrap="none"/>
          <a:lstStyle/>
          <a:p>
            <a:endParaRPr lang="en-IN"/>
          </a:p>
        </p:txBody>
      </p:sp>
      <p:sp>
        <p:nvSpPr>
          <p:cNvPr id="205849" name="Line 1049"/>
          <p:cNvSpPr>
            <a:spLocks noChangeShapeType="1"/>
          </p:cNvSpPr>
          <p:nvPr/>
        </p:nvSpPr>
        <p:spPr bwMode="auto">
          <a:xfrm flipV="1">
            <a:off x="1979613" y="3068638"/>
            <a:ext cx="863600" cy="431800"/>
          </a:xfrm>
          <a:prstGeom prst="line">
            <a:avLst/>
          </a:prstGeom>
          <a:noFill/>
          <a:ln w="9525">
            <a:solidFill>
              <a:schemeClr val="tx1"/>
            </a:solidFill>
            <a:miter lim="800000"/>
            <a:headEnd/>
            <a:tailEnd/>
          </a:ln>
          <a:effectLst/>
        </p:spPr>
        <p:txBody>
          <a:bodyPr wrap="none"/>
          <a:lstStyle/>
          <a:p>
            <a:endParaRPr lang="en-IN"/>
          </a:p>
        </p:txBody>
      </p:sp>
      <p:sp>
        <p:nvSpPr>
          <p:cNvPr id="205850" name="Line 1050"/>
          <p:cNvSpPr>
            <a:spLocks noChangeShapeType="1"/>
          </p:cNvSpPr>
          <p:nvPr/>
        </p:nvSpPr>
        <p:spPr bwMode="auto">
          <a:xfrm flipH="1" flipV="1">
            <a:off x="2195513" y="3068638"/>
            <a:ext cx="288925" cy="431800"/>
          </a:xfrm>
          <a:prstGeom prst="line">
            <a:avLst/>
          </a:prstGeom>
          <a:noFill/>
          <a:ln w="9525">
            <a:solidFill>
              <a:schemeClr val="tx1"/>
            </a:solidFill>
            <a:miter lim="800000"/>
            <a:headEnd/>
            <a:tailEnd/>
          </a:ln>
          <a:effectLst/>
        </p:spPr>
        <p:txBody>
          <a:bodyPr wrap="none"/>
          <a:lstStyle/>
          <a:p>
            <a:endParaRPr lang="en-IN"/>
          </a:p>
        </p:txBody>
      </p:sp>
      <p:sp>
        <p:nvSpPr>
          <p:cNvPr id="205851" name="Line 1051"/>
          <p:cNvSpPr>
            <a:spLocks noChangeShapeType="1"/>
          </p:cNvSpPr>
          <p:nvPr/>
        </p:nvSpPr>
        <p:spPr bwMode="auto">
          <a:xfrm flipH="1" flipV="1">
            <a:off x="2195513" y="3068638"/>
            <a:ext cx="936625" cy="431800"/>
          </a:xfrm>
          <a:prstGeom prst="line">
            <a:avLst/>
          </a:prstGeom>
          <a:noFill/>
          <a:ln w="9525">
            <a:solidFill>
              <a:schemeClr val="tx1"/>
            </a:solidFill>
            <a:miter lim="800000"/>
            <a:headEnd/>
            <a:tailEnd/>
          </a:ln>
          <a:effectLst/>
        </p:spPr>
        <p:txBody>
          <a:bodyPr wrap="none"/>
          <a:lstStyle/>
          <a:p>
            <a:endParaRPr lang="en-IN"/>
          </a:p>
        </p:txBody>
      </p:sp>
      <p:sp>
        <p:nvSpPr>
          <p:cNvPr id="205852" name="Line 1052"/>
          <p:cNvSpPr>
            <a:spLocks noChangeShapeType="1"/>
          </p:cNvSpPr>
          <p:nvPr/>
        </p:nvSpPr>
        <p:spPr bwMode="auto">
          <a:xfrm flipH="1" flipV="1">
            <a:off x="2195513" y="3068638"/>
            <a:ext cx="1584325" cy="431800"/>
          </a:xfrm>
          <a:prstGeom prst="line">
            <a:avLst/>
          </a:prstGeom>
          <a:noFill/>
          <a:ln w="9525">
            <a:solidFill>
              <a:schemeClr val="tx1"/>
            </a:solidFill>
            <a:miter lim="800000"/>
            <a:headEnd/>
            <a:tailEnd/>
          </a:ln>
          <a:effectLst/>
        </p:spPr>
        <p:txBody>
          <a:bodyPr wrap="none"/>
          <a:lstStyle/>
          <a:p>
            <a:endParaRPr lang="en-IN"/>
          </a:p>
        </p:txBody>
      </p:sp>
      <p:sp>
        <p:nvSpPr>
          <p:cNvPr id="205853" name="Line 1053"/>
          <p:cNvSpPr>
            <a:spLocks noChangeShapeType="1"/>
          </p:cNvSpPr>
          <p:nvPr/>
        </p:nvSpPr>
        <p:spPr bwMode="auto">
          <a:xfrm flipV="1">
            <a:off x="1331913" y="3068638"/>
            <a:ext cx="1511300" cy="431800"/>
          </a:xfrm>
          <a:prstGeom prst="line">
            <a:avLst/>
          </a:prstGeom>
          <a:noFill/>
          <a:ln w="9525">
            <a:solidFill>
              <a:schemeClr val="tx1"/>
            </a:solidFill>
            <a:miter lim="800000"/>
            <a:headEnd/>
            <a:tailEnd/>
          </a:ln>
          <a:effectLst/>
        </p:spPr>
        <p:txBody>
          <a:bodyPr wrap="none"/>
          <a:lstStyle/>
          <a:p>
            <a:endParaRPr lang="en-IN"/>
          </a:p>
        </p:txBody>
      </p:sp>
      <p:sp>
        <p:nvSpPr>
          <p:cNvPr id="205854" name="Line 1054"/>
          <p:cNvSpPr>
            <a:spLocks noChangeShapeType="1"/>
          </p:cNvSpPr>
          <p:nvPr/>
        </p:nvSpPr>
        <p:spPr bwMode="auto">
          <a:xfrm flipV="1">
            <a:off x="2484438" y="3068638"/>
            <a:ext cx="358775" cy="431800"/>
          </a:xfrm>
          <a:prstGeom prst="line">
            <a:avLst/>
          </a:prstGeom>
          <a:noFill/>
          <a:ln w="9525">
            <a:solidFill>
              <a:schemeClr val="tx1"/>
            </a:solidFill>
            <a:miter lim="800000"/>
            <a:headEnd/>
            <a:tailEnd/>
          </a:ln>
          <a:effectLst/>
        </p:spPr>
        <p:txBody>
          <a:bodyPr wrap="none"/>
          <a:lstStyle/>
          <a:p>
            <a:endParaRPr lang="en-IN"/>
          </a:p>
        </p:txBody>
      </p:sp>
      <p:sp>
        <p:nvSpPr>
          <p:cNvPr id="205855" name="Line 1055"/>
          <p:cNvSpPr>
            <a:spLocks noChangeShapeType="1"/>
          </p:cNvSpPr>
          <p:nvPr/>
        </p:nvSpPr>
        <p:spPr bwMode="auto">
          <a:xfrm flipH="1" flipV="1">
            <a:off x="2843213" y="3068638"/>
            <a:ext cx="288925" cy="431800"/>
          </a:xfrm>
          <a:prstGeom prst="line">
            <a:avLst/>
          </a:prstGeom>
          <a:noFill/>
          <a:ln w="9525">
            <a:solidFill>
              <a:schemeClr val="tx1"/>
            </a:solidFill>
            <a:miter lim="800000"/>
            <a:headEnd/>
            <a:tailEnd/>
          </a:ln>
          <a:effectLst/>
        </p:spPr>
        <p:txBody>
          <a:bodyPr wrap="none"/>
          <a:lstStyle/>
          <a:p>
            <a:endParaRPr lang="en-IN"/>
          </a:p>
        </p:txBody>
      </p:sp>
      <p:sp>
        <p:nvSpPr>
          <p:cNvPr id="205856" name="Line 1056"/>
          <p:cNvSpPr>
            <a:spLocks noChangeShapeType="1"/>
          </p:cNvSpPr>
          <p:nvPr/>
        </p:nvSpPr>
        <p:spPr bwMode="auto">
          <a:xfrm flipH="1" flipV="1">
            <a:off x="2843213" y="3068638"/>
            <a:ext cx="936625" cy="431800"/>
          </a:xfrm>
          <a:prstGeom prst="line">
            <a:avLst/>
          </a:prstGeom>
          <a:noFill/>
          <a:ln w="9525">
            <a:solidFill>
              <a:schemeClr val="tx1"/>
            </a:solidFill>
            <a:miter lim="800000"/>
            <a:headEnd/>
            <a:tailEnd/>
          </a:ln>
          <a:effectLst/>
        </p:spPr>
        <p:txBody>
          <a:bodyPr wrap="none"/>
          <a:lstStyle/>
          <a:p>
            <a:endParaRPr lang="en-IN"/>
          </a:p>
        </p:txBody>
      </p:sp>
      <p:sp>
        <p:nvSpPr>
          <p:cNvPr id="205857" name="Line 1057"/>
          <p:cNvSpPr>
            <a:spLocks noChangeShapeType="1"/>
          </p:cNvSpPr>
          <p:nvPr/>
        </p:nvSpPr>
        <p:spPr bwMode="auto">
          <a:xfrm flipV="1">
            <a:off x="684213" y="4797425"/>
            <a:ext cx="647700" cy="719138"/>
          </a:xfrm>
          <a:prstGeom prst="line">
            <a:avLst/>
          </a:prstGeom>
          <a:noFill/>
          <a:ln w="9525">
            <a:solidFill>
              <a:schemeClr val="tx1"/>
            </a:solidFill>
            <a:miter lim="800000"/>
            <a:headEnd/>
            <a:tailEnd/>
          </a:ln>
          <a:effectLst/>
        </p:spPr>
        <p:txBody>
          <a:bodyPr wrap="none"/>
          <a:lstStyle/>
          <a:p>
            <a:endParaRPr lang="en-IN"/>
          </a:p>
        </p:txBody>
      </p:sp>
      <p:sp>
        <p:nvSpPr>
          <p:cNvPr id="205858" name="Line 1058"/>
          <p:cNvSpPr>
            <a:spLocks noChangeShapeType="1"/>
          </p:cNvSpPr>
          <p:nvPr/>
        </p:nvSpPr>
        <p:spPr bwMode="auto">
          <a:xfrm flipV="1">
            <a:off x="684213" y="4797425"/>
            <a:ext cx="1223962" cy="719138"/>
          </a:xfrm>
          <a:prstGeom prst="line">
            <a:avLst/>
          </a:prstGeom>
          <a:noFill/>
          <a:ln w="9525">
            <a:solidFill>
              <a:schemeClr val="tx1"/>
            </a:solidFill>
            <a:miter lim="800000"/>
            <a:headEnd/>
            <a:tailEnd/>
          </a:ln>
          <a:effectLst/>
        </p:spPr>
        <p:txBody>
          <a:bodyPr wrap="none"/>
          <a:lstStyle/>
          <a:p>
            <a:endParaRPr lang="en-IN"/>
          </a:p>
        </p:txBody>
      </p:sp>
      <p:sp>
        <p:nvSpPr>
          <p:cNvPr id="205859" name="Line 1059"/>
          <p:cNvSpPr>
            <a:spLocks noChangeShapeType="1"/>
          </p:cNvSpPr>
          <p:nvPr/>
        </p:nvSpPr>
        <p:spPr bwMode="auto">
          <a:xfrm flipV="1">
            <a:off x="684213" y="4797425"/>
            <a:ext cx="1800225" cy="719138"/>
          </a:xfrm>
          <a:prstGeom prst="line">
            <a:avLst/>
          </a:prstGeom>
          <a:noFill/>
          <a:ln w="9525">
            <a:solidFill>
              <a:schemeClr val="tx1"/>
            </a:solidFill>
            <a:miter lim="800000"/>
            <a:headEnd/>
            <a:tailEnd/>
          </a:ln>
          <a:effectLst/>
        </p:spPr>
        <p:txBody>
          <a:bodyPr wrap="none"/>
          <a:lstStyle/>
          <a:p>
            <a:endParaRPr lang="en-IN"/>
          </a:p>
        </p:txBody>
      </p:sp>
      <p:sp>
        <p:nvSpPr>
          <p:cNvPr id="205860" name="Line 1060"/>
          <p:cNvSpPr>
            <a:spLocks noChangeShapeType="1"/>
          </p:cNvSpPr>
          <p:nvPr/>
        </p:nvSpPr>
        <p:spPr bwMode="auto">
          <a:xfrm flipV="1">
            <a:off x="755650" y="4797425"/>
            <a:ext cx="2376488" cy="719138"/>
          </a:xfrm>
          <a:prstGeom prst="line">
            <a:avLst/>
          </a:prstGeom>
          <a:noFill/>
          <a:ln w="9525">
            <a:solidFill>
              <a:schemeClr val="tx1"/>
            </a:solidFill>
            <a:miter lim="800000"/>
            <a:headEnd/>
            <a:tailEnd/>
          </a:ln>
          <a:effectLst/>
        </p:spPr>
        <p:txBody>
          <a:bodyPr wrap="none"/>
          <a:lstStyle/>
          <a:p>
            <a:endParaRPr lang="en-IN"/>
          </a:p>
        </p:txBody>
      </p:sp>
      <p:sp>
        <p:nvSpPr>
          <p:cNvPr id="205861" name="Line 1061"/>
          <p:cNvSpPr>
            <a:spLocks noChangeShapeType="1"/>
          </p:cNvSpPr>
          <p:nvPr/>
        </p:nvSpPr>
        <p:spPr bwMode="auto">
          <a:xfrm flipV="1">
            <a:off x="755650" y="4797425"/>
            <a:ext cx="3024188" cy="719138"/>
          </a:xfrm>
          <a:prstGeom prst="line">
            <a:avLst/>
          </a:prstGeom>
          <a:noFill/>
          <a:ln w="9525">
            <a:solidFill>
              <a:schemeClr val="tx1"/>
            </a:solidFill>
            <a:miter lim="800000"/>
            <a:headEnd/>
            <a:tailEnd/>
          </a:ln>
          <a:effectLst/>
        </p:spPr>
        <p:txBody>
          <a:bodyPr wrap="none"/>
          <a:lstStyle/>
          <a:p>
            <a:endParaRPr lang="en-IN"/>
          </a:p>
        </p:txBody>
      </p:sp>
      <p:sp>
        <p:nvSpPr>
          <p:cNvPr id="205862" name="Line 1062"/>
          <p:cNvSpPr>
            <a:spLocks noChangeShapeType="1"/>
          </p:cNvSpPr>
          <p:nvPr/>
        </p:nvSpPr>
        <p:spPr bwMode="auto">
          <a:xfrm flipH="1" flipV="1">
            <a:off x="1331913" y="4797425"/>
            <a:ext cx="2736850" cy="719138"/>
          </a:xfrm>
          <a:prstGeom prst="line">
            <a:avLst/>
          </a:prstGeom>
          <a:noFill/>
          <a:ln w="9525">
            <a:solidFill>
              <a:schemeClr val="tx1"/>
            </a:solidFill>
            <a:miter lim="800000"/>
            <a:headEnd/>
            <a:tailEnd/>
          </a:ln>
          <a:effectLst/>
        </p:spPr>
        <p:txBody>
          <a:bodyPr wrap="none"/>
          <a:lstStyle/>
          <a:p>
            <a:endParaRPr lang="en-IN"/>
          </a:p>
        </p:txBody>
      </p:sp>
      <p:sp>
        <p:nvSpPr>
          <p:cNvPr id="205863" name="Line 1063"/>
          <p:cNvSpPr>
            <a:spLocks noChangeShapeType="1"/>
          </p:cNvSpPr>
          <p:nvPr/>
        </p:nvSpPr>
        <p:spPr bwMode="auto">
          <a:xfrm flipH="1" flipV="1">
            <a:off x="1908175" y="4797425"/>
            <a:ext cx="2160588" cy="719138"/>
          </a:xfrm>
          <a:prstGeom prst="line">
            <a:avLst/>
          </a:prstGeom>
          <a:noFill/>
          <a:ln w="9525">
            <a:solidFill>
              <a:schemeClr val="tx1"/>
            </a:solidFill>
            <a:miter lim="800000"/>
            <a:headEnd/>
            <a:tailEnd/>
          </a:ln>
          <a:effectLst/>
        </p:spPr>
        <p:txBody>
          <a:bodyPr wrap="none"/>
          <a:lstStyle/>
          <a:p>
            <a:endParaRPr lang="en-IN"/>
          </a:p>
        </p:txBody>
      </p:sp>
      <p:sp>
        <p:nvSpPr>
          <p:cNvPr id="205864" name="Line 1064"/>
          <p:cNvSpPr>
            <a:spLocks noChangeShapeType="1"/>
          </p:cNvSpPr>
          <p:nvPr/>
        </p:nvSpPr>
        <p:spPr bwMode="auto">
          <a:xfrm flipH="1" flipV="1">
            <a:off x="2484438" y="4797425"/>
            <a:ext cx="1584325" cy="719138"/>
          </a:xfrm>
          <a:prstGeom prst="line">
            <a:avLst/>
          </a:prstGeom>
          <a:noFill/>
          <a:ln w="9525">
            <a:solidFill>
              <a:schemeClr val="tx1"/>
            </a:solidFill>
            <a:miter lim="800000"/>
            <a:headEnd/>
            <a:tailEnd/>
          </a:ln>
          <a:effectLst/>
        </p:spPr>
        <p:txBody>
          <a:bodyPr wrap="none"/>
          <a:lstStyle/>
          <a:p>
            <a:endParaRPr lang="en-IN"/>
          </a:p>
        </p:txBody>
      </p:sp>
      <p:sp>
        <p:nvSpPr>
          <p:cNvPr id="205865" name="Line 1065"/>
          <p:cNvSpPr>
            <a:spLocks noChangeShapeType="1"/>
          </p:cNvSpPr>
          <p:nvPr/>
        </p:nvSpPr>
        <p:spPr bwMode="auto">
          <a:xfrm flipH="1" flipV="1">
            <a:off x="3132138" y="4797425"/>
            <a:ext cx="936625" cy="719138"/>
          </a:xfrm>
          <a:prstGeom prst="line">
            <a:avLst/>
          </a:prstGeom>
          <a:noFill/>
          <a:ln w="9525">
            <a:solidFill>
              <a:schemeClr val="tx1"/>
            </a:solidFill>
            <a:miter lim="800000"/>
            <a:headEnd/>
            <a:tailEnd/>
          </a:ln>
          <a:effectLst/>
        </p:spPr>
        <p:txBody>
          <a:bodyPr wrap="none"/>
          <a:lstStyle/>
          <a:p>
            <a:endParaRPr lang="en-IN"/>
          </a:p>
        </p:txBody>
      </p:sp>
      <p:sp>
        <p:nvSpPr>
          <p:cNvPr id="205866" name="Line 1066"/>
          <p:cNvSpPr>
            <a:spLocks noChangeShapeType="1"/>
          </p:cNvSpPr>
          <p:nvPr/>
        </p:nvSpPr>
        <p:spPr bwMode="auto">
          <a:xfrm flipH="1" flipV="1">
            <a:off x="3779838" y="4797425"/>
            <a:ext cx="288925" cy="719138"/>
          </a:xfrm>
          <a:prstGeom prst="line">
            <a:avLst/>
          </a:prstGeom>
          <a:noFill/>
          <a:ln w="9525">
            <a:solidFill>
              <a:schemeClr val="tx1"/>
            </a:solidFill>
            <a:miter lim="800000"/>
            <a:headEnd/>
            <a:tailEnd/>
          </a:ln>
          <a:effectLst/>
        </p:spPr>
        <p:txBody>
          <a:bodyPr wrap="none"/>
          <a:lstStyle/>
          <a:p>
            <a:endParaRPr lang="en-IN"/>
          </a:p>
        </p:txBody>
      </p:sp>
      <p:sp>
        <p:nvSpPr>
          <p:cNvPr id="205867" name="Line 1067"/>
          <p:cNvSpPr>
            <a:spLocks noChangeShapeType="1"/>
          </p:cNvSpPr>
          <p:nvPr/>
        </p:nvSpPr>
        <p:spPr bwMode="auto">
          <a:xfrm flipV="1">
            <a:off x="2195513" y="2133600"/>
            <a:ext cx="0" cy="503238"/>
          </a:xfrm>
          <a:prstGeom prst="line">
            <a:avLst/>
          </a:prstGeom>
          <a:noFill/>
          <a:ln w="9525">
            <a:solidFill>
              <a:schemeClr val="tx1"/>
            </a:solidFill>
            <a:miter lim="800000"/>
            <a:headEnd/>
            <a:tailEnd type="triangle" w="med" len="med"/>
          </a:ln>
          <a:effectLst/>
        </p:spPr>
        <p:txBody>
          <a:bodyPr wrap="none"/>
          <a:lstStyle/>
          <a:p>
            <a:endParaRPr lang="en-IN"/>
          </a:p>
        </p:txBody>
      </p:sp>
      <p:sp>
        <p:nvSpPr>
          <p:cNvPr id="205868" name="Line 1068"/>
          <p:cNvSpPr>
            <a:spLocks noChangeShapeType="1"/>
          </p:cNvSpPr>
          <p:nvPr/>
        </p:nvSpPr>
        <p:spPr bwMode="auto">
          <a:xfrm flipV="1">
            <a:off x="2843213" y="2133600"/>
            <a:ext cx="0" cy="503238"/>
          </a:xfrm>
          <a:prstGeom prst="line">
            <a:avLst/>
          </a:prstGeom>
          <a:noFill/>
          <a:ln w="9525">
            <a:solidFill>
              <a:schemeClr val="tx1"/>
            </a:solidFill>
            <a:miter lim="800000"/>
            <a:headEnd/>
            <a:tailEnd type="triangle" w="med" len="med"/>
          </a:ln>
          <a:effectLst/>
        </p:spPr>
        <p:txBody>
          <a:bodyPr wrap="none"/>
          <a:lstStyle/>
          <a:p>
            <a:endParaRPr lang="en-IN"/>
          </a:p>
        </p:txBody>
      </p:sp>
      <p:sp>
        <p:nvSpPr>
          <p:cNvPr id="205871" name="Line 1071"/>
          <p:cNvSpPr>
            <a:spLocks noChangeShapeType="1"/>
          </p:cNvSpPr>
          <p:nvPr/>
        </p:nvSpPr>
        <p:spPr bwMode="auto">
          <a:xfrm flipV="1">
            <a:off x="1331913" y="3933825"/>
            <a:ext cx="2447925" cy="431800"/>
          </a:xfrm>
          <a:prstGeom prst="line">
            <a:avLst/>
          </a:prstGeom>
          <a:noFill/>
          <a:ln w="9525">
            <a:solidFill>
              <a:schemeClr val="tx1"/>
            </a:solidFill>
            <a:miter lim="800000"/>
            <a:headEnd/>
            <a:tailEnd/>
          </a:ln>
          <a:effectLst/>
        </p:spPr>
        <p:txBody>
          <a:bodyPr wrap="none"/>
          <a:lstStyle/>
          <a:p>
            <a:endParaRPr lang="en-IN"/>
          </a:p>
        </p:txBody>
      </p:sp>
      <p:sp>
        <p:nvSpPr>
          <p:cNvPr id="205872" name="Line 1072"/>
          <p:cNvSpPr>
            <a:spLocks noChangeShapeType="1"/>
          </p:cNvSpPr>
          <p:nvPr/>
        </p:nvSpPr>
        <p:spPr bwMode="auto">
          <a:xfrm flipV="1">
            <a:off x="1331913" y="3933825"/>
            <a:ext cx="1800225" cy="431800"/>
          </a:xfrm>
          <a:prstGeom prst="line">
            <a:avLst/>
          </a:prstGeom>
          <a:noFill/>
          <a:ln w="9525">
            <a:solidFill>
              <a:schemeClr val="tx1"/>
            </a:solidFill>
            <a:miter lim="800000"/>
            <a:headEnd/>
            <a:tailEnd/>
          </a:ln>
          <a:effectLst/>
        </p:spPr>
        <p:txBody>
          <a:bodyPr wrap="none"/>
          <a:lstStyle/>
          <a:p>
            <a:endParaRPr lang="en-IN"/>
          </a:p>
        </p:txBody>
      </p:sp>
      <p:sp>
        <p:nvSpPr>
          <p:cNvPr id="205873" name="Line 1073"/>
          <p:cNvSpPr>
            <a:spLocks noChangeShapeType="1"/>
          </p:cNvSpPr>
          <p:nvPr/>
        </p:nvSpPr>
        <p:spPr bwMode="auto">
          <a:xfrm flipV="1">
            <a:off x="1331913" y="3933825"/>
            <a:ext cx="1152525" cy="431800"/>
          </a:xfrm>
          <a:prstGeom prst="line">
            <a:avLst/>
          </a:prstGeom>
          <a:noFill/>
          <a:ln w="9525">
            <a:solidFill>
              <a:schemeClr val="tx1"/>
            </a:solidFill>
            <a:miter lim="800000"/>
            <a:headEnd/>
            <a:tailEnd/>
          </a:ln>
          <a:effectLst/>
        </p:spPr>
        <p:txBody>
          <a:bodyPr wrap="none"/>
          <a:lstStyle/>
          <a:p>
            <a:endParaRPr lang="en-IN"/>
          </a:p>
        </p:txBody>
      </p:sp>
      <p:sp>
        <p:nvSpPr>
          <p:cNvPr id="205874" name="Line 1074"/>
          <p:cNvSpPr>
            <a:spLocks noChangeShapeType="1"/>
          </p:cNvSpPr>
          <p:nvPr/>
        </p:nvSpPr>
        <p:spPr bwMode="auto">
          <a:xfrm flipV="1">
            <a:off x="1331913" y="3933825"/>
            <a:ext cx="576262" cy="431800"/>
          </a:xfrm>
          <a:prstGeom prst="line">
            <a:avLst/>
          </a:prstGeom>
          <a:noFill/>
          <a:ln w="9525">
            <a:solidFill>
              <a:schemeClr val="tx1"/>
            </a:solidFill>
            <a:miter lim="800000"/>
            <a:headEnd/>
            <a:tailEnd/>
          </a:ln>
          <a:effectLst/>
        </p:spPr>
        <p:txBody>
          <a:bodyPr wrap="none"/>
          <a:lstStyle/>
          <a:p>
            <a:endParaRPr lang="en-IN"/>
          </a:p>
        </p:txBody>
      </p:sp>
      <p:sp>
        <p:nvSpPr>
          <p:cNvPr id="205875" name="Line 1075"/>
          <p:cNvSpPr>
            <a:spLocks noChangeShapeType="1"/>
          </p:cNvSpPr>
          <p:nvPr/>
        </p:nvSpPr>
        <p:spPr bwMode="auto">
          <a:xfrm flipV="1">
            <a:off x="1331913" y="3933825"/>
            <a:ext cx="0" cy="431800"/>
          </a:xfrm>
          <a:prstGeom prst="line">
            <a:avLst/>
          </a:prstGeom>
          <a:noFill/>
          <a:ln w="9525">
            <a:solidFill>
              <a:schemeClr val="tx1"/>
            </a:solidFill>
            <a:miter lim="800000"/>
            <a:headEnd/>
            <a:tailEnd/>
          </a:ln>
          <a:effectLst/>
        </p:spPr>
        <p:txBody>
          <a:bodyPr wrap="none"/>
          <a:lstStyle/>
          <a:p>
            <a:endParaRPr lang="en-IN"/>
          </a:p>
        </p:txBody>
      </p:sp>
      <p:sp>
        <p:nvSpPr>
          <p:cNvPr id="205876" name="Line 1076"/>
          <p:cNvSpPr>
            <a:spLocks noChangeShapeType="1"/>
          </p:cNvSpPr>
          <p:nvPr/>
        </p:nvSpPr>
        <p:spPr bwMode="auto">
          <a:xfrm>
            <a:off x="1331913" y="3933825"/>
            <a:ext cx="2447925" cy="431800"/>
          </a:xfrm>
          <a:prstGeom prst="line">
            <a:avLst/>
          </a:prstGeom>
          <a:noFill/>
          <a:ln w="9525">
            <a:solidFill>
              <a:schemeClr val="tx1"/>
            </a:solidFill>
            <a:miter lim="800000"/>
            <a:headEnd/>
            <a:tailEnd/>
          </a:ln>
          <a:effectLst/>
        </p:spPr>
        <p:txBody>
          <a:bodyPr wrap="none"/>
          <a:lstStyle/>
          <a:p>
            <a:endParaRPr lang="en-IN"/>
          </a:p>
        </p:txBody>
      </p:sp>
      <p:sp>
        <p:nvSpPr>
          <p:cNvPr id="205877" name="Line 1077"/>
          <p:cNvSpPr>
            <a:spLocks noChangeShapeType="1"/>
          </p:cNvSpPr>
          <p:nvPr/>
        </p:nvSpPr>
        <p:spPr bwMode="auto">
          <a:xfrm>
            <a:off x="1908175" y="3933825"/>
            <a:ext cx="1871663" cy="431800"/>
          </a:xfrm>
          <a:prstGeom prst="line">
            <a:avLst/>
          </a:prstGeom>
          <a:noFill/>
          <a:ln w="9525">
            <a:solidFill>
              <a:schemeClr val="tx1"/>
            </a:solidFill>
            <a:miter lim="800000"/>
            <a:headEnd/>
            <a:tailEnd/>
          </a:ln>
          <a:effectLst/>
        </p:spPr>
        <p:txBody>
          <a:bodyPr wrap="none"/>
          <a:lstStyle/>
          <a:p>
            <a:endParaRPr lang="en-IN"/>
          </a:p>
        </p:txBody>
      </p:sp>
      <p:sp>
        <p:nvSpPr>
          <p:cNvPr id="205878" name="Line 1078"/>
          <p:cNvSpPr>
            <a:spLocks noChangeShapeType="1"/>
          </p:cNvSpPr>
          <p:nvPr/>
        </p:nvSpPr>
        <p:spPr bwMode="auto">
          <a:xfrm>
            <a:off x="2484438" y="3933825"/>
            <a:ext cx="1366837" cy="431800"/>
          </a:xfrm>
          <a:prstGeom prst="line">
            <a:avLst/>
          </a:prstGeom>
          <a:noFill/>
          <a:ln w="9525">
            <a:solidFill>
              <a:schemeClr val="tx1"/>
            </a:solidFill>
            <a:miter lim="800000"/>
            <a:headEnd/>
            <a:tailEnd/>
          </a:ln>
          <a:effectLst/>
        </p:spPr>
        <p:txBody>
          <a:bodyPr wrap="none"/>
          <a:lstStyle/>
          <a:p>
            <a:endParaRPr lang="en-IN"/>
          </a:p>
        </p:txBody>
      </p:sp>
      <p:sp>
        <p:nvSpPr>
          <p:cNvPr id="205879" name="Line 1079"/>
          <p:cNvSpPr>
            <a:spLocks noChangeShapeType="1"/>
          </p:cNvSpPr>
          <p:nvPr/>
        </p:nvSpPr>
        <p:spPr bwMode="auto">
          <a:xfrm>
            <a:off x="3132138" y="3933825"/>
            <a:ext cx="647700" cy="431800"/>
          </a:xfrm>
          <a:prstGeom prst="line">
            <a:avLst/>
          </a:prstGeom>
          <a:noFill/>
          <a:ln w="9525">
            <a:solidFill>
              <a:schemeClr val="tx1"/>
            </a:solidFill>
            <a:miter lim="800000"/>
            <a:headEnd/>
            <a:tailEnd/>
          </a:ln>
          <a:effectLst/>
        </p:spPr>
        <p:txBody>
          <a:bodyPr wrap="none"/>
          <a:lstStyle/>
          <a:p>
            <a:endParaRPr lang="en-IN"/>
          </a:p>
        </p:txBody>
      </p:sp>
      <p:sp>
        <p:nvSpPr>
          <p:cNvPr id="205880" name="Line 1080"/>
          <p:cNvSpPr>
            <a:spLocks noChangeShapeType="1"/>
          </p:cNvSpPr>
          <p:nvPr/>
        </p:nvSpPr>
        <p:spPr bwMode="auto">
          <a:xfrm>
            <a:off x="3779838" y="3933825"/>
            <a:ext cx="0" cy="431800"/>
          </a:xfrm>
          <a:prstGeom prst="line">
            <a:avLst/>
          </a:prstGeom>
          <a:noFill/>
          <a:ln w="9525">
            <a:solidFill>
              <a:schemeClr val="tx1"/>
            </a:solidFill>
            <a:miter lim="800000"/>
            <a:headEnd/>
            <a:tailEnd/>
          </a:ln>
          <a:effectLst/>
        </p:spPr>
        <p:txBody>
          <a:bodyPr wrap="none"/>
          <a:lstStyle/>
          <a:p>
            <a:endParaRPr lang="en-IN"/>
          </a:p>
        </p:txBody>
      </p:sp>
      <p:sp>
        <p:nvSpPr>
          <p:cNvPr id="205881" name="Line 1081"/>
          <p:cNvSpPr>
            <a:spLocks noChangeShapeType="1"/>
          </p:cNvSpPr>
          <p:nvPr/>
        </p:nvSpPr>
        <p:spPr bwMode="auto">
          <a:xfrm flipH="1" flipV="1">
            <a:off x="1331913" y="3933825"/>
            <a:ext cx="576262" cy="431800"/>
          </a:xfrm>
          <a:prstGeom prst="line">
            <a:avLst/>
          </a:prstGeom>
          <a:noFill/>
          <a:ln w="9525">
            <a:solidFill>
              <a:schemeClr val="tx1"/>
            </a:solidFill>
            <a:miter lim="800000"/>
            <a:headEnd/>
            <a:tailEnd/>
          </a:ln>
          <a:effectLst/>
        </p:spPr>
        <p:txBody>
          <a:bodyPr wrap="none"/>
          <a:lstStyle/>
          <a:p>
            <a:endParaRPr lang="en-IN"/>
          </a:p>
        </p:txBody>
      </p:sp>
      <p:sp>
        <p:nvSpPr>
          <p:cNvPr id="205882" name="Line 1082"/>
          <p:cNvSpPr>
            <a:spLocks noChangeShapeType="1"/>
          </p:cNvSpPr>
          <p:nvPr/>
        </p:nvSpPr>
        <p:spPr bwMode="auto">
          <a:xfrm flipV="1">
            <a:off x="1908175" y="3933825"/>
            <a:ext cx="0" cy="431800"/>
          </a:xfrm>
          <a:prstGeom prst="line">
            <a:avLst/>
          </a:prstGeom>
          <a:noFill/>
          <a:ln w="9525">
            <a:solidFill>
              <a:schemeClr val="tx1"/>
            </a:solidFill>
            <a:miter lim="800000"/>
            <a:headEnd/>
            <a:tailEnd/>
          </a:ln>
          <a:effectLst/>
        </p:spPr>
        <p:txBody>
          <a:bodyPr wrap="none"/>
          <a:lstStyle/>
          <a:p>
            <a:endParaRPr lang="en-IN"/>
          </a:p>
        </p:txBody>
      </p:sp>
      <p:sp>
        <p:nvSpPr>
          <p:cNvPr id="205883" name="Line 1083"/>
          <p:cNvSpPr>
            <a:spLocks noChangeShapeType="1"/>
          </p:cNvSpPr>
          <p:nvPr/>
        </p:nvSpPr>
        <p:spPr bwMode="auto">
          <a:xfrm flipV="1">
            <a:off x="1908175" y="3933825"/>
            <a:ext cx="576263" cy="431800"/>
          </a:xfrm>
          <a:prstGeom prst="line">
            <a:avLst/>
          </a:prstGeom>
          <a:noFill/>
          <a:ln w="9525">
            <a:solidFill>
              <a:schemeClr val="tx1"/>
            </a:solidFill>
            <a:miter lim="800000"/>
            <a:headEnd/>
            <a:tailEnd/>
          </a:ln>
          <a:effectLst/>
        </p:spPr>
        <p:txBody>
          <a:bodyPr wrap="none"/>
          <a:lstStyle/>
          <a:p>
            <a:endParaRPr lang="en-IN"/>
          </a:p>
        </p:txBody>
      </p:sp>
      <p:sp>
        <p:nvSpPr>
          <p:cNvPr id="205884" name="Line 1084"/>
          <p:cNvSpPr>
            <a:spLocks noChangeShapeType="1"/>
          </p:cNvSpPr>
          <p:nvPr/>
        </p:nvSpPr>
        <p:spPr bwMode="auto">
          <a:xfrm flipV="1">
            <a:off x="1908175" y="3933825"/>
            <a:ext cx="1223963" cy="431800"/>
          </a:xfrm>
          <a:prstGeom prst="line">
            <a:avLst/>
          </a:prstGeom>
          <a:noFill/>
          <a:ln w="9525">
            <a:solidFill>
              <a:schemeClr val="tx1"/>
            </a:solidFill>
            <a:miter lim="800000"/>
            <a:headEnd/>
            <a:tailEnd/>
          </a:ln>
          <a:effectLst/>
        </p:spPr>
        <p:txBody>
          <a:bodyPr wrap="none"/>
          <a:lstStyle/>
          <a:p>
            <a:endParaRPr lang="en-IN"/>
          </a:p>
        </p:txBody>
      </p:sp>
      <p:sp>
        <p:nvSpPr>
          <p:cNvPr id="205885" name="Line 1085"/>
          <p:cNvSpPr>
            <a:spLocks noChangeShapeType="1"/>
          </p:cNvSpPr>
          <p:nvPr/>
        </p:nvSpPr>
        <p:spPr bwMode="auto">
          <a:xfrm flipV="1">
            <a:off x="1979613" y="3933825"/>
            <a:ext cx="1800225" cy="431800"/>
          </a:xfrm>
          <a:prstGeom prst="line">
            <a:avLst/>
          </a:prstGeom>
          <a:noFill/>
          <a:ln w="9525">
            <a:solidFill>
              <a:schemeClr val="tx1"/>
            </a:solidFill>
            <a:miter lim="800000"/>
            <a:headEnd/>
            <a:tailEnd/>
          </a:ln>
          <a:effectLst/>
        </p:spPr>
        <p:txBody>
          <a:bodyPr wrap="none"/>
          <a:lstStyle/>
          <a:p>
            <a:endParaRPr lang="en-IN"/>
          </a:p>
        </p:txBody>
      </p:sp>
      <p:sp>
        <p:nvSpPr>
          <p:cNvPr id="205886" name="Line 1086"/>
          <p:cNvSpPr>
            <a:spLocks noChangeShapeType="1"/>
          </p:cNvSpPr>
          <p:nvPr/>
        </p:nvSpPr>
        <p:spPr bwMode="auto">
          <a:xfrm>
            <a:off x="1331913" y="3933825"/>
            <a:ext cx="1152525" cy="431800"/>
          </a:xfrm>
          <a:prstGeom prst="line">
            <a:avLst/>
          </a:prstGeom>
          <a:noFill/>
          <a:ln w="9525">
            <a:solidFill>
              <a:schemeClr val="tx1"/>
            </a:solidFill>
            <a:miter lim="800000"/>
            <a:headEnd/>
            <a:tailEnd/>
          </a:ln>
          <a:effectLst/>
        </p:spPr>
        <p:txBody>
          <a:bodyPr wrap="none"/>
          <a:lstStyle/>
          <a:p>
            <a:endParaRPr lang="en-IN"/>
          </a:p>
        </p:txBody>
      </p:sp>
      <p:sp>
        <p:nvSpPr>
          <p:cNvPr id="205887" name="Line 1087"/>
          <p:cNvSpPr>
            <a:spLocks noChangeShapeType="1"/>
          </p:cNvSpPr>
          <p:nvPr/>
        </p:nvSpPr>
        <p:spPr bwMode="auto">
          <a:xfrm>
            <a:off x="1908175" y="3933825"/>
            <a:ext cx="576263" cy="431800"/>
          </a:xfrm>
          <a:prstGeom prst="line">
            <a:avLst/>
          </a:prstGeom>
          <a:noFill/>
          <a:ln w="9525">
            <a:solidFill>
              <a:schemeClr val="tx1"/>
            </a:solidFill>
            <a:miter lim="800000"/>
            <a:headEnd/>
            <a:tailEnd/>
          </a:ln>
          <a:effectLst/>
        </p:spPr>
        <p:txBody>
          <a:bodyPr wrap="none"/>
          <a:lstStyle/>
          <a:p>
            <a:endParaRPr lang="en-IN"/>
          </a:p>
        </p:txBody>
      </p:sp>
      <p:sp>
        <p:nvSpPr>
          <p:cNvPr id="205888" name="Line 1088"/>
          <p:cNvSpPr>
            <a:spLocks noChangeShapeType="1"/>
          </p:cNvSpPr>
          <p:nvPr/>
        </p:nvSpPr>
        <p:spPr bwMode="auto">
          <a:xfrm>
            <a:off x="2484438" y="3933825"/>
            <a:ext cx="0" cy="431800"/>
          </a:xfrm>
          <a:prstGeom prst="line">
            <a:avLst/>
          </a:prstGeom>
          <a:noFill/>
          <a:ln w="9525">
            <a:solidFill>
              <a:schemeClr val="tx1"/>
            </a:solidFill>
            <a:miter lim="800000"/>
            <a:headEnd/>
            <a:tailEnd/>
          </a:ln>
          <a:effectLst/>
        </p:spPr>
        <p:txBody>
          <a:bodyPr wrap="none"/>
          <a:lstStyle/>
          <a:p>
            <a:endParaRPr lang="en-IN"/>
          </a:p>
        </p:txBody>
      </p:sp>
      <p:sp>
        <p:nvSpPr>
          <p:cNvPr id="205889" name="Line 1089"/>
          <p:cNvSpPr>
            <a:spLocks noChangeShapeType="1"/>
          </p:cNvSpPr>
          <p:nvPr/>
        </p:nvSpPr>
        <p:spPr bwMode="auto">
          <a:xfrm flipV="1">
            <a:off x="2484438" y="3933825"/>
            <a:ext cx="647700" cy="431800"/>
          </a:xfrm>
          <a:prstGeom prst="line">
            <a:avLst/>
          </a:prstGeom>
          <a:noFill/>
          <a:ln w="9525">
            <a:solidFill>
              <a:schemeClr val="tx1"/>
            </a:solidFill>
            <a:miter lim="800000"/>
            <a:headEnd/>
            <a:tailEnd/>
          </a:ln>
          <a:effectLst/>
        </p:spPr>
        <p:txBody>
          <a:bodyPr wrap="none"/>
          <a:lstStyle/>
          <a:p>
            <a:endParaRPr lang="en-IN"/>
          </a:p>
        </p:txBody>
      </p:sp>
      <p:sp>
        <p:nvSpPr>
          <p:cNvPr id="205890" name="Line 1090"/>
          <p:cNvSpPr>
            <a:spLocks noChangeShapeType="1"/>
          </p:cNvSpPr>
          <p:nvPr/>
        </p:nvSpPr>
        <p:spPr bwMode="auto">
          <a:xfrm flipV="1">
            <a:off x="2484438" y="3933825"/>
            <a:ext cx="1295400" cy="431800"/>
          </a:xfrm>
          <a:prstGeom prst="line">
            <a:avLst/>
          </a:prstGeom>
          <a:noFill/>
          <a:ln w="9525">
            <a:solidFill>
              <a:schemeClr val="tx1"/>
            </a:solidFill>
            <a:miter lim="800000"/>
            <a:headEnd/>
            <a:tailEnd/>
          </a:ln>
          <a:effectLst/>
        </p:spPr>
        <p:txBody>
          <a:bodyPr wrap="none"/>
          <a:lstStyle/>
          <a:p>
            <a:endParaRPr lang="en-IN"/>
          </a:p>
        </p:txBody>
      </p:sp>
      <p:sp>
        <p:nvSpPr>
          <p:cNvPr id="205891" name="Line 1091"/>
          <p:cNvSpPr>
            <a:spLocks noChangeShapeType="1"/>
          </p:cNvSpPr>
          <p:nvPr/>
        </p:nvSpPr>
        <p:spPr bwMode="auto">
          <a:xfrm>
            <a:off x="1260475" y="3933825"/>
            <a:ext cx="1871663" cy="431800"/>
          </a:xfrm>
          <a:prstGeom prst="line">
            <a:avLst/>
          </a:prstGeom>
          <a:noFill/>
          <a:ln w="9525">
            <a:solidFill>
              <a:schemeClr val="tx1"/>
            </a:solidFill>
            <a:miter lim="800000"/>
            <a:headEnd/>
            <a:tailEnd/>
          </a:ln>
          <a:effectLst/>
        </p:spPr>
        <p:txBody>
          <a:bodyPr wrap="none"/>
          <a:lstStyle/>
          <a:p>
            <a:endParaRPr lang="en-IN"/>
          </a:p>
        </p:txBody>
      </p:sp>
      <p:sp>
        <p:nvSpPr>
          <p:cNvPr id="205892" name="Line 1092"/>
          <p:cNvSpPr>
            <a:spLocks noChangeShapeType="1"/>
          </p:cNvSpPr>
          <p:nvPr/>
        </p:nvSpPr>
        <p:spPr bwMode="auto">
          <a:xfrm>
            <a:off x="1908175" y="3933825"/>
            <a:ext cx="1223963" cy="431800"/>
          </a:xfrm>
          <a:prstGeom prst="line">
            <a:avLst/>
          </a:prstGeom>
          <a:noFill/>
          <a:ln w="9525">
            <a:solidFill>
              <a:schemeClr val="tx1"/>
            </a:solidFill>
            <a:miter lim="800000"/>
            <a:headEnd/>
            <a:tailEnd/>
          </a:ln>
          <a:effectLst/>
        </p:spPr>
        <p:txBody>
          <a:bodyPr wrap="none"/>
          <a:lstStyle/>
          <a:p>
            <a:endParaRPr lang="en-IN"/>
          </a:p>
        </p:txBody>
      </p:sp>
      <p:sp>
        <p:nvSpPr>
          <p:cNvPr id="205893" name="Line 1093"/>
          <p:cNvSpPr>
            <a:spLocks noChangeShapeType="1"/>
          </p:cNvSpPr>
          <p:nvPr/>
        </p:nvSpPr>
        <p:spPr bwMode="auto">
          <a:xfrm>
            <a:off x="2484438" y="3933825"/>
            <a:ext cx="647700" cy="431800"/>
          </a:xfrm>
          <a:prstGeom prst="line">
            <a:avLst/>
          </a:prstGeom>
          <a:noFill/>
          <a:ln w="9525">
            <a:solidFill>
              <a:schemeClr val="tx1"/>
            </a:solidFill>
            <a:miter lim="800000"/>
            <a:headEnd/>
            <a:tailEnd/>
          </a:ln>
          <a:effectLst/>
        </p:spPr>
        <p:txBody>
          <a:bodyPr wrap="none"/>
          <a:lstStyle/>
          <a:p>
            <a:endParaRPr lang="en-IN"/>
          </a:p>
        </p:txBody>
      </p:sp>
      <p:sp>
        <p:nvSpPr>
          <p:cNvPr id="205894" name="Line 1094"/>
          <p:cNvSpPr>
            <a:spLocks noChangeShapeType="1"/>
          </p:cNvSpPr>
          <p:nvPr/>
        </p:nvSpPr>
        <p:spPr bwMode="auto">
          <a:xfrm>
            <a:off x="3132138" y="3933825"/>
            <a:ext cx="0" cy="431800"/>
          </a:xfrm>
          <a:prstGeom prst="line">
            <a:avLst/>
          </a:prstGeom>
          <a:noFill/>
          <a:ln w="9525">
            <a:solidFill>
              <a:schemeClr val="tx1"/>
            </a:solidFill>
            <a:miter lim="800000"/>
            <a:headEnd/>
            <a:tailEnd/>
          </a:ln>
          <a:effectLst/>
        </p:spPr>
        <p:txBody>
          <a:bodyPr wrap="none"/>
          <a:lstStyle/>
          <a:p>
            <a:endParaRPr lang="en-IN"/>
          </a:p>
        </p:txBody>
      </p:sp>
      <p:sp>
        <p:nvSpPr>
          <p:cNvPr id="205895" name="Line 1095"/>
          <p:cNvSpPr>
            <a:spLocks noChangeShapeType="1"/>
          </p:cNvSpPr>
          <p:nvPr/>
        </p:nvSpPr>
        <p:spPr bwMode="auto">
          <a:xfrm flipV="1">
            <a:off x="3132138" y="3933825"/>
            <a:ext cx="576262" cy="431800"/>
          </a:xfrm>
          <a:prstGeom prst="line">
            <a:avLst/>
          </a:prstGeom>
          <a:noFill/>
          <a:ln w="9525">
            <a:solidFill>
              <a:schemeClr val="tx1"/>
            </a:solidFill>
            <a:miter lim="800000"/>
            <a:headEnd/>
            <a:tailEnd/>
          </a:ln>
          <a:effectLst/>
        </p:spPr>
        <p:txBody>
          <a:bodyPr wrap="none"/>
          <a:lstStyle/>
          <a:p>
            <a:endParaRPr lang="en-IN"/>
          </a:p>
        </p:txBody>
      </p:sp>
      <p:sp>
        <p:nvSpPr>
          <p:cNvPr id="205896" name="Line 1096"/>
          <p:cNvSpPr>
            <a:spLocks noChangeShapeType="1"/>
          </p:cNvSpPr>
          <p:nvPr/>
        </p:nvSpPr>
        <p:spPr bwMode="auto">
          <a:xfrm flipV="1">
            <a:off x="1187450" y="4797425"/>
            <a:ext cx="144463" cy="719138"/>
          </a:xfrm>
          <a:prstGeom prst="line">
            <a:avLst/>
          </a:prstGeom>
          <a:noFill/>
          <a:ln w="9525">
            <a:solidFill>
              <a:schemeClr val="tx1"/>
            </a:solidFill>
            <a:miter lim="800000"/>
            <a:headEnd/>
            <a:tailEnd/>
          </a:ln>
          <a:effectLst/>
        </p:spPr>
        <p:txBody>
          <a:bodyPr wrap="none"/>
          <a:lstStyle/>
          <a:p>
            <a:endParaRPr lang="en-IN"/>
          </a:p>
        </p:txBody>
      </p:sp>
      <p:sp>
        <p:nvSpPr>
          <p:cNvPr id="205897" name="Line 1097"/>
          <p:cNvSpPr>
            <a:spLocks noChangeShapeType="1"/>
          </p:cNvSpPr>
          <p:nvPr/>
        </p:nvSpPr>
        <p:spPr bwMode="auto">
          <a:xfrm flipV="1">
            <a:off x="1187450" y="4797425"/>
            <a:ext cx="720725" cy="719138"/>
          </a:xfrm>
          <a:prstGeom prst="line">
            <a:avLst/>
          </a:prstGeom>
          <a:noFill/>
          <a:ln w="9525">
            <a:solidFill>
              <a:schemeClr val="tx1"/>
            </a:solidFill>
            <a:miter lim="800000"/>
            <a:headEnd/>
            <a:tailEnd/>
          </a:ln>
          <a:effectLst/>
        </p:spPr>
        <p:txBody>
          <a:bodyPr wrap="none"/>
          <a:lstStyle/>
          <a:p>
            <a:endParaRPr lang="en-IN"/>
          </a:p>
        </p:txBody>
      </p:sp>
      <p:sp>
        <p:nvSpPr>
          <p:cNvPr id="205898" name="Line 1098"/>
          <p:cNvSpPr>
            <a:spLocks noChangeShapeType="1"/>
          </p:cNvSpPr>
          <p:nvPr/>
        </p:nvSpPr>
        <p:spPr bwMode="auto">
          <a:xfrm flipV="1">
            <a:off x="1187450" y="4797425"/>
            <a:ext cx="1296988" cy="719138"/>
          </a:xfrm>
          <a:prstGeom prst="line">
            <a:avLst/>
          </a:prstGeom>
          <a:noFill/>
          <a:ln w="9525">
            <a:solidFill>
              <a:schemeClr val="tx1"/>
            </a:solidFill>
            <a:miter lim="800000"/>
            <a:headEnd/>
            <a:tailEnd/>
          </a:ln>
          <a:effectLst/>
        </p:spPr>
        <p:txBody>
          <a:bodyPr wrap="none"/>
          <a:lstStyle/>
          <a:p>
            <a:endParaRPr lang="en-IN"/>
          </a:p>
        </p:txBody>
      </p:sp>
      <p:sp>
        <p:nvSpPr>
          <p:cNvPr id="205899" name="Line 1099"/>
          <p:cNvSpPr>
            <a:spLocks noChangeShapeType="1"/>
          </p:cNvSpPr>
          <p:nvPr/>
        </p:nvSpPr>
        <p:spPr bwMode="auto">
          <a:xfrm flipV="1">
            <a:off x="1187450" y="4797425"/>
            <a:ext cx="1944688" cy="719138"/>
          </a:xfrm>
          <a:prstGeom prst="line">
            <a:avLst/>
          </a:prstGeom>
          <a:noFill/>
          <a:ln w="9525">
            <a:solidFill>
              <a:schemeClr val="tx1"/>
            </a:solidFill>
            <a:miter lim="800000"/>
            <a:headEnd/>
            <a:tailEnd/>
          </a:ln>
          <a:effectLst/>
        </p:spPr>
        <p:txBody>
          <a:bodyPr wrap="none"/>
          <a:lstStyle/>
          <a:p>
            <a:endParaRPr lang="en-IN"/>
          </a:p>
        </p:txBody>
      </p:sp>
      <p:sp>
        <p:nvSpPr>
          <p:cNvPr id="205901" name="Text Box 1101"/>
          <p:cNvSpPr txBox="1">
            <a:spLocks noChangeArrowheads="1"/>
          </p:cNvSpPr>
          <p:nvPr/>
        </p:nvSpPr>
        <p:spPr bwMode="auto">
          <a:xfrm>
            <a:off x="468313" y="5799138"/>
            <a:ext cx="425450" cy="366712"/>
          </a:xfrm>
          <a:prstGeom prst="rect">
            <a:avLst/>
          </a:prstGeom>
          <a:noFill/>
          <a:ln w="9525">
            <a:noFill/>
            <a:miter lim="800000"/>
            <a:headEnd/>
            <a:tailEnd/>
          </a:ln>
          <a:effectLst/>
        </p:spPr>
        <p:txBody>
          <a:bodyPr wrap="none">
            <a:spAutoFit/>
          </a:bodyPr>
          <a:lstStyle/>
          <a:p>
            <a:r>
              <a:rPr lang="en-US"/>
              <a:t>x1</a:t>
            </a:r>
          </a:p>
        </p:txBody>
      </p:sp>
      <p:sp>
        <p:nvSpPr>
          <p:cNvPr id="205902" name="Text Box 1102"/>
          <p:cNvSpPr txBox="1">
            <a:spLocks noChangeArrowheads="1"/>
          </p:cNvSpPr>
          <p:nvPr/>
        </p:nvSpPr>
        <p:spPr bwMode="auto">
          <a:xfrm>
            <a:off x="971550" y="5805488"/>
            <a:ext cx="425450" cy="366712"/>
          </a:xfrm>
          <a:prstGeom prst="rect">
            <a:avLst/>
          </a:prstGeom>
          <a:noFill/>
          <a:ln w="9525">
            <a:noFill/>
            <a:miter lim="800000"/>
            <a:headEnd/>
            <a:tailEnd/>
          </a:ln>
          <a:effectLst/>
        </p:spPr>
        <p:txBody>
          <a:bodyPr wrap="none">
            <a:spAutoFit/>
          </a:bodyPr>
          <a:lstStyle/>
          <a:p>
            <a:r>
              <a:rPr lang="en-US"/>
              <a:t>x2</a:t>
            </a:r>
          </a:p>
        </p:txBody>
      </p:sp>
      <p:sp>
        <p:nvSpPr>
          <p:cNvPr id="205903" name="Text Box 1103"/>
          <p:cNvSpPr txBox="1">
            <a:spLocks noChangeArrowheads="1"/>
          </p:cNvSpPr>
          <p:nvPr/>
        </p:nvSpPr>
        <p:spPr bwMode="auto">
          <a:xfrm>
            <a:off x="3930650" y="5805488"/>
            <a:ext cx="425450" cy="366712"/>
          </a:xfrm>
          <a:prstGeom prst="rect">
            <a:avLst/>
          </a:prstGeom>
          <a:noFill/>
          <a:ln w="9525">
            <a:noFill/>
            <a:miter lim="800000"/>
            <a:headEnd/>
            <a:tailEnd/>
          </a:ln>
          <a:effectLst/>
        </p:spPr>
        <p:txBody>
          <a:bodyPr wrap="none">
            <a:spAutoFit/>
          </a:bodyPr>
          <a:lstStyle/>
          <a:p>
            <a:r>
              <a:rPr lang="en-US"/>
              <a:t>xn</a:t>
            </a:r>
          </a:p>
        </p:txBody>
      </p:sp>
      <p:sp>
        <p:nvSpPr>
          <p:cNvPr id="205904" name="Text Box 1104"/>
          <p:cNvSpPr txBox="1">
            <a:spLocks noChangeArrowheads="1"/>
          </p:cNvSpPr>
          <p:nvPr/>
        </p:nvSpPr>
        <p:spPr bwMode="auto">
          <a:xfrm>
            <a:off x="1979613" y="5805488"/>
            <a:ext cx="1793875" cy="366712"/>
          </a:xfrm>
          <a:prstGeom prst="rect">
            <a:avLst/>
          </a:prstGeom>
          <a:noFill/>
          <a:ln w="9525">
            <a:noFill/>
            <a:miter lim="800000"/>
            <a:headEnd/>
            <a:tailEnd/>
          </a:ln>
          <a:effectLst/>
        </p:spPr>
        <p:txBody>
          <a:bodyPr>
            <a:spAutoFit/>
          </a:bodyPr>
          <a:lstStyle/>
          <a:p>
            <a:r>
              <a:rPr lang="en-US"/>
              <a:t>…..</a:t>
            </a:r>
          </a:p>
        </p:txBody>
      </p:sp>
      <p:sp>
        <p:nvSpPr>
          <p:cNvPr id="205905" name="Text Box 1105"/>
          <p:cNvSpPr txBox="1">
            <a:spLocks noChangeArrowheads="1"/>
          </p:cNvSpPr>
          <p:nvPr/>
        </p:nvSpPr>
        <p:spPr bwMode="auto">
          <a:xfrm>
            <a:off x="0" y="4076700"/>
            <a:ext cx="1547813" cy="641350"/>
          </a:xfrm>
          <a:prstGeom prst="rect">
            <a:avLst/>
          </a:prstGeom>
          <a:noFill/>
          <a:ln w="9525">
            <a:noFill/>
            <a:miter lim="800000"/>
            <a:headEnd/>
            <a:tailEnd/>
          </a:ln>
          <a:effectLst/>
        </p:spPr>
        <p:txBody>
          <a:bodyPr>
            <a:spAutoFit/>
          </a:bodyPr>
          <a:lstStyle/>
          <a:p>
            <a:r>
              <a:rPr lang="en-US"/>
              <a:t>1st hidden </a:t>
            </a:r>
          </a:p>
          <a:p>
            <a:r>
              <a:rPr lang="en-US"/>
              <a:t>layer</a:t>
            </a:r>
          </a:p>
        </p:txBody>
      </p:sp>
      <p:sp>
        <p:nvSpPr>
          <p:cNvPr id="205906" name="Text Box 1106"/>
          <p:cNvSpPr txBox="1">
            <a:spLocks noChangeArrowheads="1"/>
          </p:cNvSpPr>
          <p:nvPr/>
        </p:nvSpPr>
        <p:spPr bwMode="auto">
          <a:xfrm>
            <a:off x="0" y="3148013"/>
            <a:ext cx="1547813" cy="641350"/>
          </a:xfrm>
          <a:prstGeom prst="rect">
            <a:avLst/>
          </a:prstGeom>
          <a:noFill/>
          <a:ln w="9525">
            <a:noFill/>
            <a:miter lim="800000"/>
            <a:headEnd/>
            <a:tailEnd/>
          </a:ln>
          <a:effectLst/>
        </p:spPr>
        <p:txBody>
          <a:bodyPr>
            <a:spAutoFit/>
          </a:bodyPr>
          <a:lstStyle/>
          <a:p>
            <a:r>
              <a:rPr lang="en-US"/>
              <a:t>2nd hidden</a:t>
            </a:r>
          </a:p>
          <a:p>
            <a:r>
              <a:rPr lang="en-US"/>
              <a:t>layer</a:t>
            </a:r>
          </a:p>
        </p:txBody>
      </p:sp>
      <p:sp>
        <p:nvSpPr>
          <p:cNvPr id="205907" name="Text Box 1107"/>
          <p:cNvSpPr txBox="1">
            <a:spLocks noChangeArrowheads="1"/>
          </p:cNvSpPr>
          <p:nvPr/>
        </p:nvSpPr>
        <p:spPr bwMode="auto">
          <a:xfrm>
            <a:off x="-36513" y="2349500"/>
            <a:ext cx="1547813" cy="366713"/>
          </a:xfrm>
          <a:prstGeom prst="rect">
            <a:avLst/>
          </a:prstGeom>
          <a:noFill/>
          <a:ln w="9525">
            <a:noFill/>
            <a:miter lim="800000"/>
            <a:headEnd/>
            <a:tailEnd/>
          </a:ln>
          <a:effectLst/>
        </p:spPr>
        <p:txBody>
          <a:bodyPr>
            <a:spAutoFit/>
          </a:bodyPr>
          <a:lstStyle/>
          <a:p>
            <a:r>
              <a:rPr lang="en-US"/>
              <a:t>Output layer</a:t>
            </a:r>
          </a:p>
        </p:txBody>
      </p:sp>
      <p:sp>
        <p:nvSpPr>
          <p:cNvPr id="102" name="Arc 101"/>
          <p:cNvSpPr/>
          <p:nvPr/>
        </p:nvSpPr>
        <p:spPr>
          <a:xfrm>
            <a:off x="2285984" y="2571744"/>
            <a:ext cx="2643206" cy="3714776"/>
          </a:xfrm>
          <a:prstGeom prst="arc">
            <a:avLst>
              <a:gd name="adj1" fmla="val 15006764"/>
              <a:gd name="adj2" fmla="val 36266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9144000" cy="857256"/>
          </a:xfrm>
        </p:spPr>
        <p:txBody>
          <a:bodyPr/>
          <a:lstStyle/>
          <a:p>
            <a:pPr algn="ctr"/>
            <a:r>
              <a:rPr lang="en-US" b="1" dirty="0" smtClean="0">
                <a:latin typeface="Calibri" pitchFamily="34" charset="0"/>
                <a:cs typeface="Calibri" pitchFamily="34" charset="0"/>
              </a:rPr>
              <a:t>Learning Methods</a:t>
            </a:r>
            <a:endParaRPr lang="en-IN" b="1" dirty="0">
              <a:latin typeface="Calibri" pitchFamily="34" charset="0"/>
              <a:cs typeface="Calibri" pitchFamily="34" charset="0"/>
            </a:endParaRPr>
          </a:p>
        </p:txBody>
      </p:sp>
      <p:sp>
        <p:nvSpPr>
          <p:cNvPr id="3" name="Content Placeholder 2"/>
          <p:cNvSpPr>
            <a:spLocks noGrp="1"/>
          </p:cNvSpPr>
          <p:nvPr>
            <p:ph idx="1"/>
          </p:nvPr>
        </p:nvSpPr>
        <p:spPr>
          <a:xfrm>
            <a:off x="71438" y="1000108"/>
            <a:ext cx="9001156" cy="5857892"/>
          </a:xfrm>
        </p:spPr>
        <p:txBody>
          <a:bodyPr>
            <a:normAutofit/>
          </a:bodyPr>
          <a:lstStyle/>
          <a:p>
            <a:pPr algn="just">
              <a:buNone/>
            </a:pPr>
            <a:r>
              <a:rPr lang="en-US" sz="2600" b="1" dirty="0" smtClean="0">
                <a:latin typeface="+mj-lt"/>
                <a:cs typeface="Calibri" pitchFamily="34" charset="0"/>
              </a:rPr>
              <a:t>Supervised Learning:</a:t>
            </a:r>
          </a:p>
          <a:p>
            <a:pPr algn="just">
              <a:buFont typeface="Wingdings" pitchFamily="2" charset="2"/>
              <a:buChar char="Ø"/>
            </a:pPr>
            <a:r>
              <a:rPr lang="en-US" sz="2600" dirty="0" smtClean="0">
                <a:latin typeface="+mj-lt"/>
                <a:cs typeface="Calibri" pitchFamily="34" charset="0"/>
              </a:rPr>
              <a:t>A teacher is assumed to be present during the learning process.</a:t>
            </a:r>
          </a:p>
          <a:p>
            <a:pPr algn="just">
              <a:buFont typeface="Wingdings" pitchFamily="2" charset="2"/>
              <a:buChar char="Ø"/>
            </a:pPr>
            <a:r>
              <a:rPr lang="en-US" sz="2600" dirty="0" smtClean="0">
                <a:latin typeface="+mj-lt"/>
                <a:cs typeface="Calibri" pitchFamily="34" charset="0"/>
              </a:rPr>
              <a:t>Input pattern is used to train the network associated with an output pattern (Target pattern).</a:t>
            </a:r>
          </a:p>
          <a:p>
            <a:pPr algn="just">
              <a:buFont typeface="Wingdings" pitchFamily="2" charset="2"/>
              <a:buChar char="Ø"/>
            </a:pPr>
            <a:r>
              <a:rPr lang="en-US" sz="2600" dirty="0" smtClean="0">
                <a:latin typeface="+mj-lt"/>
                <a:cs typeface="Calibri" pitchFamily="34" charset="0"/>
              </a:rPr>
              <a:t>For determination of error, compare network’s calculated output and expected target output.</a:t>
            </a:r>
          </a:p>
          <a:p>
            <a:pPr algn="just">
              <a:buFont typeface="Wingdings" pitchFamily="2" charset="2"/>
              <a:buChar char="Ø"/>
            </a:pPr>
            <a:r>
              <a:rPr lang="en-US" sz="2600" dirty="0" smtClean="0">
                <a:latin typeface="+mj-lt"/>
                <a:cs typeface="Calibri" pitchFamily="34" charset="0"/>
              </a:rPr>
              <a:t>The error can be used to change n/w parameter, which results in an improvement in performance.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9144000" cy="857256"/>
          </a:xfrm>
        </p:spPr>
        <p:txBody>
          <a:bodyPr/>
          <a:lstStyle/>
          <a:p>
            <a:pPr algn="ctr"/>
            <a:r>
              <a:rPr lang="en-US" b="1" dirty="0" smtClean="0">
                <a:latin typeface="Calibri" pitchFamily="34" charset="0"/>
                <a:cs typeface="Calibri" pitchFamily="34" charset="0"/>
              </a:rPr>
              <a:t>Learning Methods</a:t>
            </a:r>
            <a:endParaRPr lang="en-IN" b="1" dirty="0">
              <a:latin typeface="Calibri" pitchFamily="34" charset="0"/>
              <a:cs typeface="Calibri" pitchFamily="34" charset="0"/>
            </a:endParaRPr>
          </a:p>
        </p:txBody>
      </p:sp>
      <p:sp>
        <p:nvSpPr>
          <p:cNvPr id="3" name="Content Placeholder 2"/>
          <p:cNvSpPr>
            <a:spLocks noGrp="1"/>
          </p:cNvSpPr>
          <p:nvPr>
            <p:ph idx="1"/>
          </p:nvPr>
        </p:nvSpPr>
        <p:spPr>
          <a:xfrm>
            <a:off x="71438" y="1000108"/>
            <a:ext cx="9001156" cy="5857892"/>
          </a:xfrm>
        </p:spPr>
        <p:txBody>
          <a:bodyPr>
            <a:normAutofit/>
          </a:bodyPr>
          <a:lstStyle/>
          <a:p>
            <a:pPr algn="just">
              <a:buNone/>
            </a:pPr>
            <a:r>
              <a:rPr lang="en-US" sz="2600" b="1" dirty="0" smtClean="0">
                <a:latin typeface="+mj-lt"/>
                <a:cs typeface="Calibri" pitchFamily="34" charset="0"/>
              </a:rPr>
              <a:t>Unsupervised Learning:</a:t>
            </a:r>
          </a:p>
          <a:p>
            <a:pPr algn="just">
              <a:buFont typeface="Wingdings" pitchFamily="2" charset="2"/>
              <a:buChar char="Ø"/>
            </a:pPr>
            <a:r>
              <a:rPr lang="en-US" sz="2600" dirty="0" smtClean="0">
                <a:latin typeface="+mj-lt"/>
                <a:cs typeface="Calibri" pitchFamily="34" charset="0"/>
              </a:rPr>
              <a:t>A teacher is assumed to be not present during the learning process.</a:t>
            </a:r>
          </a:p>
          <a:p>
            <a:pPr algn="just">
              <a:buFont typeface="Wingdings" pitchFamily="2" charset="2"/>
              <a:buChar char="Ø"/>
            </a:pPr>
            <a:r>
              <a:rPr lang="en-US" sz="2600" dirty="0" smtClean="0">
                <a:latin typeface="+mj-lt"/>
                <a:cs typeface="Calibri" pitchFamily="34" charset="0"/>
              </a:rPr>
              <a:t>Target output is not presented to the network.</a:t>
            </a:r>
          </a:p>
          <a:p>
            <a:pPr algn="just">
              <a:buFont typeface="Wingdings" pitchFamily="2" charset="2"/>
              <a:buChar char="Ø"/>
            </a:pPr>
            <a:r>
              <a:rPr lang="en-US" sz="2600" dirty="0" smtClean="0">
                <a:latin typeface="+mj-lt"/>
                <a:cs typeface="Calibri" pitchFamily="34" charset="0"/>
              </a:rPr>
              <a:t>So that n/w learn by itself.</a:t>
            </a:r>
          </a:p>
          <a:p>
            <a:pPr algn="just">
              <a:buNone/>
            </a:pPr>
            <a:endParaRPr lang="en-US" sz="2600" b="1" smtClean="0">
              <a:latin typeface="+mj-lt"/>
              <a:cs typeface="Calibri" pitchFamily="34" charset="0"/>
            </a:endParaRPr>
          </a:p>
          <a:p>
            <a:pPr algn="just">
              <a:buNone/>
            </a:pPr>
            <a:r>
              <a:rPr lang="en-US" sz="2600" b="1" dirty="0" smtClean="0">
                <a:latin typeface="+mj-lt"/>
                <a:cs typeface="Calibri" pitchFamily="34" charset="0"/>
              </a:rPr>
              <a:t>Reinforced learning:</a:t>
            </a:r>
          </a:p>
          <a:p>
            <a:pPr algn="just">
              <a:buFont typeface="Wingdings" pitchFamily="2" charset="2"/>
              <a:buChar char="Ø"/>
            </a:pPr>
            <a:r>
              <a:rPr lang="en-US" sz="2600" dirty="0" smtClean="0">
                <a:latin typeface="+mj-lt"/>
                <a:cs typeface="Calibri" pitchFamily="34" charset="0"/>
              </a:rPr>
              <a:t>Teacher available but does not present the expected answer.</a:t>
            </a:r>
          </a:p>
          <a:p>
            <a:pPr algn="just">
              <a:buFont typeface="Wingdings" pitchFamily="2" charset="2"/>
              <a:buChar char="Ø"/>
            </a:pPr>
            <a:r>
              <a:rPr lang="en-US" sz="2600" dirty="0" smtClean="0">
                <a:latin typeface="+mj-lt"/>
                <a:cs typeface="Calibri" pitchFamily="34" charset="0"/>
              </a:rPr>
              <a:t>Only indicates if the computed o/p is correct or incorrect.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9144000" cy="857256"/>
          </a:xfrm>
        </p:spPr>
        <p:txBody>
          <a:bodyPr/>
          <a:lstStyle/>
          <a:p>
            <a:pPr algn="ctr"/>
            <a:r>
              <a:rPr lang="en-US" b="1" dirty="0" err="1" smtClean="0">
                <a:latin typeface="Calibri" pitchFamily="34" charset="0"/>
                <a:cs typeface="Calibri" pitchFamily="34" charset="0"/>
              </a:rPr>
              <a:t>Perceptron</a:t>
            </a:r>
            <a:endParaRPr lang="en-IN" b="1" dirty="0">
              <a:latin typeface="Calibri" pitchFamily="34" charset="0"/>
              <a:cs typeface="Calibri" pitchFamily="34" charset="0"/>
            </a:endParaRPr>
          </a:p>
        </p:txBody>
      </p:sp>
      <p:sp>
        <p:nvSpPr>
          <p:cNvPr id="3" name="Content Placeholder 2"/>
          <p:cNvSpPr>
            <a:spLocks noGrp="1"/>
          </p:cNvSpPr>
          <p:nvPr>
            <p:ph idx="1"/>
          </p:nvPr>
        </p:nvSpPr>
        <p:spPr>
          <a:xfrm>
            <a:off x="71438" y="1000108"/>
            <a:ext cx="9001156" cy="1357322"/>
          </a:xfrm>
        </p:spPr>
        <p:txBody>
          <a:bodyPr>
            <a:normAutofit/>
          </a:bodyPr>
          <a:lstStyle/>
          <a:p>
            <a:pPr algn="just">
              <a:buFont typeface="Wingdings" pitchFamily="2" charset="2"/>
              <a:buChar char="Ø"/>
            </a:pPr>
            <a:r>
              <a:rPr lang="en-GB" sz="2600" dirty="0" smtClean="0">
                <a:latin typeface="+mj-lt"/>
              </a:rPr>
              <a:t>The </a:t>
            </a:r>
            <a:r>
              <a:rPr lang="en-GB" sz="2600" dirty="0" err="1" smtClean="0">
                <a:latin typeface="+mj-lt"/>
              </a:rPr>
              <a:t>perceptron</a:t>
            </a:r>
            <a:r>
              <a:rPr lang="en-GB" sz="2600" dirty="0" smtClean="0">
                <a:latin typeface="+mj-lt"/>
              </a:rPr>
              <a:t> neuron produces a </a:t>
            </a:r>
            <a:r>
              <a:rPr lang="en-GB" sz="2600" b="1" dirty="0" smtClean="0">
                <a:latin typeface="+mj-lt"/>
              </a:rPr>
              <a:t>1</a:t>
            </a:r>
            <a:r>
              <a:rPr lang="en-GB" sz="2600" dirty="0" smtClean="0">
                <a:latin typeface="+mj-lt"/>
              </a:rPr>
              <a:t> if the net input into the transfer function</a:t>
            </a:r>
            <a:r>
              <a:rPr lang="en-US" sz="2600" dirty="0" smtClean="0">
                <a:latin typeface="+mj-lt"/>
              </a:rPr>
              <a:t> </a:t>
            </a:r>
            <a:r>
              <a:rPr lang="en-GB" sz="2600" b="1" dirty="0" smtClean="0">
                <a:latin typeface="+mj-lt"/>
              </a:rPr>
              <a:t>is equal to or greater than 0</a:t>
            </a:r>
            <a:r>
              <a:rPr lang="en-GB" sz="2600" dirty="0" smtClean="0">
                <a:latin typeface="+mj-lt"/>
              </a:rPr>
              <a:t>, otherwise it produces a 0.</a:t>
            </a:r>
            <a:endParaRPr lang="en-US" sz="2600" dirty="0" smtClean="0">
              <a:latin typeface="+mj-lt"/>
              <a:cs typeface="Calibri" pitchFamily="34" charset="0"/>
            </a:endParaRPr>
          </a:p>
        </p:txBody>
      </p:sp>
      <p:sp>
        <p:nvSpPr>
          <p:cNvPr id="4" name="Rectangle 3"/>
          <p:cNvSpPr txBox="1">
            <a:spLocks noChangeArrowheads="1"/>
          </p:cNvSpPr>
          <p:nvPr/>
        </p:nvSpPr>
        <p:spPr>
          <a:xfrm>
            <a:off x="285720" y="2446338"/>
            <a:ext cx="4038600" cy="4411662"/>
          </a:xfrm>
          <a:prstGeom prst="rect">
            <a:avLst/>
          </a:prstGeom>
        </p:spPr>
        <p:txBody>
          <a:bodyPr vert="horz" lIns="91440" tIns="45720" rIns="91440" bIns="45720" rtlCol="0">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mj-lt"/>
                <a:ea typeface="+mn-ea"/>
                <a:cs typeface="+mn-cs"/>
              </a:rPr>
              <a:t>It’s a single-unit network</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1" u="none" strike="noStrike" kern="1200" cap="none" spc="0" normalizeH="0" baseline="0" noProof="0" dirty="0" smtClean="0">
                <a:ln>
                  <a:noFill/>
                </a:ln>
                <a:solidFill>
                  <a:schemeClr val="tx1"/>
                </a:solidFill>
                <a:effectLst/>
                <a:uLnTx/>
                <a:uFillTx/>
                <a:latin typeface="+mj-lt"/>
                <a:ea typeface="+mn-ea"/>
                <a:cs typeface="+mn-cs"/>
              </a:rPr>
              <a:t>Change the weight by an amount proportional to the difference between the desired output and the actual output.</a:t>
            </a:r>
            <a:r>
              <a:rPr kumimoji="0" lang="en-US" sz="2600" b="0" i="0" u="none" strike="noStrike" kern="1200" cap="none" spc="0" normalizeH="0" baseline="0" noProof="0" dirty="0" smtClean="0">
                <a:ln>
                  <a:noFill/>
                </a:ln>
                <a:solidFill>
                  <a:schemeClr val="tx1"/>
                </a:solidFill>
                <a:effectLst/>
                <a:uLnTx/>
                <a:uFillTx/>
                <a:latin typeface="+mj-lt"/>
                <a:ea typeface="+mn-ea"/>
                <a:cs typeface="+mn-cs"/>
              </a:rPr>
              <a:t> </a:t>
            </a:r>
          </a:p>
          <a:p>
            <a:pPr marL="342900" marR="0" lvl="0" indent="-342900" algn="ctr"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600" b="1" i="0" u="none" strike="noStrike" kern="1200" cap="none" spc="0" normalizeH="0" baseline="0" noProof="0" dirty="0" smtClean="0">
                <a:ln>
                  <a:noFill/>
                </a:ln>
                <a:solidFill>
                  <a:schemeClr val="tx1"/>
                </a:solidFill>
                <a:effectLst/>
                <a:uLnTx/>
                <a:uFillTx/>
                <a:latin typeface="+mj-lt"/>
                <a:ea typeface="+mn-ea"/>
                <a:cs typeface="Times New Roman" pitchFamily="18" charset="0"/>
              </a:rPr>
              <a:t>Δ </a:t>
            </a:r>
            <a:r>
              <a:rPr kumimoji="0" lang="en-US" sz="2600" b="1" i="0" u="none" strike="noStrike" kern="1200" cap="none" spc="0" normalizeH="0" baseline="0" noProof="0" dirty="0" err="1" smtClean="0">
                <a:ln>
                  <a:noFill/>
                </a:ln>
                <a:solidFill>
                  <a:schemeClr val="tx1"/>
                </a:solidFill>
                <a:effectLst/>
                <a:uLnTx/>
                <a:uFillTx/>
                <a:latin typeface="+mj-lt"/>
                <a:ea typeface="+mn-ea"/>
                <a:cs typeface="Times New Roman" pitchFamily="18" charset="0"/>
              </a:rPr>
              <a:t>W</a:t>
            </a:r>
            <a:r>
              <a:rPr kumimoji="0" lang="en-US" sz="2600" b="1" i="0" u="none" strike="noStrike" kern="1200" cap="none" spc="0" normalizeH="0" baseline="-14000" noProof="0" dirty="0" err="1" smtClean="0">
                <a:ln>
                  <a:noFill/>
                </a:ln>
                <a:solidFill>
                  <a:schemeClr val="tx1"/>
                </a:solidFill>
                <a:effectLst/>
                <a:uLnTx/>
                <a:uFillTx/>
                <a:latin typeface="+mj-lt"/>
                <a:ea typeface="+mn-ea"/>
                <a:cs typeface="Times New Roman" pitchFamily="18" charset="0"/>
              </a:rPr>
              <a:t>i</a:t>
            </a:r>
            <a:r>
              <a:rPr kumimoji="0" lang="en-US" sz="2600" b="1" i="0" u="none" strike="noStrike" kern="1200" cap="none" spc="0" normalizeH="0" baseline="0" noProof="0" dirty="0" smtClean="0">
                <a:ln>
                  <a:noFill/>
                </a:ln>
                <a:solidFill>
                  <a:schemeClr val="tx1"/>
                </a:solidFill>
                <a:effectLst/>
                <a:uLnTx/>
                <a:uFillTx/>
                <a:latin typeface="+mj-lt"/>
                <a:ea typeface="+mn-ea"/>
                <a:cs typeface="Times New Roman" pitchFamily="18" charset="0"/>
              </a:rPr>
              <a:t> = η * (D-Y).I</a:t>
            </a:r>
            <a:r>
              <a:rPr kumimoji="0" lang="en-US" sz="2600" b="1" i="0" u="none" strike="noStrike" kern="1200" cap="none" spc="0" normalizeH="0" baseline="-14000" noProof="0" dirty="0" smtClean="0">
                <a:ln>
                  <a:noFill/>
                </a:ln>
                <a:solidFill>
                  <a:schemeClr val="tx1"/>
                </a:solidFill>
                <a:effectLst/>
                <a:uLnTx/>
                <a:uFillTx/>
                <a:latin typeface="+mj-lt"/>
                <a:ea typeface="+mn-ea"/>
                <a:cs typeface="Times New Roman" pitchFamily="18" charset="0"/>
              </a:rPr>
              <a:t>i</a:t>
            </a: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sz="2600" b="1" i="0" u="none" strike="noStrike" kern="1200" cap="none" spc="0" normalizeH="0" baseline="-14000" noProof="0" dirty="0" smtClean="0">
              <a:ln>
                <a:noFill/>
              </a:ln>
              <a:solidFill>
                <a:schemeClr val="tx1"/>
              </a:solidFill>
              <a:effectLst/>
              <a:uLnTx/>
              <a:uFillTx/>
              <a:latin typeface="+mj-lt"/>
              <a:ea typeface="+mn-ea"/>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sz="2600" b="1" i="0" u="none" strike="noStrike" kern="1200" cap="none" spc="0" normalizeH="0" baseline="-14000" noProof="0" dirty="0" smtClean="0">
              <a:ln>
                <a:noFill/>
              </a:ln>
              <a:solidFill>
                <a:schemeClr val="tx1"/>
              </a:solidFill>
              <a:effectLst/>
              <a:uLnTx/>
              <a:uFillTx/>
              <a:latin typeface="+mj-lt"/>
              <a:ea typeface="+mn-ea"/>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sz="2600" b="1" i="1" u="none" strike="noStrike" kern="1200" cap="none" spc="0" normalizeH="0" baseline="0" noProof="0" dirty="0" smtClean="0">
              <a:ln>
                <a:noFill/>
              </a:ln>
              <a:solidFill>
                <a:schemeClr val="tx1"/>
              </a:solidFill>
              <a:effectLst/>
              <a:uLnTx/>
              <a:uFillTx/>
              <a:latin typeface="+mj-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600" b="1" i="1" u="none" strike="noStrike" kern="1200" cap="none" spc="0" normalizeH="0" baseline="0" noProof="0" dirty="0" err="1" smtClean="0">
                <a:ln>
                  <a:noFill/>
                </a:ln>
                <a:solidFill>
                  <a:schemeClr val="tx1"/>
                </a:solidFill>
                <a:effectLst/>
                <a:uLnTx/>
                <a:uFillTx/>
                <a:latin typeface="+mj-lt"/>
                <a:ea typeface="+mn-ea"/>
                <a:cs typeface="+mn-cs"/>
              </a:rPr>
              <a:t>Perceptron</a:t>
            </a:r>
            <a:r>
              <a:rPr kumimoji="0" lang="en-US" sz="2600" b="1" i="1" u="none" strike="noStrike" kern="1200" cap="none" spc="0" normalizeH="0" baseline="0" noProof="0" dirty="0" smtClean="0">
                <a:ln>
                  <a:noFill/>
                </a:ln>
                <a:solidFill>
                  <a:schemeClr val="tx1"/>
                </a:solidFill>
                <a:effectLst/>
                <a:uLnTx/>
                <a:uFillTx/>
                <a:latin typeface="+mj-lt"/>
                <a:ea typeface="+mn-ea"/>
                <a:cs typeface="+mn-cs"/>
              </a:rPr>
              <a:t> Learning Rule</a:t>
            </a:r>
            <a:r>
              <a:rPr kumimoji="0" lang="en-US" sz="2600" b="1" i="0" u="none" strike="noStrike" kern="1200" cap="none" spc="0" normalizeH="0" baseline="0" noProof="0" dirty="0" smtClean="0">
                <a:ln>
                  <a:noFill/>
                </a:ln>
                <a:solidFill>
                  <a:schemeClr val="tx1"/>
                </a:solidFill>
                <a:effectLst/>
                <a:uLnTx/>
                <a:uFillTx/>
                <a:latin typeface="+mj-lt"/>
                <a:ea typeface="+mn-ea"/>
                <a:cs typeface="Times New Roman" pitchFamily="18" charset="0"/>
              </a:rPr>
              <a:t> </a:t>
            </a:r>
            <a:endParaRPr kumimoji="0" lang="en-US" sz="2600" b="1" i="0" u="none" strike="noStrike" kern="1200" cap="none" spc="0" normalizeH="0" baseline="0" noProof="0" dirty="0">
              <a:ln>
                <a:noFill/>
              </a:ln>
              <a:solidFill>
                <a:schemeClr val="tx1"/>
              </a:solidFill>
              <a:effectLst/>
              <a:uLnTx/>
              <a:uFillTx/>
              <a:latin typeface="+mj-lt"/>
              <a:ea typeface="+mn-ea"/>
              <a:cs typeface="Times New Roman" pitchFamily="18" charset="0"/>
            </a:endParaRPr>
          </a:p>
        </p:txBody>
      </p:sp>
      <p:pic>
        <p:nvPicPr>
          <p:cNvPr id="5" name="Picture 14" descr="graphic2"/>
          <p:cNvPicPr>
            <a:picLocks noChangeAspect="1" noChangeArrowheads="1"/>
          </p:cNvPicPr>
          <p:nvPr/>
        </p:nvPicPr>
        <p:blipFill>
          <a:blip r:embed="rId2" cstate="print"/>
          <a:srcRect/>
          <a:stretch>
            <a:fillRect/>
          </a:stretch>
        </p:blipFill>
        <p:spPr>
          <a:xfrm>
            <a:off x="4857752" y="2285992"/>
            <a:ext cx="3714776" cy="4000528"/>
          </a:xfrm>
          <a:prstGeom prst="rect">
            <a:avLst/>
          </a:prstGeom>
          <a:noFill/>
          <a:ln/>
        </p:spPr>
      </p:pic>
      <p:grpSp>
        <p:nvGrpSpPr>
          <p:cNvPr id="6" name="Group 17"/>
          <p:cNvGrpSpPr>
            <a:grpSpLocks/>
          </p:cNvGrpSpPr>
          <p:nvPr/>
        </p:nvGrpSpPr>
        <p:grpSpPr bwMode="auto">
          <a:xfrm>
            <a:off x="1714480" y="5143512"/>
            <a:ext cx="1676400" cy="608013"/>
            <a:chOff x="2448" y="2688"/>
            <a:chExt cx="1248" cy="481"/>
          </a:xfrm>
        </p:grpSpPr>
        <p:sp>
          <p:nvSpPr>
            <p:cNvPr id="7" name="Text Box 6"/>
            <p:cNvSpPr txBox="1">
              <a:spLocks noChangeArrowheads="1"/>
            </p:cNvSpPr>
            <p:nvPr/>
          </p:nvSpPr>
          <p:spPr bwMode="auto">
            <a:xfrm>
              <a:off x="2448" y="2928"/>
              <a:ext cx="1248" cy="241"/>
            </a:xfrm>
            <a:prstGeom prst="rect">
              <a:avLst/>
            </a:prstGeom>
            <a:noFill/>
            <a:ln w="9525">
              <a:noFill/>
              <a:miter lim="800000"/>
              <a:headEnd/>
              <a:tailEnd/>
            </a:ln>
            <a:effectLst/>
          </p:spPr>
          <p:txBody>
            <a:bodyPr>
              <a:spAutoFit/>
            </a:bodyPr>
            <a:lstStyle/>
            <a:p>
              <a:pPr>
                <a:spcBef>
                  <a:spcPct val="50000"/>
                </a:spcBef>
              </a:pPr>
              <a:r>
                <a:rPr lang="en-US" sz="1400" b="1">
                  <a:solidFill>
                    <a:schemeClr val="accent2"/>
                  </a:solidFill>
                </a:rPr>
                <a:t>Desired output</a:t>
              </a:r>
            </a:p>
          </p:txBody>
        </p:sp>
        <p:sp>
          <p:nvSpPr>
            <p:cNvPr id="8" name="Line 11"/>
            <p:cNvSpPr>
              <a:spLocks noChangeShapeType="1"/>
            </p:cNvSpPr>
            <p:nvPr/>
          </p:nvSpPr>
          <p:spPr bwMode="auto">
            <a:xfrm flipH="1">
              <a:off x="3072" y="2688"/>
              <a:ext cx="96" cy="240"/>
            </a:xfrm>
            <a:prstGeom prst="line">
              <a:avLst/>
            </a:prstGeom>
            <a:noFill/>
            <a:ln w="9525">
              <a:solidFill>
                <a:schemeClr val="accent2"/>
              </a:solidFill>
              <a:round/>
              <a:headEnd/>
              <a:tailEnd type="triangle" w="med" len="med"/>
            </a:ln>
            <a:effectLst/>
          </p:spPr>
          <p:txBody>
            <a:bodyPr/>
            <a:lstStyle/>
            <a:p>
              <a:endParaRPr lang="en-IN"/>
            </a:p>
          </p:txBody>
        </p:sp>
      </p:grpSp>
      <p:grpSp>
        <p:nvGrpSpPr>
          <p:cNvPr id="9" name="Group 18"/>
          <p:cNvGrpSpPr>
            <a:grpSpLocks/>
          </p:cNvGrpSpPr>
          <p:nvPr/>
        </p:nvGrpSpPr>
        <p:grpSpPr bwMode="auto">
          <a:xfrm>
            <a:off x="3000364" y="5072074"/>
            <a:ext cx="1371600" cy="714380"/>
            <a:chOff x="3456" y="2688"/>
            <a:chExt cx="1392" cy="678"/>
          </a:xfrm>
        </p:grpSpPr>
        <p:sp>
          <p:nvSpPr>
            <p:cNvPr id="10" name="Text Box 5"/>
            <p:cNvSpPr txBox="1">
              <a:spLocks noChangeArrowheads="1"/>
            </p:cNvSpPr>
            <p:nvPr/>
          </p:nvSpPr>
          <p:spPr bwMode="auto">
            <a:xfrm>
              <a:off x="3456" y="2832"/>
              <a:ext cx="1392" cy="534"/>
            </a:xfrm>
            <a:prstGeom prst="rect">
              <a:avLst/>
            </a:prstGeom>
            <a:noFill/>
            <a:ln w="9525">
              <a:noFill/>
              <a:miter lim="800000"/>
              <a:headEnd/>
              <a:tailEnd/>
            </a:ln>
            <a:effectLst/>
          </p:spPr>
          <p:txBody>
            <a:bodyPr>
              <a:spAutoFit/>
            </a:bodyPr>
            <a:lstStyle/>
            <a:p>
              <a:pPr algn="ctr">
                <a:spcBef>
                  <a:spcPct val="20000"/>
                </a:spcBef>
                <a:buClr>
                  <a:schemeClr val="tx2"/>
                </a:buClr>
                <a:buSzPct val="70000"/>
                <a:buFont typeface="Wingdings" pitchFamily="2" charset="2"/>
                <a:buNone/>
              </a:pPr>
              <a:r>
                <a:rPr lang="en-US" sz="1400" b="1" dirty="0">
                  <a:solidFill>
                    <a:schemeClr val="accent2"/>
                  </a:solidFill>
                </a:rPr>
                <a:t>Actual</a:t>
              </a:r>
              <a:r>
                <a:rPr lang="en-US" sz="1400" b="1" dirty="0"/>
                <a:t> </a:t>
              </a:r>
              <a:r>
                <a:rPr lang="en-US" sz="1400" b="1" dirty="0">
                  <a:solidFill>
                    <a:schemeClr val="accent2"/>
                  </a:solidFill>
                </a:rPr>
                <a:t>output</a:t>
              </a:r>
              <a:endParaRPr lang="en-US" sz="1400" dirty="0">
                <a:solidFill>
                  <a:schemeClr val="accent2"/>
                </a:solidFill>
              </a:endParaRPr>
            </a:p>
          </p:txBody>
        </p:sp>
        <p:sp>
          <p:nvSpPr>
            <p:cNvPr id="11" name="Line 13"/>
            <p:cNvSpPr>
              <a:spLocks noChangeShapeType="1"/>
            </p:cNvSpPr>
            <p:nvPr/>
          </p:nvSpPr>
          <p:spPr bwMode="auto">
            <a:xfrm>
              <a:off x="3504" y="2688"/>
              <a:ext cx="240" cy="192"/>
            </a:xfrm>
            <a:prstGeom prst="line">
              <a:avLst/>
            </a:prstGeom>
            <a:noFill/>
            <a:ln w="9525">
              <a:solidFill>
                <a:schemeClr val="accent2"/>
              </a:solidFill>
              <a:round/>
              <a:headEnd/>
              <a:tailEnd type="triangle" w="med" len="med"/>
            </a:ln>
            <a:effectLst/>
          </p:spPr>
          <p:txBody>
            <a:bodyPr/>
            <a:lstStyle/>
            <a:p>
              <a:endParaRPr lang="en-IN"/>
            </a:p>
          </p:txBody>
        </p:sp>
      </p:grpSp>
      <p:grpSp>
        <p:nvGrpSpPr>
          <p:cNvPr id="12" name="Group 19"/>
          <p:cNvGrpSpPr>
            <a:grpSpLocks/>
          </p:cNvGrpSpPr>
          <p:nvPr/>
        </p:nvGrpSpPr>
        <p:grpSpPr bwMode="auto">
          <a:xfrm>
            <a:off x="3500430" y="4429132"/>
            <a:ext cx="914400" cy="457200"/>
            <a:chOff x="3888" y="2208"/>
            <a:chExt cx="576" cy="288"/>
          </a:xfrm>
        </p:grpSpPr>
        <p:sp>
          <p:nvSpPr>
            <p:cNvPr id="13" name="Text Box 8"/>
            <p:cNvSpPr txBox="1">
              <a:spLocks noChangeArrowheads="1"/>
            </p:cNvSpPr>
            <p:nvPr/>
          </p:nvSpPr>
          <p:spPr bwMode="auto">
            <a:xfrm>
              <a:off x="3984" y="2208"/>
              <a:ext cx="480" cy="192"/>
            </a:xfrm>
            <a:prstGeom prst="rect">
              <a:avLst/>
            </a:prstGeom>
            <a:noFill/>
            <a:ln w="9525">
              <a:noFill/>
              <a:miter lim="800000"/>
              <a:headEnd/>
              <a:tailEnd/>
            </a:ln>
            <a:effectLst/>
          </p:spPr>
          <p:txBody>
            <a:bodyPr>
              <a:spAutoFit/>
            </a:bodyPr>
            <a:lstStyle/>
            <a:p>
              <a:pPr>
                <a:spcBef>
                  <a:spcPct val="50000"/>
                </a:spcBef>
              </a:pPr>
              <a:r>
                <a:rPr lang="en-US" sz="1400" b="1" dirty="0">
                  <a:solidFill>
                    <a:schemeClr val="accent2"/>
                  </a:solidFill>
                </a:rPr>
                <a:t>Input</a:t>
              </a:r>
              <a:endParaRPr lang="en-US" sz="1400" dirty="0">
                <a:solidFill>
                  <a:schemeClr val="accent2"/>
                </a:solidFill>
              </a:endParaRPr>
            </a:p>
          </p:txBody>
        </p:sp>
        <p:sp>
          <p:nvSpPr>
            <p:cNvPr id="14" name="Line 12"/>
            <p:cNvSpPr>
              <a:spLocks noChangeShapeType="1"/>
            </p:cNvSpPr>
            <p:nvPr/>
          </p:nvSpPr>
          <p:spPr bwMode="auto">
            <a:xfrm flipV="1">
              <a:off x="3888" y="2352"/>
              <a:ext cx="144" cy="144"/>
            </a:xfrm>
            <a:prstGeom prst="line">
              <a:avLst/>
            </a:prstGeom>
            <a:noFill/>
            <a:ln w="9525">
              <a:solidFill>
                <a:schemeClr val="accent2"/>
              </a:solidFill>
              <a:round/>
              <a:headEnd/>
              <a:tailEnd type="triangle" w="med" len="med"/>
            </a:ln>
            <a:effectLst/>
          </p:spPr>
          <p:txBody>
            <a:bodyPr/>
            <a:lstStyle/>
            <a:p>
              <a:endParaRPr lang="en-IN"/>
            </a:p>
          </p:txBody>
        </p:sp>
      </p:grpSp>
      <p:grpSp>
        <p:nvGrpSpPr>
          <p:cNvPr id="15" name="Group 16"/>
          <p:cNvGrpSpPr>
            <a:grpSpLocks/>
          </p:cNvGrpSpPr>
          <p:nvPr/>
        </p:nvGrpSpPr>
        <p:grpSpPr bwMode="auto">
          <a:xfrm>
            <a:off x="571472" y="5143512"/>
            <a:ext cx="1524000" cy="477838"/>
            <a:chOff x="1488" y="2640"/>
            <a:chExt cx="1152" cy="530"/>
          </a:xfrm>
        </p:grpSpPr>
        <p:sp>
          <p:nvSpPr>
            <p:cNvPr id="16" name="Text Box 7"/>
            <p:cNvSpPr txBox="1">
              <a:spLocks noChangeArrowheads="1"/>
            </p:cNvSpPr>
            <p:nvPr/>
          </p:nvSpPr>
          <p:spPr bwMode="auto">
            <a:xfrm>
              <a:off x="1488" y="2832"/>
              <a:ext cx="1104" cy="338"/>
            </a:xfrm>
            <a:prstGeom prst="rect">
              <a:avLst/>
            </a:prstGeom>
            <a:noFill/>
            <a:ln w="9525">
              <a:noFill/>
              <a:miter lim="800000"/>
              <a:headEnd/>
              <a:tailEnd/>
            </a:ln>
            <a:effectLst/>
          </p:spPr>
          <p:txBody>
            <a:bodyPr>
              <a:spAutoFit/>
            </a:bodyPr>
            <a:lstStyle/>
            <a:p>
              <a:pPr>
                <a:spcBef>
                  <a:spcPct val="50000"/>
                </a:spcBef>
              </a:pPr>
              <a:r>
                <a:rPr lang="en-US" sz="1400" b="1" dirty="0">
                  <a:solidFill>
                    <a:schemeClr val="accent2"/>
                  </a:solidFill>
                </a:rPr>
                <a:t>Learning</a:t>
              </a:r>
              <a:r>
                <a:rPr lang="en-US" sz="1400" b="1" dirty="0"/>
                <a:t> </a:t>
              </a:r>
              <a:r>
                <a:rPr lang="en-US" sz="1400" b="1" dirty="0">
                  <a:solidFill>
                    <a:schemeClr val="accent2"/>
                  </a:solidFill>
                </a:rPr>
                <a:t>rate</a:t>
              </a:r>
              <a:r>
                <a:rPr lang="en-US" sz="1400" dirty="0"/>
                <a:t> </a:t>
              </a:r>
            </a:p>
          </p:txBody>
        </p:sp>
        <p:sp>
          <p:nvSpPr>
            <p:cNvPr id="17" name="Line 9"/>
            <p:cNvSpPr>
              <a:spLocks noChangeShapeType="1"/>
            </p:cNvSpPr>
            <p:nvPr/>
          </p:nvSpPr>
          <p:spPr bwMode="auto">
            <a:xfrm flipH="1">
              <a:off x="2256" y="2640"/>
              <a:ext cx="384" cy="192"/>
            </a:xfrm>
            <a:prstGeom prst="line">
              <a:avLst/>
            </a:prstGeom>
            <a:noFill/>
            <a:ln w="9525">
              <a:solidFill>
                <a:schemeClr val="accent2"/>
              </a:solidFill>
              <a:round/>
              <a:headEnd/>
              <a:tailEnd type="triangle" w="med" len="med"/>
            </a:ln>
            <a:effectLst/>
          </p:spPr>
          <p:txBody>
            <a:bodyPr/>
            <a:lstStyle/>
            <a:p>
              <a:endParaRPr lang="en-IN"/>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2454" name="Picture 22" descr="graphic2"/>
          <p:cNvPicPr>
            <a:picLocks noGrp="1" noChangeAspect="1" noChangeArrowheads="1"/>
          </p:cNvPicPr>
          <p:nvPr>
            <p:ph sz="half" idx="2"/>
          </p:nvPr>
        </p:nvPicPr>
        <p:blipFill>
          <a:blip r:embed="rId2" cstate="print"/>
          <a:srcRect/>
          <a:stretch>
            <a:fillRect/>
          </a:stretch>
        </p:blipFill>
        <p:spPr>
          <a:xfrm>
            <a:off x="4343400" y="2362200"/>
            <a:ext cx="4022725" cy="3346450"/>
          </a:xfrm>
          <a:noFill/>
          <a:ln/>
        </p:spPr>
      </p:pic>
      <p:sp>
        <p:nvSpPr>
          <p:cNvPr id="402436" name="Rectangle 4"/>
          <p:cNvSpPr>
            <a:spLocks noGrp="1" noChangeArrowheads="1"/>
          </p:cNvSpPr>
          <p:nvPr>
            <p:ph type="title"/>
          </p:nvPr>
        </p:nvSpPr>
        <p:spPr>
          <a:xfrm>
            <a:off x="0" y="0"/>
            <a:ext cx="9144000" cy="1417638"/>
          </a:xfrm>
        </p:spPr>
        <p:txBody>
          <a:bodyPr>
            <a:normAutofit fontScale="90000"/>
          </a:bodyPr>
          <a:lstStyle/>
          <a:p>
            <a:r>
              <a:rPr lang="en-US" dirty="0"/>
              <a:t>Example: A simple single unit adaptive network</a:t>
            </a:r>
          </a:p>
        </p:txBody>
      </p:sp>
      <p:sp>
        <p:nvSpPr>
          <p:cNvPr id="402435" name="Rectangle 3"/>
          <p:cNvSpPr>
            <a:spLocks noGrp="1" noChangeArrowheads="1"/>
          </p:cNvSpPr>
          <p:nvPr>
            <p:ph type="body" sz="half" idx="1"/>
          </p:nvPr>
        </p:nvSpPr>
        <p:spPr>
          <a:xfrm>
            <a:off x="214282" y="1714488"/>
            <a:ext cx="4143404" cy="4411662"/>
          </a:xfrm>
        </p:spPr>
        <p:txBody>
          <a:bodyPr/>
          <a:lstStyle/>
          <a:p>
            <a:pPr algn="just"/>
            <a:r>
              <a:rPr lang="en-US" sz="2600" dirty="0"/>
              <a:t>The network has 2 inputs, and one output. All are binary. The output is </a:t>
            </a:r>
          </a:p>
          <a:p>
            <a:pPr lvl="1" algn="just"/>
            <a:r>
              <a:rPr lang="en-US" sz="2200" dirty="0">
                <a:latin typeface="Times New Roman" pitchFamily="18" charset="0"/>
                <a:cs typeface="Times New Roman" pitchFamily="18" charset="0"/>
              </a:rPr>
              <a:t>1 if W</a:t>
            </a:r>
            <a:r>
              <a:rPr lang="en-US" sz="2200" baseline="-12000" dirty="0">
                <a:latin typeface="Times New Roman" pitchFamily="18" charset="0"/>
                <a:cs typeface="Times New Roman" pitchFamily="18" charset="0"/>
              </a:rPr>
              <a:t>0</a:t>
            </a:r>
            <a:r>
              <a:rPr lang="en-US" sz="2200" dirty="0">
                <a:latin typeface="Times New Roman" pitchFamily="18" charset="0"/>
                <a:cs typeface="Times New Roman" pitchFamily="18" charset="0"/>
              </a:rPr>
              <a:t>I</a:t>
            </a:r>
            <a:r>
              <a:rPr lang="en-US" sz="2200" baseline="-12000" dirty="0">
                <a:latin typeface="Times New Roman" pitchFamily="18" charset="0"/>
                <a:cs typeface="Times New Roman" pitchFamily="18" charset="0"/>
              </a:rPr>
              <a:t>0</a:t>
            </a:r>
            <a:r>
              <a:rPr lang="en-US" sz="2200" dirty="0">
                <a:latin typeface="Times New Roman" pitchFamily="18" charset="0"/>
                <a:cs typeface="Times New Roman" pitchFamily="18" charset="0"/>
              </a:rPr>
              <a:t> + W</a:t>
            </a:r>
            <a:r>
              <a:rPr lang="en-US" sz="2200" baseline="-12000" dirty="0">
                <a:latin typeface="Times New Roman" pitchFamily="18" charset="0"/>
                <a:cs typeface="Times New Roman" pitchFamily="18" charset="0"/>
              </a:rPr>
              <a:t>1</a:t>
            </a:r>
            <a:r>
              <a:rPr lang="en-US" sz="2200" dirty="0">
                <a:latin typeface="Times New Roman" pitchFamily="18" charset="0"/>
                <a:cs typeface="Times New Roman" pitchFamily="18" charset="0"/>
              </a:rPr>
              <a:t>I</a:t>
            </a:r>
            <a:r>
              <a:rPr lang="en-US" sz="2200" baseline="-12000" dirty="0">
                <a:latin typeface="Times New Roman" pitchFamily="18" charset="0"/>
                <a:cs typeface="Times New Roman" pitchFamily="18" charset="0"/>
              </a:rPr>
              <a:t>1</a:t>
            </a:r>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W</a:t>
            </a:r>
            <a:r>
              <a:rPr lang="en-US" sz="2200" baseline="-12000" dirty="0" err="1">
                <a:latin typeface="Times New Roman" pitchFamily="18" charset="0"/>
                <a:cs typeface="Times New Roman" pitchFamily="18" charset="0"/>
              </a:rPr>
              <a:t>b</a:t>
            </a:r>
            <a:r>
              <a:rPr lang="en-US" sz="2200" dirty="0">
                <a:latin typeface="Times New Roman" pitchFamily="18" charset="0"/>
                <a:cs typeface="Times New Roman" pitchFamily="18" charset="0"/>
              </a:rPr>
              <a:t> &gt; 0  </a:t>
            </a:r>
          </a:p>
          <a:p>
            <a:pPr lvl="1" algn="just"/>
            <a:r>
              <a:rPr lang="en-US" sz="2200" dirty="0">
                <a:latin typeface="Times New Roman" pitchFamily="18" charset="0"/>
                <a:cs typeface="Times New Roman" pitchFamily="18" charset="0"/>
              </a:rPr>
              <a:t>0 if W</a:t>
            </a:r>
            <a:r>
              <a:rPr lang="en-US" sz="2200" baseline="-12000" dirty="0">
                <a:latin typeface="Times New Roman" pitchFamily="18" charset="0"/>
                <a:cs typeface="Times New Roman" pitchFamily="18" charset="0"/>
              </a:rPr>
              <a:t>0</a:t>
            </a:r>
            <a:r>
              <a:rPr lang="en-US" sz="2200" dirty="0">
                <a:latin typeface="Times New Roman" pitchFamily="18" charset="0"/>
                <a:cs typeface="Times New Roman" pitchFamily="18" charset="0"/>
              </a:rPr>
              <a:t>I</a:t>
            </a:r>
            <a:r>
              <a:rPr lang="en-US" sz="2200" baseline="-12000" dirty="0">
                <a:latin typeface="Times New Roman" pitchFamily="18" charset="0"/>
                <a:cs typeface="Times New Roman" pitchFamily="18" charset="0"/>
              </a:rPr>
              <a:t>0</a:t>
            </a:r>
            <a:r>
              <a:rPr lang="en-US" sz="2200" dirty="0">
                <a:latin typeface="Times New Roman" pitchFamily="18" charset="0"/>
                <a:cs typeface="Times New Roman" pitchFamily="18" charset="0"/>
              </a:rPr>
              <a:t> + W</a:t>
            </a:r>
            <a:r>
              <a:rPr lang="en-US" sz="2200" baseline="-12000" dirty="0">
                <a:latin typeface="Times New Roman" pitchFamily="18" charset="0"/>
                <a:cs typeface="Times New Roman" pitchFamily="18" charset="0"/>
              </a:rPr>
              <a:t>1</a:t>
            </a:r>
            <a:r>
              <a:rPr lang="en-US" sz="2200" dirty="0">
                <a:latin typeface="Times New Roman" pitchFamily="18" charset="0"/>
                <a:cs typeface="Times New Roman" pitchFamily="18" charset="0"/>
              </a:rPr>
              <a:t>I</a:t>
            </a:r>
            <a:r>
              <a:rPr lang="en-US" sz="2200" baseline="-12000" dirty="0">
                <a:latin typeface="Times New Roman" pitchFamily="18" charset="0"/>
                <a:cs typeface="Times New Roman" pitchFamily="18" charset="0"/>
              </a:rPr>
              <a:t>1</a:t>
            </a:r>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W</a:t>
            </a:r>
            <a:r>
              <a:rPr lang="en-US" sz="2200" baseline="-12000" dirty="0" err="1">
                <a:latin typeface="Times New Roman" pitchFamily="18" charset="0"/>
                <a:cs typeface="Times New Roman" pitchFamily="18" charset="0"/>
              </a:rPr>
              <a:t>b</a:t>
            </a:r>
            <a:r>
              <a:rPr lang="en-US" sz="2200" dirty="0">
                <a:latin typeface="Times New Roman" pitchFamily="18" charset="0"/>
                <a:cs typeface="Times New Roman" pitchFamily="18" charset="0"/>
              </a:rPr>
              <a:t> ≤ 0  </a:t>
            </a:r>
          </a:p>
          <a:p>
            <a:pPr algn="just"/>
            <a:r>
              <a:rPr lang="en-US" sz="2600" dirty="0"/>
              <a:t>We want it to learn simple OR: output a 1 if either I</a:t>
            </a:r>
            <a:r>
              <a:rPr lang="en-US" sz="2200" baseline="-12000" dirty="0"/>
              <a:t>0</a:t>
            </a:r>
            <a:r>
              <a:rPr lang="en-US" sz="2600" dirty="0"/>
              <a:t> or I</a:t>
            </a:r>
            <a:r>
              <a:rPr lang="en-US" sz="2200" baseline="-12000" dirty="0"/>
              <a:t>1</a:t>
            </a:r>
            <a:r>
              <a:rPr lang="en-US" sz="2600" dirty="0"/>
              <a:t> is 1. </a:t>
            </a:r>
          </a:p>
        </p:txBody>
      </p:sp>
      <p:sp>
        <p:nvSpPr>
          <p:cNvPr id="402455" name="Line 23"/>
          <p:cNvSpPr>
            <a:spLocks noChangeShapeType="1"/>
          </p:cNvSpPr>
          <p:nvPr/>
        </p:nvSpPr>
        <p:spPr bwMode="auto">
          <a:xfrm flipV="1">
            <a:off x="5334000" y="3352800"/>
            <a:ext cx="304800" cy="152400"/>
          </a:xfrm>
          <a:prstGeom prst="line">
            <a:avLst/>
          </a:prstGeom>
          <a:noFill/>
          <a:ln w="9525">
            <a:solidFill>
              <a:schemeClr val="tx1"/>
            </a:solidFill>
            <a:round/>
            <a:headEnd/>
            <a:tailEnd/>
          </a:ln>
          <a:effectLst/>
        </p:spPr>
        <p:txBody>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a:xfrm>
            <a:off x="457200" y="404664"/>
            <a:ext cx="8229600" cy="6214500"/>
          </a:xfrm>
        </p:spPr>
        <p:txBody>
          <a:bodyPr>
            <a:normAutofit fontScale="62500" lnSpcReduction="20000"/>
          </a:bodyPr>
          <a:lstStyle/>
          <a:p>
            <a:r>
              <a:rPr lang="en-GB" dirty="0"/>
              <a:t>	</a:t>
            </a:r>
          </a:p>
          <a:p>
            <a:r>
              <a:rPr lang="en-GB" b="1" dirty="0"/>
              <a:t>Unit I </a:t>
            </a:r>
            <a:r>
              <a:rPr lang="en-GB" dirty="0"/>
              <a:t>	</a:t>
            </a:r>
            <a:r>
              <a:rPr lang="en-GB" b="1" dirty="0"/>
              <a:t>INTRODUCTION </a:t>
            </a:r>
            <a:r>
              <a:rPr lang="en-GB" dirty="0"/>
              <a:t>	</a:t>
            </a:r>
            <a:r>
              <a:rPr lang="en-GB" b="1" dirty="0"/>
              <a:t>7 Hrs </a:t>
            </a:r>
            <a:r>
              <a:rPr lang="en-GB" dirty="0"/>
              <a:t>	</a:t>
            </a:r>
          </a:p>
          <a:p>
            <a:r>
              <a:rPr lang="en-GB" dirty="0"/>
              <a:t>Basic concepts of Soft Computing, Historical Developments and Definitions, Soft Computing Characteristics and Problem Solving– Strengths and Weaknesses, Constitutes of Soft Computing : Neural Computing, Fuzzy Logic and Computing, Evolutionary Computing and Genetic Algorithms, Probabilistic Reasoning. 	</a:t>
            </a:r>
          </a:p>
          <a:p>
            <a:r>
              <a:rPr lang="en-GB" b="1" dirty="0"/>
              <a:t>Unit II </a:t>
            </a:r>
            <a:r>
              <a:rPr lang="en-GB" dirty="0"/>
              <a:t>	</a:t>
            </a:r>
            <a:r>
              <a:rPr lang="en-GB" b="1" dirty="0"/>
              <a:t>NEURAL NETWORKS OVERVIEW </a:t>
            </a:r>
            <a:r>
              <a:rPr lang="en-GB" dirty="0"/>
              <a:t>	</a:t>
            </a:r>
            <a:r>
              <a:rPr lang="en-GB" b="1" dirty="0"/>
              <a:t>7 Hrs </a:t>
            </a:r>
            <a:r>
              <a:rPr lang="en-GB" dirty="0"/>
              <a:t>	</a:t>
            </a:r>
          </a:p>
          <a:p>
            <a:r>
              <a:rPr lang="en-GB" dirty="0"/>
              <a:t>Fundamentals: Biological Neurons and Model of Artificial Neuron. Neural Network Architectures: Single Layer Network, Multi-Layer Feed Forward Neural Networks, and Feedback Networks. Perceptron Model and Learning in Perceptron, Limitation of Learning in Perceptron, Error Back Propagation learning in Multilayer FFNN. Performance Issues of EBP algorithm for MLFFNN. 	</a:t>
            </a:r>
          </a:p>
          <a:p>
            <a:r>
              <a:rPr lang="en-GB" b="1" dirty="0"/>
              <a:t>Unit III </a:t>
            </a:r>
            <a:r>
              <a:rPr lang="en-GB" dirty="0"/>
              <a:t>	</a:t>
            </a:r>
            <a:r>
              <a:rPr lang="en-GB" b="1" dirty="0"/>
              <a:t>NEURAL NETWORK ARCHITECTURES </a:t>
            </a:r>
            <a:r>
              <a:rPr lang="en-GB" dirty="0"/>
              <a:t>	</a:t>
            </a:r>
            <a:r>
              <a:rPr lang="en-GB" b="1" dirty="0"/>
              <a:t>7 Hrs </a:t>
            </a:r>
            <a:r>
              <a:rPr lang="en-GB" dirty="0"/>
              <a:t>	</a:t>
            </a:r>
          </a:p>
          <a:p>
            <a:r>
              <a:rPr lang="en-GB" dirty="0"/>
              <a:t>Complex Architectures Learning: Competitive Learning-Self Organizing Maps, </a:t>
            </a:r>
            <a:r>
              <a:rPr lang="en-GB" dirty="0" err="1"/>
              <a:t>Hebbian</a:t>
            </a:r>
            <a:r>
              <a:rPr lang="en-GB" dirty="0"/>
              <a:t> Learning-Hopfield Networks, Boltzmann Machines, Adaptive Resonance Theory (ART) Networks, Bayesian Neural Networks, Deep Learning Architecture of Neural Networks, Applications of Neural Networks. 	</a:t>
            </a:r>
          </a:p>
          <a:p>
            <a:r>
              <a:rPr lang="en-GB" b="1" dirty="0"/>
              <a:t>Unit IV </a:t>
            </a:r>
            <a:r>
              <a:rPr lang="en-GB" dirty="0"/>
              <a:t>	</a:t>
            </a:r>
            <a:r>
              <a:rPr lang="en-GB" b="1" dirty="0"/>
              <a:t>FUZZY LOGIC AND FUZZY SYSTEMS </a:t>
            </a:r>
            <a:r>
              <a:rPr lang="en-GB" dirty="0"/>
              <a:t>	</a:t>
            </a:r>
            <a:r>
              <a:rPr lang="en-GB" b="1" dirty="0"/>
              <a:t>7 Hrs </a:t>
            </a:r>
            <a:r>
              <a:rPr lang="en-GB" dirty="0"/>
              <a:t>	</a:t>
            </a:r>
          </a:p>
          <a:p>
            <a:endParaRPr lang="en-GB" dirty="0"/>
          </a:p>
        </p:txBody>
      </p:sp>
    </p:spTree>
    <p:extLst>
      <p:ext uri="{BB962C8B-B14F-4D97-AF65-F5344CB8AC3E}">
        <p14:creationId xmlns:p14="http://schemas.microsoft.com/office/powerpoint/2010/main" val="2946089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endParaRPr lang="en-GB" dirty="0"/>
          </a:p>
        </p:txBody>
      </p:sp>
      <p:sp>
        <p:nvSpPr>
          <p:cNvPr id="3" name="Content Placeholder 2"/>
          <p:cNvSpPr>
            <a:spLocks noGrp="1"/>
          </p:cNvSpPr>
          <p:nvPr>
            <p:ph idx="1"/>
          </p:nvPr>
        </p:nvSpPr>
        <p:spPr>
          <a:xfrm>
            <a:off x="467544" y="692696"/>
            <a:ext cx="8229600" cy="5760640"/>
          </a:xfrm>
        </p:spPr>
        <p:txBody>
          <a:bodyPr>
            <a:normAutofit fontScale="70000" lnSpcReduction="20000"/>
          </a:bodyPr>
          <a:lstStyle/>
          <a:p>
            <a:r>
              <a:rPr lang="en-GB" dirty="0"/>
              <a:t>Fuzzy Logic, Fuzzy Sets and Operations, Fuzzy Relations, Fuzzy Arithmetic and Fuzzy Measures. Fuzzy to Crisp Conversions: Lambda Cuts for fuzzy sets, Fuzzy Relations, </a:t>
            </a:r>
            <a:r>
              <a:rPr lang="en-GB" dirty="0" err="1"/>
              <a:t>Defuzzification</a:t>
            </a:r>
            <a:r>
              <a:rPr lang="en-GB" dirty="0"/>
              <a:t> Methods. Fuzzy Rules and Reasoning, Fuzzy Inference Systems, </a:t>
            </a:r>
            <a:r>
              <a:rPr lang="en-GB" dirty="0" err="1"/>
              <a:t>Mamdani</a:t>
            </a:r>
            <a:r>
              <a:rPr lang="en-GB" dirty="0"/>
              <a:t> Fuzzy Models – </a:t>
            </a:r>
            <a:r>
              <a:rPr lang="en-GB" dirty="0" err="1"/>
              <a:t>Sugeno</a:t>
            </a:r>
            <a:r>
              <a:rPr lang="en-GB" dirty="0"/>
              <a:t> Fuzzy Models, Applications of Fuzzy </a:t>
            </a:r>
            <a:r>
              <a:rPr lang="en-GB" dirty="0" err="1"/>
              <a:t>Modeling</a:t>
            </a:r>
            <a:r>
              <a:rPr lang="en-GB" dirty="0"/>
              <a:t> for Decision Making. 	</a:t>
            </a:r>
          </a:p>
          <a:p>
            <a:r>
              <a:rPr lang="en-GB" b="1" dirty="0"/>
              <a:t>Unit V </a:t>
            </a:r>
            <a:r>
              <a:rPr lang="en-GB" dirty="0"/>
              <a:t>	</a:t>
            </a:r>
            <a:r>
              <a:rPr lang="en-GB" b="1" dirty="0"/>
              <a:t>GENETIC ALGORITHMS </a:t>
            </a:r>
            <a:r>
              <a:rPr lang="en-GB" dirty="0"/>
              <a:t>	</a:t>
            </a:r>
            <a:r>
              <a:rPr lang="en-GB" b="1" dirty="0"/>
              <a:t>7 Hrs </a:t>
            </a:r>
            <a:r>
              <a:rPr lang="en-GB" dirty="0"/>
              <a:t>	</a:t>
            </a:r>
          </a:p>
          <a:p>
            <a:r>
              <a:rPr lang="en-GB" dirty="0"/>
              <a:t>Introduction, Encoding, Operators of Genetic Algorithm, Basic Genetic Algorithm, Simple GA, Crossover and Mutation, Multi-objective Genetic Algorithm (MOGA). Genetic algorithms in search and optimization, Ant colony optimization (ACO), Particle Swarm Optimization (PSO). Applications of GA for Clustering. 	</a:t>
            </a:r>
          </a:p>
          <a:p>
            <a:r>
              <a:rPr lang="en-GB" b="1" dirty="0"/>
              <a:t>Unit VI </a:t>
            </a:r>
            <a:r>
              <a:rPr lang="en-GB" dirty="0"/>
              <a:t>	</a:t>
            </a:r>
            <a:r>
              <a:rPr lang="en-GB" b="1" dirty="0"/>
              <a:t>ADVANCES IN SOFT COMPUTING </a:t>
            </a:r>
            <a:r>
              <a:rPr lang="en-GB" dirty="0"/>
              <a:t>	</a:t>
            </a:r>
            <a:r>
              <a:rPr lang="en-GB" b="1" dirty="0"/>
              <a:t>7 Hrs </a:t>
            </a:r>
            <a:r>
              <a:rPr lang="en-GB" dirty="0"/>
              <a:t>	</a:t>
            </a:r>
          </a:p>
          <a:p>
            <a:r>
              <a:rPr lang="en-GB" dirty="0"/>
              <a:t>Soft Computing Paradigms and Hybrid Approaches. Neuro-Fuzzy </a:t>
            </a:r>
            <a:r>
              <a:rPr lang="en-GB" dirty="0" err="1"/>
              <a:t>modeling</a:t>
            </a:r>
            <a:r>
              <a:rPr lang="en-GB" dirty="0"/>
              <a:t>, Genetic Algorithm Based Backpropagation Network, Fuzzy logic based Backpropagation, Fuzzy Logic Controlled Genetic Algorithms, Simplified Fuzzy ARTMAP. 	</a:t>
            </a:r>
          </a:p>
          <a:p>
            <a:endParaRPr lang="en-GB" dirty="0"/>
          </a:p>
        </p:txBody>
      </p:sp>
    </p:spTree>
    <p:extLst>
      <p:ext uri="{BB962C8B-B14F-4D97-AF65-F5344CB8AC3E}">
        <p14:creationId xmlns:p14="http://schemas.microsoft.com/office/powerpoint/2010/main" val="4259289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620688"/>
            <a:ext cx="8229600" cy="5976664"/>
          </a:xfrm>
        </p:spPr>
        <p:txBody>
          <a:bodyPr>
            <a:normAutofit fontScale="70000" lnSpcReduction="20000"/>
          </a:bodyPr>
          <a:lstStyle/>
          <a:p>
            <a:endParaRPr lang="en-GB" dirty="0"/>
          </a:p>
          <a:p>
            <a:r>
              <a:rPr lang="en-GB" dirty="0"/>
              <a:t>S. N. </a:t>
            </a:r>
            <a:r>
              <a:rPr lang="en-GB" dirty="0" err="1"/>
              <a:t>Sivanandam</a:t>
            </a:r>
            <a:r>
              <a:rPr lang="en-GB" dirty="0"/>
              <a:t>, S. N. </a:t>
            </a:r>
            <a:r>
              <a:rPr lang="en-GB" dirty="0" err="1"/>
              <a:t>Deepa,Principles</a:t>
            </a:r>
            <a:r>
              <a:rPr lang="en-GB" dirty="0"/>
              <a:t> of Soft </a:t>
            </a:r>
            <a:r>
              <a:rPr lang="en-GB" dirty="0" err="1"/>
              <a:t>Computing,Wiley</a:t>
            </a:r>
            <a:r>
              <a:rPr lang="en-GB" dirty="0"/>
              <a:t> publications,2nd Edition, ISBN: 9788126527410. </a:t>
            </a:r>
          </a:p>
          <a:p>
            <a:r>
              <a:rPr lang="en-GB" dirty="0"/>
              <a:t>2. J. S. R. Jang, C. T. Sun, E. </a:t>
            </a:r>
            <a:r>
              <a:rPr lang="en-GB" dirty="0" err="1"/>
              <a:t>Mizutani</a:t>
            </a:r>
            <a:r>
              <a:rPr lang="en-GB" dirty="0"/>
              <a:t>, Neuro-Fuzzy and Soft Computing- A computational approach to Learning and Machine Intelligence, PHI,1st Edition, ISBN:978-8131792469. </a:t>
            </a:r>
          </a:p>
          <a:p>
            <a:r>
              <a:rPr lang="en-GB" dirty="0"/>
              <a:t>	</a:t>
            </a:r>
          </a:p>
          <a:p>
            <a:r>
              <a:rPr lang="en-GB" b="1" dirty="0"/>
              <a:t>Reference Books </a:t>
            </a:r>
            <a:r>
              <a:rPr lang="en-GB" dirty="0"/>
              <a:t>	</a:t>
            </a:r>
          </a:p>
          <a:p>
            <a:endParaRPr lang="en-GB" dirty="0"/>
          </a:p>
          <a:p>
            <a:r>
              <a:rPr lang="en-GB" dirty="0"/>
              <a:t>1. David E. Goldberg, Genetic Algorithms, Pearson Education, 2nd Edition, ISBN: 9788120322431, ISBN: 9780201157673. </a:t>
            </a:r>
          </a:p>
          <a:p>
            <a:r>
              <a:rPr lang="en-GB" dirty="0"/>
              <a:t>2. Satish Kumar, Neural Networks - A Classroom Approach, Tata McGraw Hill,2nd Edition, ISBN:1259006166. </a:t>
            </a:r>
          </a:p>
          <a:p>
            <a:r>
              <a:rPr lang="en-GB" dirty="0"/>
              <a:t>3. Timothy J. Ross, Fuzzy Logic with Engineering Applications, Wiley India, 3rd Edition, ISBN: 9788126531264. </a:t>
            </a:r>
          </a:p>
          <a:p>
            <a:r>
              <a:rPr lang="en-GB" dirty="0"/>
              <a:t>4. Samir Roy, </a:t>
            </a:r>
            <a:r>
              <a:rPr lang="en-GB" dirty="0" err="1"/>
              <a:t>Udit</a:t>
            </a:r>
            <a:r>
              <a:rPr lang="en-GB" dirty="0"/>
              <a:t> </a:t>
            </a:r>
            <a:r>
              <a:rPr lang="en-GB" dirty="0" err="1"/>
              <a:t>Chakroborthy,Introduction</a:t>
            </a:r>
            <a:r>
              <a:rPr lang="en-GB" dirty="0"/>
              <a:t> to soft computing - neuro-fuzzy and genetic algorithm ,Person Education, 1st Edition. </a:t>
            </a:r>
          </a:p>
          <a:p>
            <a:r>
              <a:rPr lang="en-GB" dirty="0"/>
              <a:t>	</a:t>
            </a:r>
          </a:p>
          <a:p>
            <a:endParaRPr lang="en-GB" dirty="0"/>
          </a:p>
        </p:txBody>
      </p:sp>
    </p:spTree>
    <p:extLst>
      <p:ext uri="{BB962C8B-B14F-4D97-AF65-F5344CB8AC3E}">
        <p14:creationId xmlns:p14="http://schemas.microsoft.com/office/powerpoint/2010/main" val="2406476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3824264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0070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9144000" cy="857256"/>
          </a:xfrm>
        </p:spPr>
        <p:txBody>
          <a:bodyPr/>
          <a:lstStyle/>
          <a:p>
            <a:pPr algn="ctr"/>
            <a:r>
              <a:rPr lang="en-US" b="1" dirty="0" smtClean="0">
                <a:latin typeface="Calibri" pitchFamily="34" charset="0"/>
                <a:cs typeface="Calibri" pitchFamily="34" charset="0"/>
              </a:rPr>
              <a:t>Introduction to Soft Computing</a:t>
            </a:r>
            <a:endParaRPr lang="en-IN" b="1" dirty="0">
              <a:latin typeface="Calibri" pitchFamily="34" charset="0"/>
              <a:cs typeface="Calibri" pitchFamily="34" charset="0"/>
            </a:endParaRPr>
          </a:p>
        </p:txBody>
      </p:sp>
      <p:sp>
        <p:nvSpPr>
          <p:cNvPr id="3" name="Content Placeholder 2"/>
          <p:cNvSpPr>
            <a:spLocks noGrp="1"/>
          </p:cNvSpPr>
          <p:nvPr>
            <p:ph idx="1"/>
          </p:nvPr>
        </p:nvSpPr>
        <p:spPr>
          <a:xfrm>
            <a:off x="71438" y="1000108"/>
            <a:ext cx="9001156" cy="5857892"/>
          </a:xfrm>
        </p:spPr>
        <p:txBody>
          <a:bodyPr>
            <a:normAutofit lnSpcReduction="10000"/>
          </a:bodyPr>
          <a:lstStyle/>
          <a:p>
            <a:pPr marL="88900" indent="-6350" algn="just">
              <a:buFont typeface="Wingdings" pitchFamily="2" charset="2"/>
              <a:buChar char="Ø"/>
            </a:pPr>
            <a:r>
              <a:rPr lang="en-US" sz="2600" dirty="0" smtClean="0">
                <a:latin typeface="Calibri" pitchFamily="34" charset="0"/>
                <a:cs typeface="Calibri" pitchFamily="34" charset="0"/>
              </a:rPr>
              <a:t> The idea of Soft Computing was initiated by </a:t>
            </a:r>
            <a:r>
              <a:rPr lang="en-US" sz="2600" b="1" dirty="0" err="1" smtClean="0">
                <a:latin typeface="Calibri" pitchFamily="34" charset="0"/>
                <a:cs typeface="Calibri" pitchFamily="34" charset="0"/>
              </a:rPr>
              <a:t>Lotfi</a:t>
            </a:r>
            <a:r>
              <a:rPr lang="en-US" sz="2600" b="1" dirty="0" smtClean="0">
                <a:latin typeface="Calibri" pitchFamily="34" charset="0"/>
                <a:cs typeface="Calibri" pitchFamily="34" charset="0"/>
              </a:rPr>
              <a:t> A. </a:t>
            </a:r>
            <a:r>
              <a:rPr lang="en-US" sz="2600" b="1" dirty="0" err="1" smtClean="0">
                <a:latin typeface="Calibri" pitchFamily="34" charset="0"/>
                <a:cs typeface="Calibri" pitchFamily="34" charset="0"/>
              </a:rPr>
              <a:t>Zadeh</a:t>
            </a:r>
            <a:r>
              <a:rPr lang="en-US" sz="2600" b="1" dirty="0" smtClean="0">
                <a:latin typeface="Calibri" pitchFamily="34" charset="0"/>
                <a:cs typeface="Calibri" pitchFamily="34" charset="0"/>
              </a:rPr>
              <a:t>.</a:t>
            </a:r>
          </a:p>
          <a:p>
            <a:pPr marL="88900" indent="-6350" algn="just">
              <a:buNone/>
            </a:pPr>
            <a:r>
              <a:rPr lang="en-US" sz="2600" b="1" i="1" u="sng" dirty="0" smtClean="0">
                <a:latin typeface="Calibri" pitchFamily="34" charset="0"/>
                <a:cs typeface="Calibri" pitchFamily="34" charset="0"/>
              </a:rPr>
              <a:t>Definition:</a:t>
            </a:r>
            <a:r>
              <a:rPr lang="en-US" sz="2600" dirty="0" smtClean="0">
                <a:latin typeface="Calibri" pitchFamily="34" charset="0"/>
                <a:cs typeface="Calibri" pitchFamily="34" charset="0"/>
              </a:rPr>
              <a:t> “</a:t>
            </a:r>
            <a:r>
              <a:rPr lang="en-US" sz="2600" b="1" dirty="0" smtClean="0">
                <a:latin typeface="Calibri" pitchFamily="34" charset="0"/>
                <a:cs typeface="Calibri" pitchFamily="34" charset="0"/>
              </a:rPr>
              <a:t>Soft Computing</a:t>
            </a:r>
            <a:r>
              <a:rPr lang="en-US" sz="2600" dirty="0" smtClean="0">
                <a:latin typeface="Calibri" pitchFamily="34" charset="0"/>
                <a:cs typeface="Calibri" pitchFamily="34" charset="0"/>
              </a:rPr>
              <a:t> is an emerging (</a:t>
            </a:r>
            <a:r>
              <a:rPr lang="en-US" sz="2600" b="1" dirty="0" smtClean="0">
                <a:latin typeface="Calibri" pitchFamily="34" charset="0"/>
                <a:cs typeface="Calibri" pitchFamily="34" charset="0"/>
              </a:rPr>
              <a:t>up and coming, rising, promising, talented</a:t>
            </a:r>
            <a:r>
              <a:rPr lang="en-US" sz="2600" dirty="0" smtClean="0">
                <a:latin typeface="Calibri" pitchFamily="34" charset="0"/>
                <a:cs typeface="Calibri" pitchFamily="34" charset="0"/>
              </a:rPr>
              <a:t>) approach to computing which parallel the remarkable ability of human mind to reason and learn in a environment of uncertainty </a:t>
            </a:r>
            <a:r>
              <a:rPr lang="en-US" sz="2600" b="1" dirty="0" smtClean="0">
                <a:latin typeface="Calibri" pitchFamily="34" charset="0"/>
                <a:cs typeface="Calibri" pitchFamily="34" charset="0"/>
              </a:rPr>
              <a:t>(doubt)</a:t>
            </a:r>
            <a:r>
              <a:rPr lang="en-US" sz="2600" dirty="0" smtClean="0">
                <a:latin typeface="Calibri" pitchFamily="34" charset="0"/>
                <a:cs typeface="Calibri" pitchFamily="34" charset="0"/>
              </a:rPr>
              <a:t> and imprecision”.</a:t>
            </a:r>
          </a:p>
          <a:p>
            <a:pPr marL="441325" indent="-358775" algn="just">
              <a:buFont typeface="Wingdings" pitchFamily="2" charset="2"/>
              <a:buChar char="Ø"/>
            </a:pPr>
            <a:r>
              <a:rPr lang="en-US" sz="2600" b="0" dirty="0" err="1" smtClean="0">
                <a:latin typeface="+mj-lt"/>
              </a:rPr>
              <a:t>Zadeh</a:t>
            </a:r>
            <a:r>
              <a:rPr lang="en-US" sz="2600" dirty="0" smtClean="0">
                <a:latin typeface="+mj-lt"/>
              </a:rPr>
              <a:t> defines </a:t>
            </a:r>
            <a:r>
              <a:rPr lang="en-US" sz="2600" b="0" dirty="0" smtClean="0">
                <a:latin typeface="+mj-lt"/>
              </a:rPr>
              <a:t>SC into one multidisciplinary system as the fusion (Union or Combination) of the fields of </a:t>
            </a:r>
            <a:r>
              <a:rPr lang="en-US" sz="2600" b="1" dirty="0" smtClean="0">
                <a:latin typeface="+mj-lt"/>
              </a:rPr>
              <a:t>Fuzzy Logic, </a:t>
            </a:r>
            <a:r>
              <a:rPr lang="en-US" sz="2600" b="1" dirty="0" err="1" smtClean="0">
                <a:latin typeface="+mj-lt"/>
              </a:rPr>
              <a:t>Neuro</a:t>
            </a:r>
            <a:r>
              <a:rPr lang="en-US" sz="2600" b="1" dirty="0" smtClean="0">
                <a:latin typeface="+mj-lt"/>
              </a:rPr>
              <a:t>-Computing, Genetic Computing and Probabilistic Computing.</a:t>
            </a:r>
          </a:p>
          <a:p>
            <a:pPr marL="441325" indent="-358775" algn="just">
              <a:buFont typeface="Wingdings" pitchFamily="2" charset="2"/>
              <a:buChar char="Ø"/>
            </a:pPr>
            <a:r>
              <a:rPr lang="en-US" sz="2600" b="0" dirty="0" smtClean="0">
                <a:latin typeface="+mj-lt"/>
              </a:rPr>
              <a:t>Fusion of methodologies designed to model and enable solutio</a:t>
            </a:r>
            <a:r>
              <a:rPr lang="en-US" sz="2600" dirty="0" smtClean="0">
                <a:latin typeface="+mj-lt"/>
              </a:rPr>
              <a:t>ns to real world problems, which are not modeled or too difficult to model mathematically.</a:t>
            </a:r>
            <a:endParaRPr lang="en-US" sz="2600" b="0" dirty="0" smtClean="0">
              <a:latin typeface="+mj-lt"/>
            </a:endParaRPr>
          </a:p>
          <a:p>
            <a:pPr marL="441325" indent="-358775" algn="just">
              <a:buFont typeface="Wingdings" pitchFamily="2" charset="2"/>
              <a:buChar char="Ø"/>
            </a:pPr>
            <a:r>
              <a:rPr lang="en-US" sz="2600" b="0" dirty="0" smtClean="0">
                <a:latin typeface="+mj-lt"/>
              </a:rPr>
              <a:t>They are composed of two features: “adaptively” &amp; “knowledge”</a:t>
            </a:r>
            <a:endParaRPr lang="en-IN" sz="2600" dirty="0">
              <a:latin typeface="+mj-lt"/>
              <a:cs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9144000" cy="857256"/>
          </a:xfrm>
        </p:spPr>
        <p:txBody>
          <a:bodyPr/>
          <a:lstStyle/>
          <a:p>
            <a:pPr algn="ctr"/>
            <a:r>
              <a:rPr lang="en-US" b="1" dirty="0" smtClean="0">
                <a:latin typeface="Calibri" pitchFamily="34" charset="0"/>
                <a:cs typeface="Calibri" pitchFamily="34" charset="0"/>
              </a:rPr>
              <a:t>Introduction to Soft Computing</a:t>
            </a:r>
            <a:endParaRPr lang="en-IN" b="1" dirty="0">
              <a:latin typeface="Calibri" pitchFamily="34" charset="0"/>
              <a:cs typeface="Calibri" pitchFamily="34" charset="0"/>
            </a:endParaRPr>
          </a:p>
        </p:txBody>
      </p:sp>
      <p:sp>
        <p:nvSpPr>
          <p:cNvPr id="3" name="Content Placeholder 2"/>
          <p:cNvSpPr>
            <a:spLocks noGrp="1"/>
          </p:cNvSpPr>
          <p:nvPr>
            <p:ph idx="1"/>
          </p:nvPr>
        </p:nvSpPr>
        <p:spPr>
          <a:xfrm>
            <a:off x="71438" y="1000108"/>
            <a:ext cx="9001156" cy="5857892"/>
          </a:xfrm>
        </p:spPr>
        <p:txBody>
          <a:bodyPr>
            <a:normAutofit/>
          </a:bodyPr>
          <a:lstStyle/>
          <a:p>
            <a:pPr marL="441325" indent="-358775" algn="just">
              <a:buFont typeface="Wingdings" pitchFamily="2" charset="2"/>
              <a:buChar char="Ø"/>
            </a:pPr>
            <a:r>
              <a:rPr lang="en-US" sz="2600" b="1" dirty="0" smtClean="0">
                <a:latin typeface="Calibri" pitchFamily="34" charset="0"/>
                <a:cs typeface="Calibri" pitchFamily="34" charset="0"/>
              </a:rPr>
              <a:t>SC consist of :</a:t>
            </a:r>
            <a:r>
              <a:rPr lang="en-US" sz="2600" dirty="0" smtClean="0">
                <a:latin typeface="Calibri" pitchFamily="34" charset="0"/>
                <a:cs typeface="Calibri" pitchFamily="34" charset="0"/>
              </a:rPr>
              <a:t> Neural Networks, Fuzzy Systems, and Genetic   Algorithms.</a:t>
            </a:r>
          </a:p>
          <a:p>
            <a:pPr marL="441325" indent="-358775" algn="just">
              <a:buFont typeface="Wingdings" pitchFamily="2" charset="2"/>
              <a:buChar char="Ø"/>
            </a:pPr>
            <a:r>
              <a:rPr lang="en-US" sz="2600" b="1" dirty="0" smtClean="0">
                <a:latin typeface="Calibri" pitchFamily="34" charset="0"/>
                <a:cs typeface="Calibri" pitchFamily="34" charset="0"/>
              </a:rPr>
              <a:t>Neural Networks:</a:t>
            </a:r>
            <a:r>
              <a:rPr lang="en-US" sz="2600" dirty="0" smtClean="0">
                <a:latin typeface="Calibri" pitchFamily="34" charset="0"/>
                <a:cs typeface="Calibri" pitchFamily="34" charset="0"/>
              </a:rPr>
              <a:t> for learning and adaption</a:t>
            </a:r>
            <a:endParaRPr lang="en-US" sz="2200" dirty="0" smtClean="0">
              <a:latin typeface="Calibri" pitchFamily="34" charset="0"/>
              <a:cs typeface="Calibri" pitchFamily="34" charset="0"/>
            </a:endParaRPr>
          </a:p>
          <a:p>
            <a:pPr marL="441325" indent="-358775" algn="just">
              <a:buFont typeface="Wingdings" pitchFamily="2" charset="2"/>
              <a:buChar char="Ø"/>
            </a:pPr>
            <a:r>
              <a:rPr lang="en-US" sz="2600" b="1" dirty="0" smtClean="0">
                <a:latin typeface="Calibri" pitchFamily="34" charset="0"/>
                <a:cs typeface="Calibri" pitchFamily="34" charset="0"/>
              </a:rPr>
              <a:t>Fuzzy Systems:</a:t>
            </a:r>
            <a:r>
              <a:rPr lang="en-US" sz="2600" dirty="0" smtClean="0">
                <a:latin typeface="Calibri" pitchFamily="34" charset="0"/>
                <a:cs typeface="Calibri" pitchFamily="34" charset="0"/>
              </a:rPr>
              <a:t> for knowledge representation via fuzzy </a:t>
            </a:r>
            <a:r>
              <a:rPr lang="en-US" sz="2600" b="1" dirty="0" smtClean="0">
                <a:latin typeface="Calibri" pitchFamily="34" charset="0"/>
                <a:cs typeface="Calibri" pitchFamily="34" charset="0"/>
              </a:rPr>
              <a:t>if-then rules.</a:t>
            </a:r>
          </a:p>
          <a:p>
            <a:pPr marL="441325" indent="-358775" algn="just">
              <a:buFont typeface="Wingdings" pitchFamily="2" charset="2"/>
              <a:buChar char="Ø"/>
            </a:pPr>
            <a:r>
              <a:rPr lang="en-US" sz="2600" b="1" dirty="0" smtClean="0">
                <a:latin typeface="Calibri" pitchFamily="34" charset="0"/>
                <a:cs typeface="Calibri" pitchFamily="34" charset="0"/>
              </a:rPr>
              <a:t>Genetic Algorithms:</a:t>
            </a:r>
            <a:r>
              <a:rPr lang="en-US" sz="2600" dirty="0" smtClean="0">
                <a:latin typeface="Calibri" pitchFamily="34" charset="0"/>
                <a:cs typeface="Calibri" pitchFamily="34" charset="0"/>
              </a:rPr>
              <a:t> for evolutionary computation.</a:t>
            </a:r>
          </a:p>
          <a:p>
            <a:pPr marL="441325" indent="-358775" algn="just">
              <a:buNone/>
            </a:pPr>
            <a:endParaRPr lang="en-US" sz="2600" dirty="0">
              <a:latin typeface="Calibri" pitchFamily="34" charset="0"/>
              <a:cs typeface="Calibri" pitchFamily="34" charset="0"/>
            </a:endParaRPr>
          </a:p>
          <a:p>
            <a:pPr marL="441325" indent="-358775" algn="just">
              <a:buNone/>
            </a:pPr>
            <a:r>
              <a:rPr lang="en-US" sz="2600" dirty="0" smtClean="0">
                <a:latin typeface="Calibri" pitchFamily="34" charset="0"/>
                <a:cs typeface="Calibri" pitchFamily="34" charset="0"/>
              </a:rPr>
              <a:t>Soft Computing is still growing and developing.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598</TotalTime>
  <Words>1199</Words>
  <Application>Microsoft Office PowerPoint</Application>
  <PresentationFormat>On-screen Show (4:3)</PresentationFormat>
  <Paragraphs>205</Paragraphs>
  <Slides>25</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Office Theme</vt:lpstr>
      <vt:lpstr>Equation</vt:lpstr>
      <vt:lpstr>Soft Computing  Elective II</vt:lpstr>
      <vt:lpstr>University Syllabus</vt:lpstr>
      <vt:lpstr>PowerPoint Presentation</vt:lpstr>
      <vt:lpstr>PowerPoint Presentation</vt:lpstr>
      <vt:lpstr>PowerPoint Presentation</vt:lpstr>
      <vt:lpstr>PowerPoint Presentation</vt:lpstr>
      <vt:lpstr>PowerPoint Presentation</vt:lpstr>
      <vt:lpstr>Introduction to Soft Computing</vt:lpstr>
      <vt:lpstr>Introduction to Soft Computing</vt:lpstr>
      <vt:lpstr>Goal of Soft Computing</vt:lpstr>
      <vt:lpstr>Neural Networks (NN)</vt:lpstr>
      <vt:lpstr>Neural Networks (NN)</vt:lpstr>
      <vt:lpstr>Neural Networks (NN)</vt:lpstr>
      <vt:lpstr>Neural Networks (NN)</vt:lpstr>
      <vt:lpstr>Neural Networks (NN)</vt:lpstr>
      <vt:lpstr>Key Elements of NN</vt:lpstr>
      <vt:lpstr>Artificial Neural Network</vt:lpstr>
      <vt:lpstr>Activation Function</vt:lpstr>
      <vt:lpstr>Architecture of ANN</vt:lpstr>
      <vt:lpstr>Feed Forward Neural Networks</vt:lpstr>
      <vt:lpstr>Recurrent Neural Networks</vt:lpstr>
      <vt:lpstr>Learning Methods</vt:lpstr>
      <vt:lpstr>Learning Methods</vt:lpstr>
      <vt:lpstr>Perceptron</vt:lpstr>
      <vt:lpstr>Example: A simple single unit adaptive network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Computing (173101)</dc:title>
  <dc:creator>Harry</dc:creator>
  <cp:lastModifiedBy>Admin</cp:lastModifiedBy>
  <cp:revision>25</cp:revision>
  <dcterms:created xsi:type="dcterms:W3CDTF">2012-06-26T05:34:20Z</dcterms:created>
  <dcterms:modified xsi:type="dcterms:W3CDTF">2018-06-25T09:00:19Z</dcterms:modified>
</cp:coreProperties>
</file>