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4" r:id="rId14"/>
    <p:sldId id="268" r:id="rId15"/>
    <p:sldId id="270" r:id="rId16"/>
    <p:sldId id="271" r:id="rId17"/>
    <p:sldId id="272" r:id="rId18"/>
    <p:sldId id="273" r:id="rId1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5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4AF466F-BDA4-4F18-9C7B-FF0A9A1B0E80}" type="datetime1">
              <a:rPr lang="en-US" smtClean="0"/>
              <a:pPr/>
              <a:t>6/23/2023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8FB4290-6522-4139-852E-05BD9E7F0D2E}" type="datetime1">
              <a:rPr lang="en-US" smtClean="0"/>
              <a:pPr/>
              <a:t>6/23/2023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AB955F9-81EA-47C5-8059-9E5C2B437C70}" type="datetime1">
              <a:rPr lang="en-US" smtClean="0"/>
              <a:pPr/>
              <a:t>6/23/2023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CEF607B-A47E-422C-9BEF-122CCDB7C526}" type="datetime1">
              <a:rPr lang="en-US" smtClean="0"/>
              <a:pPr/>
              <a:t>6/23/2023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E2D2B3B-882E-40F3-A32F-6DD516915044}"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3A9A7CB-BEE6-4F99-898E-913F06E8E125}" type="datetime1">
              <a:rPr lang="en-US" smtClean="0"/>
              <a:pPr/>
              <a:t>6/23/2023</a:t>
            </a:fld>
            <a:endParaRPr lang="en-US"/>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E2D2B3B-882E-40F3-A32F-6DD516915044}"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6EE300C-6FC5-4FC3-AF1A-075E4F50620D}" type="datetime1">
              <a:rPr lang="en-US" smtClean="0"/>
              <a:pPr/>
              <a:t>6/23/2023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E2D2B3B-882E-40F3-A32F-6DD516915044}"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50D295D-4A77-4DEB-B04C-9F4282A8BC04}" type="datetime1">
              <a:rPr lang="en-US" smtClean="0"/>
              <a:pPr/>
              <a:t>6/23/2023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E2D2B3B-882E-40F3-A32F-6DD51691504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2B28685-4D0C-42D5-8013-B5904CD1FCBC}" type="datetime1">
              <a:rPr lang="en-US" smtClean="0"/>
              <a:pPr/>
              <a:t>6/23/2023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E2D2B3B-882E-40F3-A32F-6DD516915044}"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DF226C0-9885-4BA9-BBFA-A52CBFEBB775}" type="datetime1">
              <a:rPr lang="en-US" smtClean="0"/>
              <a:pPr/>
              <a:t>6/23/2023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BEE1B38-C5EB-4D66-9137-0AFE9CDEDE8F}" type="datetime1">
              <a:rPr lang="en-US" smtClean="0"/>
              <a:pPr/>
              <a:t>6/23/2023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E2D2B3B-882E-40F3-A32F-6DD51691504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27B613C-1AD7-49D3-885D-F654C5CDBAA6}" type="datetime1">
              <a:rPr lang="en-US" smtClean="0"/>
              <a:pPr/>
              <a:t>6/23/2023</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E2D2B3B-882E-40F3-A32F-6DD516915044}"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27B613C-1AD7-49D3-885D-F654C5CDBAA6}" type="datetime1">
              <a:rPr lang="en-US" smtClean="0"/>
              <a:pPr/>
              <a:t>6/23/2023</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E2D2B3B-882E-40F3-A32F-6DD51691504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400" b="0" dirty="0">
                <a:effectLst/>
              </a:rPr>
              <a:t>Telecom Churn </a:t>
            </a:r>
            <a:r>
              <a:rPr lang="en-US" sz="4400" b="0" dirty="0" smtClean="0">
                <a:effectLst/>
              </a:rPr>
              <a:t>Prediction</a:t>
            </a:r>
            <a:endParaRPr lang="en-IN" sz="4400" dirty="0"/>
          </a:p>
        </p:txBody>
      </p:sp>
      <p:sp>
        <p:nvSpPr>
          <p:cNvPr id="3" name="Subtitle 2"/>
          <p:cNvSpPr>
            <a:spLocks noGrp="1"/>
          </p:cNvSpPr>
          <p:nvPr>
            <p:ph type="subTitle" idx="1"/>
          </p:nvPr>
        </p:nvSpPr>
        <p:spPr/>
        <p:txBody>
          <a:bodyPr>
            <a:normAutofit/>
          </a:bodyPr>
          <a:lstStyle/>
          <a:p>
            <a:r>
              <a:rPr lang="en-US" sz="3200" dirty="0"/>
              <a:t>Using Machine Learning</a:t>
            </a:r>
            <a:endParaRPr lang="en-IN" sz="3200"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1</a:t>
            </a:fld>
            <a:endParaRPr lang="en-US" dirty="0"/>
          </a:p>
        </p:txBody>
      </p:sp>
    </p:spTree>
    <p:extLst>
      <p:ext uri="{BB962C8B-B14F-4D97-AF65-F5344CB8AC3E}">
        <p14:creationId xmlns:p14="http://schemas.microsoft.com/office/powerpoint/2010/main" val="4193735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E2D2B3B-882E-40F3-A32F-6DD516915044}" type="slidenum">
              <a:rPr lang="en-US" smtClean="0"/>
              <a:pPr/>
              <a:t>10</a:t>
            </a:fld>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59832" y="260648"/>
            <a:ext cx="5560018" cy="3458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11560" y="836712"/>
            <a:ext cx="1800200" cy="2308324"/>
          </a:xfrm>
          <a:prstGeom prst="rect">
            <a:avLst/>
          </a:prstGeom>
          <a:noFill/>
        </p:spPr>
        <p:txBody>
          <a:bodyPr wrap="square" rtlCol="0">
            <a:spAutoFit/>
          </a:bodyPr>
          <a:lstStyle/>
          <a:p>
            <a:r>
              <a:rPr lang="en-US" dirty="0"/>
              <a:t>A boxplot is used to visualize the distribution of tenure for churned and non-churned customers.</a:t>
            </a:r>
            <a:endParaRPr lang="en-IN"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3861048"/>
            <a:ext cx="3830261"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836024" y="4149080"/>
            <a:ext cx="2952328" cy="1477328"/>
          </a:xfrm>
          <a:prstGeom prst="rect">
            <a:avLst/>
          </a:prstGeom>
          <a:noFill/>
        </p:spPr>
        <p:txBody>
          <a:bodyPr wrap="square" rtlCol="0">
            <a:spAutoFit/>
          </a:bodyPr>
          <a:lstStyle/>
          <a:p>
            <a:r>
              <a:rPr lang="en-US" dirty="0"/>
              <a:t>Using seaborn, a boxplot is generated to compare the monthly charges for churned and non-churned customers</a:t>
            </a:r>
            <a:endParaRPr lang="en-IN" dirty="0"/>
          </a:p>
        </p:txBody>
      </p:sp>
    </p:spTree>
    <p:extLst>
      <p:ext uri="{BB962C8B-B14F-4D97-AF65-F5344CB8AC3E}">
        <p14:creationId xmlns:p14="http://schemas.microsoft.com/office/powerpoint/2010/main" val="1440579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E2D2B3B-882E-40F3-A32F-6DD516915044}" type="slidenum">
              <a:rPr lang="en-US" smtClean="0"/>
              <a:pPr/>
              <a:t>11</a:t>
            </a:fld>
            <a:endParaRPr 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88640"/>
            <a:ext cx="4824536"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3444879"/>
            <a:ext cx="3540249"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375945" y="548680"/>
            <a:ext cx="3168352" cy="2308324"/>
          </a:xfrm>
          <a:prstGeom prst="rect">
            <a:avLst/>
          </a:prstGeom>
          <a:noFill/>
        </p:spPr>
        <p:txBody>
          <a:bodyPr wrap="square" rtlCol="0">
            <a:spAutoFit/>
          </a:bodyPr>
          <a:lstStyle/>
          <a:p>
            <a:r>
              <a:rPr lang="en-US" dirty="0"/>
              <a:t>Seaborn's countplot with </a:t>
            </a:r>
            <a:r>
              <a:rPr lang="en-US" dirty="0" smtClean="0"/>
              <a:t>'Payment Method</a:t>
            </a:r>
            <a:r>
              <a:rPr lang="en-US" dirty="0"/>
              <a:t>' on the x-axis and 'Churn' on the hue parameter is used to analyze the relationship between different payment methods and customer churn.</a:t>
            </a:r>
            <a:endParaRPr lang="en-IN" dirty="0"/>
          </a:p>
        </p:txBody>
      </p:sp>
      <p:sp>
        <p:nvSpPr>
          <p:cNvPr id="6" name="TextBox 5"/>
          <p:cNvSpPr txBox="1"/>
          <p:nvPr/>
        </p:nvSpPr>
        <p:spPr>
          <a:xfrm>
            <a:off x="1043608" y="4043703"/>
            <a:ext cx="3024336" cy="2031325"/>
          </a:xfrm>
          <a:prstGeom prst="rect">
            <a:avLst/>
          </a:prstGeom>
          <a:noFill/>
        </p:spPr>
        <p:txBody>
          <a:bodyPr wrap="square" rtlCol="0">
            <a:spAutoFit/>
          </a:bodyPr>
          <a:lstStyle/>
          <a:p>
            <a:r>
              <a:rPr lang="en-US" dirty="0"/>
              <a:t>A visually captivating bar chart is created to showcase the count of different contract types, emphasizing the significance of contract selection.</a:t>
            </a:r>
            <a:endParaRPr lang="en-IN" dirty="0"/>
          </a:p>
        </p:txBody>
      </p:sp>
    </p:spTree>
    <p:extLst>
      <p:ext uri="{BB962C8B-B14F-4D97-AF65-F5344CB8AC3E}">
        <p14:creationId xmlns:p14="http://schemas.microsoft.com/office/powerpoint/2010/main" val="3174583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E2D2B3B-882E-40F3-A32F-6DD516915044}" type="slidenum">
              <a:rPr lang="en-US" smtClean="0"/>
              <a:pPr/>
              <a:t>12</a:t>
            </a:fld>
            <a:endParaRPr lang="en-US"/>
          </a:p>
        </p:txBody>
      </p:sp>
      <p:sp>
        <p:nvSpPr>
          <p:cNvPr id="4" name="Title 3"/>
          <p:cNvSpPr>
            <a:spLocks noGrp="1"/>
          </p:cNvSpPr>
          <p:nvPr>
            <p:ph type="title"/>
          </p:nvPr>
        </p:nvSpPr>
        <p:spPr/>
        <p:txBody>
          <a:bodyPr/>
          <a:lstStyle/>
          <a:p>
            <a:pPr algn="ctr"/>
            <a:r>
              <a:rPr lang="en-US" dirty="0" smtClean="0">
                <a:solidFill>
                  <a:srgbClr val="FFC000"/>
                </a:solidFill>
              </a:rPr>
              <a:t>Feature Selection </a:t>
            </a:r>
            <a:endParaRPr lang="en-IN" dirty="0">
              <a:solidFill>
                <a:srgbClr val="FFC000"/>
              </a:solidFill>
            </a:endParaRP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39952" y="2852936"/>
            <a:ext cx="4680520" cy="3810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95536" y="1412776"/>
            <a:ext cx="8352928" cy="1200329"/>
          </a:xfrm>
          <a:prstGeom prst="rect">
            <a:avLst/>
          </a:prstGeom>
          <a:noFill/>
        </p:spPr>
        <p:txBody>
          <a:bodyPr wrap="square" rtlCol="0">
            <a:spAutoFit/>
          </a:bodyPr>
          <a:lstStyle/>
          <a:p>
            <a:r>
              <a:rPr lang="en-US" dirty="0"/>
              <a:t>Feature Selection is vital in the Telecom Churn project, identifying key predictors like tenure, charges, contract type, and demographics through various techniques. It improves model performance, reduces complexity, and provides actionable insights.</a:t>
            </a:r>
            <a:endParaRPr lang="en-IN" dirty="0"/>
          </a:p>
        </p:txBody>
      </p:sp>
    </p:spTree>
    <p:extLst>
      <p:ext uri="{BB962C8B-B14F-4D97-AF65-F5344CB8AC3E}">
        <p14:creationId xmlns:p14="http://schemas.microsoft.com/office/powerpoint/2010/main" val="3328908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96752"/>
            <a:ext cx="8229600" cy="4810539"/>
          </a:xfrm>
        </p:spPr>
        <p:txBody>
          <a:bodyPr>
            <a:normAutofit fontScale="55000" lnSpcReduction="20000"/>
          </a:bodyPr>
          <a:lstStyle/>
          <a:p>
            <a:pPr marL="109728" indent="0">
              <a:buNone/>
            </a:pPr>
            <a:r>
              <a:rPr lang="en-US" sz="3300" b="1" dirty="0" smtClean="0"/>
              <a:t>Model </a:t>
            </a:r>
            <a:r>
              <a:rPr lang="en-US" sz="3300" b="1" dirty="0"/>
              <a:t>Performance Comparison</a:t>
            </a:r>
            <a:r>
              <a:rPr lang="en-US" sz="3300" b="1" dirty="0" smtClean="0"/>
              <a:t>:</a:t>
            </a:r>
          </a:p>
          <a:p>
            <a:pPr marL="109728" indent="0">
              <a:buNone/>
            </a:pPr>
            <a:endParaRPr lang="en-US" sz="3300" b="1" dirty="0"/>
          </a:p>
          <a:p>
            <a:r>
              <a:rPr lang="en-US" dirty="0"/>
              <a:t>Logistic Regression: Achieved an accuracy of 0.802 and recall of 0.714.</a:t>
            </a:r>
          </a:p>
          <a:p>
            <a:r>
              <a:rPr lang="en-US" dirty="0"/>
              <a:t>Decision Tree: Achieved an accuracy of 0.799 and recall of 0.670.</a:t>
            </a:r>
          </a:p>
          <a:p>
            <a:r>
              <a:rPr lang="en-US" dirty="0"/>
              <a:t>Random Forest: Achieved an accuracy of 0.805 and recall of 0.696.</a:t>
            </a:r>
          </a:p>
          <a:p>
            <a:r>
              <a:rPr lang="en-US" dirty="0"/>
              <a:t>AdaBoost Classifier: Achieved an accuracy of 0.802 and recall of 0.716.</a:t>
            </a:r>
          </a:p>
          <a:p>
            <a:r>
              <a:rPr lang="en-US" dirty="0"/>
              <a:t>Gradient Boosting Classifier: Achieved an accuracy of 0.797 and recall of 0.704.</a:t>
            </a:r>
          </a:p>
          <a:p>
            <a:r>
              <a:rPr lang="en-US" dirty="0"/>
              <a:t>XGBoost Classifier: Achieved an accuracy of 0.794 and recall of 0.704.</a:t>
            </a:r>
          </a:p>
          <a:p>
            <a:r>
              <a:rPr lang="en-US" dirty="0"/>
              <a:t>K-Nearest Neighbors Classifier: Achieved an accuracy of 0.772 and recall of 0.668.</a:t>
            </a:r>
          </a:p>
          <a:p>
            <a:r>
              <a:rPr lang="en-US" dirty="0"/>
              <a:t>Support Vector Machine Classifier: Achieved an accuracy of 0.801 and recall of 0.720.</a:t>
            </a:r>
          </a:p>
          <a:p>
            <a:r>
              <a:rPr lang="en-US" dirty="0"/>
              <a:t>Artificial Neural Network Classifier: Achieved an accuracy of 0.807 and recall of 0.726</a:t>
            </a:r>
            <a:r>
              <a:rPr lang="en-US" dirty="0" smtClean="0"/>
              <a:t>.</a:t>
            </a:r>
          </a:p>
          <a:p>
            <a:pPr marL="109728" indent="0">
              <a:buNone/>
            </a:pPr>
            <a:endParaRPr lang="en-US" dirty="0"/>
          </a:p>
          <a:p>
            <a:pPr marL="109728" indent="0" algn="ctr">
              <a:buNone/>
            </a:pPr>
            <a:r>
              <a:rPr lang="en-US" sz="2900" dirty="0"/>
              <a:t>These points summarize the performance metrics (accuracy and recall) of different machine learning models applied to the dataset. Logistic Regression achieved the highest accuracy of 0.802, while the Artificial Neural Network Classifier performed the best with an accuracy of 0.807.</a:t>
            </a:r>
          </a:p>
          <a:p>
            <a:pPr marL="109728" indent="0">
              <a:buNone/>
            </a:pPr>
            <a:r>
              <a:rPr lang="en-US" dirty="0"/>
              <a:t/>
            </a:r>
            <a:br>
              <a:rPr lang="en-US" dirty="0"/>
            </a:br>
            <a:endParaRPr lang="en-IN" dirty="0"/>
          </a:p>
        </p:txBody>
      </p:sp>
      <p:sp>
        <p:nvSpPr>
          <p:cNvPr id="3" name="Slide Number Placeholder 2"/>
          <p:cNvSpPr>
            <a:spLocks noGrp="1"/>
          </p:cNvSpPr>
          <p:nvPr>
            <p:ph type="sldNum" sz="quarter" idx="12"/>
          </p:nvPr>
        </p:nvSpPr>
        <p:spPr/>
        <p:txBody>
          <a:bodyPr/>
          <a:lstStyle/>
          <a:p>
            <a:fld id="{6E2D2B3B-882E-40F3-A32F-6DD516915044}" type="slidenum">
              <a:rPr lang="en-US" smtClean="0"/>
              <a:pPr/>
              <a:t>13</a:t>
            </a:fld>
            <a:endParaRPr lang="en-US"/>
          </a:p>
        </p:txBody>
      </p:sp>
      <p:sp>
        <p:nvSpPr>
          <p:cNvPr id="4" name="Title 3"/>
          <p:cNvSpPr>
            <a:spLocks noGrp="1"/>
          </p:cNvSpPr>
          <p:nvPr>
            <p:ph type="title"/>
          </p:nvPr>
        </p:nvSpPr>
        <p:spPr>
          <a:xfrm>
            <a:off x="457200" y="274638"/>
            <a:ext cx="8229600" cy="850106"/>
          </a:xfrm>
        </p:spPr>
        <p:txBody>
          <a:bodyPr>
            <a:normAutofit/>
          </a:bodyPr>
          <a:lstStyle/>
          <a:p>
            <a:pPr algn="ctr"/>
            <a:r>
              <a:rPr lang="en-US" dirty="0" smtClean="0">
                <a:solidFill>
                  <a:srgbClr val="FFC000"/>
                </a:solidFill>
              </a:rPr>
              <a:t>Model Building </a:t>
            </a:r>
            <a:endParaRPr lang="en-IN" dirty="0">
              <a:solidFill>
                <a:srgbClr val="FFC000"/>
              </a:solidFill>
            </a:endParaRPr>
          </a:p>
        </p:txBody>
      </p:sp>
    </p:spTree>
    <p:extLst>
      <p:ext uri="{BB962C8B-B14F-4D97-AF65-F5344CB8AC3E}">
        <p14:creationId xmlns:p14="http://schemas.microsoft.com/office/powerpoint/2010/main" val="210569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678937383"/>
              </p:ext>
            </p:extLst>
          </p:nvPr>
        </p:nvGraphicFramePr>
        <p:xfrm>
          <a:off x="467544" y="349841"/>
          <a:ext cx="8208912" cy="5694839"/>
        </p:xfrm>
        <a:graphic>
          <a:graphicData uri="http://schemas.openxmlformats.org/drawingml/2006/table">
            <a:tbl>
              <a:tblPr firstRow="1" bandRow="1">
                <a:tableStyleId>{5C22544A-7EE6-4342-B048-85BDC9FD1C3A}</a:tableStyleId>
              </a:tblPr>
              <a:tblGrid>
                <a:gridCol w="2736304"/>
                <a:gridCol w="2736304"/>
                <a:gridCol w="2736304"/>
              </a:tblGrid>
              <a:tr h="602607">
                <a:tc>
                  <a:txBody>
                    <a:bodyPr/>
                    <a:lstStyle/>
                    <a:p>
                      <a:r>
                        <a:rPr lang="en-US" dirty="0" smtClean="0"/>
                        <a:t>Models</a:t>
                      </a:r>
                      <a:endParaRPr lang="en-IN" dirty="0"/>
                    </a:p>
                  </a:txBody>
                  <a:tcPr anchor="ctr"/>
                </a:tc>
                <a:tc>
                  <a:txBody>
                    <a:bodyPr/>
                    <a:lstStyle/>
                    <a:p>
                      <a:r>
                        <a:rPr lang="en-US" dirty="0" smtClean="0"/>
                        <a:t>Accuracy </a:t>
                      </a:r>
                      <a:endParaRPr lang="en-IN" dirty="0"/>
                    </a:p>
                  </a:txBody>
                  <a:tcPr anchor="ctr"/>
                </a:tc>
                <a:tc>
                  <a:txBody>
                    <a:bodyPr/>
                    <a:lstStyle/>
                    <a:p>
                      <a:r>
                        <a:rPr lang="en-US" dirty="0" smtClean="0"/>
                        <a:t>Recall</a:t>
                      </a:r>
                      <a:endParaRPr lang="en-IN" dirty="0"/>
                    </a:p>
                  </a:txBody>
                  <a:tcPr anchor="ctr"/>
                </a:tc>
              </a:tr>
              <a:tr h="5323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Logistic Regression</a:t>
                      </a:r>
                    </a:p>
                    <a:p>
                      <a:endParaRPr lang="en-IN" dirty="0"/>
                    </a:p>
                  </a:txBody>
                  <a:tcPr anchor="ctr"/>
                </a:tc>
                <a:tc>
                  <a:txBody>
                    <a:bodyPr/>
                    <a:lstStyle/>
                    <a:p>
                      <a:r>
                        <a:rPr lang="en-IN" dirty="0"/>
                        <a:t>0.802240</a:t>
                      </a:r>
                    </a:p>
                  </a:txBody>
                  <a:tcPr anchor="ctr"/>
                </a:tc>
                <a:tc>
                  <a:txBody>
                    <a:bodyPr/>
                    <a:lstStyle/>
                    <a:p>
                      <a:r>
                        <a:rPr lang="en-IN" dirty="0"/>
                        <a:t>0.714118</a:t>
                      </a:r>
                    </a:p>
                  </a:txBody>
                  <a:tcPr anchor="ctr"/>
                </a:tc>
              </a:tr>
              <a:tr h="346439">
                <a:tc>
                  <a:txBody>
                    <a:bodyPr/>
                    <a:lstStyle/>
                    <a:p>
                      <a:r>
                        <a:rPr lang="en-IN"/>
                        <a:t>Decision Tree</a:t>
                      </a:r>
                    </a:p>
                  </a:txBody>
                  <a:tcPr anchor="ctr"/>
                </a:tc>
                <a:tc>
                  <a:txBody>
                    <a:bodyPr/>
                    <a:lstStyle/>
                    <a:p>
                      <a:r>
                        <a:rPr lang="en-IN"/>
                        <a:t>0.798794</a:t>
                      </a:r>
                    </a:p>
                  </a:txBody>
                  <a:tcPr anchor="ctr"/>
                </a:tc>
                <a:tc>
                  <a:txBody>
                    <a:bodyPr/>
                    <a:lstStyle/>
                    <a:p>
                      <a:r>
                        <a:rPr lang="en-IN"/>
                        <a:t>0.669814</a:t>
                      </a:r>
                    </a:p>
                  </a:txBody>
                  <a:tcPr anchor="ctr"/>
                </a:tc>
              </a:tr>
              <a:tr h="346439">
                <a:tc>
                  <a:txBody>
                    <a:bodyPr/>
                    <a:lstStyle/>
                    <a:p>
                      <a:r>
                        <a:rPr lang="en-IN"/>
                        <a:t>Random Forest</a:t>
                      </a:r>
                    </a:p>
                  </a:txBody>
                  <a:tcPr anchor="ctr"/>
                </a:tc>
                <a:tc>
                  <a:txBody>
                    <a:bodyPr/>
                    <a:lstStyle/>
                    <a:p>
                      <a:r>
                        <a:rPr lang="en-IN"/>
                        <a:t>0.805256</a:t>
                      </a:r>
                    </a:p>
                  </a:txBody>
                  <a:tcPr anchor="ctr"/>
                </a:tc>
                <a:tc>
                  <a:txBody>
                    <a:bodyPr/>
                    <a:lstStyle/>
                    <a:p>
                      <a:r>
                        <a:rPr lang="en-IN"/>
                        <a:t>0.695705</a:t>
                      </a:r>
                    </a:p>
                  </a:txBody>
                  <a:tcPr anchor="ctr"/>
                </a:tc>
              </a:tr>
              <a:tr h="528888">
                <a:tc>
                  <a:txBody>
                    <a:bodyPr/>
                    <a:lstStyle/>
                    <a:p>
                      <a:r>
                        <a:rPr lang="en-IN"/>
                        <a:t>AdaBoost Classifier</a:t>
                      </a:r>
                    </a:p>
                  </a:txBody>
                  <a:tcPr anchor="ctr"/>
                </a:tc>
                <a:tc>
                  <a:txBody>
                    <a:bodyPr/>
                    <a:lstStyle/>
                    <a:p>
                      <a:r>
                        <a:rPr lang="en-IN"/>
                        <a:t>0.802240</a:t>
                      </a:r>
                    </a:p>
                  </a:txBody>
                  <a:tcPr anchor="ctr"/>
                </a:tc>
                <a:tc>
                  <a:txBody>
                    <a:bodyPr/>
                    <a:lstStyle/>
                    <a:p>
                      <a:r>
                        <a:rPr lang="en-IN"/>
                        <a:t>0.715732</a:t>
                      </a:r>
                    </a:p>
                  </a:txBody>
                  <a:tcPr anchor="ctr"/>
                </a:tc>
              </a:tr>
              <a:tr h="594952">
                <a:tc>
                  <a:txBody>
                    <a:bodyPr/>
                    <a:lstStyle/>
                    <a:p>
                      <a:r>
                        <a:rPr lang="en-IN" dirty="0"/>
                        <a:t>Gradient Boosting Classifier</a:t>
                      </a:r>
                    </a:p>
                  </a:txBody>
                  <a:tcPr anchor="ctr"/>
                </a:tc>
                <a:tc>
                  <a:txBody>
                    <a:bodyPr/>
                    <a:lstStyle/>
                    <a:p>
                      <a:r>
                        <a:rPr lang="en-IN"/>
                        <a:t>0.796639</a:t>
                      </a:r>
                    </a:p>
                  </a:txBody>
                  <a:tcPr anchor="ctr"/>
                </a:tc>
                <a:tc>
                  <a:txBody>
                    <a:bodyPr/>
                    <a:lstStyle/>
                    <a:p>
                      <a:r>
                        <a:rPr lang="en-IN"/>
                        <a:t>0.704414</a:t>
                      </a:r>
                    </a:p>
                  </a:txBody>
                  <a:tcPr anchor="ctr"/>
                </a:tc>
              </a:tr>
              <a:tr h="483592">
                <a:tc>
                  <a:txBody>
                    <a:bodyPr/>
                    <a:lstStyle/>
                    <a:p>
                      <a:r>
                        <a:rPr lang="en-IN"/>
                        <a:t>XGBoost Classifier</a:t>
                      </a:r>
                    </a:p>
                  </a:txBody>
                  <a:tcPr anchor="ctr"/>
                </a:tc>
                <a:tc>
                  <a:txBody>
                    <a:bodyPr/>
                    <a:lstStyle/>
                    <a:p>
                      <a:r>
                        <a:rPr lang="en-IN" dirty="0"/>
                        <a:t>0.794054</a:t>
                      </a:r>
                    </a:p>
                  </a:txBody>
                  <a:tcPr anchor="ctr"/>
                </a:tc>
                <a:tc>
                  <a:txBody>
                    <a:bodyPr/>
                    <a:lstStyle/>
                    <a:p>
                      <a:r>
                        <a:rPr lang="en-IN"/>
                        <a:t>0.703745</a:t>
                      </a:r>
                    </a:p>
                  </a:txBody>
                  <a:tcPr anchor="ctr"/>
                </a:tc>
              </a:tr>
              <a:tr h="693672">
                <a:tc>
                  <a:txBody>
                    <a:bodyPr/>
                    <a:lstStyle/>
                    <a:p>
                      <a:r>
                        <a:rPr lang="en-IN"/>
                        <a:t>K-Nearest Neighbors Classifier</a:t>
                      </a:r>
                    </a:p>
                  </a:txBody>
                  <a:tcPr anchor="ctr"/>
                </a:tc>
                <a:tc>
                  <a:txBody>
                    <a:bodyPr/>
                    <a:lstStyle/>
                    <a:p>
                      <a:r>
                        <a:rPr lang="en-IN"/>
                        <a:t>0.772081</a:t>
                      </a:r>
                    </a:p>
                  </a:txBody>
                  <a:tcPr anchor="ctr"/>
                </a:tc>
                <a:tc>
                  <a:txBody>
                    <a:bodyPr/>
                    <a:lstStyle/>
                    <a:p>
                      <a:r>
                        <a:rPr lang="en-IN" dirty="0"/>
                        <a:t>0.667914</a:t>
                      </a:r>
                    </a:p>
                  </a:txBody>
                  <a:tcPr anchor="ctr"/>
                </a:tc>
              </a:tr>
              <a:tr h="726328">
                <a:tc>
                  <a:txBody>
                    <a:bodyPr/>
                    <a:lstStyle/>
                    <a:p>
                      <a:r>
                        <a:rPr lang="en-IN"/>
                        <a:t>Support Vector Machine Classifier</a:t>
                      </a:r>
                    </a:p>
                  </a:txBody>
                  <a:tcPr anchor="ctr"/>
                </a:tc>
                <a:tc>
                  <a:txBody>
                    <a:bodyPr/>
                    <a:lstStyle/>
                    <a:p>
                      <a:r>
                        <a:rPr lang="en-IN" dirty="0"/>
                        <a:t>0.800948</a:t>
                      </a:r>
                    </a:p>
                  </a:txBody>
                  <a:tcPr anchor="ctr"/>
                </a:tc>
                <a:tc>
                  <a:txBody>
                    <a:bodyPr/>
                    <a:lstStyle/>
                    <a:p>
                      <a:r>
                        <a:rPr lang="en-IN"/>
                        <a:t>0.719702</a:t>
                      </a:r>
                    </a:p>
                  </a:txBody>
                  <a:tcPr anchor="ctr"/>
                </a:tc>
              </a:tr>
              <a:tr h="648072">
                <a:tc>
                  <a:txBody>
                    <a:bodyPr/>
                    <a:lstStyle/>
                    <a:p>
                      <a:r>
                        <a:rPr lang="en-IN"/>
                        <a:t>Artificial Neural Network Classifier</a:t>
                      </a:r>
                    </a:p>
                  </a:txBody>
                  <a:tcPr anchor="ctr"/>
                </a:tc>
                <a:tc>
                  <a:txBody>
                    <a:bodyPr/>
                    <a:lstStyle/>
                    <a:p>
                      <a:r>
                        <a:rPr lang="en-IN" dirty="0"/>
                        <a:t>0.806549</a:t>
                      </a:r>
                    </a:p>
                  </a:txBody>
                  <a:tcPr anchor="ctr"/>
                </a:tc>
                <a:tc>
                  <a:txBody>
                    <a:bodyPr/>
                    <a:lstStyle/>
                    <a:p>
                      <a:r>
                        <a:rPr lang="en-IN" dirty="0"/>
                        <a:t>0.726177</a:t>
                      </a:r>
                    </a:p>
                  </a:txBody>
                  <a:tcPr anchor="ctr"/>
                </a:tc>
              </a:tr>
            </a:tbl>
          </a:graphicData>
        </a:graphic>
      </p:graphicFrame>
      <p:sp>
        <p:nvSpPr>
          <p:cNvPr id="3" name="Slide Number Placeholder 2"/>
          <p:cNvSpPr>
            <a:spLocks noGrp="1"/>
          </p:cNvSpPr>
          <p:nvPr>
            <p:ph type="sldNum" sz="quarter" idx="12"/>
          </p:nvPr>
        </p:nvSpPr>
        <p:spPr/>
        <p:txBody>
          <a:bodyPr/>
          <a:lstStyle/>
          <a:p>
            <a:fld id="{6E2D2B3B-882E-40F3-A32F-6DD516915044}" type="slidenum">
              <a:rPr lang="en-US" smtClean="0"/>
              <a:pPr/>
              <a:t>14</a:t>
            </a:fld>
            <a:endParaRPr lang="en-US"/>
          </a:p>
        </p:txBody>
      </p:sp>
    </p:spTree>
    <p:extLst>
      <p:ext uri="{BB962C8B-B14F-4D97-AF65-F5344CB8AC3E}">
        <p14:creationId xmlns:p14="http://schemas.microsoft.com/office/powerpoint/2010/main" val="3540646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530401102"/>
              </p:ext>
            </p:extLst>
          </p:nvPr>
        </p:nvGraphicFramePr>
        <p:xfrm>
          <a:off x="457200" y="1481138"/>
          <a:ext cx="8229600" cy="461772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fontAlgn="b"/>
                      <a:r>
                        <a:rPr lang="en-IN" b="1" dirty="0">
                          <a:effectLst/>
                        </a:rPr>
                        <a:t>Challenges</a:t>
                      </a:r>
                    </a:p>
                  </a:txBody>
                  <a:tcPr anchor="b"/>
                </a:tc>
                <a:tc>
                  <a:txBody>
                    <a:bodyPr/>
                    <a:lstStyle/>
                    <a:p>
                      <a:pPr fontAlgn="b"/>
                      <a:r>
                        <a:rPr lang="en-IN" b="1">
                          <a:effectLst/>
                        </a:rPr>
                        <a:t>Description</a:t>
                      </a:r>
                    </a:p>
                  </a:txBody>
                  <a:tcPr anchor="b"/>
                </a:tc>
              </a:tr>
              <a:tr h="370840">
                <a:tc>
                  <a:txBody>
                    <a:bodyPr/>
                    <a:lstStyle/>
                    <a:p>
                      <a:pPr fontAlgn="base"/>
                      <a:r>
                        <a:rPr lang="en-IN">
                          <a:effectLst/>
                        </a:rPr>
                        <a:t>Imbalanced Data</a:t>
                      </a:r>
                    </a:p>
                  </a:txBody>
                  <a:tcPr anchor="ctr"/>
                </a:tc>
                <a:tc>
                  <a:txBody>
                    <a:bodyPr/>
                    <a:lstStyle/>
                    <a:p>
                      <a:pPr fontAlgn="base"/>
                      <a:r>
                        <a:rPr lang="en-IN">
                          <a:effectLst/>
                        </a:rPr>
                        <a:t>Handling imbalanced dataset</a:t>
                      </a:r>
                    </a:p>
                  </a:txBody>
                  <a:tcPr anchor="ctr"/>
                </a:tc>
              </a:tr>
              <a:tr h="370840">
                <a:tc>
                  <a:txBody>
                    <a:bodyPr/>
                    <a:lstStyle/>
                    <a:p>
                      <a:pPr fontAlgn="base"/>
                      <a:r>
                        <a:rPr lang="en-IN">
                          <a:effectLst/>
                        </a:rPr>
                        <a:t>Feature Engineering</a:t>
                      </a:r>
                    </a:p>
                  </a:txBody>
                  <a:tcPr anchor="ctr"/>
                </a:tc>
                <a:tc>
                  <a:txBody>
                    <a:bodyPr/>
                    <a:lstStyle/>
                    <a:p>
                      <a:pPr fontAlgn="base"/>
                      <a:r>
                        <a:rPr lang="en-IN">
                          <a:effectLst/>
                        </a:rPr>
                        <a:t>Extracting relevant features</a:t>
                      </a:r>
                    </a:p>
                  </a:txBody>
                  <a:tcPr anchor="ctr"/>
                </a:tc>
              </a:tr>
              <a:tr h="370840">
                <a:tc>
                  <a:txBody>
                    <a:bodyPr/>
                    <a:lstStyle/>
                    <a:p>
                      <a:pPr fontAlgn="base"/>
                      <a:r>
                        <a:rPr lang="en-IN">
                          <a:effectLst/>
                        </a:rPr>
                        <a:t>Model Selection</a:t>
                      </a:r>
                    </a:p>
                  </a:txBody>
                  <a:tcPr anchor="ctr"/>
                </a:tc>
                <a:tc>
                  <a:txBody>
                    <a:bodyPr/>
                    <a:lstStyle/>
                    <a:p>
                      <a:pPr fontAlgn="base"/>
                      <a:r>
                        <a:rPr lang="en-IN">
                          <a:effectLst/>
                        </a:rPr>
                        <a:t>Optimizing ML algorithms</a:t>
                      </a:r>
                    </a:p>
                  </a:txBody>
                  <a:tcPr anchor="ctr"/>
                </a:tc>
              </a:tr>
              <a:tr h="370840">
                <a:tc>
                  <a:txBody>
                    <a:bodyPr/>
                    <a:lstStyle/>
                    <a:p>
                      <a:pPr fontAlgn="base"/>
                      <a:r>
                        <a:rPr lang="en-IN">
                          <a:effectLst/>
                        </a:rPr>
                        <a:t>Data Preprocessing</a:t>
                      </a:r>
                    </a:p>
                  </a:txBody>
                  <a:tcPr anchor="ctr"/>
                </a:tc>
                <a:tc>
                  <a:txBody>
                    <a:bodyPr/>
                    <a:lstStyle/>
                    <a:p>
                      <a:pPr fontAlgn="base"/>
                      <a:r>
                        <a:rPr lang="en-IN">
                          <a:effectLst/>
                        </a:rPr>
                        <a:t>Cleaning and preparing data</a:t>
                      </a:r>
                    </a:p>
                  </a:txBody>
                  <a:tcPr anchor="ctr"/>
                </a:tc>
              </a:tr>
              <a:tr h="370840">
                <a:tc>
                  <a:txBody>
                    <a:bodyPr/>
                    <a:lstStyle/>
                    <a:p>
                      <a:pPr fontAlgn="base"/>
                      <a:r>
                        <a:rPr lang="en-IN">
                          <a:effectLst/>
                        </a:rPr>
                        <a:t>Real-Time Deployment</a:t>
                      </a:r>
                    </a:p>
                  </a:txBody>
                  <a:tcPr anchor="ctr"/>
                </a:tc>
                <a:tc>
                  <a:txBody>
                    <a:bodyPr/>
                    <a:lstStyle/>
                    <a:p>
                      <a:pPr fontAlgn="base"/>
                      <a:r>
                        <a:rPr lang="en-IN">
                          <a:effectLst/>
                        </a:rPr>
                        <a:t>Integrating for real-time predictions</a:t>
                      </a:r>
                    </a:p>
                  </a:txBody>
                  <a:tcPr anchor="ctr"/>
                </a:tc>
              </a:tr>
              <a:tr h="370840">
                <a:tc>
                  <a:txBody>
                    <a:bodyPr/>
                    <a:lstStyle/>
                    <a:p>
                      <a:pPr fontAlgn="base"/>
                      <a:r>
                        <a:rPr lang="en-IN">
                          <a:effectLst/>
                        </a:rPr>
                        <a:t>Interpretability</a:t>
                      </a:r>
                    </a:p>
                  </a:txBody>
                  <a:tcPr anchor="ctr"/>
                </a:tc>
                <a:tc>
                  <a:txBody>
                    <a:bodyPr/>
                    <a:lstStyle/>
                    <a:p>
                      <a:pPr fontAlgn="base"/>
                      <a:r>
                        <a:rPr lang="en-IN">
                          <a:effectLst/>
                        </a:rPr>
                        <a:t>Ensuring understandable predictions</a:t>
                      </a:r>
                    </a:p>
                  </a:txBody>
                  <a:tcPr anchor="ctr"/>
                </a:tc>
              </a:tr>
              <a:tr h="370840">
                <a:tc>
                  <a:txBody>
                    <a:bodyPr/>
                    <a:lstStyle/>
                    <a:p>
                      <a:pPr fontAlgn="base"/>
                      <a:r>
                        <a:rPr lang="en-IN">
                          <a:effectLst/>
                        </a:rPr>
                        <a:t>Generalization</a:t>
                      </a:r>
                    </a:p>
                  </a:txBody>
                  <a:tcPr anchor="ctr"/>
                </a:tc>
                <a:tc>
                  <a:txBody>
                    <a:bodyPr/>
                    <a:lstStyle/>
                    <a:p>
                      <a:pPr fontAlgn="base"/>
                      <a:r>
                        <a:rPr lang="en-IN">
                          <a:effectLst/>
                        </a:rPr>
                        <a:t>Building robust models</a:t>
                      </a:r>
                    </a:p>
                  </a:txBody>
                  <a:tcPr anchor="ctr"/>
                </a:tc>
              </a:tr>
              <a:tr h="370840">
                <a:tc>
                  <a:txBody>
                    <a:bodyPr/>
                    <a:lstStyle/>
                    <a:p>
                      <a:pPr fontAlgn="base"/>
                      <a:r>
                        <a:rPr lang="en-IN">
                          <a:effectLst/>
                        </a:rPr>
                        <a:t>Ethical Considerations</a:t>
                      </a:r>
                    </a:p>
                  </a:txBody>
                  <a:tcPr anchor="ctr"/>
                </a:tc>
                <a:tc>
                  <a:txBody>
                    <a:bodyPr/>
                    <a:lstStyle/>
                    <a:p>
                      <a:pPr fontAlgn="base"/>
                      <a:r>
                        <a:rPr lang="en-IN">
                          <a:effectLst/>
                        </a:rPr>
                        <a:t>Addressing biases and privacy</a:t>
                      </a:r>
                    </a:p>
                  </a:txBody>
                  <a:tcPr anchor="ctr"/>
                </a:tc>
              </a:tr>
              <a:tr h="370840">
                <a:tc>
                  <a:txBody>
                    <a:bodyPr/>
                    <a:lstStyle/>
                    <a:p>
                      <a:pPr fontAlgn="base"/>
                      <a:r>
                        <a:rPr lang="en-IN">
                          <a:effectLst/>
                        </a:rPr>
                        <a:t>Business Impact</a:t>
                      </a:r>
                    </a:p>
                  </a:txBody>
                  <a:tcPr anchor="ctr"/>
                </a:tc>
                <a:tc>
                  <a:txBody>
                    <a:bodyPr/>
                    <a:lstStyle/>
                    <a:p>
                      <a:pPr fontAlgn="base"/>
                      <a:r>
                        <a:rPr lang="en-IN">
                          <a:effectLst/>
                        </a:rPr>
                        <a:t>Improving customer retention</a:t>
                      </a:r>
                    </a:p>
                  </a:txBody>
                  <a:tcPr anchor="ctr"/>
                </a:tc>
              </a:tr>
              <a:tr h="370840">
                <a:tc>
                  <a:txBody>
                    <a:bodyPr/>
                    <a:lstStyle/>
                    <a:p>
                      <a:pPr fontAlgn="base"/>
                      <a:r>
                        <a:rPr lang="en-IN">
                          <a:effectLst/>
                        </a:rPr>
                        <a:t>Continuous Monitoring</a:t>
                      </a:r>
                    </a:p>
                  </a:txBody>
                  <a:tcPr anchor="ctr"/>
                </a:tc>
                <a:tc>
                  <a:txBody>
                    <a:bodyPr/>
                    <a:lstStyle/>
                    <a:p>
                      <a:pPr fontAlgn="base"/>
                      <a:r>
                        <a:rPr lang="en-IN" dirty="0">
                          <a:effectLst/>
                        </a:rPr>
                        <a:t>Tracking and adapting models</a:t>
                      </a:r>
                    </a:p>
                  </a:txBody>
                  <a:tcPr anchor="ctr"/>
                </a:tc>
              </a:tr>
            </a:tbl>
          </a:graphicData>
        </a:graphic>
      </p:graphicFrame>
      <p:sp>
        <p:nvSpPr>
          <p:cNvPr id="3" name="Slide Number Placeholder 2"/>
          <p:cNvSpPr>
            <a:spLocks noGrp="1"/>
          </p:cNvSpPr>
          <p:nvPr>
            <p:ph type="sldNum" sz="quarter" idx="12"/>
          </p:nvPr>
        </p:nvSpPr>
        <p:spPr/>
        <p:txBody>
          <a:bodyPr/>
          <a:lstStyle/>
          <a:p>
            <a:fld id="{6E2D2B3B-882E-40F3-A32F-6DD516915044}" type="slidenum">
              <a:rPr lang="en-US" smtClean="0"/>
              <a:pPr/>
              <a:t>15</a:t>
            </a:fld>
            <a:endParaRPr lang="en-US"/>
          </a:p>
        </p:txBody>
      </p:sp>
      <p:sp>
        <p:nvSpPr>
          <p:cNvPr id="4" name="Title 3"/>
          <p:cNvSpPr>
            <a:spLocks noGrp="1"/>
          </p:cNvSpPr>
          <p:nvPr>
            <p:ph type="title"/>
          </p:nvPr>
        </p:nvSpPr>
        <p:spPr/>
        <p:txBody>
          <a:bodyPr>
            <a:normAutofit/>
          </a:bodyPr>
          <a:lstStyle/>
          <a:p>
            <a:pPr algn="ctr"/>
            <a:r>
              <a:rPr lang="en-US" sz="4000" dirty="0" smtClean="0">
                <a:solidFill>
                  <a:srgbClr val="FFC000"/>
                </a:solidFill>
              </a:rPr>
              <a:t>Challenges </a:t>
            </a:r>
            <a:endParaRPr lang="en-IN" sz="4000" dirty="0">
              <a:solidFill>
                <a:srgbClr val="FFC000"/>
              </a:solidFill>
            </a:endParaRPr>
          </a:p>
        </p:txBody>
      </p:sp>
    </p:spTree>
    <p:extLst>
      <p:ext uri="{BB962C8B-B14F-4D97-AF65-F5344CB8AC3E}">
        <p14:creationId xmlns:p14="http://schemas.microsoft.com/office/powerpoint/2010/main" val="3144654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Slide Number Placeholder 2"/>
          <p:cNvSpPr>
            <a:spLocks noGrp="1"/>
          </p:cNvSpPr>
          <p:nvPr>
            <p:ph type="sldNum" sz="quarter" idx="12"/>
          </p:nvPr>
        </p:nvSpPr>
        <p:spPr/>
        <p:txBody>
          <a:bodyPr/>
          <a:lstStyle/>
          <a:p>
            <a:fld id="{6E2D2B3B-882E-40F3-A32F-6DD516915044}" type="slidenum">
              <a:rPr lang="en-US" smtClean="0"/>
              <a:pPr/>
              <a:t>16</a:t>
            </a:fld>
            <a:endParaRPr lang="en-US"/>
          </a:p>
        </p:txBody>
      </p:sp>
      <p:sp>
        <p:nvSpPr>
          <p:cNvPr id="4" name="Title 3"/>
          <p:cNvSpPr>
            <a:spLocks noGrp="1"/>
          </p:cNvSpPr>
          <p:nvPr>
            <p:ph type="title"/>
          </p:nvPr>
        </p:nvSpPr>
        <p:spPr/>
        <p:txBody>
          <a:bodyPr/>
          <a:lstStyle/>
          <a:p>
            <a:pPr algn="ctr"/>
            <a:r>
              <a:rPr lang="en-US" dirty="0" smtClean="0">
                <a:solidFill>
                  <a:srgbClr val="FFC000"/>
                </a:solidFill>
              </a:rPr>
              <a:t>Model Deployment</a:t>
            </a:r>
            <a:endParaRPr lang="en-IN" dirty="0">
              <a:solidFill>
                <a:srgbClr val="FFC000"/>
              </a:solidFill>
            </a:endParaRPr>
          </a:p>
        </p:txBody>
      </p:sp>
    </p:spTree>
    <p:extLst>
      <p:ext uri="{BB962C8B-B14F-4D97-AF65-F5344CB8AC3E}">
        <p14:creationId xmlns:p14="http://schemas.microsoft.com/office/powerpoint/2010/main" val="1915240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dirty="0"/>
              <a:t/>
            </a:r>
            <a:br>
              <a:rPr lang="en-US" dirty="0"/>
            </a:br>
            <a:r>
              <a:rPr lang="en-US" sz="1800" dirty="0"/>
              <a:t>In conclusion, the Telecom Churn project aimed to analyze and predict customer churn in the telecom industry. Through exploratory data analysis, feature selection, and model building, valuable insights were gained, leading to effective retention strategies and improved customer satisfaction. Continuous monitoring ensures the model's performance and adaptability to changing dynamics, contributing to long-term business success.</a:t>
            </a:r>
            <a:endParaRPr lang="en-IN" sz="1800" dirty="0"/>
          </a:p>
        </p:txBody>
      </p:sp>
      <p:sp>
        <p:nvSpPr>
          <p:cNvPr id="3" name="Slide Number Placeholder 2"/>
          <p:cNvSpPr>
            <a:spLocks noGrp="1"/>
          </p:cNvSpPr>
          <p:nvPr>
            <p:ph type="sldNum" sz="quarter" idx="12"/>
          </p:nvPr>
        </p:nvSpPr>
        <p:spPr/>
        <p:txBody>
          <a:bodyPr/>
          <a:lstStyle/>
          <a:p>
            <a:fld id="{6E2D2B3B-882E-40F3-A32F-6DD516915044}" type="slidenum">
              <a:rPr lang="en-US" smtClean="0"/>
              <a:pPr/>
              <a:t>17</a:t>
            </a:fld>
            <a:endParaRPr lang="en-US"/>
          </a:p>
        </p:txBody>
      </p:sp>
      <p:sp>
        <p:nvSpPr>
          <p:cNvPr id="4" name="Title 3"/>
          <p:cNvSpPr>
            <a:spLocks noGrp="1"/>
          </p:cNvSpPr>
          <p:nvPr>
            <p:ph type="title"/>
          </p:nvPr>
        </p:nvSpPr>
        <p:spPr/>
        <p:txBody>
          <a:bodyPr/>
          <a:lstStyle/>
          <a:p>
            <a:pPr algn="ctr"/>
            <a:r>
              <a:rPr lang="en-US" dirty="0" smtClean="0">
                <a:solidFill>
                  <a:srgbClr val="FFC000"/>
                </a:solidFill>
              </a:rPr>
              <a:t>Conclusion</a:t>
            </a:r>
            <a:endParaRPr lang="en-IN" dirty="0">
              <a:solidFill>
                <a:srgbClr val="FFC000"/>
              </a:solidFill>
            </a:endParaRPr>
          </a:p>
        </p:txBody>
      </p:sp>
    </p:spTree>
    <p:extLst>
      <p:ext uri="{BB962C8B-B14F-4D97-AF65-F5344CB8AC3E}">
        <p14:creationId xmlns:p14="http://schemas.microsoft.com/office/powerpoint/2010/main" val="30141415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32656"/>
            <a:ext cx="8229600" cy="5674635"/>
          </a:xfrm>
        </p:spPr>
        <p:txBody>
          <a:bodyPr/>
          <a:lstStyle/>
          <a:p>
            <a:pPr marL="109728" indent="0">
              <a:buNone/>
            </a:pPr>
            <a:endParaRPr lang="en-IN" dirty="0"/>
          </a:p>
        </p:txBody>
      </p:sp>
      <p:sp>
        <p:nvSpPr>
          <p:cNvPr id="3" name="Slide Number Placeholder 2"/>
          <p:cNvSpPr>
            <a:spLocks noGrp="1"/>
          </p:cNvSpPr>
          <p:nvPr>
            <p:ph type="sldNum" sz="quarter" idx="12"/>
          </p:nvPr>
        </p:nvSpPr>
        <p:spPr/>
        <p:txBody>
          <a:bodyPr/>
          <a:lstStyle/>
          <a:p>
            <a:fld id="{6E2D2B3B-882E-40F3-A32F-6DD516915044}" type="slidenum">
              <a:rPr lang="en-US" smtClean="0"/>
              <a:pPr/>
              <a:t>18</a:t>
            </a:fld>
            <a:endParaRPr lang="en-US"/>
          </a:p>
        </p:txBody>
      </p:sp>
      <p:sp>
        <p:nvSpPr>
          <p:cNvPr id="5" name="Rectangle 4"/>
          <p:cNvSpPr/>
          <p:nvPr/>
        </p:nvSpPr>
        <p:spPr>
          <a:xfrm>
            <a:off x="2771800" y="2636912"/>
            <a:ext cx="3776996" cy="923330"/>
          </a:xfrm>
          <a:prstGeom prst="rect">
            <a:avLst/>
          </a:prstGeom>
          <a:solidFill>
            <a:schemeClr val="bg1"/>
          </a:solidFill>
        </p:spPr>
        <p:txBody>
          <a:bodyPr wrap="none" lIns="91440" tIns="45720" rIns="91440" bIns="45720">
            <a:spAutoFit/>
          </a:bodyPr>
          <a:lstStyle/>
          <a:p>
            <a:pPr algn="ctr"/>
            <a:r>
              <a:rPr lang="en-US" sz="5400" b="1" dirty="0" smtClean="0">
                <a:ln w="17780" cmpd="sng">
                  <a:solidFill>
                    <a:srgbClr val="FFFFFF"/>
                  </a:solidFill>
                  <a:prstDash val="solid"/>
                  <a:miter lim="800000"/>
                </a:ln>
                <a:solidFill>
                  <a:srgbClr val="0070C0"/>
                </a:solidFill>
                <a:effectLst>
                  <a:outerShdw blurRad="50800" algn="tl" rotWithShape="0">
                    <a:srgbClr val="000000"/>
                  </a:outerShdw>
                </a:effectLst>
              </a:rPr>
              <a:t>Thank You</a:t>
            </a:r>
            <a:endParaRPr lang="en-US" sz="5400" b="1" cap="none" spc="0" dirty="0">
              <a:ln w="17780" cmpd="sng">
                <a:solidFill>
                  <a:srgbClr val="FFFFFF"/>
                </a:solidFill>
                <a:prstDash val="solid"/>
                <a:miter lim="800000"/>
              </a:ln>
              <a:solidFill>
                <a:srgbClr val="0070C0"/>
              </a:solidFill>
              <a:effectLst>
                <a:outerShdw blurRad="50800" algn="tl" rotWithShape="0">
                  <a:srgbClr val="000000"/>
                </a:outerShdw>
              </a:effectLst>
            </a:endParaRPr>
          </a:p>
        </p:txBody>
      </p:sp>
    </p:spTree>
    <p:extLst>
      <p:ext uri="{BB962C8B-B14F-4D97-AF65-F5344CB8AC3E}">
        <p14:creationId xmlns:p14="http://schemas.microsoft.com/office/powerpoint/2010/main" val="395783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65760" lvl="1" indent="-256032">
              <a:spcBef>
                <a:spcPts val="400"/>
              </a:spcBef>
              <a:buSzPct val="68000"/>
              <a:buFont typeface="Wingdings 3"/>
              <a:buChar char=""/>
            </a:pPr>
            <a:r>
              <a:rPr lang="en-US" sz="2800" dirty="0">
                <a:solidFill>
                  <a:schemeClr val="accent5">
                    <a:lumMod val="75000"/>
                  </a:schemeClr>
                </a:solidFill>
                <a:latin typeface="Times New Roman" pitchFamily="18" charset="0"/>
                <a:ea typeface="Verdana"/>
                <a:cs typeface="Times New Roman" pitchFamily="18" charset="0"/>
                <a:sym typeface="Verdana"/>
              </a:rPr>
              <a:t>Mr.Siddhant Kishor </a:t>
            </a:r>
            <a:r>
              <a:rPr lang="en-US" sz="2800" dirty="0" smtClean="0">
                <a:solidFill>
                  <a:schemeClr val="accent5">
                    <a:lumMod val="75000"/>
                  </a:schemeClr>
                </a:solidFill>
                <a:latin typeface="Times New Roman" pitchFamily="18" charset="0"/>
                <a:ea typeface="Verdana"/>
                <a:cs typeface="Times New Roman" pitchFamily="18" charset="0"/>
                <a:sym typeface="Verdana"/>
              </a:rPr>
              <a:t>Kuchekar</a:t>
            </a:r>
          </a:p>
          <a:p>
            <a:pPr marL="365760" lvl="1" indent="-256032">
              <a:spcBef>
                <a:spcPts val="400"/>
              </a:spcBef>
              <a:buSzPct val="68000"/>
              <a:buFont typeface="Wingdings 3"/>
              <a:buChar char=""/>
            </a:pPr>
            <a:r>
              <a:rPr lang="en-US" sz="2800" dirty="0" smtClean="0">
                <a:solidFill>
                  <a:schemeClr val="accent5">
                    <a:lumMod val="75000"/>
                  </a:schemeClr>
                </a:solidFill>
                <a:latin typeface="Times New Roman" pitchFamily="18" charset="0"/>
                <a:ea typeface="Verdana"/>
                <a:cs typeface="Times New Roman" pitchFamily="18" charset="0"/>
                <a:sym typeface="Verdana"/>
              </a:rPr>
              <a:t>Mr.Omkar </a:t>
            </a:r>
            <a:r>
              <a:rPr lang="en-US" sz="2800" dirty="0">
                <a:solidFill>
                  <a:schemeClr val="accent5">
                    <a:lumMod val="75000"/>
                  </a:schemeClr>
                </a:solidFill>
                <a:latin typeface="Times New Roman" pitchFamily="18" charset="0"/>
                <a:ea typeface="Verdana"/>
                <a:cs typeface="Times New Roman" pitchFamily="18" charset="0"/>
                <a:sym typeface="Verdana"/>
              </a:rPr>
              <a:t>Navnath </a:t>
            </a:r>
            <a:r>
              <a:rPr lang="en-US" sz="2800" dirty="0" smtClean="0">
                <a:solidFill>
                  <a:schemeClr val="accent5">
                    <a:lumMod val="75000"/>
                  </a:schemeClr>
                </a:solidFill>
                <a:latin typeface="Times New Roman" pitchFamily="18" charset="0"/>
                <a:ea typeface="Verdana"/>
                <a:cs typeface="Times New Roman" pitchFamily="18" charset="0"/>
                <a:sym typeface="Verdana"/>
              </a:rPr>
              <a:t>Jagdale</a:t>
            </a:r>
          </a:p>
          <a:p>
            <a:pPr marL="365760" lvl="1" indent="-256032">
              <a:spcBef>
                <a:spcPts val="400"/>
              </a:spcBef>
              <a:buSzPct val="68000"/>
              <a:buFont typeface="Wingdings 3"/>
              <a:buChar char=""/>
            </a:pPr>
            <a:r>
              <a:rPr lang="en-US" sz="2800" dirty="0" smtClean="0">
                <a:solidFill>
                  <a:schemeClr val="accent5">
                    <a:lumMod val="75000"/>
                  </a:schemeClr>
                </a:solidFill>
                <a:latin typeface="Times New Roman" pitchFamily="18" charset="0"/>
                <a:ea typeface="Verdana"/>
                <a:cs typeface="Times New Roman" pitchFamily="18" charset="0"/>
                <a:sym typeface="Verdana"/>
              </a:rPr>
              <a:t>Ms.Priyanka </a:t>
            </a:r>
            <a:r>
              <a:rPr lang="en-US" sz="2800" dirty="0">
                <a:solidFill>
                  <a:schemeClr val="accent5">
                    <a:lumMod val="75000"/>
                  </a:schemeClr>
                </a:solidFill>
                <a:latin typeface="Times New Roman" pitchFamily="18" charset="0"/>
                <a:ea typeface="Verdana"/>
                <a:cs typeface="Times New Roman" pitchFamily="18" charset="0"/>
                <a:sym typeface="Verdana"/>
              </a:rPr>
              <a:t>Karan </a:t>
            </a:r>
            <a:r>
              <a:rPr lang="en-US" sz="2800" dirty="0" smtClean="0">
                <a:solidFill>
                  <a:schemeClr val="accent5">
                    <a:lumMod val="75000"/>
                  </a:schemeClr>
                </a:solidFill>
                <a:latin typeface="Times New Roman" pitchFamily="18" charset="0"/>
                <a:ea typeface="Verdana"/>
                <a:cs typeface="Times New Roman" pitchFamily="18" charset="0"/>
                <a:sym typeface="Verdana"/>
              </a:rPr>
              <a:t>Talapalli</a:t>
            </a:r>
          </a:p>
          <a:p>
            <a:pPr marL="365760" lvl="1" indent="-256032">
              <a:spcBef>
                <a:spcPts val="400"/>
              </a:spcBef>
              <a:buSzPct val="68000"/>
              <a:buFont typeface="Wingdings 3"/>
              <a:buChar char=""/>
            </a:pPr>
            <a:r>
              <a:rPr lang="en-US" sz="2800" dirty="0" smtClean="0">
                <a:solidFill>
                  <a:schemeClr val="accent5">
                    <a:lumMod val="75000"/>
                  </a:schemeClr>
                </a:solidFill>
                <a:latin typeface="Times New Roman" pitchFamily="18" charset="0"/>
                <a:ea typeface="Verdana"/>
                <a:cs typeface="Times New Roman" pitchFamily="18" charset="0"/>
                <a:sym typeface="Verdana"/>
              </a:rPr>
              <a:t>Ms.D.kowshiga</a:t>
            </a:r>
          </a:p>
          <a:p>
            <a:pPr marL="365760" lvl="1" indent="-256032">
              <a:spcBef>
                <a:spcPts val="400"/>
              </a:spcBef>
              <a:buSzPct val="68000"/>
              <a:buFont typeface="Wingdings 3"/>
              <a:buChar char=""/>
            </a:pPr>
            <a:r>
              <a:rPr lang="en-US" sz="2800" dirty="0" smtClean="0">
                <a:solidFill>
                  <a:schemeClr val="accent5">
                    <a:lumMod val="75000"/>
                  </a:schemeClr>
                </a:solidFill>
                <a:latin typeface="Times New Roman" pitchFamily="18" charset="0"/>
                <a:ea typeface="Verdana"/>
                <a:cs typeface="Times New Roman" pitchFamily="18" charset="0"/>
                <a:sym typeface="Verdana"/>
              </a:rPr>
              <a:t>Mr.Bhanu </a:t>
            </a:r>
            <a:r>
              <a:rPr lang="en-US" sz="2800" dirty="0">
                <a:solidFill>
                  <a:schemeClr val="accent5">
                    <a:lumMod val="75000"/>
                  </a:schemeClr>
                </a:solidFill>
                <a:latin typeface="Times New Roman" pitchFamily="18" charset="0"/>
                <a:ea typeface="Verdana"/>
                <a:cs typeface="Times New Roman" pitchFamily="18" charset="0"/>
                <a:sym typeface="Verdana"/>
              </a:rPr>
              <a:t>Sai </a:t>
            </a:r>
            <a:r>
              <a:rPr lang="en-US" sz="2800" dirty="0" smtClean="0">
                <a:solidFill>
                  <a:schemeClr val="accent5">
                    <a:lumMod val="75000"/>
                  </a:schemeClr>
                </a:solidFill>
                <a:latin typeface="Times New Roman" pitchFamily="18" charset="0"/>
                <a:ea typeface="Verdana"/>
                <a:cs typeface="Times New Roman" pitchFamily="18" charset="0"/>
                <a:sym typeface="Verdana"/>
              </a:rPr>
              <a:t>Dommeti</a:t>
            </a:r>
          </a:p>
          <a:p>
            <a:pPr marL="365760" lvl="1" indent="-256032">
              <a:spcBef>
                <a:spcPts val="400"/>
              </a:spcBef>
              <a:buSzPct val="68000"/>
              <a:buFont typeface="Wingdings 3"/>
              <a:buChar char=""/>
            </a:pPr>
            <a:r>
              <a:rPr lang="en-US" sz="2800" dirty="0" smtClean="0">
                <a:solidFill>
                  <a:srgbClr val="002776"/>
                </a:solidFill>
                <a:latin typeface="Times New Roman" pitchFamily="18" charset="0"/>
                <a:ea typeface="Verdana"/>
                <a:cs typeface="Times New Roman" pitchFamily="18" charset="0"/>
                <a:sym typeface="Verdana"/>
              </a:rPr>
              <a:t>Ms.Divya </a:t>
            </a:r>
            <a:r>
              <a:rPr lang="en-US" sz="2800" dirty="0">
                <a:solidFill>
                  <a:srgbClr val="002776"/>
                </a:solidFill>
                <a:latin typeface="Times New Roman" pitchFamily="18" charset="0"/>
                <a:ea typeface="Verdana"/>
                <a:cs typeface="Times New Roman" pitchFamily="18" charset="0"/>
                <a:sym typeface="Verdana"/>
              </a:rPr>
              <a:t>Mahendra Wandhare</a:t>
            </a:r>
            <a:endParaRPr lang="en-IN" sz="2800"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2</a:t>
            </a:fld>
            <a:endParaRPr lang="en-US"/>
          </a:p>
        </p:txBody>
      </p:sp>
      <p:sp>
        <p:nvSpPr>
          <p:cNvPr id="2" name="Title 1"/>
          <p:cNvSpPr>
            <a:spLocks noGrp="1"/>
          </p:cNvSpPr>
          <p:nvPr>
            <p:ph type="title"/>
          </p:nvPr>
        </p:nvSpPr>
        <p:spPr/>
        <p:txBody>
          <a:bodyPr/>
          <a:lstStyle/>
          <a:p>
            <a:r>
              <a:rPr lang="en-US" dirty="0" smtClean="0"/>
              <a:t>Group Members Names: </a:t>
            </a:r>
            <a:endParaRPr lang="en-IN" dirty="0"/>
          </a:p>
        </p:txBody>
      </p:sp>
    </p:spTree>
    <p:extLst>
      <p:ext uri="{BB962C8B-B14F-4D97-AF65-F5344CB8AC3E}">
        <p14:creationId xmlns:p14="http://schemas.microsoft.com/office/powerpoint/2010/main" val="2441244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09728" indent="0">
              <a:buNone/>
            </a:pPr>
            <a:r>
              <a:rPr lang="en-US" sz="2000" dirty="0"/>
              <a:t>Telecom companies want to predict customer churn using machine learning. Challenges include data cleaning, feature selection, imbalanced data, model evaluation, and real-time deployment for proactive retention strategies.</a:t>
            </a:r>
            <a:endParaRPr lang="en-IN" sz="2000"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3</a:t>
            </a:fld>
            <a:endParaRPr lang="en-US"/>
          </a:p>
        </p:txBody>
      </p:sp>
      <p:sp>
        <p:nvSpPr>
          <p:cNvPr id="2" name="Title 1"/>
          <p:cNvSpPr>
            <a:spLocks noGrp="1"/>
          </p:cNvSpPr>
          <p:nvPr>
            <p:ph type="title"/>
          </p:nvPr>
        </p:nvSpPr>
        <p:spPr/>
        <p:txBody>
          <a:bodyPr/>
          <a:lstStyle/>
          <a:p>
            <a:r>
              <a:rPr lang="en-US" dirty="0" smtClean="0"/>
              <a:t>Problem Statement:</a:t>
            </a:r>
            <a:endParaRPr lang="en-IN" dirty="0"/>
          </a:p>
        </p:txBody>
      </p:sp>
    </p:spTree>
    <p:extLst>
      <p:ext uri="{BB962C8B-B14F-4D97-AF65-F5344CB8AC3E}">
        <p14:creationId xmlns:p14="http://schemas.microsoft.com/office/powerpoint/2010/main" val="3051259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2D2B3B-882E-40F3-A32F-6DD516915044}" type="slidenum">
              <a:rPr lang="en-US" smtClean="0"/>
              <a:pPr/>
              <a:t>4</a:t>
            </a:fld>
            <a:endParaRPr lang="en-US"/>
          </a:p>
        </p:txBody>
      </p:sp>
      <p:sp>
        <p:nvSpPr>
          <p:cNvPr id="2" name="Title 1"/>
          <p:cNvSpPr>
            <a:spLocks noGrp="1"/>
          </p:cNvSpPr>
          <p:nvPr>
            <p:ph type="title"/>
          </p:nvPr>
        </p:nvSpPr>
        <p:spPr>
          <a:xfrm>
            <a:off x="251520" y="274638"/>
            <a:ext cx="8435280" cy="778098"/>
          </a:xfrm>
        </p:spPr>
        <p:txBody>
          <a:bodyPr/>
          <a:lstStyle/>
          <a:p>
            <a:r>
              <a:rPr lang="en-US" dirty="0" smtClean="0"/>
              <a:t>Technical Parameter:</a:t>
            </a:r>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481517821"/>
              </p:ext>
            </p:extLst>
          </p:nvPr>
        </p:nvGraphicFramePr>
        <p:xfrm>
          <a:off x="323528" y="1196752"/>
          <a:ext cx="8229600" cy="4663440"/>
        </p:xfrm>
        <a:graphic>
          <a:graphicData uri="http://schemas.openxmlformats.org/drawingml/2006/table">
            <a:tbl>
              <a:tblPr firstRow="1" bandRow="1">
                <a:tableStyleId>{5C22544A-7EE6-4342-B048-85BDC9FD1C3A}</a:tableStyleId>
              </a:tblPr>
              <a:tblGrid>
                <a:gridCol w="1872208"/>
                <a:gridCol w="1656184"/>
                <a:gridCol w="1440160"/>
                <a:gridCol w="1728192"/>
                <a:gridCol w="1532856"/>
              </a:tblGrid>
              <a:tr h="780681">
                <a:tc>
                  <a:txBody>
                    <a:bodyPr/>
                    <a:lstStyle/>
                    <a:p>
                      <a:r>
                        <a:rPr lang="en-US" dirty="0" smtClean="0"/>
                        <a:t>Data</a:t>
                      </a:r>
                    </a:p>
                    <a:p>
                      <a:r>
                        <a:rPr lang="en-US" dirty="0" smtClean="0"/>
                        <a:t>Preprocessing</a:t>
                      </a:r>
                    </a:p>
                    <a:p>
                      <a:r>
                        <a:rPr lang="en-US" dirty="0" smtClean="0"/>
                        <a:t>Parameter</a:t>
                      </a:r>
                      <a:endParaRPr lang="en-IN" dirty="0"/>
                    </a:p>
                  </a:txBody>
                  <a:tcPr/>
                </a:tc>
                <a:tc>
                  <a:txBody>
                    <a:bodyPr/>
                    <a:lstStyle/>
                    <a:p>
                      <a:r>
                        <a:rPr lang="en-US" dirty="0" smtClean="0"/>
                        <a:t>Machine</a:t>
                      </a:r>
                    </a:p>
                    <a:p>
                      <a:r>
                        <a:rPr lang="en-US" dirty="0" smtClean="0"/>
                        <a:t>Learning </a:t>
                      </a:r>
                    </a:p>
                    <a:p>
                      <a:r>
                        <a:rPr lang="en-US" dirty="0" smtClean="0"/>
                        <a:t>Algorithms</a:t>
                      </a:r>
                      <a:endParaRPr lang="en-IN" dirty="0"/>
                    </a:p>
                  </a:txBody>
                  <a:tcPr/>
                </a:tc>
                <a:tc>
                  <a:txBody>
                    <a:bodyPr/>
                    <a:lstStyle/>
                    <a:p>
                      <a:r>
                        <a:rPr kumimoji="0" lang="en-IN" b="1" i="0" kern="1200" dirty="0" smtClean="0">
                          <a:solidFill>
                            <a:schemeClr val="lt1"/>
                          </a:solidFill>
                          <a:effectLst/>
                          <a:latin typeface="+mn-lt"/>
                          <a:ea typeface="+mn-ea"/>
                          <a:cs typeface="+mn-cs"/>
                        </a:rPr>
                        <a:t>Model Evaluation Metrics</a:t>
                      </a:r>
                      <a:endParaRPr lang="en-IN" b="1" dirty="0"/>
                    </a:p>
                  </a:txBody>
                  <a:tcPr/>
                </a:tc>
                <a:tc>
                  <a:txBody>
                    <a:bodyPr/>
                    <a:lstStyle/>
                    <a:p>
                      <a:r>
                        <a:rPr kumimoji="0" lang="en-IN" sz="1800" b="1" i="0" kern="1200" dirty="0" smtClean="0">
                          <a:solidFill>
                            <a:schemeClr val="lt1"/>
                          </a:solidFill>
                          <a:effectLst/>
                          <a:latin typeface="+mn-lt"/>
                          <a:ea typeface="+mn-ea"/>
                          <a:cs typeface="+mn-cs"/>
                        </a:rPr>
                        <a:t>Hyper </a:t>
                      </a:r>
                    </a:p>
                    <a:p>
                      <a:r>
                        <a:rPr kumimoji="0" lang="en-IN" sz="1800" b="1" i="0" kern="1200" dirty="0" smtClean="0">
                          <a:solidFill>
                            <a:schemeClr val="lt1"/>
                          </a:solidFill>
                          <a:effectLst/>
                          <a:latin typeface="+mn-lt"/>
                          <a:ea typeface="+mn-ea"/>
                          <a:cs typeface="+mn-cs"/>
                        </a:rPr>
                        <a:t>parameter Tuning</a:t>
                      </a:r>
                      <a:endParaRPr lang="en-IN" sz="1800" b="1" dirty="0"/>
                    </a:p>
                  </a:txBody>
                  <a:tcPr/>
                </a:tc>
                <a:tc>
                  <a:txBody>
                    <a:bodyPr/>
                    <a:lstStyle/>
                    <a:p>
                      <a:r>
                        <a:rPr lang="en-US" dirty="0" smtClean="0"/>
                        <a:t>Deployment</a:t>
                      </a:r>
                      <a:endParaRPr lang="en-IN" dirty="0"/>
                    </a:p>
                  </a:txBody>
                  <a:tcPr/>
                </a:tc>
              </a:tr>
              <a:tr h="813792">
                <a:tc>
                  <a:txBody>
                    <a:bodyPr/>
                    <a:lstStyle/>
                    <a:p>
                      <a:r>
                        <a:rPr kumimoji="0" lang="en-IN" b="0" i="0" kern="1200" dirty="0" smtClean="0">
                          <a:solidFill>
                            <a:schemeClr val="dk1"/>
                          </a:solidFill>
                          <a:effectLst/>
                          <a:latin typeface="+mn-lt"/>
                          <a:ea typeface="+mn-ea"/>
                          <a:cs typeface="+mn-cs"/>
                        </a:rPr>
                        <a:t>Data cleaning</a:t>
                      </a:r>
                      <a:endParaRPr lang="en-IN" dirty="0"/>
                    </a:p>
                  </a:txBody>
                  <a:tcPr/>
                </a:tc>
                <a:tc>
                  <a:txBody>
                    <a:bodyPr/>
                    <a:lstStyle/>
                    <a:p>
                      <a:r>
                        <a:rPr lang="en-US" dirty="0" smtClean="0"/>
                        <a:t>Support Vector machine</a:t>
                      </a:r>
                      <a:endParaRPr lang="en-IN" dirty="0"/>
                    </a:p>
                  </a:txBody>
                  <a:tcPr/>
                </a:tc>
                <a:tc>
                  <a:txBody>
                    <a:bodyPr/>
                    <a:lstStyle/>
                    <a:p>
                      <a:r>
                        <a:rPr lang="en-US" dirty="0" smtClean="0"/>
                        <a:t>Accuracy</a:t>
                      </a:r>
                      <a:endParaRPr lang="en-IN" dirty="0"/>
                    </a:p>
                  </a:txBody>
                  <a:tcPr/>
                </a:tc>
                <a:tc>
                  <a:txBody>
                    <a:bodyPr/>
                    <a:lstStyle/>
                    <a:p>
                      <a:r>
                        <a:rPr kumimoji="0" lang="en-US" b="0" i="0" kern="1200" dirty="0" smtClean="0">
                          <a:solidFill>
                            <a:schemeClr val="dk1"/>
                          </a:solidFill>
                          <a:effectLst/>
                          <a:latin typeface="+mn-lt"/>
                          <a:ea typeface="+mn-ea"/>
                          <a:cs typeface="+mn-cs"/>
                        </a:rPr>
                        <a:t>Grid search</a:t>
                      </a:r>
                      <a:endParaRPr lang="en-IN" dirty="0"/>
                    </a:p>
                  </a:txBody>
                  <a:tcPr/>
                </a:tc>
                <a:tc>
                  <a:txBody>
                    <a:bodyPr/>
                    <a:lstStyle/>
                    <a:p>
                      <a:r>
                        <a:rPr kumimoji="0" lang="en-IN" b="0" i="0" kern="1200" dirty="0" smtClean="0">
                          <a:solidFill>
                            <a:schemeClr val="dk1"/>
                          </a:solidFill>
                          <a:effectLst/>
                          <a:latin typeface="+mn-lt"/>
                          <a:ea typeface="+mn-ea"/>
                          <a:cs typeface="+mn-cs"/>
                        </a:rPr>
                        <a:t>Pickled model</a:t>
                      </a:r>
                      <a:endParaRPr lang="en-IN" dirty="0"/>
                    </a:p>
                  </a:txBody>
                  <a:tcPr/>
                </a:tc>
              </a:tr>
              <a:tr h="430621">
                <a:tc>
                  <a:txBody>
                    <a:bodyPr/>
                    <a:lstStyle/>
                    <a:p>
                      <a:r>
                        <a:rPr kumimoji="0" lang="en-IN" b="0" i="0" kern="1200" dirty="0" smtClean="0">
                          <a:solidFill>
                            <a:schemeClr val="dk1"/>
                          </a:solidFill>
                          <a:effectLst/>
                          <a:latin typeface="+mn-lt"/>
                          <a:ea typeface="+mn-ea"/>
                          <a:cs typeface="+mn-cs"/>
                        </a:rPr>
                        <a:t>Handling missing values</a:t>
                      </a:r>
                      <a:endParaRPr lang="en-IN" dirty="0"/>
                    </a:p>
                  </a:txBody>
                  <a:tcPr/>
                </a:tc>
                <a:tc>
                  <a:txBody>
                    <a:bodyPr/>
                    <a:lstStyle/>
                    <a:p>
                      <a:r>
                        <a:rPr lang="en-US" dirty="0" smtClean="0"/>
                        <a:t>Random Forest</a:t>
                      </a:r>
                      <a:endParaRPr lang="en-IN" dirty="0"/>
                    </a:p>
                  </a:txBody>
                  <a:tcPr/>
                </a:tc>
                <a:tc>
                  <a:txBody>
                    <a:bodyPr/>
                    <a:lstStyle/>
                    <a:p>
                      <a:r>
                        <a:rPr lang="en-US" dirty="0" smtClean="0"/>
                        <a:t>Precision</a:t>
                      </a:r>
                      <a:endParaRPr lang="en-IN" dirty="0"/>
                    </a:p>
                  </a:txBody>
                  <a:tcPr/>
                </a:tc>
                <a:tc>
                  <a:txBody>
                    <a:bodyPr/>
                    <a:lstStyle/>
                    <a:p>
                      <a:r>
                        <a:rPr kumimoji="0" lang="en-US" b="0" i="0" kern="1200" smtClean="0">
                          <a:solidFill>
                            <a:schemeClr val="dk1"/>
                          </a:solidFill>
                          <a:effectLst/>
                          <a:latin typeface="+mn-lt"/>
                          <a:ea typeface="+mn-ea"/>
                          <a:cs typeface="+mn-cs"/>
                        </a:rPr>
                        <a:t>Random search</a:t>
                      </a:r>
                      <a:endParaRPr lang="en-IN" dirty="0"/>
                    </a:p>
                  </a:txBody>
                  <a:tcPr/>
                </a:tc>
                <a:tc>
                  <a:txBody>
                    <a:bodyPr/>
                    <a:lstStyle/>
                    <a:p>
                      <a:endParaRPr lang="en-IN"/>
                    </a:p>
                  </a:txBody>
                  <a:tcPr/>
                </a:tc>
              </a:tr>
              <a:tr h="546477">
                <a:tc>
                  <a:txBody>
                    <a:bodyPr/>
                    <a:lstStyle/>
                    <a:p>
                      <a:r>
                        <a:rPr kumimoji="0" lang="en-IN" b="0" i="0" kern="1200" dirty="0" smtClean="0">
                          <a:solidFill>
                            <a:schemeClr val="dk1"/>
                          </a:solidFill>
                          <a:effectLst/>
                          <a:latin typeface="+mn-lt"/>
                          <a:ea typeface="+mn-ea"/>
                          <a:cs typeface="+mn-cs"/>
                        </a:rPr>
                        <a:t>Outlier detection and removal</a:t>
                      </a:r>
                      <a:endParaRPr lang="en-IN" dirty="0"/>
                    </a:p>
                  </a:txBody>
                  <a:tcPr/>
                </a:tc>
                <a:tc>
                  <a:txBody>
                    <a:bodyPr/>
                    <a:lstStyle/>
                    <a:p>
                      <a:r>
                        <a:rPr lang="en-US" dirty="0" smtClean="0"/>
                        <a:t>Logistics Regression</a:t>
                      </a:r>
                      <a:endParaRPr lang="en-IN" dirty="0"/>
                    </a:p>
                  </a:txBody>
                  <a:tcPr/>
                </a:tc>
                <a:tc>
                  <a:txBody>
                    <a:bodyPr/>
                    <a:lstStyle/>
                    <a:p>
                      <a:r>
                        <a:rPr lang="en-US" dirty="0" smtClean="0"/>
                        <a:t>Recall</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0" i="0" kern="1200" dirty="0" smtClean="0">
                          <a:solidFill>
                            <a:schemeClr val="dk1"/>
                          </a:solidFill>
                          <a:effectLst/>
                          <a:latin typeface="+mn-lt"/>
                          <a:ea typeface="+mn-ea"/>
                          <a:cs typeface="+mn-cs"/>
                        </a:rPr>
                        <a:t>Bayesian optimization</a:t>
                      </a:r>
                      <a:endParaRPr lang="en-IN" dirty="0" smtClean="0"/>
                    </a:p>
                    <a:p>
                      <a:endParaRPr lang="en-IN" dirty="0"/>
                    </a:p>
                  </a:txBody>
                  <a:tcPr/>
                </a:tc>
                <a:tc>
                  <a:txBody>
                    <a:bodyPr/>
                    <a:lstStyle/>
                    <a:p>
                      <a:endParaRPr lang="en-IN" dirty="0"/>
                    </a:p>
                  </a:txBody>
                  <a:tcPr/>
                </a:tc>
              </a:tr>
              <a:tr h="546477">
                <a:tc>
                  <a:txBody>
                    <a:bodyPr/>
                    <a:lstStyle/>
                    <a:p>
                      <a:r>
                        <a:rPr kumimoji="0" lang="en-IN" b="0" i="0" kern="1200" dirty="0" smtClean="0">
                          <a:solidFill>
                            <a:schemeClr val="dk1"/>
                          </a:solidFill>
                          <a:effectLst/>
                          <a:latin typeface="+mn-lt"/>
                          <a:ea typeface="+mn-ea"/>
                          <a:cs typeface="+mn-cs"/>
                        </a:rPr>
                        <a:t>Data normalization</a:t>
                      </a:r>
                      <a:endParaRPr lang="en-IN" dirty="0"/>
                    </a:p>
                  </a:txBody>
                  <a:tcPr/>
                </a:tc>
                <a:tc>
                  <a:txBody>
                    <a:bodyPr/>
                    <a:lstStyle/>
                    <a:p>
                      <a:r>
                        <a:rPr kumimoji="0" lang="en-IN" b="0" i="0" kern="1200" dirty="0" smtClean="0">
                          <a:solidFill>
                            <a:schemeClr val="dk1"/>
                          </a:solidFill>
                          <a:effectLst/>
                          <a:latin typeface="+mn-lt"/>
                          <a:ea typeface="+mn-ea"/>
                          <a:cs typeface="+mn-cs"/>
                        </a:rPr>
                        <a:t>Decision trees</a:t>
                      </a:r>
                      <a:endParaRPr lang="en-IN" dirty="0"/>
                    </a:p>
                  </a:txBody>
                  <a:tcPr/>
                </a:tc>
                <a:tc>
                  <a:txBody>
                    <a:bodyPr/>
                    <a:lstStyle/>
                    <a:p>
                      <a:r>
                        <a:rPr lang="en-US" dirty="0" smtClean="0"/>
                        <a:t>F1-score</a:t>
                      </a:r>
                      <a:endParaRPr lang="en-IN" dirty="0"/>
                    </a:p>
                  </a:txBody>
                  <a:tcPr/>
                </a:tc>
                <a:tc>
                  <a:txBody>
                    <a:bodyPr/>
                    <a:lstStyle/>
                    <a:p>
                      <a:r>
                        <a:rPr kumimoji="0" lang="en-IN" b="0" i="0" kern="1200" dirty="0" smtClean="0">
                          <a:solidFill>
                            <a:schemeClr val="dk1"/>
                          </a:solidFill>
                          <a:effectLst/>
                          <a:latin typeface="+mn-lt"/>
                          <a:ea typeface="+mn-ea"/>
                          <a:cs typeface="+mn-cs"/>
                        </a:rPr>
                        <a:t>SMOTE</a:t>
                      </a:r>
                      <a:endParaRPr lang="en-IN" dirty="0"/>
                    </a:p>
                  </a:txBody>
                  <a:tcPr/>
                </a:tc>
                <a:tc>
                  <a:txBody>
                    <a:bodyPr/>
                    <a:lstStyle/>
                    <a:p>
                      <a:endParaRPr lang="en-IN" dirty="0"/>
                    </a:p>
                  </a:txBody>
                  <a:tcPr/>
                </a:tc>
              </a:tr>
              <a:tr h="546477">
                <a:tc>
                  <a:txBody>
                    <a:bodyPr/>
                    <a:lstStyle/>
                    <a:p>
                      <a:r>
                        <a:rPr kumimoji="0" lang="en-IN" b="0" i="0" kern="1200" dirty="0" smtClean="0">
                          <a:solidFill>
                            <a:schemeClr val="dk1"/>
                          </a:solidFill>
                          <a:effectLst/>
                          <a:latin typeface="+mn-lt"/>
                          <a:ea typeface="+mn-ea"/>
                          <a:cs typeface="+mn-cs"/>
                        </a:rPr>
                        <a:t>Feature scaling</a:t>
                      </a:r>
                      <a:endParaRPr lang="en-IN" dirty="0"/>
                    </a:p>
                  </a:txBody>
                  <a:tcPr/>
                </a:tc>
                <a:tc>
                  <a:txBody>
                    <a:bodyPr/>
                    <a:lstStyle/>
                    <a:p>
                      <a:r>
                        <a:rPr kumimoji="0" lang="en-IN" b="0" i="0" kern="1200" dirty="0" smtClean="0">
                          <a:solidFill>
                            <a:schemeClr val="dk1"/>
                          </a:solidFill>
                          <a:effectLst/>
                          <a:latin typeface="+mn-lt"/>
                          <a:ea typeface="+mn-ea"/>
                          <a:cs typeface="+mn-cs"/>
                        </a:rPr>
                        <a:t>Gradient boosting</a:t>
                      </a:r>
                      <a:endParaRPr lang="en-IN" dirty="0"/>
                    </a:p>
                  </a:txBody>
                  <a:tcPr/>
                </a:tc>
                <a:tc>
                  <a:txBody>
                    <a:bodyPr/>
                    <a:lstStyle/>
                    <a:p>
                      <a:r>
                        <a:rPr kumimoji="0" lang="en-IN" b="0" i="0" kern="1200" dirty="0" smtClean="0">
                          <a:solidFill>
                            <a:schemeClr val="dk1"/>
                          </a:solidFill>
                          <a:effectLst/>
                          <a:latin typeface="+mn-lt"/>
                          <a:ea typeface="+mn-ea"/>
                          <a:cs typeface="+mn-cs"/>
                        </a:rPr>
                        <a:t>AUC-ROC</a:t>
                      </a:r>
                      <a:endParaRPr lang="en-IN" dirty="0"/>
                    </a:p>
                  </a:txBody>
                  <a:tcPr/>
                </a:tc>
                <a:tc>
                  <a:txBody>
                    <a:bodyPr/>
                    <a:lstStyle/>
                    <a:p>
                      <a:endParaRPr lang="en-IN" dirty="0"/>
                    </a:p>
                  </a:txBody>
                  <a:tcPr/>
                </a:tc>
                <a:tc>
                  <a:txBody>
                    <a:bodyPr/>
                    <a:lstStyle/>
                    <a:p>
                      <a:endParaRPr lang="en-IN" dirty="0"/>
                    </a:p>
                  </a:txBody>
                  <a:tcPr/>
                </a:tc>
              </a:tr>
            </a:tbl>
          </a:graphicData>
        </a:graphic>
      </p:graphicFrame>
    </p:spTree>
    <p:extLst>
      <p:ext uri="{BB962C8B-B14F-4D97-AF65-F5344CB8AC3E}">
        <p14:creationId xmlns:p14="http://schemas.microsoft.com/office/powerpoint/2010/main" val="1414992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E2D2B3B-882E-40F3-A32F-6DD516915044}" type="slidenum">
              <a:rPr lang="en-US" smtClean="0"/>
              <a:pPr/>
              <a:t>5</a:t>
            </a:fld>
            <a:endParaRPr lang="en-US"/>
          </a:p>
        </p:txBody>
      </p:sp>
      <p:sp>
        <p:nvSpPr>
          <p:cNvPr id="4" name="Title 3"/>
          <p:cNvSpPr>
            <a:spLocks noGrp="1"/>
          </p:cNvSpPr>
          <p:nvPr>
            <p:ph type="title"/>
          </p:nvPr>
        </p:nvSpPr>
        <p:spPr/>
        <p:txBody>
          <a:bodyPr>
            <a:normAutofit/>
          </a:bodyPr>
          <a:lstStyle/>
          <a:p>
            <a:r>
              <a:rPr lang="en-US" sz="4800" dirty="0" smtClean="0"/>
              <a:t>Dataset Details:</a:t>
            </a:r>
            <a:endParaRPr lang="en-IN" sz="4800" dirty="0"/>
          </a:p>
        </p:txBody>
      </p:sp>
      <p:sp>
        <p:nvSpPr>
          <p:cNvPr id="5" name="Content Placeholder 4"/>
          <p:cNvSpPr>
            <a:spLocks noGrp="1"/>
          </p:cNvSpPr>
          <p:nvPr>
            <p:ph idx="1"/>
          </p:nvPr>
        </p:nvSpPr>
        <p:spPr/>
        <p:txBody>
          <a:bodyPr/>
          <a:lstStyle/>
          <a:p>
            <a:pPr marL="109728" indent="0">
              <a:buNone/>
            </a:pPr>
            <a:r>
              <a:rPr lang="en-US" dirty="0" smtClean="0"/>
              <a:t>Merged the Datasets:</a:t>
            </a:r>
            <a:endParaRPr lang="en-IN" dirty="0"/>
          </a:p>
        </p:txBody>
      </p:sp>
      <p:sp>
        <p:nvSpPr>
          <p:cNvPr id="6" name="Rectangle 5"/>
          <p:cNvSpPr/>
          <p:nvPr/>
        </p:nvSpPr>
        <p:spPr>
          <a:xfrm>
            <a:off x="611560" y="2130406"/>
            <a:ext cx="208823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2"/>
                </a:solidFill>
              </a:rPr>
              <a:t>Churn Data</a:t>
            </a:r>
            <a:endParaRPr lang="en-IN" b="1" dirty="0">
              <a:solidFill>
                <a:schemeClr val="bg2"/>
              </a:solidFill>
            </a:endParaRPr>
          </a:p>
        </p:txBody>
      </p:sp>
      <p:sp>
        <p:nvSpPr>
          <p:cNvPr id="10" name="Rectangle 9"/>
          <p:cNvSpPr/>
          <p:nvPr/>
        </p:nvSpPr>
        <p:spPr>
          <a:xfrm>
            <a:off x="683568" y="3449924"/>
            <a:ext cx="20162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2"/>
                </a:solidFill>
              </a:rPr>
              <a:t>Customer Data</a:t>
            </a:r>
            <a:endParaRPr lang="en-IN" b="1" dirty="0">
              <a:solidFill>
                <a:schemeClr val="bg2"/>
              </a:solidFill>
            </a:endParaRPr>
          </a:p>
        </p:txBody>
      </p:sp>
      <p:sp>
        <p:nvSpPr>
          <p:cNvPr id="12" name="Rectangle 11"/>
          <p:cNvSpPr/>
          <p:nvPr/>
        </p:nvSpPr>
        <p:spPr>
          <a:xfrm>
            <a:off x="683568" y="4725144"/>
            <a:ext cx="201622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2"/>
                </a:solidFill>
              </a:rPr>
              <a:t>Internet Data</a:t>
            </a:r>
            <a:endParaRPr lang="en-IN" b="1" dirty="0">
              <a:solidFill>
                <a:schemeClr val="bg2"/>
              </a:solidFill>
            </a:endParaRPr>
          </a:p>
        </p:txBody>
      </p:sp>
      <p:sp>
        <p:nvSpPr>
          <p:cNvPr id="13" name="Rectangle 12"/>
          <p:cNvSpPr/>
          <p:nvPr/>
        </p:nvSpPr>
        <p:spPr>
          <a:xfrm>
            <a:off x="3771564" y="3149815"/>
            <a:ext cx="2160240" cy="1514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2"/>
                </a:solidFill>
              </a:rPr>
              <a:t>Merged </a:t>
            </a:r>
            <a:br>
              <a:rPr lang="en-US" sz="2400" b="1" dirty="0" smtClean="0">
                <a:solidFill>
                  <a:schemeClr val="bg2"/>
                </a:solidFill>
              </a:rPr>
            </a:br>
            <a:r>
              <a:rPr lang="en-US" sz="2400" b="1" dirty="0" smtClean="0">
                <a:solidFill>
                  <a:schemeClr val="bg2"/>
                </a:solidFill>
              </a:rPr>
              <a:t>Dataset</a:t>
            </a:r>
            <a:endParaRPr lang="en-IN" sz="2400" b="1" dirty="0">
              <a:solidFill>
                <a:schemeClr val="bg2"/>
              </a:solidFill>
            </a:endParaRPr>
          </a:p>
        </p:txBody>
      </p:sp>
      <p:cxnSp>
        <p:nvCxnSpPr>
          <p:cNvPr id="15" name="Elbow Connector 14"/>
          <p:cNvCxnSpPr/>
          <p:nvPr/>
        </p:nvCxnSpPr>
        <p:spPr>
          <a:xfrm>
            <a:off x="2701570" y="2576700"/>
            <a:ext cx="927756" cy="88747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ight Arrow 15"/>
          <p:cNvSpPr/>
          <p:nvPr/>
        </p:nvSpPr>
        <p:spPr>
          <a:xfrm>
            <a:off x="2843808" y="3789040"/>
            <a:ext cx="720080" cy="1180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Elbow Connector 17"/>
          <p:cNvCxnSpPr/>
          <p:nvPr/>
        </p:nvCxnSpPr>
        <p:spPr>
          <a:xfrm flipV="1">
            <a:off x="2739970" y="4437112"/>
            <a:ext cx="927756" cy="68407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5" name="Table 24"/>
          <p:cNvGraphicFramePr>
            <a:graphicFrameLocks noGrp="1"/>
          </p:cNvGraphicFramePr>
          <p:nvPr>
            <p:extLst>
              <p:ext uri="{D42A27DB-BD31-4B8C-83A1-F6EECF244321}">
                <p14:modId xmlns:p14="http://schemas.microsoft.com/office/powerpoint/2010/main" val="1900950288"/>
              </p:ext>
            </p:extLst>
          </p:nvPr>
        </p:nvGraphicFramePr>
        <p:xfrm>
          <a:off x="6300192" y="1628800"/>
          <a:ext cx="2592288" cy="4226768"/>
        </p:xfrm>
        <a:graphic>
          <a:graphicData uri="http://schemas.openxmlformats.org/drawingml/2006/table">
            <a:tbl>
              <a:tblPr firstRow="1" bandRow="1">
                <a:tableStyleId>{5C22544A-7EE6-4342-B048-85BDC9FD1C3A}</a:tableStyleId>
              </a:tblPr>
              <a:tblGrid>
                <a:gridCol w="1368152"/>
                <a:gridCol w="1224136"/>
              </a:tblGrid>
              <a:tr h="891149">
                <a:tc>
                  <a:txBody>
                    <a:bodyPr/>
                    <a:lstStyle/>
                    <a:p>
                      <a:r>
                        <a:rPr lang="en-US" dirty="0" smtClean="0"/>
                        <a:t>Points</a:t>
                      </a:r>
                      <a:endParaRPr lang="en-IN" dirty="0"/>
                    </a:p>
                  </a:txBody>
                  <a:tcPr/>
                </a:tc>
                <a:tc>
                  <a:txBody>
                    <a:bodyPr/>
                    <a:lstStyle/>
                    <a:p>
                      <a:r>
                        <a:rPr lang="en-US" dirty="0" smtClean="0"/>
                        <a:t>Values</a:t>
                      </a:r>
                      <a:endParaRPr lang="en-IN" dirty="0"/>
                    </a:p>
                  </a:txBody>
                  <a:tcPr/>
                </a:tc>
              </a:tr>
              <a:tr h="436838">
                <a:tc>
                  <a:txBody>
                    <a:bodyPr/>
                    <a:lstStyle/>
                    <a:p>
                      <a:r>
                        <a:rPr lang="en-US" dirty="0" smtClean="0"/>
                        <a:t>Columns</a:t>
                      </a:r>
                      <a:endParaRPr lang="en-IN" dirty="0"/>
                    </a:p>
                  </a:txBody>
                  <a:tcPr>
                    <a:lnR w="12700" cmpd="sng">
                      <a:noFill/>
                    </a:lnR>
                  </a:tcPr>
                </a:tc>
                <a:tc>
                  <a:txBody>
                    <a:bodyPr/>
                    <a:lstStyle/>
                    <a:p>
                      <a:r>
                        <a:rPr lang="en-US" dirty="0" smtClean="0"/>
                        <a:t>21</a:t>
                      </a:r>
                      <a:endParaRPr lang="en-IN" dirty="0"/>
                    </a:p>
                  </a:txBody>
                  <a:tcPr>
                    <a:lnL w="12700" cmpd="sng">
                      <a:noFill/>
                    </a:lnL>
                  </a:tcPr>
                </a:tc>
              </a:tr>
              <a:tr h="419364">
                <a:tc>
                  <a:txBody>
                    <a:bodyPr/>
                    <a:lstStyle/>
                    <a:p>
                      <a:r>
                        <a:rPr lang="en-US" dirty="0" smtClean="0"/>
                        <a:t>Rows</a:t>
                      </a:r>
                      <a:endParaRPr lang="en-IN" dirty="0"/>
                    </a:p>
                  </a:txBody>
                  <a:tcPr/>
                </a:tc>
                <a:tc>
                  <a:txBody>
                    <a:bodyPr/>
                    <a:lstStyle/>
                    <a:p>
                      <a:r>
                        <a:rPr lang="en-US" dirty="0" smtClean="0"/>
                        <a:t>7043</a:t>
                      </a:r>
                      <a:endParaRPr lang="en-IN" dirty="0"/>
                    </a:p>
                  </a:txBody>
                  <a:tcPr/>
                </a:tc>
              </a:tr>
              <a:tr h="419364">
                <a:tc>
                  <a:txBody>
                    <a:bodyPr/>
                    <a:lstStyle/>
                    <a:p>
                      <a:r>
                        <a:rPr lang="en-US" dirty="0" smtClean="0"/>
                        <a:t>Data types</a:t>
                      </a:r>
                      <a:endParaRPr lang="en-IN" dirty="0"/>
                    </a:p>
                  </a:txBody>
                  <a:tcPr/>
                </a:tc>
                <a:tc>
                  <a:txBody>
                    <a:bodyPr/>
                    <a:lstStyle/>
                    <a:p>
                      <a:r>
                        <a:rPr kumimoji="0" lang="en-US" b="0" i="0" kern="1200" dirty="0" smtClean="0">
                          <a:solidFill>
                            <a:schemeClr val="dk1"/>
                          </a:solidFill>
                          <a:effectLst/>
                          <a:latin typeface="+mn-lt"/>
                          <a:ea typeface="+mn-ea"/>
                          <a:cs typeface="+mn-cs"/>
                        </a:rPr>
                        <a:t>Object,</a:t>
                      </a:r>
                    </a:p>
                    <a:p>
                      <a:r>
                        <a:rPr kumimoji="0" lang="en-US" b="0" i="0" kern="1200" dirty="0" smtClean="0">
                          <a:solidFill>
                            <a:schemeClr val="dk1"/>
                          </a:solidFill>
                          <a:effectLst/>
                          <a:latin typeface="+mn-lt"/>
                          <a:ea typeface="+mn-ea"/>
                          <a:cs typeface="+mn-cs"/>
                        </a:rPr>
                        <a:t>int64, float64 </a:t>
                      </a:r>
                      <a:endParaRPr lang="en-IN" dirty="0"/>
                    </a:p>
                  </a:txBody>
                  <a:tcPr/>
                </a:tc>
              </a:tr>
              <a:tr h="673868">
                <a:tc>
                  <a:txBody>
                    <a:bodyPr/>
                    <a:lstStyle/>
                    <a:p>
                      <a:r>
                        <a:rPr lang="en-US" dirty="0" smtClean="0"/>
                        <a:t>Missing values</a:t>
                      </a:r>
                      <a:endParaRPr lang="en-IN" dirty="0"/>
                    </a:p>
                  </a:txBody>
                  <a:tcPr/>
                </a:tc>
                <a:tc>
                  <a:txBody>
                    <a:bodyPr/>
                    <a:lstStyle/>
                    <a:p>
                      <a:r>
                        <a:rPr lang="en-US" dirty="0" smtClean="0"/>
                        <a:t>0</a:t>
                      </a:r>
                      <a:endParaRPr lang="en-IN" dirty="0"/>
                    </a:p>
                  </a:txBody>
                  <a:tcPr/>
                </a:tc>
              </a:tr>
              <a:tr h="891149">
                <a:tc>
                  <a:txBody>
                    <a:bodyPr/>
                    <a:lstStyle/>
                    <a:p>
                      <a:r>
                        <a:rPr lang="en-US" dirty="0" smtClean="0"/>
                        <a:t>Duplicates</a:t>
                      </a:r>
                      <a:r>
                        <a:rPr lang="en-US" baseline="0" dirty="0" smtClean="0"/>
                        <a:t> values</a:t>
                      </a:r>
                      <a:endParaRPr lang="en-IN" dirty="0"/>
                    </a:p>
                  </a:txBody>
                  <a:tcPr/>
                </a:tc>
                <a:tc>
                  <a:txBody>
                    <a:bodyPr/>
                    <a:lstStyle/>
                    <a:p>
                      <a:r>
                        <a:rPr lang="en-US" dirty="0" smtClean="0"/>
                        <a:t>0</a:t>
                      </a:r>
                      <a:endParaRPr lang="en-IN" dirty="0"/>
                    </a:p>
                  </a:txBody>
                  <a:tcPr/>
                </a:tc>
              </a:tr>
            </a:tbl>
          </a:graphicData>
        </a:graphic>
      </p:graphicFrame>
    </p:spTree>
    <p:extLst>
      <p:ext uri="{BB962C8B-B14F-4D97-AF65-F5344CB8AC3E}">
        <p14:creationId xmlns:p14="http://schemas.microsoft.com/office/powerpoint/2010/main" val="2710032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E2D2B3B-882E-40F3-A32F-6DD516915044}" type="slidenum">
              <a:rPr lang="en-US" smtClean="0"/>
              <a:pPr/>
              <a:t>6</a:t>
            </a:fld>
            <a:endParaRPr lang="en-US"/>
          </a:p>
        </p:txBody>
      </p:sp>
      <p:sp>
        <p:nvSpPr>
          <p:cNvPr id="4" name="Title 3"/>
          <p:cNvSpPr>
            <a:spLocks noGrp="1"/>
          </p:cNvSpPr>
          <p:nvPr>
            <p:ph type="title"/>
          </p:nvPr>
        </p:nvSpPr>
        <p:spPr/>
        <p:txBody>
          <a:bodyPr>
            <a:normAutofit/>
          </a:bodyPr>
          <a:lstStyle/>
          <a:p>
            <a:r>
              <a:rPr lang="en-IN" dirty="0">
                <a:solidFill>
                  <a:srgbClr val="FFC000"/>
                </a:solidFill>
                <a:effectLst/>
              </a:rPr>
              <a:t>Exploratory Data Analysis</a:t>
            </a:r>
            <a:r>
              <a:rPr lang="en-US" dirty="0" smtClean="0">
                <a:solidFill>
                  <a:srgbClr val="FFC000"/>
                </a:solidFill>
              </a:rPr>
              <a:t>(EDA)</a:t>
            </a:r>
            <a:endParaRPr lang="en-IN" dirty="0">
              <a:solidFill>
                <a:srgbClr val="FFC000"/>
              </a:solidFill>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806081004"/>
              </p:ext>
            </p:extLst>
          </p:nvPr>
        </p:nvGraphicFramePr>
        <p:xfrm>
          <a:off x="395536" y="1268760"/>
          <a:ext cx="8229600" cy="4886960"/>
        </p:xfrm>
        <a:graphic>
          <a:graphicData uri="http://schemas.openxmlformats.org/drawingml/2006/table">
            <a:tbl>
              <a:tblPr firstRow="1" bandRow="1">
                <a:tableStyleId>{5C22544A-7EE6-4342-B048-85BDC9FD1C3A}</a:tableStyleId>
              </a:tblPr>
              <a:tblGrid>
                <a:gridCol w="8229600"/>
              </a:tblGrid>
              <a:tr h="370840">
                <a:tc>
                  <a:txBody>
                    <a:bodyPr/>
                    <a:lstStyle/>
                    <a:p>
                      <a:pPr fontAlgn="b"/>
                      <a:r>
                        <a:rPr lang="en-IN" b="1" dirty="0">
                          <a:effectLst/>
                        </a:rPr>
                        <a:t>Points</a:t>
                      </a:r>
                    </a:p>
                  </a:txBody>
                  <a:tcPr anchor="b"/>
                </a:tc>
              </a:tr>
              <a:tr h="370840">
                <a:tc>
                  <a:txBody>
                    <a:bodyPr/>
                    <a:lstStyle/>
                    <a:p>
                      <a:pPr fontAlgn="base"/>
                      <a:r>
                        <a:rPr lang="en-US" b="1" dirty="0">
                          <a:effectLst/>
                        </a:rPr>
                        <a:t>Dataset Overview: </a:t>
                      </a:r>
                      <a:r>
                        <a:rPr lang="en-US" dirty="0">
                          <a:effectLst/>
                        </a:rPr>
                        <a:t>7043 entries, 21 columns</a:t>
                      </a:r>
                    </a:p>
                  </a:txBody>
                  <a:tcPr anchor="ctr"/>
                </a:tc>
              </a:tr>
              <a:tr h="370840">
                <a:tc>
                  <a:txBody>
                    <a:bodyPr/>
                    <a:lstStyle/>
                    <a:p>
                      <a:pPr fontAlgn="base"/>
                      <a:r>
                        <a:rPr lang="en-US" b="1" dirty="0">
                          <a:effectLst/>
                        </a:rPr>
                        <a:t>No Missing Values: </a:t>
                      </a:r>
                      <a:r>
                        <a:rPr lang="en-US" dirty="0">
                          <a:effectLst/>
                        </a:rPr>
                        <a:t>All columns have non-null values</a:t>
                      </a:r>
                    </a:p>
                  </a:txBody>
                  <a:tcPr anchor="ctr"/>
                </a:tc>
              </a:tr>
              <a:tr h="370840">
                <a:tc>
                  <a:txBody>
                    <a:bodyPr/>
                    <a:lstStyle/>
                    <a:p>
                      <a:pPr fontAlgn="base"/>
                      <a:r>
                        <a:rPr lang="en-US" b="1" dirty="0">
                          <a:effectLst/>
                        </a:rPr>
                        <a:t>Data Types</a:t>
                      </a:r>
                      <a:r>
                        <a:rPr lang="en-US" dirty="0">
                          <a:effectLst/>
                        </a:rPr>
                        <a:t>: Mix of object, int64, and float64</a:t>
                      </a:r>
                    </a:p>
                  </a:txBody>
                  <a:tcPr anchor="ctr"/>
                </a:tc>
              </a:tr>
              <a:tr h="370840">
                <a:tc>
                  <a:txBody>
                    <a:bodyPr/>
                    <a:lstStyle/>
                    <a:p>
                      <a:pPr fontAlgn="base"/>
                      <a:r>
                        <a:rPr lang="en-US" b="1" dirty="0">
                          <a:effectLst/>
                        </a:rPr>
                        <a:t>Churn Distribution: </a:t>
                      </a:r>
                      <a:r>
                        <a:rPr lang="en-US" dirty="0">
                          <a:effectLst/>
                        </a:rPr>
                        <a:t>Proportion of churned vs. non-churned customers</a:t>
                      </a:r>
                    </a:p>
                  </a:txBody>
                  <a:tcPr anchor="ctr"/>
                </a:tc>
              </a:tr>
              <a:tr h="370840">
                <a:tc>
                  <a:txBody>
                    <a:bodyPr/>
                    <a:lstStyle/>
                    <a:p>
                      <a:pPr fontAlgn="base"/>
                      <a:r>
                        <a:rPr lang="en-US" b="1" dirty="0">
                          <a:effectLst/>
                        </a:rPr>
                        <a:t>Customer Demographics</a:t>
                      </a:r>
                      <a:r>
                        <a:rPr lang="en-US" dirty="0">
                          <a:effectLst/>
                        </a:rPr>
                        <a:t>: Gender distribution and presence of senior citizens</a:t>
                      </a:r>
                    </a:p>
                  </a:txBody>
                  <a:tcPr anchor="ctr"/>
                </a:tc>
              </a:tr>
              <a:tr h="370840">
                <a:tc>
                  <a:txBody>
                    <a:bodyPr/>
                    <a:lstStyle/>
                    <a:p>
                      <a:pPr fontAlgn="base"/>
                      <a:r>
                        <a:rPr lang="fr-FR" b="1" dirty="0">
                          <a:effectLst/>
                        </a:rPr>
                        <a:t>Service Usage</a:t>
                      </a:r>
                      <a:r>
                        <a:rPr lang="fr-FR" dirty="0">
                          <a:effectLst/>
                        </a:rPr>
                        <a:t>: Phone service, multiple </a:t>
                      </a:r>
                      <a:r>
                        <a:rPr lang="fr-FR" dirty="0" smtClean="0">
                          <a:effectLst/>
                        </a:rPr>
                        <a:t>line, </a:t>
                      </a:r>
                      <a:r>
                        <a:rPr lang="fr-FR" dirty="0">
                          <a:effectLst/>
                        </a:rPr>
                        <a:t>internet service, etc.</a:t>
                      </a:r>
                    </a:p>
                  </a:txBody>
                  <a:tcPr anchor="ctr"/>
                </a:tc>
              </a:tr>
              <a:tr h="370840">
                <a:tc>
                  <a:txBody>
                    <a:bodyPr/>
                    <a:lstStyle/>
                    <a:p>
                      <a:pPr fontAlgn="base"/>
                      <a:r>
                        <a:rPr lang="en-US" b="1" dirty="0">
                          <a:effectLst/>
                        </a:rPr>
                        <a:t>Contract and Billing: </a:t>
                      </a:r>
                      <a:r>
                        <a:rPr lang="en-US" dirty="0">
                          <a:effectLst/>
                        </a:rPr>
                        <a:t>Types of contracts, paperless billing, payment methods</a:t>
                      </a:r>
                    </a:p>
                  </a:txBody>
                  <a:tcPr anchor="ctr"/>
                </a:tc>
              </a:tr>
              <a:tr h="370840">
                <a:tc>
                  <a:txBody>
                    <a:bodyPr/>
                    <a:lstStyle/>
                    <a:p>
                      <a:pPr fontAlgn="base"/>
                      <a:r>
                        <a:rPr lang="en-US" b="1" dirty="0">
                          <a:effectLst/>
                        </a:rPr>
                        <a:t>Tenure and Charges</a:t>
                      </a:r>
                      <a:r>
                        <a:rPr lang="en-US" dirty="0">
                          <a:effectLst/>
                        </a:rPr>
                        <a:t>: Distribution of customer tenure and monthly charges</a:t>
                      </a:r>
                    </a:p>
                  </a:txBody>
                  <a:tcPr anchor="ctr"/>
                </a:tc>
              </a:tr>
              <a:tr h="370840">
                <a:tc>
                  <a:txBody>
                    <a:bodyPr/>
                    <a:lstStyle/>
                    <a:p>
                      <a:pPr fontAlgn="base"/>
                      <a:r>
                        <a:rPr lang="en-US" b="1" dirty="0">
                          <a:effectLst/>
                        </a:rPr>
                        <a:t>Total Charges</a:t>
                      </a:r>
                      <a:r>
                        <a:rPr lang="en-US" dirty="0">
                          <a:effectLst/>
                        </a:rPr>
                        <a:t>: Investigate non-numeric values or formatting issues</a:t>
                      </a:r>
                    </a:p>
                  </a:txBody>
                  <a:tcPr anchor="ctr"/>
                </a:tc>
              </a:tr>
              <a:tr h="370840">
                <a:tc>
                  <a:txBody>
                    <a:bodyPr/>
                    <a:lstStyle/>
                    <a:p>
                      <a:pPr fontAlgn="base"/>
                      <a:r>
                        <a:rPr lang="en-US" b="1" dirty="0">
                          <a:effectLst/>
                        </a:rPr>
                        <a:t>Correlations</a:t>
                      </a:r>
                      <a:r>
                        <a:rPr lang="en-US" dirty="0">
                          <a:effectLst/>
                        </a:rPr>
                        <a:t>: Highlight strong relationships with churn</a:t>
                      </a:r>
                    </a:p>
                  </a:txBody>
                  <a:tcPr anchor="ctr"/>
                </a:tc>
              </a:tr>
            </a:tbl>
          </a:graphicData>
        </a:graphic>
      </p:graphicFrame>
    </p:spTree>
    <p:extLst>
      <p:ext uri="{BB962C8B-B14F-4D97-AF65-F5344CB8AC3E}">
        <p14:creationId xmlns:p14="http://schemas.microsoft.com/office/powerpoint/2010/main" val="4027007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59834" y="1484784"/>
            <a:ext cx="5618672" cy="439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6E2D2B3B-882E-40F3-A32F-6DD516915044}" type="slidenum">
              <a:rPr lang="en-US" smtClean="0"/>
              <a:pPr/>
              <a:t>7</a:t>
            </a:fld>
            <a:endParaRPr lang="en-US"/>
          </a:p>
        </p:txBody>
      </p:sp>
      <p:sp>
        <p:nvSpPr>
          <p:cNvPr id="4" name="Title 3"/>
          <p:cNvSpPr>
            <a:spLocks noGrp="1"/>
          </p:cNvSpPr>
          <p:nvPr>
            <p:ph type="title"/>
          </p:nvPr>
        </p:nvSpPr>
        <p:spPr/>
        <p:txBody>
          <a:bodyPr/>
          <a:lstStyle/>
          <a:p>
            <a:r>
              <a:rPr lang="en-US" dirty="0" smtClean="0">
                <a:solidFill>
                  <a:srgbClr val="FFC000"/>
                </a:solidFill>
              </a:rPr>
              <a:t>Data Visualization</a:t>
            </a:r>
            <a:endParaRPr lang="en-IN" dirty="0">
              <a:solidFill>
                <a:srgbClr val="FFC000"/>
              </a:solidFill>
            </a:endParaRPr>
          </a:p>
        </p:txBody>
      </p:sp>
      <p:sp>
        <p:nvSpPr>
          <p:cNvPr id="5" name="TextBox 4"/>
          <p:cNvSpPr txBox="1"/>
          <p:nvPr/>
        </p:nvSpPr>
        <p:spPr>
          <a:xfrm>
            <a:off x="251520" y="2420888"/>
            <a:ext cx="2376264" cy="2308324"/>
          </a:xfrm>
          <a:prstGeom prst="rect">
            <a:avLst/>
          </a:prstGeom>
          <a:noFill/>
        </p:spPr>
        <p:txBody>
          <a:bodyPr wrap="square" rtlCol="0">
            <a:spAutoFit/>
          </a:bodyPr>
          <a:lstStyle/>
          <a:p>
            <a:r>
              <a:rPr lang="en-US" dirty="0"/>
              <a:t>A </a:t>
            </a:r>
            <a:r>
              <a:rPr lang="en-US" dirty="0" smtClean="0"/>
              <a:t>heat map </a:t>
            </a:r>
            <a:r>
              <a:rPr lang="en-US" dirty="0"/>
              <a:t>of the correlation matrix is plotted using </a:t>
            </a:r>
            <a:r>
              <a:rPr lang="en-US" dirty="0" smtClean="0"/>
              <a:t>seaborn, </a:t>
            </a:r>
            <a:r>
              <a:rPr lang="en-US" dirty="0"/>
              <a:t>displaying correlations between variables in a color-coded manner</a:t>
            </a:r>
            <a:endParaRPr lang="en-IN" dirty="0"/>
          </a:p>
        </p:txBody>
      </p:sp>
    </p:spTree>
    <p:extLst>
      <p:ext uri="{BB962C8B-B14F-4D97-AF65-F5344CB8AC3E}">
        <p14:creationId xmlns:p14="http://schemas.microsoft.com/office/powerpoint/2010/main" val="2209124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0648"/>
            <a:ext cx="8229600" cy="5746643"/>
          </a:xfrm>
        </p:spPr>
        <p:txBody>
          <a:bodyPr/>
          <a:lstStyle/>
          <a:p>
            <a:pPr marL="109728" indent="0">
              <a:buNone/>
            </a:pPr>
            <a:r>
              <a:rPr lang="en-US" dirty="0" smtClean="0"/>
              <a:t>Bar Charts:</a:t>
            </a:r>
            <a:endParaRPr lang="en-IN" dirty="0"/>
          </a:p>
        </p:txBody>
      </p:sp>
      <p:sp>
        <p:nvSpPr>
          <p:cNvPr id="3" name="Slide Number Placeholder 2"/>
          <p:cNvSpPr>
            <a:spLocks noGrp="1"/>
          </p:cNvSpPr>
          <p:nvPr>
            <p:ph type="sldNum" sz="quarter" idx="12"/>
          </p:nvPr>
        </p:nvSpPr>
        <p:spPr/>
        <p:txBody>
          <a:bodyPr/>
          <a:lstStyle/>
          <a:p>
            <a:fld id="{6E2D2B3B-882E-40F3-A32F-6DD516915044}" type="slidenum">
              <a:rPr lang="en-US" smtClean="0"/>
              <a:pPr/>
              <a:t>8</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196988"/>
            <a:ext cx="3667844"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788024" y="3712947"/>
            <a:ext cx="3960440" cy="1200329"/>
          </a:xfrm>
          <a:prstGeom prst="rect">
            <a:avLst/>
          </a:prstGeom>
          <a:noFill/>
        </p:spPr>
        <p:txBody>
          <a:bodyPr wrap="square" rtlCol="0">
            <a:spAutoFit/>
          </a:bodyPr>
          <a:lstStyle/>
          <a:p>
            <a:r>
              <a:rPr lang="en-US" dirty="0"/>
              <a:t>A bar graph is plotted to show the proportion of observations for the response variable "Churn" using normalized value counts</a:t>
            </a:r>
            <a:r>
              <a:rPr lang="en-US" dirty="0" smtClean="0"/>
              <a:t>.</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5599" y="571417"/>
            <a:ext cx="4465290" cy="2441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827584" y="1053582"/>
            <a:ext cx="2736304" cy="1477328"/>
          </a:xfrm>
          <a:prstGeom prst="rect">
            <a:avLst/>
          </a:prstGeom>
          <a:noFill/>
        </p:spPr>
        <p:txBody>
          <a:bodyPr wrap="square" rtlCol="0">
            <a:spAutoFit/>
          </a:bodyPr>
          <a:lstStyle/>
          <a:p>
            <a:r>
              <a:rPr lang="en-US" dirty="0"/>
              <a:t>A </a:t>
            </a:r>
            <a:r>
              <a:rPr lang="en-US" dirty="0" smtClean="0"/>
              <a:t>count plot </a:t>
            </a:r>
            <a:r>
              <a:rPr lang="en-US" dirty="0"/>
              <a:t>is created using seaborn to visualize the churn rates based on internet service types.</a:t>
            </a:r>
            <a:endParaRPr lang="en-IN" dirty="0"/>
          </a:p>
        </p:txBody>
      </p:sp>
    </p:spTree>
    <p:extLst>
      <p:ext uri="{BB962C8B-B14F-4D97-AF65-F5344CB8AC3E}">
        <p14:creationId xmlns:p14="http://schemas.microsoft.com/office/powerpoint/2010/main" val="2001997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E2D2B3B-882E-40F3-A32F-6DD516915044}" type="slidenum">
              <a:rPr lang="en-US" smtClean="0"/>
              <a:pPr/>
              <a:t>9</a:t>
            </a:fld>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548680"/>
            <a:ext cx="5040560"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580112" y="1124744"/>
            <a:ext cx="2880320" cy="1477328"/>
          </a:xfrm>
          <a:prstGeom prst="rect">
            <a:avLst/>
          </a:prstGeom>
          <a:noFill/>
        </p:spPr>
        <p:txBody>
          <a:bodyPr wrap="square" rtlCol="0">
            <a:spAutoFit/>
          </a:bodyPr>
          <a:lstStyle/>
          <a:p>
            <a:r>
              <a:rPr lang="en-US" dirty="0"/>
              <a:t>Using seaborn, a </a:t>
            </a:r>
            <a:r>
              <a:rPr lang="en-US" dirty="0" smtClean="0"/>
              <a:t>count plot </a:t>
            </a:r>
            <a:r>
              <a:rPr lang="en-US" dirty="0"/>
              <a:t>is created to depict the churn rates categorized by different contract types.</a:t>
            </a:r>
            <a:endParaRPr lang="en-IN"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904" y="3428999"/>
            <a:ext cx="5112568"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27584" y="4065923"/>
            <a:ext cx="2160240" cy="2031325"/>
          </a:xfrm>
          <a:prstGeom prst="rect">
            <a:avLst/>
          </a:prstGeom>
          <a:noFill/>
        </p:spPr>
        <p:txBody>
          <a:bodyPr wrap="square" rtlCol="0">
            <a:spAutoFit/>
          </a:bodyPr>
          <a:lstStyle/>
          <a:p>
            <a:r>
              <a:rPr lang="en-US" dirty="0"/>
              <a:t>A </a:t>
            </a:r>
            <a:r>
              <a:rPr lang="en-US" dirty="0" smtClean="0"/>
              <a:t>count plot </a:t>
            </a:r>
            <a:r>
              <a:rPr lang="en-US" dirty="0"/>
              <a:t>is created using seaborn to visually analyze the churn rates based on gender demographics.</a:t>
            </a:r>
            <a:endParaRPr lang="en-IN" dirty="0"/>
          </a:p>
        </p:txBody>
      </p:sp>
    </p:spTree>
    <p:extLst>
      <p:ext uri="{BB962C8B-B14F-4D97-AF65-F5344CB8AC3E}">
        <p14:creationId xmlns:p14="http://schemas.microsoft.com/office/powerpoint/2010/main" val="34391040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1775</TotalTime>
  <Words>785</Words>
  <Application>Microsoft Office PowerPoint</Application>
  <PresentationFormat>On-screen Show (4:3)</PresentationFormat>
  <Paragraphs>176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Concourse</vt:lpstr>
      <vt:lpstr>Telecom Churn Prediction</vt:lpstr>
      <vt:lpstr>Group Members Names: </vt:lpstr>
      <vt:lpstr>Problem Statement:</vt:lpstr>
      <vt:lpstr>Technical Parameter:</vt:lpstr>
      <vt:lpstr>Dataset Details:</vt:lpstr>
      <vt:lpstr>Exploratory Data Analysis(EDA)</vt:lpstr>
      <vt:lpstr>Data Visualization</vt:lpstr>
      <vt:lpstr>PowerPoint Presentation</vt:lpstr>
      <vt:lpstr>PowerPoint Presentation</vt:lpstr>
      <vt:lpstr>PowerPoint Presentation</vt:lpstr>
      <vt:lpstr>PowerPoint Presentation</vt:lpstr>
      <vt:lpstr>Feature Selection </vt:lpstr>
      <vt:lpstr>Model Building </vt:lpstr>
      <vt:lpstr>PowerPoint Presentation</vt:lpstr>
      <vt:lpstr>Challenges </vt:lpstr>
      <vt:lpstr>Model Deployment</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24</cp:revision>
  <dcterms:created xsi:type="dcterms:W3CDTF">2023-06-22T03:13:12Z</dcterms:created>
  <dcterms:modified xsi:type="dcterms:W3CDTF">2023-06-23T10:46:44Z</dcterms:modified>
</cp:coreProperties>
</file>