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6" r:id="rId2"/>
    <p:sldId id="257" r:id="rId3"/>
    <p:sldId id="258" r:id="rId4"/>
    <p:sldId id="259" r:id="rId5"/>
    <p:sldId id="260" r:id="rId6"/>
    <p:sldId id="261" r:id="rId7"/>
    <p:sldId id="262" r:id="rId8"/>
    <p:sldId id="263" r:id="rId9"/>
    <p:sldId id="264" r:id="rId10"/>
    <p:sldId id="267" r:id="rId11"/>
    <p:sldId id="275" r:id="rId12"/>
    <p:sldId id="274" r:id="rId13"/>
    <p:sldId id="268" r:id="rId14"/>
    <p:sldId id="270" r:id="rId15"/>
    <p:sldId id="271" r:id="rId16"/>
    <p:sldId id="276" r:id="rId17"/>
    <p:sldId id="272" r:id="rId18"/>
    <p:sldId id="273"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AF466F-BDA4-4F18-9C7B-FF0A9A1B0E80}" type="datetime1">
              <a:rPr lang="en-US" smtClean="0"/>
              <a:pPr/>
              <a:t>8/8/2023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8FB4290-6522-4139-852E-05BD9E7F0D2E}" type="datetime1">
              <a:rPr lang="en-US" smtClean="0"/>
              <a:pPr/>
              <a:t>8/8/2023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AB955F9-81EA-47C5-8059-9E5C2B437C70}" type="datetime1">
              <a:rPr lang="en-US" smtClean="0"/>
              <a:pPr/>
              <a:t>8/8/2023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EF607B-A47E-422C-9BEF-122CCDB7C526}" type="datetime1">
              <a:rPr lang="en-US" smtClean="0"/>
              <a:pPr/>
              <a:t>8/8/2023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9A7CB-BEE6-4F99-898E-913F06E8E125}" type="datetime1">
              <a:rPr lang="en-US" smtClean="0"/>
              <a:pPr/>
              <a:t>8/8/2023</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EE300C-6FC5-4FC3-AF1A-075E4F50620D}" type="datetime1">
              <a:rPr lang="en-US" smtClean="0"/>
              <a:pPr/>
              <a:t>8/8/2023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50D295D-4A77-4DEB-B04C-9F4282A8BC04}" type="datetime1">
              <a:rPr lang="en-US" smtClean="0"/>
              <a:pPr/>
              <a:t>8/8/2023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2B28685-4D0C-42D5-8013-B5904CD1FCBC}" type="datetime1">
              <a:rPr lang="en-US" smtClean="0"/>
              <a:pPr/>
              <a:t>8/8/2023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E2D2B3B-882E-40F3-A32F-6DD51691504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F226C0-9885-4BA9-BBFA-A52CBFEBB775}" type="datetime1">
              <a:rPr lang="en-US" smtClean="0"/>
              <a:pPr/>
              <a:t>8/8/2023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BEE1B38-C5EB-4D66-9137-0AFE9CDEDE8F}" type="datetime1">
              <a:rPr lang="en-US" smtClean="0"/>
              <a:pPr/>
              <a:t>8/8/2023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2D2B3B-882E-40F3-A32F-6DD5169150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7B613C-1AD7-49D3-885D-F654C5CDBAA6}" type="datetime1">
              <a:rPr lang="en-US" smtClean="0"/>
              <a:pPr/>
              <a:t>8/8/2023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E2D2B3B-882E-40F3-A32F-6DD516915044}"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7B613C-1AD7-49D3-885D-F654C5CDBAA6}" type="datetime1">
              <a:rPr lang="en-US" smtClean="0"/>
              <a:pPr/>
              <a:t>8/8/2023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E2D2B3B-882E-40F3-A32F-6DD5169150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7200" b="0" dirty="0">
                <a:solidFill>
                  <a:schemeClr val="accent2">
                    <a:lumMod val="60000"/>
                    <a:lumOff val="40000"/>
                  </a:schemeClr>
                </a:solidFill>
                <a:effectLst/>
                <a:latin typeface="Times New Roman" pitchFamily="18" charset="0"/>
                <a:cs typeface="Times New Roman" pitchFamily="18" charset="0"/>
              </a:rPr>
              <a:t>CO2 </a:t>
            </a:r>
            <a:r>
              <a:rPr lang="en-IN" sz="7200" b="0" dirty="0">
                <a:solidFill>
                  <a:schemeClr val="accent2">
                    <a:lumMod val="60000"/>
                    <a:lumOff val="40000"/>
                  </a:schemeClr>
                </a:solidFill>
                <a:effectLst/>
                <a:latin typeface="Times New Roman" pitchFamily="18" charset="0"/>
                <a:cs typeface="Times New Roman" pitchFamily="18" charset="0"/>
              </a:rPr>
              <a:t>E</a:t>
            </a:r>
            <a:r>
              <a:rPr lang="en-IN" sz="7200" b="0" dirty="0" smtClean="0">
                <a:solidFill>
                  <a:schemeClr val="accent2">
                    <a:lumMod val="60000"/>
                    <a:lumOff val="40000"/>
                  </a:schemeClr>
                </a:solidFill>
                <a:effectLst/>
                <a:latin typeface="Times New Roman" pitchFamily="18" charset="0"/>
                <a:cs typeface="Times New Roman" pitchFamily="18" charset="0"/>
              </a:rPr>
              <a:t>missions</a:t>
            </a:r>
            <a:endParaRPr lang="en-IN" sz="7200" dirty="0">
              <a:solidFill>
                <a:schemeClr val="accent2">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200" dirty="0">
                <a:latin typeface="Times New Roman" pitchFamily="18" charset="0"/>
                <a:cs typeface="Times New Roman" pitchFamily="18" charset="0"/>
              </a:rPr>
              <a:t>Using Machine Learning</a:t>
            </a:r>
            <a:endParaRPr lang="en-IN"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4193735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10</a:t>
            </a:fld>
            <a:endParaRPr lang="en-US"/>
          </a:p>
        </p:txBody>
      </p:sp>
      <p:sp>
        <p:nvSpPr>
          <p:cNvPr id="4" name="Title 3"/>
          <p:cNvSpPr>
            <a:spLocks noGrp="1"/>
          </p:cNvSpPr>
          <p:nvPr>
            <p:ph type="title"/>
          </p:nvPr>
        </p:nvSpPr>
        <p:spPr/>
        <p:txBody>
          <a:bodyPr>
            <a:normAutofit/>
          </a:bodyPr>
          <a:lstStyle/>
          <a:p>
            <a:pPr algn="ctr"/>
            <a:r>
              <a:rPr lang="en-US" sz="6000" dirty="0" smtClean="0">
                <a:solidFill>
                  <a:srgbClr val="FFC000"/>
                </a:solidFill>
                <a:latin typeface="Times New Roman" pitchFamily="18" charset="0"/>
                <a:cs typeface="Times New Roman" pitchFamily="18" charset="0"/>
              </a:rPr>
              <a:t>Feature Selection </a:t>
            </a:r>
            <a:endParaRPr lang="en-IN" sz="6000" dirty="0">
              <a:solidFill>
                <a:srgbClr val="FFC000"/>
              </a:solidFill>
              <a:latin typeface="Times New Roman" pitchFamily="18" charset="0"/>
              <a:cs typeface="Times New Roman" pitchFamily="18" charset="0"/>
            </a:endParaRPr>
          </a:p>
        </p:txBody>
      </p:sp>
      <p:sp>
        <p:nvSpPr>
          <p:cNvPr id="5" name="TextBox 4"/>
          <p:cNvSpPr txBox="1"/>
          <p:nvPr/>
        </p:nvSpPr>
        <p:spPr>
          <a:xfrm>
            <a:off x="395536" y="1412776"/>
            <a:ext cx="8352928" cy="646331"/>
          </a:xfrm>
          <a:prstGeom prst="rect">
            <a:avLst/>
          </a:prstGeom>
          <a:noFill/>
        </p:spPr>
        <p:txBody>
          <a:bodyPr wrap="square" rtlCol="0">
            <a:spAutoFit/>
          </a:bodyPr>
          <a:lstStyle/>
          <a:p>
            <a:r>
              <a:rPr lang="en-US" dirty="0">
                <a:latin typeface="Times New Roman" pitchFamily="18" charset="0"/>
                <a:cs typeface="Times New Roman" pitchFamily="18" charset="0"/>
              </a:rPr>
              <a:t>Conducting feature selection guided by p-values to identify statistically significant variables and enhance model simplicity and predictive accuracy.</a:t>
            </a:r>
            <a:endParaRPr lang="en-IN"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96" y="2204864"/>
            <a:ext cx="4791261" cy="417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66" y="2780928"/>
            <a:ext cx="432048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90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11</a:t>
            </a:fld>
            <a:endParaRPr lang="en-US"/>
          </a:p>
        </p:txBody>
      </p:sp>
      <p:sp>
        <p:nvSpPr>
          <p:cNvPr id="4" name="Title 3"/>
          <p:cNvSpPr>
            <a:spLocks noGrp="1"/>
          </p:cNvSpPr>
          <p:nvPr>
            <p:ph type="title"/>
          </p:nvPr>
        </p:nvSpPr>
        <p:spPr/>
        <p:txBody>
          <a:bodyPr>
            <a:normAutofit/>
          </a:bodyPr>
          <a:lstStyle/>
          <a:p>
            <a:r>
              <a:rPr lang="en-US" sz="5400" dirty="0" smtClean="0">
                <a:latin typeface="Times New Roman" pitchFamily="18" charset="0"/>
                <a:cs typeface="Times New Roman" pitchFamily="18" charset="0"/>
              </a:rPr>
              <a:t>Multicollinearity</a:t>
            </a:r>
            <a:endParaRPr lang="en-IN" sz="54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65811"/>
            <a:ext cx="6516687"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32040" y="3645024"/>
            <a:ext cx="4067743" cy="310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76056" y="1484784"/>
            <a:ext cx="3960440" cy="1477328"/>
          </a:xfrm>
          <a:prstGeom prst="rect">
            <a:avLst/>
          </a:prstGeom>
          <a:noFill/>
        </p:spPr>
        <p:txBody>
          <a:bodyPr wrap="square" rtlCol="0">
            <a:sp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"Multicollinearity hampers regression with correlated predictors. In feature selection, combating it ensures robust, interpretable models."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7549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10539"/>
          </a:xfrm>
        </p:spPr>
        <p:txBody>
          <a:bodyPr>
            <a:normAutofit fontScale="77500" lnSpcReduction="20000"/>
          </a:bodyPr>
          <a:lstStyle/>
          <a:p>
            <a:pPr marL="109728" indent="0">
              <a:buNone/>
            </a:pPr>
            <a:r>
              <a:rPr lang="en-US" sz="3300" b="1" dirty="0" smtClean="0">
                <a:latin typeface="Times New Roman" pitchFamily="18" charset="0"/>
                <a:cs typeface="Times New Roman" pitchFamily="18" charset="0"/>
              </a:rPr>
              <a:t>Model </a:t>
            </a:r>
            <a:r>
              <a:rPr lang="en-US" sz="3300" b="1" dirty="0">
                <a:latin typeface="Times New Roman" pitchFamily="18" charset="0"/>
                <a:cs typeface="Times New Roman" pitchFamily="18" charset="0"/>
              </a:rPr>
              <a:t>Performance Comparison</a:t>
            </a:r>
            <a:r>
              <a:rPr lang="en-US" sz="3300" b="1" dirty="0" smtClean="0">
                <a:latin typeface="Times New Roman" pitchFamily="18" charset="0"/>
                <a:cs typeface="Times New Roman" pitchFamily="18" charset="0"/>
              </a:rPr>
              <a:t>:</a:t>
            </a:r>
          </a:p>
          <a:p>
            <a:pPr marL="109728" indent="0">
              <a:buNone/>
            </a:pPr>
            <a:endParaRPr lang="en-US" sz="3300" b="1" dirty="0">
              <a:latin typeface="Times New Roman" pitchFamily="18" charset="0"/>
              <a:cs typeface="Times New Roman" pitchFamily="18" charset="0"/>
            </a:endParaRPr>
          </a:p>
          <a:p>
            <a:r>
              <a:rPr lang="en-US" sz="2900" dirty="0">
                <a:latin typeface="Times New Roman" pitchFamily="18" charset="0"/>
                <a:cs typeface="Times New Roman" pitchFamily="18" charset="0"/>
              </a:rPr>
              <a:t>Random Forest outperforms with the lowest MSE (3.51) and highest R-squared (0.988), showcasing superior predictive accuracy</a:t>
            </a:r>
            <a:r>
              <a:rPr lang="en-US" sz="2900" dirty="0" smtClean="0">
                <a:latin typeface="Times New Roman" pitchFamily="18" charset="0"/>
                <a:cs typeface="Times New Roman" pitchFamily="18" charset="0"/>
              </a:rPr>
              <a:t>.</a:t>
            </a:r>
          </a:p>
          <a:p>
            <a:pPr marL="109728" indent="0">
              <a:buNone/>
            </a:pPr>
            <a:endParaRPr lang="en-US" sz="2900" dirty="0">
              <a:latin typeface="Times New Roman" pitchFamily="18" charset="0"/>
              <a:cs typeface="Times New Roman" pitchFamily="18" charset="0"/>
            </a:endParaRPr>
          </a:p>
          <a:p>
            <a:r>
              <a:rPr lang="en-US" sz="2900" dirty="0">
                <a:latin typeface="Times New Roman" pitchFamily="18" charset="0"/>
                <a:cs typeface="Times New Roman" pitchFamily="18" charset="0"/>
              </a:rPr>
              <a:t>Decision Tree follows closely with MSE 3.66 and R-squared 0.987, indicating robust performance</a:t>
            </a:r>
            <a:r>
              <a:rPr lang="en-US" sz="2900" dirty="0" smtClean="0">
                <a:latin typeface="Times New Roman" pitchFamily="18" charset="0"/>
                <a:cs typeface="Times New Roman" pitchFamily="18" charset="0"/>
              </a:rPr>
              <a:t>.</a:t>
            </a:r>
          </a:p>
          <a:p>
            <a:pPr marL="109728" indent="0">
              <a:buNone/>
            </a:pPr>
            <a:endParaRPr lang="en-US" sz="2900" dirty="0">
              <a:latin typeface="Times New Roman" pitchFamily="18" charset="0"/>
              <a:cs typeface="Times New Roman" pitchFamily="18" charset="0"/>
            </a:endParaRPr>
          </a:p>
          <a:p>
            <a:r>
              <a:rPr lang="en-US" sz="2900" dirty="0">
                <a:latin typeface="Times New Roman" pitchFamily="18" charset="0"/>
                <a:cs typeface="Times New Roman" pitchFamily="18" charset="0"/>
              </a:rPr>
              <a:t>Linear Regression lags with higher MSE (8.19), implying lower accuracy compared to tree-based models.</a:t>
            </a:r>
          </a:p>
          <a:p>
            <a:pPr marL="109728" indent="0">
              <a:buNone/>
            </a:pPr>
            <a:endParaRPr lang="en-US" dirty="0">
              <a:latin typeface="Times New Roman" pitchFamily="18" charset="0"/>
              <a:cs typeface="Times New Roman" pitchFamily="18" charset="0"/>
            </a:endParaRPr>
          </a:p>
          <a:p>
            <a:pPr marL="109728" indent="0" algn="ctr">
              <a:buNone/>
            </a:pPr>
            <a:r>
              <a:rPr lang="en-US" sz="2000" dirty="0">
                <a:latin typeface="Times New Roman" pitchFamily="18" charset="0"/>
                <a:cs typeface="Times New Roman" pitchFamily="18" charset="0"/>
              </a:rPr>
              <a:t>Random Forest excels in predictive accuracy (MSE 3.51, R-squared 0.988), followed by competent Decision Tree (MSE 3.66, R-squared 0.987). Linear Regression lags (MSE 8.19)</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E2D2B3B-882E-40F3-A32F-6DD516915044}" type="slidenum">
              <a:rPr lang="en-US" smtClean="0"/>
              <a:pPr/>
              <a:t>12</a:t>
            </a:fld>
            <a:endParaRPr lang="en-US"/>
          </a:p>
        </p:txBody>
      </p:sp>
      <p:sp>
        <p:nvSpPr>
          <p:cNvPr id="4" name="Title 3"/>
          <p:cNvSpPr>
            <a:spLocks noGrp="1"/>
          </p:cNvSpPr>
          <p:nvPr>
            <p:ph type="title"/>
          </p:nvPr>
        </p:nvSpPr>
        <p:spPr>
          <a:xfrm>
            <a:off x="457200" y="274638"/>
            <a:ext cx="8229600" cy="850106"/>
          </a:xfrm>
        </p:spPr>
        <p:txBody>
          <a:bodyPr>
            <a:noAutofit/>
          </a:bodyPr>
          <a:lstStyle/>
          <a:p>
            <a:pPr algn="ctr"/>
            <a:r>
              <a:rPr lang="en-US" sz="6600" dirty="0" smtClean="0">
                <a:solidFill>
                  <a:srgbClr val="FFC000"/>
                </a:solidFill>
                <a:latin typeface="Times New Roman" pitchFamily="18" charset="0"/>
                <a:cs typeface="Times New Roman" pitchFamily="18" charset="0"/>
              </a:rPr>
              <a:t>Model Building </a:t>
            </a:r>
            <a:endParaRPr lang="en-IN" sz="66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10569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503036556"/>
              </p:ext>
            </p:extLst>
          </p:nvPr>
        </p:nvGraphicFramePr>
        <p:xfrm>
          <a:off x="467545" y="349839"/>
          <a:ext cx="7992890" cy="4879360"/>
        </p:xfrm>
        <a:graphic>
          <a:graphicData uri="http://schemas.openxmlformats.org/drawingml/2006/table">
            <a:tbl>
              <a:tblPr firstRow="1" bandRow="1">
                <a:tableStyleId>{5C22544A-7EE6-4342-B048-85BDC9FD1C3A}</a:tableStyleId>
              </a:tblPr>
              <a:tblGrid>
                <a:gridCol w="1598578"/>
                <a:gridCol w="1598578"/>
                <a:gridCol w="1598578"/>
                <a:gridCol w="1598578"/>
                <a:gridCol w="1598578"/>
              </a:tblGrid>
              <a:tr h="1165483">
                <a:tc>
                  <a:txBody>
                    <a:bodyPr/>
                    <a:lstStyle/>
                    <a:p>
                      <a:r>
                        <a:rPr lang="en-US" dirty="0" smtClean="0">
                          <a:latin typeface="Times New Roman" pitchFamily="18" charset="0"/>
                          <a:cs typeface="Times New Roman" pitchFamily="18" charset="0"/>
                        </a:rPr>
                        <a:t>Models</a:t>
                      </a:r>
                      <a:endParaRPr lang="en-IN" dirty="0">
                        <a:latin typeface="Times New Roman" pitchFamily="18" charset="0"/>
                        <a:cs typeface="Times New Roman" pitchFamily="18" charset="0"/>
                      </a:endParaRPr>
                    </a:p>
                  </a:txBody>
                  <a:tcPr anchor="ctr"/>
                </a:tc>
                <a:tc>
                  <a:txBody>
                    <a:bodyPr/>
                    <a:lstStyle/>
                    <a:p>
                      <a:r>
                        <a:rPr lang="en-US" dirty="0" smtClean="0">
                          <a:latin typeface="Times New Roman" pitchFamily="18" charset="0"/>
                          <a:cs typeface="Times New Roman" pitchFamily="18" charset="0"/>
                        </a:rPr>
                        <a:t>MAE</a:t>
                      </a:r>
                      <a:endParaRPr lang="en-IN" dirty="0">
                        <a:latin typeface="Times New Roman" pitchFamily="18" charset="0"/>
                        <a:cs typeface="Times New Roman" pitchFamily="18" charset="0"/>
                      </a:endParaRPr>
                    </a:p>
                  </a:txBody>
                  <a:tcPr anchor="ctr"/>
                </a:tc>
                <a:tc>
                  <a:txBody>
                    <a:bodyPr/>
                    <a:lstStyle/>
                    <a:p>
                      <a:r>
                        <a:rPr lang="en-US" dirty="0" smtClean="0">
                          <a:latin typeface="Times New Roman" pitchFamily="18" charset="0"/>
                          <a:cs typeface="Times New Roman" pitchFamily="18" charset="0"/>
                        </a:rPr>
                        <a:t>MSE</a:t>
                      </a:r>
                      <a:endParaRPr lang="en-IN" dirty="0">
                        <a:latin typeface="Times New Roman" pitchFamily="18" charset="0"/>
                        <a:cs typeface="Times New Roman" pitchFamily="18" charset="0"/>
                      </a:endParaRPr>
                    </a:p>
                  </a:txBody>
                  <a:tcPr anchor="ctr"/>
                </a:tc>
                <a:tc>
                  <a:txBody>
                    <a:bodyPr/>
                    <a:lstStyle/>
                    <a:p>
                      <a:r>
                        <a:rPr lang="en-US" dirty="0" smtClean="0">
                          <a:latin typeface="Times New Roman" pitchFamily="18" charset="0"/>
                          <a:cs typeface="Times New Roman" pitchFamily="18" charset="0"/>
                        </a:rPr>
                        <a:t>RMSE</a:t>
                      </a:r>
                      <a:endParaRPr lang="en-IN" dirty="0">
                        <a:latin typeface="Times New Roman" pitchFamily="18" charset="0"/>
                        <a:cs typeface="Times New Roman" pitchFamily="18" charset="0"/>
                      </a:endParaRPr>
                    </a:p>
                  </a:txBody>
                  <a:tcPr anchor="ctr"/>
                </a:tc>
                <a:tc>
                  <a:txBody>
                    <a:bodyPr/>
                    <a:lstStyle/>
                    <a:p>
                      <a:r>
                        <a:rPr lang="en-US" dirty="0" smtClean="0">
                          <a:latin typeface="Times New Roman" pitchFamily="18" charset="0"/>
                          <a:cs typeface="Times New Roman" pitchFamily="18" charset="0"/>
                        </a:rPr>
                        <a:t>R2</a:t>
                      </a:r>
                      <a:endParaRPr lang="en-IN" dirty="0">
                        <a:latin typeface="Times New Roman" pitchFamily="18" charset="0"/>
                        <a:cs typeface="Times New Roman" pitchFamily="18" charset="0"/>
                      </a:endParaRPr>
                    </a:p>
                  </a:txBody>
                  <a:tcPr anchor="ctr"/>
                </a:tc>
              </a:tr>
              <a:tr h="1237959">
                <a:tc>
                  <a:txBody>
                    <a:bodyPr/>
                    <a:lstStyle/>
                    <a:p>
                      <a:r>
                        <a:rPr lang="en-US" dirty="0" smtClean="0">
                          <a:latin typeface="Times New Roman" pitchFamily="18" charset="0"/>
                          <a:cs typeface="Times New Roman" pitchFamily="18" charset="0"/>
                        </a:rPr>
                        <a:t>Linear Regression</a:t>
                      </a:r>
                      <a:endParaRPr lang="en-IN" dirty="0">
                        <a:latin typeface="Times New Roman" pitchFamily="18" charset="0"/>
                        <a:cs typeface="Times New Roman" pitchFamily="18" charset="0"/>
                      </a:endParaRPr>
                    </a:p>
                  </a:txBody>
                  <a:tcPr anchor="ctr"/>
                </a:tc>
                <a:tc>
                  <a:txBody>
                    <a:bodyPr/>
                    <a:lstStyle/>
                    <a:p>
                      <a:r>
                        <a:rPr lang="en-IN" dirty="0">
                          <a:latin typeface="Times New Roman" pitchFamily="18" charset="0"/>
                          <a:cs typeface="Times New Roman" pitchFamily="18" charset="0"/>
                        </a:rPr>
                        <a:t>8.188448</a:t>
                      </a:r>
                    </a:p>
                  </a:txBody>
                  <a:tcPr anchor="ctr"/>
                </a:tc>
                <a:tc>
                  <a:txBody>
                    <a:bodyPr/>
                    <a:lstStyle/>
                    <a:p>
                      <a:r>
                        <a:rPr lang="en-IN" dirty="0">
                          <a:latin typeface="Times New Roman" pitchFamily="18" charset="0"/>
                          <a:cs typeface="Times New Roman" pitchFamily="18" charset="0"/>
                        </a:rPr>
                        <a:t>129.434586</a:t>
                      </a:r>
                    </a:p>
                  </a:txBody>
                  <a:tcPr anchor="ctr"/>
                </a:tc>
                <a:tc>
                  <a:txBody>
                    <a:bodyPr/>
                    <a:lstStyle/>
                    <a:p>
                      <a:r>
                        <a:rPr lang="en-IN">
                          <a:latin typeface="Times New Roman" pitchFamily="18" charset="0"/>
                          <a:cs typeface="Times New Roman" pitchFamily="18" charset="0"/>
                        </a:rPr>
                        <a:t>11.376932</a:t>
                      </a:r>
                    </a:p>
                  </a:txBody>
                  <a:tcPr anchor="ctr"/>
                </a:tc>
                <a:tc>
                  <a:txBody>
                    <a:bodyPr/>
                    <a:lstStyle/>
                    <a:p>
                      <a:r>
                        <a:rPr lang="en-IN" dirty="0">
                          <a:latin typeface="Times New Roman" pitchFamily="18" charset="0"/>
                          <a:cs typeface="Times New Roman" pitchFamily="18" charset="0"/>
                        </a:rPr>
                        <a:t>0.948335</a:t>
                      </a:r>
                    </a:p>
                  </a:txBody>
                  <a:tcPr anchor="ctr"/>
                </a:tc>
              </a:tr>
              <a:tr h="1237959">
                <a:tc>
                  <a:txBody>
                    <a:bodyPr/>
                    <a:lstStyle/>
                    <a:p>
                      <a:r>
                        <a:rPr lang="en-IN" dirty="0">
                          <a:latin typeface="Times New Roman" pitchFamily="18" charset="0"/>
                          <a:cs typeface="Times New Roman" pitchFamily="18" charset="0"/>
                        </a:rPr>
                        <a:t>Decision Tree</a:t>
                      </a:r>
                    </a:p>
                  </a:txBody>
                  <a:tcPr anchor="ctr"/>
                </a:tc>
                <a:tc>
                  <a:txBody>
                    <a:bodyPr/>
                    <a:lstStyle/>
                    <a:p>
                      <a:r>
                        <a:rPr lang="en-IN" dirty="0">
                          <a:latin typeface="Times New Roman" pitchFamily="18" charset="0"/>
                          <a:cs typeface="Times New Roman" pitchFamily="18" charset="0"/>
                        </a:rPr>
                        <a:t>3.658399</a:t>
                      </a:r>
                    </a:p>
                  </a:txBody>
                  <a:tcPr anchor="ctr"/>
                </a:tc>
                <a:tc>
                  <a:txBody>
                    <a:bodyPr/>
                    <a:lstStyle/>
                    <a:p>
                      <a:r>
                        <a:rPr lang="en-IN" dirty="0">
                          <a:latin typeface="Times New Roman" pitchFamily="18" charset="0"/>
                          <a:cs typeface="Times New Roman" pitchFamily="18" charset="0"/>
                        </a:rPr>
                        <a:t>33.727861</a:t>
                      </a:r>
                    </a:p>
                  </a:txBody>
                  <a:tcPr anchor="ctr"/>
                </a:tc>
                <a:tc>
                  <a:txBody>
                    <a:bodyPr/>
                    <a:lstStyle/>
                    <a:p>
                      <a:r>
                        <a:rPr lang="en-IN" dirty="0">
                          <a:latin typeface="Times New Roman" pitchFamily="18" charset="0"/>
                          <a:cs typeface="Times New Roman" pitchFamily="18" charset="0"/>
                        </a:rPr>
                        <a:t>5.807569</a:t>
                      </a:r>
                    </a:p>
                  </a:txBody>
                  <a:tcPr anchor="ctr"/>
                </a:tc>
                <a:tc>
                  <a:txBody>
                    <a:bodyPr/>
                    <a:lstStyle/>
                    <a:p>
                      <a:r>
                        <a:rPr lang="en-IN" dirty="0">
                          <a:latin typeface="Times New Roman" pitchFamily="18" charset="0"/>
                          <a:cs typeface="Times New Roman" pitchFamily="18" charset="0"/>
                        </a:rPr>
                        <a:t>0.986537</a:t>
                      </a:r>
                    </a:p>
                  </a:txBody>
                  <a:tcPr anchor="ctr"/>
                </a:tc>
              </a:tr>
              <a:tr h="1237959">
                <a:tc>
                  <a:txBody>
                    <a:bodyPr/>
                    <a:lstStyle/>
                    <a:p>
                      <a:r>
                        <a:rPr lang="en-IN">
                          <a:latin typeface="Times New Roman" pitchFamily="18" charset="0"/>
                          <a:cs typeface="Times New Roman" pitchFamily="18" charset="0"/>
                        </a:rPr>
                        <a:t>Random Forest</a:t>
                      </a:r>
                    </a:p>
                  </a:txBody>
                  <a:tcPr anchor="ctr"/>
                </a:tc>
                <a:tc>
                  <a:txBody>
                    <a:bodyPr/>
                    <a:lstStyle/>
                    <a:p>
                      <a:r>
                        <a:rPr lang="en-IN" dirty="0">
                          <a:latin typeface="Times New Roman" pitchFamily="18" charset="0"/>
                          <a:cs typeface="Times New Roman" pitchFamily="18" charset="0"/>
                        </a:rPr>
                        <a:t>3.512562</a:t>
                      </a:r>
                    </a:p>
                  </a:txBody>
                  <a:tcPr anchor="ctr"/>
                </a:tc>
                <a:tc>
                  <a:txBody>
                    <a:bodyPr/>
                    <a:lstStyle/>
                    <a:p>
                      <a:r>
                        <a:rPr lang="en-IN">
                          <a:latin typeface="Times New Roman" pitchFamily="18" charset="0"/>
                          <a:cs typeface="Times New Roman" pitchFamily="18" charset="0"/>
                        </a:rPr>
                        <a:t>31.042888</a:t>
                      </a:r>
                    </a:p>
                  </a:txBody>
                  <a:tcPr anchor="ctr"/>
                </a:tc>
                <a:tc>
                  <a:txBody>
                    <a:bodyPr/>
                    <a:lstStyle/>
                    <a:p>
                      <a:r>
                        <a:rPr lang="en-IN" dirty="0">
                          <a:latin typeface="Times New Roman" pitchFamily="18" charset="0"/>
                          <a:cs typeface="Times New Roman" pitchFamily="18" charset="0"/>
                        </a:rPr>
                        <a:t>5.571614</a:t>
                      </a:r>
                    </a:p>
                  </a:txBody>
                  <a:tcPr anchor="ctr"/>
                </a:tc>
                <a:tc>
                  <a:txBody>
                    <a:bodyPr/>
                    <a:lstStyle/>
                    <a:p>
                      <a:r>
                        <a:rPr lang="en-IN" dirty="0">
                          <a:latin typeface="Times New Roman" pitchFamily="18" charset="0"/>
                          <a:cs typeface="Times New Roman" pitchFamily="18" charset="0"/>
                        </a:rPr>
                        <a:t>0.987609</a:t>
                      </a:r>
                    </a:p>
                  </a:txBody>
                  <a:tcPr anchor="ctr"/>
                </a:tc>
              </a:tr>
            </a:tbl>
          </a:graphicData>
        </a:graphic>
      </p:graphicFrame>
      <p:sp>
        <p:nvSpPr>
          <p:cNvPr id="3" name="Slide Number Placeholder 2"/>
          <p:cNvSpPr>
            <a:spLocks noGrp="1"/>
          </p:cNvSpPr>
          <p:nvPr>
            <p:ph type="sldNum" sz="quarter" idx="12"/>
          </p:nvPr>
        </p:nvSpPr>
        <p:spPr/>
        <p:txBody>
          <a:bodyPr/>
          <a:lstStyle/>
          <a:p>
            <a:fld id="{6E2D2B3B-882E-40F3-A32F-6DD516915044}" type="slidenum">
              <a:rPr lang="en-US" smtClean="0"/>
              <a:pPr/>
              <a:t>13</a:t>
            </a:fld>
            <a:endParaRPr lang="en-US"/>
          </a:p>
        </p:txBody>
      </p:sp>
    </p:spTree>
    <p:extLst>
      <p:ext uri="{BB962C8B-B14F-4D97-AF65-F5344CB8AC3E}">
        <p14:creationId xmlns:p14="http://schemas.microsoft.com/office/powerpoint/2010/main" val="3540646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441592" y="6483598"/>
            <a:ext cx="365760" cy="365125"/>
          </a:xfrm>
        </p:spPr>
        <p:txBody>
          <a:bodyPr/>
          <a:lstStyle/>
          <a:p>
            <a:fld id="{6E2D2B3B-882E-40F3-A32F-6DD516915044}" type="slidenum">
              <a:rPr lang="en-US" smtClean="0"/>
              <a:pPr/>
              <a:t>14</a:t>
            </a:fld>
            <a:endParaRPr lang="en-US"/>
          </a:p>
        </p:txBody>
      </p:sp>
      <p:sp>
        <p:nvSpPr>
          <p:cNvPr id="4" name="Title 3"/>
          <p:cNvSpPr>
            <a:spLocks noGrp="1"/>
          </p:cNvSpPr>
          <p:nvPr>
            <p:ph type="title"/>
          </p:nvPr>
        </p:nvSpPr>
        <p:spPr>
          <a:xfrm>
            <a:off x="251520" y="350292"/>
            <a:ext cx="8229600" cy="1143000"/>
          </a:xfrm>
        </p:spPr>
        <p:txBody>
          <a:bodyPr>
            <a:normAutofit/>
          </a:bodyPr>
          <a:lstStyle/>
          <a:p>
            <a:pPr algn="ctr"/>
            <a:r>
              <a:rPr lang="en-US" sz="6600" dirty="0" smtClean="0">
                <a:solidFill>
                  <a:srgbClr val="FFC000"/>
                </a:solidFill>
                <a:latin typeface="Times New Roman" pitchFamily="18" charset="0"/>
                <a:cs typeface="Times New Roman" pitchFamily="18" charset="0"/>
              </a:rPr>
              <a:t>Challenges </a:t>
            </a:r>
            <a:endParaRPr lang="en-IN" sz="6600" dirty="0">
              <a:solidFill>
                <a:srgbClr val="FFC000"/>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4558881"/>
              </p:ext>
            </p:extLst>
          </p:nvPr>
        </p:nvGraphicFramePr>
        <p:xfrm>
          <a:off x="395536" y="1628802"/>
          <a:ext cx="8291264" cy="4392485"/>
        </p:xfrm>
        <a:graphic>
          <a:graphicData uri="http://schemas.openxmlformats.org/drawingml/2006/table">
            <a:tbl>
              <a:tblPr firstRow="1" bandRow="1">
                <a:tableStyleId>{5C22544A-7EE6-4342-B048-85BDC9FD1C3A}</a:tableStyleId>
              </a:tblPr>
              <a:tblGrid>
                <a:gridCol w="4145632"/>
                <a:gridCol w="4145632"/>
              </a:tblGrid>
              <a:tr h="501998">
                <a:tc>
                  <a:txBody>
                    <a:bodyPr/>
                    <a:lstStyle/>
                    <a:p>
                      <a:pPr fontAlgn="b"/>
                      <a:r>
                        <a:rPr lang="en-IN" b="1" dirty="0">
                          <a:effectLst/>
                          <a:latin typeface="Times New Roman" pitchFamily="18" charset="0"/>
                          <a:cs typeface="Times New Roman" pitchFamily="18" charset="0"/>
                        </a:rPr>
                        <a:t>Challenge</a:t>
                      </a:r>
                    </a:p>
                  </a:txBody>
                  <a:tcPr anchor="b"/>
                </a:tc>
                <a:tc>
                  <a:txBody>
                    <a:bodyPr/>
                    <a:lstStyle/>
                    <a:p>
                      <a:pPr fontAlgn="b"/>
                      <a:r>
                        <a:rPr lang="en-IN" b="1">
                          <a:effectLst/>
                          <a:latin typeface="Times New Roman" pitchFamily="18" charset="0"/>
                          <a:cs typeface="Times New Roman" pitchFamily="18" charset="0"/>
                        </a:rPr>
                        <a:t>Description</a:t>
                      </a:r>
                    </a:p>
                  </a:txBody>
                  <a:tcPr anchor="b"/>
                </a:tc>
              </a:tr>
              <a:tr h="501998">
                <a:tc>
                  <a:txBody>
                    <a:bodyPr/>
                    <a:lstStyle/>
                    <a:p>
                      <a:pPr fontAlgn="base"/>
                      <a:r>
                        <a:rPr lang="en-IN" dirty="0">
                          <a:effectLst/>
                          <a:latin typeface="Times New Roman" pitchFamily="18" charset="0"/>
                          <a:cs typeface="Times New Roman" pitchFamily="18" charset="0"/>
                        </a:rPr>
                        <a:t>Data Collection</a:t>
                      </a:r>
                    </a:p>
                  </a:txBody>
                  <a:tcPr anchor="ctr"/>
                </a:tc>
                <a:tc>
                  <a:txBody>
                    <a:bodyPr/>
                    <a:lstStyle/>
                    <a:p>
                      <a:pPr fontAlgn="base"/>
                      <a:r>
                        <a:rPr lang="en-US">
                          <a:effectLst/>
                          <a:latin typeface="Times New Roman" pitchFamily="18" charset="0"/>
                          <a:cs typeface="Times New Roman" pitchFamily="18" charset="0"/>
                        </a:rPr>
                        <a:t>Gathering diverse emissions data sources.</a:t>
                      </a:r>
                    </a:p>
                  </a:txBody>
                  <a:tcPr anchor="ctr"/>
                </a:tc>
              </a:tr>
              <a:tr h="501998">
                <a:tc>
                  <a:txBody>
                    <a:bodyPr/>
                    <a:lstStyle/>
                    <a:p>
                      <a:pPr fontAlgn="base"/>
                      <a:r>
                        <a:rPr lang="en-IN">
                          <a:effectLst/>
                          <a:latin typeface="Times New Roman" pitchFamily="18" charset="0"/>
                          <a:cs typeface="Times New Roman" pitchFamily="18" charset="0"/>
                        </a:rPr>
                        <a:t>Feature Selection</a:t>
                      </a:r>
                    </a:p>
                  </a:txBody>
                  <a:tcPr anchor="ctr"/>
                </a:tc>
                <a:tc>
                  <a:txBody>
                    <a:bodyPr/>
                    <a:lstStyle/>
                    <a:p>
                      <a:pPr fontAlgn="base"/>
                      <a:r>
                        <a:rPr lang="en-IN">
                          <a:effectLst/>
                          <a:latin typeface="Times New Roman" pitchFamily="18" charset="0"/>
                          <a:cs typeface="Times New Roman" pitchFamily="18" charset="0"/>
                        </a:rPr>
                        <a:t>Choosing relevant influencing factors.</a:t>
                      </a:r>
                    </a:p>
                  </a:txBody>
                  <a:tcPr anchor="ctr"/>
                </a:tc>
              </a:tr>
              <a:tr h="501998">
                <a:tc>
                  <a:txBody>
                    <a:bodyPr/>
                    <a:lstStyle/>
                    <a:p>
                      <a:pPr fontAlgn="base"/>
                      <a:r>
                        <a:rPr lang="en-IN">
                          <a:effectLst/>
                          <a:latin typeface="Times New Roman" pitchFamily="18" charset="0"/>
                          <a:cs typeface="Times New Roman" pitchFamily="18" charset="0"/>
                        </a:rPr>
                        <a:t>Data Preprocessing</a:t>
                      </a:r>
                    </a:p>
                  </a:txBody>
                  <a:tcPr anchor="ctr"/>
                </a:tc>
                <a:tc>
                  <a:txBody>
                    <a:bodyPr/>
                    <a:lstStyle/>
                    <a:p>
                      <a:pPr fontAlgn="base"/>
                      <a:r>
                        <a:rPr lang="en-IN">
                          <a:effectLst/>
                          <a:latin typeface="Times New Roman" pitchFamily="18" charset="0"/>
                          <a:cs typeface="Times New Roman" pitchFamily="18" charset="0"/>
                        </a:rPr>
                        <a:t>Handling missing values, normalization.</a:t>
                      </a:r>
                    </a:p>
                  </a:txBody>
                  <a:tcPr anchor="ctr"/>
                </a:tc>
              </a:tr>
              <a:tr h="501998">
                <a:tc>
                  <a:txBody>
                    <a:bodyPr/>
                    <a:lstStyle/>
                    <a:p>
                      <a:pPr fontAlgn="base"/>
                      <a:r>
                        <a:rPr lang="en-IN">
                          <a:effectLst/>
                          <a:latin typeface="Times New Roman" pitchFamily="18" charset="0"/>
                          <a:cs typeface="Times New Roman" pitchFamily="18" charset="0"/>
                        </a:rPr>
                        <a:t>Multicollinearity</a:t>
                      </a:r>
                    </a:p>
                  </a:txBody>
                  <a:tcPr anchor="ctr"/>
                </a:tc>
                <a:tc>
                  <a:txBody>
                    <a:bodyPr/>
                    <a:lstStyle/>
                    <a:p>
                      <a:pPr fontAlgn="base"/>
                      <a:r>
                        <a:rPr lang="en-IN" dirty="0">
                          <a:effectLst/>
                          <a:latin typeface="Times New Roman" pitchFamily="18" charset="0"/>
                          <a:cs typeface="Times New Roman" pitchFamily="18" charset="0"/>
                        </a:rPr>
                        <a:t>Managing correlated predictor variables.</a:t>
                      </a:r>
                    </a:p>
                  </a:txBody>
                  <a:tcPr anchor="ctr"/>
                </a:tc>
              </a:tr>
              <a:tr h="878499">
                <a:tc>
                  <a:txBody>
                    <a:bodyPr/>
                    <a:lstStyle/>
                    <a:p>
                      <a:pPr fontAlgn="base"/>
                      <a:r>
                        <a:rPr lang="en-IN" dirty="0">
                          <a:effectLst/>
                          <a:latin typeface="Times New Roman" pitchFamily="18" charset="0"/>
                          <a:cs typeface="Times New Roman" pitchFamily="18" charset="0"/>
                        </a:rPr>
                        <a:t>Model Complexity</a:t>
                      </a:r>
                    </a:p>
                  </a:txBody>
                  <a:tcPr anchor="ctr"/>
                </a:tc>
                <a:tc>
                  <a:txBody>
                    <a:bodyPr/>
                    <a:lstStyle/>
                    <a:p>
                      <a:pPr fontAlgn="base"/>
                      <a:r>
                        <a:rPr lang="en-IN">
                          <a:effectLst/>
                          <a:latin typeface="Times New Roman" pitchFamily="18" charset="0"/>
                          <a:cs typeface="Times New Roman" pitchFamily="18" charset="0"/>
                        </a:rPr>
                        <a:t>Avoiding overfitting, controlling complexity.</a:t>
                      </a:r>
                    </a:p>
                  </a:txBody>
                  <a:tcPr anchor="ctr"/>
                </a:tc>
              </a:tr>
              <a:tr h="501998">
                <a:tc>
                  <a:txBody>
                    <a:bodyPr/>
                    <a:lstStyle/>
                    <a:p>
                      <a:pPr fontAlgn="base"/>
                      <a:r>
                        <a:rPr lang="en-IN">
                          <a:effectLst/>
                          <a:latin typeface="Times New Roman" pitchFamily="18" charset="0"/>
                          <a:cs typeface="Times New Roman" pitchFamily="18" charset="0"/>
                        </a:rPr>
                        <a:t>Interpretability</a:t>
                      </a:r>
                    </a:p>
                  </a:txBody>
                  <a:tcPr anchor="ctr"/>
                </a:tc>
                <a:tc>
                  <a:txBody>
                    <a:bodyPr/>
                    <a:lstStyle/>
                    <a:p>
                      <a:pPr fontAlgn="base"/>
                      <a:r>
                        <a:rPr lang="en-IN">
                          <a:effectLst/>
                          <a:latin typeface="Times New Roman" pitchFamily="18" charset="0"/>
                          <a:cs typeface="Times New Roman" pitchFamily="18" charset="0"/>
                        </a:rPr>
                        <a:t>Ensuring results are understandable.</a:t>
                      </a:r>
                    </a:p>
                  </a:txBody>
                  <a:tcPr anchor="ctr"/>
                </a:tc>
              </a:tr>
              <a:tr h="501998">
                <a:tc>
                  <a:txBody>
                    <a:bodyPr/>
                    <a:lstStyle/>
                    <a:p>
                      <a:pPr fontAlgn="base"/>
                      <a:r>
                        <a:rPr lang="en-IN">
                          <a:effectLst/>
                          <a:latin typeface="Times New Roman" pitchFamily="18" charset="0"/>
                          <a:cs typeface="Times New Roman" pitchFamily="18" charset="0"/>
                        </a:rPr>
                        <a:t>Performance Evaluation</a:t>
                      </a:r>
                    </a:p>
                  </a:txBody>
                  <a:tcPr anchor="ctr"/>
                </a:tc>
                <a:tc>
                  <a:txBody>
                    <a:bodyPr/>
                    <a:lstStyle/>
                    <a:p>
                      <a:pPr fontAlgn="base"/>
                      <a:r>
                        <a:rPr lang="en-IN" dirty="0">
                          <a:effectLst/>
                          <a:latin typeface="Times New Roman" pitchFamily="18" charset="0"/>
                          <a:cs typeface="Times New Roman" pitchFamily="18" charset="0"/>
                        </a:rPr>
                        <a:t>Assessing model effectiveness accurately.</a:t>
                      </a:r>
                    </a:p>
                  </a:txBody>
                  <a:tcPr anchor="ctr"/>
                </a:tc>
              </a:tr>
            </a:tbl>
          </a:graphicData>
        </a:graphic>
      </p:graphicFrame>
    </p:spTree>
    <p:extLst>
      <p:ext uri="{BB962C8B-B14F-4D97-AF65-F5344CB8AC3E}">
        <p14:creationId xmlns:p14="http://schemas.microsoft.com/office/powerpoint/2010/main" val="314465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15</a:t>
            </a:fld>
            <a:endParaRPr lang="en-US"/>
          </a:p>
        </p:txBody>
      </p:sp>
      <p:sp>
        <p:nvSpPr>
          <p:cNvPr id="4" name="Title 3"/>
          <p:cNvSpPr>
            <a:spLocks noGrp="1"/>
          </p:cNvSpPr>
          <p:nvPr>
            <p:ph type="title"/>
          </p:nvPr>
        </p:nvSpPr>
        <p:spPr/>
        <p:txBody>
          <a:bodyPr>
            <a:noAutofit/>
          </a:bodyPr>
          <a:lstStyle/>
          <a:p>
            <a:pPr algn="ctr"/>
            <a:r>
              <a:rPr lang="en-US" sz="7200" dirty="0" smtClean="0">
                <a:solidFill>
                  <a:srgbClr val="FFC000"/>
                </a:solidFill>
                <a:latin typeface="Times New Roman" pitchFamily="18" charset="0"/>
                <a:cs typeface="Times New Roman" pitchFamily="18" charset="0"/>
              </a:rPr>
              <a:t>Model Deployment</a:t>
            </a:r>
            <a:endParaRPr lang="en-IN" sz="7200" dirty="0">
              <a:solidFill>
                <a:srgbClr val="FFC000"/>
              </a:solidFill>
              <a:latin typeface="Times New Roman" pitchFamily="18" charset="0"/>
              <a:cs typeface="Times New Roman" pitchFamily="18" charset="0"/>
            </a:endParaRPr>
          </a:p>
        </p:txBody>
      </p:sp>
      <p:sp>
        <p:nvSpPr>
          <p:cNvPr id="5" name="TextBox 4"/>
          <p:cNvSpPr txBox="1"/>
          <p:nvPr/>
        </p:nvSpPr>
        <p:spPr>
          <a:xfrm>
            <a:off x="323528" y="1340768"/>
            <a:ext cx="8496944" cy="646331"/>
          </a:xfrm>
          <a:prstGeom prst="rect">
            <a:avLst/>
          </a:prstGeom>
          <a:noFill/>
        </p:spPr>
        <p:txBody>
          <a:bodyPr wrap="square" rtlCol="0">
            <a:spAutoFit/>
          </a:bodyPr>
          <a:lstStyle/>
          <a:p>
            <a:r>
              <a:rPr lang="en-US" dirty="0">
                <a:latin typeface="Times New Roman" pitchFamily="18" charset="0"/>
                <a:cs typeface="Times New Roman" pitchFamily="18" charset="0"/>
              </a:rPr>
              <a:t>Streamlit, Pickle, and </a:t>
            </a:r>
            <a:r>
              <a:rPr lang="en-US" dirty="0" smtClean="0">
                <a:latin typeface="Times New Roman" pitchFamily="18" charset="0"/>
                <a:cs typeface="Times New Roman" pitchFamily="18" charset="0"/>
              </a:rPr>
              <a:t>Spyder </a:t>
            </a:r>
            <a:r>
              <a:rPr lang="en-US" dirty="0">
                <a:latin typeface="Times New Roman" pitchFamily="18" charset="0"/>
                <a:cs typeface="Times New Roman" pitchFamily="18" charset="0"/>
              </a:rPr>
              <a:t>integration allows user-friendly real-time predictions, enhancing accessibility, deployment, and monitoring.</a:t>
            </a:r>
            <a:endParaRPr lang="en-IN" dirty="0">
              <a:latin typeface="Times New Roman" pitchFamily="18" charset="0"/>
              <a:cs typeface="Times New Roman" pitchFamily="18" charset="0"/>
            </a:endParaRP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789"/>
          <a:stretch/>
        </p:blipFill>
        <p:spPr bwMode="auto">
          <a:xfrm>
            <a:off x="683568" y="2204864"/>
            <a:ext cx="8280920" cy="375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240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16</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784976" cy="30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501008"/>
            <a:ext cx="799288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8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In the CO2 emission project, extensive data analysis, feature extraction, and model training were conducted using linear regression, random forest, and decision tree. Among these, the random forest excelled in training the dataset. The model is now deployed via Pickle, Streamlit, and the Spydle platform to serve automobile companies, offering a user-friendly application for automated insights</a:t>
            </a:r>
            <a:endParaRPr lang="en-IN"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E2D2B3B-882E-40F3-A32F-6DD516915044}" type="slidenum">
              <a:rPr lang="en-US" smtClean="0"/>
              <a:pPr/>
              <a:t>17</a:t>
            </a:fld>
            <a:endParaRPr lang="en-US"/>
          </a:p>
        </p:txBody>
      </p:sp>
      <p:sp>
        <p:nvSpPr>
          <p:cNvPr id="4" name="Title 3"/>
          <p:cNvSpPr>
            <a:spLocks noGrp="1"/>
          </p:cNvSpPr>
          <p:nvPr>
            <p:ph type="title"/>
          </p:nvPr>
        </p:nvSpPr>
        <p:spPr/>
        <p:txBody>
          <a:bodyPr/>
          <a:lstStyle/>
          <a:p>
            <a:pPr algn="ctr"/>
            <a:r>
              <a:rPr lang="en-US" sz="6600" dirty="0" smtClean="0">
                <a:solidFill>
                  <a:srgbClr val="FFC000"/>
                </a:solidFill>
                <a:latin typeface="Times New Roman" pitchFamily="18" charset="0"/>
                <a:cs typeface="Times New Roman" pitchFamily="18" charset="0"/>
              </a:rPr>
              <a:t>Conclusion</a:t>
            </a:r>
            <a:endParaRPr lang="en-IN" sz="6600"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3014141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18</a:t>
            </a:fld>
            <a:endParaRPr lang="en-US"/>
          </a:p>
        </p:txBody>
      </p:sp>
      <p:sp>
        <p:nvSpPr>
          <p:cNvPr id="5" name="Rectangle 4"/>
          <p:cNvSpPr/>
          <p:nvPr/>
        </p:nvSpPr>
        <p:spPr>
          <a:xfrm>
            <a:off x="1665440" y="2636912"/>
            <a:ext cx="5989717" cy="1569660"/>
          </a:xfrm>
          <a:prstGeom prst="rect">
            <a:avLst/>
          </a:prstGeom>
          <a:solidFill>
            <a:schemeClr val="bg1"/>
          </a:solidFill>
        </p:spPr>
        <p:txBody>
          <a:bodyPr wrap="none" lIns="91440" tIns="45720" rIns="91440" bIns="45720">
            <a:spAutoFit/>
          </a:bodyPr>
          <a:lstStyle/>
          <a:p>
            <a:pPr algn="ctr"/>
            <a:r>
              <a:rPr lang="en-US" sz="9600" b="1" dirty="0" smtClean="0">
                <a:ln w="17780" cmpd="sng">
                  <a:solidFill>
                    <a:srgbClr val="FFFFFF"/>
                  </a:solidFill>
                  <a:prstDash val="solid"/>
                  <a:miter lim="800000"/>
                </a:ln>
                <a:solidFill>
                  <a:schemeClr val="accent2"/>
                </a:solidFill>
                <a:effectLst>
                  <a:outerShdw blurRad="50800" algn="tl" rotWithShape="0">
                    <a:srgbClr val="000000"/>
                  </a:outerShdw>
                </a:effectLst>
                <a:latin typeface="Times New Roman" pitchFamily="18" charset="0"/>
                <a:cs typeface="Times New Roman" pitchFamily="18" charset="0"/>
              </a:rPr>
              <a:t>Thank You</a:t>
            </a:r>
            <a:endParaRPr lang="en-US" sz="9600" b="1" cap="none" spc="0" dirty="0">
              <a:ln w="17780" cmpd="sng">
                <a:solidFill>
                  <a:srgbClr val="FFFFFF"/>
                </a:solidFill>
                <a:prstDash val="solid"/>
                <a:miter lim="800000"/>
              </a:ln>
              <a:solidFill>
                <a:schemeClr val="accent2"/>
              </a:solidFill>
              <a:effectLst>
                <a:outerShdw blurRad="50800" algn="tl" rotWithShape="0">
                  <a:srgbClr val="00000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95783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65760" lvl="1" indent="-256032">
              <a:spcBef>
                <a:spcPts val="400"/>
              </a:spcBef>
              <a:buSzPct val="68000"/>
              <a:buFont typeface="Wingdings 3"/>
              <a:buChar char=""/>
            </a:pPr>
            <a:r>
              <a:rPr lang="en-IN" sz="4000" dirty="0">
                <a:latin typeface="Times New Roman" pitchFamily="18" charset="0"/>
                <a:cs typeface="Times New Roman" pitchFamily="18" charset="0"/>
              </a:rPr>
              <a:t>Miss Sindhu M </a:t>
            </a:r>
            <a:r>
              <a:rPr lang="en-IN" sz="4000" dirty="0" smtClean="0">
                <a:latin typeface="Times New Roman" pitchFamily="18" charset="0"/>
                <a:cs typeface="Times New Roman" pitchFamily="18" charset="0"/>
              </a:rPr>
              <a:t>J</a:t>
            </a:r>
          </a:p>
          <a:p>
            <a:pPr marL="365760" lvl="1" indent="-256032">
              <a:spcBef>
                <a:spcPts val="400"/>
              </a:spcBef>
              <a:buSzPct val="68000"/>
              <a:buFont typeface="Wingdings 3"/>
              <a:buChar char=""/>
            </a:pPr>
            <a:r>
              <a:rPr lang="en-US" sz="4000" dirty="0" smtClean="0">
                <a:solidFill>
                  <a:schemeClr val="accent5">
                    <a:lumMod val="75000"/>
                  </a:schemeClr>
                </a:solidFill>
                <a:latin typeface="Times New Roman" pitchFamily="18" charset="0"/>
                <a:ea typeface="Verdana"/>
                <a:cs typeface="Times New Roman" pitchFamily="18" charset="0"/>
                <a:sym typeface="Verdana"/>
              </a:rPr>
              <a:t>Mr.Omkar Navnath Jagdale</a:t>
            </a:r>
          </a:p>
          <a:p>
            <a:pPr marL="365760" lvl="1" indent="-256032">
              <a:spcBef>
                <a:spcPts val="400"/>
              </a:spcBef>
              <a:buSzPct val="68000"/>
              <a:buFont typeface="Wingdings 3"/>
              <a:buChar char=""/>
            </a:pPr>
            <a:r>
              <a:rPr lang="en-IN" sz="4000" dirty="0">
                <a:latin typeface="Times New Roman" pitchFamily="18" charset="0"/>
                <a:cs typeface="Times New Roman" pitchFamily="18" charset="0"/>
              </a:rPr>
              <a:t>Mr. Gopi </a:t>
            </a:r>
            <a:r>
              <a:rPr lang="en-IN" sz="4000" dirty="0" smtClean="0">
                <a:latin typeface="Times New Roman" pitchFamily="18" charset="0"/>
                <a:cs typeface="Times New Roman" pitchFamily="18" charset="0"/>
              </a:rPr>
              <a:t>Maran</a:t>
            </a:r>
          </a:p>
          <a:p>
            <a:pPr marL="365760" lvl="1" indent="-256032">
              <a:spcBef>
                <a:spcPts val="400"/>
              </a:spcBef>
              <a:buSzPct val="68000"/>
              <a:buFont typeface="Wingdings 3"/>
              <a:buChar char=""/>
            </a:pPr>
            <a:r>
              <a:rPr lang="en-IN" sz="4000" dirty="0">
                <a:latin typeface="Times New Roman" pitchFamily="18" charset="0"/>
                <a:cs typeface="Times New Roman" pitchFamily="18" charset="0"/>
              </a:rPr>
              <a:t>Mr. Ashutosh Ramesh </a:t>
            </a:r>
            <a:r>
              <a:rPr lang="en-IN" sz="4000" dirty="0" smtClean="0">
                <a:latin typeface="Times New Roman" pitchFamily="18" charset="0"/>
                <a:cs typeface="Times New Roman" pitchFamily="18" charset="0"/>
              </a:rPr>
              <a:t>Gaikwad</a:t>
            </a:r>
            <a:endParaRPr lang="en-US" sz="4000" dirty="0" smtClean="0">
              <a:solidFill>
                <a:schemeClr val="accent5">
                  <a:lumMod val="75000"/>
                </a:schemeClr>
              </a:solidFill>
              <a:latin typeface="Times New Roman" pitchFamily="18" charset="0"/>
              <a:ea typeface="Verdana"/>
              <a:cs typeface="Times New Roman" pitchFamily="18" charset="0"/>
              <a:sym typeface="Verdana"/>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
        <p:nvSpPr>
          <p:cNvPr id="2" name="Title 1"/>
          <p:cNvSpPr>
            <a:spLocks noGrp="1"/>
          </p:cNvSpPr>
          <p:nvPr>
            <p:ph type="title"/>
          </p:nvPr>
        </p:nvSpPr>
        <p:spPr/>
        <p:txBody>
          <a:bodyPr/>
          <a:lstStyle/>
          <a:p>
            <a:r>
              <a:rPr lang="en-US" dirty="0" smtClean="0"/>
              <a:t>Group Members Names: </a:t>
            </a:r>
            <a:endParaRPr lang="en-IN" dirty="0"/>
          </a:p>
        </p:txBody>
      </p:sp>
    </p:spTree>
    <p:extLst>
      <p:ext uri="{BB962C8B-B14F-4D97-AF65-F5344CB8AC3E}">
        <p14:creationId xmlns:p14="http://schemas.microsoft.com/office/powerpoint/2010/main" val="244124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r>
              <a:rPr lang="en-US" sz="2000" dirty="0">
                <a:latin typeface="Times New Roman" pitchFamily="18" charset="0"/>
                <a:cs typeface="Times New Roman" pitchFamily="18" charset="0"/>
              </a:rPr>
              <a:t>Model CO2 emissions based on car engine features to optimize fuel efficiency, enhance environmental sustainability, and guide regulatory decisions for cleaner transportation systems.</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5125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
        <p:nvSpPr>
          <p:cNvPr id="2" name="Title 1"/>
          <p:cNvSpPr>
            <a:spLocks noGrp="1"/>
          </p:cNvSpPr>
          <p:nvPr>
            <p:ph type="title"/>
          </p:nvPr>
        </p:nvSpPr>
        <p:spPr>
          <a:xfrm>
            <a:off x="251520" y="274638"/>
            <a:ext cx="8435280" cy="778098"/>
          </a:xfrm>
        </p:spPr>
        <p:txBody>
          <a:bodyPr/>
          <a:lstStyle/>
          <a:p>
            <a:r>
              <a:rPr lang="en-US" dirty="0" smtClean="0">
                <a:latin typeface="Times New Roman" pitchFamily="18" charset="0"/>
                <a:cs typeface="Times New Roman" pitchFamily="18" charset="0"/>
              </a:rPr>
              <a:t>Technical Parameter:</a:t>
            </a:r>
            <a:endParaRPr lang="en-IN" dirty="0">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60957145"/>
              </p:ext>
            </p:extLst>
          </p:nvPr>
        </p:nvGraphicFramePr>
        <p:xfrm>
          <a:off x="323528" y="1196752"/>
          <a:ext cx="7848872" cy="4194909"/>
        </p:xfrm>
        <a:graphic>
          <a:graphicData uri="http://schemas.openxmlformats.org/drawingml/2006/table">
            <a:tbl>
              <a:tblPr firstRow="1" bandRow="1">
                <a:tableStyleId>{5C22544A-7EE6-4342-B048-85BDC9FD1C3A}</a:tableStyleId>
              </a:tblPr>
              <a:tblGrid>
                <a:gridCol w="1872208"/>
                <a:gridCol w="2232248"/>
                <a:gridCol w="1584176"/>
                <a:gridCol w="2160240"/>
              </a:tblGrid>
              <a:tr h="780681">
                <a:tc>
                  <a:txBody>
                    <a:bodyPr/>
                    <a:lstStyle/>
                    <a:p>
                      <a:r>
                        <a:rPr lang="en-US" dirty="0" smtClean="0">
                          <a:latin typeface="Times New Roman" pitchFamily="18" charset="0"/>
                          <a:cs typeface="Times New Roman" pitchFamily="18" charset="0"/>
                        </a:rPr>
                        <a:t>Data</a:t>
                      </a:r>
                    </a:p>
                    <a:p>
                      <a:r>
                        <a:rPr lang="en-US" dirty="0" smtClean="0">
                          <a:latin typeface="Times New Roman" pitchFamily="18" charset="0"/>
                          <a:cs typeface="Times New Roman" pitchFamily="18" charset="0"/>
                        </a:rPr>
                        <a:t>Preprocessing</a:t>
                      </a:r>
                    </a:p>
                    <a:p>
                      <a:r>
                        <a:rPr lang="en-US" dirty="0" smtClean="0">
                          <a:latin typeface="Times New Roman" pitchFamily="18" charset="0"/>
                          <a:cs typeface="Times New Roman" pitchFamily="18" charset="0"/>
                        </a:rPr>
                        <a:t>Parameter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Machine</a:t>
                      </a:r>
                    </a:p>
                    <a:p>
                      <a:r>
                        <a:rPr lang="en-US" dirty="0" smtClean="0">
                          <a:latin typeface="Times New Roman" pitchFamily="18" charset="0"/>
                          <a:cs typeface="Times New Roman" pitchFamily="18" charset="0"/>
                        </a:rPr>
                        <a:t>Learning </a:t>
                      </a:r>
                    </a:p>
                    <a:p>
                      <a:r>
                        <a:rPr lang="en-US" dirty="0" smtClean="0">
                          <a:latin typeface="Times New Roman" pitchFamily="18" charset="0"/>
                          <a:cs typeface="Times New Roman" pitchFamily="18" charset="0"/>
                        </a:rPr>
                        <a:t>Algorithms</a:t>
                      </a:r>
                      <a:endParaRPr lang="en-IN" dirty="0">
                        <a:latin typeface="Times New Roman" pitchFamily="18" charset="0"/>
                        <a:cs typeface="Times New Roman" pitchFamily="18" charset="0"/>
                      </a:endParaRPr>
                    </a:p>
                  </a:txBody>
                  <a:tcPr/>
                </a:tc>
                <a:tc>
                  <a:txBody>
                    <a:bodyPr/>
                    <a:lstStyle/>
                    <a:p>
                      <a:r>
                        <a:rPr kumimoji="0" lang="en-IN" b="1" i="0" kern="1200" dirty="0" smtClean="0">
                          <a:solidFill>
                            <a:schemeClr val="lt1"/>
                          </a:solidFill>
                          <a:effectLst/>
                          <a:latin typeface="Times New Roman" pitchFamily="18" charset="0"/>
                          <a:ea typeface="+mn-ea"/>
                          <a:cs typeface="Times New Roman" pitchFamily="18" charset="0"/>
                        </a:rPr>
                        <a:t>Model Evaluation Metrics</a:t>
                      </a:r>
                      <a:endParaRPr lang="en-IN" b="1"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Deployment</a:t>
                      </a:r>
                      <a:endParaRPr lang="en-IN" dirty="0">
                        <a:latin typeface="Times New Roman" pitchFamily="18" charset="0"/>
                        <a:cs typeface="Times New Roman" pitchFamily="18" charset="0"/>
                      </a:endParaRPr>
                    </a:p>
                  </a:txBody>
                  <a:tcPr/>
                </a:tc>
              </a:tr>
              <a:tr h="813792">
                <a:tc>
                  <a:txBody>
                    <a:bodyPr/>
                    <a:lstStyle/>
                    <a:p>
                      <a:r>
                        <a:rPr kumimoji="0" lang="en-IN" b="0" i="0" kern="1200" dirty="0" smtClean="0">
                          <a:solidFill>
                            <a:schemeClr val="dk1"/>
                          </a:solidFill>
                          <a:effectLst/>
                          <a:latin typeface="Times New Roman" pitchFamily="18" charset="0"/>
                          <a:ea typeface="+mn-ea"/>
                          <a:cs typeface="Times New Roman" pitchFamily="18" charset="0"/>
                        </a:rPr>
                        <a:t>Data cleaning</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Linear Regression</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MAE</a:t>
                      </a:r>
                      <a:endParaRPr lang="en-IN" dirty="0">
                        <a:latin typeface="Times New Roman" pitchFamily="18" charset="0"/>
                        <a:cs typeface="Times New Roman" pitchFamily="18" charset="0"/>
                      </a:endParaRPr>
                    </a:p>
                  </a:txBody>
                  <a:tcPr/>
                </a:tc>
                <a:tc>
                  <a:txBody>
                    <a:bodyPr/>
                    <a:lstStyle/>
                    <a:p>
                      <a:r>
                        <a:rPr kumimoji="0" lang="en-IN" b="0" i="0" kern="1200" dirty="0" smtClean="0">
                          <a:solidFill>
                            <a:schemeClr val="dk1"/>
                          </a:solidFill>
                          <a:effectLst/>
                          <a:latin typeface="Times New Roman" pitchFamily="18" charset="0"/>
                          <a:ea typeface="+mn-ea"/>
                          <a:cs typeface="Times New Roman" pitchFamily="18" charset="0"/>
                        </a:rPr>
                        <a:t>Pickled model</a:t>
                      </a:r>
                      <a:endParaRPr lang="en-IN" dirty="0">
                        <a:latin typeface="Times New Roman" pitchFamily="18" charset="0"/>
                        <a:cs typeface="Times New Roman" pitchFamily="18" charset="0"/>
                      </a:endParaRPr>
                    </a:p>
                  </a:txBody>
                  <a:tcPr/>
                </a:tc>
              </a:tr>
              <a:tr h="430621">
                <a:tc>
                  <a:txBody>
                    <a:bodyPr/>
                    <a:lstStyle/>
                    <a:p>
                      <a:r>
                        <a:rPr kumimoji="0" lang="en-IN" b="0" i="0" kern="1200" dirty="0" smtClean="0">
                          <a:solidFill>
                            <a:schemeClr val="dk1"/>
                          </a:solidFill>
                          <a:effectLst/>
                          <a:latin typeface="Times New Roman" pitchFamily="18" charset="0"/>
                          <a:ea typeface="+mn-ea"/>
                          <a:cs typeface="Times New Roman" pitchFamily="18" charset="0"/>
                        </a:rPr>
                        <a:t>Handling missing values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Random Forest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MSE</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Streamlit</a:t>
                      </a:r>
                      <a:endParaRPr lang="en-IN" dirty="0">
                        <a:latin typeface="Times New Roman" pitchFamily="18" charset="0"/>
                        <a:cs typeface="Times New Roman" pitchFamily="18" charset="0"/>
                      </a:endParaRPr>
                    </a:p>
                  </a:txBody>
                  <a:tcPr/>
                </a:tc>
              </a:tr>
              <a:tr h="546477">
                <a:tc>
                  <a:txBody>
                    <a:bodyPr/>
                    <a:lstStyle/>
                    <a:p>
                      <a:r>
                        <a:rPr kumimoji="0" lang="en-IN" b="0" i="0" kern="1200" dirty="0" smtClean="0">
                          <a:solidFill>
                            <a:schemeClr val="dk1"/>
                          </a:solidFill>
                          <a:effectLst/>
                          <a:latin typeface="Times New Roman" pitchFamily="18" charset="0"/>
                          <a:ea typeface="+mn-ea"/>
                          <a:cs typeface="Times New Roman" pitchFamily="18" charset="0"/>
                        </a:rPr>
                        <a:t>Outlier detection and removal</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0" i="0" kern="1200" dirty="0" smtClean="0">
                          <a:solidFill>
                            <a:schemeClr val="dk1"/>
                          </a:solidFill>
                          <a:effectLst/>
                          <a:latin typeface="Times New Roman" pitchFamily="18" charset="0"/>
                          <a:ea typeface="+mn-ea"/>
                          <a:cs typeface="Times New Roman" pitchFamily="18" charset="0"/>
                        </a:rPr>
                        <a:t>Decision trees</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RMSE</a:t>
                      </a:r>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r>
              <a:tr h="546477">
                <a:tc>
                  <a:txBody>
                    <a:bodyPr/>
                    <a:lstStyle/>
                    <a:p>
                      <a:r>
                        <a:rPr kumimoji="0" lang="en-IN" b="0" i="0" kern="1200" dirty="0" smtClean="0">
                          <a:solidFill>
                            <a:schemeClr val="dk1"/>
                          </a:solidFill>
                          <a:effectLst/>
                          <a:latin typeface="Times New Roman" pitchFamily="18" charset="0"/>
                          <a:ea typeface="+mn-ea"/>
                          <a:cs typeface="Times New Roman" pitchFamily="18" charset="0"/>
                        </a:rPr>
                        <a:t>Data normalization</a:t>
                      </a:r>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r2</a:t>
                      </a:r>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r>
              <a:tr h="546477">
                <a:tc>
                  <a:txBody>
                    <a:bodyPr/>
                    <a:lstStyle/>
                    <a:p>
                      <a:r>
                        <a:rPr kumimoji="0" lang="en-IN" b="0" i="0" kern="1200" dirty="0" smtClean="0">
                          <a:solidFill>
                            <a:schemeClr val="dk1"/>
                          </a:solidFill>
                          <a:effectLst/>
                          <a:latin typeface="Times New Roman" pitchFamily="18" charset="0"/>
                          <a:ea typeface="+mn-ea"/>
                          <a:cs typeface="Times New Roman" pitchFamily="18" charset="0"/>
                        </a:rPr>
                        <a:t>Feature scaling</a:t>
                      </a:r>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41499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5</a:t>
            </a:fld>
            <a:endParaRPr lang="en-US"/>
          </a:p>
        </p:txBody>
      </p:sp>
      <p:sp>
        <p:nvSpPr>
          <p:cNvPr id="4" name="Title 3"/>
          <p:cNvSpPr>
            <a:spLocks noGrp="1"/>
          </p:cNvSpPr>
          <p:nvPr>
            <p:ph type="title"/>
          </p:nvPr>
        </p:nvSpPr>
        <p:spPr/>
        <p:txBody>
          <a:bodyPr>
            <a:normAutofit/>
          </a:bodyPr>
          <a:lstStyle/>
          <a:p>
            <a:r>
              <a:rPr lang="en-US" sz="4800" dirty="0" smtClean="0">
                <a:latin typeface="Times New Roman" pitchFamily="18" charset="0"/>
                <a:cs typeface="Times New Roman" pitchFamily="18" charset="0"/>
              </a:rPr>
              <a:t>Dataset Details:</a:t>
            </a:r>
            <a:endParaRPr lang="en-IN" sz="4800"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marL="109728" indent="0">
              <a:buNone/>
            </a:pPr>
            <a:r>
              <a:rPr lang="en-US" dirty="0" smtClean="0">
                <a:latin typeface="Times New Roman" pitchFamily="18" charset="0"/>
                <a:cs typeface="Times New Roman" pitchFamily="18" charset="0"/>
              </a:rPr>
              <a:t>Co2 Emission Datasets</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13" name="Rectangle 12"/>
          <p:cNvSpPr/>
          <p:nvPr/>
        </p:nvSpPr>
        <p:spPr>
          <a:xfrm>
            <a:off x="1115616" y="2996952"/>
            <a:ext cx="2731223"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latin typeface="Times New Roman" pitchFamily="18" charset="0"/>
                <a:cs typeface="Times New Roman" pitchFamily="18" charset="0"/>
              </a:rPr>
              <a:t>Co2 Emission</a:t>
            </a:r>
            <a:r>
              <a:rPr lang="en-US" sz="2400" b="1" dirty="0" smtClean="0">
                <a:solidFill>
                  <a:schemeClr val="bg2"/>
                </a:solidFill>
                <a:latin typeface="Times New Roman" pitchFamily="18" charset="0"/>
                <a:cs typeface="Times New Roman" pitchFamily="18" charset="0"/>
              </a:rPr>
              <a:t/>
            </a:r>
            <a:br>
              <a:rPr lang="en-US" sz="2400" b="1" dirty="0" smtClean="0">
                <a:solidFill>
                  <a:schemeClr val="bg2"/>
                </a:solidFill>
                <a:latin typeface="Times New Roman" pitchFamily="18" charset="0"/>
                <a:cs typeface="Times New Roman" pitchFamily="18" charset="0"/>
              </a:rPr>
            </a:br>
            <a:r>
              <a:rPr lang="en-US" sz="2400" b="1" dirty="0" smtClean="0">
                <a:solidFill>
                  <a:schemeClr val="bg2"/>
                </a:solidFill>
                <a:latin typeface="Times New Roman" pitchFamily="18" charset="0"/>
                <a:cs typeface="Times New Roman" pitchFamily="18" charset="0"/>
              </a:rPr>
              <a:t>Dataset</a:t>
            </a:r>
            <a:endParaRPr lang="en-IN" sz="2400" b="1" dirty="0">
              <a:solidFill>
                <a:schemeClr val="bg2"/>
              </a:solidFill>
              <a:latin typeface="Times New Roman" pitchFamily="18" charset="0"/>
              <a:cs typeface="Times New Roman" pitchFamily="18"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4200132006"/>
              </p:ext>
            </p:extLst>
          </p:nvPr>
        </p:nvGraphicFramePr>
        <p:xfrm>
          <a:off x="4932040" y="1628800"/>
          <a:ext cx="3960440" cy="3952448"/>
        </p:xfrm>
        <a:graphic>
          <a:graphicData uri="http://schemas.openxmlformats.org/drawingml/2006/table">
            <a:tbl>
              <a:tblPr firstRow="1" bandRow="1">
                <a:tableStyleId>{5C22544A-7EE6-4342-B048-85BDC9FD1C3A}</a:tableStyleId>
              </a:tblPr>
              <a:tblGrid>
                <a:gridCol w="2016224"/>
                <a:gridCol w="1944216"/>
              </a:tblGrid>
              <a:tr h="891149">
                <a:tc>
                  <a:txBody>
                    <a:bodyPr/>
                    <a:lstStyle/>
                    <a:p>
                      <a:r>
                        <a:rPr lang="en-US" dirty="0" smtClean="0">
                          <a:latin typeface="Times New Roman" pitchFamily="18" charset="0"/>
                          <a:cs typeface="Times New Roman" pitchFamily="18" charset="0"/>
                        </a:rPr>
                        <a:t>Points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Values</a:t>
                      </a:r>
                      <a:endParaRPr lang="en-IN" dirty="0">
                        <a:latin typeface="Times New Roman" pitchFamily="18" charset="0"/>
                        <a:cs typeface="Times New Roman" pitchFamily="18" charset="0"/>
                      </a:endParaRPr>
                    </a:p>
                  </a:txBody>
                  <a:tcPr/>
                </a:tc>
              </a:tr>
              <a:tr h="436838">
                <a:tc>
                  <a:txBody>
                    <a:bodyPr/>
                    <a:lstStyle/>
                    <a:p>
                      <a:r>
                        <a:rPr lang="en-US" dirty="0" smtClean="0">
                          <a:latin typeface="Times New Roman" pitchFamily="18" charset="0"/>
                          <a:cs typeface="Times New Roman" pitchFamily="18" charset="0"/>
                        </a:rPr>
                        <a:t>Columns</a:t>
                      </a:r>
                      <a:endParaRPr lang="en-IN" dirty="0">
                        <a:latin typeface="Times New Roman" pitchFamily="18" charset="0"/>
                        <a:cs typeface="Times New Roman" pitchFamily="18" charset="0"/>
                      </a:endParaRPr>
                    </a:p>
                  </a:txBody>
                  <a:tcPr>
                    <a:lnR w="12700" cmpd="sng">
                      <a:noFill/>
                    </a:lnR>
                  </a:tcPr>
                </a:tc>
                <a:tc>
                  <a:txBody>
                    <a:bodyPr/>
                    <a:lstStyle/>
                    <a:p>
                      <a:r>
                        <a:rPr lang="en-US" dirty="0" smtClean="0">
                          <a:latin typeface="Times New Roman" pitchFamily="18" charset="0"/>
                          <a:cs typeface="Times New Roman" pitchFamily="18" charset="0"/>
                        </a:rPr>
                        <a:t>12</a:t>
                      </a:r>
                      <a:endParaRPr lang="en-IN" dirty="0">
                        <a:latin typeface="Times New Roman" pitchFamily="18" charset="0"/>
                        <a:cs typeface="Times New Roman" pitchFamily="18" charset="0"/>
                      </a:endParaRPr>
                    </a:p>
                  </a:txBody>
                  <a:tcPr>
                    <a:lnL w="12700" cmpd="sng">
                      <a:noFill/>
                    </a:lnL>
                  </a:tcPr>
                </a:tc>
              </a:tr>
              <a:tr h="419364">
                <a:tc>
                  <a:txBody>
                    <a:bodyPr/>
                    <a:lstStyle/>
                    <a:p>
                      <a:r>
                        <a:rPr lang="en-US" dirty="0" smtClean="0">
                          <a:latin typeface="Times New Roman" pitchFamily="18" charset="0"/>
                          <a:cs typeface="Times New Roman" pitchFamily="18" charset="0"/>
                        </a:rPr>
                        <a:t>Rows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7385</a:t>
                      </a:r>
                      <a:endParaRPr lang="en-IN" dirty="0">
                        <a:latin typeface="Times New Roman" pitchFamily="18" charset="0"/>
                        <a:cs typeface="Times New Roman" pitchFamily="18" charset="0"/>
                      </a:endParaRPr>
                    </a:p>
                  </a:txBody>
                  <a:tcPr/>
                </a:tc>
              </a:tr>
              <a:tr h="419364">
                <a:tc>
                  <a:txBody>
                    <a:bodyPr/>
                    <a:lstStyle/>
                    <a:p>
                      <a:r>
                        <a:rPr lang="en-US" dirty="0" smtClean="0">
                          <a:latin typeface="Times New Roman" pitchFamily="18" charset="0"/>
                          <a:cs typeface="Times New Roman" pitchFamily="18" charset="0"/>
                        </a:rPr>
                        <a:t>Data types</a:t>
                      </a:r>
                      <a:endParaRPr lang="en-IN" dirty="0">
                        <a:latin typeface="Times New Roman" pitchFamily="18" charset="0"/>
                        <a:cs typeface="Times New Roman" pitchFamily="18" charset="0"/>
                      </a:endParaRPr>
                    </a:p>
                  </a:txBody>
                  <a:tcPr/>
                </a:tc>
                <a:tc>
                  <a:txBody>
                    <a:bodyPr/>
                    <a:lstStyle/>
                    <a:p>
                      <a:r>
                        <a:rPr kumimoji="0" lang="en-US" b="0" i="0" kern="1200" dirty="0" smtClean="0">
                          <a:solidFill>
                            <a:schemeClr val="dk1"/>
                          </a:solidFill>
                          <a:effectLst/>
                          <a:latin typeface="Times New Roman" pitchFamily="18" charset="0"/>
                          <a:ea typeface="+mn-ea"/>
                          <a:cs typeface="Times New Roman" pitchFamily="18" charset="0"/>
                        </a:rPr>
                        <a:t>Object,int64,</a:t>
                      </a:r>
                    </a:p>
                    <a:p>
                      <a:r>
                        <a:rPr kumimoji="0" lang="en-US" b="0" i="0" kern="1200" dirty="0" smtClean="0">
                          <a:solidFill>
                            <a:schemeClr val="dk1"/>
                          </a:solidFill>
                          <a:effectLst/>
                          <a:latin typeface="Times New Roman" pitchFamily="18" charset="0"/>
                          <a:ea typeface="+mn-ea"/>
                          <a:cs typeface="Times New Roman" pitchFamily="18" charset="0"/>
                        </a:rPr>
                        <a:t>float64 </a:t>
                      </a:r>
                      <a:endParaRPr lang="en-IN" dirty="0">
                        <a:latin typeface="Times New Roman" pitchFamily="18" charset="0"/>
                        <a:cs typeface="Times New Roman" pitchFamily="18" charset="0"/>
                      </a:endParaRPr>
                    </a:p>
                  </a:txBody>
                  <a:tcPr/>
                </a:tc>
              </a:tr>
              <a:tr h="673868">
                <a:tc>
                  <a:txBody>
                    <a:bodyPr/>
                    <a:lstStyle/>
                    <a:p>
                      <a:r>
                        <a:rPr lang="en-US" dirty="0" smtClean="0">
                          <a:latin typeface="Times New Roman" pitchFamily="18" charset="0"/>
                          <a:cs typeface="Times New Roman" pitchFamily="18" charset="0"/>
                        </a:rPr>
                        <a:t>Missing values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tc>
              </a:tr>
              <a:tr h="891149">
                <a:tc>
                  <a:txBody>
                    <a:bodyPr/>
                    <a:lstStyle/>
                    <a:p>
                      <a:r>
                        <a:rPr lang="en-US" dirty="0" smtClean="0">
                          <a:latin typeface="Times New Roman" pitchFamily="18" charset="0"/>
                          <a:cs typeface="Times New Roman" pitchFamily="18" charset="0"/>
                        </a:rPr>
                        <a:t>Duplicates</a:t>
                      </a:r>
                      <a:r>
                        <a:rPr lang="en-US" baseline="0" dirty="0" smtClean="0">
                          <a:latin typeface="Times New Roman" pitchFamily="18" charset="0"/>
                          <a:cs typeface="Times New Roman" pitchFamily="18" charset="0"/>
                        </a:rPr>
                        <a:t> values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1112</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71003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6</a:t>
            </a:fld>
            <a:endParaRPr lang="en-US"/>
          </a:p>
        </p:txBody>
      </p:sp>
      <p:sp>
        <p:nvSpPr>
          <p:cNvPr id="4" name="Title 3"/>
          <p:cNvSpPr>
            <a:spLocks noGrp="1"/>
          </p:cNvSpPr>
          <p:nvPr>
            <p:ph type="title"/>
          </p:nvPr>
        </p:nvSpPr>
        <p:spPr/>
        <p:txBody>
          <a:bodyPr>
            <a:normAutofit/>
          </a:bodyPr>
          <a:lstStyle/>
          <a:p>
            <a:r>
              <a:rPr lang="en-IN" dirty="0">
                <a:solidFill>
                  <a:srgbClr val="FFC000"/>
                </a:solidFill>
                <a:effectLst/>
                <a:latin typeface="Times New Roman" pitchFamily="18" charset="0"/>
                <a:cs typeface="Times New Roman" pitchFamily="18" charset="0"/>
              </a:rPr>
              <a:t>Exploratory Data Analysis</a:t>
            </a:r>
            <a:r>
              <a:rPr lang="en-US" dirty="0" smtClean="0">
                <a:solidFill>
                  <a:srgbClr val="FFC000"/>
                </a:solidFill>
                <a:latin typeface="Times New Roman" pitchFamily="18" charset="0"/>
                <a:cs typeface="Times New Roman" pitchFamily="18" charset="0"/>
              </a:rPr>
              <a:t>(EDA)</a:t>
            </a:r>
            <a:endParaRPr lang="en-IN" dirty="0">
              <a:solidFill>
                <a:srgbClr val="FFC000"/>
              </a:solidFill>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1675904"/>
              </p:ext>
            </p:extLst>
          </p:nvPr>
        </p:nvGraphicFramePr>
        <p:xfrm>
          <a:off x="395536" y="1268760"/>
          <a:ext cx="8568952" cy="4392488"/>
        </p:xfrm>
        <a:graphic>
          <a:graphicData uri="http://schemas.openxmlformats.org/drawingml/2006/table">
            <a:tbl>
              <a:tblPr firstRow="1" bandRow="1">
                <a:tableStyleId>{5C22544A-7EE6-4342-B048-85BDC9FD1C3A}</a:tableStyleId>
              </a:tblPr>
              <a:tblGrid>
                <a:gridCol w="8568952"/>
              </a:tblGrid>
              <a:tr h="729382">
                <a:tc>
                  <a:txBody>
                    <a:bodyPr/>
                    <a:lstStyle/>
                    <a:p>
                      <a:pPr fontAlgn="b"/>
                      <a:r>
                        <a:rPr lang="en-IN" b="1" dirty="0">
                          <a:effectLst/>
                          <a:latin typeface="Times New Roman" pitchFamily="18" charset="0"/>
                          <a:cs typeface="Times New Roman" pitchFamily="18" charset="0"/>
                        </a:rPr>
                        <a:t>Points</a:t>
                      </a:r>
                    </a:p>
                  </a:txBody>
                  <a:tcPr anchor="b"/>
                </a:tc>
              </a:tr>
              <a:tr h="729382">
                <a:tc>
                  <a:txBody>
                    <a:bodyPr/>
                    <a:lstStyle/>
                    <a:p>
                      <a:pPr fontAlgn="base"/>
                      <a:r>
                        <a:rPr lang="en-US" b="1" dirty="0">
                          <a:effectLst/>
                          <a:latin typeface="Times New Roman" pitchFamily="18" charset="0"/>
                          <a:cs typeface="Times New Roman" pitchFamily="18" charset="0"/>
                        </a:rPr>
                        <a:t>Dataset Overview: </a:t>
                      </a:r>
                      <a:r>
                        <a:rPr lang="en-US" dirty="0" smtClean="0">
                          <a:effectLst/>
                          <a:latin typeface="Times New Roman" pitchFamily="18" charset="0"/>
                          <a:cs typeface="Times New Roman" pitchFamily="18" charset="0"/>
                        </a:rPr>
                        <a:t>7385entries</a:t>
                      </a:r>
                      <a:r>
                        <a:rPr lang="en-US" dirty="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12columns</a:t>
                      </a:r>
                      <a:endParaRPr lang="en-US" dirty="0">
                        <a:effectLst/>
                        <a:latin typeface="Times New Roman" pitchFamily="18" charset="0"/>
                        <a:cs typeface="Times New Roman" pitchFamily="18" charset="0"/>
                      </a:endParaRPr>
                    </a:p>
                  </a:txBody>
                  <a:tcPr anchor="ctr"/>
                </a:tc>
              </a:tr>
              <a:tr h="729382">
                <a:tc>
                  <a:txBody>
                    <a:bodyPr/>
                    <a:lstStyle/>
                    <a:p>
                      <a:pPr fontAlgn="base"/>
                      <a:r>
                        <a:rPr lang="en-US" b="1" dirty="0">
                          <a:effectLst/>
                          <a:latin typeface="Times New Roman" pitchFamily="18" charset="0"/>
                          <a:cs typeface="Times New Roman" pitchFamily="18" charset="0"/>
                        </a:rPr>
                        <a:t>No Missing Values: </a:t>
                      </a:r>
                      <a:r>
                        <a:rPr lang="en-US" dirty="0">
                          <a:effectLst/>
                          <a:latin typeface="Times New Roman" pitchFamily="18" charset="0"/>
                          <a:cs typeface="Times New Roman" pitchFamily="18" charset="0"/>
                        </a:rPr>
                        <a:t>All columns have non-null values</a:t>
                      </a:r>
                    </a:p>
                  </a:txBody>
                  <a:tcPr anchor="ctr"/>
                </a:tc>
              </a:tr>
              <a:tr h="729382">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smtClean="0">
                          <a:effectLst/>
                          <a:latin typeface="Times New Roman" pitchFamily="18" charset="0"/>
                          <a:cs typeface="Times New Roman" pitchFamily="18" charset="0"/>
                        </a:rPr>
                        <a:t>Duplicated values </a:t>
                      </a:r>
                      <a:r>
                        <a:rPr lang="en-US" dirty="0" smtClean="0">
                          <a:effectLst/>
                          <a:latin typeface="Times New Roman" pitchFamily="18" charset="0"/>
                          <a:cs typeface="Times New Roman" pitchFamily="18" charset="0"/>
                        </a:rPr>
                        <a:t>: </a:t>
                      </a:r>
                      <a:r>
                        <a:rPr lang="en-US" dirty="0" smtClean="0">
                          <a:latin typeface="Times New Roman" pitchFamily="18" charset="0"/>
                          <a:cs typeface="Times New Roman" pitchFamily="18" charset="0"/>
                        </a:rPr>
                        <a:t>1112</a:t>
                      </a:r>
                      <a:r>
                        <a:rPr lang="en-US" baseline="0" dirty="0">
                          <a:effectLst/>
                          <a:latin typeface="Times New Roman" pitchFamily="18" charset="0"/>
                          <a:cs typeface="Times New Roman" pitchFamily="18" charset="0"/>
                        </a:rPr>
                        <a:t> </a:t>
                      </a:r>
                      <a:r>
                        <a:rPr lang="en-US" baseline="0" dirty="0" smtClean="0">
                          <a:effectLst/>
                          <a:latin typeface="Times New Roman" pitchFamily="18" charset="0"/>
                          <a:cs typeface="Times New Roman" pitchFamily="18" charset="0"/>
                        </a:rPr>
                        <a:t>duplicates values present in dataset</a:t>
                      </a:r>
                      <a:endParaRPr lang="en-IN" dirty="0" smtClean="0">
                        <a:latin typeface="Times New Roman" pitchFamily="18" charset="0"/>
                        <a:cs typeface="Times New Roman" pitchFamily="18" charset="0"/>
                      </a:endParaRPr>
                    </a:p>
                  </a:txBody>
                  <a:tcPr anchor="ctr"/>
                </a:tc>
              </a:tr>
              <a:tr h="729382">
                <a:tc>
                  <a:txBody>
                    <a:bodyPr/>
                    <a:lstStyle/>
                    <a:p>
                      <a:pPr fontAlgn="base"/>
                      <a:r>
                        <a:rPr lang="en-US" b="1" dirty="0">
                          <a:effectLst/>
                          <a:latin typeface="Times New Roman" pitchFamily="18" charset="0"/>
                          <a:cs typeface="Times New Roman" pitchFamily="18" charset="0"/>
                        </a:rPr>
                        <a:t>Data Types</a:t>
                      </a:r>
                      <a:r>
                        <a:rPr lang="en-US" dirty="0">
                          <a:effectLst/>
                          <a:latin typeface="Times New Roman" pitchFamily="18" charset="0"/>
                          <a:cs typeface="Times New Roman" pitchFamily="18" charset="0"/>
                        </a:rPr>
                        <a:t>: Mix of object, int64, and float64</a:t>
                      </a:r>
                    </a:p>
                  </a:txBody>
                  <a:tcPr anchor="ctr"/>
                </a:tc>
              </a:tr>
              <a:tr h="745578">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smtClean="0">
                          <a:effectLst/>
                          <a:latin typeface="Times New Roman" pitchFamily="18" charset="0"/>
                          <a:cs typeface="Times New Roman" pitchFamily="18" charset="0"/>
                        </a:rPr>
                        <a:t>Co2 Emission:</a:t>
                      </a:r>
                      <a:r>
                        <a:rPr lang="en-US" b="1" baseline="0" dirty="0" smtClean="0">
                          <a:effectLst/>
                          <a:latin typeface="Times New Roman" pitchFamily="18" charset="0"/>
                          <a:cs typeface="Times New Roman" pitchFamily="18" charset="0"/>
                        </a:rPr>
                        <a:t> </a:t>
                      </a:r>
                      <a:r>
                        <a:rPr kumimoji="0" lang="en-US" b="0" kern="1200" dirty="0" smtClean="0">
                          <a:solidFill>
                            <a:schemeClr val="dk1"/>
                          </a:solidFill>
                          <a:effectLst/>
                          <a:latin typeface="Times New Roman" pitchFamily="18" charset="0"/>
                          <a:ea typeface="+mn-ea"/>
                          <a:cs typeface="Times New Roman" pitchFamily="18" charset="0"/>
                        </a:rPr>
                        <a:t>the CO2 emissions as a function of several car engine features</a:t>
                      </a:r>
                    </a:p>
                  </a:txBody>
                  <a:tcPr anchor="ctr"/>
                </a:tc>
              </a:tr>
            </a:tbl>
          </a:graphicData>
        </a:graphic>
      </p:graphicFrame>
    </p:spTree>
    <p:extLst>
      <p:ext uri="{BB962C8B-B14F-4D97-AF65-F5344CB8AC3E}">
        <p14:creationId xmlns:p14="http://schemas.microsoft.com/office/powerpoint/2010/main" val="402700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7</a:t>
            </a:fld>
            <a:endParaRPr lang="en-US"/>
          </a:p>
        </p:txBody>
      </p:sp>
      <p:sp>
        <p:nvSpPr>
          <p:cNvPr id="4" name="Title 3"/>
          <p:cNvSpPr>
            <a:spLocks noGrp="1"/>
          </p:cNvSpPr>
          <p:nvPr>
            <p:ph type="title"/>
          </p:nvPr>
        </p:nvSpPr>
        <p:spPr/>
        <p:txBody>
          <a:bodyPr/>
          <a:lstStyle/>
          <a:p>
            <a:r>
              <a:rPr lang="en-US" dirty="0" smtClean="0">
                <a:solidFill>
                  <a:srgbClr val="FFC000"/>
                </a:solidFill>
                <a:latin typeface="Times New Roman" pitchFamily="18" charset="0"/>
                <a:cs typeface="Times New Roman" pitchFamily="18" charset="0"/>
              </a:rPr>
              <a:t>Data Visualization</a:t>
            </a:r>
            <a:endParaRPr lang="en-IN" dirty="0">
              <a:solidFill>
                <a:srgbClr val="FFC000"/>
              </a:solidFill>
              <a:latin typeface="Times New Roman" pitchFamily="18" charset="0"/>
              <a:cs typeface="Times New Roman" pitchFamily="18" charset="0"/>
            </a:endParaRPr>
          </a:p>
        </p:txBody>
      </p:sp>
      <p:sp>
        <p:nvSpPr>
          <p:cNvPr id="5" name="TextBox 4"/>
          <p:cNvSpPr txBox="1"/>
          <p:nvPr/>
        </p:nvSpPr>
        <p:spPr>
          <a:xfrm>
            <a:off x="251520" y="2420888"/>
            <a:ext cx="2376264" cy="1754326"/>
          </a:xfrm>
          <a:prstGeom prst="rect">
            <a:avLst/>
          </a:prstGeom>
          <a:noFill/>
        </p:spPr>
        <p:txBody>
          <a:bodyPr wrap="square" rtlCol="0">
            <a:spAutoFit/>
          </a:bodyPr>
          <a:lstStyle/>
          <a:p>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heat map </a:t>
            </a:r>
            <a:r>
              <a:rPr lang="en-US" dirty="0">
                <a:latin typeface="Times New Roman" pitchFamily="18" charset="0"/>
                <a:cs typeface="Times New Roman" pitchFamily="18" charset="0"/>
              </a:rPr>
              <a:t>of the correlation matrix is plotted using </a:t>
            </a:r>
            <a:r>
              <a:rPr lang="en-US" dirty="0" smtClean="0">
                <a:latin typeface="Times New Roman" pitchFamily="18" charset="0"/>
                <a:cs typeface="Times New Roman" pitchFamily="18" charset="0"/>
              </a:rPr>
              <a:t>seaborn, </a:t>
            </a:r>
            <a:r>
              <a:rPr lang="en-US" dirty="0">
                <a:latin typeface="Times New Roman" pitchFamily="18" charset="0"/>
                <a:cs typeface="Times New Roman" pitchFamily="18" charset="0"/>
              </a:rPr>
              <a:t>displaying correlations between variables in a color-coded manner</a:t>
            </a:r>
            <a:endParaRPr lang="en-IN"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87" y="1412776"/>
            <a:ext cx="603091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
          </p:nvPr>
        </p:nvSpPr>
        <p:spPr/>
        <p:txBody>
          <a:bodyPr/>
          <a:lstStyle/>
          <a:p>
            <a:r>
              <a:rPr lang="en-US" dirty="0" smtClean="0">
                <a:latin typeface="Times New Roman" pitchFamily="18" charset="0"/>
                <a:cs typeface="Times New Roman" pitchFamily="18" charset="0"/>
              </a:rPr>
              <a:t>HeatMap</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20912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5746643"/>
          </a:xfrm>
        </p:spPr>
        <p:txBody>
          <a:bodyPr/>
          <a:lstStyle/>
          <a:p>
            <a:pPr marL="109728" indent="0">
              <a:buNone/>
            </a:pPr>
            <a:r>
              <a:rPr lang="en-US" dirty="0" smtClean="0">
                <a:latin typeface="Times New Roman" pitchFamily="18" charset="0"/>
                <a:cs typeface="Times New Roman" pitchFamily="18" charset="0"/>
              </a:rPr>
              <a:t>Box Plot:</a:t>
            </a:r>
            <a:endParaRPr lang="en-IN"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E2D2B3B-882E-40F3-A32F-6DD516915044}" type="slidenum">
              <a:rPr lang="en-US" smtClean="0"/>
              <a:pPr/>
              <a:t>8</a:t>
            </a:fld>
            <a:endParaRPr lang="en-US"/>
          </a:p>
        </p:txBody>
      </p:sp>
      <p:sp>
        <p:nvSpPr>
          <p:cNvPr id="6" name="TextBox 5"/>
          <p:cNvSpPr txBox="1"/>
          <p:nvPr/>
        </p:nvSpPr>
        <p:spPr>
          <a:xfrm>
            <a:off x="5076056" y="3712947"/>
            <a:ext cx="3672408" cy="1477328"/>
          </a:xfrm>
          <a:prstGeom prst="rect">
            <a:avLst/>
          </a:prstGeom>
          <a:noFill/>
        </p:spPr>
        <p:txBody>
          <a:bodyPr wrap="square" rtlCol="0">
            <a:spAutoFit/>
          </a:bodyPr>
          <a:lstStyle/>
          <a:p>
            <a:pPr algn="ctr"/>
            <a:r>
              <a:rPr lang="en-US" dirty="0">
                <a:latin typeface="Times New Roman" pitchFamily="18" charset="0"/>
                <a:cs typeface="Times New Roman" pitchFamily="18" charset="0"/>
              </a:rPr>
              <a:t>Examine CO2 emissions distribution across vehicle classes, aiding understanding of emissions disparities and informing eco-friendly transportation strategies.</a:t>
            </a:r>
            <a:endParaRPr lang="en-US" dirty="0" smtClean="0">
              <a:latin typeface="Times New Roman" pitchFamily="18" charset="0"/>
              <a:cs typeface="Times New Roman" pitchFamily="18" charset="0"/>
            </a:endParaRPr>
          </a:p>
        </p:txBody>
      </p:sp>
      <p:sp>
        <p:nvSpPr>
          <p:cNvPr id="8" name="TextBox 7"/>
          <p:cNvSpPr txBox="1"/>
          <p:nvPr/>
        </p:nvSpPr>
        <p:spPr>
          <a:xfrm>
            <a:off x="827584" y="1053582"/>
            <a:ext cx="2736304" cy="1754326"/>
          </a:xfrm>
          <a:prstGeom prst="rect">
            <a:avLst/>
          </a:prstGeom>
          <a:noFill/>
        </p:spPr>
        <p:txBody>
          <a:bodyPr wrap="square" rtlCol="0">
            <a:spAutoFit/>
          </a:bodyPr>
          <a:lstStyle/>
          <a:p>
            <a:pPr algn="ctr"/>
            <a:r>
              <a:rPr lang="en-US" dirty="0">
                <a:latin typeface="Times New Roman" pitchFamily="18" charset="0"/>
                <a:cs typeface="Times New Roman" pitchFamily="18" charset="0"/>
              </a:rPr>
              <a:t>Visualize CO2 emissions distribution across car makes, revealing emissions variations and guiding manufacturer-specific environmental efforts</a:t>
            </a:r>
            <a:endParaRPr lang="en-IN"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438" y="764704"/>
            <a:ext cx="52006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2" y="3409010"/>
            <a:ext cx="449999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99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E2D2B3B-882E-40F3-A32F-6DD516915044}" type="slidenum">
              <a:rPr lang="en-US" smtClean="0"/>
              <a:pPr/>
              <a:t>9</a:t>
            </a:fld>
            <a:endParaRPr lang="en-US"/>
          </a:p>
        </p:txBody>
      </p:sp>
      <p:sp>
        <p:nvSpPr>
          <p:cNvPr id="5" name="TextBox 4"/>
          <p:cNvSpPr txBox="1"/>
          <p:nvPr/>
        </p:nvSpPr>
        <p:spPr>
          <a:xfrm>
            <a:off x="5580112" y="1124744"/>
            <a:ext cx="2880320" cy="1754326"/>
          </a:xfrm>
          <a:prstGeom prst="rect">
            <a:avLst/>
          </a:prstGeom>
          <a:noFill/>
        </p:spPr>
        <p:txBody>
          <a:bodyPr wrap="square" rtlCol="0">
            <a:spAutoFit/>
          </a:bodyPr>
          <a:lstStyle/>
          <a:p>
            <a:pPr algn="ctr"/>
            <a:r>
              <a:rPr lang="en-US" dirty="0">
                <a:latin typeface="Times New Roman" pitchFamily="18" charset="0"/>
                <a:cs typeface="Times New Roman" pitchFamily="18" charset="0"/>
              </a:rPr>
              <a:t>Explore CO2 emissions distribution by transmission types, discerning variations and implications for emissions reduction strategies.</a:t>
            </a:r>
            <a:endParaRPr lang="en-IN" dirty="0">
              <a:latin typeface="Times New Roman" pitchFamily="18" charset="0"/>
              <a:cs typeface="Times New Roman" pitchFamily="18" charset="0"/>
            </a:endParaRPr>
          </a:p>
        </p:txBody>
      </p:sp>
      <p:sp>
        <p:nvSpPr>
          <p:cNvPr id="6" name="TextBox 5"/>
          <p:cNvSpPr txBox="1"/>
          <p:nvPr/>
        </p:nvSpPr>
        <p:spPr>
          <a:xfrm>
            <a:off x="179512" y="3429000"/>
            <a:ext cx="2808312" cy="1754326"/>
          </a:xfrm>
          <a:prstGeom prst="rect">
            <a:avLst/>
          </a:prstGeom>
          <a:noFill/>
        </p:spPr>
        <p:txBody>
          <a:bodyPr wrap="square" rtlCol="0">
            <a:spAutoFit/>
          </a:bodyPr>
          <a:lstStyle/>
          <a:p>
            <a:pPr algn="ct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Visualize CO2 emissions distribution across fuel types, highlighting medians, aiding insights into environmental impacts.</a:t>
            </a:r>
            <a:endParaRPr lang="en-IN"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20558"/>
            <a:ext cx="5008786"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077072"/>
            <a:ext cx="55721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104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1854</TotalTime>
  <Words>484</Words>
  <Application>Microsoft Office PowerPoint</Application>
  <PresentationFormat>On-screen Show (4:3)</PresentationFormat>
  <Paragraphs>137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CO2 Emissions</vt:lpstr>
      <vt:lpstr>Group Members Names: </vt:lpstr>
      <vt:lpstr>Problem Statement:</vt:lpstr>
      <vt:lpstr>Technical Parameter:</vt:lpstr>
      <vt:lpstr>Dataset Details:</vt:lpstr>
      <vt:lpstr>Exploratory Data Analysis(EDA)</vt:lpstr>
      <vt:lpstr>Data Visualization</vt:lpstr>
      <vt:lpstr>PowerPoint Presentation</vt:lpstr>
      <vt:lpstr>PowerPoint Presentation</vt:lpstr>
      <vt:lpstr>Feature Selection </vt:lpstr>
      <vt:lpstr>Multicollinearity</vt:lpstr>
      <vt:lpstr>Model Building </vt:lpstr>
      <vt:lpstr>PowerPoint Presentation</vt:lpstr>
      <vt:lpstr>Challenges </vt:lpstr>
      <vt:lpstr>Model Deployment</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cp:revision>
  <dcterms:created xsi:type="dcterms:W3CDTF">2023-06-22T03:13:12Z</dcterms:created>
  <dcterms:modified xsi:type="dcterms:W3CDTF">2023-08-08T11:15:48Z</dcterms:modified>
</cp:coreProperties>
</file>