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86" r:id="rId4"/>
    <p:sldId id="258" r:id="rId5"/>
    <p:sldId id="265" r:id="rId6"/>
    <p:sldId id="264" r:id="rId7"/>
    <p:sldId id="263" r:id="rId8"/>
    <p:sldId id="273" r:id="rId9"/>
    <p:sldId id="284" r:id="rId10"/>
    <p:sldId id="262" r:id="rId11"/>
    <p:sldId id="260"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03BED-73D1-4AF5-9AC0-C130084B5808}" v="794" dt="2022-09-30T17:55:16.509"/>
    <p1510:client id="{53B2C52F-B7D9-41DE-9E1D-EE569E408C66}" v="12" dt="2022-09-30T08:50:50.358"/>
    <p1510:client id="{566614B3-9398-4C7A-8EC1-B09E94B9C5BA}" v="112" dt="2022-09-30T17:44:40.288"/>
    <p1510:client id="{8B4B97EE-A462-46BA-9737-51C979B9A7A8}" v="75" dt="2022-09-30T08:34:40.054"/>
    <p1510:client id="{B3A7A543-AFEE-4415-8EE7-88806EACBC37}" v="105" dt="2022-09-30T12:09:21.900"/>
    <p1510:client id="{C113A236-F554-4FAB-9963-95EC0D4DC7FD}" v="2555" dt="2022-09-30T12:00:20.970"/>
    <p1510:client id="{FA673794-057C-42F5-A1D7-BDCE4F1D0974}" v="17" dt="2022-09-30T17:48:59.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F47FCBC-89C6-48E7-B763-47869338EC1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86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50532-56D5-41C3-8CCD-0FF75F67ABB0}"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2366914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86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69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4805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819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1832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584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5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355137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050532-56D5-41C3-8CCD-0FF75F67ABB0}"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47FCBC-89C6-48E7-B763-47869338EC1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49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050532-56D5-41C3-8CCD-0FF75F67ABB0}"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318859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050532-56D5-41C3-8CCD-0FF75F67ABB0}"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47FCBC-89C6-48E7-B763-47869338EC1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64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050532-56D5-41C3-8CCD-0FF75F67ABB0}"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47FCBC-89C6-48E7-B763-47869338EC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44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50532-56D5-41C3-8CCD-0FF75F67ABB0}"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221981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50532-56D5-41C3-8CCD-0FF75F67ABB0}"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FCBC-89C6-48E7-B763-47869338EC1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79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050532-56D5-41C3-8CCD-0FF75F67ABB0}"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47FCBC-89C6-48E7-B763-47869338EC1B}" type="slidenum">
              <a:rPr lang="en-IN" smtClean="0"/>
              <a:t>‹#›</a:t>
            </a:fld>
            <a:endParaRPr lang="en-IN"/>
          </a:p>
        </p:txBody>
      </p:sp>
    </p:spTree>
    <p:extLst>
      <p:ext uri="{BB962C8B-B14F-4D97-AF65-F5344CB8AC3E}">
        <p14:creationId xmlns:p14="http://schemas.microsoft.com/office/powerpoint/2010/main" val="276620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050532-56D5-41C3-8CCD-0FF75F67ABB0}" type="datetimeFigureOut">
              <a:rPr lang="en-IN" smtClean="0"/>
              <a:t>17-05-2023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47FCBC-89C6-48E7-B763-47869338EC1B}" type="slidenum">
              <a:rPr lang="en-IN" smtClean="0"/>
              <a:t>‹#›</a:t>
            </a:fld>
            <a:endParaRPr lang="en-IN"/>
          </a:p>
        </p:txBody>
      </p:sp>
    </p:spTree>
    <p:extLst>
      <p:ext uri="{BB962C8B-B14F-4D97-AF65-F5344CB8AC3E}">
        <p14:creationId xmlns:p14="http://schemas.microsoft.com/office/powerpoint/2010/main" val="2473907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782EE8-46C8-4C25-AC8E-166A736B3011}"/>
              </a:ext>
            </a:extLst>
          </p:cNvPr>
          <p:cNvSpPr/>
          <p:nvPr/>
        </p:nvSpPr>
        <p:spPr>
          <a:xfrm>
            <a:off x="3795258" y="833052"/>
            <a:ext cx="4566421" cy="707886"/>
          </a:xfrm>
          <a:prstGeom prst="rect">
            <a:avLst/>
          </a:prstGeom>
        </p:spPr>
        <p:txBody>
          <a:bodyPr wrap="square" lIns="91440" tIns="45720" rIns="91440" bIns="45720" anchor="t">
            <a:spAutoFit/>
          </a:bodyPr>
          <a:lstStyle/>
          <a:p>
            <a:r>
              <a:rPr lang="en-IN" sz="4000" b="1" dirty="0" err="1">
                <a:solidFill>
                  <a:srgbClr val="002060"/>
                </a:solidFill>
                <a:effectLst>
                  <a:outerShdw blurRad="38100" dist="38100" dir="2700000" algn="tl">
                    <a:srgbClr val="000000">
                      <a:alpha val="43137"/>
                    </a:srgbClr>
                  </a:outerShdw>
                </a:effectLst>
                <a:latin typeface="Roboto"/>
              </a:rPr>
              <a:t>Exposys</a:t>
            </a:r>
            <a:r>
              <a:rPr lang="en-IN" sz="4000" b="1" dirty="0">
                <a:solidFill>
                  <a:srgbClr val="002060"/>
                </a:solidFill>
                <a:effectLst>
                  <a:outerShdw blurRad="38100" dist="38100" dir="2700000" algn="tl">
                    <a:srgbClr val="000000">
                      <a:alpha val="43137"/>
                    </a:srgbClr>
                  </a:outerShdw>
                </a:effectLst>
                <a:latin typeface="Roboto"/>
              </a:rPr>
              <a:t> Data Labs</a:t>
            </a:r>
            <a:endParaRPr lang="en-IN" sz="4000" b="1" dirty="0">
              <a:solidFill>
                <a:srgbClr val="002060"/>
              </a:solidFill>
              <a:effectLst>
                <a:outerShdw blurRad="38100" dist="38100" dir="2700000" algn="tl">
                  <a:srgbClr val="000000">
                    <a:alpha val="43137"/>
                  </a:srgbClr>
                </a:outerShdw>
              </a:effectLst>
            </a:endParaRPr>
          </a:p>
        </p:txBody>
      </p:sp>
      <p:sp>
        <p:nvSpPr>
          <p:cNvPr id="8" name="Arrow: Pentagon 7">
            <a:extLst>
              <a:ext uri="{FF2B5EF4-FFF2-40B4-BE49-F238E27FC236}">
                <a16:creationId xmlns:a16="http://schemas.microsoft.com/office/drawing/2014/main" id="{F28CCEFC-F797-42E4-916B-73B0336B2C3B}"/>
              </a:ext>
            </a:extLst>
          </p:cNvPr>
          <p:cNvSpPr/>
          <p:nvPr/>
        </p:nvSpPr>
        <p:spPr>
          <a:xfrm>
            <a:off x="619760" y="2641600"/>
            <a:ext cx="3434080" cy="457200"/>
          </a:xfrm>
          <a:prstGeom prst="homePlate">
            <a:avLst>
              <a:gd name="adj" fmla="val 72086"/>
            </a:avLst>
          </a:prstGeom>
          <a:solidFill>
            <a:srgbClr val="002060"/>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outerShdw blurRad="38100" dist="38100" dir="2700000" algn="tl">
                    <a:srgbClr val="000000">
                      <a:alpha val="43137"/>
                    </a:srgbClr>
                  </a:outerShdw>
                </a:effectLst>
                <a:latin typeface="Arial Rounded MT Bold" panose="020F0704030504030204" pitchFamily="34" charset="0"/>
              </a:rPr>
              <a:t>Presented by</a:t>
            </a:r>
            <a:endParaRPr lang="en-IN" sz="2400" b="1"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
        <p:nvSpPr>
          <p:cNvPr id="11" name="Rectangle 10">
            <a:extLst>
              <a:ext uri="{FF2B5EF4-FFF2-40B4-BE49-F238E27FC236}">
                <a16:creationId xmlns:a16="http://schemas.microsoft.com/office/drawing/2014/main" id="{D4931576-D993-4029-B53D-F2065B2B35CF}"/>
              </a:ext>
            </a:extLst>
          </p:cNvPr>
          <p:cNvSpPr/>
          <p:nvPr/>
        </p:nvSpPr>
        <p:spPr>
          <a:xfrm>
            <a:off x="1005889" y="3730297"/>
            <a:ext cx="343408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anchor="t">
            <a:spAutoFit/>
            <a:scene3d>
              <a:camera prst="orthographicFront"/>
              <a:lightRig rig="harsh" dir="t"/>
            </a:scene3d>
            <a:sp3d extrusionH="57150" prstMaterial="matte">
              <a:bevelT w="63500" h="12700" prst="angle"/>
              <a:contourClr>
                <a:schemeClr val="bg1">
                  <a:lumMod val="65000"/>
                </a:schemeClr>
              </a:contourClr>
            </a:sp3d>
          </a:bodyPr>
          <a:lstStyle/>
          <a:p>
            <a:pPr algn="just"/>
            <a:endParaRPr lang="en-US" b="1">
              <a:ln/>
              <a:solidFill>
                <a:schemeClr val="tx1"/>
              </a:solidFill>
              <a:latin typeface="Rockwell" panose="02060603020205020403" pitchFamily="18" charset="0"/>
            </a:endParaRPr>
          </a:p>
        </p:txBody>
      </p:sp>
      <p:sp>
        <p:nvSpPr>
          <p:cNvPr id="12" name="Rectangle 11">
            <a:extLst>
              <a:ext uri="{FF2B5EF4-FFF2-40B4-BE49-F238E27FC236}">
                <a16:creationId xmlns:a16="http://schemas.microsoft.com/office/drawing/2014/main" id="{D3B42B57-33B6-4CA7-8FAA-78E926EBE8FD}"/>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5" name="Rectangle 4">
            <a:extLst>
              <a:ext uri="{FF2B5EF4-FFF2-40B4-BE49-F238E27FC236}">
                <a16:creationId xmlns:a16="http://schemas.microsoft.com/office/drawing/2014/main" id="{118533DB-C87A-493C-A228-908F22E205DB}"/>
              </a:ext>
            </a:extLst>
          </p:cNvPr>
          <p:cNvSpPr/>
          <p:nvPr/>
        </p:nvSpPr>
        <p:spPr>
          <a:xfrm>
            <a:off x="4841984" y="4360573"/>
            <a:ext cx="2624394" cy="1077218"/>
          </a:xfrm>
          <a:prstGeom prst="rect">
            <a:avLst/>
          </a:prstGeom>
        </p:spPr>
        <p:txBody>
          <a:bodyPr wrap="square" lIns="91440" tIns="45720" rIns="91440" bIns="45720" anchor="t">
            <a:spAutoFit/>
          </a:bodyPr>
          <a:lstStyle/>
          <a:p>
            <a:pPr algn="ctr"/>
            <a:r>
              <a:rPr lang="en-US" sz="1600" b="1" dirty="0">
                <a:solidFill>
                  <a:srgbClr val="325375"/>
                </a:solidFill>
                <a:latin typeface="Rockwell"/>
              </a:rPr>
              <a:t>Submitted for the </a:t>
            </a:r>
            <a:endParaRPr lang="en-US" sz="1600" dirty="0">
              <a:solidFill>
                <a:srgbClr val="325375"/>
              </a:solidFill>
              <a:latin typeface="Rockwell"/>
              <a:ea typeface="+mn-lt"/>
              <a:cs typeface="+mn-lt"/>
            </a:endParaRPr>
          </a:p>
          <a:p>
            <a:pPr algn="ctr"/>
            <a:r>
              <a:rPr lang="en-US" sz="1600" dirty="0" err="1">
                <a:solidFill>
                  <a:schemeClr val="accent1">
                    <a:lumMod val="50000"/>
                  </a:schemeClr>
                </a:solidFill>
                <a:latin typeface="Rockwell"/>
                <a:ea typeface="+mn-lt"/>
                <a:cs typeface="+mn-lt"/>
              </a:rPr>
              <a:t>Exposys</a:t>
            </a:r>
            <a:r>
              <a:rPr lang="en-US" sz="1600" dirty="0">
                <a:solidFill>
                  <a:schemeClr val="accent1">
                    <a:lumMod val="50000"/>
                  </a:schemeClr>
                </a:solidFill>
                <a:latin typeface="Rockwell"/>
                <a:ea typeface="+mn-lt"/>
                <a:cs typeface="+mn-lt"/>
              </a:rPr>
              <a:t> Data Labs</a:t>
            </a:r>
          </a:p>
          <a:p>
            <a:pPr algn="ctr"/>
            <a:r>
              <a:rPr lang="en-US" sz="1600" dirty="0">
                <a:solidFill>
                  <a:schemeClr val="accent1">
                    <a:lumMod val="50000"/>
                  </a:schemeClr>
                </a:solidFill>
                <a:latin typeface="Rockwell"/>
                <a:ea typeface="+mn-lt"/>
                <a:cs typeface="+mn-lt"/>
              </a:rPr>
              <a:t> Internship Program</a:t>
            </a:r>
            <a:endParaRPr lang="en-US" sz="1600" dirty="0">
              <a:solidFill>
                <a:schemeClr val="accent1">
                  <a:lumMod val="50000"/>
                </a:schemeClr>
              </a:solidFill>
              <a:latin typeface="Rockwell"/>
            </a:endParaRPr>
          </a:p>
          <a:p>
            <a:endParaRPr lang="en-IN" sz="1600" dirty="0">
              <a:solidFill>
                <a:srgbClr val="325375"/>
              </a:solidFill>
              <a:latin typeface="Rockwell"/>
            </a:endParaRPr>
          </a:p>
        </p:txBody>
      </p:sp>
      <p:sp>
        <p:nvSpPr>
          <p:cNvPr id="13" name="Rectangle 12">
            <a:extLst>
              <a:ext uri="{FF2B5EF4-FFF2-40B4-BE49-F238E27FC236}">
                <a16:creationId xmlns:a16="http://schemas.microsoft.com/office/drawing/2014/main" id="{EA520E0D-B3D7-42C6-AF48-DBE57627CFED}"/>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accent4"/>
                </a:solidFill>
                <a:latin typeface="Arial Black" panose="020B0A04020102020204" pitchFamily="34" charset="0"/>
              </a:rPr>
              <a:t>1</a:t>
            </a:r>
            <a:endParaRPr lang="en-IN">
              <a:solidFill>
                <a:srgbClr val="FF0000"/>
              </a:solidFill>
              <a:latin typeface="Arial Black" panose="020B0A04020102020204" pitchFamily="34" charset="0"/>
            </a:endParaRPr>
          </a:p>
        </p:txBody>
      </p:sp>
      <p:sp>
        <p:nvSpPr>
          <p:cNvPr id="2" name="Rectangle 1">
            <a:extLst>
              <a:ext uri="{FF2B5EF4-FFF2-40B4-BE49-F238E27FC236}">
                <a16:creationId xmlns:a16="http://schemas.microsoft.com/office/drawing/2014/main" id="{423F6CF7-7D32-4B5F-BEED-28331EB3DE8D}"/>
              </a:ext>
            </a:extLst>
          </p:cNvPr>
          <p:cNvSpPr/>
          <p:nvPr/>
        </p:nvSpPr>
        <p:spPr>
          <a:xfrm>
            <a:off x="1005889" y="3242402"/>
            <a:ext cx="2008948" cy="400110"/>
          </a:xfrm>
          <a:prstGeom prst="rect">
            <a:avLst/>
          </a:prstGeom>
        </p:spPr>
        <p:txBody>
          <a:bodyPr wrap="none" lIns="91440" tIns="45720" rIns="91440" bIns="45720" anchor="t">
            <a:spAutoFit/>
          </a:bodyPr>
          <a:lstStyle/>
          <a:p>
            <a:r>
              <a:rPr lang="en-IN" sz="2000" b="1" dirty="0">
                <a:solidFill>
                  <a:schemeClr val="accent4">
                    <a:lumMod val="50000"/>
                  </a:schemeClr>
                </a:solidFill>
                <a:latin typeface="Rockwell"/>
              </a:rPr>
              <a:t>Omkar Jadhav</a:t>
            </a:r>
            <a:endParaRPr lang="en-IN" sz="2000" b="1" dirty="0">
              <a:solidFill>
                <a:schemeClr val="accent4">
                  <a:lumMod val="50000"/>
                </a:schemeClr>
              </a:solidFill>
              <a:latin typeface="Rockwell" panose="02060603020205020403" pitchFamily="18" charset="0"/>
            </a:endParaRPr>
          </a:p>
        </p:txBody>
      </p:sp>
      <p:sp>
        <p:nvSpPr>
          <p:cNvPr id="15" name="Arrow: Pentagon 14">
            <a:extLst>
              <a:ext uri="{FF2B5EF4-FFF2-40B4-BE49-F238E27FC236}">
                <a16:creationId xmlns:a16="http://schemas.microsoft.com/office/drawing/2014/main" id="{16DBF714-3484-4342-AB39-4402B2568538}"/>
              </a:ext>
            </a:extLst>
          </p:cNvPr>
          <p:cNvSpPr/>
          <p:nvPr/>
        </p:nvSpPr>
        <p:spPr>
          <a:xfrm>
            <a:off x="619760" y="1657866"/>
            <a:ext cx="8721464" cy="578992"/>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400" b="1" dirty="0">
                <a:latin typeface="Arial Rounded MT Bold"/>
                <a:cs typeface="Mangal"/>
              </a:rPr>
              <a:t>Data Science Intern</a:t>
            </a:r>
          </a:p>
        </p:txBody>
      </p:sp>
      <p:pic>
        <p:nvPicPr>
          <p:cNvPr id="1026" name="Picture 2" descr="Exposys Data Labs">
            <a:extLst>
              <a:ext uri="{FF2B5EF4-FFF2-40B4-BE49-F238E27FC236}">
                <a16:creationId xmlns:a16="http://schemas.microsoft.com/office/drawing/2014/main" id="{953484FC-AC6F-BF8B-30FB-75868F1A4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4946" y="525966"/>
            <a:ext cx="2628653" cy="14543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4F1063C-505C-1631-8B37-408419B8E5FB}"/>
              </a:ext>
            </a:extLst>
          </p:cNvPr>
          <p:cNvSpPr/>
          <p:nvPr/>
        </p:nvSpPr>
        <p:spPr>
          <a:xfrm>
            <a:off x="4308049" y="2641600"/>
            <a:ext cx="6627044" cy="461665"/>
          </a:xfrm>
          <a:prstGeom prst="rect">
            <a:avLst/>
          </a:prstGeom>
        </p:spPr>
        <p:txBody>
          <a:bodyPr wrap="square" lIns="91440" tIns="45720" rIns="91440" bIns="45720" anchor="t">
            <a:spAutoFit/>
          </a:bodyPr>
          <a:lstStyle/>
          <a:p>
            <a:pPr algn="ctr"/>
            <a:r>
              <a:rPr lang="en-US" sz="2400" b="1" dirty="0">
                <a:solidFill>
                  <a:srgbClr val="325375"/>
                </a:solidFill>
                <a:latin typeface="Arial Rounded MT Bold" panose="020F0704030504030204" pitchFamily="34" charset="0"/>
              </a:rPr>
              <a:t>Data Science – Company's Profit Prediction</a:t>
            </a:r>
            <a:endParaRPr lang="en-IN" sz="2400" b="1" dirty="0">
              <a:solidFill>
                <a:srgbClr val="325375"/>
              </a:solidFill>
              <a:latin typeface="Arial Rounded MT Bold" panose="020F0704030504030204" pitchFamily="34" charset="0"/>
            </a:endParaRPr>
          </a:p>
        </p:txBody>
      </p:sp>
      <p:sp>
        <p:nvSpPr>
          <p:cNvPr id="4" name="Rectangle 3">
            <a:extLst>
              <a:ext uri="{FF2B5EF4-FFF2-40B4-BE49-F238E27FC236}">
                <a16:creationId xmlns:a16="http://schemas.microsoft.com/office/drawing/2014/main" id="{213F35F8-9208-D250-4C62-B5FAF192044B}"/>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1831242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ED555609-8881-43C4-9EE0-F8386FD0CF8E}"/>
              </a:ext>
            </a:extLst>
          </p:cNvPr>
          <p:cNvSpPr/>
          <p:nvPr/>
        </p:nvSpPr>
        <p:spPr>
          <a:xfrm>
            <a:off x="619760" y="800501"/>
            <a:ext cx="7272489"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effectLst>
                  <a:outerShdw blurRad="38100" dist="38100" dir="2700000" algn="tl">
                    <a:srgbClr val="000000">
                      <a:alpha val="43137"/>
                    </a:srgbClr>
                  </a:outerShdw>
                </a:effectLst>
                <a:latin typeface="Arial Rounded MT Bold"/>
              </a:rPr>
              <a:t>6.Results</a:t>
            </a:r>
            <a:endParaRPr lang="en-IN" sz="3200" b="1" dirty="0">
              <a:effectLst>
                <a:outerShdw blurRad="38100" dist="38100" dir="2700000" algn="tl">
                  <a:srgbClr val="000000">
                    <a:alpha val="43137"/>
                  </a:srgbClr>
                </a:outerShdw>
              </a:effectLst>
              <a:latin typeface="Arial Rounded MT Bold"/>
            </a:endParaRPr>
          </a:p>
        </p:txBody>
      </p:sp>
      <p:sp>
        <p:nvSpPr>
          <p:cNvPr id="10" name="TextBox 9">
            <a:extLst>
              <a:ext uri="{FF2B5EF4-FFF2-40B4-BE49-F238E27FC236}">
                <a16:creationId xmlns:a16="http://schemas.microsoft.com/office/drawing/2014/main" id="{BCCDB058-D837-49CF-8C42-FB6D6D471A64}"/>
              </a:ext>
            </a:extLst>
          </p:cNvPr>
          <p:cNvSpPr txBox="1"/>
          <p:nvPr/>
        </p:nvSpPr>
        <p:spPr>
          <a:xfrm>
            <a:off x="1649504" y="4694714"/>
            <a:ext cx="8677839" cy="369332"/>
          </a:xfrm>
          <a:prstGeom prst="rect">
            <a:avLst/>
          </a:prstGeom>
          <a:noFill/>
        </p:spPr>
        <p:txBody>
          <a:bodyPr wrap="square" lIns="91440" tIns="45720" rIns="91440" bIns="45720" anchor="t">
            <a:spAutoFit/>
          </a:bodyPr>
          <a:lstStyle/>
          <a:p>
            <a:pPr algn="ctr"/>
            <a:endParaRPr lang="en-US">
              <a:latin typeface="Rockwell"/>
            </a:endParaRPr>
          </a:p>
        </p:txBody>
      </p:sp>
      <p:sp>
        <p:nvSpPr>
          <p:cNvPr id="12" name="Rectangle 11">
            <a:extLst>
              <a:ext uri="{FF2B5EF4-FFF2-40B4-BE49-F238E27FC236}">
                <a16:creationId xmlns:a16="http://schemas.microsoft.com/office/drawing/2014/main" id="{2D3E5CF6-F45F-1784-C5B4-29E486078758}"/>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a:rPr>
              <a:t>15</a:t>
            </a:r>
            <a:endParaRPr lang="en-IN">
              <a:solidFill>
                <a:srgbClr val="FF0000"/>
              </a:solidFill>
              <a:latin typeface="Arial Black" panose="020B0A04020102020204" pitchFamily="34" charset="0"/>
            </a:endParaRPr>
          </a:p>
        </p:txBody>
      </p:sp>
      <p:sp>
        <p:nvSpPr>
          <p:cNvPr id="3" name="Rectangle 2">
            <a:extLst>
              <a:ext uri="{FF2B5EF4-FFF2-40B4-BE49-F238E27FC236}">
                <a16:creationId xmlns:a16="http://schemas.microsoft.com/office/drawing/2014/main" id="{4B01B308-EE48-FF08-6680-195135653F70}"/>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6" name="Rectangle 5">
            <a:extLst>
              <a:ext uri="{FF2B5EF4-FFF2-40B4-BE49-F238E27FC236}">
                <a16:creationId xmlns:a16="http://schemas.microsoft.com/office/drawing/2014/main" id="{FD24C476-6BD5-5DAB-356A-D2F271633827}"/>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pic>
        <p:nvPicPr>
          <p:cNvPr id="8" name="Picture 7">
            <a:extLst>
              <a:ext uri="{FF2B5EF4-FFF2-40B4-BE49-F238E27FC236}">
                <a16:creationId xmlns:a16="http://schemas.microsoft.com/office/drawing/2014/main" id="{EA49D063-E0E0-CEE2-86B1-F76921C82174}"/>
              </a:ext>
            </a:extLst>
          </p:cNvPr>
          <p:cNvPicPr>
            <a:picLocks noChangeAspect="1"/>
          </p:cNvPicPr>
          <p:nvPr/>
        </p:nvPicPr>
        <p:blipFill>
          <a:blip r:embed="rId2"/>
          <a:stretch>
            <a:fillRect/>
          </a:stretch>
        </p:blipFill>
        <p:spPr>
          <a:xfrm>
            <a:off x="619760" y="1585745"/>
            <a:ext cx="10668000" cy="1665455"/>
          </a:xfrm>
          <a:prstGeom prst="rect">
            <a:avLst/>
          </a:prstGeom>
        </p:spPr>
      </p:pic>
    </p:spTree>
    <p:extLst>
      <p:ext uri="{BB962C8B-B14F-4D97-AF65-F5344CB8AC3E}">
        <p14:creationId xmlns:p14="http://schemas.microsoft.com/office/powerpoint/2010/main" val="63951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41858A62-359B-49B7-807B-42172AF3BAD0}"/>
              </a:ext>
            </a:extLst>
          </p:cNvPr>
          <p:cNvSpPr/>
          <p:nvPr/>
        </p:nvSpPr>
        <p:spPr>
          <a:xfrm>
            <a:off x="619760" y="841121"/>
            <a:ext cx="7272489"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effectLst>
                  <a:outerShdw blurRad="38100" dist="38100" dir="2700000" algn="tl">
                    <a:srgbClr val="000000">
                      <a:alpha val="43137"/>
                    </a:srgbClr>
                  </a:outerShdw>
                </a:effectLst>
                <a:latin typeface="Arial Rounded MT Bold"/>
              </a:rPr>
              <a:t>7.Conclusion</a:t>
            </a:r>
          </a:p>
        </p:txBody>
      </p:sp>
      <p:sp>
        <p:nvSpPr>
          <p:cNvPr id="7" name="TextBox 6">
            <a:extLst>
              <a:ext uri="{FF2B5EF4-FFF2-40B4-BE49-F238E27FC236}">
                <a16:creationId xmlns:a16="http://schemas.microsoft.com/office/drawing/2014/main" id="{07BC97A9-C406-41EB-A081-F46A2B80B761}"/>
              </a:ext>
            </a:extLst>
          </p:cNvPr>
          <p:cNvSpPr txBox="1"/>
          <p:nvPr/>
        </p:nvSpPr>
        <p:spPr>
          <a:xfrm>
            <a:off x="822960" y="1640344"/>
            <a:ext cx="10374099" cy="3416320"/>
          </a:xfrm>
          <a:prstGeom prst="rect">
            <a:avLst/>
          </a:prstGeom>
          <a:noFill/>
        </p:spPr>
        <p:txBody>
          <a:bodyPr wrap="square" lIns="91440" tIns="45720" rIns="91440" bIns="45720" anchor="t">
            <a:spAutoFit/>
          </a:bodyPr>
          <a:lstStyle/>
          <a:p>
            <a:pPr marL="285750" indent="-285750" algn="l">
              <a:buFont typeface="Arial" panose="020B0604020202020204" pitchFamily="34" charset="0"/>
              <a:buChar char="•"/>
            </a:pPr>
            <a:r>
              <a:rPr lang="en-US" b="0" i="0" dirty="0">
                <a:effectLst/>
                <a:latin typeface="Rockwell" panose="02060603020205020403" pitchFamily="18" charset="0"/>
              </a:rPr>
              <a:t>The developed machine learning model, specifically the Linear Regression model, demonstrated the highest accuracy and reliability in predicting profit values compared to other regression models such as Ridge Regression, Lasso Regression, and Random Forest Regression.</a:t>
            </a:r>
          </a:p>
          <a:p>
            <a:pPr marL="285750" indent="-285750" algn="l">
              <a:buFont typeface="Arial" panose="020B0604020202020204" pitchFamily="34" charset="0"/>
              <a:buChar char="•"/>
            </a:pPr>
            <a:r>
              <a:rPr lang="en-US" b="0" i="0" dirty="0">
                <a:effectLst/>
                <a:latin typeface="Rockwell" panose="02060603020205020403" pitchFamily="18" charset="0"/>
              </a:rPr>
              <a:t>The model's performance was evaluated using appropriate metrics such as R-squared, mean squared error (MSE), and mean absolute error (MAE). These metrics indicated that the model provided a good fit to the data and yielded reliable profit predictions.</a:t>
            </a:r>
          </a:p>
          <a:p>
            <a:pPr marL="285750" indent="-285750" algn="l">
              <a:buFont typeface="Arial" panose="020B0604020202020204" pitchFamily="34" charset="0"/>
              <a:buChar char="•"/>
            </a:pPr>
            <a:r>
              <a:rPr lang="en-US" b="0" i="0" dirty="0">
                <a:effectLst/>
                <a:latin typeface="Rockwell" panose="02060603020205020403" pitchFamily="18" charset="0"/>
              </a:rPr>
              <a:t>The project identified R&amp;D Spend, Administration Cost, and Marketing Spend as significant factors influencing a company's profitability. These findings can assist businesses in understanding the key drivers of profitability and making informed decisions regarding resource allocation and cost management.</a:t>
            </a:r>
          </a:p>
          <a:p>
            <a:pPr algn="just"/>
            <a:endParaRPr lang="en-US" dirty="0">
              <a:latin typeface="Rockwell" panose="02060603020205020403" pitchFamily="18" charset="0"/>
            </a:endParaRPr>
          </a:p>
        </p:txBody>
      </p:sp>
      <p:sp>
        <p:nvSpPr>
          <p:cNvPr id="12" name="Rectangle 11">
            <a:extLst>
              <a:ext uri="{FF2B5EF4-FFF2-40B4-BE49-F238E27FC236}">
                <a16:creationId xmlns:a16="http://schemas.microsoft.com/office/drawing/2014/main" id="{542BEC04-4E36-7E9C-075B-0577F9C6C209}"/>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a:rPr>
              <a:t>17</a:t>
            </a:r>
            <a:endParaRPr lang="en-IN">
              <a:solidFill>
                <a:srgbClr val="FF0000"/>
              </a:solidFill>
              <a:latin typeface="Arial Black" panose="020B0A04020102020204" pitchFamily="34" charset="0"/>
            </a:endParaRPr>
          </a:p>
        </p:txBody>
      </p:sp>
      <p:sp>
        <p:nvSpPr>
          <p:cNvPr id="2" name="Rectangle 1">
            <a:extLst>
              <a:ext uri="{FF2B5EF4-FFF2-40B4-BE49-F238E27FC236}">
                <a16:creationId xmlns:a16="http://schemas.microsoft.com/office/drawing/2014/main" id="{F29F435F-DEFC-E891-651D-35B62630B04D}"/>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3" name="Rectangle 2">
            <a:extLst>
              <a:ext uri="{FF2B5EF4-FFF2-40B4-BE49-F238E27FC236}">
                <a16:creationId xmlns:a16="http://schemas.microsoft.com/office/drawing/2014/main" id="{8F9487D5-FC51-D1A3-3FD8-D588F58C6F25}"/>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414111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8C8E71-A96B-4DAA-983F-606C4AD4A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59" y="619759"/>
            <a:ext cx="10952479" cy="5638998"/>
          </a:xfrm>
          <a:prstGeom prst="rect">
            <a:avLst/>
          </a:prstGeom>
        </p:spPr>
      </p:pic>
    </p:spTree>
    <p:extLst>
      <p:ext uri="{BB962C8B-B14F-4D97-AF65-F5344CB8AC3E}">
        <p14:creationId xmlns:p14="http://schemas.microsoft.com/office/powerpoint/2010/main" val="375956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919021D6-2B9A-4D3E-9E02-57B294BC2328}"/>
              </a:ext>
            </a:extLst>
          </p:cNvPr>
          <p:cNvSpPr/>
          <p:nvPr/>
        </p:nvSpPr>
        <p:spPr>
          <a:xfrm>
            <a:off x="2279863" y="929810"/>
            <a:ext cx="7632273" cy="518160"/>
          </a:xfrm>
          <a:custGeom>
            <a:avLst/>
            <a:gdLst>
              <a:gd name="connsiteX0" fmla="*/ 0 w 7272489"/>
              <a:gd name="connsiteY0" fmla="*/ 0 h 518160"/>
              <a:gd name="connsiteX1" fmla="*/ 7013409 w 7272489"/>
              <a:gd name="connsiteY1" fmla="*/ 0 h 518160"/>
              <a:gd name="connsiteX2" fmla="*/ 7272489 w 7272489"/>
              <a:gd name="connsiteY2" fmla="*/ 259080 h 518160"/>
              <a:gd name="connsiteX3" fmla="*/ 7013409 w 7272489"/>
              <a:gd name="connsiteY3" fmla="*/ 518160 h 518160"/>
              <a:gd name="connsiteX4" fmla="*/ 0 w 7272489"/>
              <a:gd name="connsiteY4" fmla="*/ 518160 h 518160"/>
              <a:gd name="connsiteX5" fmla="*/ 0 w 7272489"/>
              <a:gd name="connsiteY5" fmla="*/ 0 h 518160"/>
              <a:gd name="connsiteX0" fmla="*/ 359784 w 7632273"/>
              <a:gd name="connsiteY0" fmla="*/ 0 h 518160"/>
              <a:gd name="connsiteX1" fmla="*/ 7373193 w 7632273"/>
              <a:gd name="connsiteY1" fmla="*/ 0 h 518160"/>
              <a:gd name="connsiteX2" fmla="*/ 7632273 w 7632273"/>
              <a:gd name="connsiteY2" fmla="*/ 259080 h 518160"/>
              <a:gd name="connsiteX3" fmla="*/ 7373193 w 7632273"/>
              <a:gd name="connsiteY3" fmla="*/ 518160 h 518160"/>
              <a:gd name="connsiteX4" fmla="*/ 359784 w 7632273"/>
              <a:gd name="connsiteY4" fmla="*/ 518160 h 518160"/>
              <a:gd name="connsiteX5" fmla="*/ 0 w 7632273"/>
              <a:gd name="connsiteY5" fmla="*/ 253532 h 518160"/>
              <a:gd name="connsiteX6" fmla="*/ 359784 w 7632273"/>
              <a:gd name="connsiteY6" fmla="*/ 0 h 5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32273" h="518160">
                <a:moveTo>
                  <a:pt x="359784" y="0"/>
                </a:moveTo>
                <a:lnTo>
                  <a:pt x="7373193" y="0"/>
                </a:lnTo>
                <a:lnTo>
                  <a:pt x="7632273" y="259080"/>
                </a:lnTo>
                <a:lnTo>
                  <a:pt x="7373193" y="518160"/>
                </a:lnTo>
                <a:lnTo>
                  <a:pt x="359784" y="518160"/>
                </a:lnTo>
                <a:cubicBezTo>
                  <a:pt x="350421" y="432939"/>
                  <a:pt x="9363" y="338753"/>
                  <a:pt x="0" y="253532"/>
                </a:cubicBezTo>
                <a:lnTo>
                  <a:pt x="359784" y="0"/>
                </a:lnTo>
                <a:close/>
              </a:path>
            </a:pathLst>
          </a:cu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ffectLst>
                  <a:outerShdw blurRad="38100" dist="38100" dir="2700000" algn="tl">
                    <a:srgbClr val="000000">
                      <a:alpha val="43137"/>
                    </a:srgbClr>
                  </a:outerShdw>
                </a:effectLst>
                <a:latin typeface="Arial Rounded MT Bold"/>
              </a:rPr>
              <a:t>Motivation of the project</a:t>
            </a:r>
            <a:endParaRPr lang="en-IN" sz="3200" b="1">
              <a:effectLst>
                <a:outerShdw blurRad="38100" dist="38100" dir="2700000" algn="tl">
                  <a:srgbClr val="000000">
                    <a:alpha val="43137"/>
                  </a:srgbClr>
                </a:outerShdw>
              </a:effectLst>
              <a:latin typeface="Arial Rounded MT Bold"/>
            </a:endParaRPr>
          </a:p>
        </p:txBody>
      </p:sp>
      <p:sp>
        <p:nvSpPr>
          <p:cNvPr id="4" name="TextBox 3">
            <a:extLst>
              <a:ext uri="{FF2B5EF4-FFF2-40B4-BE49-F238E27FC236}">
                <a16:creationId xmlns:a16="http://schemas.microsoft.com/office/drawing/2014/main" id="{73FE67E8-99FC-4D88-8168-C9AC938DDDDA}"/>
              </a:ext>
            </a:extLst>
          </p:cNvPr>
          <p:cNvSpPr txBox="1"/>
          <p:nvPr/>
        </p:nvSpPr>
        <p:spPr>
          <a:xfrm>
            <a:off x="1707775" y="2144170"/>
            <a:ext cx="8928848" cy="369332"/>
          </a:xfrm>
          <a:prstGeom prst="rect">
            <a:avLst/>
          </a:prstGeom>
          <a:noFill/>
        </p:spPr>
        <p:txBody>
          <a:bodyPr wrap="square" lIns="91440" tIns="45720" rIns="91440" bIns="45720" anchor="t">
            <a:spAutoFit/>
          </a:bodyPr>
          <a:lstStyle/>
          <a:p>
            <a:pPr algn="just"/>
            <a:endParaRPr lang="en-US">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8262F5D5-E346-6697-D58B-3D2BD2C83B6E}"/>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2</a:t>
            </a:r>
          </a:p>
        </p:txBody>
      </p:sp>
      <p:sp>
        <p:nvSpPr>
          <p:cNvPr id="16" name="TextBox 15">
            <a:extLst>
              <a:ext uri="{FF2B5EF4-FFF2-40B4-BE49-F238E27FC236}">
                <a16:creationId xmlns:a16="http://schemas.microsoft.com/office/drawing/2014/main" id="{B1473FFF-B3DD-8B78-DB6B-2180D92F9713}"/>
              </a:ext>
            </a:extLst>
          </p:cNvPr>
          <p:cNvSpPr txBox="1"/>
          <p:nvPr/>
        </p:nvSpPr>
        <p:spPr>
          <a:xfrm>
            <a:off x="876692" y="1843950"/>
            <a:ext cx="102752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sz="2000" b="0" i="0" dirty="0">
                <a:effectLst/>
                <a:latin typeface="Rockwell" panose="02060603020205020403" pitchFamily="18" charset="0"/>
              </a:rPr>
              <a:t>Business Insights: Explain that accurate profit prediction is essential for gaining valuable insights into the financial performance of a company. It can provide a deeper understanding of the factors that contribute to profitability and help identify areas for improvement.</a:t>
            </a:r>
          </a:p>
          <a:p>
            <a:pPr marL="342900" indent="-342900" algn="l">
              <a:buFont typeface="Arial" panose="020B0604020202020204" pitchFamily="34" charset="0"/>
              <a:buChar char="•"/>
            </a:pPr>
            <a:endParaRPr lang="en-US" sz="2000" b="0" i="0" dirty="0">
              <a:effectLst/>
              <a:latin typeface="Rockwell" panose="02060603020205020403" pitchFamily="18" charset="0"/>
            </a:endParaRPr>
          </a:p>
          <a:p>
            <a:pPr marL="342900" indent="-342900" algn="l">
              <a:buFont typeface="Arial" panose="020B0604020202020204" pitchFamily="34" charset="0"/>
              <a:buChar char="•"/>
            </a:pPr>
            <a:r>
              <a:rPr lang="en-US" sz="2000" b="0" i="0" dirty="0">
                <a:effectLst/>
                <a:latin typeface="Rockwell" panose="02060603020205020403" pitchFamily="18" charset="0"/>
              </a:rPr>
              <a:t>Decision-making: Emphasize that reliable profit predictions can assist business owners, managers, and investors in making informed decisions. By having a clear estimate of expected profits, stakeholders can evaluate the feasibility of projects, allocate resources effectively, and plan for future growth.</a:t>
            </a:r>
          </a:p>
          <a:p>
            <a:pPr marL="342900" indent="-342900" algn="l">
              <a:buFont typeface="Arial" panose="020B0604020202020204" pitchFamily="34" charset="0"/>
              <a:buChar char="•"/>
            </a:pPr>
            <a:endParaRPr lang="en-US" sz="2000" b="0" i="0" dirty="0">
              <a:effectLst/>
              <a:latin typeface="Rockwell" panose="02060603020205020403" pitchFamily="18" charset="0"/>
            </a:endParaRPr>
          </a:p>
          <a:p>
            <a:pPr marL="342900" indent="-342900" algn="l">
              <a:buFont typeface="Arial" panose="020B0604020202020204" pitchFamily="34" charset="0"/>
              <a:buChar char="•"/>
            </a:pPr>
            <a:r>
              <a:rPr lang="en-US" sz="2000" b="0" i="0" dirty="0">
                <a:effectLst/>
                <a:latin typeface="Rockwell" panose="02060603020205020403" pitchFamily="18" charset="0"/>
              </a:rPr>
              <a:t>Resource Allocation: Discuss how accurate profit predictions enable efficient resource allocation. By understanding the expected profitability of different</a:t>
            </a:r>
          </a:p>
        </p:txBody>
      </p:sp>
      <p:sp>
        <p:nvSpPr>
          <p:cNvPr id="6" name="Rectangle 5">
            <a:extLst>
              <a:ext uri="{FF2B5EF4-FFF2-40B4-BE49-F238E27FC236}">
                <a16:creationId xmlns:a16="http://schemas.microsoft.com/office/drawing/2014/main" id="{00976B8B-BCBC-B0C5-F259-96F2107DF8D2}"/>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8" name="Rectangle 7">
            <a:extLst>
              <a:ext uri="{FF2B5EF4-FFF2-40B4-BE49-F238E27FC236}">
                <a16:creationId xmlns:a16="http://schemas.microsoft.com/office/drawing/2014/main" id="{F066C891-E4A9-66B2-2263-689955231D1F}"/>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311434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C04E6-0547-6B4D-484D-77B0058FE8D6}"/>
              </a:ext>
            </a:extLst>
          </p:cNvPr>
          <p:cNvSpPr txBox="1"/>
          <p:nvPr/>
        </p:nvSpPr>
        <p:spPr>
          <a:xfrm>
            <a:off x="1117600" y="689322"/>
            <a:ext cx="9956800" cy="5632311"/>
          </a:xfrm>
          <a:prstGeom prst="rect">
            <a:avLst/>
          </a:prstGeom>
          <a:noFill/>
        </p:spPr>
        <p:txBody>
          <a:bodyPr wrap="square">
            <a:spAutoFit/>
          </a:bodyPr>
          <a:lstStyle/>
          <a:p>
            <a:pPr algn="l"/>
            <a:r>
              <a:rPr lang="en-US" sz="2000" dirty="0">
                <a:latin typeface="Rockwell" panose="02060603020205020403" pitchFamily="18" charset="0"/>
              </a:rPr>
              <a:t>	</a:t>
            </a:r>
            <a:r>
              <a:rPr lang="en-US" sz="2000" b="0" i="0" dirty="0">
                <a:effectLst/>
                <a:latin typeface="Rockwell" panose="02060603020205020403" pitchFamily="18" charset="0"/>
              </a:rPr>
              <a:t>initiatives, companies can allocate their resources, such as budget and 	manpower, to 	areas that are likely to yield the highest returns.</a:t>
            </a:r>
          </a:p>
          <a:p>
            <a:pPr marL="342900" indent="-342900" algn="l">
              <a:buFont typeface="Arial" panose="020B0604020202020204" pitchFamily="34" charset="0"/>
              <a:buChar char="•"/>
            </a:pPr>
            <a:endParaRPr lang="en-US" sz="2000" b="0" i="0" dirty="0">
              <a:effectLst/>
              <a:latin typeface="Rockwell" panose="02060603020205020403" pitchFamily="18" charset="0"/>
            </a:endParaRPr>
          </a:p>
          <a:p>
            <a:pPr marL="342900" indent="-342900" algn="l">
              <a:buFont typeface="Arial" panose="020B0604020202020204" pitchFamily="34" charset="0"/>
              <a:buChar char="•"/>
            </a:pPr>
            <a:r>
              <a:rPr lang="en-US" sz="2000" b="0" i="0" dirty="0">
                <a:effectLst/>
                <a:latin typeface="Rockwell" panose="02060603020205020403" pitchFamily="18" charset="0"/>
              </a:rPr>
              <a:t>Risk Management: Highlight that profit predictions can aid in risk assessment and management. By analyzing the potential profitability of different projects or investments, companies can identify and mitigate risks, thereby minimizing potential financial losses.</a:t>
            </a:r>
          </a:p>
          <a:p>
            <a:pPr marL="342900" indent="-342900" algn="l">
              <a:buFont typeface="Arial" panose="020B0604020202020204" pitchFamily="34" charset="0"/>
              <a:buChar char="•"/>
            </a:pPr>
            <a:endParaRPr lang="en-US" sz="2000" b="0" i="0" dirty="0">
              <a:effectLst/>
              <a:latin typeface="Rockwell" panose="02060603020205020403" pitchFamily="18" charset="0"/>
            </a:endParaRPr>
          </a:p>
          <a:p>
            <a:pPr marL="342900" indent="-342900" algn="l">
              <a:buFont typeface="Arial" panose="020B0604020202020204" pitchFamily="34" charset="0"/>
              <a:buChar char="•"/>
            </a:pPr>
            <a:r>
              <a:rPr lang="en-US" sz="2000" b="0" i="0" dirty="0">
                <a:effectLst/>
                <a:latin typeface="Rockwell" panose="02060603020205020403" pitchFamily="18" charset="0"/>
              </a:rPr>
              <a:t>Competitive Advantage: Explain that accurate profit predictions can provide a competitive edge in the market. Companies that can effectively estimate their profitability based on key factors can make more strategic decisions, adapt to market dynamics, and gain a competitive advantage over their rivals.</a:t>
            </a:r>
          </a:p>
          <a:p>
            <a:pPr marL="342900" indent="-342900" algn="l">
              <a:buFont typeface="Arial" panose="020B0604020202020204" pitchFamily="34" charset="0"/>
              <a:buChar char="•"/>
            </a:pPr>
            <a:endParaRPr lang="en-US" sz="2000" b="0" i="0" dirty="0">
              <a:effectLst/>
              <a:latin typeface="Rockwell" panose="02060603020205020403" pitchFamily="18" charset="0"/>
            </a:endParaRPr>
          </a:p>
          <a:p>
            <a:pPr marL="342900" indent="-342900" algn="l">
              <a:buFont typeface="Arial" panose="020B0604020202020204" pitchFamily="34" charset="0"/>
              <a:buChar char="•"/>
            </a:pPr>
            <a:r>
              <a:rPr lang="en-US" sz="2000" b="0" i="0" dirty="0">
                <a:effectLst/>
                <a:latin typeface="Rockwell" panose="02060603020205020403" pitchFamily="18" charset="0"/>
              </a:rPr>
              <a:t>Improved Financial Planning: Discuss how the project aims to enhance financial planning by providing a reliable profit prediction model. Accurate profit estimations can facilitate budgeting, financial forecasting, and long-term planning, allowing companies to set realistic targets and evaluate their financial performance effectively.</a:t>
            </a:r>
          </a:p>
        </p:txBody>
      </p:sp>
    </p:spTree>
    <p:extLst>
      <p:ext uri="{BB962C8B-B14F-4D97-AF65-F5344CB8AC3E}">
        <p14:creationId xmlns:p14="http://schemas.microsoft.com/office/powerpoint/2010/main" val="30446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7D0B9AE2-1385-4DC8-A14D-CF70983DC407}"/>
              </a:ext>
            </a:extLst>
          </p:cNvPr>
          <p:cNvSpPr/>
          <p:nvPr/>
        </p:nvSpPr>
        <p:spPr>
          <a:xfrm>
            <a:off x="619760" y="938774"/>
            <a:ext cx="7272489"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effectLst>
                  <a:outerShdw blurRad="38100" dist="38100" dir="2700000" algn="tl">
                    <a:srgbClr val="000000">
                      <a:alpha val="43137"/>
                    </a:srgbClr>
                  </a:outerShdw>
                </a:effectLst>
                <a:latin typeface="Arial Rounded MT Bold" panose="020F0704030504030204" pitchFamily="34" charset="0"/>
              </a:rPr>
              <a:t>Contents</a:t>
            </a:r>
            <a:endParaRPr lang="en-IN" sz="3200" b="1" dirty="0">
              <a:effectLst>
                <a:outerShdw blurRad="38100" dist="38100" dir="2700000" algn="tl">
                  <a:srgbClr val="000000">
                    <a:alpha val="43137"/>
                  </a:srgbClr>
                </a:outerShdw>
              </a:effectLst>
              <a:latin typeface="Arial Rounded MT Bold" panose="020F0704030504030204" pitchFamily="34" charset="0"/>
            </a:endParaRPr>
          </a:p>
        </p:txBody>
      </p:sp>
      <p:sp>
        <p:nvSpPr>
          <p:cNvPr id="9" name="TextBox 8">
            <a:extLst>
              <a:ext uri="{FF2B5EF4-FFF2-40B4-BE49-F238E27FC236}">
                <a16:creationId xmlns:a16="http://schemas.microsoft.com/office/drawing/2014/main" id="{D5FC09C2-2C4A-4F89-B54F-CE26BE970FF7}"/>
              </a:ext>
            </a:extLst>
          </p:cNvPr>
          <p:cNvSpPr txBox="1"/>
          <p:nvPr/>
        </p:nvSpPr>
        <p:spPr>
          <a:xfrm>
            <a:off x="1135789" y="2321004"/>
            <a:ext cx="2776336" cy="2215991"/>
          </a:xfrm>
          <a:prstGeom prst="rect">
            <a:avLst/>
          </a:prstGeom>
          <a:noFill/>
        </p:spPr>
        <p:txBody>
          <a:bodyPr wrap="square" lIns="91440" tIns="45720" rIns="91440" bIns="45720" anchor="t">
            <a:spAutoFit/>
          </a:bodyPr>
          <a:lstStyle/>
          <a:p>
            <a:pPr marL="457200" indent="-457200" eaLnBrk="1" hangingPunct="1">
              <a:buFont typeface="+mj-lt"/>
              <a:buAutoNum type="arabicPeriod"/>
            </a:pPr>
            <a:r>
              <a:rPr lang="en-US" sz="2300" dirty="0">
                <a:latin typeface="Rockwell"/>
              </a:rPr>
              <a:t>Abstract</a:t>
            </a:r>
          </a:p>
          <a:p>
            <a:pPr marL="457200" indent="-457200" eaLnBrk="1" hangingPunct="1">
              <a:buFont typeface="+mj-lt"/>
              <a:buAutoNum type="arabicPeriod"/>
            </a:pPr>
            <a:r>
              <a:rPr lang="en-US" sz="2300" dirty="0">
                <a:latin typeface="Rockwell"/>
              </a:rPr>
              <a:t>Introduction</a:t>
            </a:r>
            <a:endParaRPr lang="en-US" sz="2300" dirty="0">
              <a:latin typeface="Rockwell" panose="02060603020205020403" pitchFamily="18" charset="0"/>
            </a:endParaRPr>
          </a:p>
          <a:p>
            <a:pPr marL="457200" indent="-457200">
              <a:buAutoNum type="arabicPeriod"/>
            </a:pPr>
            <a:r>
              <a:rPr lang="en-US" sz="2300" dirty="0">
                <a:latin typeface="Rockwell"/>
              </a:rPr>
              <a:t>Objectives</a:t>
            </a:r>
          </a:p>
          <a:p>
            <a:pPr marL="457200" indent="-457200" eaLnBrk="1" hangingPunct="1">
              <a:buFont typeface="+mj-lt"/>
              <a:buAutoNum type="arabicPeriod"/>
            </a:pPr>
            <a:r>
              <a:rPr lang="en-US" sz="2300" dirty="0">
                <a:latin typeface="Rockwell"/>
              </a:rPr>
              <a:t>Implementation</a:t>
            </a:r>
          </a:p>
          <a:p>
            <a:pPr marL="457200" indent="-457200">
              <a:buAutoNum type="arabicPeriod"/>
            </a:pPr>
            <a:r>
              <a:rPr lang="en-US" sz="2300" dirty="0">
                <a:latin typeface="Rockwell"/>
              </a:rPr>
              <a:t>Results</a:t>
            </a:r>
          </a:p>
          <a:p>
            <a:pPr marL="457200" indent="-457200" eaLnBrk="1" hangingPunct="1">
              <a:buFont typeface="+mj-lt"/>
              <a:buAutoNum type="arabicPeriod"/>
            </a:pPr>
            <a:r>
              <a:rPr lang="en-US" sz="2300" dirty="0">
                <a:latin typeface="Rockwell"/>
              </a:rPr>
              <a:t>Conclusion</a:t>
            </a:r>
          </a:p>
        </p:txBody>
      </p:sp>
      <p:sp>
        <p:nvSpPr>
          <p:cNvPr id="12" name="Rectangle 11">
            <a:extLst>
              <a:ext uri="{FF2B5EF4-FFF2-40B4-BE49-F238E27FC236}">
                <a16:creationId xmlns:a16="http://schemas.microsoft.com/office/drawing/2014/main" id="{B9B092DD-19EE-715F-7D40-BDF4D80586E3}"/>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3</a:t>
            </a:r>
          </a:p>
        </p:txBody>
      </p:sp>
      <p:pic>
        <p:nvPicPr>
          <p:cNvPr id="2" name="Picture 2">
            <a:extLst>
              <a:ext uri="{FF2B5EF4-FFF2-40B4-BE49-F238E27FC236}">
                <a16:creationId xmlns:a16="http://schemas.microsoft.com/office/drawing/2014/main" id="{3AEB970C-E65A-3E99-D3C0-23998367EF50}"/>
              </a:ext>
            </a:extLst>
          </p:cNvPr>
          <p:cNvPicPr>
            <a:picLocks noChangeAspect="1"/>
          </p:cNvPicPr>
          <p:nvPr/>
        </p:nvPicPr>
        <p:blipFill>
          <a:blip r:embed="rId2"/>
          <a:stretch>
            <a:fillRect/>
          </a:stretch>
        </p:blipFill>
        <p:spPr>
          <a:xfrm>
            <a:off x="8446145" y="621746"/>
            <a:ext cx="2302928" cy="4471686"/>
          </a:xfrm>
          <a:prstGeom prst="rect">
            <a:avLst/>
          </a:prstGeom>
        </p:spPr>
      </p:pic>
      <p:sp>
        <p:nvSpPr>
          <p:cNvPr id="3" name="Rectangle 2">
            <a:extLst>
              <a:ext uri="{FF2B5EF4-FFF2-40B4-BE49-F238E27FC236}">
                <a16:creationId xmlns:a16="http://schemas.microsoft.com/office/drawing/2014/main" id="{EACC9130-7FB0-C141-907E-9677DE8F9EEC}"/>
              </a:ext>
            </a:extLst>
          </p:cNvPr>
          <p:cNvSpPr/>
          <p:nvPr/>
        </p:nvSpPr>
        <p:spPr>
          <a:xfrm>
            <a:off x="619760" y="5629516"/>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4" name="Rectangle 3">
            <a:extLst>
              <a:ext uri="{FF2B5EF4-FFF2-40B4-BE49-F238E27FC236}">
                <a16:creationId xmlns:a16="http://schemas.microsoft.com/office/drawing/2014/main" id="{CDEAF21B-1C63-D182-5FC9-2D4810DA74B2}"/>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160113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D8D0B6CE-7114-479F-8126-DC8A44044355}"/>
              </a:ext>
            </a:extLst>
          </p:cNvPr>
          <p:cNvSpPr/>
          <p:nvPr/>
        </p:nvSpPr>
        <p:spPr>
          <a:xfrm>
            <a:off x="619760" y="929897"/>
            <a:ext cx="7272489"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effectLst>
                  <a:outerShdw blurRad="38100" dist="38100" dir="2700000" algn="tl">
                    <a:srgbClr val="000000">
                      <a:alpha val="43137"/>
                    </a:srgbClr>
                  </a:outerShdw>
                </a:effectLst>
                <a:latin typeface="Arial Rounded MT Bold" panose="020F0704030504030204" pitchFamily="34" charset="0"/>
              </a:rPr>
              <a:t>1.Abstract</a:t>
            </a:r>
            <a:endParaRPr lang="en-IN" sz="3200" b="1">
              <a:effectLst>
                <a:outerShdw blurRad="38100" dist="38100" dir="2700000" algn="tl">
                  <a:srgbClr val="000000">
                    <a:alpha val="43137"/>
                  </a:srgbClr>
                </a:outerShdw>
              </a:effectLst>
              <a:latin typeface="Arial Rounded MT Bold" panose="020F0704030504030204" pitchFamily="34" charset="0"/>
            </a:endParaRPr>
          </a:p>
        </p:txBody>
      </p:sp>
      <p:sp>
        <p:nvSpPr>
          <p:cNvPr id="7" name="TextBox 6">
            <a:extLst>
              <a:ext uri="{FF2B5EF4-FFF2-40B4-BE49-F238E27FC236}">
                <a16:creationId xmlns:a16="http://schemas.microsoft.com/office/drawing/2014/main" id="{BDCA6F67-1B6D-4478-96FA-EE212370DC49}"/>
              </a:ext>
            </a:extLst>
          </p:cNvPr>
          <p:cNvSpPr txBox="1"/>
          <p:nvPr/>
        </p:nvSpPr>
        <p:spPr>
          <a:xfrm>
            <a:off x="1104992" y="2098198"/>
            <a:ext cx="9982015" cy="369332"/>
          </a:xfrm>
          <a:prstGeom prst="rect">
            <a:avLst/>
          </a:prstGeom>
          <a:noFill/>
        </p:spPr>
        <p:txBody>
          <a:bodyPr wrap="square" lIns="91440" tIns="45720" rIns="91440" bIns="45720" anchor="t">
            <a:spAutoFit/>
          </a:bodyPr>
          <a:lstStyle/>
          <a:p>
            <a:pPr algn="just"/>
            <a:endParaRPr lang="en-US">
              <a:latin typeface="Rockwell" panose="02060603020205020403" pitchFamily="18" charset="0"/>
            </a:endParaRPr>
          </a:p>
        </p:txBody>
      </p:sp>
      <p:sp>
        <p:nvSpPr>
          <p:cNvPr id="10" name="Rectangle 9">
            <a:extLst>
              <a:ext uri="{FF2B5EF4-FFF2-40B4-BE49-F238E27FC236}">
                <a16:creationId xmlns:a16="http://schemas.microsoft.com/office/drawing/2014/main" id="{EC87845E-826A-F5E3-887C-ED4506108A80}"/>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
        <p:nvSpPr>
          <p:cNvPr id="12" name="Rectangle 11">
            <a:extLst>
              <a:ext uri="{FF2B5EF4-FFF2-40B4-BE49-F238E27FC236}">
                <a16:creationId xmlns:a16="http://schemas.microsoft.com/office/drawing/2014/main" id="{93E37D48-9294-895E-4EEF-5EC8A1DD1F2E}"/>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4</a:t>
            </a:r>
          </a:p>
        </p:txBody>
      </p:sp>
      <p:sp>
        <p:nvSpPr>
          <p:cNvPr id="13" name="TextBox 12">
            <a:extLst>
              <a:ext uri="{FF2B5EF4-FFF2-40B4-BE49-F238E27FC236}">
                <a16:creationId xmlns:a16="http://schemas.microsoft.com/office/drawing/2014/main" id="{045378A3-8870-BCE8-B72D-0E059AE8A9D7}"/>
              </a:ext>
            </a:extLst>
          </p:cNvPr>
          <p:cNvSpPr txBox="1"/>
          <p:nvPr/>
        </p:nvSpPr>
        <p:spPr>
          <a:xfrm>
            <a:off x="779362" y="3550867"/>
            <a:ext cx="1063327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v"/>
            </a:pPr>
            <a:r>
              <a:rPr lang="en-IN" sz="2000" kern="100" dirty="0">
                <a:effectLst/>
                <a:latin typeface="Rockwell" panose="02060603020205020403" pitchFamily="18" charset="0"/>
                <a:ea typeface="Calibri" panose="020F0502020204030204" pitchFamily="34" charset="0"/>
                <a:cs typeface="Times New Roman" panose="02020603050405020304" pitchFamily="18" charset="0"/>
              </a:rPr>
              <a:t>Several regression models, including Linear Regression, Ridge Regression, Lasso Regression, and Random Forest Regression, were implemented and evaluated. The models were trained using a portion of the dataset and evaluated on the remaining unseen data. Evaluation metrics such as R-squared, mean squared error (MSE), and mean absolute error (MAE) were employed to assess the performance of each model.</a:t>
            </a:r>
          </a:p>
          <a:p>
            <a:pPr marL="285750" indent="-285750" algn="just">
              <a:buFont typeface="Wingdings"/>
              <a:buChar char="v"/>
            </a:pPr>
            <a:endParaRPr lang="en-US" dirty="0">
              <a:latin typeface="Rockwell" panose="02060603020205020403" pitchFamily="18" charset="0"/>
            </a:endParaRPr>
          </a:p>
        </p:txBody>
      </p:sp>
      <p:sp>
        <p:nvSpPr>
          <p:cNvPr id="3" name="TextBox 2">
            <a:extLst>
              <a:ext uri="{FF2B5EF4-FFF2-40B4-BE49-F238E27FC236}">
                <a16:creationId xmlns:a16="http://schemas.microsoft.com/office/drawing/2014/main" id="{422D2594-8570-1B33-5109-6C14123BA1AE}"/>
              </a:ext>
            </a:extLst>
          </p:cNvPr>
          <p:cNvSpPr txBox="1"/>
          <p:nvPr/>
        </p:nvSpPr>
        <p:spPr>
          <a:xfrm>
            <a:off x="779363" y="1753526"/>
            <a:ext cx="10633273" cy="1631216"/>
          </a:xfrm>
          <a:prstGeom prst="rect">
            <a:avLst/>
          </a:prstGeom>
          <a:noFill/>
        </p:spPr>
        <p:txBody>
          <a:bodyPr wrap="square">
            <a:spAutoFit/>
          </a:bodyPr>
          <a:lstStyle/>
          <a:p>
            <a:pPr marL="285750" indent="-285750" algn="just">
              <a:buFont typeface="Wingdings" panose="05000000000000000000" pitchFamily="2" charset="2"/>
              <a:buChar char="v"/>
            </a:pPr>
            <a:r>
              <a:rPr lang="en-IN" sz="2000" kern="100" dirty="0">
                <a:effectLst/>
                <a:latin typeface="Rockwell" panose="02060603020205020403" pitchFamily="18" charset="0"/>
                <a:ea typeface="Calibri" panose="020F0502020204030204" pitchFamily="34" charset="0"/>
                <a:cs typeface="Times New Roman" panose="02020603050405020304" pitchFamily="18" charset="0"/>
              </a:rPr>
              <a:t>This project aims to build a machine learning model to predict the profit value of a company based on its R&amp;D Spend, Administration Cost, and Marketing Spend. The dataset used for training and evaluation consists of 50 rows, capturing relevant financial information for different companies.</a:t>
            </a:r>
          </a:p>
          <a:p>
            <a:pPr algn="just"/>
            <a:endParaRPr lang="en-IN" sz="2000" dirty="0">
              <a:latin typeface="Rockwell" panose="02060603020205020403" pitchFamily="18" charset="0"/>
            </a:endParaRPr>
          </a:p>
        </p:txBody>
      </p:sp>
      <p:sp>
        <p:nvSpPr>
          <p:cNvPr id="2" name="Rectangle 1">
            <a:extLst>
              <a:ext uri="{FF2B5EF4-FFF2-40B4-BE49-F238E27FC236}">
                <a16:creationId xmlns:a16="http://schemas.microsoft.com/office/drawing/2014/main" id="{7FA14F27-AE5C-3592-0EAC-1B8852414F5D}"/>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Tree>
    <p:extLst>
      <p:ext uri="{BB962C8B-B14F-4D97-AF65-F5344CB8AC3E}">
        <p14:creationId xmlns:p14="http://schemas.microsoft.com/office/powerpoint/2010/main" val="284606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72CA8D30-55B2-4AD1-A669-6FC0BCFBC6C1}"/>
              </a:ext>
            </a:extLst>
          </p:cNvPr>
          <p:cNvSpPr/>
          <p:nvPr/>
        </p:nvSpPr>
        <p:spPr>
          <a:xfrm>
            <a:off x="619760" y="929897"/>
            <a:ext cx="7272489"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effectLst>
                  <a:outerShdw blurRad="38100" dist="38100" dir="2700000" algn="tl">
                    <a:srgbClr val="000000">
                      <a:alpha val="43137"/>
                    </a:srgbClr>
                  </a:outerShdw>
                </a:effectLst>
                <a:latin typeface="Arial Rounded MT Bold"/>
              </a:rPr>
              <a:t>2.Introduction</a:t>
            </a:r>
            <a:endParaRPr lang="en-IN" sz="3200" b="1">
              <a:effectLst>
                <a:outerShdw blurRad="38100" dist="38100" dir="2700000" algn="tl">
                  <a:srgbClr val="000000">
                    <a:alpha val="43137"/>
                  </a:srgbClr>
                </a:outerShdw>
              </a:effectLst>
              <a:latin typeface="Arial Rounded MT Bold" panose="020F0704030504030204" pitchFamily="34" charset="0"/>
            </a:endParaRPr>
          </a:p>
        </p:txBody>
      </p:sp>
      <p:sp>
        <p:nvSpPr>
          <p:cNvPr id="11" name="Rectangle 10">
            <a:extLst>
              <a:ext uri="{FF2B5EF4-FFF2-40B4-BE49-F238E27FC236}">
                <a16:creationId xmlns:a16="http://schemas.microsoft.com/office/drawing/2014/main" id="{CEF57FD7-7121-3E15-BF00-DAC7E56B56B4}"/>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5</a:t>
            </a:r>
          </a:p>
        </p:txBody>
      </p:sp>
      <p:sp>
        <p:nvSpPr>
          <p:cNvPr id="12" name="TextBox 11">
            <a:extLst>
              <a:ext uri="{FF2B5EF4-FFF2-40B4-BE49-F238E27FC236}">
                <a16:creationId xmlns:a16="http://schemas.microsoft.com/office/drawing/2014/main" id="{FE3846A3-E895-E89D-9115-89123A98B69C}"/>
              </a:ext>
            </a:extLst>
          </p:cNvPr>
          <p:cNvSpPr txBox="1"/>
          <p:nvPr/>
        </p:nvSpPr>
        <p:spPr>
          <a:xfrm>
            <a:off x="1126603" y="2098198"/>
            <a:ext cx="99387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IN" dirty="0">
                <a:effectLst/>
                <a:latin typeface="Rockwell" panose="02060603020205020403" pitchFamily="18" charset="0"/>
                <a:ea typeface="Calibri" panose="020F0502020204030204" pitchFamily="34" charset="0"/>
              </a:rPr>
              <a:t>In today's competitive business landscape, the ability to accurately predict the financial performance of a company is crucial for making informed decisions and strategic planning. One key metric that serves as a measure of success is the company's profit value. Being able to forecast profit values can provide valuable insights into the factors driving financial success and guide resource allocation and investment decisions. </a:t>
            </a:r>
          </a:p>
          <a:p>
            <a:pPr algn="just"/>
            <a:endParaRPr lang="en-IN" dirty="0">
              <a:effectLst/>
              <a:latin typeface="Rockwell" panose="02060603020205020403" pitchFamily="18" charset="0"/>
              <a:ea typeface="Calibri" panose="020F0502020204030204" pitchFamily="34" charset="0"/>
            </a:endParaRPr>
          </a:p>
          <a:p>
            <a:pPr marL="285750" indent="-285750" algn="just">
              <a:buFont typeface="Wingdings" panose="05000000000000000000" pitchFamily="2" charset="2"/>
              <a:buChar char="v"/>
            </a:pPr>
            <a:r>
              <a:rPr lang="en-IN" sz="1800" dirty="0">
                <a:effectLst/>
                <a:latin typeface="Rockwell" panose="02060603020205020403" pitchFamily="18" charset="0"/>
                <a:ea typeface="Calibri" panose="020F0502020204030204" pitchFamily="34" charset="0"/>
              </a:rPr>
              <a:t>This project focuses on leveraging machine learning techniques to develop a predictive model for estimating the profit value of a company. </a:t>
            </a:r>
          </a:p>
          <a:p>
            <a:pPr algn="just"/>
            <a:endParaRPr lang="en-IN" sz="1800" dirty="0">
              <a:effectLst/>
              <a:latin typeface="Rockwell" panose="02060603020205020403" pitchFamily="18" charset="0"/>
              <a:ea typeface="Calibri" panose="020F0502020204030204" pitchFamily="34" charset="0"/>
            </a:endParaRPr>
          </a:p>
          <a:p>
            <a:pPr marL="285750" indent="-285750" algn="just">
              <a:buFont typeface="Wingdings" panose="05000000000000000000" pitchFamily="2" charset="2"/>
              <a:buChar char="v"/>
            </a:pPr>
            <a:r>
              <a:rPr lang="en-IN" sz="1800" dirty="0">
                <a:effectLst/>
                <a:latin typeface="Rockwell" panose="02060603020205020403" pitchFamily="18" charset="0"/>
                <a:ea typeface="Calibri" panose="020F0502020204030204" pitchFamily="34" charset="0"/>
              </a:rPr>
              <a:t>By analysing a dataset containing financial information from 50 different companies, th</a:t>
            </a:r>
            <a:r>
              <a:rPr lang="en-IN" dirty="0">
                <a:latin typeface="Rockwell" panose="02060603020205020403" pitchFamily="18" charset="0"/>
                <a:ea typeface="Calibri" panose="020F0502020204030204" pitchFamily="34" charset="0"/>
              </a:rPr>
              <a:t>e project</a:t>
            </a:r>
            <a:r>
              <a:rPr lang="en-IN" sz="1800" dirty="0">
                <a:effectLst/>
                <a:latin typeface="Rockwell" panose="02060603020205020403" pitchFamily="18" charset="0"/>
                <a:ea typeface="Calibri" panose="020F0502020204030204" pitchFamily="34" charset="0"/>
              </a:rPr>
              <a:t> aim to build a reliable machine learning model capable of accurately predicting profit values based on the given features.</a:t>
            </a:r>
            <a:endParaRPr lang="en-US" b="0" i="0" dirty="0">
              <a:effectLst/>
              <a:latin typeface="Rockwell" panose="02060603020205020403" pitchFamily="18" charset="0"/>
            </a:endParaRPr>
          </a:p>
          <a:p>
            <a:pPr marL="285750" indent="-285750" algn="just">
              <a:buFont typeface="Wingdings" panose="05000000000000000000" pitchFamily="2" charset="2"/>
              <a:buChar char="v"/>
            </a:pPr>
            <a:endParaRPr lang="en-US" dirty="0">
              <a:latin typeface="Rockwell" panose="02060603020205020403" pitchFamily="18" charset="0"/>
            </a:endParaRPr>
          </a:p>
        </p:txBody>
      </p:sp>
      <p:sp>
        <p:nvSpPr>
          <p:cNvPr id="2" name="Rectangle 1">
            <a:extLst>
              <a:ext uri="{FF2B5EF4-FFF2-40B4-BE49-F238E27FC236}">
                <a16:creationId xmlns:a16="http://schemas.microsoft.com/office/drawing/2014/main" id="{3015CBF3-FF40-EB18-663A-AD7FC88DC886}"/>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3" name="Rectangle 2">
            <a:extLst>
              <a:ext uri="{FF2B5EF4-FFF2-40B4-BE49-F238E27FC236}">
                <a16:creationId xmlns:a16="http://schemas.microsoft.com/office/drawing/2014/main" id="{637F5492-64C3-A739-0D0D-B759CF24528A}"/>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153465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5EEA28C5-8BD0-4C2D-87BD-DDCCCB64AD4F}"/>
              </a:ext>
            </a:extLst>
          </p:cNvPr>
          <p:cNvSpPr/>
          <p:nvPr/>
        </p:nvSpPr>
        <p:spPr>
          <a:xfrm>
            <a:off x="619760" y="929897"/>
            <a:ext cx="7744311"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a:latin typeface="Arial Rounded MT Bold"/>
              </a:rPr>
              <a:t>3.Objectives</a:t>
            </a:r>
            <a:endParaRPr lang="en-US" sz="3200" b="1">
              <a:latin typeface="Arial Rounded MT Bold" panose="020F0704030504030204" pitchFamily="34" charset="0"/>
            </a:endParaRPr>
          </a:p>
        </p:txBody>
      </p:sp>
      <p:sp>
        <p:nvSpPr>
          <p:cNvPr id="11" name="Rectangle 10">
            <a:extLst>
              <a:ext uri="{FF2B5EF4-FFF2-40B4-BE49-F238E27FC236}">
                <a16:creationId xmlns:a16="http://schemas.microsoft.com/office/drawing/2014/main" id="{8FB0DF8A-7BF0-5052-BFBD-0EAA4613E83B}"/>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6</a:t>
            </a:r>
          </a:p>
        </p:txBody>
      </p:sp>
      <p:sp>
        <p:nvSpPr>
          <p:cNvPr id="12" name="TextBox 11">
            <a:extLst>
              <a:ext uri="{FF2B5EF4-FFF2-40B4-BE49-F238E27FC236}">
                <a16:creationId xmlns:a16="http://schemas.microsoft.com/office/drawing/2014/main" id="{F6E05B42-F3FF-CD85-68E8-4DA6622747DB}"/>
              </a:ext>
            </a:extLst>
          </p:cNvPr>
          <p:cNvSpPr txBox="1"/>
          <p:nvPr/>
        </p:nvSpPr>
        <p:spPr>
          <a:xfrm>
            <a:off x="619760" y="1669363"/>
            <a:ext cx="5215432" cy="2950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gn="just">
              <a:lnSpc>
                <a:spcPct val="150000"/>
              </a:lnSpc>
              <a:buFont typeface="Wingdings" panose="05000000000000000000" pitchFamily="2" charset="2"/>
              <a:buChar char="§"/>
            </a:pPr>
            <a:r>
              <a:rPr lang="en-US" b="1" i="0" dirty="0">
                <a:effectLst/>
                <a:latin typeface="Rockwell" panose="02060603020205020403" pitchFamily="18" charset="0"/>
              </a:rPr>
              <a:t>Develop a machine learning model: </a:t>
            </a:r>
            <a:r>
              <a:rPr lang="en-US" b="0" i="0" dirty="0">
                <a:effectLst/>
                <a:latin typeface="Rockwell" panose="02060603020205020403" pitchFamily="18" charset="0"/>
              </a:rPr>
              <a:t>Create a robust machine learning model that can accurately predict the profit value of a company based on its R&amp;D Spend, Administration Cost, and Marketing Spend.</a:t>
            </a:r>
          </a:p>
          <a:p>
            <a:pPr lvl="1" algn="just">
              <a:lnSpc>
                <a:spcPct val="150000"/>
              </a:lnSpc>
            </a:pPr>
            <a:endParaRPr lang="en-US" dirty="0">
              <a:latin typeface="Rockwell" panose="02060603020205020403" pitchFamily="18" charset="0"/>
            </a:endParaRPr>
          </a:p>
        </p:txBody>
      </p:sp>
      <p:sp>
        <p:nvSpPr>
          <p:cNvPr id="2" name="Rectangle 1">
            <a:extLst>
              <a:ext uri="{FF2B5EF4-FFF2-40B4-BE49-F238E27FC236}">
                <a16:creationId xmlns:a16="http://schemas.microsoft.com/office/drawing/2014/main" id="{196509AD-7B59-A7A6-AFC3-580B53679505}"/>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3" name="Rectangle 2">
            <a:extLst>
              <a:ext uri="{FF2B5EF4-FFF2-40B4-BE49-F238E27FC236}">
                <a16:creationId xmlns:a16="http://schemas.microsoft.com/office/drawing/2014/main" id="{9EC76248-617F-6282-A42F-58FC24912192}"/>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
        <p:nvSpPr>
          <p:cNvPr id="6" name="TextBox 5">
            <a:extLst>
              <a:ext uri="{FF2B5EF4-FFF2-40B4-BE49-F238E27FC236}">
                <a16:creationId xmlns:a16="http://schemas.microsoft.com/office/drawing/2014/main" id="{D92A9F7A-245A-94DB-C6D8-882376A1FBB9}"/>
              </a:ext>
            </a:extLst>
          </p:cNvPr>
          <p:cNvSpPr txBox="1"/>
          <p:nvPr/>
        </p:nvSpPr>
        <p:spPr>
          <a:xfrm>
            <a:off x="6096000" y="1669363"/>
            <a:ext cx="4971068" cy="3366371"/>
          </a:xfrm>
          <a:prstGeom prst="rect">
            <a:avLst/>
          </a:prstGeom>
          <a:noFill/>
        </p:spPr>
        <p:txBody>
          <a:bodyPr wrap="square">
            <a:spAutoFit/>
          </a:bodyPr>
          <a:lstStyle/>
          <a:p>
            <a:pPr marL="285750" indent="-285750" algn="just">
              <a:lnSpc>
                <a:spcPct val="150000"/>
              </a:lnSpc>
              <a:buFont typeface="Wingdings"/>
              <a:buChar char="v"/>
            </a:pPr>
            <a:r>
              <a:rPr lang="en-US" b="1" i="0" dirty="0">
                <a:effectLst/>
                <a:latin typeface="Rockwell" panose="02060603020205020403" pitchFamily="18" charset="0"/>
              </a:rPr>
              <a:t>Enhance financial planning: </a:t>
            </a:r>
            <a:r>
              <a:rPr lang="en-US" b="0" i="0" dirty="0">
                <a:effectLst/>
                <a:latin typeface="Rockwell" panose="02060603020205020403" pitchFamily="18" charset="0"/>
              </a:rPr>
              <a:t>Support companies in enhancing their financial planning capabilities by providing reliable profit estimations, enabling them to set realistic targets, allocate resources effectively, and evaluate financial performance.</a:t>
            </a:r>
          </a:p>
          <a:p>
            <a:pPr marL="285750" indent="-285750" algn="just">
              <a:lnSpc>
                <a:spcPct val="150000"/>
              </a:lnSpc>
              <a:buFont typeface="Wingdings"/>
              <a:buChar char="v"/>
            </a:pPr>
            <a:endParaRPr lang="en-US" dirty="0">
              <a:latin typeface="Rockwell" panose="02060603020205020403" pitchFamily="18" charset="0"/>
            </a:endParaRPr>
          </a:p>
        </p:txBody>
      </p:sp>
    </p:spTree>
    <p:extLst>
      <p:ext uri="{BB962C8B-B14F-4D97-AF65-F5344CB8AC3E}">
        <p14:creationId xmlns:p14="http://schemas.microsoft.com/office/powerpoint/2010/main" val="13325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4D7001-A409-CBF2-6430-69744892E58D}"/>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8</a:t>
            </a:r>
          </a:p>
        </p:txBody>
      </p:sp>
      <p:sp>
        <p:nvSpPr>
          <p:cNvPr id="12" name="Arrow: Pentagon 11">
            <a:extLst>
              <a:ext uri="{FF2B5EF4-FFF2-40B4-BE49-F238E27FC236}">
                <a16:creationId xmlns:a16="http://schemas.microsoft.com/office/drawing/2014/main" id="{ABE98539-7C5A-9FB7-90A7-0C83733688AA}"/>
              </a:ext>
            </a:extLst>
          </p:cNvPr>
          <p:cNvSpPr/>
          <p:nvPr/>
        </p:nvSpPr>
        <p:spPr>
          <a:xfrm>
            <a:off x="619760" y="929897"/>
            <a:ext cx="7744311"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latin typeface="Arial Rounded MT Bold"/>
              </a:rPr>
              <a:t>5.Implementation</a:t>
            </a:r>
            <a:endParaRPr lang="en-US" sz="3200" b="1" dirty="0">
              <a:latin typeface="Arial Rounded MT Bold" panose="020F0704030504030204" pitchFamily="34" charset="0"/>
            </a:endParaRPr>
          </a:p>
        </p:txBody>
      </p:sp>
      <p:sp>
        <p:nvSpPr>
          <p:cNvPr id="13" name="TextBox 12">
            <a:extLst>
              <a:ext uri="{FF2B5EF4-FFF2-40B4-BE49-F238E27FC236}">
                <a16:creationId xmlns:a16="http://schemas.microsoft.com/office/drawing/2014/main" id="{531D83CE-D35A-E1F2-74D0-BD7D1AFADFCD}"/>
              </a:ext>
            </a:extLst>
          </p:cNvPr>
          <p:cNvSpPr txBox="1"/>
          <p:nvPr/>
        </p:nvSpPr>
        <p:spPr>
          <a:xfrm>
            <a:off x="1100527" y="1780950"/>
            <a:ext cx="4800652" cy="14773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b="0" i="0" dirty="0">
                <a:effectLst/>
                <a:latin typeface="Rockwell" panose="02060603020205020403" pitchFamily="18" charset="0"/>
              </a:rPr>
              <a:t>1.</a:t>
            </a:r>
            <a:r>
              <a:rPr lang="en-IN" b="0" i="0" dirty="0">
                <a:solidFill>
                  <a:srgbClr val="D1D5DB"/>
                </a:solidFill>
                <a:effectLst/>
                <a:latin typeface="Söhne"/>
              </a:rPr>
              <a:t> </a:t>
            </a:r>
            <a:r>
              <a:rPr lang="en-IN" b="1" i="0" dirty="0">
                <a:effectLst/>
                <a:latin typeface="Söhne"/>
              </a:rPr>
              <a:t>Data Collection</a:t>
            </a:r>
            <a:endParaRPr lang="en-IN" b="1" i="0" dirty="0">
              <a:effectLst/>
              <a:latin typeface="Rockwell" panose="02060603020205020403" pitchFamily="18" charset="0"/>
            </a:endParaRPr>
          </a:p>
          <a:p>
            <a:pPr marL="285750" indent="-285750" algn="just">
              <a:buFont typeface="Arial" panose="020B0604020202020204" pitchFamily="34" charset="0"/>
              <a:buChar char="•"/>
            </a:pPr>
            <a:r>
              <a:rPr lang="en-US" b="0" i="0" dirty="0">
                <a:effectLst/>
                <a:latin typeface="Rockwell" panose="02060603020205020403" pitchFamily="18" charset="0"/>
              </a:rPr>
              <a:t>Describe the process of collecting the dataset that includes information on R&amp;D Spend, Administration Cost, Marketing Spend, and Profit values for companies. </a:t>
            </a:r>
            <a:endParaRPr lang="en-IN" b="0" i="0" dirty="0">
              <a:effectLst/>
              <a:latin typeface="Rockwell" panose="02060603020205020403" pitchFamily="18" charset="0"/>
            </a:endParaRPr>
          </a:p>
        </p:txBody>
      </p:sp>
      <p:sp>
        <p:nvSpPr>
          <p:cNvPr id="4" name="TextBox 3">
            <a:extLst>
              <a:ext uri="{FF2B5EF4-FFF2-40B4-BE49-F238E27FC236}">
                <a16:creationId xmlns:a16="http://schemas.microsoft.com/office/drawing/2014/main" id="{ECF9E314-3EDD-6562-F790-532AEAC3D7B5}"/>
              </a:ext>
            </a:extLst>
          </p:cNvPr>
          <p:cNvSpPr txBox="1"/>
          <p:nvPr/>
        </p:nvSpPr>
        <p:spPr>
          <a:xfrm>
            <a:off x="6044704" y="1775032"/>
            <a:ext cx="5286315" cy="923330"/>
          </a:xfrm>
          <a:prstGeom prst="rect">
            <a:avLst/>
          </a:prstGeom>
          <a:noFill/>
          <a:ln>
            <a:solidFill>
              <a:schemeClr val="tx1"/>
            </a:solidFill>
          </a:ln>
        </p:spPr>
        <p:txBody>
          <a:bodyPr wrap="square">
            <a:spAutoFit/>
          </a:bodyPr>
          <a:lstStyle/>
          <a:p>
            <a:pPr algn="l">
              <a:buFont typeface="+mj-lt"/>
              <a:buAutoNum type="arabicPeriod" startAt="2"/>
            </a:pPr>
            <a:r>
              <a:rPr lang="en-IN" b="1" i="0" dirty="0">
                <a:effectLst/>
                <a:latin typeface="Rockwell" panose="02060603020205020403" pitchFamily="18" charset="0"/>
              </a:rPr>
              <a:t>Data </a:t>
            </a:r>
            <a:r>
              <a:rPr lang="en-IN" b="1" i="0" dirty="0" err="1">
                <a:effectLst/>
                <a:latin typeface="Rockwell" panose="02060603020205020403" pitchFamily="18" charset="0"/>
              </a:rPr>
              <a:t>Preprocessing</a:t>
            </a:r>
            <a:r>
              <a:rPr lang="en-IN" b="1" i="0" dirty="0">
                <a:effectLst/>
                <a:latin typeface="Rockwell" panose="02060603020205020403" pitchFamily="18" charset="0"/>
              </a:rPr>
              <a:t>: </a:t>
            </a:r>
            <a:endParaRPr lang="en-IN" b="1" i="0" dirty="0">
              <a:effectLst/>
              <a:latin typeface="Rockwell" panose="02060603020205020403" pitchFamily="18" charset="0"/>
              <a:ea typeface="Sans Serif Collection" panose="020B0502040504020204" pitchFamily="34" charset="0"/>
              <a:cs typeface="Sans Serif Collection" panose="020B0502040504020204" pitchFamily="34" charset="0"/>
            </a:endParaRPr>
          </a:p>
          <a:p>
            <a:pPr marL="285750" indent="-285750" algn="l">
              <a:buFont typeface="Arial" panose="020B0604020202020204" pitchFamily="34" charset="0"/>
              <a:buChar char="•"/>
            </a:pPr>
            <a:r>
              <a:rPr lang="en-IN" b="0" i="0" dirty="0">
                <a:effectLst/>
                <a:latin typeface="Rockwell" panose="02060603020205020403" pitchFamily="18" charset="0"/>
                <a:ea typeface="Sans Serif Collection" panose="020B0502040504020204" pitchFamily="34" charset="0"/>
                <a:cs typeface="Sans Serif Collection" panose="020B0502040504020204" pitchFamily="34" charset="0"/>
              </a:rPr>
              <a:t>Performed EDA to gain insights from the data, ensure the data quality.</a:t>
            </a:r>
          </a:p>
        </p:txBody>
      </p:sp>
      <p:sp>
        <p:nvSpPr>
          <p:cNvPr id="5" name="TextBox 4">
            <a:extLst>
              <a:ext uri="{FF2B5EF4-FFF2-40B4-BE49-F238E27FC236}">
                <a16:creationId xmlns:a16="http://schemas.microsoft.com/office/drawing/2014/main" id="{9B51A99F-E6A7-533D-11DE-DFD2425B76BA}"/>
              </a:ext>
            </a:extLst>
          </p:cNvPr>
          <p:cNvSpPr txBox="1"/>
          <p:nvPr/>
        </p:nvSpPr>
        <p:spPr>
          <a:xfrm>
            <a:off x="6044704" y="3727820"/>
            <a:ext cx="5286315" cy="923330"/>
          </a:xfrm>
          <a:prstGeom prst="rect">
            <a:avLst/>
          </a:prstGeom>
          <a:noFill/>
          <a:ln>
            <a:solidFill>
              <a:schemeClr val="tx1"/>
            </a:solidFill>
          </a:ln>
        </p:spPr>
        <p:txBody>
          <a:bodyPr wrap="square">
            <a:spAutoFit/>
          </a:bodyPr>
          <a:lstStyle/>
          <a:p>
            <a:pPr algn="l">
              <a:buFont typeface="+mj-lt"/>
              <a:buAutoNum type="arabicPeriod" startAt="4"/>
            </a:pPr>
            <a:r>
              <a:rPr lang="en-IN" b="1" i="0" dirty="0">
                <a:effectLst/>
                <a:latin typeface="Söhne"/>
              </a:rPr>
              <a:t>Feature Scaling: </a:t>
            </a:r>
            <a:endParaRPr lang="en-IN" b="1" i="0" dirty="0">
              <a:effectLst/>
              <a:latin typeface="Rockwell" panose="02060603020205020403" pitchFamily="18" charset="0"/>
            </a:endParaRPr>
          </a:p>
          <a:p>
            <a:pPr marL="285750" indent="-285750" algn="l">
              <a:buFont typeface="Arial" panose="020B0604020202020204" pitchFamily="34" charset="0"/>
              <a:buChar char="•"/>
            </a:pPr>
            <a:r>
              <a:rPr lang="en-US" dirty="0">
                <a:latin typeface="Rockwell" panose="02060603020205020403" pitchFamily="18" charset="0"/>
              </a:rPr>
              <a:t>Used </a:t>
            </a:r>
            <a:r>
              <a:rPr lang="en-US" b="0" i="0" dirty="0" err="1">
                <a:effectLst/>
                <a:latin typeface="Rockwell" panose="02060603020205020403" pitchFamily="18" charset="0"/>
              </a:rPr>
              <a:t>StandardScaler</a:t>
            </a:r>
            <a:r>
              <a:rPr lang="en-US" b="0" i="0" dirty="0">
                <a:effectLst/>
                <a:latin typeface="Rockwell" panose="02060603020205020403" pitchFamily="18" charset="0"/>
              </a:rPr>
              <a:t> from scikit-learn to scale the independent variables </a:t>
            </a:r>
          </a:p>
        </p:txBody>
      </p:sp>
      <p:sp>
        <p:nvSpPr>
          <p:cNvPr id="7" name="TextBox 6">
            <a:extLst>
              <a:ext uri="{FF2B5EF4-FFF2-40B4-BE49-F238E27FC236}">
                <a16:creationId xmlns:a16="http://schemas.microsoft.com/office/drawing/2014/main" id="{FBE7EE38-1F9C-332A-1FE8-0EF1763FCA7F}"/>
              </a:ext>
            </a:extLst>
          </p:cNvPr>
          <p:cNvSpPr txBox="1"/>
          <p:nvPr/>
        </p:nvSpPr>
        <p:spPr>
          <a:xfrm>
            <a:off x="1100527" y="3727820"/>
            <a:ext cx="4800652" cy="1477328"/>
          </a:xfrm>
          <a:prstGeom prst="rect">
            <a:avLst/>
          </a:prstGeom>
          <a:noFill/>
          <a:ln>
            <a:solidFill>
              <a:schemeClr val="tx1"/>
            </a:solidFill>
          </a:ln>
        </p:spPr>
        <p:txBody>
          <a:bodyPr wrap="square">
            <a:spAutoFit/>
          </a:bodyPr>
          <a:lstStyle/>
          <a:p>
            <a:pPr algn="just">
              <a:buFont typeface="+mj-lt"/>
              <a:buAutoNum type="arabicPeriod" startAt="3"/>
            </a:pPr>
            <a:r>
              <a:rPr lang="en-IN" b="1" i="0" dirty="0">
                <a:effectLst/>
                <a:latin typeface="Rockwell" panose="02060603020205020403" pitchFamily="18" charset="0"/>
              </a:rPr>
              <a:t>Train-Test Split:</a:t>
            </a:r>
          </a:p>
          <a:p>
            <a:pPr marL="285750" indent="-285750" algn="just">
              <a:buFont typeface="Arial" panose="020B0604020202020204" pitchFamily="34" charset="0"/>
              <a:buChar char="•"/>
            </a:pPr>
            <a:r>
              <a:rPr lang="en-IN" b="0" i="0" dirty="0">
                <a:effectLst/>
                <a:latin typeface="Rockwell" panose="02060603020205020403" pitchFamily="18" charset="0"/>
              </a:rPr>
              <a:t>Split the data into train and test sets </a:t>
            </a:r>
          </a:p>
          <a:p>
            <a:pPr marL="285750" indent="-285750" algn="just">
              <a:buFont typeface="Arial" panose="020B0604020202020204" pitchFamily="34" charset="0"/>
              <a:buChar char="•"/>
            </a:pPr>
            <a:r>
              <a:rPr lang="en-IN" b="0" i="0" dirty="0">
                <a:effectLst/>
                <a:latin typeface="Rockwell" panose="02060603020205020403" pitchFamily="18" charset="0"/>
              </a:rPr>
              <a:t>Usually the standard/general split is 80:20 </a:t>
            </a:r>
            <a:r>
              <a:rPr lang="en-IN" b="0" i="0" dirty="0" err="1">
                <a:effectLst/>
                <a:latin typeface="Rockwell" panose="02060603020205020403" pitchFamily="18" charset="0"/>
              </a:rPr>
              <a:t>i</a:t>
            </a:r>
            <a:r>
              <a:rPr lang="en-IN" dirty="0" err="1">
                <a:latin typeface="Rockwell" panose="02060603020205020403" pitchFamily="18" charset="0"/>
              </a:rPr>
              <a:t>.e</a:t>
            </a:r>
            <a:r>
              <a:rPr lang="en-IN" dirty="0">
                <a:latin typeface="Rockwell" panose="02060603020205020403" pitchFamily="18" charset="0"/>
              </a:rPr>
              <a:t> 80 % training data and 20% test data</a:t>
            </a:r>
            <a:endParaRPr lang="en-IN" b="0" i="0" dirty="0">
              <a:effectLst/>
              <a:latin typeface="Rockwell" panose="02060603020205020403" pitchFamily="18" charset="0"/>
            </a:endParaRPr>
          </a:p>
        </p:txBody>
      </p:sp>
      <p:sp>
        <p:nvSpPr>
          <p:cNvPr id="9" name="Rectangle 8">
            <a:extLst>
              <a:ext uri="{FF2B5EF4-FFF2-40B4-BE49-F238E27FC236}">
                <a16:creationId xmlns:a16="http://schemas.microsoft.com/office/drawing/2014/main" id="{04512081-FE99-512E-C404-37B8C9970625}"/>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11" name="Rectangle 10">
            <a:extLst>
              <a:ext uri="{FF2B5EF4-FFF2-40B4-BE49-F238E27FC236}">
                <a16:creationId xmlns:a16="http://schemas.microsoft.com/office/drawing/2014/main" id="{3B650452-4BE2-2070-A7BD-0D61DA6FAEDD}"/>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131041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4D7001-A409-CBF2-6430-69744892E58D}"/>
              </a:ext>
            </a:extLst>
          </p:cNvPr>
          <p:cNvSpPr/>
          <p:nvPr/>
        </p:nvSpPr>
        <p:spPr>
          <a:xfrm>
            <a:off x="10821880" y="5610662"/>
            <a:ext cx="750359" cy="627578"/>
          </a:xfrm>
          <a:prstGeom prst="rect">
            <a:avLst/>
          </a:prstGeom>
          <a:solidFill>
            <a:schemeClr val="accent4">
              <a:lumMod val="40000"/>
              <a:lumOff val="6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accent4"/>
                </a:solidFill>
                <a:latin typeface="Arial Black" panose="020B0A04020102020204" pitchFamily="34" charset="0"/>
              </a:rPr>
              <a:t>8</a:t>
            </a:r>
          </a:p>
        </p:txBody>
      </p:sp>
      <p:sp>
        <p:nvSpPr>
          <p:cNvPr id="12" name="Arrow: Pentagon 11">
            <a:extLst>
              <a:ext uri="{FF2B5EF4-FFF2-40B4-BE49-F238E27FC236}">
                <a16:creationId xmlns:a16="http://schemas.microsoft.com/office/drawing/2014/main" id="{ABE98539-7C5A-9FB7-90A7-0C83733688AA}"/>
              </a:ext>
            </a:extLst>
          </p:cNvPr>
          <p:cNvSpPr/>
          <p:nvPr/>
        </p:nvSpPr>
        <p:spPr>
          <a:xfrm>
            <a:off x="619760" y="929897"/>
            <a:ext cx="7744311" cy="518160"/>
          </a:xfrm>
          <a:prstGeom prst="homePlate">
            <a:avLst/>
          </a:prstGeom>
          <a:solidFill>
            <a:schemeClr val="accent3">
              <a:lumMod val="75000"/>
            </a:schemeClr>
          </a:solidFill>
          <a:ln>
            <a:solidFill>
              <a:schemeClr val="accent3">
                <a:lumMod val="75000"/>
              </a:schemeClr>
            </a:solidFill>
          </a:ln>
          <a:effectLst>
            <a:outerShdw blurRad="50800" dist="38100" dir="16200000" rotWithShape="0">
              <a:prstClr val="black">
                <a:alpha val="40000"/>
              </a:prstClr>
            </a:out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b="1" dirty="0">
                <a:latin typeface="Arial Rounded MT Bold"/>
              </a:rPr>
              <a:t>5.Implementation</a:t>
            </a:r>
            <a:endParaRPr lang="en-US" sz="3200" b="1" dirty="0">
              <a:latin typeface="Arial Rounded MT Bold" panose="020F0704030504030204" pitchFamily="34" charset="0"/>
            </a:endParaRPr>
          </a:p>
        </p:txBody>
      </p:sp>
      <p:sp>
        <p:nvSpPr>
          <p:cNvPr id="13" name="TextBox 12">
            <a:extLst>
              <a:ext uri="{FF2B5EF4-FFF2-40B4-BE49-F238E27FC236}">
                <a16:creationId xmlns:a16="http://schemas.microsoft.com/office/drawing/2014/main" id="{531D83CE-D35A-E1F2-74D0-BD7D1AFADFCD}"/>
              </a:ext>
            </a:extLst>
          </p:cNvPr>
          <p:cNvSpPr txBox="1"/>
          <p:nvPr/>
        </p:nvSpPr>
        <p:spPr>
          <a:xfrm>
            <a:off x="619760" y="1498034"/>
            <a:ext cx="1095247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panose="05000000000000000000" pitchFamily="2" charset="2"/>
              <a:buChar char="v"/>
            </a:pPr>
            <a:r>
              <a:rPr lang="en-US" b="0" i="0" dirty="0">
                <a:effectLst/>
                <a:latin typeface="Rockwell" panose="02060603020205020403" pitchFamily="18" charset="0"/>
              </a:rPr>
              <a:t>Model Selection:</a:t>
            </a:r>
          </a:p>
          <a:p>
            <a:pPr marL="285750" indent="-285750" algn="l">
              <a:buFont typeface="Arial" panose="020B0604020202020204" pitchFamily="34" charset="0"/>
              <a:buChar char="•"/>
            </a:pPr>
            <a:r>
              <a:rPr lang="en-US" b="0" i="0" dirty="0">
                <a:effectLst/>
                <a:latin typeface="Rockwell" panose="02060603020205020403" pitchFamily="18" charset="0"/>
              </a:rPr>
              <a:t>Select different regression models such as Linear Regression</a:t>
            </a:r>
            <a:r>
              <a:rPr lang="en-US" dirty="0">
                <a:latin typeface="Rockwell" panose="02060603020205020403" pitchFamily="18" charset="0"/>
              </a:rPr>
              <a:t>, Ridge Regression, Lasso Regression, </a:t>
            </a:r>
          </a:p>
          <a:p>
            <a:pPr algn="l"/>
            <a:r>
              <a:rPr lang="en-US" dirty="0">
                <a:latin typeface="Rockwell" panose="02060603020205020403" pitchFamily="18" charset="0"/>
              </a:rPr>
              <a:t>     </a:t>
            </a:r>
            <a:r>
              <a:rPr lang="en-US" b="0" i="0" dirty="0">
                <a:effectLst/>
                <a:latin typeface="Rockwell" panose="02060603020205020403" pitchFamily="18" charset="0"/>
              </a:rPr>
              <a:t>Random Forest Regression, etc.</a:t>
            </a:r>
          </a:p>
          <a:p>
            <a:pPr algn="l"/>
            <a:endParaRPr lang="en-US" dirty="0">
              <a:latin typeface="Rockwell" panose="02060603020205020403" pitchFamily="18" charset="0"/>
            </a:endParaRPr>
          </a:p>
          <a:p>
            <a:pPr algn="l"/>
            <a:r>
              <a:rPr lang="en-IN" b="0" i="0" dirty="0">
                <a:effectLst/>
                <a:latin typeface="Rockwell" panose="02060603020205020403" pitchFamily="18" charset="0"/>
              </a:rPr>
              <a:t>Model Training and Evaluation:</a:t>
            </a:r>
          </a:p>
          <a:p>
            <a:pPr marL="285750" indent="-285750" algn="l">
              <a:buFont typeface="Arial" panose="020B0604020202020204" pitchFamily="34" charset="0"/>
              <a:buChar char="•"/>
            </a:pPr>
            <a:r>
              <a:rPr lang="en-IN" b="0" i="0" dirty="0">
                <a:effectLst/>
                <a:latin typeface="Rockwell" panose="02060603020205020403" pitchFamily="18" charset="0"/>
              </a:rPr>
              <a:t>Fit/train the model on training data </a:t>
            </a:r>
          </a:p>
          <a:p>
            <a:pPr marL="285750" indent="-285750" algn="l">
              <a:buFont typeface="Arial" panose="020B0604020202020204" pitchFamily="34" charset="0"/>
              <a:buChar char="•"/>
            </a:pPr>
            <a:r>
              <a:rPr lang="en-IN" b="0" i="0" dirty="0">
                <a:effectLst/>
                <a:latin typeface="Rockwell" panose="02060603020205020403" pitchFamily="18" charset="0"/>
              </a:rPr>
              <a:t>Based on model’s MAE, MSE scores of evaluated the models</a:t>
            </a:r>
          </a:p>
          <a:p>
            <a:pPr algn="l"/>
            <a:endParaRPr lang="en-US" b="0" i="0" dirty="0">
              <a:effectLst/>
              <a:latin typeface="Rockwell" panose="02060603020205020403" pitchFamily="18" charset="0"/>
            </a:endParaRPr>
          </a:p>
        </p:txBody>
      </p:sp>
      <p:sp>
        <p:nvSpPr>
          <p:cNvPr id="4" name="TextBox 3">
            <a:extLst>
              <a:ext uri="{FF2B5EF4-FFF2-40B4-BE49-F238E27FC236}">
                <a16:creationId xmlns:a16="http://schemas.microsoft.com/office/drawing/2014/main" id="{ECF9E314-3EDD-6562-F790-532AEAC3D7B5}"/>
              </a:ext>
            </a:extLst>
          </p:cNvPr>
          <p:cNvSpPr txBox="1"/>
          <p:nvPr/>
        </p:nvSpPr>
        <p:spPr>
          <a:xfrm>
            <a:off x="619759" y="3529359"/>
            <a:ext cx="10952479"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Rockwell" panose="02060603020205020403" pitchFamily="18" charset="0"/>
              </a:rPr>
              <a:t>Future Enhancement</a:t>
            </a:r>
          </a:p>
          <a:p>
            <a:pPr marL="742950" lvl="1" indent="-285750" algn="just">
              <a:buFont typeface="Arial" panose="020B0604020202020204" pitchFamily="34" charset="0"/>
              <a:buChar char="•"/>
            </a:pPr>
            <a:r>
              <a:rPr lang="en-US" b="0" i="0" dirty="0">
                <a:effectLst/>
                <a:latin typeface="Rockwell" panose="02060603020205020403" pitchFamily="18" charset="0"/>
              </a:rPr>
              <a:t>Can use various othe</a:t>
            </a:r>
            <a:r>
              <a:rPr lang="en-US" dirty="0">
                <a:latin typeface="Rockwell" panose="02060603020205020403" pitchFamily="18" charset="0"/>
              </a:rPr>
              <a:t>r advanced machine learning algorithms if the data is too large</a:t>
            </a:r>
          </a:p>
          <a:p>
            <a:pPr marL="742950" lvl="1" indent="-285750" algn="just">
              <a:buFont typeface="Arial" panose="020B0604020202020204" pitchFamily="34" charset="0"/>
              <a:buChar char="•"/>
            </a:pPr>
            <a:r>
              <a:rPr lang="en-US" b="0" i="0" dirty="0">
                <a:effectLst/>
                <a:latin typeface="Rockwell" panose="02060603020205020403" pitchFamily="18" charset="0"/>
              </a:rPr>
              <a:t>Can convert this project into full fledged application which may use by companies to predict their own profits and maintain their expenses properly</a:t>
            </a:r>
          </a:p>
        </p:txBody>
      </p:sp>
      <p:sp>
        <p:nvSpPr>
          <p:cNvPr id="2" name="Rectangle 1">
            <a:extLst>
              <a:ext uri="{FF2B5EF4-FFF2-40B4-BE49-F238E27FC236}">
                <a16:creationId xmlns:a16="http://schemas.microsoft.com/office/drawing/2014/main" id="{EA3C01D1-5F2E-84A3-2B11-BD9572866C2A}"/>
              </a:ext>
            </a:extLst>
          </p:cNvPr>
          <p:cNvSpPr/>
          <p:nvPr/>
        </p:nvSpPr>
        <p:spPr>
          <a:xfrm>
            <a:off x="619760" y="5610662"/>
            <a:ext cx="7911681" cy="627578"/>
          </a:xfrm>
          <a:prstGeom prst="rect">
            <a:avLst/>
          </a:prstGeom>
          <a:solidFill>
            <a:schemeClr val="accent6">
              <a:lumMod val="60000"/>
              <a:lumOff val="40000"/>
            </a:schemeClr>
          </a:solidFill>
          <a:ln>
            <a:solidFill>
              <a:schemeClr val="tx2"/>
            </a:solid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sp3d extrusionH="57150">
              <a:bevelT w="69850" h="38100" prst="cross"/>
            </a:sp3d>
          </a:bodyPr>
          <a:lstStyle/>
          <a:p>
            <a:pPr algn="ctr"/>
            <a:r>
              <a:rPr lang="en-US" sz="1600" b="1" dirty="0" err="1">
                <a:solidFill>
                  <a:schemeClr val="accent4">
                    <a:lumMod val="75000"/>
                  </a:schemeClr>
                </a:solidFill>
                <a:latin typeface="Arial Black"/>
              </a:rPr>
              <a:t>Exposys</a:t>
            </a:r>
            <a:r>
              <a:rPr lang="en-US" sz="1600" b="1" dirty="0">
                <a:solidFill>
                  <a:schemeClr val="accent4">
                    <a:lumMod val="75000"/>
                  </a:schemeClr>
                </a:solidFill>
                <a:latin typeface="Arial Black"/>
              </a:rPr>
              <a:t> Data Labs Online Internship</a:t>
            </a:r>
          </a:p>
        </p:txBody>
      </p:sp>
      <p:sp>
        <p:nvSpPr>
          <p:cNvPr id="5" name="Rectangle 4">
            <a:extLst>
              <a:ext uri="{FF2B5EF4-FFF2-40B4-BE49-F238E27FC236}">
                <a16:creationId xmlns:a16="http://schemas.microsoft.com/office/drawing/2014/main" id="{F473AE4C-25F8-EB1A-1DA2-8A0DA9B9D17A}"/>
              </a:ext>
            </a:extLst>
          </p:cNvPr>
          <p:cNvSpPr/>
          <p:nvPr/>
        </p:nvSpPr>
        <p:spPr>
          <a:xfrm>
            <a:off x="8531441" y="5610662"/>
            <a:ext cx="2290439" cy="627578"/>
          </a:xfrm>
          <a:prstGeom prst="rect">
            <a:avLst/>
          </a:prstGeom>
          <a:solidFill>
            <a:schemeClr val="accent6"/>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accent4"/>
                </a:solidFill>
                <a:latin typeface="Arial Black"/>
              </a:rPr>
              <a:t>May-2023</a:t>
            </a:r>
            <a:endParaRPr lang="en-IN" dirty="0"/>
          </a:p>
        </p:txBody>
      </p:sp>
    </p:spTree>
    <p:extLst>
      <p:ext uri="{BB962C8B-B14F-4D97-AF65-F5344CB8AC3E}">
        <p14:creationId xmlns:p14="http://schemas.microsoft.com/office/powerpoint/2010/main" val="2186359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390</TotalTime>
  <Words>1026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Rounded MT Bold</vt:lpstr>
      <vt:lpstr>Garamond</vt:lpstr>
      <vt:lpstr>Roboto</vt:lpstr>
      <vt:lpstr>Rockwell</vt:lpstr>
      <vt:lpstr>Söhne</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 Gondake</dc:creator>
  <cp:lastModifiedBy>Omkar Jadhav</cp:lastModifiedBy>
  <cp:revision>24</cp:revision>
  <dcterms:created xsi:type="dcterms:W3CDTF">2022-04-26T07:43:07Z</dcterms:created>
  <dcterms:modified xsi:type="dcterms:W3CDTF">2023-05-17T10:23:27Z</dcterms:modified>
</cp:coreProperties>
</file>