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p:scale>
          <a:sx n="120" d="100"/>
          <a:sy n="120" d="100"/>
        </p:scale>
        <p:origin x="494" y="-5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6D32E-D56C-4ABA-AEA6-6ED464936BB2}" type="datetimeFigureOut">
              <a:rPr lang="en-US" smtClean="0"/>
              <a:t>1/10/2019</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55D3D-9649-443E-81D0-7F9F24050D17}" type="slidenum">
              <a:rPr lang="en-US" smtClean="0"/>
              <a:t>‹#›</a:t>
            </a:fld>
            <a:endParaRPr lang="en-US"/>
          </a:p>
        </p:txBody>
      </p:sp>
    </p:spTree>
    <p:extLst>
      <p:ext uri="{BB962C8B-B14F-4D97-AF65-F5344CB8AC3E}">
        <p14:creationId xmlns:p14="http://schemas.microsoft.com/office/powerpoint/2010/main" val="344386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1143000"/>
            <a:ext cx="17367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5D3D-9649-443E-81D0-7F9F24050D17}" type="slidenum">
              <a:rPr lang="en-US" smtClean="0"/>
              <a:t>1</a:t>
            </a:fld>
            <a:endParaRPr lang="en-US"/>
          </a:p>
        </p:txBody>
      </p:sp>
    </p:spTree>
    <p:extLst>
      <p:ext uri="{BB962C8B-B14F-4D97-AF65-F5344CB8AC3E}">
        <p14:creationId xmlns:p14="http://schemas.microsoft.com/office/powerpoint/2010/main" val="210544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7351B1-071F-4771-A9EE-99C53A4576E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314495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351B1-071F-4771-A9EE-99C53A4576E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420469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351B1-071F-4771-A9EE-99C53A4576E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83894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351B1-071F-4771-A9EE-99C53A4576E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276689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7351B1-071F-4771-A9EE-99C53A4576EC}"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426650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7351B1-071F-4771-A9EE-99C53A4576E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163575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7351B1-071F-4771-A9EE-99C53A4576EC}"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290539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7351B1-071F-4771-A9EE-99C53A4576EC}"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86398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351B1-071F-4771-A9EE-99C53A4576EC}"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252360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351B1-071F-4771-A9EE-99C53A4576E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167777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351B1-071F-4771-A9EE-99C53A4576EC}"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987FA-2C73-4D31-A06F-AF30E759B956}" type="slidenum">
              <a:rPr lang="en-US" smtClean="0"/>
              <a:t>‹#›</a:t>
            </a:fld>
            <a:endParaRPr lang="en-US"/>
          </a:p>
        </p:txBody>
      </p:sp>
    </p:spTree>
    <p:extLst>
      <p:ext uri="{BB962C8B-B14F-4D97-AF65-F5344CB8AC3E}">
        <p14:creationId xmlns:p14="http://schemas.microsoft.com/office/powerpoint/2010/main" val="190649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B57351B1-071F-4771-A9EE-99C53A4576EC}" type="datetimeFigureOut">
              <a:rPr lang="en-US" smtClean="0"/>
              <a:t>1/10/2019</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46F987FA-2C73-4D31-A06F-AF30E759B956}" type="slidenum">
              <a:rPr lang="en-US" smtClean="0"/>
              <a:t>‹#›</a:t>
            </a:fld>
            <a:endParaRPr lang="en-US"/>
          </a:p>
        </p:txBody>
      </p:sp>
    </p:spTree>
    <p:extLst>
      <p:ext uri="{BB962C8B-B14F-4D97-AF65-F5344CB8AC3E}">
        <p14:creationId xmlns:p14="http://schemas.microsoft.com/office/powerpoint/2010/main" val="3829465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0" y="913434"/>
            <a:ext cx="6944676" cy="9566674"/>
            <a:chOff x="0" y="481634"/>
            <a:chExt cx="6944676" cy="956667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2" y="481634"/>
              <a:ext cx="4959362" cy="8006798"/>
            </a:xfrm>
            <a:prstGeom prst="rect">
              <a:avLst/>
            </a:prstGeom>
          </p:spPr>
        </p:pic>
        <p:sp>
          <p:nvSpPr>
            <p:cNvPr id="9" name="Rectangle 8"/>
            <p:cNvSpPr/>
            <p:nvPr/>
          </p:nvSpPr>
          <p:spPr>
            <a:xfrm>
              <a:off x="0" y="1047749"/>
              <a:ext cx="5071533" cy="342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10" name="Rectangle 9"/>
            <p:cNvSpPr/>
            <p:nvPr/>
          </p:nvSpPr>
          <p:spPr>
            <a:xfrm>
              <a:off x="289515" y="3631294"/>
              <a:ext cx="4367152" cy="3649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p:cNvSpPr/>
            <p:nvPr/>
          </p:nvSpPr>
          <p:spPr>
            <a:xfrm rot="10800000">
              <a:off x="4735021" y="3605460"/>
              <a:ext cx="206217" cy="40028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12" name="TextBox 11"/>
            <p:cNvSpPr txBox="1"/>
            <p:nvPr/>
          </p:nvSpPr>
          <p:spPr>
            <a:xfrm>
              <a:off x="4934639" y="3706701"/>
              <a:ext cx="1949009" cy="200055"/>
            </a:xfrm>
            <a:prstGeom prst="rect">
              <a:avLst/>
            </a:prstGeom>
            <a:noFill/>
          </p:spPr>
          <p:txBody>
            <a:bodyPr wrap="square" rtlCol="0">
              <a:spAutoFit/>
            </a:bodyPr>
            <a:lstStyle/>
            <a:p>
              <a:r>
                <a:rPr lang="en-US" sz="700" dirty="0" smtClean="0">
                  <a:solidFill>
                    <a:srgbClr val="0070C0"/>
                  </a:solidFill>
                </a:rPr>
                <a:t>FOS </a:t>
              </a:r>
              <a:r>
                <a:rPr lang="en-US" sz="700" dirty="0" err="1" smtClean="0">
                  <a:solidFill>
                    <a:srgbClr val="0070C0"/>
                  </a:solidFill>
                </a:rPr>
                <a:t>authorable</a:t>
              </a:r>
              <a:r>
                <a:rPr lang="en-US" sz="700" dirty="0" smtClean="0">
                  <a:solidFill>
                    <a:srgbClr val="0070C0"/>
                  </a:solidFill>
                </a:rPr>
                <a:t> content for each FOS</a:t>
              </a:r>
              <a:endParaRPr lang="en-US" sz="700" dirty="0">
                <a:solidFill>
                  <a:srgbClr val="0070C0"/>
                </a:solidFill>
              </a:endParaRPr>
            </a:p>
          </p:txBody>
        </p:sp>
        <p:sp>
          <p:nvSpPr>
            <p:cNvPr id="13" name="Left Brace 12"/>
            <p:cNvSpPr/>
            <p:nvPr/>
          </p:nvSpPr>
          <p:spPr>
            <a:xfrm rot="10800000">
              <a:off x="5092635" y="1433613"/>
              <a:ext cx="228598" cy="1981200"/>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14" name="TextBox 13"/>
            <p:cNvSpPr txBox="1"/>
            <p:nvPr/>
          </p:nvSpPr>
          <p:spPr>
            <a:xfrm>
              <a:off x="5321233" y="2239088"/>
              <a:ext cx="1364486" cy="738664"/>
            </a:xfrm>
            <a:prstGeom prst="rect">
              <a:avLst/>
            </a:prstGeom>
            <a:noFill/>
          </p:spPr>
          <p:txBody>
            <a:bodyPr wrap="square" rtlCol="0">
              <a:spAutoFit/>
            </a:bodyPr>
            <a:lstStyle/>
            <a:p>
              <a:r>
                <a:rPr lang="en-US" sz="700" dirty="0" smtClean="0">
                  <a:solidFill>
                    <a:srgbClr val="0070C0"/>
                  </a:solidFill>
                </a:rPr>
                <a:t>Must support image or video </a:t>
              </a:r>
              <a:r>
                <a:rPr lang="en-US" sz="700" dirty="0" err="1" smtClean="0">
                  <a:solidFill>
                    <a:srgbClr val="0070C0"/>
                  </a:solidFill>
                </a:rPr>
                <a:t>authorable</a:t>
              </a:r>
              <a:r>
                <a:rPr lang="en-US" sz="700" dirty="0" smtClean="0">
                  <a:solidFill>
                    <a:srgbClr val="0070C0"/>
                  </a:solidFill>
                </a:rPr>
                <a:t> for each FOS. Default to image if no video. </a:t>
              </a:r>
            </a:p>
            <a:p>
              <a:endParaRPr lang="en-US" sz="700" dirty="0">
                <a:solidFill>
                  <a:srgbClr val="0070C0"/>
                </a:solidFill>
              </a:endParaRPr>
            </a:p>
            <a:p>
              <a:r>
                <a:rPr lang="en-US" sz="700" dirty="0" smtClean="0">
                  <a:solidFill>
                    <a:srgbClr val="0070C0"/>
                  </a:solidFill>
                </a:rPr>
                <a:t>Text should be displayed on top of image or video</a:t>
              </a:r>
              <a:endParaRPr lang="en-US" sz="700" dirty="0">
                <a:solidFill>
                  <a:srgbClr val="0070C0"/>
                </a:solidFill>
              </a:endParaRPr>
            </a:p>
          </p:txBody>
        </p:sp>
        <p:sp>
          <p:nvSpPr>
            <p:cNvPr id="15" name="TextBox 14"/>
            <p:cNvSpPr txBox="1"/>
            <p:nvPr/>
          </p:nvSpPr>
          <p:spPr>
            <a:xfrm>
              <a:off x="5039069" y="1072391"/>
              <a:ext cx="1740148" cy="307777"/>
            </a:xfrm>
            <a:prstGeom prst="rect">
              <a:avLst/>
            </a:prstGeom>
            <a:noFill/>
          </p:spPr>
          <p:txBody>
            <a:bodyPr wrap="square" rtlCol="0">
              <a:spAutoFit/>
            </a:bodyPr>
            <a:lstStyle/>
            <a:p>
              <a:r>
                <a:rPr lang="en-US" sz="700" dirty="0" smtClean="0">
                  <a:solidFill>
                    <a:srgbClr val="0070C0"/>
                  </a:solidFill>
                </a:rPr>
                <a:t>Breadcrumbs should not be part of this component.  Please exclude this</a:t>
              </a:r>
              <a:endParaRPr lang="en-US" sz="700" dirty="0">
                <a:solidFill>
                  <a:srgbClr val="0070C0"/>
                </a:solidFill>
              </a:endParaRP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45438" b="12291"/>
            <a:stretch/>
          </p:blipFill>
          <p:spPr>
            <a:xfrm>
              <a:off x="37192" y="4622795"/>
              <a:ext cx="4959362" cy="3384555"/>
            </a:xfrm>
            <a:prstGeom prst="rect">
              <a:avLst/>
            </a:prstGeom>
          </p:spPr>
        </p:pic>
        <p:pic>
          <p:nvPicPr>
            <p:cNvPr id="3" name="Picture 2"/>
            <p:cNvPicPr>
              <a:picLocks noChangeAspect="1"/>
            </p:cNvPicPr>
            <p:nvPr/>
          </p:nvPicPr>
          <p:blipFill rotWithShape="1">
            <a:blip r:embed="rId4"/>
            <a:srcRect b="59156"/>
            <a:stretch/>
          </p:blipFill>
          <p:spPr>
            <a:xfrm>
              <a:off x="228871" y="4075039"/>
              <a:ext cx="1339486" cy="761428"/>
            </a:xfrm>
            <a:prstGeom prst="rect">
              <a:avLst/>
            </a:prstGeom>
          </p:spPr>
        </p:pic>
        <p:pic>
          <p:nvPicPr>
            <p:cNvPr id="6" name="Picture 5"/>
            <p:cNvPicPr>
              <a:picLocks noChangeAspect="1"/>
            </p:cNvPicPr>
            <p:nvPr/>
          </p:nvPicPr>
          <p:blipFill>
            <a:blip r:embed="rId5"/>
            <a:stretch>
              <a:fillRect/>
            </a:stretch>
          </p:blipFill>
          <p:spPr>
            <a:xfrm>
              <a:off x="1160463" y="4247315"/>
              <a:ext cx="109538" cy="133351"/>
            </a:xfrm>
            <a:prstGeom prst="rect">
              <a:avLst/>
            </a:prstGeom>
          </p:spPr>
        </p:pic>
        <p:sp>
          <p:nvSpPr>
            <p:cNvPr id="17" name="Rectangle 16"/>
            <p:cNvSpPr/>
            <p:nvPr/>
          </p:nvSpPr>
          <p:spPr>
            <a:xfrm>
              <a:off x="359364" y="4260015"/>
              <a:ext cx="472485" cy="120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2">
                      <a:lumMod val="10000"/>
                    </a:schemeClr>
                  </a:solidFill>
                  <a:latin typeface="Roboto" panose="02000000000000000000" pitchFamily="2" charset="0"/>
                  <a:ea typeface="Roboto" panose="02000000000000000000" pitchFamily="2" charset="0"/>
                </a:rPr>
                <a:t>85258</a:t>
              </a:r>
              <a:endParaRPr lang="en-US" sz="700" dirty="0">
                <a:solidFill>
                  <a:schemeClr val="bg2">
                    <a:lumMod val="10000"/>
                  </a:schemeClr>
                </a:solidFill>
                <a:latin typeface="Roboto" panose="02000000000000000000" pitchFamily="2" charset="0"/>
                <a:ea typeface="Roboto" panose="02000000000000000000" pitchFamily="2" charset="0"/>
              </a:endParaRP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33309" t="45439" b="6299"/>
            <a:stretch/>
          </p:blipFill>
          <p:spPr>
            <a:xfrm>
              <a:off x="1689655" y="4149484"/>
              <a:ext cx="3307454" cy="3864216"/>
            </a:xfrm>
            <a:prstGeom prst="rect">
              <a:avLst/>
            </a:prstGeom>
          </p:spPr>
        </p:pic>
        <p:sp>
          <p:nvSpPr>
            <p:cNvPr id="19" name="Rectangle 18"/>
            <p:cNvSpPr/>
            <p:nvPr/>
          </p:nvSpPr>
          <p:spPr>
            <a:xfrm>
              <a:off x="228871" y="4120058"/>
              <a:ext cx="1339485" cy="629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8869" y="4795075"/>
              <a:ext cx="1339487" cy="2835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8871" y="5145774"/>
              <a:ext cx="1339486" cy="2563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0035" y="4247315"/>
              <a:ext cx="1561015" cy="2835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12435" y="4839987"/>
              <a:ext cx="1561015" cy="16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912435" y="5086750"/>
              <a:ext cx="1808665" cy="1150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912435" y="6285575"/>
              <a:ext cx="970466" cy="499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912434" y="6777249"/>
              <a:ext cx="1160965" cy="334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8293" y="4805120"/>
              <a:ext cx="572408" cy="3347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758293" y="5154820"/>
              <a:ext cx="572408" cy="3117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58293" y="5495629"/>
              <a:ext cx="572408" cy="2707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57385" y="5795507"/>
              <a:ext cx="572408" cy="277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479306" y="4782622"/>
              <a:ext cx="195884" cy="1884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424145" y="7468425"/>
              <a:ext cx="232521" cy="189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Brace 32"/>
            <p:cNvSpPr/>
            <p:nvPr/>
          </p:nvSpPr>
          <p:spPr>
            <a:xfrm rot="10800000">
              <a:off x="3327865" y="4196761"/>
              <a:ext cx="206217" cy="40028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34" name="TextBox 33"/>
            <p:cNvSpPr txBox="1"/>
            <p:nvPr/>
          </p:nvSpPr>
          <p:spPr>
            <a:xfrm>
              <a:off x="3503635" y="4296837"/>
              <a:ext cx="3384549" cy="200055"/>
            </a:xfrm>
            <a:prstGeom prst="rect">
              <a:avLst/>
            </a:prstGeom>
            <a:noFill/>
          </p:spPr>
          <p:txBody>
            <a:bodyPr wrap="square" rtlCol="0">
              <a:spAutoFit/>
            </a:bodyPr>
            <a:lstStyle/>
            <a:p>
              <a:r>
                <a:rPr lang="en-US" sz="700" dirty="0" smtClean="0">
                  <a:solidFill>
                    <a:srgbClr val="0070C0"/>
                  </a:solidFill>
                </a:rPr>
                <a:t>Display already selected filter options with option to remove a selected option</a:t>
              </a:r>
              <a:endParaRPr lang="en-US" sz="700" dirty="0">
                <a:solidFill>
                  <a:srgbClr val="0070C0"/>
                </a:solidFill>
              </a:endParaRPr>
            </a:p>
          </p:txBody>
        </p:sp>
        <p:sp>
          <p:nvSpPr>
            <p:cNvPr id="35" name="Left Brace 34"/>
            <p:cNvSpPr/>
            <p:nvPr/>
          </p:nvSpPr>
          <p:spPr>
            <a:xfrm rot="10800000">
              <a:off x="3150592" y="6748805"/>
              <a:ext cx="206217" cy="40028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36" name="TextBox 35"/>
            <p:cNvSpPr txBox="1"/>
            <p:nvPr/>
          </p:nvSpPr>
          <p:spPr>
            <a:xfrm>
              <a:off x="3329034" y="6849398"/>
              <a:ext cx="2995866" cy="200055"/>
            </a:xfrm>
            <a:prstGeom prst="rect">
              <a:avLst/>
            </a:prstGeom>
            <a:noFill/>
          </p:spPr>
          <p:txBody>
            <a:bodyPr wrap="square" rtlCol="0">
              <a:spAutoFit/>
            </a:bodyPr>
            <a:lstStyle/>
            <a:p>
              <a:r>
                <a:rPr lang="en-US" sz="700" dirty="0" smtClean="0">
                  <a:solidFill>
                    <a:srgbClr val="0070C0"/>
                  </a:solidFill>
                </a:rPr>
                <a:t>CTA button to See program details. Drives to program page.</a:t>
              </a:r>
              <a:endParaRPr lang="en-US" sz="700" dirty="0">
                <a:solidFill>
                  <a:srgbClr val="0070C0"/>
                </a:solidFill>
              </a:endParaRPr>
            </a:p>
          </p:txBody>
        </p:sp>
        <p:sp>
          <p:nvSpPr>
            <p:cNvPr id="37" name="Left Brace 36"/>
            <p:cNvSpPr/>
            <p:nvPr/>
          </p:nvSpPr>
          <p:spPr>
            <a:xfrm rot="10800000">
              <a:off x="2934255" y="6311575"/>
              <a:ext cx="206217" cy="40028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38" name="TextBox 37"/>
            <p:cNvSpPr txBox="1"/>
            <p:nvPr/>
          </p:nvSpPr>
          <p:spPr>
            <a:xfrm>
              <a:off x="3124016" y="6374666"/>
              <a:ext cx="3634443" cy="307777"/>
            </a:xfrm>
            <a:prstGeom prst="rect">
              <a:avLst/>
            </a:prstGeom>
            <a:noFill/>
          </p:spPr>
          <p:txBody>
            <a:bodyPr wrap="square" rtlCol="0">
              <a:spAutoFit/>
            </a:bodyPr>
            <a:lstStyle/>
            <a:p>
              <a:r>
                <a:rPr lang="en-US" sz="700" dirty="0" smtClean="0">
                  <a:solidFill>
                    <a:srgbClr val="0070C0"/>
                  </a:solidFill>
                </a:rPr>
                <a:t>These currently reside on new program pages on the outcomes tab. We should think of possible options to get this data, but is lower priority than the rest of the component data</a:t>
              </a:r>
              <a:endParaRPr lang="en-US" sz="700" dirty="0">
                <a:solidFill>
                  <a:srgbClr val="0070C0"/>
                </a:solidFill>
              </a:endParaRPr>
            </a:p>
          </p:txBody>
        </p:sp>
        <p:sp>
          <p:nvSpPr>
            <p:cNvPr id="39" name="Left Brace 38"/>
            <p:cNvSpPr/>
            <p:nvPr/>
          </p:nvSpPr>
          <p:spPr>
            <a:xfrm rot="10800000">
              <a:off x="4635185" y="7350693"/>
              <a:ext cx="206217" cy="40028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40" name="TextBox 39"/>
            <p:cNvSpPr txBox="1"/>
            <p:nvPr/>
          </p:nvSpPr>
          <p:spPr>
            <a:xfrm>
              <a:off x="4807397" y="7443070"/>
              <a:ext cx="1500062" cy="200055"/>
            </a:xfrm>
            <a:prstGeom prst="rect">
              <a:avLst/>
            </a:prstGeom>
            <a:noFill/>
          </p:spPr>
          <p:txBody>
            <a:bodyPr wrap="square" rtlCol="0">
              <a:spAutoFit/>
            </a:bodyPr>
            <a:lstStyle/>
            <a:p>
              <a:r>
                <a:rPr lang="en-US" sz="700" dirty="0" smtClean="0">
                  <a:solidFill>
                    <a:srgbClr val="0070C0"/>
                  </a:solidFill>
                </a:rPr>
                <a:t>Collapsed state</a:t>
              </a:r>
              <a:endParaRPr lang="en-US" sz="700" dirty="0">
                <a:solidFill>
                  <a:srgbClr val="0070C0"/>
                </a:solidFill>
              </a:endParaRPr>
            </a:p>
          </p:txBody>
        </p:sp>
        <p:sp>
          <p:nvSpPr>
            <p:cNvPr id="41" name="Left Brace 40"/>
            <p:cNvSpPr/>
            <p:nvPr/>
          </p:nvSpPr>
          <p:spPr>
            <a:xfrm rot="10800000">
              <a:off x="4707473" y="4753683"/>
              <a:ext cx="125656" cy="23237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42" name="TextBox 41"/>
            <p:cNvSpPr txBox="1"/>
            <p:nvPr/>
          </p:nvSpPr>
          <p:spPr>
            <a:xfrm>
              <a:off x="4820075" y="4769311"/>
              <a:ext cx="1500062" cy="200055"/>
            </a:xfrm>
            <a:prstGeom prst="rect">
              <a:avLst/>
            </a:prstGeom>
            <a:noFill/>
          </p:spPr>
          <p:txBody>
            <a:bodyPr wrap="square" rtlCol="0">
              <a:spAutoFit/>
            </a:bodyPr>
            <a:lstStyle/>
            <a:p>
              <a:r>
                <a:rPr lang="en-US" sz="700" dirty="0" smtClean="0">
                  <a:solidFill>
                    <a:srgbClr val="0070C0"/>
                  </a:solidFill>
                </a:rPr>
                <a:t>Expanded state</a:t>
              </a:r>
              <a:endParaRPr lang="en-US" sz="700" dirty="0">
                <a:solidFill>
                  <a:srgbClr val="0070C0"/>
                </a:solidFill>
              </a:endParaRPr>
            </a:p>
          </p:txBody>
        </p:sp>
        <p:sp>
          <p:nvSpPr>
            <p:cNvPr id="43" name="Left Brace 42"/>
            <p:cNvSpPr/>
            <p:nvPr/>
          </p:nvSpPr>
          <p:spPr>
            <a:xfrm rot="10800000">
              <a:off x="4386044" y="5804853"/>
              <a:ext cx="206217" cy="25253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44" name="TextBox 43"/>
            <p:cNvSpPr txBox="1"/>
            <p:nvPr/>
          </p:nvSpPr>
          <p:spPr>
            <a:xfrm>
              <a:off x="4540405" y="5791028"/>
              <a:ext cx="2223513" cy="307777"/>
            </a:xfrm>
            <a:prstGeom prst="rect">
              <a:avLst/>
            </a:prstGeom>
            <a:noFill/>
          </p:spPr>
          <p:txBody>
            <a:bodyPr wrap="square" rtlCol="0">
              <a:spAutoFit/>
            </a:bodyPr>
            <a:lstStyle/>
            <a:p>
              <a:r>
                <a:rPr lang="en-US" sz="700" dirty="0" smtClean="0">
                  <a:solidFill>
                    <a:srgbClr val="0070C0"/>
                  </a:solidFill>
                </a:rPr>
                <a:t>This should reference the component on new program page for credit hours</a:t>
              </a:r>
              <a:endParaRPr lang="en-US" sz="700" dirty="0">
                <a:solidFill>
                  <a:srgbClr val="0070C0"/>
                </a:solidFill>
              </a:endParaRPr>
            </a:p>
          </p:txBody>
        </p:sp>
        <p:sp>
          <p:nvSpPr>
            <p:cNvPr id="45" name="Left Brace 44"/>
            <p:cNvSpPr/>
            <p:nvPr/>
          </p:nvSpPr>
          <p:spPr>
            <a:xfrm rot="10800000">
              <a:off x="4362763" y="5519045"/>
              <a:ext cx="206217" cy="25253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46" name="TextBox 45"/>
            <p:cNvSpPr txBox="1"/>
            <p:nvPr/>
          </p:nvSpPr>
          <p:spPr>
            <a:xfrm>
              <a:off x="4517124" y="5491343"/>
              <a:ext cx="2254735" cy="307777"/>
            </a:xfrm>
            <a:prstGeom prst="rect">
              <a:avLst/>
            </a:prstGeom>
            <a:noFill/>
          </p:spPr>
          <p:txBody>
            <a:bodyPr wrap="square" rtlCol="0">
              <a:spAutoFit/>
            </a:bodyPr>
            <a:lstStyle/>
            <a:p>
              <a:r>
                <a:rPr lang="en-US" sz="700" dirty="0" smtClean="0">
                  <a:solidFill>
                    <a:srgbClr val="0070C0"/>
                  </a:solidFill>
                </a:rPr>
                <a:t>This should reference the component on new program page for </a:t>
              </a:r>
              <a:r>
                <a:rPr lang="en-US" sz="700" dirty="0" err="1" smtClean="0">
                  <a:solidFill>
                    <a:srgbClr val="0070C0"/>
                  </a:solidFill>
                </a:rPr>
                <a:t>Approx</a:t>
              </a:r>
              <a:r>
                <a:rPr lang="en-US" sz="700" dirty="0" smtClean="0">
                  <a:solidFill>
                    <a:srgbClr val="0070C0"/>
                  </a:solidFill>
                </a:rPr>
                <a:t> Length</a:t>
              </a:r>
              <a:endParaRPr lang="en-US" sz="700" dirty="0">
                <a:solidFill>
                  <a:srgbClr val="0070C0"/>
                </a:solidFill>
              </a:endParaRPr>
            </a:p>
          </p:txBody>
        </p:sp>
        <p:sp>
          <p:nvSpPr>
            <p:cNvPr id="47" name="Left Brace 46"/>
            <p:cNvSpPr/>
            <p:nvPr/>
          </p:nvSpPr>
          <p:spPr>
            <a:xfrm rot="10800000">
              <a:off x="4384046" y="5188546"/>
              <a:ext cx="206217" cy="25253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48" name="TextBox 47"/>
            <p:cNvSpPr txBox="1"/>
            <p:nvPr/>
          </p:nvSpPr>
          <p:spPr>
            <a:xfrm>
              <a:off x="4538407" y="5160844"/>
              <a:ext cx="2218902" cy="307777"/>
            </a:xfrm>
            <a:prstGeom prst="rect">
              <a:avLst/>
            </a:prstGeom>
            <a:noFill/>
          </p:spPr>
          <p:txBody>
            <a:bodyPr wrap="square" rtlCol="0">
              <a:spAutoFit/>
            </a:bodyPr>
            <a:lstStyle/>
            <a:p>
              <a:r>
                <a:rPr lang="en-US" sz="700" dirty="0" smtClean="0">
                  <a:solidFill>
                    <a:srgbClr val="0070C0"/>
                  </a:solidFill>
                </a:rPr>
                <a:t>This should reference the component on new program page for course length</a:t>
              </a:r>
              <a:endParaRPr lang="en-US" sz="700" dirty="0">
                <a:solidFill>
                  <a:srgbClr val="0070C0"/>
                </a:solidFill>
              </a:endParaRPr>
            </a:p>
          </p:txBody>
        </p:sp>
        <p:sp>
          <p:nvSpPr>
            <p:cNvPr id="49" name="Left Brace 48"/>
            <p:cNvSpPr/>
            <p:nvPr/>
          </p:nvSpPr>
          <p:spPr>
            <a:xfrm rot="10800000">
              <a:off x="4321454" y="4928579"/>
              <a:ext cx="97872" cy="200810"/>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50" name="TextBox 49"/>
            <p:cNvSpPr txBox="1"/>
            <p:nvPr/>
          </p:nvSpPr>
          <p:spPr>
            <a:xfrm>
              <a:off x="4347838" y="4950155"/>
              <a:ext cx="2596838" cy="200055"/>
            </a:xfrm>
            <a:prstGeom prst="rect">
              <a:avLst/>
            </a:prstGeom>
            <a:noFill/>
          </p:spPr>
          <p:txBody>
            <a:bodyPr wrap="square" rtlCol="0">
              <a:spAutoFit/>
            </a:bodyPr>
            <a:lstStyle/>
            <a:p>
              <a:r>
                <a:rPr lang="en-US" sz="700" dirty="0" smtClean="0">
                  <a:solidFill>
                    <a:srgbClr val="0070C0"/>
                  </a:solidFill>
                </a:rPr>
                <a:t>Modality should pull from PLCT for online/campus or both</a:t>
              </a:r>
              <a:endParaRPr lang="en-US" sz="700" dirty="0">
                <a:solidFill>
                  <a:srgbClr val="0070C0"/>
                </a:solidFill>
              </a:endParaRPr>
            </a:p>
          </p:txBody>
        </p:sp>
        <p:sp>
          <p:nvSpPr>
            <p:cNvPr id="53" name="Rectangle 52"/>
            <p:cNvSpPr/>
            <p:nvPr/>
          </p:nvSpPr>
          <p:spPr>
            <a:xfrm>
              <a:off x="1911881" y="4630548"/>
              <a:ext cx="1561015" cy="16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 Brace 53"/>
            <p:cNvSpPr/>
            <p:nvPr/>
          </p:nvSpPr>
          <p:spPr>
            <a:xfrm rot="10800000">
              <a:off x="3520168" y="4607808"/>
              <a:ext cx="125656" cy="23237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55" name="TextBox 54"/>
            <p:cNvSpPr txBox="1"/>
            <p:nvPr/>
          </p:nvSpPr>
          <p:spPr>
            <a:xfrm>
              <a:off x="3618483" y="4591903"/>
              <a:ext cx="3138826" cy="200055"/>
            </a:xfrm>
            <a:prstGeom prst="rect">
              <a:avLst/>
            </a:prstGeom>
            <a:noFill/>
          </p:spPr>
          <p:txBody>
            <a:bodyPr wrap="square" rtlCol="0">
              <a:spAutoFit/>
            </a:bodyPr>
            <a:lstStyle/>
            <a:p>
              <a:r>
                <a:rPr lang="en-US" sz="700" dirty="0" smtClean="0">
                  <a:solidFill>
                    <a:srgbClr val="0070C0"/>
                  </a:solidFill>
                </a:rPr>
                <a:t>AOI text to be shown only if an AOI filter was passed in on initial load</a:t>
              </a:r>
              <a:endParaRPr lang="en-US" sz="700" dirty="0">
                <a:solidFill>
                  <a:srgbClr val="0070C0"/>
                </a:solidFill>
              </a:endParaRPr>
            </a:p>
          </p:txBody>
        </p:sp>
        <p:sp>
          <p:nvSpPr>
            <p:cNvPr id="57" name="Rectangle 56"/>
            <p:cNvSpPr/>
            <p:nvPr/>
          </p:nvSpPr>
          <p:spPr>
            <a:xfrm>
              <a:off x="1933194" y="4659937"/>
              <a:ext cx="1490892" cy="125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smtClean="0">
                  <a:solidFill>
                    <a:schemeClr val="bg2">
                      <a:lumMod val="10000"/>
                    </a:schemeClr>
                  </a:solidFill>
                  <a:latin typeface="Roboto" panose="02000000000000000000" pitchFamily="2" charset="0"/>
                  <a:ea typeface="Roboto" panose="02000000000000000000" pitchFamily="2" charset="0"/>
                </a:rPr>
                <a:t>Custom AOI text</a:t>
              </a:r>
              <a:endParaRPr lang="en-US" sz="700" dirty="0">
                <a:solidFill>
                  <a:schemeClr val="bg2">
                    <a:lumMod val="10000"/>
                  </a:schemeClr>
                </a:solidFill>
                <a:latin typeface="Roboto" panose="02000000000000000000" pitchFamily="2" charset="0"/>
                <a:ea typeface="Roboto" panose="02000000000000000000" pitchFamily="2" charset="0"/>
              </a:endParaRPr>
            </a:p>
          </p:txBody>
        </p:sp>
        <p:sp>
          <p:nvSpPr>
            <p:cNvPr id="58" name="Left Brace 57"/>
            <p:cNvSpPr/>
            <p:nvPr/>
          </p:nvSpPr>
          <p:spPr>
            <a:xfrm rot="21600000">
              <a:off x="1771100" y="4808308"/>
              <a:ext cx="97872" cy="200810"/>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59" name="Left Brace 58"/>
            <p:cNvSpPr/>
            <p:nvPr/>
          </p:nvSpPr>
          <p:spPr>
            <a:xfrm rot="21600000">
              <a:off x="1759646" y="5088141"/>
              <a:ext cx="109326" cy="1148770"/>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60" name="TextBox 59"/>
            <p:cNvSpPr txBox="1"/>
            <p:nvPr/>
          </p:nvSpPr>
          <p:spPr>
            <a:xfrm>
              <a:off x="1542540" y="8361347"/>
              <a:ext cx="4540759" cy="200055"/>
            </a:xfrm>
            <a:prstGeom prst="rect">
              <a:avLst/>
            </a:prstGeom>
            <a:noFill/>
          </p:spPr>
          <p:txBody>
            <a:bodyPr wrap="square" rtlCol="0">
              <a:spAutoFit/>
            </a:bodyPr>
            <a:lstStyle/>
            <a:p>
              <a:r>
                <a:rPr lang="en-US" sz="700" dirty="0" smtClean="0">
                  <a:solidFill>
                    <a:srgbClr val="0070C0"/>
                  </a:solidFill>
                </a:rPr>
                <a:t>Program name should come from the PLCT </a:t>
              </a:r>
              <a:r>
                <a:rPr lang="en-US" sz="700" dirty="0">
                  <a:solidFill>
                    <a:srgbClr val="0070C0"/>
                  </a:solidFill>
                </a:rPr>
                <a:t>program attributes </a:t>
              </a:r>
              <a:r>
                <a:rPr lang="en-US" sz="700" b="1" dirty="0" err="1">
                  <a:solidFill>
                    <a:srgbClr val="0070C0"/>
                  </a:solidFill>
                </a:rPr>
                <a:t>programAltName</a:t>
              </a:r>
              <a:endParaRPr lang="en-US" sz="700" b="1" dirty="0">
                <a:solidFill>
                  <a:srgbClr val="0070C0"/>
                </a:solidFill>
              </a:endParaRPr>
            </a:p>
          </p:txBody>
        </p:sp>
        <p:cxnSp>
          <p:nvCxnSpPr>
            <p:cNvPr id="64" name="Elbow Connector 63"/>
            <p:cNvCxnSpPr>
              <a:stCxn id="58" idx="1"/>
            </p:cNvCxnSpPr>
            <p:nvPr/>
          </p:nvCxnSpPr>
          <p:spPr>
            <a:xfrm rot="10800000" flipV="1">
              <a:off x="1638300" y="4908712"/>
              <a:ext cx="132800" cy="3473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626083" y="7953959"/>
              <a:ext cx="4681376" cy="200055"/>
            </a:xfrm>
            <a:prstGeom prst="rect">
              <a:avLst/>
            </a:prstGeom>
            <a:noFill/>
          </p:spPr>
          <p:txBody>
            <a:bodyPr wrap="square" rtlCol="0">
              <a:spAutoFit/>
            </a:bodyPr>
            <a:lstStyle/>
            <a:p>
              <a:r>
                <a:rPr lang="en-US" sz="700" dirty="0" smtClean="0">
                  <a:solidFill>
                    <a:srgbClr val="0070C0"/>
                  </a:solidFill>
                </a:rPr>
                <a:t>Program marketing text should come from the PLCT </a:t>
              </a:r>
              <a:r>
                <a:rPr lang="en-US" sz="700" dirty="0">
                  <a:solidFill>
                    <a:srgbClr val="0070C0"/>
                  </a:solidFill>
                </a:rPr>
                <a:t>program attributes </a:t>
              </a:r>
              <a:r>
                <a:rPr lang="en-US" sz="700" b="1" dirty="0" err="1">
                  <a:solidFill>
                    <a:srgbClr val="0070C0"/>
                  </a:solidFill>
                </a:rPr>
                <a:t>programDescriptionShort</a:t>
              </a:r>
              <a:endParaRPr lang="en-US" sz="700" b="1" dirty="0">
                <a:solidFill>
                  <a:srgbClr val="0070C0"/>
                </a:solidFill>
              </a:endParaRPr>
            </a:p>
          </p:txBody>
        </p:sp>
        <p:cxnSp>
          <p:nvCxnSpPr>
            <p:cNvPr id="68" name="Elbow Connector 67"/>
            <p:cNvCxnSpPr>
              <a:stCxn id="59" idx="1"/>
            </p:cNvCxnSpPr>
            <p:nvPr/>
          </p:nvCxnSpPr>
          <p:spPr>
            <a:xfrm rot="10800000" flipV="1">
              <a:off x="1704700" y="5662525"/>
              <a:ext cx="54946" cy="23268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Left Brace 68"/>
            <p:cNvSpPr/>
            <p:nvPr/>
          </p:nvSpPr>
          <p:spPr>
            <a:xfrm rot="21600000">
              <a:off x="92049" y="4135763"/>
              <a:ext cx="130007" cy="614036"/>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sp>
          <p:nvSpPr>
            <p:cNvPr id="70" name="Left Brace 69"/>
            <p:cNvSpPr/>
            <p:nvPr/>
          </p:nvSpPr>
          <p:spPr>
            <a:xfrm rot="21600000">
              <a:off x="96991" y="4799699"/>
              <a:ext cx="99595" cy="278897"/>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cxnSp>
          <p:nvCxnSpPr>
            <p:cNvPr id="73" name="Elbow Connector 72"/>
            <p:cNvCxnSpPr/>
            <p:nvPr/>
          </p:nvCxnSpPr>
          <p:spPr>
            <a:xfrm rot="10800000" flipV="1">
              <a:off x="23742" y="4485032"/>
              <a:ext cx="38850" cy="55153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6489" y="9848253"/>
              <a:ext cx="4540759" cy="200055"/>
            </a:xfrm>
            <a:prstGeom prst="rect">
              <a:avLst/>
            </a:prstGeom>
            <a:noFill/>
          </p:spPr>
          <p:txBody>
            <a:bodyPr wrap="square" rtlCol="0">
              <a:spAutoFit/>
            </a:bodyPr>
            <a:lstStyle/>
            <a:p>
              <a:r>
                <a:rPr lang="en-US" sz="700" dirty="0" err="1" smtClean="0">
                  <a:solidFill>
                    <a:srgbClr val="0070C0"/>
                  </a:solidFill>
                </a:rPr>
                <a:t>Zipcode</a:t>
              </a:r>
              <a:r>
                <a:rPr lang="en-US" sz="700" dirty="0" smtClean="0">
                  <a:solidFill>
                    <a:srgbClr val="0070C0"/>
                  </a:solidFill>
                </a:rPr>
                <a:t> should use our existing </a:t>
              </a:r>
              <a:r>
                <a:rPr lang="en-US" sz="700" dirty="0" err="1" smtClean="0">
                  <a:solidFill>
                    <a:srgbClr val="0070C0"/>
                  </a:solidFill>
                </a:rPr>
                <a:t>geoip</a:t>
              </a:r>
              <a:r>
                <a:rPr lang="en-US" sz="700" dirty="0" smtClean="0">
                  <a:solidFill>
                    <a:srgbClr val="0070C0"/>
                  </a:solidFill>
                </a:rPr>
                <a:t> functionality as it does for program finder. Users can filter by modality.</a:t>
              </a:r>
              <a:endParaRPr lang="en-US" sz="700" b="1" dirty="0">
                <a:solidFill>
                  <a:srgbClr val="0070C0"/>
                </a:solidFill>
              </a:endParaRPr>
            </a:p>
          </p:txBody>
        </p:sp>
        <p:cxnSp>
          <p:nvCxnSpPr>
            <p:cNvPr id="77" name="Elbow Connector 76"/>
            <p:cNvCxnSpPr/>
            <p:nvPr/>
          </p:nvCxnSpPr>
          <p:spPr>
            <a:xfrm rot="10800000" flipV="1">
              <a:off x="111099" y="4964547"/>
              <a:ext cx="4943" cy="4387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4425" y="9251641"/>
              <a:ext cx="4540759" cy="307777"/>
            </a:xfrm>
            <a:prstGeom prst="rect">
              <a:avLst/>
            </a:prstGeom>
            <a:noFill/>
          </p:spPr>
          <p:txBody>
            <a:bodyPr wrap="square" rtlCol="0">
              <a:spAutoFit/>
            </a:bodyPr>
            <a:lstStyle/>
            <a:p>
              <a:r>
                <a:rPr lang="en-US" sz="700" dirty="0" smtClean="0">
                  <a:solidFill>
                    <a:srgbClr val="0070C0"/>
                  </a:solidFill>
                </a:rPr>
                <a:t>FOS dropdown should show the passed through FOS , but have the ability for users to change the FOS as desired which then updates the image/video and also custom FOS text.</a:t>
              </a:r>
              <a:endParaRPr lang="en-US" sz="700" b="1" dirty="0">
                <a:solidFill>
                  <a:srgbClr val="0070C0"/>
                </a:solidFill>
              </a:endParaRPr>
            </a:p>
          </p:txBody>
        </p:sp>
        <p:sp>
          <p:nvSpPr>
            <p:cNvPr id="81" name="Left Brace 80"/>
            <p:cNvSpPr/>
            <p:nvPr/>
          </p:nvSpPr>
          <p:spPr>
            <a:xfrm rot="16200000">
              <a:off x="838969" y="7046251"/>
              <a:ext cx="99658" cy="1409555"/>
            </a:xfrm>
            <a:prstGeom prst="leftBrace">
              <a:avLst>
                <a:gd name="adj1" fmla="val 26932"/>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8" dirty="0"/>
            </a:p>
          </p:txBody>
        </p:sp>
        <p:cxnSp>
          <p:nvCxnSpPr>
            <p:cNvPr id="83" name="Elbow Connector 82"/>
            <p:cNvCxnSpPr/>
            <p:nvPr/>
          </p:nvCxnSpPr>
          <p:spPr>
            <a:xfrm rot="16200000" flipH="1">
              <a:off x="534135" y="8162072"/>
              <a:ext cx="987542" cy="265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202516" y="8699274"/>
              <a:ext cx="4540759" cy="307777"/>
            </a:xfrm>
            <a:prstGeom prst="rect">
              <a:avLst/>
            </a:prstGeom>
            <a:noFill/>
          </p:spPr>
          <p:txBody>
            <a:bodyPr wrap="square" rtlCol="0">
              <a:spAutoFit/>
            </a:bodyPr>
            <a:lstStyle/>
            <a:p>
              <a:r>
                <a:rPr lang="en-US" sz="700" dirty="0" smtClean="0">
                  <a:solidFill>
                    <a:srgbClr val="0070C0"/>
                  </a:solidFill>
                </a:rPr>
                <a:t>Degree/AOI’s – multiple can be selected at once if desired. Exclude single courses for MVP as we do not have the FOS/AOI mapping for those.</a:t>
              </a:r>
              <a:endParaRPr lang="en-US" sz="700" b="1" dirty="0">
                <a:solidFill>
                  <a:srgbClr val="0070C0"/>
                </a:solidFill>
              </a:endParaRPr>
            </a:p>
          </p:txBody>
        </p:sp>
      </p:grpSp>
      <p:sp>
        <p:nvSpPr>
          <p:cNvPr id="85" name="TextBox 84"/>
          <p:cNvSpPr txBox="1"/>
          <p:nvPr/>
        </p:nvSpPr>
        <p:spPr>
          <a:xfrm>
            <a:off x="34477" y="28106"/>
            <a:ext cx="6779217" cy="954107"/>
          </a:xfrm>
          <a:prstGeom prst="rect">
            <a:avLst/>
          </a:prstGeom>
          <a:noFill/>
        </p:spPr>
        <p:txBody>
          <a:bodyPr wrap="square" rtlCol="0">
            <a:spAutoFit/>
          </a:bodyPr>
          <a:lstStyle/>
          <a:p>
            <a:r>
              <a:rPr lang="en-US" sz="700" dirty="0" smtClean="0">
                <a:solidFill>
                  <a:srgbClr val="0070C0"/>
                </a:solidFill>
              </a:rPr>
              <a:t>Notes: </a:t>
            </a:r>
          </a:p>
          <a:p>
            <a:pPr marL="171450" indent="-171450">
              <a:buFont typeface="Arial" panose="020B0604020202020204" pitchFamily="34" charset="0"/>
              <a:buChar char="•"/>
            </a:pPr>
            <a:r>
              <a:rPr lang="en-US" sz="700" dirty="0" smtClean="0">
                <a:solidFill>
                  <a:srgbClr val="0070C0"/>
                </a:solidFill>
              </a:rPr>
              <a:t>Single component, single page</a:t>
            </a:r>
          </a:p>
          <a:p>
            <a:pPr marL="171450" indent="-171450">
              <a:buFont typeface="Arial" panose="020B0604020202020204" pitchFamily="34" charset="0"/>
              <a:buChar char="•"/>
            </a:pPr>
            <a:r>
              <a:rPr lang="en-US" sz="700" dirty="0" smtClean="0">
                <a:solidFill>
                  <a:srgbClr val="0070C0"/>
                </a:solidFill>
              </a:rPr>
              <a:t>Dynamic </a:t>
            </a:r>
            <a:r>
              <a:rPr lang="en-US" sz="700" dirty="0" err="1" smtClean="0">
                <a:solidFill>
                  <a:srgbClr val="0070C0"/>
                </a:solidFill>
              </a:rPr>
              <a:t>urls</a:t>
            </a:r>
            <a:endParaRPr lang="en-US" sz="700" dirty="0" smtClean="0">
              <a:solidFill>
                <a:srgbClr val="0070C0"/>
              </a:solidFill>
            </a:endParaRPr>
          </a:p>
          <a:p>
            <a:pPr marL="171450" indent="-171450">
              <a:buFont typeface="Arial" panose="020B0604020202020204" pitchFamily="34" charset="0"/>
              <a:buChar char="•"/>
            </a:pPr>
            <a:r>
              <a:rPr lang="en-US" sz="700" dirty="0" smtClean="0">
                <a:solidFill>
                  <a:srgbClr val="0070C0"/>
                </a:solidFill>
              </a:rPr>
              <a:t>Utilize the same FOS/AOI/Program mapping as the program finder to determine programs to display</a:t>
            </a:r>
          </a:p>
          <a:p>
            <a:pPr marL="171450" indent="-171450">
              <a:buFont typeface="Arial" panose="020B0604020202020204" pitchFamily="34" charset="0"/>
              <a:buChar char="•"/>
            </a:pPr>
            <a:r>
              <a:rPr lang="en-US" sz="700" dirty="0" smtClean="0">
                <a:solidFill>
                  <a:srgbClr val="0070C0"/>
                </a:solidFill>
              </a:rPr>
              <a:t>Show parent programs first (alpha order if more than one, child programs following the parent programs.</a:t>
            </a:r>
          </a:p>
          <a:p>
            <a:pPr marL="171450" indent="-171450">
              <a:buFont typeface="Arial" panose="020B0604020202020204" pitchFamily="34" charset="0"/>
              <a:buChar char="•"/>
            </a:pPr>
            <a:r>
              <a:rPr lang="en-US" sz="700" dirty="0" smtClean="0">
                <a:solidFill>
                  <a:srgbClr val="0070C0"/>
                </a:solidFill>
              </a:rPr>
              <a:t>Swap out image/FOS text if user changes FOS</a:t>
            </a:r>
          </a:p>
          <a:p>
            <a:pPr marL="171450" indent="-171450">
              <a:buFont typeface="Arial" panose="020B0604020202020204" pitchFamily="34" charset="0"/>
              <a:buChar char="•"/>
            </a:pPr>
            <a:r>
              <a:rPr lang="en-US" sz="700" dirty="0" smtClean="0">
                <a:solidFill>
                  <a:srgbClr val="0070C0"/>
                </a:solidFill>
              </a:rPr>
              <a:t>Hide custom AOI copy if a user begins modifying filters</a:t>
            </a:r>
          </a:p>
          <a:p>
            <a:pPr marL="171450" indent="-171450">
              <a:buFont typeface="Arial" panose="020B0604020202020204" pitchFamily="34" charset="0"/>
              <a:buChar char="•"/>
            </a:pPr>
            <a:endParaRPr lang="en-US" sz="700" dirty="0">
              <a:solidFill>
                <a:srgbClr val="0070C0"/>
              </a:solidFill>
            </a:endParaRPr>
          </a:p>
        </p:txBody>
      </p:sp>
    </p:spTree>
    <p:extLst>
      <p:ext uri="{BB962C8B-B14F-4D97-AF65-F5344CB8AC3E}">
        <p14:creationId xmlns:p14="http://schemas.microsoft.com/office/powerpoint/2010/main" val="889050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4128</TotalTime>
  <Words>333</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PowerPoint Presentation</vt:lpstr>
    </vt:vector>
  </TitlesOfParts>
  <Company>Apollo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Stuart</dc:creator>
  <cp:lastModifiedBy>Joy Stuart</cp:lastModifiedBy>
  <cp:revision>25</cp:revision>
  <dcterms:created xsi:type="dcterms:W3CDTF">2018-12-18T17:03:31Z</dcterms:created>
  <dcterms:modified xsi:type="dcterms:W3CDTF">2019-01-11T18:25:42Z</dcterms:modified>
</cp:coreProperties>
</file>