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57" r:id="rId6"/>
    <p:sldId id="259" r:id="rId7"/>
    <p:sldId id="258" r:id="rId8"/>
    <p:sldId id="260" r:id="rId9"/>
    <p:sldId id="261" r:id="rId10"/>
    <p:sldId id="262" r:id="rId11"/>
    <p:sldId id="263" r:id="rId12"/>
    <p:sldId id="264" r:id="rId13"/>
    <p:sldId id="269" r:id="rId14"/>
    <p:sldId id="267" r:id="rId15"/>
    <p:sldId id="26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0" d="100"/>
          <a:sy n="70" d="100"/>
        </p:scale>
        <p:origin x="660" y="54"/>
      </p:cViewPr>
      <p:guideLst>
        <p:guide orient="horz" pos="482"/>
        <p:guide pos="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6142F-68D7-428B-9544-B19297709290}" type="datetimeFigureOut">
              <a:rPr lang="en-IN" smtClean="0"/>
              <a:t>20-03-2022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016FB-A726-4247-9076-E0105CF61166}" type="slidenum">
              <a:rPr lang="en-IN" smtClean="0"/>
              <a:t>‹#›</a:t>
            </a:fld>
            <a:endParaRPr lang="en-IN"/>
          </a:p>
        </p:txBody>
      </p:sp>
    </p:spTree>
    <p:extLst>
      <p:ext uri="{BB962C8B-B14F-4D97-AF65-F5344CB8AC3E}">
        <p14:creationId xmlns:p14="http://schemas.microsoft.com/office/powerpoint/2010/main" val="4116582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1175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40872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9048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4795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5834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05525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87849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65662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115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843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995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84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42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9600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0262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389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3/20/2022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335430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94120-C87A-4187-91EA-DAFAF8EC9815}"/>
              </a:ext>
            </a:extLst>
          </p:cNvPr>
          <p:cNvSpPr txBox="1"/>
          <p:nvPr/>
        </p:nvSpPr>
        <p:spPr>
          <a:xfrm>
            <a:off x="1701994" y="1359932"/>
            <a:ext cx="9132914" cy="1015663"/>
          </a:xfrm>
          <a:prstGeom prst="rect">
            <a:avLst/>
          </a:prstGeom>
          <a:noFill/>
        </p:spPr>
        <p:txBody>
          <a:bodyPr wrap="square" rtlCol="0">
            <a:spAutoFit/>
          </a:bodyPr>
          <a:lstStyle/>
          <a:p>
            <a:r>
              <a:rPr lang="en-US" sz="6000" b="1" dirty="0">
                <a:solidFill>
                  <a:srgbClr val="002060"/>
                </a:solidFill>
                <a:latin typeface="Arno Pro" panose="02020502040506020403" pitchFamily="18" charset="0"/>
                <a:ea typeface="MS Gothic" panose="020B0609070205080204" pitchFamily="49" charset="-128"/>
              </a:rPr>
              <a:t>Driver Drowsiness Detection</a:t>
            </a:r>
            <a:endParaRPr lang="en-IN" sz="6000" b="1" dirty="0">
              <a:solidFill>
                <a:srgbClr val="002060"/>
              </a:solidFill>
              <a:latin typeface="Arno Pro" panose="02020502040506020403" pitchFamily="18" charset="0"/>
              <a:ea typeface="MS Gothic" panose="020B0609070205080204" pitchFamily="49" charset="-128"/>
            </a:endParaRPr>
          </a:p>
        </p:txBody>
      </p:sp>
      <p:sp>
        <p:nvSpPr>
          <p:cNvPr id="4" name="TextBox 3">
            <a:extLst>
              <a:ext uri="{FF2B5EF4-FFF2-40B4-BE49-F238E27FC236}">
                <a16:creationId xmlns:a16="http://schemas.microsoft.com/office/drawing/2014/main" id="{8C14BBBB-CB01-4760-A01B-976A9EE7F8A8}"/>
              </a:ext>
            </a:extLst>
          </p:cNvPr>
          <p:cNvSpPr txBox="1"/>
          <p:nvPr/>
        </p:nvSpPr>
        <p:spPr>
          <a:xfrm>
            <a:off x="6517936" y="3003545"/>
            <a:ext cx="5424929" cy="461665"/>
          </a:xfrm>
          <a:prstGeom prst="rect">
            <a:avLst/>
          </a:prstGeom>
          <a:noFill/>
        </p:spPr>
        <p:txBody>
          <a:bodyPr wrap="square" rtlCol="0">
            <a:spAutoFit/>
          </a:bodyPr>
          <a:lstStyle/>
          <a:p>
            <a:r>
              <a:rPr lang="en-US" sz="2400" dirty="0">
                <a:latin typeface="Arno Pro" panose="02020502040506020403" pitchFamily="18" charset="0"/>
              </a:rPr>
              <a:t>Guided by :- Prof. Viki Patil</a:t>
            </a:r>
            <a:endParaRPr lang="en-IN" sz="2400" dirty="0">
              <a:latin typeface="Arno Pro" panose="02020502040506020403" pitchFamily="18" charset="0"/>
            </a:endParaRPr>
          </a:p>
        </p:txBody>
      </p:sp>
      <p:sp>
        <p:nvSpPr>
          <p:cNvPr id="5" name="TextBox 4">
            <a:extLst>
              <a:ext uri="{FF2B5EF4-FFF2-40B4-BE49-F238E27FC236}">
                <a16:creationId xmlns:a16="http://schemas.microsoft.com/office/drawing/2014/main" id="{03EE4B56-92C4-4A79-AD92-964EB006D0C5}"/>
              </a:ext>
            </a:extLst>
          </p:cNvPr>
          <p:cNvSpPr txBox="1"/>
          <p:nvPr/>
        </p:nvSpPr>
        <p:spPr>
          <a:xfrm>
            <a:off x="6517936" y="3705447"/>
            <a:ext cx="4336314" cy="2308324"/>
          </a:xfrm>
          <a:prstGeom prst="rect">
            <a:avLst/>
          </a:prstGeom>
          <a:noFill/>
        </p:spPr>
        <p:txBody>
          <a:bodyPr wrap="square" rtlCol="0">
            <a:spAutoFit/>
          </a:bodyPr>
          <a:lstStyle/>
          <a:p>
            <a:r>
              <a:rPr lang="en-US" sz="2400" b="1" dirty="0">
                <a:latin typeface="Arno Pro" panose="02020502040506020403" pitchFamily="18" charset="0"/>
                <a:ea typeface="Segoe UI Emoji" panose="020B0502040204020203" pitchFamily="34" charset="0"/>
              </a:rPr>
              <a:t>Group Members :-</a:t>
            </a:r>
          </a:p>
          <a:p>
            <a:endParaRPr lang="en-US" sz="2400" dirty="0">
              <a:latin typeface="Arno Pro" panose="02020502040506020403" pitchFamily="18" charset="0"/>
              <a:ea typeface="Segoe UI Emoji" panose="020B0502040204020203" pitchFamily="34" charset="0"/>
            </a:endParaRPr>
          </a:p>
          <a:p>
            <a:r>
              <a:rPr lang="en-US" sz="2400" dirty="0">
                <a:latin typeface="Arno Pro" panose="02020502040506020403" pitchFamily="18" charset="0"/>
                <a:ea typeface="Segoe UI Emoji" panose="020B0502040204020203" pitchFamily="34" charset="0"/>
              </a:rPr>
              <a:t>vu4f2021087 – Omkar </a:t>
            </a:r>
            <a:r>
              <a:rPr lang="en-US" sz="2400" dirty="0" err="1">
                <a:latin typeface="Arno Pro" panose="02020502040506020403" pitchFamily="18" charset="0"/>
                <a:ea typeface="Segoe UI Emoji" panose="020B0502040204020203" pitchFamily="34" charset="0"/>
              </a:rPr>
              <a:t>Kamble</a:t>
            </a:r>
            <a:endParaRPr lang="en-US" sz="2400" dirty="0">
              <a:latin typeface="Arno Pro" panose="02020502040506020403" pitchFamily="18" charset="0"/>
              <a:ea typeface="Segoe UI Emoji" panose="020B0502040204020203" pitchFamily="34" charset="0"/>
            </a:endParaRPr>
          </a:p>
          <a:p>
            <a:r>
              <a:rPr lang="en-US" sz="2400" dirty="0">
                <a:latin typeface="Arno Pro" panose="02020502040506020403" pitchFamily="18" charset="0"/>
                <a:ea typeface="Segoe UI Emoji" panose="020B0502040204020203" pitchFamily="34" charset="0"/>
              </a:rPr>
              <a:t>vu4f2021089 – </a:t>
            </a:r>
            <a:r>
              <a:rPr lang="en-US" sz="2400" dirty="0" err="1">
                <a:latin typeface="Arno Pro" panose="02020502040506020403" pitchFamily="18" charset="0"/>
                <a:ea typeface="Segoe UI Emoji" panose="020B0502040204020203" pitchFamily="34" charset="0"/>
              </a:rPr>
              <a:t>Parita</a:t>
            </a:r>
            <a:r>
              <a:rPr lang="en-US" sz="2400" dirty="0">
                <a:latin typeface="Arno Pro" panose="02020502040506020403" pitchFamily="18" charset="0"/>
                <a:ea typeface="Segoe UI Emoji" panose="020B0502040204020203" pitchFamily="34" charset="0"/>
              </a:rPr>
              <a:t> </a:t>
            </a:r>
            <a:r>
              <a:rPr lang="en-US" sz="2400" dirty="0" err="1">
                <a:latin typeface="Arno Pro" panose="02020502040506020403" pitchFamily="18" charset="0"/>
                <a:ea typeface="Segoe UI Emoji" panose="020B0502040204020203" pitchFamily="34" charset="0"/>
              </a:rPr>
              <a:t>Jamane</a:t>
            </a:r>
            <a:endParaRPr lang="en-US" sz="2400" dirty="0">
              <a:latin typeface="Arno Pro" panose="02020502040506020403" pitchFamily="18" charset="0"/>
              <a:ea typeface="Segoe UI Emoji" panose="020B0502040204020203" pitchFamily="34" charset="0"/>
            </a:endParaRPr>
          </a:p>
          <a:p>
            <a:r>
              <a:rPr lang="en-US" sz="2400" dirty="0">
                <a:latin typeface="Arno Pro" panose="02020502040506020403" pitchFamily="18" charset="0"/>
                <a:ea typeface="Segoe UI Emoji" panose="020B0502040204020203" pitchFamily="34" charset="0"/>
              </a:rPr>
              <a:t>vu4f2021093 – Vedant Narkar</a:t>
            </a:r>
          </a:p>
          <a:p>
            <a:r>
              <a:rPr lang="en-US" sz="2400" dirty="0">
                <a:latin typeface="Arno Pro" panose="02020502040506020403" pitchFamily="18" charset="0"/>
                <a:ea typeface="Segoe UI Emoji" panose="020B0502040204020203" pitchFamily="34" charset="0"/>
              </a:rPr>
              <a:t>vu4f2021094 – </a:t>
            </a:r>
            <a:r>
              <a:rPr lang="en-US" sz="2400" dirty="0" err="1">
                <a:latin typeface="Arno Pro" panose="02020502040506020403" pitchFamily="18" charset="0"/>
                <a:ea typeface="Segoe UI Emoji" panose="020B0502040204020203" pitchFamily="34" charset="0"/>
              </a:rPr>
              <a:t>Gaurang</a:t>
            </a:r>
            <a:r>
              <a:rPr lang="en-US" sz="2400" dirty="0">
                <a:latin typeface="Arno Pro" panose="02020502040506020403" pitchFamily="18" charset="0"/>
                <a:ea typeface="Segoe UI Emoji" panose="020B0502040204020203" pitchFamily="34" charset="0"/>
              </a:rPr>
              <a:t> </a:t>
            </a:r>
            <a:r>
              <a:rPr lang="en-US" sz="2400" dirty="0" err="1">
                <a:latin typeface="Arno Pro" panose="02020502040506020403" pitchFamily="18" charset="0"/>
                <a:ea typeface="Segoe UI Emoji" panose="020B0502040204020203" pitchFamily="34" charset="0"/>
              </a:rPr>
              <a:t>Mestry</a:t>
            </a:r>
            <a:endParaRPr lang="en-US" sz="2400" dirty="0">
              <a:latin typeface="Arno Pro" panose="02020502040506020403" pitchFamily="18" charset="0"/>
              <a:ea typeface="Segoe UI Emoji" panose="020B0502040204020203" pitchFamily="34" charset="0"/>
            </a:endParaRPr>
          </a:p>
        </p:txBody>
      </p:sp>
      <p:pic>
        <p:nvPicPr>
          <p:cNvPr id="6" name="Picture 5">
            <a:extLst>
              <a:ext uri="{FF2B5EF4-FFF2-40B4-BE49-F238E27FC236}">
                <a16:creationId xmlns:a16="http://schemas.microsoft.com/office/drawing/2014/main" id="{E7F1C965-8BFC-40DC-92F6-B442E513671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rcRect t="12148"/>
          <a:stretch/>
        </p:blipFill>
        <p:spPr>
          <a:xfrm>
            <a:off x="976113" y="3003545"/>
            <a:ext cx="4941361" cy="2534195"/>
          </a:xfrm>
          <a:prstGeom prst="rect">
            <a:avLst/>
          </a:prstGeom>
        </p:spPr>
      </p:pic>
      <p:pic>
        <p:nvPicPr>
          <p:cNvPr id="7" name="Picture 6">
            <a:extLst>
              <a:ext uri="{FF2B5EF4-FFF2-40B4-BE49-F238E27FC236}">
                <a16:creationId xmlns:a16="http://schemas.microsoft.com/office/drawing/2014/main" id="{42717910-803D-4033-950A-7BDEBA07870E}"/>
              </a:ext>
            </a:extLst>
          </p:cNvPr>
          <p:cNvPicPr>
            <a:picLocks noChangeAspect="1"/>
          </p:cNvPicPr>
          <p:nvPr/>
        </p:nvPicPr>
        <p:blipFill>
          <a:blip r:embed="rId4"/>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105784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1D172-98AE-4A1E-8A98-A858E74D0EC3}"/>
              </a:ext>
            </a:extLst>
          </p:cNvPr>
          <p:cNvSpPr txBox="1"/>
          <p:nvPr/>
        </p:nvSpPr>
        <p:spPr>
          <a:xfrm>
            <a:off x="4783246" y="180401"/>
            <a:ext cx="3090092" cy="707886"/>
          </a:xfrm>
          <a:prstGeom prst="rect">
            <a:avLst/>
          </a:prstGeom>
          <a:noFill/>
        </p:spPr>
        <p:txBody>
          <a:bodyPr wrap="square" rtlCol="0">
            <a:spAutoFit/>
          </a:bodyPr>
          <a:lstStyle/>
          <a:p>
            <a:r>
              <a:rPr lang="en-IN" sz="4000" b="1" dirty="0" smtClean="0">
                <a:latin typeface="Arno Pro" panose="02020502040506020403" pitchFamily="18" charset="0"/>
              </a:rPr>
              <a:t>Disadvantages</a:t>
            </a:r>
            <a:endParaRPr lang="en-IN" sz="4000" b="1" dirty="0">
              <a:latin typeface="Arno Pro" panose="02020502040506020403" pitchFamily="18" charset="0"/>
            </a:endParaRPr>
          </a:p>
        </p:txBody>
      </p:sp>
      <p:sp>
        <p:nvSpPr>
          <p:cNvPr id="3" name="TextBox 2">
            <a:extLst>
              <a:ext uri="{FF2B5EF4-FFF2-40B4-BE49-F238E27FC236}">
                <a16:creationId xmlns:a16="http://schemas.microsoft.com/office/drawing/2014/main" id="{1352AE45-48B0-43E1-8590-E1C6FFFED43B}"/>
              </a:ext>
            </a:extLst>
          </p:cNvPr>
          <p:cNvSpPr txBox="1"/>
          <p:nvPr/>
        </p:nvSpPr>
        <p:spPr>
          <a:xfrm>
            <a:off x="1416050" y="1373013"/>
            <a:ext cx="9824484" cy="1384995"/>
          </a:xfrm>
          <a:prstGeom prst="rect">
            <a:avLst/>
          </a:prstGeom>
          <a:noFill/>
        </p:spPr>
        <p:txBody>
          <a:bodyPr wrap="square" rtlCol="0">
            <a:spAutoFit/>
          </a:bodyPr>
          <a:lstStyle/>
          <a:p>
            <a:pPr marL="514350" indent="-514350">
              <a:buFont typeface="+mj-lt"/>
              <a:buAutoNum type="arabicPeriod"/>
            </a:pPr>
            <a:r>
              <a:rPr lang="en-IN" sz="2800" dirty="0" smtClean="0">
                <a:latin typeface="Arno Pro" panose="02020502040506020403" pitchFamily="18" charset="0"/>
              </a:rPr>
              <a:t>Sometimes it may not detect face in very low light conditions and if user is using coloured glasses.</a:t>
            </a:r>
          </a:p>
          <a:p>
            <a:endParaRPr lang="en-IN" sz="2800" dirty="0">
              <a:latin typeface="Arno Pro" panose="02020502040506020403" pitchFamily="18" charset="0"/>
            </a:endParaRPr>
          </a:p>
        </p:txBody>
      </p:sp>
      <p:pic>
        <p:nvPicPr>
          <p:cNvPr id="4" name="Picture 3">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380691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5B205-4045-4D7C-8A21-9A6B755B0DAA}"/>
              </a:ext>
            </a:extLst>
          </p:cNvPr>
          <p:cNvSpPr txBox="1"/>
          <p:nvPr/>
        </p:nvSpPr>
        <p:spPr>
          <a:xfrm>
            <a:off x="5269380" y="130568"/>
            <a:ext cx="2387496" cy="707886"/>
          </a:xfrm>
          <a:prstGeom prst="rect">
            <a:avLst/>
          </a:prstGeom>
          <a:noFill/>
        </p:spPr>
        <p:txBody>
          <a:bodyPr wrap="square" rtlCol="0">
            <a:spAutoFit/>
          </a:bodyPr>
          <a:lstStyle/>
          <a:p>
            <a:r>
              <a:rPr lang="en-IN" sz="4000" b="1" dirty="0" smtClean="0">
                <a:latin typeface="Arno Pro" panose="02020502040506020403" pitchFamily="18" charset="0"/>
              </a:rPr>
              <a:t>Tools used</a:t>
            </a:r>
            <a:endParaRPr lang="en-IN" sz="4000" b="1" dirty="0">
              <a:latin typeface="Arno Pro" panose="02020502040506020403" pitchFamily="18" charset="0"/>
            </a:endParaRPr>
          </a:p>
        </p:txBody>
      </p:sp>
      <p:sp>
        <p:nvSpPr>
          <p:cNvPr id="3" name="TextBox 2">
            <a:extLst>
              <a:ext uri="{FF2B5EF4-FFF2-40B4-BE49-F238E27FC236}">
                <a16:creationId xmlns:a16="http://schemas.microsoft.com/office/drawing/2014/main" id="{B58121A4-B7C2-464B-B8EF-F8F5EF789967}"/>
              </a:ext>
            </a:extLst>
          </p:cNvPr>
          <p:cNvSpPr txBox="1"/>
          <p:nvPr/>
        </p:nvSpPr>
        <p:spPr>
          <a:xfrm>
            <a:off x="1416050" y="985393"/>
            <a:ext cx="792159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	</a:t>
            </a:r>
            <a:r>
              <a:rPr lang="en-US" sz="2800" dirty="0" smtClean="0">
                <a:latin typeface="Arno Pro" panose="02020502040506020403" pitchFamily="18" charset="0"/>
              </a:rPr>
              <a:t>Python 3</a:t>
            </a:r>
            <a:endParaRPr lang="en-US" sz="2800" dirty="0" smtClean="0"/>
          </a:p>
          <a:p>
            <a:pPr marL="285750" indent="-285750">
              <a:buFont typeface="Arial" panose="020B0604020202020204" pitchFamily="34" charset="0"/>
              <a:buChar char="•"/>
            </a:pPr>
            <a:r>
              <a:rPr lang="en-US" sz="2800" dirty="0" smtClean="0">
                <a:latin typeface="Arno Pro" panose="02020502040506020403" pitchFamily="18" charset="0"/>
              </a:rPr>
              <a:t>  </a:t>
            </a:r>
            <a:r>
              <a:rPr lang="en-US" sz="2800" dirty="0" err="1" smtClean="0">
                <a:latin typeface="Arno Pro" panose="02020502040506020403" pitchFamily="18" charset="0"/>
              </a:rPr>
              <a:t>JupyterNotebook</a:t>
            </a:r>
            <a:r>
              <a:rPr lang="en-US" sz="2800" dirty="0" smtClean="0">
                <a:latin typeface="Arno Pro" panose="02020502040506020403" pitchFamily="18" charset="0"/>
              </a:rPr>
              <a:t> </a:t>
            </a:r>
            <a:r>
              <a:rPr lang="en-US" sz="2800" dirty="0">
                <a:latin typeface="Arno Pro" panose="02020502040506020403" pitchFamily="18" charset="0"/>
              </a:rPr>
              <a:t>(IDE)</a:t>
            </a:r>
          </a:p>
          <a:p>
            <a:pPr marL="285750" indent="-285750">
              <a:buFont typeface="Arial" panose="020B0604020202020204" pitchFamily="34" charset="0"/>
              <a:buChar char="•"/>
            </a:pPr>
            <a:r>
              <a:rPr lang="en-US" sz="2800" dirty="0">
                <a:latin typeface="Arno Pro" panose="02020502040506020403" pitchFamily="18" charset="0"/>
              </a:rPr>
              <a:t>	OpenCV</a:t>
            </a:r>
          </a:p>
          <a:p>
            <a:pPr marL="285750" indent="-285750">
              <a:buFont typeface="Arial" panose="020B0604020202020204" pitchFamily="34" charset="0"/>
              <a:buChar char="•"/>
            </a:pPr>
            <a:r>
              <a:rPr lang="en-US" sz="2800" dirty="0">
                <a:latin typeface="Arno Pro" panose="02020502040506020403" pitchFamily="18" charset="0"/>
              </a:rPr>
              <a:t>	TensorFlow</a:t>
            </a:r>
          </a:p>
          <a:p>
            <a:pPr marL="285750" indent="-285750">
              <a:buFont typeface="Arial" panose="020B0604020202020204" pitchFamily="34" charset="0"/>
              <a:buChar char="•"/>
            </a:pPr>
            <a:r>
              <a:rPr lang="en-US" sz="2800" dirty="0">
                <a:latin typeface="Arno Pro" panose="02020502040506020403" pitchFamily="18" charset="0"/>
              </a:rPr>
              <a:t>	</a:t>
            </a:r>
            <a:r>
              <a:rPr lang="en-US" sz="2800" dirty="0" err="1">
                <a:latin typeface="Arno Pro" panose="02020502040506020403" pitchFamily="18" charset="0"/>
              </a:rPr>
              <a:t>Numpy</a:t>
            </a:r>
            <a:endParaRPr lang="en-US" sz="2800" dirty="0">
              <a:latin typeface="Arno Pro" panose="02020502040506020403" pitchFamily="18" charset="0"/>
            </a:endParaRPr>
          </a:p>
          <a:p>
            <a:pPr marL="285750" indent="-285750">
              <a:buFont typeface="Arial" panose="020B0604020202020204" pitchFamily="34" charset="0"/>
              <a:buChar char="•"/>
            </a:pPr>
            <a:r>
              <a:rPr lang="en-US" sz="2800" dirty="0">
                <a:latin typeface="Arno Pro" panose="02020502040506020403" pitchFamily="18" charset="0"/>
              </a:rPr>
              <a:t>	Matplotlib</a:t>
            </a:r>
          </a:p>
          <a:p>
            <a:pPr marL="285750" indent="-285750">
              <a:buFont typeface="Arial" panose="020B0604020202020204" pitchFamily="34" charset="0"/>
              <a:buChar char="•"/>
            </a:pPr>
            <a:r>
              <a:rPr lang="en-US" sz="2800" dirty="0">
                <a:latin typeface="Arno Pro" panose="02020502040506020403" pitchFamily="18" charset="0"/>
              </a:rPr>
              <a:t>	MRL Eye dataset</a:t>
            </a:r>
          </a:p>
          <a:p>
            <a:pPr marL="285750" indent="-285750">
              <a:buFont typeface="Arial" panose="020B0604020202020204" pitchFamily="34" charset="0"/>
              <a:buChar char="•"/>
            </a:pPr>
            <a:endParaRPr lang="en-US" sz="2800" dirty="0"/>
          </a:p>
        </p:txBody>
      </p:sp>
      <p:sp>
        <p:nvSpPr>
          <p:cNvPr id="4" name="TextBox 3">
            <a:extLst>
              <a:ext uri="{FF2B5EF4-FFF2-40B4-BE49-F238E27FC236}">
                <a16:creationId xmlns:a16="http://schemas.microsoft.com/office/drawing/2014/main" id="{8755B205-4045-4D7C-8A21-9A6B755B0DAA}"/>
              </a:ext>
            </a:extLst>
          </p:cNvPr>
          <p:cNvSpPr txBox="1"/>
          <p:nvPr/>
        </p:nvSpPr>
        <p:spPr>
          <a:xfrm>
            <a:off x="3910623" y="4170880"/>
            <a:ext cx="5105009" cy="707886"/>
          </a:xfrm>
          <a:prstGeom prst="rect">
            <a:avLst/>
          </a:prstGeom>
          <a:noFill/>
        </p:spPr>
        <p:txBody>
          <a:bodyPr wrap="square" rtlCol="0">
            <a:spAutoFit/>
          </a:bodyPr>
          <a:lstStyle/>
          <a:p>
            <a:r>
              <a:rPr lang="en-IN" sz="4000" b="1" dirty="0" smtClean="0">
                <a:latin typeface="Arno Pro" panose="02020502040506020403" pitchFamily="18" charset="0"/>
              </a:rPr>
              <a:t>Hardware requirements</a:t>
            </a:r>
            <a:endParaRPr lang="en-IN" sz="4000" b="1" dirty="0">
              <a:latin typeface="Arno Pro" panose="02020502040506020403" pitchFamily="18" charset="0"/>
            </a:endParaRPr>
          </a:p>
        </p:txBody>
      </p:sp>
      <p:sp>
        <p:nvSpPr>
          <p:cNvPr id="6" name="TextBox 5">
            <a:extLst>
              <a:ext uri="{FF2B5EF4-FFF2-40B4-BE49-F238E27FC236}">
                <a16:creationId xmlns:a16="http://schemas.microsoft.com/office/drawing/2014/main" id="{B58121A4-B7C2-464B-B8EF-F8F5EF789967}"/>
              </a:ext>
            </a:extLst>
          </p:cNvPr>
          <p:cNvSpPr txBox="1"/>
          <p:nvPr/>
        </p:nvSpPr>
        <p:spPr>
          <a:xfrm>
            <a:off x="1416051" y="5025705"/>
            <a:ext cx="2569096"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no Pro" panose="02020502040506020403" pitchFamily="18" charset="0"/>
              </a:rPr>
              <a:t>Webcam</a:t>
            </a:r>
            <a:endParaRPr lang="en-US" sz="2800" dirty="0" smtClean="0">
              <a:latin typeface="Arno Pro" panose="02020502040506020403" pitchFamily="18" charset="0"/>
            </a:endParaRPr>
          </a:p>
          <a:p>
            <a:pPr marL="285750" indent="-28575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323197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F3361-1AAA-4A4D-BDF7-DCA3F65062DC}"/>
              </a:ext>
            </a:extLst>
          </p:cNvPr>
          <p:cNvSpPr txBox="1"/>
          <p:nvPr/>
        </p:nvSpPr>
        <p:spPr>
          <a:xfrm>
            <a:off x="4862576" y="202019"/>
            <a:ext cx="2555449" cy="707886"/>
          </a:xfrm>
          <a:prstGeom prst="rect">
            <a:avLst/>
          </a:prstGeom>
          <a:noFill/>
        </p:spPr>
        <p:txBody>
          <a:bodyPr wrap="square" rtlCol="0">
            <a:spAutoFit/>
          </a:bodyPr>
          <a:lstStyle/>
          <a:p>
            <a:r>
              <a:rPr lang="en-IN" sz="4000" b="1" dirty="0">
                <a:latin typeface="Arno Pro" panose="02020502040506020403" pitchFamily="18" charset="0"/>
              </a:rPr>
              <a:t>Conclusion</a:t>
            </a:r>
          </a:p>
        </p:txBody>
      </p:sp>
      <p:sp>
        <p:nvSpPr>
          <p:cNvPr id="3" name="TextBox 2">
            <a:extLst>
              <a:ext uri="{FF2B5EF4-FFF2-40B4-BE49-F238E27FC236}">
                <a16:creationId xmlns:a16="http://schemas.microsoft.com/office/drawing/2014/main" id="{3985A1D8-A7DD-4C2D-B0C3-B7F25125A36F}"/>
              </a:ext>
            </a:extLst>
          </p:cNvPr>
          <p:cNvSpPr txBox="1"/>
          <p:nvPr/>
        </p:nvSpPr>
        <p:spPr>
          <a:xfrm>
            <a:off x="1286539" y="1339701"/>
            <a:ext cx="9707525" cy="4401205"/>
          </a:xfrm>
          <a:prstGeom prst="rect">
            <a:avLst/>
          </a:prstGeom>
          <a:noFill/>
        </p:spPr>
        <p:txBody>
          <a:bodyPr wrap="square" rtlCol="0">
            <a:spAutoFit/>
          </a:bodyPr>
          <a:lstStyle/>
          <a:p>
            <a:r>
              <a:rPr lang="en-US" sz="2800" dirty="0">
                <a:latin typeface="Arno Pro" panose="02020502040506020403" pitchFamily="18" charset="0"/>
              </a:rPr>
              <a:t>The drowsiness detection and correction system developed is capable of detecting drowsiness in a rapid manner. The system which can differentiate normal eye blink and drowsiness which can prevent the driver from entering the state of sleepiness while driving. The system works well even in case of drivers wearing </a:t>
            </a:r>
            <a:r>
              <a:rPr lang="en-US" sz="2800" dirty="0" smtClean="0">
                <a:latin typeface="Arno Pro" panose="02020502040506020403" pitchFamily="18" charset="0"/>
              </a:rPr>
              <a:t> clear spectacles. During </a:t>
            </a:r>
            <a:r>
              <a:rPr lang="en-US" sz="2800" dirty="0">
                <a:latin typeface="Arno Pro" panose="02020502040506020403" pitchFamily="18" charset="0"/>
              </a:rPr>
              <a:t>the monitoring, the system is able to decide if the eyes are opened or closed. When the eyes have been closed for about two seconds, the alarm beeps to alert the driver and the speed of the vehicle is reduced. By doing this many accidents will reduced and provides safe life to the driver and vehicle safety. </a:t>
            </a:r>
            <a:endParaRPr lang="en-IN" sz="2800" dirty="0">
              <a:latin typeface="Arno Pro" panose="02020502040506020403" pitchFamily="18" charset="0"/>
            </a:endParaRPr>
          </a:p>
        </p:txBody>
      </p:sp>
      <p:pic>
        <p:nvPicPr>
          <p:cNvPr id="4" name="Picture 3">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426269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8EB9A-FDAC-40F3-A16D-4FAAC053027A}"/>
              </a:ext>
            </a:extLst>
          </p:cNvPr>
          <p:cNvSpPr txBox="1"/>
          <p:nvPr/>
        </p:nvSpPr>
        <p:spPr>
          <a:xfrm>
            <a:off x="2759266" y="2571238"/>
            <a:ext cx="6728059" cy="1015663"/>
          </a:xfrm>
          <a:prstGeom prst="rect">
            <a:avLst/>
          </a:prstGeom>
          <a:noFill/>
        </p:spPr>
        <p:txBody>
          <a:bodyPr wrap="square" rtlCol="0">
            <a:spAutoFit/>
          </a:bodyPr>
          <a:lstStyle/>
          <a:p>
            <a:pPr algn="ctr"/>
            <a:r>
              <a:rPr lang="en-IN" sz="6000" b="1" dirty="0">
                <a:latin typeface="Arno Pro" panose="02020502040506020403" pitchFamily="18" charset="0"/>
              </a:rPr>
              <a:t>THANK YOU !</a:t>
            </a:r>
          </a:p>
        </p:txBody>
      </p:sp>
      <p:pic>
        <p:nvPicPr>
          <p:cNvPr id="3" name="Picture 2">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63206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505633-C717-4FB5-AD86-2E103F79F4F2}"/>
              </a:ext>
            </a:extLst>
          </p:cNvPr>
          <p:cNvSpPr txBox="1"/>
          <p:nvPr/>
        </p:nvSpPr>
        <p:spPr>
          <a:xfrm>
            <a:off x="5290552" y="208867"/>
            <a:ext cx="1410500" cy="707886"/>
          </a:xfrm>
          <a:prstGeom prst="rect">
            <a:avLst/>
          </a:prstGeom>
          <a:noFill/>
        </p:spPr>
        <p:txBody>
          <a:bodyPr wrap="square" rtlCol="0">
            <a:spAutoFit/>
          </a:bodyPr>
          <a:lstStyle/>
          <a:p>
            <a:r>
              <a:rPr lang="en-US" sz="4000" b="1" dirty="0" smtClean="0">
                <a:latin typeface="Arno Pro" panose="02020502040506020403" pitchFamily="18" charset="0"/>
              </a:rPr>
              <a:t>Index</a:t>
            </a:r>
            <a:endParaRPr lang="en-IN" sz="4000" b="1" dirty="0">
              <a:latin typeface="Arno Pro" panose="02020502040506020403" pitchFamily="18" charset="0"/>
            </a:endParaRPr>
          </a:p>
        </p:txBody>
      </p:sp>
      <p:sp>
        <p:nvSpPr>
          <p:cNvPr id="9" name="TextBox 8">
            <a:extLst>
              <a:ext uri="{FF2B5EF4-FFF2-40B4-BE49-F238E27FC236}">
                <a16:creationId xmlns:a16="http://schemas.microsoft.com/office/drawing/2014/main" id="{6ABB3E28-8C74-4050-9FB6-1C0F56BDC6C7}"/>
              </a:ext>
            </a:extLst>
          </p:cNvPr>
          <p:cNvSpPr txBox="1"/>
          <p:nvPr/>
        </p:nvSpPr>
        <p:spPr>
          <a:xfrm>
            <a:off x="1416050" y="1224743"/>
            <a:ext cx="4377449"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no Pro" panose="02020502040506020403" pitchFamily="18" charset="0"/>
              </a:rPr>
              <a:t>Abstract</a:t>
            </a:r>
          </a:p>
          <a:p>
            <a:pPr marL="285750" indent="-285750">
              <a:buFont typeface="Arial" panose="020B0604020202020204" pitchFamily="34" charset="0"/>
              <a:buChar char="•"/>
            </a:pPr>
            <a:r>
              <a:rPr lang="en-US" sz="2800" dirty="0">
                <a:latin typeface="Arno Pro" panose="02020502040506020403" pitchFamily="18" charset="0"/>
              </a:rPr>
              <a:t>Introduction</a:t>
            </a:r>
          </a:p>
          <a:p>
            <a:pPr marL="285750" indent="-285750">
              <a:buFont typeface="Arial" panose="020B0604020202020204" pitchFamily="34" charset="0"/>
              <a:buChar char="•"/>
            </a:pPr>
            <a:r>
              <a:rPr lang="en-US" sz="2800" dirty="0">
                <a:latin typeface="Arno Pro" panose="02020502040506020403" pitchFamily="18" charset="0"/>
              </a:rPr>
              <a:t>Objective</a:t>
            </a:r>
          </a:p>
          <a:p>
            <a:pPr marL="285750" indent="-285750">
              <a:buFont typeface="Arial" panose="020B0604020202020204" pitchFamily="34" charset="0"/>
              <a:buChar char="•"/>
            </a:pPr>
            <a:r>
              <a:rPr lang="en-US" sz="2800" dirty="0">
                <a:latin typeface="Arno Pro" panose="02020502040506020403" pitchFamily="18" charset="0"/>
              </a:rPr>
              <a:t>Scope of work</a:t>
            </a:r>
          </a:p>
          <a:p>
            <a:pPr marL="285750" indent="-285750">
              <a:buFont typeface="Arial" panose="020B0604020202020204" pitchFamily="34" charset="0"/>
              <a:buChar char="•"/>
            </a:pPr>
            <a:r>
              <a:rPr lang="en-US" sz="2800" dirty="0">
                <a:latin typeface="Arno Pro" panose="02020502040506020403" pitchFamily="18" charset="0"/>
              </a:rPr>
              <a:t>Problem definition</a:t>
            </a:r>
          </a:p>
          <a:p>
            <a:pPr marL="285750" indent="-285750">
              <a:buFont typeface="Arial" panose="020B0604020202020204" pitchFamily="34" charset="0"/>
              <a:buChar char="•"/>
            </a:pPr>
            <a:r>
              <a:rPr lang="en-US" sz="2800" dirty="0">
                <a:latin typeface="Arno Pro" panose="02020502040506020403" pitchFamily="18" charset="0"/>
              </a:rPr>
              <a:t>Data Flow diagram</a:t>
            </a:r>
          </a:p>
          <a:p>
            <a:pPr marL="285750" indent="-285750">
              <a:buFont typeface="Arial" panose="020B0604020202020204" pitchFamily="34" charset="0"/>
              <a:buChar char="•"/>
            </a:pPr>
            <a:r>
              <a:rPr lang="en-US" sz="2800" dirty="0">
                <a:latin typeface="Arno Pro" panose="02020502040506020403" pitchFamily="18" charset="0"/>
              </a:rPr>
              <a:t>Methodology</a:t>
            </a:r>
          </a:p>
          <a:p>
            <a:pPr marL="285750" indent="-285750">
              <a:buFont typeface="Arial" panose="020B0604020202020204" pitchFamily="34" charset="0"/>
              <a:buChar char="•"/>
            </a:pPr>
            <a:r>
              <a:rPr lang="en-US" sz="2800" dirty="0">
                <a:latin typeface="Arno Pro" panose="02020502040506020403" pitchFamily="18" charset="0"/>
              </a:rPr>
              <a:t>Advantages</a:t>
            </a:r>
          </a:p>
          <a:p>
            <a:pPr marL="285750" indent="-285750">
              <a:buFont typeface="Arial" panose="020B0604020202020204" pitchFamily="34" charset="0"/>
              <a:buChar char="•"/>
            </a:pPr>
            <a:r>
              <a:rPr lang="en-US" sz="2800" dirty="0">
                <a:latin typeface="Arno Pro" panose="02020502040506020403" pitchFamily="18" charset="0"/>
              </a:rPr>
              <a:t>Software interfaces</a:t>
            </a:r>
          </a:p>
          <a:p>
            <a:pPr marL="285750" indent="-285750">
              <a:buFont typeface="Arial" panose="020B0604020202020204" pitchFamily="34" charset="0"/>
              <a:buChar char="•"/>
            </a:pPr>
            <a:r>
              <a:rPr lang="en-US" sz="2800" dirty="0">
                <a:latin typeface="Arno Pro" panose="02020502040506020403" pitchFamily="18" charset="0"/>
              </a:rPr>
              <a:t>Conclusion</a:t>
            </a:r>
          </a:p>
          <a:p>
            <a:pPr marL="285750" indent="-285750">
              <a:buFont typeface="Arial" panose="020B0604020202020204" pitchFamily="34" charset="0"/>
              <a:buChar char="•"/>
            </a:pPr>
            <a:endParaRPr lang="en-US" sz="2800" dirty="0">
              <a:latin typeface="Arno Pro" panose="02020502040506020403" pitchFamily="18" charset="0"/>
            </a:endParaRPr>
          </a:p>
          <a:p>
            <a:pPr marL="285750" indent="-285750">
              <a:buFont typeface="Arial" panose="020B0604020202020204" pitchFamily="34" charset="0"/>
              <a:buChar char="•"/>
            </a:pPr>
            <a:endParaRPr lang="en-US" sz="2800" dirty="0">
              <a:latin typeface="Arno Pro" panose="02020502040506020403" pitchFamily="18" charset="0"/>
            </a:endParaRPr>
          </a:p>
          <a:p>
            <a:pPr marL="285750" indent="-285750">
              <a:buFont typeface="Arial" panose="020B0604020202020204" pitchFamily="34" charset="0"/>
              <a:buChar char="•"/>
            </a:pPr>
            <a:endParaRPr lang="en-US" sz="2800" dirty="0">
              <a:latin typeface="Arno Pro" panose="02020502040506020403" pitchFamily="18" charset="0"/>
            </a:endParaRPr>
          </a:p>
          <a:p>
            <a:pPr marL="285750" indent="-285750">
              <a:buFont typeface="Arial" panose="020B0604020202020204" pitchFamily="34" charset="0"/>
              <a:buChar char="•"/>
            </a:pPr>
            <a:endParaRPr lang="en-IN" sz="2800" dirty="0">
              <a:latin typeface="Arno Pro" panose="02020502040506020403" pitchFamily="18" charset="0"/>
            </a:endParaRPr>
          </a:p>
        </p:txBody>
      </p:sp>
      <p:pic>
        <p:nvPicPr>
          <p:cNvPr id="10" name="Picture 9">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352614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1C12DD6-A7D2-489A-8DCE-24D98393439B}"/>
              </a:ext>
            </a:extLst>
          </p:cNvPr>
          <p:cNvSpPr txBox="1"/>
          <p:nvPr/>
        </p:nvSpPr>
        <p:spPr>
          <a:xfrm>
            <a:off x="1442237" y="251193"/>
            <a:ext cx="9879371" cy="6032421"/>
          </a:xfrm>
          <a:prstGeom prst="rect">
            <a:avLst/>
          </a:prstGeom>
          <a:noFill/>
        </p:spPr>
        <p:txBody>
          <a:bodyPr wrap="square" rtlCol="0">
            <a:spAutoFit/>
          </a:bodyPr>
          <a:lstStyle/>
          <a:p>
            <a:r>
              <a:rPr lang="en-US" sz="4000" b="1" dirty="0" smtClean="0">
                <a:latin typeface="Arno Pro" panose="02020502040506020403" pitchFamily="18" charset="0"/>
              </a:rPr>
              <a:t>								  Abstract</a:t>
            </a:r>
            <a:endParaRPr lang="en-US" sz="4000" b="1" dirty="0">
              <a:latin typeface="Arno Pro" panose="02020502040506020403" pitchFamily="18" charset="0"/>
            </a:endParaRPr>
          </a:p>
          <a:p>
            <a:endParaRPr lang="en-US" dirty="0">
              <a:latin typeface="Arno Pro" panose="02020502040506020403" pitchFamily="18" charset="0"/>
            </a:endParaRPr>
          </a:p>
          <a:p>
            <a:r>
              <a:rPr lang="en-US" sz="2400" i="0" dirty="0">
                <a:solidFill>
                  <a:srgbClr val="333333"/>
                </a:solidFill>
                <a:effectLst/>
                <a:latin typeface="Arno Pro" panose="02020502040506020403" pitchFamily="18" charset="0"/>
              </a:rPr>
              <a:t>Nowadays, more and more professions require long-term concentration. </a:t>
            </a:r>
            <a:endParaRPr lang="en-US" sz="2400" i="0" dirty="0" smtClean="0">
              <a:solidFill>
                <a:srgbClr val="333333"/>
              </a:solidFill>
              <a:effectLst/>
              <a:latin typeface="Arno Pro" panose="02020502040506020403" pitchFamily="18" charset="0"/>
            </a:endParaRPr>
          </a:p>
          <a:p>
            <a:r>
              <a:rPr lang="en-US" sz="2400" i="0" dirty="0" smtClean="0">
                <a:solidFill>
                  <a:srgbClr val="333333"/>
                </a:solidFill>
                <a:effectLst/>
                <a:latin typeface="Arno Pro" panose="02020502040506020403" pitchFamily="18" charset="0"/>
              </a:rPr>
              <a:t>Drivers </a:t>
            </a:r>
            <a:r>
              <a:rPr lang="en-US" sz="2400" i="0" dirty="0">
                <a:solidFill>
                  <a:srgbClr val="333333"/>
                </a:solidFill>
                <a:effectLst/>
                <a:latin typeface="Arno Pro" panose="02020502040506020403" pitchFamily="18" charset="0"/>
              </a:rPr>
              <a:t>must keep a close eye on the road, so they can react to sudden events immediately. Driver fatigue often becomes a direct cause of many traffic accidents. Therefore, there is a need to develop the systems that will detect and notify a driver of her/him bad psychophysical condition, which could significantly reduce the number of fatigue-related car accidents. However, the development of such systems encounters many difficulties related to fast and proper recognition of a driver’s fatigue symptoms. One of the technical possibilities to implement driver drowsiness detection systems is to use the vision-based approach. This article presents the currently used driver drowsiness detection systems. Here we are detecting the driver drowsiness by estimating vision system of him .</a:t>
            </a:r>
            <a:endParaRPr lang="en-US" sz="2400" dirty="0">
              <a:latin typeface="Arno Pro" panose="02020502040506020403" pitchFamily="18" charset="0"/>
            </a:endParaRPr>
          </a:p>
          <a:p>
            <a:endParaRPr lang="en-IN" sz="4000" dirty="0">
              <a:latin typeface="Arno Pro" panose="02020502040506020403" pitchFamily="18" charset="0"/>
            </a:endParaRPr>
          </a:p>
        </p:txBody>
      </p:sp>
      <p:pic>
        <p:nvPicPr>
          <p:cNvPr id="5" name="Picture 4">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281648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
        <p:nvSpPr>
          <p:cNvPr id="8" name="TextBox 7">
            <a:extLst>
              <a:ext uri="{FF2B5EF4-FFF2-40B4-BE49-F238E27FC236}">
                <a16:creationId xmlns:a16="http://schemas.microsoft.com/office/drawing/2014/main" id="{AACE428E-03A1-47F2-965B-A2D4B449FDE9}"/>
              </a:ext>
            </a:extLst>
          </p:cNvPr>
          <p:cNvSpPr txBox="1"/>
          <p:nvPr/>
        </p:nvSpPr>
        <p:spPr>
          <a:xfrm>
            <a:off x="1430494" y="253547"/>
            <a:ext cx="10068841" cy="6386364"/>
          </a:xfrm>
          <a:prstGeom prst="rect">
            <a:avLst/>
          </a:prstGeom>
          <a:noFill/>
        </p:spPr>
        <p:txBody>
          <a:bodyPr wrap="square" rtlCol="0">
            <a:spAutoFit/>
          </a:bodyPr>
          <a:lstStyle/>
          <a:p>
            <a:r>
              <a:rPr lang="en-US" sz="4000" b="1" dirty="0">
                <a:latin typeface="Arno Pro" panose="02020502040506020403" pitchFamily="18" charset="0"/>
              </a:rPr>
              <a:t>Introduction</a:t>
            </a:r>
          </a:p>
          <a:p>
            <a:endParaRPr lang="en-US" sz="2400" i="1" dirty="0">
              <a:latin typeface="Arno Pro" panose="02020502040506020403" pitchFamily="18" charset="0"/>
            </a:endParaRPr>
          </a:p>
          <a:p>
            <a:r>
              <a:rPr lang="en-US" sz="2300" i="0" dirty="0">
                <a:solidFill>
                  <a:srgbClr val="333333"/>
                </a:solidFill>
                <a:effectLst/>
                <a:latin typeface="Arno Pro" panose="02020502040506020403" pitchFamily="18" charset="0"/>
              </a:rPr>
              <a:t>Driver drowsiness detection is a car safety technology which prevents accidents when the driver is getting drowsy. Various studies have suggested that around 20% of all road accidents are fatigue-related, up to 50% on certain roads Because of the hazard that drowsiness presents on the road, methods need to be developed for counteracting its affects. Driver inattention might be the result of a lack of alertness when driving due to driver drowsiness and distraction. Driver distraction occurs when an object or event draws a person’s attention away from the driving task. Unlike driver distraction, driver drowsiness involves no triggering event but, instead, is characterized by a progressive withdrawal of attention from the road and traffic demands. Both driver drowsiness and distraction, however, might have the same effects, i.e., decreased driving performance, longer reaction time, and an increased risk of crash involvement. shows the block diagram of overall system. Based on Acquisition of video from the camera that is in front of driver perform real-time processing of an incoming video stream in order to infer the driver’s level of fatigue if the drowsiness is Estimated then it will give the alert by sensing the eyes. </a:t>
            </a:r>
            <a:endParaRPr lang="en-IN" sz="2300" dirty="0">
              <a:latin typeface="Arno Pro" panose="02020502040506020403" pitchFamily="18" charset="0"/>
            </a:endParaRPr>
          </a:p>
        </p:txBody>
      </p:sp>
    </p:spTree>
    <p:extLst>
      <p:ext uri="{BB962C8B-B14F-4D97-AF65-F5344CB8AC3E}">
        <p14:creationId xmlns:p14="http://schemas.microsoft.com/office/powerpoint/2010/main" val="179533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C8F277-E618-439A-8479-51AE9FA5CC97}"/>
              </a:ext>
            </a:extLst>
          </p:cNvPr>
          <p:cNvSpPr txBox="1"/>
          <p:nvPr/>
        </p:nvSpPr>
        <p:spPr>
          <a:xfrm>
            <a:off x="5242047" y="176055"/>
            <a:ext cx="2195689" cy="707886"/>
          </a:xfrm>
          <a:prstGeom prst="rect">
            <a:avLst/>
          </a:prstGeom>
          <a:noFill/>
        </p:spPr>
        <p:txBody>
          <a:bodyPr wrap="square" rtlCol="0">
            <a:spAutoFit/>
          </a:bodyPr>
          <a:lstStyle/>
          <a:p>
            <a:r>
              <a:rPr lang="en-US" sz="4000" b="1" dirty="0" smtClean="0">
                <a:latin typeface="Arno Pro" panose="02020502040506020403" pitchFamily="18" charset="0"/>
              </a:rPr>
              <a:t>Objective</a:t>
            </a:r>
            <a:endParaRPr lang="en-IN" sz="3200" b="1" dirty="0">
              <a:latin typeface="Arno Pro" panose="02020502040506020403" pitchFamily="18" charset="0"/>
            </a:endParaRPr>
          </a:p>
        </p:txBody>
      </p:sp>
      <p:sp>
        <p:nvSpPr>
          <p:cNvPr id="2" name="TextBox 1">
            <a:extLst>
              <a:ext uri="{FF2B5EF4-FFF2-40B4-BE49-F238E27FC236}">
                <a16:creationId xmlns:a16="http://schemas.microsoft.com/office/drawing/2014/main" id="{3D4D56D6-8DD5-4A9A-9615-0C580B883FA9}"/>
              </a:ext>
            </a:extLst>
          </p:cNvPr>
          <p:cNvSpPr txBox="1"/>
          <p:nvPr/>
        </p:nvSpPr>
        <p:spPr>
          <a:xfrm>
            <a:off x="1428874" y="1173768"/>
            <a:ext cx="9822036" cy="489364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no Pro" panose="02020502040506020403" pitchFamily="18" charset="0"/>
              </a:rPr>
              <a:t>The main objective of this project is to prepare a prototype of a driver drowsiness system that alerts the driver when he is drowsy and sleepy.</a:t>
            </a:r>
          </a:p>
          <a:p>
            <a:pPr marL="342900" indent="-342900">
              <a:buFont typeface="Wingdings" panose="05000000000000000000" pitchFamily="2" charset="2"/>
              <a:buChar char="Ø"/>
            </a:pPr>
            <a:r>
              <a:rPr lang="en-IN" sz="2400" dirty="0">
                <a:latin typeface="Arno Pro" panose="02020502040506020403" pitchFamily="18" charset="0"/>
              </a:rPr>
              <a:t>This is achieved by the use of model to detect the face of the driver using a camera and analysing the state of the driver.</a:t>
            </a:r>
          </a:p>
          <a:p>
            <a:pPr marL="342900" indent="-342900">
              <a:buFont typeface="Wingdings" panose="05000000000000000000" pitchFamily="2" charset="2"/>
              <a:buChar char="Ø"/>
            </a:pPr>
            <a:r>
              <a:rPr lang="en-US" sz="2400" dirty="0">
                <a:latin typeface="Arno Pro" panose="02020502040506020403" pitchFamily="18" charset="0"/>
              </a:rPr>
              <a:t>Driver drowsiness detection is a car safety technology which helps to save the life of the driver by preventing accidents when the driver is getting drowsy.</a:t>
            </a:r>
          </a:p>
          <a:p>
            <a:pPr marL="342900" indent="-342900">
              <a:buFont typeface="Wingdings" panose="05000000000000000000" pitchFamily="2" charset="2"/>
              <a:buChar char="Ø"/>
            </a:pPr>
            <a:r>
              <a:rPr lang="en-US" sz="2400" dirty="0">
                <a:latin typeface="Arno Pro" panose="02020502040506020403" pitchFamily="18" charset="0"/>
              </a:rPr>
              <a:t> The main objective is to first design a system to detect driver’s drowsiness by continuously monitoring </a:t>
            </a:r>
            <a:r>
              <a:rPr lang="en-US" sz="2400" dirty="0" smtClean="0">
                <a:latin typeface="Arno Pro" panose="02020502040506020403" pitchFamily="18" charset="0"/>
              </a:rPr>
              <a:t>contour </a:t>
            </a:r>
            <a:r>
              <a:rPr lang="en-US" sz="2400" dirty="0">
                <a:latin typeface="Arno Pro" panose="02020502040506020403" pitchFamily="18" charset="0"/>
              </a:rPr>
              <a:t>of the eye. The system works </a:t>
            </a:r>
            <a:r>
              <a:rPr lang="en-US" sz="2400" dirty="0" smtClean="0">
                <a:latin typeface="Arno Pro" panose="02020502040506020403" pitchFamily="18" charset="0"/>
              </a:rPr>
              <a:t>in spite </a:t>
            </a:r>
            <a:r>
              <a:rPr lang="en-US" sz="2400" dirty="0">
                <a:latin typeface="Arno Pro" panose="02020502040506020403" pitchFamily="18" charset="0"/>
              </a:rPr>
              <a:t>of driver wearing </a:t>
            </a:r>
            <a:r>
              <a:rPr lang="en-US" sz="2400" dirty="0" smtClean="0">
                <a:latin typeface="Arno Pro" panose="02020502040506020403" pitchFamily="18" charset="0"/>
              </a:rPr>
              <a:t>spectacles (not colored shades) </a:t>
            </a:r>
            <a:r>
              <a:rPr lang="en-US" sz="2400" dirty="0">
                <a:latin typeface="Arno Pro" panose="02020502040506020403" pitchFamily="18" charset="0"/>
              </a:rPr>
              <a:t>and in various lighting conditions. </a:t>
            </a:r>
          </a:p>
          <a:p>
            <a:pPr marL="342900" indent="-342900">
              <a:buFont typeface="Wingdings" panose="05000000000000000000" pitchFamily="2" charset="2"/>
              <a:buChar char="Ø"/>
            </a:pPr>
            <a:r>
              <a:rPr lang="en-US" sz="2400" dirty="0">
                <a:latin typeface="Arno Pro" panose="02020502040506020403" pitchFamily="18" charset="0"/>
              </a:rPr>
              <a:t>To alert the driver on the detection of drowsiness by using buzzer or alarm.  </a:t>
            </a:r>
          </a:p>
          <a:p>
            <a:pPr marL="342900" indent="-342900">
              <a:buFont typeface="Wingdings" panose="05000000000000000000" pitchFamily="2" charset="2"/>
              <a:buChar char="Ø"/>
            </a:pPr>
            <a:r>
              <a:rPr lang="en-US" sz="2400" dirty="0">
                <a:latin typeface="Arno Pro" panose="02020502040506020403" pitchFamily="18" charset="0"/>
              </a:rPr>
              <a:t>Speed of the vehicle can be </a:t>
            </a:r>
            <a:r>
              <a:rPr lang="en-US" sz="2400" dirty="0" smtClean="0">
                <a:latin typeface="Arno Pro" panose="02020502040506020403" pitchFamily="18" charset="0"/>
              </a:rPr>
              <a:t>reduced when the driver notices alarm or buzzer. </a:t>
            </a:r>
            <a:endParaRPr lang="en-US" sz="2400" dirty="0">
              <a:latin typeface="Arno Pro" panose="02020502040506020403" pitchFamily="18" charset="0"/>
            </a:endParaRPr>
          </a:p>
          <a:p>
            <a:pPr marL="342900" indent="-342900">
              <a:buFont typeface="Wingdings" panose="05000000000000000000" pitchFamily="2" charset="2"/>
              <a:buChar char="Ø"/>
            </a:pPr>
            <a:r>
              <a:rPr lang="en-US" sz="2400" dirty="0">
                <a:latin typeface="Arno Pro" panose="02020502040506020403" pitchFamily="18" charset="0"/>
              </a:rPr>
              <a:t>Traffic management can be maintained by reducing the accidents. </a:t>
            </a:r>
            <a:r>
              <a:rPr lang="en-IN" sz="2400" dirty="0">
                <a:latin typeface="Arno Pro" panose="02020502040506020403" pitchFamily="18" charset="0"/>
              </a:rPr>
              <a:t> </a:t>
            </a:r>
          </a:p>
        </p:txBody>
      </p:sp>
      <p:pic>
        <p:nvPicPr>
          <p:cNvPr id="8" name="Picture 7">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284017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EE8F5-4705-4DCD-BA9A-0FA3A171879C}"/>
              </a:ext>
            </a:extLst>
          </p:cNvPr>
          <p:cNvSpPr txBox="1"/>
          <p:nvPr/>
        </p:nvSpPr>
        <p:spPr>
          <a:xfrm>
            <a:off x="1444839" y="1286061"/>
            <a:ext cx="9050289" cy="2893100"/>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latin typeface="Arno Pro" panose="02020502040506020403" pitchFamily="18" charset="0"/>
              </a:rPr>
              <a:t>There are many products out there that provide the measure of </a:t>
            </a:r>
            <a:r>
              <a:rPr lang="en-US" sz="2600" dirty="0" smtClean="0">
                <a:latin typeface="Arno Pro" panose="02020502040506020403" pitchFamily="18" charset="0"/>
              </a:rPr>
              <a:t>fatigue </a:t>
            </a:r>
            <a:r>
              <a:rPr lang="en-US" sz="2600" dirty="0">
                <a:latin typeface="Arno Pro" panose="02020502040506020403" pitchFamily="18" charset="0"/>
              </a:rPr>
              <a:t>level in the drivers which are implemented in many vehicles. </a:t>
            </a:r>
          </a:p>
          <a:p>
            <a:pPr marL="285750" indent="-285750">
              <a:buFont typeface="Wingdings" panose="05000000000000000000" pitchFamily="2" charset="2"/>
              <a:buChar char="Ø"/>
            </a:pPr>
            <a:r>
              <a:rPr lang="en-US" sz="2600" dirty="0">
                <a:latin typeface="Arno Pro" panose="02020502040506020403" pitchFamily="18" charset="0"/>
              </a:rPr>
              <a:t>The driver drowsiness detection system provides the similar functionality but with better results and additional benefits.   </a:t>
            </a:r>
          </a:p>
          <a:p>
            <a:pPr marL="285750" indent="-285750">
              <a:buFont typeface="Wingdings" panose="05000000000000000000" pitchFamily="2" charset="2"/>
              <a:buChar char="Ø"/>
            </a:pPr>
            <a:r>
              <a:rPr lang="en-US" sz="2600" dirty="0">
                <a:latin typeface="Arno Pro" panose="02020502040506020403" pitchFamily="18" charset="0"/>
              </a:rPr>
              <a:t>Also, it alerts the user on reaching a certain saturation point of the drowsiness measure.</a:t>
            </a:r>
            <a:endParaRPr lang="en-IN" sz="2600" dirty="0">
              <a:latin typeface="Arno Pro" panose="02020502040506020403" pitchFamily="18" charset="0"/>
            </a:endParaRPr>
          </a:p>
        </p:txBody>
      </p:sp>
      <p:sp>
        <p:nvSpPr>
          <p:cNvPr id="4" name="TextBox 3">
            <a:extLst>
              <a:ext uri="{FF2B5EF4-FFF2-40B4-BE49-F238E27FC236}">
                <a16:creationId xmlns:a16="http://schemas.microsoft.com/office/drawing/2014/main" id="{FD3D032D-B859-4D3B-B134-A07F5DA781BC}"/>
              </a:ext>
            </a:extLst>
          </p:cNvPr>
          <p:cNvSpPr txBox="1"/>
          <p:nvPr/>
        </p:nvSpPr>
        <p:spPr>
          <a:xfrm>
            <a:off x="4319976" y="214579"/>
            <a:ext cx="3300013" cy="707886"/>
          </a:xfrm>
          <a:prstGeom prst="rect">
            <a:avLst/>
          </a:prstGeom>
          <a:noFill/>
        </p:spPr>
        <p:txBody>
          <a:bodyPr wrap="square" rtlCol="0">
            <a:spAutoFit/>
          </a:bodyPr>
          <a:lstStyle/>
          <a:p>
            <a:r>
              <a:rPr lang="en-IN" sz="4000" b="1" dirty="0">
                <a:latin typeface="Arno Pro" panose="02020502040506020403" pitchFamily="18" charset="0"/>
              </a:rPr>
              <a:t>Scope of Work</a:t>
            </a:r>
          </a:p>
        </p:txBody>
      </p:sp>
      <p:pic>
        <p:nvPicPr>
          <p:cNvPr id="6" name="Picture 5">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257536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8B039F-5973-42D7-A7C4-9E165FDAF347}"/>
              </a:ext>
            </a:extLst>
          </p:cNvPr>
          <p:cNvSpPr txBox="1"/>
          <p:nvPr/>
        </p:nvSpPr>
        <p:spPr>
          <a:xfrm>
            <a:off x="3971499" y="243786"/>
            <a:ext cx="4316343" cy="707886"/>
          </a:xfrm>
          <a:prstGeom prst="rect">
            <a:avLst/>
          </a:prstGeom>
          <a:noFill/>
        </p:spPr>
        <p:txBody>
          <a:bodyPr wrap="square">
            <a:spAutoFit/>
          </a:bodyPr>
          <a:lstStyle/>
          <a:p>
            <a:r>
              <a:rPr lang="en-IN" sz="4000" b="1" dirty="0">
                <a:latin typeface="Arno Pro" panose="02020502040506020403" pitchFamily="18" charset="0"/>
              </a:rPr>
              <a:t>Problem </a:t>
            </a:r>
            <a:r>
              <a:rPr lang="en-IN" sz="4000" b="1" dirty="0" smtClean="0">
                <a:latin typeface="Arno Pro" panose="02020502040506020403" pitchFamily="18" charset="0"/>
              </a:rPr>
              <a:t>Definition</a:t>
            </a:r>
            <a:endParaRPr lang="en-IN" sz="4000" dirty="0"/>
          </a:p>
        </p:txBody>
      </p:sp>
      <p:sp>
        <p:nvSpPr>
          <p:cNvPr id="4" name="TextBox 3">
            <a:extLst>
              <a:ext uri="{FF2B5EF4-FFF2-40B4-BE49-F238E27FC236}">
                <a16:creationId xmlns:a16="http://schemas.microsoft.com/office/drawing/2014/main" id="{F5270CA2-53B7-430C-8D32-252F011041FB}"/>
              </a:ext>
            </a:extLst>
          </p:cNvPr>
          <p:cNvSpPr txBox="1"/>
          <p:nvPr/>
        </p:nvSpPr>
        <p:spPr>
          <a:xfrm>
            <a:off x="1450315" y="1307361"/>
            <a:ext cx="9358712"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Arno Pro" panose="02020502040506020403" pitchFamily="18" charset="0"/>
              </a:rPr>
              <a:t>Fatigue is a safety problem that has not yet been deeply tackled by any country in the world mainly because of its nature</a:t>
            </a:r>
            <a:r>
              <a:rPr lang="en-US" sz="2800" dirty="0" smtClean="0">
                <a:latin typeface="Arno Pro" panose="02020502040506020403" pitchFamily="18" charset="0"/>
              </a:rPr>
              <a:t>.</a:t>
            </a:r>
          </a:p>
          <a:p>
            <a:pPr marL="285750" indent="-285750">
              <a:buFont typeface="Wingdings" panose="05000000000000000000" pitchFamily="2" charset="2"/>
              <a:buChar char="Ø"/>
            </a:pPr>
            <a:endParaRPr lang="en-US" sz="2800" dirty="0">
              <a:latin typeface="Arno Pro" panose="02020502040506020403" pitchFamily="18" charset="0"/>
            </a:endParaRPr>
          </a:p>
          <a:p>
            <a:pPr marL="285750" indent="-285750">
              <a:buFont typeface="Wingdings" panose="05000000000000000000" pitchFamily="2" charset="2"/>
              <a:buChar char="Ø"/>
            </a:pPr>
            <a:r>
              <a:rPr lang="en-US" sz="2800" dirty="0">
                <a:latin typeface="Arno Pro" panose="02020502040506020403" pitchFamily="18" charset="0"/>
              </a:rPr>
              <a:t>Probably, the best solutions to this problem are awareness about fatigue-related accidents and promoting drivers to admit fatigue when needed. </a:t>
            </a:r>
            <a:endParaRPr lang="en-US" sz="2800" dirty="0" smtClean="0">
              <a:latin typeface="Arno Pro" panose="02020502040506020403" pitchFamily="18" charset="0"/>
            </a:endParaRPr>
          </a:p>
          <a:p>
            <a:pPr marL="285750" indent="-285750">
              <a:buFont typeface="Wingdings" panose="05000000000000000000" pitchFamily="2" charset="2"/>
              <a:buChar char="Ø"/>
            </a:pPr>
            <a:endParaRPr lang="en-US" sz="2800" dirty="0">
              <a:latin typeface="Arno Pro" panose="02020502040506020403" pitchFamily="18" charset="0"/>
            </a:endParaRPr>
          </a:p>
          <a:p>
            <a:pPr marL="285750" indent="-285750">
              <a:buFont typeface="Wingdings" panose="05000000000000000000" pitchFamily="2" charset="2"/>
              <a:buChar char="Ø"/>
            </a:pPr>
            <a:r>
              <a:rPr lang="en-US" sz="2800" dirty="0">
                <a:latin typeface="Arno Pro" panose="02020502040506020403" pitchFamily="18" charset="0"/>
              </a:rPr>
              <a:t>The former is hard and much more expensive to achieve, and the latter is not possible without the former as driving for long hours is very lucrative.</a:t>
            </a:r>
            <a:endParaRPr lang="en-IN" sz="2800" dirty="0">
              <a:latin typeface="Arno Pro" panose="02020502040506020403" pitchFamily="18" charset="0"/>
            </a:endParaRPr>
          </a:p>
        </p:txBody>
      </p:sp>
      <p:pic>
        <p:nvPicPr>
          <p:cNvPr id="5" name="Picture 4">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205796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8B24-BE91-4C78-A022-BDC3F77E5F68}"/>
              </a:ext>
            </a:extLst>
          </p:cNvPr>
          <p:cNvSpPr txBox="1"/>
          <p:nvPr/>
        </p:nvSpPr>
        <p:spPr>
          <a:xfrm>
            <a:off x="4283231" y="163612"/>
            <a:ext cx="4294662" cy="707886"/>
          </a:xfrm>
          <a:prstGeom prst="rect">
            <a:avLst/>
          </a:prstGeom>
          <a:noFill/>
        </p:spPr>
        <p:txBody>
          <a:bodyPr wrap="square" rtlCol="0">
            <a:spAutoFit/>
          </a:bodyPr>
          <a:lstStyle/>
          <a:p>
            <a:r>
              <a:rPr lang="en-IN" sz="4000" b="1" dirty="0">
                <a:latin typeface="Arno Pro" panose="02020502040506020403" pitchFamily="18" charset="0"/>
              </a:rPr>
              <a:t>Data Flow Diagram</a:t>
            </a:r>
          </a:p>
        </p:txBody>
      </p:sp>
      <p:sp>
        <p:nvSpPr>
          <p:cNvPr id="3" name="Rounded Rectangle 2"/>
          <p:cNvSpPr/>
          <p:nvPr/>
        </p:nvSpPr>
        <p:spPr>
          <a:xfrm>
            <a:off x="3188746" y="1339702"/>
            <a:ext cx="2743200" cy="4230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Input video/Webcam</a:t>
            </a:r>
            <a:endParaRPr lang="en-IN" dirty="0"/>
          </a:p>
        </p:txBody>
      </p:sp>
      <p:sp>
        <p:nvSpPr>
          <p:cNvPr id="4" name="Rounded Rectangle 3"/>
          <p:cNvSpPr/>
          <p:nvPr/>
        </p:nvSpPr>
        <p:spPr>
          <a:xfrm>
            <a:off x="3409980" y="2402554"/>
            <a:ext cx="2300732" cy="423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Capture images</a:t>
            </a:r>
            <a:endParaRPr lang="en-IN" dirty="0"/>
          </a:p>
        </p:txBody>
      </p:sp>
      <p:sp>
        <p:nvSpPr>
          <p:cNvPr id="5" name="Rounded Rectangle 4"/>
          <p:cNvSpPr/>
          <p:nvPr/>
        </p:nvSpPr>
        <p:spPr>
          <a:xfrm>
            <a:off x="3529940" y="3465405"/>
            <a:ext cx="2060812" cy="436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Face Detection</a:t>
            </a:r>
            <a:endParaRPr lang="en-IN" dirty="0"/>
          </a:p>
        </p:txBody>
      </p:sp>
      <p:sp>
        <p:nvSpPr>
          <p:cNvPr id="6" name="Rounded Rectangle 5"/>
          <p:cNvSpPr/>
          <p:nvPr/>
        </p:nvSpPr>
        <p:spPr>
          <a:xfrm>
            <a:off x="3598179" y="4463457"/>
            <a:ext cx="1924334" cy="4094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Eye detection</a:t>
            </a:r>
            <a:endParaRPr lang="en-IN" dirty="0"/>
          </a:p>
        </p:txBody>
      </p:sp>
      <p:sp>
        <p:nvSpPr>
          <p:cNvPr id="7" name="Rounded Rectangle 6"/>
          <p:cNvSpPr/>
          <p:nvPr/>
        </p:nvSpPr>
        <p:spPr>
          <a:xfrm>
            <a:off x="3297928" y="5493863"/>
            <a:ext cx="2524836" cy="423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Extract eye region</a:t>
            </a:r>
            <a:endParaRPr lang="en-IN" dirty="0"/>
          </a:p>
        </p:txBody>
      </p:sp>
      <p:sp>
        <p:nvSpPr>
          <p:cNvPr id="8" name="Rounded Rectangle 7"/>
          <p:cNvSpPr/>
          <p:nvPr/>
        </p:nvSpPr>
        <p:spPr>
          <a:xfrm>
            <a:off x="8043159" y="3462430"/>
            <a:ext cx="2594031" cy="6642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Determine whether open/Closed eyes</a:t>
            </a:r>
            <a:endParaRPr lang="en-IN" dirty="0"/>
          </a:p>
        </p:txBody>
      </p:sp>
      <p:sp>
        <p:nvSpPr>
          <p:cNvPr id="10" name="Rounded Rectangle 9"/>
          <p:cNvSpPr/>
          <p:nvPr/>
        </p:nvSpPr>
        <p:spPr>
          <a:xfrm>
            <a:off x="8664610" y="5043486"/>
            <a:ext cx="1351128" cy="4503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Alarm</a:t>
            </a:r>
            <a:endParaRPr lang="en-IN" dirty="0"/>
          </a:p>
        </p:txBody>
      </p:sp>
      <p:cxnSp>
        <p:nvCxnSpPr>
          <p:cNvPr id="12" name="Straight Arrow Connector 11"/>
          <p:cNvCxnSpPr>
            <a:stCxn id="3" idx="2"/>
            <a:endCxn id="4" idx="0"/>
          </p:cNvCxnSpPr>
          <p:nvPr/>
        </p:nvCxnSpPr>
        <p:spPr>
          <a:xfrm>
            <a:off x="4560346" y="1762783"/>
            <a:ext cx="0" cy="639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2"/>
            <a:endCxn id="5" idx="0"/>
          </p:cNvCxnSpPr>
          <p:nvPr/>
        </p:nvCxnSpPr>
        <p:spPr>
          <a:xfrm>
            <a:off x="4560346" y="2825634"/>
            <a:ext cx="0" cy="639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2"/>
            <a:endCxn id="6" idx="0"/>
          </p:cNvCxnSpPr>
          <p:nvPr/>
        </p:nvCxnSpPr>
        <p:spPr>
          <a:xfrm>
            <a:off x="4560346" y="3902133"/>
            <a:ext cx="0" cy="56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a:endCxn id="7" idx="0"/>
          </p:cNvCxnSpPr>
          <p:nvPr/>
        </p:nvCxnSpPr>
        <p:spPr>
          <a:xfrm>
            <a:off x="4560346" y="4872890"/>
            <a:ext cx="0" cy="620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2"/>
            <a:endCxn id="10" idx="0"/>
          </p:cNvCxnSpPr>
          <p:nvPr/>
        </p:nvCxnSpPr>
        <p:spPr>
          <a:xfrm flipH="1">
            <a:off x="9340174" y="4126647"/>
            <a:ext cx="1" cy="91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7" idx="3"/>
            <a:endCxn id="8" idx="1"/>
          </p:cNvCxnSpPr>
          <p:nvPr/>
        </p:nvCxnSpPr>
        <p:spPr>
          <a:xfrm flipV="1">
            <a:off x="5822764" y="3794539"/>
            <a:ext cx="2220395" cy="19108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6" name="Oval 25"/>
          <p:cNvSpPr/>
          <p:nvPr/>
        </p:nvSpPr>
        <p:spPr>
          <a:xfrm>
            <a:off x="1117843" y="3363883"/>
            <a:ext cx="1527175" cy="6397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Do nothing</a:t>
            </a:r>
            <a:endParaRPr lang="en-IN" dirty="0"/>
          </a:p>
        </p:txBody>
      </p:sp>
      <p:cxnSp>
        <p:nvCxnSpPr>
          <p:cNvPr id="28" name="Straight Arrow Connector 27"/>
          <p:cNvCxnSpPr>
            <a:stCxn id="5" idx="1"/>
            <a:endCxn id="26" idx="6"/>
          </p:cNvCxnSpPr>
          <p:nvPr/>
        </p:nvCxnSpPr>
        <p:spPr>
          <a:xfrm flipH="1">
            <a:off x="2645018" y="3683769"/>
            <a:ext cx="8849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340174" y="4450262"/>
            <a:ext cx="930063" cy="369332"/>
          </a:xfrm>
          <a:prstGeom prst="rect">
            <a:avLst/>
          </a:prstGeom>
          <a:noFill/>
        </p:spPr>
        <p:txBody>
          <a:bodyPr wrap="none" rtlCol="0">
            <a:spAutoFit/>
          </a:bodyPr>
          <a:lstStyle/>
          <a:p>
            <a:r>
              <a:rPr lang="en-IN" dirty="0" smtClean="0"/>
              <a:t>closed</a:t>
            </a:r>
            <a:endParaRPr lang="en-IN" dirty="0"/>
          </a:p>
        </p:txBody>
      </p:sp>
      <p:sp>
        <p:nvSpPr>
          <p:cNvPr id="31" name="TextBox 30"/>
          <p:cNvSpPr txBox="1"/>
          <p:nvPr/>
        </p:nvSpPr>
        <p:spPr>
          <a:xfrm>
            <a:off x="4519338" y="3942234"/>
            <a:ext cx="548548" cy="369332"/>
          </a:xfrm>
          <a:prstGeom prst="rect">
            <a:avLst/>
          </a:prstGeom>
          <a:noFill/>
        </p:spPr>
        <p:txBody>
          <a:bodyPr wrap="none" rtlCol="0">
            <a:spAutoFit/>
          </a:bodyPr>
          <a:lstStyle/>
          <a:p>
            <a:r>
              <a:rPr lang="en-IN" dirty="0" smtClean="0"/>
              <a:t>yes</a:t>
            </a:r>
            <a:endParaRPr lang="en-IN" dirty="0"/>
          </a:p>
        </p:txBody>
      </p:sp>
      <p:sp>
        <p:nvSpPr>
          <p:cNvPr id="32" name="TextBox 31"/>
          <p:cNvSpPr txBox="1"/>
          <p:nvPr/>
        </p:nvSpPr>
        <p:spPr>
          <a:xfrm>
            <a:off x="2864047" y="3341961"/>
            <a:ext cx="476412" cy="369332"/>
          </a:xfrm>
          <a:prstGeom prst="rect">
            <a:avLst/>
          </a:prstGeom>
          <a:noFill/>
        </p:spPr>
        <p:txBody>
          <a:bodyPr wrap="none" rtlCol="0">
            <a:spAutoFit/>
          </a:bodyPr>
          <a:lstStyle/>
          <a:p>
            <a:r>
              <a:rPr lang="en-IN" dirty="0" smtClean="0"/>
              <a:t>no</a:t>
            </a:r>
            <a:endParaRPr lang="en-IN" dirty="0"/>
          </a:p>
        </p:txBody>
      </p:sp>
      <p:sp>
        <p:nvSpPr>
          <p:cNvPr id="36" name="TextBox 35"/>
          <p:cNvSpPr txBox="1"/>
          <p:nvPr/>
        </p:nvSpPr>
        <p:spPr>
          <a:xfrm>
            <a:off x="10888918" y="3020346"/>
            <a:ext cx="784189" cy="369332"/>
          </a:xfrm>
          <a:prstGeom prst="rect">
            <a:avLst/>
          </a:prstGeom>
          <a:noFill/>
        </p:spPr>
        <p:txBody>
          <a:bodyPr wrap="none" rtlCol="0">
            <a:spAutoFit/>
          </a:bodyPr>
          <a:lstStyle/>
          <a:p>
            <a:r>
              <a:rPr lang="en-IN" dirty="0" smtClean="0"/>
              <a:t>open</a:t>
            </a:r>
            <a:endParaRPr lang="en-IN" dirty="0"/>
          </a:p>
        </p:txBody>
      </p:sp>
      <p:cxnSp>
        <p:nvCxnSpPr>
          <p:cNvPr id="37" name="Elbow Connector 36"/>
          <p:cNvCxnSpPr>
            <a:stCxn id="8" idx="3"/>
            <a:endCxn id="4" idx="3"/>
          </p:cNvCxnSpPr>
          <p:nvPr/>
        </p:nvCxnSpPr>
        <p:spPr>
          <a:xfrm flipH="1" flipV="1">
            <a:off x="5710712" y="2614094"/>
            <a:ext cx="4926478" cy="1180445"/>
          </a:xfrm>
          <a:prstGeom prst="bentConnector3">
            <a:avLst>
              <a:gd name="adj1" fmla="val -4640"/>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327838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1D172-98AE-4A1E-8A98-A858E74D0EC3}"/>
              </a:ext>
            </a:extLst>
          </p:cNvPr>
          <p:cNvSpPr txBox="1"/>
          <p:nvPr/>
        </p:nvSpPr>
        <p:spPr>
          <a:xfrm>
            <a:off x="5064215" y="166752"/>
            <a:ext cx="2528153" cy="707886"/>
          </a:xfrm>
          <a:prstGeom prst="rect">
            <a:avLst/>
          </a:prstGeom>
          <a:noFill/>
        </p:spPr>
        <p:txBody>
          <a:bodyPr wrap="square" rtlCol="0">
            <a:spAutoFit/>
          </a:bodyPr>
          <a:lstStyle/>
          <a:p>
            <a:r>
              <a:rPr lang="en-IN" sz="4000" b="1" dirty="0">
                <a:latin typeface="Arno Pro" panose="02020502040506020403" pitchFamily="18" charset="0"/>
              </a:rPr>
              <a:t>Advantages</a:t>
            </a:r>
          </a:p>
        </p:txBody>
      </p:sp>
      <p:sp>
        <p:nvSpPr>
          <p:cNvPr id="3" name="TextBox 2">
            <a:extLst>
              <a:ext uri="{FF2B5EF4-FFF2-40B4-BE49-F238E27FC236}">
                <a16:creationId xmlns:a16="http://schemas.microsoft.com/office/drawing/2014/main" id="{1352AE45-48B0-43E1-8590-E1C6FFFED43B}"/>
              </a:ext>
            </a:extLst>
          </p:cNvPr>
          <p:cNvSpPr txBox="1"/>
          <p:nvPr/>
        </p:nvSpPr>
        <p:spPr>
          <a:xfrm>
            <a:off x="1416050" y="1373013"/>
            <a:ext cx="9824484" cy="1815882"/>
          </a:xfrm>
          <a:prstGeom prst="rect">
            <a:avLst/>
          </a:prstGeom>
          <a:noFill/>
        </p:spPr>
        <p:txBody>
          <a:bodyPr wrap="square" rtlCol="0">
            <a:spAutoFit/>
          </a:bodyPr>
          <a:lstStyle/>
          <a:p>
            <a:pPr marL="514350" indent="-514350">
              <a:buAutoNum type="arabicPeriod"/>
            </a:pPr>
            <a:r>
              <a:rPr lang="en-US" sz="2800" dirty="0">
                <a:latin typeface="Arno Pro" panose="02020502040506020403" pitchFamily="18" charset="0"/>
              </a:rPr>
              <a:t>Detection of drowsiness </a:t>
            </a:r>
          </a:p>
          <a:p>
            <a:pPr marL="514350" indent="-514350">
              <a:buAutoNum type="arabicPeriod"/>
            </a:pPr>
            <a:r>
              <a:rPr lang="en-US" sz="2800" dirty="0">
                <a:latin typeface="Arno Pro" panose="02020502040506020403" pitchFamily="18" charset="0"/>
              </a:rPr>
              <a:t>Security of the vehicle</a:t>
            </a:r>
          </a:p>
          <a:p>
            <a:r>
              <a:rPr lang="en-US" sz="2800" dirty="0" smtClean="0">
                <a:latin typeface="Arno Pro" panose="02020502040506020403" pitchFamily="18" charset="0"/>
              </a:rPr>
              <a:t>3. </a:t>
            </a:r>
            <a:r>
              <a:rPr lang="en-US" sz="2800" dirty="0">
                <a:latin typeface="Arno Pro" panose="02020502040506020403" pitchFamily="18" charset="0"/>
              </a:rPr>
              <a:t>	Decreasing road accidents </a:t>
            </a:r>
          </a:p>
          <a:p>
            <a:r>
              <a:rPr lang="en-US" sz="2800" dirty="0" smtClean="0">
                <a:latin typeface="Arno Pro" panose="02020502040506020403" pitchFamily="18" charset="0"/>
              </a:rPr>
              <a:t>4.</a:t>
            </a:r>
            <a:r>
              <a:rPr lang="en-US" sz="2800" dirty="0">
                <a:latin typeface="Arno Pro" panose="02020502040506020403" pitchFamily="18" charset="0"/>
              </a:rPr>
              <a:t> </a:t>
            </a:r>
            <a:r>
              <a:rPr lang="en-US" sz="2800" dirty="0" smtClean="0">
                <a:latin typeface="Arno Pro" panose="02020502040506020403" pitchFamily="18" charset="0"/>
              </a:rPr>
              <a:t> </a:t>
            </a:r>
            <a:r>
              <a:rPr lang="en-US" sz="2800" dirty="0" smtClean="0">
                <a:latin typeface="Arno Pro" panose="02020502040506020403" pitchFamily="18" charset="0"/>
              </a:rPr>
              <a:t>This </a:t>
            </a:r>
            <a:r>
              <a:rPr lang="en-US" sz="2800" dirty="0">
                <a:latin typeface="Arno Pro" panose="02020502040506020403" pitchFamily="18" charset="0"/>
              </a:rPr>
              <a:t>method is practically applicable. </a:t>
            </a:r>
            <a:endParaRPr lang="en-IN" sz="2800" dirty="0">
              <a:latin typeface="Arno Pro" panose="02020502040506020403" pitchFamily="18" charset="0"/>
            </a:endParaRPr>
          </a:p>
        </p:txBody>
      </p:sp>
      <p:pic>
        <p:nvPicPr>
          <p:cNvPr id="4" name="Picture 3">
            <a:extLst>
              <a:ext uri="{FF2B5EF4-FFF2-40B4-BE49-F238E27FC236}">
                <a16:creationId xmlns:a16="http://schemas.microsoft.com/office/drawing/2014/main" id="{42717910-803D-4033-950A-7BDEBA07870E}"/>
              </a:ext>
            </a:extLst>
          </p:cNvPr>
          <p:cNvPicPr>
            <a:picLocks noChangeAspect="1"/>
          </p:cNvPicPr>
          <p:nvPr/>
        </p:nvPicPr>
        <p:blipFill>
          <a:blip r:embed="rId2"/>
          <a:stretch>
            <a:fillRect/>
          </a:stretch>
        </p:blipFill>
        <p:spPr>
          <a:xfrm>
            <a:off x="10842278" y="65550"/>
            <a:ext cx="1241561" cy="1190044"/>
          </a:xfrm>
          <a:prstGeom prst="rect">
            <a:avLst/>
          </a:prstGeom>
        </p:spPr>
      </p:pic>
    </p:spTree>
    <p:extLst>
      <p:ext uri="{BB962C8B-B14F-4D97-AF65-F5344CB8AC3E}">
        <p14:creationId xmlns:p14="http://schemas.microsoft.com/office/powerpoint/2010/main" val="37032970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infopath/2007/PartnerControls"/>
    <ds:schemaRef ds:uri="http://purl.org/dc/elements/1.1/"/>
    <ds:schemaRef ds:uri="16c05727-aa75-4e4a-9b5f-8a80a1165891"/>
    <ds:schemaRef ds:uri="http://schemas.microsoft.com/office/2006/documentManagement/types"/>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285</TotalTime>
  <Words>926</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MS Gothic</vt:lpstr>
      <vt:lpstr>Arial</vt:lpstr>
      <vt:lpstr>Arno Pro</vt:lpstr>
      <vt:lpstr>Calibri</vt:lpstr>
      <vt:lpstr>Century Gothic</vt:lpstr>
      <vt:lpstr>Segoe UI Emoji</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Narkar</dc:creator>
  <cp:lastModifiedBy>Omkar Kamble</cp:lastModifiedBy>
  <cp:revision>26</cp:revision>
  <dcterms:created xsi:type="dcterms:W3CDTF">2022-03-17T17:31:55Z</dcterms:created>
  <dcterms:modified xsi:type="dcterms:W3CDTF">2022-03-20T19:08:36Z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