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55" r:id="rId2"/>
  </p:sldMasterIdLst>
  <p:notesMasterIdLst>
    <p:notesMasterId r:id="rId33"/>
  </p:notesMasterIdLst>
  <p:sldIdLst>
    <p:sldId id="462" r:id="rId3"/>
    <p:sldId id="474" r:id="rId4"/>
    <p:sldId id="475" r:id="rId5"/>
    <p:sldId id="463" r:id="rId6"/>
    <p:sldId id="486" r:id="rId7"/>
    <p:sldId id="487" r:id="rId8"/>
    <p:sldId id="488" r:id="rId9"/>
    <p:sldId id="489" r:id="rId10"/>
    <p:sldId id="490" r:id="rId11"/>
    <p:sldId id="465" r:id="rId12"/>
    <p:sldId id="473" r:id="rId13"/>
    <p:sldId id="478" r:id="rId14"/>
    <p:sldId id="466" r:id="rId15"/>
    <p:sldId id="471" r:id="rId16"/>
    <p:sldId id="470" r:id="rId17"/>
    <p:sldId id="477" r:id="rId18"/>
    <p:sldId id="491" r:id="rId19"/>
    <p:sldId id="492" r:id="rId20"/>
    <p:sldId id="493" r:id="rId21"/>
    <p:sldId id="480" r:id="rId22"/>
    <p:sldId id="481" r:id="rId23"/>
    <p:sldId id="494" r:id="rId24"/>
    <p:sldId id="495" r:id="rId25"/>
    <p:sldId id="479" r:id="rId26"/>
    <p:sldId id="468" r:id="rId27"/>
    <p:sldId id="483" r:id="rId28"/>
    <p:sldId id="484" r:id="rId29"/>
    <p:sldId id="485" r:id="rId30"/>
    <p:sldId id="469" r:id="rId31"/>
    <p:sldId id="482"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99FFCC"/>
    <a:srgbClr val="99CCFF"/>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89" autoAdjust="0"/>
  </p:normalViewPr>
  <p:slideViewPr>
    <p:cSldViewPr>
      <p:cViewPr varScale="1">
        <p:scale>
          <a:sx n="116" d="100"/>
          <a:sy n="116" d="100"/>
        </p:scale>
        <p:origin x="169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59AD3-A454-4D9E-BCE1-8B630763373E}" type="doc">
      <dgm:prSet loTypeId="urn:microsoft.com/office/officeart/2011/layout/CircleProcess" loCatId="process" qsTypeId="urn:microsoft.com/office/officeart/2005/8/quickstyle/simple2" qsCatId="simple" csTypeId="urn:microsoft.com/office/officeart/2005/8/colors/accent1_2" csCatId="accent1" phldr="1"/>
      <dgm:spPr/>
    </dgm:pt>
    <dgm:pt modelId="{6A9A4ED0-6D4E-4C90-B825-B7CDFF3B0615}">
      <dgm:prSet phldrT="[Text]"/>
      <dgm:spPr/>
      <dgm:t>
        <a:bodyPr/>
        <a:lstStyle/>
        <a:p>
          <a:r>
            <a:rPr lang="en-US" dirty="0" smtClean="0"/>
            <a:t>Creation of BOT</a:t>
          </a:r>
          <a:endParaRPr lang="en-US" dirty="0"/>
        </a:p>
      </dgm:t>
    </dgm:pt>
    <dgm:pt modelId="{011BDD36-F5AF-4D2B-9821-9DACA22A642F}" type="parTrans" cxnId="{E4470D19-EA57-49A7-AAB5-E6096DEAB01B}">
      <dgm:prSet/>
      <dgm:spPr/>
      <dgm:t>
        <a:bodyPr/>
        <a:lstStyle/>
        <a:p>
          <a:endParaRPr lang="en-US"/>
        </a:p>
      </dgm:t>
    </dgm:pt>
    <dgm:pt modelId="{120B564E-5D53-45E5-816C-37A035651034}" type="sibTrans" cxnId="{E4470D19-EA57-49A7-AAB5-E6096DEAB01B}">
      <dgm:prSet/>
      <dgm:spPr/>
      <dgm:t>
        <a:bodyPr/>
        <a:lstStyle/>
        <a:p>
          <a:endParaRPr lang="en-US"/>
        </a:p>
      </dgm:t>
    </dgm:pt>
    <dgm:pt modelId="{DAA16D95-3CBA-41FA-A0BB-69520236A231}">
      <dgm:prSet phldrT="[Text]"/>
      <dgm:spPr/>
      <dgm:t>
        <a:bodyPr/>
        <a:lstStyle/>
        <a:p>
          <a:r>
            <a:rPr lang="en-US" dirty="0" smtClean="0"/>
            <a:t>Implementation of Image Processing on BOT</a:t>
          </a:r>
          <a:endParaRPr lang="en-US" dirty="0"/>
        </a:p>
      </dgm:t>
    </dgm:pt>
    <dgm:pt modelId="{777CA41A-6C7D-4A52-963D-965B8EA8F9F5}" type="parTrans" cxnId="{CD045785-AF84-495D-BD7B-6FDA299D6A3A}">
      <dgm:prSet/>
      <dgm:spPr/>
      <dgm:t>
        <a:bodyPr/>
        <a:lstStyle/>
        <a:p>
          <a:endParaRPr lang="en-US"/>
        </a:p>
      </dgm:t>
    </dgm:pt>
    <dgm:pt modelId="{66D67666-9342-46BB-8E0D-787317173A6C}" type="sibTrans" cxnId="{CD045785-AF84-495D-BD7B-6FDA299D6A3A}">
      <dgm:prSet/>
      <dgm:spPr/>
      <dgm:t>
        <a:bodyPr/>
        <a:lstStyle/>
        <a:p>
          <a:endParaRPr lang="en-US"/>
        </a:p>
      </dgm:t>
    </dgm:pt>
    <dgm:pt modelId="{4B7CC632-D184-451F-8EAA-988BEC6AE3C5}">
      <dgm:prSet phldrT="[Text]"/>
      <dgm:spPr/>
      <dgm:t>
        <a:bodyPr/>
        <a:lstStyle/>
        <a:p>
          <a:r>
            <a:rPr lang="en-US" dirty="0" smtClean="0"/>
            <a:t>Testing</a:t>
          </a:r>
          <a:endParaRPr lang="en-US" dirty="0"/>
        </a:p>
      </dgm:t>
    </dgm:pt>
    <dgm:pt modelId="{61D780B9-E02F-4AB5-A0AA-81F23EAE1D52}" type="parTrans" cxnId="{D1053EF0-E5B9-49D9-9EAA-9C4B9755F60C}">
      <dgm:prSet/>
      <dgm:spPr/>
      <dgm:t>
        <a:bodyPr/>
        <a:lstStyle/>
        <a:p>
          <a:endParaRPr lang="en-US"/>
        </a:p>
      </dgm:t>
    </dgm:pt>
    <dgm:pt modelId="{15647644-39E3-42C2-AD5D-E220BDBE54DB}" type="sibTrans" cxnId="{D1053EF0-E5B9-49D9-9EAA-9C4B9755F60C}">
      <dgm:prSet/>
      <dgm:spPr/>
      <dgm:t>
        <a:bodyPr/>
        <a:lstStyle/>
        <a:p>
          <a:endParaRPr lang="en-US"/>
        </a:p>
      </dgm:t>
    </dgm:pt>
    <dgm:pt modelId="{6E2F66EF-A53C-47DA-B4E5-EAC87F8A4865}">
      <dgm:prSet phldrT="[Text]"/>
      <dgm:spPr/>
      <dgm:t>
        <a:bodyPr/>
        <a:lstStyle/>
        <a:p>
          <a:r>
            <a:rPr lang="en-US" dirty="0" smtClean="0"/>
            <a:t>Programming for Object Detection</a:t>
          </a:r>
          <a:endParaRPr lang="en-US" dirty="0"/>
        </a:p>
      </dgm:t>
    </dgm:pt>
    <dgm:pt modelId="{8FE47E57-B5E5-4B08-B19D-96CF956736C1}" type="parTrans" cxnId="{515D7260-F2FD-4847-B160-9574E00743D9}">
      <dgm:prSet/>
      <dgm:spPr/>
      <dgm:t>
        <a:bodyPr/>
        <a:lstStyle/>
        <a:p>
          <a:endParaRPr lang="en-US"/>
        </a:p>
      </dgm:t>
    </dgm:pt>
    <dgm:pt modelId="{FDD31707-901E-4B61-9BC4-F66AC6FF4808}" type="sibTrans" cxnId="{515D7260-F2FD-4847-B160-9574E00743D9}">
      <dgm:prSet/>
      <dgm:spPr/>
      <dgm:t>
        <a:bodyPr/>
        <a:lstStyle/>
        <a:p>
          <a:endParaRPr lang="en-US"/>
        </a:p>
      </dgm:t>
    </dgm:pt>
    <dgm:pt modelId="{427BC153-6401-4A4F-A37F-D9AE56E7F032}">
      <dgm:prSet phldrT="[Text]"/>
      <dgm:spPr/>
      <dgm:t>
        <a:bodyPr/>
        <a:lstStyle/>
        <a:p>
          <a:r>
            <a:rPr lang="en-US" dirty="0" smtClean="0"/>
            <a:t>Connection</a:t>
          </a:r>
          <a:endParaRPr lang="en-US" dirty="0"/>
        </a:p>
      </dgm:t>
    </dgm:pt>
    <dgm:pt modelId="{D7EC7465-5EA9-4058-BA37-A6109E864E5D}" type="parTrans" cxnId="{0777D15F-A305-4EC4-8C0F-28E768DBF29C}">
      <dgm:prSet/>
      <dgm:spPr/>
      <dgm:t>
        <a:bodyPr/>
        <a:lstStyle/>
        <a:p>
          <a:endParaRPr lang="en-US"/>
        </a:p>
      </dgm:t>
    </dgm:pt>
    <dgm:pt modelId="{453D65CE-EA56-476D-AFA5-68412F406188}" type="sibTrans" cxnId="{0777D15F-A305-4EC4-8C0F-28E768DBF29C}">
      <dgm:prSet/>
      <dgm:spPr/>
      <dgm:t>
        <a:bodyPr/>
        <a:lstStyle/>
        <a:p>
          <a:endParaRPr lang="en-US"/>
        </a:p>
      </dgm:t>
    </dgm:pt>
    <dgm:pt modelId="{2F0EA46A-119A-401E-A5EB-C2B97F0A2BFD}">
      <dgm:prSet phldrT="[Text]"/>
      <dgm:spPr/>
      <dgm:t>
        <a:bodyPr/>
        <a:lstStyle/>
        <a:p>
          <a:r>
            <a:rPr lang="en-US" dirty="0" smtClean="0"/>
            <a:t>Interfacing</a:t>
          </a:r>
          <a:endParaRPr lang="en-US" dirty="0"/>
        </a:p>
      </dgm:t>
    </dgm:pt>
    <dgm:pt modelId="{7F9A1E56-118B-4558-82DC-2E40EA613EA3}" type="parTrans" cxnId="{ADBC77AB-5B22-4BFC-B7E3-D44CDB404329}">
      <dgm:prSet/>
      <dgm:spPr/>
      <dgm:t>
        <a:bodyPr/>
        <a:lstStyle/>
        <a:p>
          <a:endParaRPr lang="en-US"/>
        </a:p>
      </dgm:t>
    </dgm:pt>
    <dgm:pt modelId="{6BAFEC69-0C79-4B83-B3BF-77501BF8DC80}" type="sibTrans" cxnId="{ADBC77AB-5B22-4BFC-B7E3-D44CDB404329}">
      <dgm:prSet/>
      <dgm:spPr/>
      <dgm:t>
        <a:bodyPr/>
        <a:lstStyle/>
        <a:p>
          <a:endParaRPr lang="en-US"/>
        </a:p>
      </dgm:t>
    </dgm:pt>
    <dgm:pt modelId="{21EBE976-C478-4980-9331-353E46822AA9}">
      <dgm:prSet phldrT="[Text]"/>
      <dgm:spPr/>
      <dgm:t>
        <a:bodyPr/>
        <a:lstStyle/>
        <a:p>
          <a:r>
            <a:rPr lang="en-US" dirty="0" smtClean="0"/>
            <a:t>Object Detection</a:t>
          </a:r>
          <a:endParaRPr lang="en-US" dirty="0"/>
        </a:p>
      </dgm:t>
    </dgm:pt>
    <dgm:pt modelId="{D5EB3190-5CDA-4362-8AE4-E65AFAC64287}" type="parTrans" cxnId="{CD66375E-64A6-4527-A83E-FD6E3665952B}">
      <dgm:prSet/>
      <dgm:spPr/>
      <dgm:t>
        <a:bodyPr/>
        <a:lstStyle/>
        <a:p>
          <a:endParaRPr lang="en-US"/>
        </a:p>
      </dgm:t>
    </dgm:pt>
    <dgm:pt modelId="{CC07E268-B8E8-4A04-A79F-1D430D7D3352}" type="sibTrans" cxnId="{CD66375E-64A6-4527-A83E-FD6E3665952B}">
      <dgm:prSet/>
      <dgm:spPr/>
      <dgm:t>
        <a:bodyPr/>
        <a:lstStyle/>
        <a:p>
          <a:endParaRPr lang="en-US"/>
        </a:p>
      </dgm:t>
    </dgm:pt>
    <dgm:pt modelId="{2A0E8289-3446-4655-8E06-9724662735F1}">
      <dgm:prSet phldrT="[Text]"/>
      <dgm:spPr/>
      <dgm:t>
        <a:bodyPr/>
        <a:lstStyle/>
        <a:p>
          <a:r>
            <a:rPr lang="en-US" dirty="0" smtClean="0"/>
            <a:t>Features Extraction</a:t>
          </a:r>
          <a:endParaRPr lang="en-US" dirty="0"/>
        </a:p>
      </dgm:t>
    </dgm:pt>
    <dgm:pt modelId="{14BF5076-95DF-4D30-9370-20A95947052D}" type="parTrans" cxnId="{55EE7ECB-647D-45BF-9BFA-739971C5E3A4}">
      <dgm:prSet/>
      <dgm:spPr/>
      <dgm:t>
        <a:bodyPr/>
        <a:lstStyle/>
        <a:p>
          <a:endParaRPr lang="en-US"/>
        </a:p>
      </dgm:t>
    </dgm:pt>
    <dgm:pt modelId="{F53B1E39-960D-4796-BD5B-70EDAE7A5B0F}" type="sibTrans" cxnId="{55EE7ECB-647D-45BF-9BFA-739971C5E3A4}">
      <dgm:prSet/>
      <dgm:spPr/>
      <dgm:t>
        <a:bodyPr/>
        <a:lstStyle/>
        <a:p>
          <a:endParaRPr lang="en-US"/>
        </a:p>
      </dgm:t>
    </dgm:pt>
    <dgm:pt modelId="{179C005C-F845-42D7-BC12-DF11030DB9D3}">
      <dgm:prSet phldrT="[Text]"/>
      <dgm:spPr/>
      <dgm:t>
        <a:bodyPr/>
        <a:lstStyle/>
        <a:p>
          <a:r>
            <a:rPr lang="en-US" dirty="0" smtClean="0"/>
            <a:t>Output Generation</a:t>
          </a:r>
          <a:endParaRPr lang="en-US" dirty="0"/>
        </a:p>
      </dgm:t>
    </dgm:pt>
    <dgm:pt modelId="{B0028C59-41FB-4813-89AD-D7FF507BA0C5}" type="parTrans" cxnId="{0DE8807D-D61E-49B0-8B49-DB75096C244D}">
      <dgm:prSet/>
      <dgm:spPr/>
      <dgm:t>
        <a:bodyPr/>
        <a:lstStyle/>
        <a:p>
          <a:endParaRPr lang="en-US"/>
        </a:p>
      </dgm:t>
    </dgm:pt>
    <dgm:pt modelId="{C0AA6378-1076-42F7-84C2-941C192DBA37}" type="sibTrans" cxnId="{0DE8807D-D61E-49B0-8B49-DB75096C244D}">
      <dgm:prSet/>
      <dgm:spPr/>
      <dgm:t>
        <a:bodyPr/>
        <a:lstStyle/>
        <a:p>
          <a:endParaRPr lang="en-US"/>
        </a:p>
      </dgm:t>
    </dgm:pt>
    <dgm:pt modelId="{E52CC4FB-C7F2-4776-9CC9-9181593C0F92}" type="pres">
      <dgm:prSet presAssocID="{A8B59AD3-A454-4D9E-BCE1-8B630763373E}" presName="Name0" presStyleCnt="0">
        <dgm:presLayoutVars>
          <dgm:chMax val="11"/>
          <dgm:chPref val="11"/>
          <dgm:dir/>
          <dgm:resizeHandles/>
        </dgm:presLayoutVars>
      </dgm:prSet>
      <dgm:spPr/>
    </dgm:pt>
    <dgm:pt modelId="{E93F77BC-9809-4DD9-800D-4D689108990C}" type="pres">
      <dgm:prSet presAssocID="{179C005C-F845-42D7-BC12-DF11030DB9D3}" presName="Accent5" presStyleCnt="0"/>
      <dgm:spPr/>
    </dgm:pt>
    <dgm:pt modelId="{AFBC17B9-5273-4BD8-813E-D1FFEB42CF72}" type="pres">
      <dgm:prSet presAssocID="{179C005C-F845-42D7-BC12-DF11030DB9D3}" presName="Accent" presStyleLbl="node1" presStyleIdx="0" presStyleCnt="5"/>
      <dgm:spPr/>
    </dgm:pt>
    <dgm:pt modelId="{A867B4F1-F59C-4C34-8225-5F287BCB8512}" type="pres">
      <dgm:prSet presAssocID="{179C005C-F845-42D7-BC12-DF11030DB9D3}" presName="ParentBackground5" presStyleCnt="0"/>
      <dgm:spPr/>
    </dgm:pt>
    <dgm:pt modelId="{A4AAF3DE-2CA7-4ED0-B6E9-FEA4D6BF4469}" type="pres">
      <dgm:prSet presAssocID="{179C005C-F845-42D7-BC12-DF11030DB9D3}" presName="ParentBackground" presStyleLbl="fgAcc1" presStyleIdx="0" presStyleCnt="5"/>
      <dgm:spPr/>
      <dgm:t>
        <a:bodyPr/>
        <a:lstStyle/>
        <a:p>
          <a:endParaRPr lang="en-US"/>
        </a:p>
      </dgm:t>
    </dgm:pt>
    <dgm:pt modelId="{FEEE9633-7296-4157-B22B-0B85EA7E62D4}" type="pres">
      <dgm:prSet presAssocID="{179C005C-F845-42D7-BC12-DF11030DB9D3}" presName="Parent5" presStyleLbl="revTx" presStyleIdx="0" presStyleCnt="2">
        <dgm:presLayoutVars>
          <dgm:chMax val="1"/>
          <dgm:chPref val="1"/>
          <dgm:bulletEnabled val="1"/>
        </dgm:presLayoutVars>
      </dgm:prSet>
      <dgm:spPr/>
      <dgm:t>
        <a:bodyPr/>
        <a:lstStyle/>
        <a:p>
          <a:endParaRPr lang="en-US"/>
        </a:p>
      </dgm:t>
    </dgm:pt>
    <dgm:pt modelId="{A051C7F5-A93F-4220-876F-4ABFF5B17FD4}" type="pres">
      <dgm:prSet presAssocID="{4B7CC632-D184-451F-8EAA-988BEC6AE3C5}" presName="Accent4" presStyleCnt="0"/>
      <dgm:spPr/>
    </dgm:pt>
    <dgm:pt modelId="{41DE7449-10C4-42E3-B675-3F6037628ED0}" type="pres">
      <dgm:prSet presAssocID="{4B7CC632-D184-451F-8EAA-988BEC6AE3C5}" presName="Accent" presStyleLbl="node1" presStyleIdx="1" presStyleCnt="5"/>
      <dgm:spPr/>
    </dgm:pt>
    <dgm:pt modelId="{5E3FD597-B2A1-43C4-AE97-8C2C151E4D3B}" type="pres">
      <dgm:prSet presAssocID="{4B7CC632-D184-451F-8EAA-988BEC6AE3C5}" presName="ParentBackground4" presStyleCnt="0"/>
      <dgm:spPr/>
    </dgm:pt>
    <dgm:pt modelId="{ED5B7C70-6795-4347-9B8F-DB67ED4897FC}" type="pres">
      <dgm:prSet presAssocID="{4B7CC632-D184-451F-8EAA-988BEC6AE3C5}" presName="ParentBackground" presStyleLbl="fgAcc1" presStyleIdx="1" presStyleCnt="5"/>
      <dgm:spPr/>
      <dgm:t>
        <a:bodyPr/>
        <a:lstStyle/>
        <a:p>
          <a:endParaRPr lang="en-US"/>
        </a:p>
      </dgm:t>
    </dgm:pt>
    <dgm:pt modelId="{5A0B6FB1-EB7A-47E8-B9CF-E3D7344DF3F8}" type="pres">
      <dgm:prSet presAssocID="{4B7CC632-D184-451F-8EAA-988BEC6AE3C5}" presName="Child4" presStyleLbl="revTx" presStyleIdx="0" presStyleCnt="2">
        <dgm:presLayoutVars>
          <dgm:chMax val="0"/>
          <dgm:chPref val="0"/>
          <dgm:bulletEnabled val="1"/>
        </dgm:presLayoutVars>
      </dgm:prSet>
      <dgm:spPr/>
      <dgm:t>
        <a:bodyPr/>
        <a:lstStyle/>
        <a:p>
          <a:endParaRPr lang="en-US"/>
        </a:p>
      </dgm:t>
    </dgm:pt>
    <dgm:pt modelId="{23AD6175-27F1-4B97-BA5E-D92DF94B8B9C}" type="pres">
      <dgm:prSet presAssocID="{4B7CC632-D184-451F-8EAA-988BEC6AE3C5}" presName="Parent4" presStyleLbl="revTx" presStyleIdx="0" presStyleCnt="2">
        <dgm:presLayoutVars>
          <dgm:chMax val="1"/>
          <dgm:chPref val="1"/>
          <dgm:bulletEnabled val="1"/>
        </dgm:presLayoutVars>
      </dgm:prSet>
      <dgm:spPr/>
      <dgm:t>
        <a:bodyPr/>
        <a:lstStyle/>
        <a:p>
          <a:endParaRPr lang="en-US"/>
        </a:p>
      </dgm:t>
    </dgm:pt>
    <dgm:pt modelId="{86D88A16-FFD4-496A-A152-BB12DE3FF520}" type="pres">
      <dgm:prSet presAssocID="{DAA16D95-3CBA-41FA-A0BB-69520236A231}" presName="Accent3" presStyleCnt="0"/>
      <dgm:spPr/>
    </dgm:pt>
    <dgm:pt modelId="{5D61311D-0804-4BA3-A2FE-190DD79015A7}" type="pres">
      <dgm:prSet presAssocID="{DAA16D95-3CBA-41FA-A0BB-69520236A231}" presName="Accent" presStyleLbl="node1" presStyleIdx="2" presStyleCnt="5"/>
      <dgm:spPr/>
    </dgm:pt>
    <dgm:pt modelId="{9A701C6A-40C7-408A-8609-5B6F26EDC9FE}" type="pres">
      <dgm:prSet presAssocID="{DAA16D95-3CBA-41FA-A0BB-69520236A231}" presName="ParentBackground3" presStyleCnt="0"/>
      <dgm:spPr/>
    </dgm:pt>
    <dgm:pt modelId="{49FA789A-2F33-4E26-B232-4D522315704C}" type="pres">
      <dgm:prSet presAssocID="{DAA16D95-3CBA-41FA-A0BB-69520236A231}" presName="ParentBackground" presStyleLbl="fgAcc1" presStyleIdx="2" presStyleCnt="5"/>
      <dgm:spPr/>
      <dgm:t>
        <a:bodyPr/>
        <a:lstStyle/>
        <a:p>
          <a:endParaRPr lang="en-US"/>
        </a:p>
      </dgm:t>
    </dgm:pt>
    <dgm:pt modelId="{8D20C3C1-9ED2-4971-8853-C373EB0E7545}" type="pres">
      <dgm:prSet presAssocID="{DAA16D95-3CBA-41FA-A0BB-69520236A231}" presName="Parent3" presStyleLbl="revTx" presStyleIdx="0" presStyleCnt="2">
        <dgm:presLayoutVars>
          <dgm:chMax val="1"/>
          <dgm:chPref val="1"/>
          <dgm:bulletEnabled val="1"/>
        </dgm:presLayoutVars>
      </dgm:prSet>
      <dgm:spPr/>
      <dgm:t>
        <a:bodyPr/>
        <a:lstStyle/>
        <a:p>
          <a:endParaRPr lang="en-US"/>
        </a:p>
      </dgm:t>
    </dgm:pt>
    <dgm:pt modelId="{36BE018D-CCF9-45B0-9AEB-03D300D53420}" type="pres">
      <dgm:prSet presAssocID="{6E2F66EF-A53C-47DA-B4E5-EAC87F8A4865}" presName="Accent2" presStyleCnt="0"/>
      <dgm:spPr/>
    </dgm:pt>
    <dgm:pt modelId="{0AD04CD1-8DAB-4A85-8637-3A5992304491}" type="pres">
      <dgm:prSet presAssocID="{6E2F66EF-A53C-47DA-B4E5-EAC87F8A4865}" presName="Accent" presStyleLbl="node1" presStyleIdx="3" presStyleCnt="5"/>
      <dgm:spPr/>
    </dgm:pt>
    <dgm:pt modelId="{6FA48785-E454-46E3-90DC-DEA1DF993B9D}" type="pres">
      <dgm:prSet presAssocID="{6E2F66EF-A53C-47DA-B4E5-EAC87F8A4865}" presName="ParentBackground2" presStyleCnt="0"/>
      <dgm:spPr/>
    </dgm:pt>
    <dgm:pt modelId="{CFDF8C4E-A399-4A9F-8D88-9CF8DA49419E}" type="pres">
      <dgm:prSet presAssocID="{6E2F66EF-A53C-47DA-B4E5-EAC87F8A4865}" presName="ParentBackground" presStyleLbl="fgAcc1" presStyleIdx="3" presStyleCnt="5"/>
      <dgm:spPr/>
      <dgm:t>
        <a:bodyPr/>
        <a:lstStyle/>
        <a:p>
          <a:endParaRPr lang="en-US"/>
        </a:p>
      </dgm:t>
    </dgm:pt>
    <dgm:pt modelId="{5B3437A4-211E-49AF-AE35-EDB2400E2E5D}" type="pres">
      <dgm:prSet presAssocID="{6E2F66EF-A53C-47DA-B4E5-EAC87F8A4865}" presName="Parent2" presStyleLbl="revTx" presStyleIdx="0" presStyleCnt="2">
        <dgm:presLayoutVars>
          <dgm:chMax val="1"/>
          <dgm:chPref val="1"/>
          <dgm:bulletEnabled val="1"/>
        </dgm:presLayoutVars>
      </dgm:prSet>
      <dgm:spPr/>
      <dgm:t>
        <a:bodyPr/>
        <a:lstStyle/>
        <a:p>
          <a:endParaRPr lang="en-US"/>
        </a:p>
      </dgm:t>
    </dgm:pt>
    <dgm:pt modelId="{BAC428A8-E7D2-4A79-BC58-DF0809BB1B92}" type="pres">
      <dgm:prSet presAssocID="{6A9A4ED0-6D4E-4C90-B825-B7CDFF3B0615}" presName="Accent1" presStyleCnt="0"/>
      <dgm:spPr/>
    </dgm:pt>
    <dgm:pt modelId="{6940A822-3CEB-4AF0-9068-F37B23F66EDC}" type="pres">
      <dgm:prSet presAssocID="{6A9A4ED0-6D4E-4C90-B825-B7CDFF3B0615}" presName="Accent" presStyleLbl="node1" presStyleIdx="4" presStyleCnt="5"/>
      <dgm:spPr/>
    </dgm:pt>
    <dgm:pt modelId="{0CC7BDA0-D283-4B71-A559-76B3F8F9B047}" type="pres">
      <dgm:prSet presAssocID="{6A9A4ED0-6D4E-4C90-B825-B7CDFF3B0615}" presName="ParentBackground1" presStyleCnt="0"/>
      <dgm:spPr/>
    </dgm:pt>
    <dgm:pt modelId="{36A51871-813F-4612-BDEA-B15A462D6017}" type="pres">
      <dgm:prSet presAssocID="{6A9A4ED0-6D4E-4C90-B825-B7CDFF3B0615}" presName="ParentBackground" presStyleLbl="fgAcc1" presStyleIdx="4" presStyleCnt="5"/>
      <dgm:spPr/>
      <dgm:t>
        <a:bodyPr/>
        <a:lstStyle/>
        <a:p>
          <a:endParaRPr lang="en-US"/>
        </a:p>
      </dgm:t>
    </dgm:pt>
    <dgm:pt modelId="{7D208D38-4742-4D18-973F-08D5FB069FA6}" type="pres">
      <dgm:prSet presAssocID="{6A9A4ED0-6D4E-4C90-B825-B7CDFF3B0615}" presName="Child1" presStyleLbl="revTx" presStyleIdx="1" presStyleCnt="2">
        <dgm:presLayoutVars>
          <dgm:chMax val="0"/>
          <dgm:chPref val="0"/>
          <dgm:bulletEnabled val="1"/>
        </dgm:presLayoutVars>
      </dgm:prSet>
      <dgm:spPr/>
      <dgm:t>
        <a:bodyPr/>
        <a:lstStyle/>
        <a:p>
          <a:endParaRPr lang="en-US"/>
        </a:p>
      </dgm:t>
    </dgm:pt>
    <dgm:pt modelId="{D440D530-3D3E-482B-95CA-A0DB89FC9AE4}" type="pres">
      <dgm:prSet presAssocID="{6A9A4ED0-6D4E-4C90-B825-B7CDFF3B0615}" presName="Parent1" presStyleLbl="revTx" presStyleIdx="1" presStyleCnt="2">
        <dgm:presLayoutVars>
          <dgm:chMax val="1"/>
          <dgm:chPref val="1"/>
          <dgm:bulletEnabled val="1"/>
        </dgm:presLayoutVars>
      </dgm:prSet>
      <dgm:spPr/>
      <dgm:t>
        <a:bodyPr/>
        <a:lstStyle/>
        <a:p>
          <a:endParaRPr lang="en-US"/>
        </a:p>
      </dgm:t>
    </dgm:pt>
  </dgm:ptLst>
  <dgm:cxnLst>
    <dgm:cxn modelId="{7FAEFEDB-48EA-434D-BE0D-FCA542B834C5}" type="presOf" srcId="{A8B59AD3-A454-4D9E-BCE1-8B630763373E}" destId="{E52CC4FB-C7F2-4776-9CC9-9181593C0F92}" srcOrd="0" destOrd="0" presId="urn:microsoft.com/office/officeart/2011/layout/CircleProcess"/>
    <dgm:cxn modelId="{58270830-C87E-4B82-BF54-238E609E21F2}" type="presOf" srcId="{4B7CC632-D184-451F-8EAA-988BEC6AE3C5}" destId="{23AD6175-27F1-4B97-BA5E-D92DF94B8B9C}" srcOrd="1" destOrd="0" presId="urn:microsoft.com/office/officeart/2011/layout/CircleProcess"/>
    <dgm:cxn modelId="{89F7918C-1B05-433A-AB81-8224FC218EC9}" type="presOf" srcId="{DAA16D95-3CBA-41FA-A0BB-69520236A231}" destId="{49FA789A-2F33-4E26-B232-4D522315704C}" srcOrd="0" destOrd="0" presId="urn:microsoft.com/office/officeart/2011/layout/CircleProcess"/>
    <dgm:cxn modelId="{D97F75BD-FE64-493F-81EE-D7A04CBC24F4}" type="presOf" srcId="{21EBE976-C478-4980-9331-353E46822AA9}" destId="{5A0B6FB1-EB7A-47E8-B9CF-E3D7344DF3F8}" srcOrd="0" destOrd="0" presId="urn:microsoft.com/office/officeart/2011/layout/CircleProcess"/>
    <dgm:cxn modelId="{CD045785-AF84-495D-BD7B-6FDA299D6A3A}" srcId="{A8B59AD3-A454-4D9E-BCE1-8B630763373E}" destId="{DAA16D95-3CBA-41FA-A0BB-69520236A231}" srcOrd="2" destOrd="0" parTransId="{777CA41A-6C7D-4A52-963D-965B8EA8F9F5}" sibTransId="{66D67666-9342-46BB-8E0D-787317173A6C}"/>
    <dgm:cxn modelId="{F9268536-2CB1-4525-805C-79CEFBE34172}" type="presOf" srcId="{179C005C-F845-42D7-BC12-DF11030DB9D3}" destId="{A4AAF3DE-2CA7-4ED0-B6E9-FEA4D6BF4469}" srcOrd="0" destOrd="0" presId="urn:microsoft.com/office/officeart/2011/layout/CircleProcess"/>
    <dgm:cxn modelId="{8830AFE7-05EA-45FA-9559-4B7A09E1807E}" type="presOf" srcId="{4B7CC632-D184-451F-8EAA-988BEC6AE3C5}" destId="{ED5B7C70-6795-4347-9B8F-DB67ED4897FC}" srcOrd="0" destOrd="0" presId="urn:microsoft.com/office/officeart/2011/layout/CircleProcess"/>
    <dgm:cxn modelId="{CD66375E-64A6-4527-A83E-FD6E3665952B}" srcId="{4B7CC632-D184-451F-8EAA-988BEC6AE3C5}" destId="{21EBE976-C478-4980-9331-353E46822AA9}" srcOrd="0" destOrd="0" parTransId="{D5EB3190-5CDA-4362-8AE4-E65AFAC64287}" sibTransId="{CC07E268-B8E8-4A04-A79F-1D430D7D3352}"/>
    <dgm:cxn modelId="{739FF6C5-688B-425A-88A5-B4673131ECA6}" type="presOf" srcId="{427BC153-6401-4A4F-A37F-D9AE56E7F032}" destId="{7D208D38-4742-4D18-973F-08D5FB069FA6}" srcOrd="0" destOrd="0" presId="urn:microsoft.com/office/officeart/2011/layout/CircleProcess"/>
    <dgm:cxn modelId="{6AEA641C-7C65-4E1A-87D8-26FC645F9EB0}" type="presOf" srcId="{6A9A4ED0-6D4E-4C90-B825-B7CDFF3B0615}" destId="{D440D530-3D3E-482B-95CA-A0DB89FC9AE4}" srcOrd="1" destOrd="0" presId="urn:microsoft.com/office/officeart/2011/layout/CircleProcess"/>
    <dgm:cxn modelId="{2ED6D22D-7FFB-4378-B4DE-6942686D4DD5}" type="presOf" srcId="{6A9A4ED0-6D4E-4C90-B825-B7CDFF3B0615}" destId="{36A51871-813F-4612-BDEA-B15A462D6017}" srcOrd="0" destOrd="0" presId="urn:microsoft.com/office/officeart/2011/layout/CircleProcess"/>
    <dgm:cxn modelId="{E4470D19-EA57-49A7-AAB5-E6096DEAB01B}" srcId="{A8B59AD3-A454-4D9E-BCE1-8B630763373E}" destId="{6A9A4ED0-6D4E-4C90-B825-B7CDFF3B0615}" srcOrd="0" destOrd="0" parTransId="{011BDD36-F5AF-4D2B-9821-9DACA22A642F}" sibTransId="{120B564E-5D53-45E5-816C-37A035651034}"/>
    <dgm:cxn modelId="{515D7260-F2FD-4847-B160-9574E00743D9}" srcId="{A8B59AD3-A454-4D9E-BCE1-8B630763373E}" destId="{6E2F66EF-A53C-47DA-B4E5-EAC87F8A4865}" srcOrd="1" destOrd="0" parTransId="{8FE47E57-B5E5-4B08-B19D-96CF956736C1}" sibTransId="{FDD31707-901E-4B61-9BC4-F66AC6FF4808}"/>
    <dgm:cxn modelId="{55EE7ECB-647D-45BF-9BFA-739971C5E3A4}" srcId="{4B7CC632-D184-451F-8EAA-988BEC6AE3C5}" destId="{2A0E8289-3446-4655-8E06-9724662735F1}" srcOrd="1" destOrd="0" parTransId="{14BF5076-95DF-4D30-9370-20A95947052D}" sibTransId="{F53B1E39-960D-4796-BD5B-70EDAE7A5B0F}"/>
    <dgm:cxn modelId="{0777D15F-A305-4EC4-8C0F-28E768DBF29C}" srcId="{6A9A4ED0-6D4E-4C90-B825-B7CDFF3B0615}" destId="{427BC153-6401-4A4F-A37F-D9AE56E7F032}" srcOrd="0" destOrd="0" parTransId="{D7EC7465-5EA9-4058-BA37-A6109E864E5D}" sibTransId="{453D65CE-EA56-476D-AFA5-68412F406188}"/>
    <dgm:cxn modelId="{0DE8807D-D61E-49B0-8B49-DB75096C244D}" srcId="{A8B59AD3-A454-4D9E-BCE1-8B630763373E}" destId="{179C005C-F845-42D7-BC12-DF11030DB9D3}" srcOrd="4" destOrd="0" parTransId="{B0028C59-41FB-4813-89AD-D7FF507BA0C5}" sibTransId="{C0AA6378-1076-42F7-84C2-941C192DBA37}"/>
    <dgm:cxn modelId="{9DE5C377-11DE-4600-8B10-FC0389B4F80D}" type="presOf" srcId="{6E2F66EF-A53C-47DA-B4E5-EAC87F8A4865}" destId="{CFDF8C4E-A399-4A9F-8D88-9CF8DA49419E}" srcOrd="0" destOrd="0" presId="urn:microsoft.com/office/officeart/2011/layout/CircleProcess"/>
    <dgm:cxn modelId="{A420F970-862D-4C41-8E7D-4042E8EBB28A}" type="presOf" srcId="{2F0EA46A-119A-401E-A5EB-C2B97F0A2BFD}" destId="{7D208D38-4742-4D18-973F-08D5FB069FA6}" srcOrd="0" destOrd="1" presId="urn:microsoft.com/office/officeart/2011/layout/CircleProcess"/>
    <dgm:cxn modelId="{1F930BFA-187B-40C6-AFBD-97F6CE742A5D}" type="presOf" srcId="{2A0E8289-3446-4655-8E06-9724662735F1}" destId="{5A0B6FB1-EB7A-47E8-B9CF-E3D7344DF3F8}" srcOrd="0" destOrd="1" presId="urn:microsoft.com/office/officeart/2011/layout/CircleProcess"/>
    <dgm:cxn modelId="{ADBC77AB-5B22-4BFC-B7E3-D44CDB404329}" srcId="{6A9A4ED0-6D4E-4C90-B825-B7CDFF3B0615}" destId="{2F0EA46A-119A-401E-A5EB-C2B97F0A2BFD}" srcOrd="1" destOrd="0" parTransId="{7F9A1E56-118B-4558-82DC-2E40EA613EA3}" sibTransId="{6BAFEC69-0C79-4B83-B3BF-77501BF8DC80}"/>
    <dgm:cxn modelId="{7DA35061-8652-447B-BB0B-AA4E1D07B1DF}" type="presOf" srcId="{6E2F66EF-A53C-47DA-B4E5-EAC87F8A4865}" destId="{5B3437A4-211E-49AF-AE35-EDB2400E2E5D}" srcOrd="1" destOrd="0" presId="urn:microsoft.com/office/officeart/2011/layout/CircleProcess"/>
    <dgm:cxn modelId="{D1053EF0-E5B9-49D9-9EAA-9C4B9755F60C}" srcId="{A8B59AD3-A454-4D9E-BCE1-8B630763373E}" destId="{4B7CC632-D184-451F-8EAA-988BEC6AE3C5}" srcOrd="3" destOrd="0" parTransId="{61D780B9-E02F-4AB5-A0AA-81F23EAE1D52}" sibTransId="{15647644-39E3-42C2-AD5D-E220BDBE54DB}"/>
    <dgm:cxn modelId="{DDA0B048-38EE-454A-B397-24B8271200FF}" type="presOf" srcId="{179C005C-F845-42D7-BC12-DF11030DB9D3}" destId="{FEEE9633-7296-4157-B22B-0B85EA7E62D4}" srcOrd="1" destOrd="0" presId="urn:microsoft.com/office/officeart/2011/layout/CircleProcess"/>
    <dgm:cxn modelId="{AB0076C7-ED73-414C-83F0-E06F4CBF66D3}" type="presOf" srcId="{DAA16D95-3CBA-41FA-A0BB-69520236A231}" destId="{8D20C3C1-9ED2-4971-8853-C373EB0E7545}" srcOrd="1" destOrd="0" presId="urn:microsoft.com/office/officeart/2011/layout/CircleProcess"/>
    <dgm:cxn modelId="{77D286F1-C3B5-4D9F-A079-DB83C97825C6}" type="presParOf" srcId="{E52CC4FB-C7F2-4776-9CC9-9181593C0F92}" destId="{E93F77BC-9809-4DD9-800D-4D689108990C}" srcOrd="0" destOrd="0" presId="urn:microsoft.com/office/officeart/2011/layout/CircleProcess"/>
    <dgm:cxn modelId="{C13C8B2C-580B-42C8-A664-475BFA7232AC}" type="presParOf" srcId="{E93F77BC-9809-4DD9-800D-4D689108990C}" destId="{AFBC17B9-5273-4BD8-813E-D1FFEB42CF72}" srcOrd="0" destOrd="0" presId="urn:microsoft.com/office/officeart/2011/layout/CircleProcess"/>
    <dgm:cxn modelId="{CD2919BC-CCEC-4F7A-A323-6A8328930623}" type="presParOf" srcId="{E52CC4FB-C7F2-4776-9CC9-9181593C0F92}" destId="{A867B4F1-F59C-4C34-8225-5F287BCB8512}" srcOrd="1" destOrd="0" presId="urn:microsoft.com/office/officeart/2011/layout/CircleProcess"/>
    <dgm:cxn modelId="{C4D5595F-5794-4089-850F-243CB8D7A177}" type="presParOf" srcId="{A867B4F1-F59C-4C34-8225-5F287BCB8512}" destId="{A4AAF3DE-2CA7-4ED0-B6E9-FEA4D6BF4469}" srcOrd="0" destOrd="0" presId="urn:microsoft.com/office/officeart/2011/layout/CircleProcess"/>
    <dgm:cxn modelId="{0D761246-8EC2-4372-9A6E-29D6A8BCE5C0}" type="presParOf" srcId="{E52CC4FB-C7F2-4776-9CC9-9181593C0F92}" destId="{FEEE9633-7296-4157-B22B-0B85EA7E62D4}" srcOrd="2" destOrd="0" presId="urn:microsoft.com/office/officeart/2011/layout/CircleProcess"/>
    <dgm:cxn modelId="{5CA3617C-E5C9-409B-A5E8-4B302E8510FC}" type="presParOf" srcId="{E52CC4FB-C7F2-4776-9CC9-9181593C0F92}" destId="{A051C7F5-A93F-4220-876F-4ABFF5B17FD4}" srcOrd="3" destOrd="0" presId="urn:microsoft.com/office/officeart/2011/layout/CircleProcess"/>
    <dgm:cxn modelId="{E9BFE876-98F5-4DD0-8C1F-474869E2835F}" type="presParOf" srcId="{A051C7F5-A93F-4220-876F-4ABFF5B17FD4}" destId="{41DE7449-10C4-42E3-B675-3F6037628ED0}" srcOrd="0" destOrd="0" presId="urn:microsoft.com/office/officeart/2011/layout/CircleProcess"/>
    <dgm:cxn modelId="{11DD7574-AE81-47DE-B025-F96CC8A2796E}" type="presParOf" srcId="{E52CC4FB-C7F2-4776-9CC9-9181593C0F92}" destId="{5E3FD597-B2A1-43C4-AE97-8C2C151E4D3B}" srcOrd="4" destOrd="0" presId="urn:microsoft.com/office/officeart/2011/layout/CircleProcess"/>
    <dgm:cxn modelId="{7B62CB8B-28E2-41DC-A930-571BC18AA603}" type="presParOf" srcId="{5E3FD597-B2A1-43C4-AE97-8C2C151E4D3B}" destId="{ED5B7C70-6795-4347-9B8F-DB67ED4897FC}" srcOrd="0" destOrd="0" presId="urn:microsoft.com/office/officeart/2011/layout/CircleProcess"/>
    <dgm:cxn modelId="{BF433D6C-83F3-42FA-A029-F722E6E45C7B}" type="presParOf" srcId="{E52CC4FB-C7F2-4776-9CC9-9181593C0F92}" destId="{5A0B6FB1-EB7A-47E8-B9CF-E3D7344DF3F8}" srcOrd="5" destOrd="0" presId="urn:microsoft.com/office/officeart/2011/layout/CircleProcess"/>
    <dgm:cxn modelId="{0A2F8A08-C02B-4A99-B175-C6E214A566EC}" type="presParOf" srcId="{E52CC4FB-C7F2-4776-9CC9-9181593C0F92}" destId="{23AD6175-27F1-4B97-BA5E-D92DF94B8B9C}" srcOrd="6" destOrd="0" presId="urn:microsoft.com/office/officeart/2011/layout/CircleProcess"/>
    <dgm:cxn modelId="{CC45F7D4-BA30-4D76-A774-EC8B8611FA99}" type="presParOf" srcId="{E52CC4FB-C7F2-4776-9CC9-9181593C0F92}" destId="{86D88A16-FFD4-496A-A152-BB12DE3FF520}" srcOrd="7" destOrd="0" presId="urn:microsoft.com/office/officeart/2011/layout/CircleProcess"/>
    <dgm:cxn modelId="{B40D7EF0-D393-47E5-B788-ABB004549EEE}" type="presParOf" srcId="{86D88A16-FFD4-496A-A152-BB12DE3FF520}" destId="{5D61311D-0804-4BA3-A2FE-190DD79015A7}" srcOrd="0" destOrd="0" presId="urn:microsoft.com/office/officeart/2011/layout/CircleProcess"/>
    <dgm:cxn modelId="{750274AB-4C49-4FBC-8F23-DCC75F8F6B79}" type="presParOf" srcId="{E52CC4FB-C7F2-4776-9CC9-9181593C0F92}" destId="{9A701C6A-40C7-408A-8609-5B6F26EDC9FE}" srcOrd="8" destOrd="0" presId="urn:microsoft.com/office/officeart/2011/layout/CircleProcess"/>
    <dgm:cxn modelId="{1175C7FD-435A-4839-A702-73A3AE17D048}" type="presParOf" srcId="{9A701C6A-40C7-408A-8609-5B6F26EDC9FE}" destId="{49FA789A-2F33-4E26-B232-4D522315704C}" srcOrd="0" destOrd="0" presId="urn:microsoft.com/office/officeart/2011/layout/CircleProcess"/>
    <dgm:cxn modelId="{DEA0C968-6FC6-4025-BA74-0097998D2570}" type="presParOf" srcId="{E52CC4FB-C7F2-4776-9CC9-9181593C0F92}" destId="{8D20C3C1-9ED2-4971-8853-C373EB0E7545}" srcOrd="9" destOrd="0" presId="urn:microsoft.com/office/officeart/2011/layout/CircleProcess"/>
    <dgm:cxn modelId="{716D42B4-6F54-4A0D-82A2-3756EBDD453E}" type="presParOf" srcId="{E52CC4FB-C7F2-4776-9CC9-9181593C0F92}" destId="{36BE018D-CCF9-45B0-9AEB-03D300D53420}" srcOrd="10" destOrd="0" presId="urn:microsoft.com/office/officeart/2011/layout/CircleProcess"/>
    <dgm:cxn modelId="{C9AF0526-C14E-443B-AC2C-10983538AD16}" type="presParOf" srcId="{36BE018D-CCF9-45B0-9AEB-03D300D53420}" destId="{0AD04CD1-8DAB-4A85-8637-3A5992304491}" srcOrd="0" destOrd="0" presId="urn:microsoft.com/office/officeart/2011/layout/CircleProcess"/>
    <dgm:cxn modelId="{70BDDC14-0C17-4689-B502-7DB09ECA73A2}" type="presParOf" srcId="{E52CC4FB-C7F2-4776-9CC9-9181593C0F92}" destId="{6FA48785-E454-46E3-90DC-DEA1DF993B9D}" srcOrd="11" destOrd="0" presId="urn:microsoft.com/office/officeart/2011/layout/CircleProcess"/>
    <dgm:cxn modelId="{16B039DB-F4A2-48C8-BA17-E250427276C8}" type="presParOf" srcId="{6FA48785-E454-46E3-90DC-DEA1DF993B9D}" destId="{CFDF8C4E-A399-4A9F-8D88-9CF8DA49419E}" srcOrd="0" destOrd="0" presId="urn:microsoft.com/office/officeart/2011/layout/CircleProcess"/>
    <dgm:cxn modelId="{04B216B1-D2BB-4D95-8712-6CE738B1E993}" type="presParOf" srcId="{E52CC4FB-C7F2-4776-9CC9-9181593C0F92}" destId="{5B3437A4-211E-49AF-AE35-EDB2400E2E5D}" srcOrd="12" destOrd="0" presId="urn:microsoft.com/office/officeart/2011/layout/CircleProcess"/>
    <dgm:cxn modelId="{B572B17E-69F2-48AB-80E1-68D9862A57B7}" type="presParOf" srcId="{E52CC4FB-C7F2-4776-9CC9-9181593C0F92}" destId="{BAC428A8-E7D2-4A79-BC58-DF0809BB1B92}" srcOrd="13" destOrd="0" presId="urn:microsoft.com/office/officeart/2011/layout/CircleProcess"/>
    <dgm:cxn modelId="{251CAF38-1B37-453E-845F-CF1C583304CE}" type="presParOf" srcId="{BAC428A8-E7D2-4A79-BC58-DF0809BB1B92}" destId="{6940A822-3CEB-4AF0-9068-F37B23F66EDC}" srcOrd="0" destOrd="0" presId="urn:microsoft.com/office/officeart/2011/layout/CircleProcess"/>
    <dgm:cxn modelId="{5452A499-0E88-4D1A-B3AE-30B3426A1A61}" type="presParOf" srcId="{E52CC4FB-C7F2-4776-9CC9-9181593C0F92}" destId="{0CC7BDA0-D283-4B71-A559-76B3F8F9B047}" srcOrd="14" destOrd="0" presId="urn:microsoft.com/office/officeart/2011/layout/CircleProcess"/>
    <dgm:cxn modelId="{125AF63D-D174-41FD-8B84-0D227F2FB2A3}" type="presParOf" srcId="{0CC7BDA0-D283-4B71-A559-76B3F8F9B047}" destId="{36A51871-813F-4612-BDEA-B15A462D6017}" srcOrd="0" destOrd="0" presId="urn:microsoft.com/office/officeart/2011/layout/CircleProcess"/>
    <dgm:cxn modelId="{CF8D7188-4432-4562-B00B-753FBFFE5128}" type="presParOf" srcId="{E52CC4FB-C7F2-4776-9CC9-9181593C0F92}" destId="{7D208D38-4742-4D18-973F-08D5FB069FA6}" srcOrd="15" destOrd="0" presId="urn:microsoft.com/office/officeart/2011/layout/CircleProcess"/>
    <dgm:cxn modelId="{971F8928-4598-48F2-9447-A32D5EEBC347}" type="presParOf" srcId="{E52CC4FB-C7F2-4776-9CC9-9181593C0F92}" destId="{D440D530-3D3E-482B-95CA-A0DB89FC9AE4}" srcOrd="16"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17B9-5273-4BD8-813E-D1FFEB42CF72}">
      <dsp:nvSpPr>
        <dsp:cNvPr id="0" name=""/>
        <dsp:cNvSpPr/>
      </dsp:nvSpPr>
      <dsp:spPr>
        <a:xfrm>
          <a:off x="6265928" y="1449398"/>
          <a:ext cx="1424501" cy="1424734"/>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4AAF3DE-2CA7-4ED0-B6E9-FEA4D6BF4469}">
      <dsp:nvSpPr>
        <dsp:cNvPr id="0" name=""/>
        <dsp:cNvSpPr/>
      </dsp:nvSpPr>
      <dsp:spPr>
        <a:xfrm>
          <a:off x="6312931"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Output Generation</a:t>
          </a:r>
          <a:endParaRPr lang="en-US" sz="1000" kern="1200" dirty="0"/>
        </a:p>
      </dsp:txBody>
      <dsp:txXfrm>
        <a:off x="6503218" y="1686895"/>
        <a:ext cx="949920" cy="949739"/>
      </dsp:txXfrm>
    </dsp:sp>
    <dsp:sp modelId="{41DE7449-10C4-42E3-B675-3F6037628ED0}">
      <dsp:nvSpPr>
        <dsp:cNvPr id="0" name=""/>
        <dsp:cNvSpPr/>
      </dsp:nvSpPr>
      <dsp:spPr>
        <a:xfrm rot="2700000">
          <a:off x="4792989"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D5B7C70-6795-4347-9B8F-DB67ED4897FC}">
      <dsp:nvSpPr>
        <dsp:cNvPr id="0" name=""/>
        <dsp:cNvSpPr/>
      </dsp:nvSpPr>
      <dsp:spPr>
        <a:xfrm>
          <a:off x="4841427"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Testing</a:t>
          </a:r>
          <a:endParaRPr lang="en-US" sz="1000" kern="1200" dirty="0"/>
        </a:p>
      </dsp:txBody>
      <dsp:txXfrm>
        <a:off x="5030956" y="1686895"/>
        <a:ext cx="949920" cy="949739"/>
      </dsp:txXfrm>
    </dsp:sp>
    <dsp:sp modelId="{5A0B6FB1-EB7A-47E8-B9CF-E3D7344DF3F8}">
      <dsp:nvSpPr>
        <dsp:cNvPr id="0" name=""/>
        <dsp:cNvSpPr/>
      </dsp:nvSpPr>
      <dsp:spPr>
        <a:xfrm>
          <a:off x="4841427" y="2900382"/>
          <a:ext cx="1329736" cy="78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Object Detection</a:t>
          </a:r>
          <a:endParaRPr lang="en-US" sz="800" kern="1200" dirty="0"/>
        </a:p>
        <a:p>
          <a:pPr marL="57150" lvl="1" indent="-57150" algn="l" defTabSz="355600">
            <a:lnSpc>
              <a:spcPct val="90000"/>
            </a:lnSpc>
            <a:spcBef>
              <a:spcPct val="0"/>
            </a:spcBef>
            <a:spcAft>
              <a:spcPct val="15000"/>
            </a:spcAft>
            <a:buChar char="••"/>
          </a:pPr>
          <a:r>
            <a:rPr lang="en-US" sz="800" kern="1200" dirty="0" smtClean="0"/>
            <a:t>Features Extraction</a:t>
          </a:r>
          <a:endParaRPr lang="en-US" sz="800" kern="1200" dirty="0"/>
        </a:p>
      </dsp:txBody>
      <dsp:txXfrm>
        <a:off x="4841427" y="2900382"/>
        <a:ext cx="1329736" cy="780991"/>
      </dsp:txXfrm>
    </dsp:sp>
    <dsp:sp modelId="{5D61311D-0804-4BA3-A2FE-190DD79015A7}">
      <dsp:nvSpPr>
        <dsp:cNvPr id="0" name=""/>
        <dsp:cNvSpPr/>
      </dsp:nvSpPr>
      <dsp:spPr>
        <a:xfrm rot="2700000">
          <a:off x="3321485"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9FA789A-2F33-4E26-B232-4D522315704C}">
      <dsp:nvSpPr>
        <dsp:cNvPr id="0" name=""/>
        <dsp:cNvSpPr/>
      </dsp:nvSpPr>
      <dsp:spPr>
        <a:xfrm>
          <a:off x="3369164"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Implementation of Image Processing on BOT</a:t>
          </a:r>
          <a:endParaRPr lang="en-US" sz="1000" kern="1200" dirty="0"/>
        </a:p>
      </dsp:txBody>
      <dsp:txXfrm>
        <a:off x="3558693" y="1686895"/>
        <a:ext cx="949920" cy="949739"/>
      </dsp:txXfrm>
    </dsp:sp>
    <dsp:sp modelId="{0AD04CD1-8DAB-4A85-8637-3A5992304491}">
      <dsp:nvSpPr>
        <dsp:cNvPr id="0" name=""/>
        <dsp:cNvSpPr/>
      </dsp:nvSpPr>
      <dsp:spPr>
        <a:xfrm rot="2700000">
          <a:off x="1849222"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FDF8C4E-A399-4A9F-8D88-9CF8DA49419E}">
      <dsp:nvSpPr>
        <dsp:cNvPr id="0" name=""/>
        <dsp:cNvSpPr/>
      </dsp:nvSpPr>
      <dsp:spPr>
        <a:xfrm>
          <a:off x="1896901"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Programming for Object Detection</a:t>
          </a:r>
          <a:endParaRPr lang="en-US" sz="1000" kern="1200" dirty="0"/>
        </a:p>
      </dsp:txBody>
      <dsp:txXfrm>
        <a:off x="2087189" y="1686895"/>
        <a:ext cx="949920" cy="949739"/>
      </dsp:txXfrm>
    </dsp:sp>
    <dsp:sp modelId="{6940A822-3CEB-4AF0-9068-F37B23F66EDC}">
      <dsp:nvSpPr>
        <dsp:cNvPr id="0" name=""/>
        <dsp:cNvSpPr/>
      </dsp:nvSpPr>
      <dsp:spPr>
        <a:xfrm rot="2700000">
          <a:off x="376960" y="1449471"/>
          <a:ext cx="1424336" cy="1424336"/>
        </a:xfrm>
        <a:prstGeom prst="teardrop">
          <a:avLst>
            <a:gd name="adj" fmla="val 1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6A51871-813F-4612-BDEA-B15A462D6017}">
      <dsp:nvSpPr>
        <dsp:cNvPr id="0" name=""/>
        <dsp:cNvSpPr/>
      </dsp:nvSpPr>
      <dsp:spPr>
        <a:xfrm>
          <a:off x="424639" y="1496897"/>
          <a:ext cx="1329736" cy="132973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Creation of BOT</a:t>
          </a:r>
          <a:endParaRPr lang="en-US" sz="1000" kern="1200" dirty="0"/>
        </a:p>
      </dsp:txBody>
      <dsp:txXfrm>
        <a:off x="614926" y="1686895"/>
        <a:ext cx="949920" cy="949739"/>
      </dsp:txXfrm>
    </dsp:sp>
    <dsp:sp modelId="{7D208D38-4742-4D18-973F-08D5FB069FA6}">
      <dsp:nvSpPr>
        <dsp:cNvPr id="0" name=""/>
        <dsp:cNvSpPr/>
      </dsp:nvSpPr>
      <dsp:spPr>
        <a:xfrm>
          <a:off x="424639" y="2900382"/>
          <a:ext cx="1329736" cy="78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Connection</a:t>
          </a:r>
          <a:endParaRPr lang="en-US" sz="800" kern="1200" dirty="0"/>
        </a:p>
        <a:p>
          <a:pPr marL="57150" lvl="1" indent="-57150" algn="l" defTabSz="355600">
            <a:lnSpc>
              <a:spcPct val="90000"/>
            </a:lnSpc>
            <a:spcBef>
              <a:spcPct val="0"/>
            </a:spcBef>
            <a:spcAft>
              <a:spcPct val="15000"/>
            </a:spcAft>
            <a:buChar char="••"/>
          </a:pPr>
          <a:r>
            <a:rPr lang="en-US" sz="800" kern="1200" dirty="0" smtClean="0"/>
            <a:t>Interfacing</a:t>
          </a:r>
          <a:endParaRPr lang="en-US" sz="800" kern="1200" dirty="0"/>
        </a:p>
      </dsp:txBody>
      <dsp:txXfrm>
        <a:off x="424639" y="2900382"/>
        <a:ext cx="1329736" cy="7809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A883B5C8-304F-43E7-BBEF-0C359ACCACE2}" type="slidenum">
              <a:rPr lang="en-US" altLang="en-US"/>
              <a:pPr>
                <a:defRPr/>
              </a:pPr>
              <a:t>‹#›</a:t>
            </a:fld>
            <a:endParaRPr lang="en-US" altLang="en-US"/>
          </a:p>
        </p:txBody>
      </p:sp>
    </p:spTree>
    <p:extLst>
      <p:ext uri="{BB962C8B-B14F-4D97-AF65-F5344CB8AC3E}">
        <p14:creationId xmlns:p14="http://schemas.microsoft.com/office/powerpoint/2010/main" val="3449574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2700"/>
            <a:ext cx="1447800" cy="6856413"/>
          </a:xfrm>
          <a:prstGeom prst="rect">
            <a:avLst/>
          </a:prstGeom>
          <a:gradFill rotWithShape="0">
            <a:gsLst>
              <a:gs pos="0">
                <a:srgbClr val="33CCCC"/>
              </a:gs>
              <a:gs pos="5000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 name="Rectangle 3"/>
          <p:cNvSpPr>
            <a:spLocks noChangeArrowheads="1"/>
          </p:cNvSpPr>
          <p:nvPr/>
        </p:nvSpPr>
        <p:spPr bwMode="auto">
          <a:xfrm>
            <a:off x="358775" y="1447800"/>
            <a:ext cx="8785225" cy="17526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 name="Rectangle 6"/>
          <p:cNvSpPr>
            <a:spLocks noChangeArrowheads="1"/>
          </p:cNvSpPr>
          <p:nvPr/>
        </p:nvSpPr>
        <p:spPr bwMode="auto">
          <a:xfrm>
            <a:off x="0" y="3505200"/>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32922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74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116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2486539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1055144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2700"/>
            <a:ext cx="1447800" cy="6856413"/>
          </a:xfrm>
          <a:prstGeom prst="rect">
            <a:avLst/>
          </a:prstGeom>
          <a:gradFill rotWithShape="0">
            <a:gsLst>
              <a:gs pos="0">
                <a:srgbClr val="33CCCC"/>
              </a:gs>
              <a:gs pos="5000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5" name="Rectangle 3"/>
          <p:cNvSpPr>
            <a:spLocks noChangeArrowheads="1"/>
          </p:cNvSpPr>
          <p:nvPr/>
        </p:nvSpPr>
        <p:spPr bwMode="auto">
          <a:xfrm>
            <a:off x="358775" y="1447800"/>
            <a:ext cx="8785225" cy="17526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6" name="Rectangle 6"/>
          <p:cNvSpPr>
            <a:spLocks noChangeArrowheads="1"/>
          </p:cNvSpPr>
          <p:nvPr/>
        </p:nvSpPr>
        <p:spPr bwMode="auto">
          <a:xfrm>
            <a:off x="0" y="3505200"/>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60681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7296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577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8084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454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378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8949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221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0749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428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2336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767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4220809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98625"/>
            <a:ext cx="7772400" cy="4835525"/>
          </a:xfrm>
        </p:spPr>
        <p:txBody>
          <a:bodyPr/>
          <a:lstStyle/>
          <a:p>
            <a:pPr lvl="0"/>
            <a:endParaRPr lang="en-US" noProof="0" smtClean="0"/>
          </a:p>
        </p:txBody>
      </p:sp>
    </p:spTree>
    <p:extLst>
      <p:ext uri="{BB962C8B-B14F-4D97-AF65-F5344CB8AC3E}">
        <p14:creationId xmlns:p14="http://schemas.microsoft.com/office/powerpoint/2010/main" val="42100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620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84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383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18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058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855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84213" cy="6858000"/>
          </a:xfrm>
          <a:prstGeom prst="rect">
            <a:avLst/>
          </a:prstGeom>
          <a:gradFill rotWithShape="0">
            <a:gsLst>
              <a:gs pos="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7" name="Rectangle 3"/>
          <p:cNvSpPr>
            <a:spLocks noChangeArrowheads="1"/>
          </p:cNvSpPr>
          <p:nvPr/>
        </p:nvSpPr>
        <p:spPr bwMode="auto">
          <a:xfrm>
            <a:off x="0" y="1443038"/>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0" name="Rectangle 4"/>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1029" name="Rectangle 5"/>
          <p:cNvSpPr>
            <a:spLocks noChangeArrowheads="1"/>
          </p:cNvSpPr>
          <p:nvPr/>
        </p:nvSpPr>
        <p:spPr bwMode="auto">
          <a:xfrm>
            <a:off x="684213" y="452438"/>
            <a:ext cx="8459787" cy="7620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2" name="Rectangle 6"/>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54"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84213" cy="6858000"/>
          </a:xfrm>
          <a:prstGeom prst="rect">
            <a:avLst/>
          </a:prstGeom>
          <a:gradFill rotWithShape="0">
            <a:gsLst>
              <a:gs pos="0">
                <a:srgbClr val="FFFFFF"/>
              </a:gs>
              <a:gs pos="100000">
                <a:srgbClr val="33CC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1027" name="Rectangle 3"/>
          <p:cNvSpPr>
            <a:spLocks noChangeArrowheads="1"/>
          </p:cNvSpPr>
          <p:nvPr/>
        </p:nvSpPr>
        <p:spPr bwMode="auto">
          <a:xfrm>
            <a:off x="0" y="1443038"/>
            <a:ext cx="4724400" cy="15240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4100" name="Rectangle 4"/>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1029" name="Rectangle 5"/>
          <p:cNvSpPr>
            <a:spLocks noChangeArrowheads="1"/>
          </p:cNvSpPr>
          <p:nvPr/>
        </p:nvSpPr>
        <p:spPr bwMode="auto">
          <a:xfrm>
            <a:off x="684213" y="452438"/>
            <a:ext cx="8459787" cy="762000"/>
          </a:xfrm>
          <a:prstGeom prst="rect">
            <a:avLst/>
          </a:prstGeom>
          <a:gradFill rotWithShape="0">
            <a:gsLst>
              <a:gs pos="0">
                <a:srgbClr val="FFFFFF"/>
              </a:gs>
              <a:gs pos="100000">
                <a:srgbClr val="33CC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sp>
        <p:nvSpPr>
          <p:cNvPr id="4102" name="Rectangle 6"/>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245890687"/>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jars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lay.google.com/store/books/author?id=Ajoy+K.+Ray" TargetMode="External"/><Relationship Id="rId2" Type="http://schemas.openxmlformats.org/officeDocument/2006/relationships/hyperlink" Target="https://play.google.com/store/books/author?id=Sridevi+Pudipedd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l.cam.ac.uk/projects/raspberrypi/tutorials/robot/image_processing/" TargetMode="External"/><Relationship Id="rId2" Type="http://schemas.openxmlformats.org/officeDocument/2006/relationships/hyperlink" Target="http://www.imageprocessingbasics.com/" TargetMode="External"/><Relationship Id="rId1" Type="http://schemas.openxmlformats.org/officeDocument/2006/relationships/slideLayout" Target="../slideLayouts/slideLayout2.xml"/><Relationship Id="rId4" Type="http://schemas.openxmlformats.org/officeDocument/2006/relationships/hyperlink" Target="https://www.raspberrypi.org/blog/tag/openc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7263" y="325438"/>
            <a:ext cx="7302500" cy="1143000"/>
          </a:xfrm>
        </p:spPr>
        <p:txBody>
          <a:bodyPr/>
          <a:lstStyle/>
          <a:p>
            <a:pPr algn="ctr">
              <a:defRPr/>
            </a:pP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RAJIV GANDHI COLLEGE OF ENGINEERING &amp; RESEARCH, NAGPUR </a:t>
            </a:r>
            <a:br>
              <a:rPr lang="en-US" sz="1600" b="1" dirty="0" smtClean="0"/>
            </a:br>
            <a:r>
              <a:rPr lang="en-US" sz="1600" b="1" dirty="0" smtClean="0"/>
              <a:t/>
            </a:r>
            <a:br>
              <a:rPr lang="en-US" sz="1600" b="1" dirty="0" smtClean="0"/>
            </a:br>
            <a:r>
              <a:rPr lang="en-US" sz="2000" b="1" dirty="0" smtClean="0"/>
              <a:t> Department of Computer Science &amp; Engineering</a:t>
            </a:r>
            <a:r>
              <a:rPr lang="en-US" sz="1600" dirty="0" smtClean="0"/>
              <a:t/>
            </a:r>
            <a:br>
              <a:rPr lang="en-US" sz="1600" dirty="0" smtClean="0"/>
            </a:br>
            <a:r>
              <a:rPr lang="en-US" dirty="0" smtClean="0"/>
              <a:t/>
            </a:r>
            <a:br>
              <a:rPr lang="en-US" dirty="0" smtClean="0"/>
            </a:br>
            <a:r>
              <a:rPr lang="en-US" dirty="0" smtClean="0"/>
              <a:t> </a:t>
            </a:r>
            <a:endParaRPr lang="en-US" dirty="0"/>
          </a:p>
        </p:txBody>
      </p:sp>
      <p:sp>
        <p:nvSpPr>
          <p:cNvPr id="5" name="Content Placeholder 4"/>
          <p:cNvSpPr>
            <a:spLocks noGrp="1"/>
          </p:cNvSpPr>
          <p:nvPr>
            <p:ph idx="1"/>
          </p:nvPr>
        </p:nvSpPr>
        <p:spPr/>
        <p:txBody>
          <a:bodyPr/>
          <a:lstStyle/>
          <a:p>
            <a:pPr algn="ctr">
              <a:buFont typeface="Wingdings" panose="05000000000000000000" pitchFamily="2" charset="2"/>
              <a:buNone/>
              <a:defRPr/>
            </a:pPr>
            <a:r>
              <a:rPr lang="en-US" sz="2800" b="0" dirty="0" smtClean="0">
                <a:latin typeface="+mj-lt"/>
              </a:rPr>
              <a:t>Project Seminar On </a:t>
            </a:r>
          </a:p>
          <a:p>
            <a:pPr algn="ctr">
              <a:buFont typeface="Wingdings" panose="05000000000000000000" pitchFamily="2" charset="2"/>
              <a:buNone/>
              <a:defRPr/>
            </a:pPr>
            <a:r>
              <a:rPr lang="en-US" sz="2800" b="0" dirty="0" smtClean="0">
                <a:latin typeface="+mj-lt"/>
              </a:rPr>
              <a:t> “</a:t>
            </a:r>
            <a:r>
              <a:rPr lang="en-US" sz="2400" b="0" dirty="0" smtClean="0"/>
              <a:t>OBJECT DETECTION ON RASPBERRY PI </a:t>
            </a:r>
            <a:r>
              <a:rPr lang="en-US" sz="2800" b="0" dirty="0" smtClean="0">
                <a:latin typeface="+mj-lt"/>
              </a:rPr>
              <a:t>”</a:t>
            </a:r>
          </a:p>
          <a:p>
            <a:pPr algn="ctr">
              <a:buFont typeface="Wingdings" panose="05000000000000000000" pitchFamily="2" charset="2"/>
              <a:buNone/>
              <a:defRPr/>
            </a:pPr>
            <a:r>
              <a:rPr lang="en-US" sz="2800" b="0" i="1" dirty="0" smtClean="0">
                <a:latin typeface="+mj-lt"/>
              </a:rPr>
              <a:t>Presented by,</a:t>
            </a:r>
          </a:p>
          <a:p>
            <a:pPr algn="ctr">
              <a:buFont typeface="Wingdings" panose="05000000000000000000" pitchFamily="2" charset="2"/>
              <a:buNone/>
              <a:defRPr/>
            </a:pPr>
            <a:r>
              <a:rPr lang="en-US" sz="1600" b="0" dirty="0" smtClean="0">
                <a:latin typeface="+mj-lt"/>
              </a:rPr>
              <a:t>1. </a:t>
            </a:r>
            <a:r>
              <a:rPr lang="en-US" sz="1600" b="0" dirty="0" smtClean="0"/>
              <a:t>ONKAR KIRPAN</a:t>
            </a:r>
          </a:p>
          <a:p>
            <a:pPr algn="ctr">
              <a:buFont typeface="Wingdings" panose="05000000000000000000" pitchFamily="2" charset="2"/>
              <a:buNone/>
              <a:defRPr/>
            </a:pPr>
            <a:r>
              <a:rPr lang="en-US" sz="1600" b="0" dirty="0" smtClean="0"/>
              <a:t>    2. POOJA BAVISKAR</a:t>
            </a:r>
          </a:p>
          <a:p>
            <a:pPr algn="ctr">
              <a:buFont typeface="Wingdings" panose="05000000000000000000" pitchFamily="2" charset="2"/>
              <a:buNone/>
              <a:defRPr/>
            </a:pPr>
            <a:r>
              <a:rPr lang="en-US" sz="1600" b="0" dirty="0" smtClean="0"/>
              <a:t>	3. SHIVANI KHAWASE</a:t>
            </a:r>
          </a:p>
          <a:p>
            <a:pPr algn="ctr">
              <a:buFont typeface="Wingdings" panose="05000000000000000000" pitchFamily="2" charset="2"/>
              <a:buNone/>
              <a:defRPr/>
            </a:pPr>
            <a:r>
              <a:rPr lang="en-US" sz="1600" b="0" dirty="0" smtClean="0"/>
              <a:t> 4. ANJALI MANKAR</a:t>
            </a:r>
          </a:p>
          <a:p>
            <a:pPr algn="ctr">
              <a:buFont typeface="Wingdings" panose="05000000000000000000" pitchFamily="2" charset="2"/>
              <a:buNone/>
              <a:defRPr/>
            </a:pPr>
            <a:r>
              <a:rPr lang="en-US" sz="1600" b="0" dirty="0" smtClean="0"/>
              <a:t>          5. KARISHMA RAMTAKE</a:t>
            </a:r>
          </a:p>
          <a:p>
            <a:pPr algn="ctr">
              <a:buFont typeface="Wingdings" panose="05000000000000000000" pitchFamily="2" charset="2"/>
              <a:buNone/>
              <a:defRPr/>
            </a:pPr>
            <a:r>
              <a:rPr lang="en-US" sz="2800" b="0" i="1" dirty="0" smtClean="0">
                <a:latin typeface="+mj-lt"/>
              </a:rPr>
              <a:t>Under Guidance of </a:t>
            </a:r>
            <a:endParaRPr lang="en-US" sz="2800" b="0" dirty="0" smtClean="0">
              <a:latin typeface="+mj-lt"/>
            </a:endParaRPr>
          </a:p>
          <a:p>
            <a:pPr algn="ctr">
              <a:buFont typeface="Wingdings" panose="05000000000000000000" pitchFamily="2" charset="2"/>
              <a:buNone/>
              <a:defRPr/>
            </a:pPr>
            <a:r>
              <a:rPr lang="en-US" sz="2800" b="0" i="1" dirty="0" smtClean="0">
                <a:latin typeface="+mj-lt"/>
              </a:rPr>
              <a:t>Prof. H.R. </a:t>
            </a:r>
            <a:r>
              <a:rPr lang="en-US" sz="2800" b="0" i="1" dirty="0" err="1" smtClean="0">
                <a:latin typeface="+mj-lt"/>
              </a:rPr>
              <a:t>Turkar</a:t>
            </a:r>
            <a:r>
              <a:rPr lang="en-US" sz="2800" b="0" i="1" dirty="0" smtClean="0">
                <a:latin typeface="+mj-lt"/>
              </a:rPr>
              <a:t> </a:t>
            </a:r>
          </a:p>
          <a:p>
            <a:pPr algn="ctr">
              <a:buFont typeface="Wingdings" panose="05000000000000000000" pitchFamily="2" charset="2"/>
              <a:buNone/>
              <a:defRPr/>
            </a:pPr>
            <a:r>
              <a:rPr lang="en-US" sz="2800" i="1" dirty="0" smtClean="0">
                <a:latin typeface="+mj-lt"/>
              </a:rPr>
              <a:t>Guide</a:t>
            </a:r>
          </a:p>
          <a:p>
            <a:pPr algn="ctr">
              <a:buFont typeface="Wingdings" panose="05000000000000000000" pitchFamily="2" charset="2"/>
              <a:buNone/>
              <a:defRPr/>
            </a:pPr>
            <a:r>
              <a:rPr lang="en-US" b="0" dirty="0" smtClean="0">
                <a:latin typeface="+mj-lt"/>
              </a:rPr>
              <a:t>  </a:t>
            </a:r>
            <a:endParaRPr lang="en-US" b="0" dirty="0">
              <a:latin typeface="+mj-lt"/>
            </a:endParaRPr>
          </a:p>
        </p:txBody>
      </p:sp>
      <p:pic>
        <p:nvPicPr>
          <p:cNvPr id="4100" name="Picture 5" descr="RGC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1950"/>
            <a:ext cx="1077913"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C:\Program Files\MsgPopupEN\downMeghe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225" y="434975"/>
            <a:ext cx="800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4000" b="1" smtClean="0">
                <a:effectLst/>
              </a:rPr>
              <a:t>Problem Statement </a:t>
            </a:r>
          </a:p>
        </p:txBody>
      </p:sp>
      <p:sp>
        <p:nvSpPr>
          <p:cNvPr id="3" name="Content Placeholder 2"/>
          <p:cNvSpPr>
            <a:spLocks noGrp="1"/>
          </p:cNvSpPr>
          <p:nvPr>
            <p:ph idx="1"/>
          </p:nvPr>
        </p:nvSpPr>
        <p:spPr/>
        <p:txBody>
          <a:bodyPr/>
          <a:lstStyle/>
          <a:p>
            <a:pPr marL="457200" indent="-457200" algn="just">
              <a:lnSpc>
                <a:spcPct val="150000"/>
              </a:lnSpc>
              <a:buClrTx/>
              <a:buFont typeface="Arial" pitchFamily="34" charset="0"/>
              <a:buChar char="•"/>
              <a:defRPr/>
            </a:pPr>
            <a:r>
              <a:rPr lang="en-US" sz="1400" b="0" dirty="0">
                <a:latin typeface="+mj-lt"/>
              </a:rPr>
              <a:t>Object detection in night vision.</a:t>
            </a:r>
          </a:p>
          <a:p>
            <a:pPr marL="457200" indent="-457200" algn="just">
              <a:lnSpc>
                <a:spcPct val="150000"/>
              </a:lnSpc>
              <a:buClrTx/>
              <a:buFont typeface="Arial" pitchFamily="34" charset="0"/>
              <a:buChar char="•"/>
              <a:defRPr/>
            </a:pPr>
            <a:r>
              <a:rPr lang="en-US" sz="1400" b="0" dirty="0" smtClean="0">
                <a:latin typeface="+mj-lt"/>
              </a:rPr>
              <a:t>The </a:t>
            </a:r>
            <a:r>
              <a:rPr lang="en-US" sz="1400" b="0" dirty="0">
                <a:latin typeface="+mj-lt"/>
              </a:rPr>
              <a:t>project mainly focuses on the basis to implement the object detection and tracking based on its color, which is a visual based project.</a:t>
            </a:r>
          </a:p>
          <a:p>
            <a:pPr marL="457200" lvl="0" indent="-457200" algn="just">
              <a:lnSpc>
                <a:spcPct val="150000"/>
              </a:lnSpc>
              <a:buClrTx/>
              <a:buFont typeface="Arial" pitchFamily="34" charset="0"/>
              <a:buChar char="•"/>
              <a:defRPr/>
            </a:pPr>
            <a:r>
              <a:rPr lang="en-US" sz="1400" b="0" dirty="0">
                <a:latin typeface="+mj-lt"/>
              </a:rPr>
              <a:t>Reduce the complexity of system by using raspberry pi</a:t>
            </a:r>
            <a:r>
              <a:rPr lang="en-US" sz="1400" b="0" dirty="0" smtClean="0">
                <a:latin typeface="+mj-lt"/>
              </a:rPr>
              <a:t>.</a:t>
            </a:r>
          </a:p>
          <a:p>
            <a:pPr marL="457200" indent="-457200" algn="just">
              <a:lnSpc>
                <a:spcPct val="150000"/>
              </a:lnSpc>
              <a:buClrTx/>
              <a:buFont typeface="Arial" pitchFamily="34" charset="0"/>
              <a:buChar char="•"/>
              <a:defRPr/>
            </a:pPr>
            <a:r>
              <a:rPr lang="en-US" sz="1400" b="0" dirty="0" smtClean="0">
                <a:latin typeface="+mj-lt"/>
              </a:rPr>
              <a:t>The input to the project will be the video/image data which is continuously captured with the help of a webcam which is interfaced to the Raspberry Pi.</a:t>
            </a:r>
          </a:p>
          <a:p>
            <a:pPr marL="457200" indent="-457200" algn="just">
              <a:lnSpc>
                <a:spcPct val="150000"/>
              </a:lnSpc>
              <a:buClrTx/>
              <a:buFont typeface="Arial" pitchFamily="34" charset="0"/>
              <a:buChar char="•"/>
              <a:defRPr/>
            </a:pPr>
            <a:r>
              <a:rPr lang="en-US" sz="1400" b="0" dirty="0" smtClean="0">
                <a:latin typeface="+mj-lt"/>
              </a:rPr>
              <a:t>It will detect the object and it tracks that object by moving the camera in the direction of the detected object.</a:t>
            </a:r>
          </a:p>
          <a:p>
            <a:pPr marL="457200" indent="-457200" algn="just">
              <a:lnSpc>
                <a:spcPct val="150000"/>
              </a:lnSpc>
              <a:buClrTx/>
              <a:buFont typeface="Arial" pitchFamily="34" charset="0"/>
              <a:buChar char="•"/>
              <a:defRPr/>
            </a:pPr>
            <a:r>
              <a:rPr lang="en-US" sz="1400" b="0" dirty="0" smtClean="0">
                <a:latin typeface="+mj-lt"/>
              </a:rPr>
              <a:t>For </a:t>
            </a:r>
            <a:r>
              <a:rPr lang="en-US" sz="1400" b="0" dirty="0">
                <a:latin typeface="+mj-lt"/>
              </a:rPr>
              <a:t>better image processing we are using graphics processing unit (GPU) which increases graphics-rendering performance on raspberry pi </a:t>
            </a:r>
            <a:r>
              <a:rPr lang="en-US" sz="1400" b="0" dirty="0" smtClean="0">
                <a:latin typeface="+mj-lt"/>
              </a:rPr>
              <a:t>.</a:t>
            </a:r>
            <a:endParaRPr lang="en-US" sz="1400" b="0" dirty="0">
              <a:latin typeface="+mj-lt"/>
            </a:endParaRPr>
          </a:p>
          <a:p>
            <a:pPr marL="457200" indent="-457200" algn="just">
              <a:buClrTx/>
              <a:buFont typeface="Arial" pitchFamily="34" charset="0"/>
              <a:buChar char="•"/>
              <a:defRPr/>
            </a:pPr>
            <a:endParaRPr lang="en-US" sz="1400" b="0" dirty="0">
              <a:latin typeface="+mj-lt"/>
            </a:endParaRPr>
          </a:p>
          <a:p>
            <a:pPr marL="457200" indent="-457200" algn="just">
              <a:buClrTx/>
              <a:buFont typeface="Arial" pitchFamily="34" charset="0"/>
              <a:buChar char="•"/>
              <a:defRPr/>
            </a:pPr>
            <a:endParaRPr lang="en-US" sz="1400" b="0" dirty="0">
              <a:latin typeface="+mj-lt"/>
            </a:endParaRPr>
          </a:p>
          <a:p>
            <a:pPr marL="457200" indent="-457200" algn="just">
              <a:buClrTx/>
              <a:buFont typeface="Arial" pitchFamily="34" charset="0"/>
              <a:buChar char="•"/>
              <a:defRPr/>
            </a:pPr>
            <a:endParaRPr lang="en-US" sz="1400" b="0" dirty="0" smtClean="0">
              <a:latin typeface="+mj-lt"/>
            </a:endParaRPr>
          </a:p>
          <a:p>
            <a:pPr marL="457200" indent="-457200" algn="just">
              <a:buClrTx/>
              <a:buFont typeface="Wingdings" panose="05000000000000000000" pitchFamily="2" charset="2"/>
              <a:buNone/>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4000" b="1" smtClean="0">
                <a:effectLst/>
              </a:rPr>
              <a:t>Existing System</a:t>
            </a:r>
          </a:p>
        </p:txBody>
      </p:sp>
      <p:sp>
        <p:nvSpPr>
          <p:cNvPr id="3" name="Content Placeholder 2"/>
          <p:cNvSpPr>
            <a:spLocks noGrp="1"/>
          </p:cNvSpPr>
          <p:nvPr>
            <p:ph idx="1"/>
          </p:nvPr>
        </p:nvSpPr>
        <p:spPr>
          <a:xfrm>
            <a:off x="679450" y="1665288"/>
            <a:ext cx="7772400" cy="4835525"/>
          </a:xfrm>
        </p:spPr>
        <p:txBody>
          <a:bodyPr/>
          <a:lstStyle/>
          <a:p>
            <a:pPr>
              <a:lnSpc>
                <a:spcPct val="150000"/>
              </a:lnSpc>
              <a:buClrTx/>
              <a:buFont typeface="Arial" panose="020B0604020202020204" pitchFamily="34" charset="0"/>
              <a:buChar char="•"/>
              <a:defRPr/>
            </a:pPr>
            <a:r>
              <a:rPr lang="en-US" sz="2400" b="0" dirty="0" smtClean="0">
                <a:latin typeface="+mj-lt"/>
              </a:rPr>
              <a:t>Robotics: </a:t>
            </a:r>
            <a:r>
              <a:rPr lang="en-US" sz="1600" b="0" dirty="0" smtClean="0">
                <a:latin typeface="+mj-lt"/>
              </a:rPr>
              <a:t>such </a:t>
            </a:r>
            <a:r>
              <a:rPr lang="en-US" sz="1600" b="0" dirty="0">
                <a:latin typeface="+mj-lt"/>
              </a:rPr>
              <a:t>as to avoid steering into an obstacle.</a:t>
            </a:r>
          </a:p>
          <a:p>
            <a:pPr>
              <a:lnSpc>
                <a:spcPct val="150000"/>
              </a:lnSpc>
              <a:buClrTx/>
              <a:buFont typeface="Arial" panose="020B0604020202020204" pitchFamily="34" charset="0"/>
              <a:buChar char="•"/>
              <a:defRPr/>
            </a:pPr>
            <a:r>
              <a:rPr lang="en-US" sz="2400" b="0" dirty="0" smtClean="0">
                <a:latin typeface="+mj-lt"/>
              </a:rPr>
              <a:t>Machine vision: </a:t>
            </a:r>
            <a:r>
              <a:rPr lang="en-US" sz="1600" b="0" dirty="0" smtClean="0">
                <a:latin typeface="+mj-lt"/>
              </a:rPr>
              <a:t>such </a:t>
            </a:r>
            <a:r>
              <a:rPr lang="en-US" sz="1600" b="0" dirty="0">
                <a:latin typeface="+mj-lt"/>
              </a:rPr>
              <a:t>as to automatically count items </a:t>
            </a:r>
            <a:r>
              <a:rPr lang="en-US" sz="1600" b="0" dirty="0" smtClean="0">
                <a:latin typeface="+mj-lt"/>
              </a:rPr>
              <a:t>in factory </a:t>
            </a:r>
            <a:r>
              <a:rPr lang="en-US" sz="1600" b="0" dirty="0">
                <a:latin typeface="+mj-lt"/>
              </a:rPr>
              <a:t>conveyor belt.</a:t>
            </a:r>
          </a:p>
          <a:p>
            <a:pPr>
              <a:lnSpc>
                <a:spcPct val="150000"/>
              </a:lnSpc>
              <a:buClrTx/>
              <a:buFont typeface="Arial" panose="020B0604020202020204" pitchFamily="34" charset="0"/>
              <a:buChar char="•"/>
              <a:defRPr/>
            </a:pPr>
            <a:r>
              <a:rPr lang="en-US" sz="2400" b="0" dirty="0" smtClean="0">
                <a:latin typeface="+mj-lt"/>
              </a:rPr>
              <a:t>Astronomy: </a:t>
            </a:r>
            <a:r>
              <a:rPr lang="en-US" sz="1600" b="0" dirty="0" smtClean="0">
                <a:latin typeface="+mj-lt"/>
              </a:rPr>
              <a:t>such </a:t>
            </a:r>
            <a:r>
              <a:rPr lang="en-US" sz="1600" b="0" dirty="0">
                <a:latin typeface="+mj-lt"/>
              </a:rPr>
              <a:t>as calculating the size of planet.</a:t>
            </a:r>
          </a:p>
          <a:p>
            <a:pPr>
              <a:lnSpc>
                <a:spcPct val="150000"/>
              </a:lnSpc>
              <a:buClrTx/>
              <a:buFont typeface="Arial" panose="020B0604020202020204" pitchFamily="34" charset="0"/>
              <a:buChar char="•"/>
              <a:defRPr/>
            </a:pPr>
            <a:r>
              <a:rPr lang="en-US" sz="2400" b="0" dirty="0" smtClean="0">
                <a:latin typeface="+mj-lt"/>
              </a:rPr>
              <a:t>Medicine: </a:t>
            </a:r>
            <a:r>
              <a:rPr lang="en-US" sz="1600" b="0" dirty="0" smtClean="0">
                <a:latin typeface="+mj-lt"/>
              </a:rPr>
              <a:t>such </a:t>
            </a:r>
            <a:r>
              <a:rPr lang="en-US" sz="1600" b="0" dirty="0">
                <a:latin typeface="+mj-lt"/>
              </a:rPr>
              <a:t>as detecting cancer in a mammography scan.</a:t>
            </a:r>
          </a:p>
          <a:p>
            <a:pPr>
              <a:lnSpc>
                <a:spcPct val="150000"/>
              </a:lnSpc>
              <a:buClrTx/>
              <a:buFont typeface="Arial" panose="020B0604020202020204" pitchFamily="34" charset="0"/>
              <a:buChar char="•"/>
              <a:defRPr/>
            </a:pPr>
            <a:r>
              <a:rPr lang="en-US" sz="2400" b="0" dirty="0">
                <a:latin typeface="+mj-lt"/>
              </a:rPr>
              <a:t>Remote </a:t>
            </a:r>
            <a:r>
              <a:rPr lang="en-US" sz="2400" b="0" dirty="0" smtClean="0">
                <a:latin typeface="+mj-lt"/>
              </a:rPr>
              <a:t>sensing: </a:t>
            </a:r>
            <a:r>
              <a:rPr lang="en-US" sz="1600" b="0" dirty="0" smtClean="0">
                <a:latin typeface="+mj-lt"/>
              </a:rPr>
              <a:t>such </a:t>
            </a:r>
            <a:r>
              <a:rPr lang="en-US" sz="1600" b="0" dirty="0">
                <a:latin typeface="+mj-lt"/>
              </a:rPr>
              <a:t>as detecting intruders in a </a:t>
            </a:r>
            <a:r>
              <a:rPr lang="en-US" sz="1600" b="0" dirty="0" smtClean="0">
                <a:latin typeface="+mj-lt"/>
              </a:rPr>
              <a:t>house, and </a:t>
            </a:r>
            <a:r>
              <a:rPr lang="en-US" sz="1600" b="0" dirty="0">
                <a:latin typeface="+mj-lt"/>
              </a:rPr>
              <a:t>producing land cover.</a:t>
            </a:r>
          </a:p>
          <a:p>
            <a:pPr>
              <a:spcBef>
                <a:spcPts val="20"/>
              </a:spcBef>
              <a:buClrTx/>
              <a:buFont typeface="Arial" panose="020B0604020202020204" pitchFamily="34" charset="0"/>
              <a:buChar char="•"/>
              <a:defRPr/>
            </a:pPr>
            <a:r>
              <a:rPr lang="en-US" sz="2400" b="0" dirty="0" smtClean="0">
                <a:latin typeface="+mj-lt"/>
              </a:rPr>
              <a:t>Security: </a:t>
            </a:r>
            <a:r>
              <a:rPr lang="en-US" sz="1600" b="0" dirty="0">
                <a:latin typeface="+mj-lt"/>
              </a:rPr>
              <a:t>s</a:t>
            </a:r>
            <a:r>
              <a:rPr lang="en-US" sz="1600" b="0" dirty="0" smtClean="0">
                <a:latin typeface="+mj-lt"/>
              </a:rPr>
              <a:t>uch </a:t>
            </a:r>
            <a:r>
              <a:rPr lang="en-US" sz="1600" b="0" dirty="0">
                <a:latin typeface="+mj-lt"/>
              </a:rPr>
              <a:t>as detecting a persons eye color or hair color.</a:t>
            </a:r>
          </a:p>
          <a:p>
            <a:pPr>
              <a:lnSpc>
                <a:spcPct val="150000"/>
              </a:lnSpc>
              <a:buClrTx/>
              <a:buFont typeface="Arial" panose="020B0604020202020204" pitchFamily="34" charset="0"/>
              <a:buChar char="•"/>
              <a:defRPr/>
            </a:pPr>
            <a:endParaRPr lang="en-US" sz="1600" b="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4000" b="1" smtClean="0">
                <a:effectLst/>
              </a:rPr>
              <a:t>Aim &amp; Objective</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None/>
              <a:defRPr/>
            </a:pPr>
            <a:r>
              <a:rPr lang="en-US" sz="1600" b="0" dirty="0" smtClean="0">
                <a:latin typeface="+mj-lt"/>
              </a:rPr>
              <a:t>        The objective is to build a model that can detect the object of specified color and that works on the basis of visual data captured from a typical webcam which has a fair clarity.</a:t>
            </a:r>
          </a:p>
          <a:p>
            <a:pPr>
              <a:buFont typeface="Wingdings" panose="05000000000000000000" pitchFamily="2" charset="2"/>
              <a:buNone/>
              <a:defRPr/>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4000" b="1" smtClean="0">
                <a:effectLst/>
              </a:rPr>
              <a:t>Propose Work</a:t>
            </a:r>
          </a:p>
        </p:txBody>
      </p:sp>
      <p:sp>
        <p:nvSpPr>
          <p:cNvPr id="3" name="Content Placeholder 2"/>
          <p:cNvSpPr>
            <a:spLocks noGrp="1"/>
          </p:cNvSpPr>
          <p:nvPr>
            <p:ph idx="1"/>
          </p:nvPr>
        </p:nvSpPr>
        <p:spPr/>
        <p:txBody>
          <a:bodyPr/>
          <a:lstStyle/>
          <a:p>
            <a:pPr>
              <a:buFont typeface="Wingdings" panose="05000000000000000000" pitchFamily="2" charset="2"/>
              <a:buNone/>
              <a:defRPr/>
            </a:pPr>
            <a:r>
              <a:rPr lang="en-US" sz="2400" b="0" dirty="0" smtClean="0">
                <a:latin typeface="+mj-lt"/>
              </a:rPr>
              <a:t>It may comprise of:-</a:t>
            </a:r>
          </a:p>
          <a:p>
            <a:pPr>
              <a:buFont typeface="Wingdings" panose="05000000000000000000" pitchFamily="2" charset="2"/>
              <a:buNone/>
              <a:defRPr/>
            </a:pPr>
            <a:r>
              <a:rPr lang="en-US" sz="2400" b="0" dirty="0" smtClean="0">
                <a:latin typeface="+mj-lt"/>
              </a:rPr>
              <a:t>	1.Proposed Architecture/Model</a:t>
            </a:r>
          </a:p>
          <a:p>
            <a:pPr>
              <a:buFont typeface="Wingdings" panose="05000000000000000000" pitchFamily="2" charset="2"/>
              <a:buNone/>
              <a:defRPr/>
            </a:pPr>
            <a:r>
              <a:rPr lang="en-US" sz="2400" b="0" dirty="0" smtClean="0">
                <a:latin typeface="+mj-lt"/>
              </a:rPr>
              <a:t>	2.Proposed Algorithm</a:t>
            </a:r>
          </a:p>
          <a:p>
            <a:pPr>
              <a:buFont typeface="Wingdings" panose="05000000000000000000" pitchFamily="2" charset="2"/>
              <a:buNone/>
              <a:defRPr/>
            </a:pPr>
            <a:r>
              <a:rPr lang="en-US" sz="2400" b="0" dirty="0" smtClean="0">
                <a:latin typeface="+mj-lt"/>
              </a:rPr>
              <a:t>	3.Proposed Idea/Steps</a:t>
            </a:r>
            <a:endParaRPr lang="en-US" sz="2400" b="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4000" b="1" smtClean="0">
                <a:effectLst/>
              </a:rPr>
              <a:t>System Diagram/Architecture</a:t>
            </a:r>
          </a:p>
        </p:txBody>
      </p:sp>
      <p:sp>
        <p:nvSpPr>
          <p:cNvPr id="3" name="Content Placeholder 2"/>
          <p:cNvSpPr>
            <a:spLocks noGrp="1"/>
          </p:cNvSpPr>
          <p:nvPr>
            <p:ph idx="1"/>
          </p:nvPr>
        </p:nvSpPr>
        <p:spPr>
          <a:xfrm>
            <a:off x="685800" y="1698625"/>
            <a:ext cx="8194675" cy="4835525"/>
          </a:xfrm>
        </p:spPr>
        <p:txBody>
          <a:bodyPr/>
          <a:lstStyle/>
          <a:p>
            <a:pPr>
              <a:buFont typeface="Wingdings" panose="05000000000000000000" pitchFamily="2" charset="2"/>
              <a:buNone/>
              <a:defRPr/>
            </a:pPr>
            <a:r>
              <a:rPr lang="en-US" sz="1400" b="0" dirty="0" smtClean="0">
                <a:latin typeface="+mj-lt"/>
              </a:rPr>
              <a:t>         The following figure shows the block diagram of this project. As shown in the figure, image will be captured through the camera which is then provided as an input to the Raspberry Pi</a:t>
            </a: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endParaRPr lang="en-US" sz="1400" b="0" dirty="0" smtClean="0">
              <a:latin typeface="+mj-lt"/>
            </a:endParaRPr>
          </a:p>
          <a:p>
            <a:pPr algn="ctr">
              <a:buFont typeface="Wingdings" panose="05000000000000000000" pitchFamily="2" charset="2"/>
              <a:buNone/>
              <a:defRPr/>
            </a:pPr>
            <a:r>
              <a:rPr lang="en-US" sz="1400" b="0" dirty="0" smtClean="0">
                <a:latin typeface="+mj-lt"/>
              </a:rPr>
              <a:t>Fig: Block Diagram of Image Processing</a:t>
            </a:r>
          </a:p>
          <a:p>
            <a:pPr>
              <a:buFont typeface="Wingdings" panose="05000000000000000000" pitchFamily="2" charset="2"/>
              <a:buNone/>
              <a:defRPr/>
            </a:pPr>
            <a:endParaRPr lang="en-US" sz="1400" b="0" dirty="0" smtClean="0">
              <a:latin typeface="+mj-lt"/>
            </a:endParaRPr>
          </a:p>
        </p:txBody>
      </p:sp>
      <p:pic>
        <p:nvPicPr>
          <p:cNvPr id="12292" name="image03.jpg" descr="C:\Users\Student\Desktop\g14.JPG"/>
          <p:cNvPicPr>
            <a:picLocks noChangeAspect="1" noChangeArrowheads="1"/>
          </p:cNvPicPr>
          <p:nvPr/>
        </p:nvPicPr>
        <p:blipFill>
          <a:blip r:embed="rId2">
            <a:extLst>
              <a:ext uri="{28A0092B-C50C-407E-A947-70E740481C1C}">
                <a14:useLocalDpi xmlns:a14="http://schemas.microsoft.com/office/drawing/2010/main" val="0"/>
              </a:ext>
            </a:extLst>
          </a:blip>
          <a:srcRect b="10811"/>
          <a:stretch>
            <a:fillRect/>
          </a:stretch>
        </p:blipFill>
        <p:spPr bwMode="auto">
          <a:xfrm>
            <a:off x="1743325" y="2456892"/>
            <a:ext cx="5702050" cy="306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b="1" smtClean="0">
                <a:effectLst/>
              </a:rPr>
              <a:t>Methodology/Algorithm</a:t>
            </a:r>
          </a:p>
        </p:txBody>
      </p:sp>
      <p:sp>
        <p:nvSpPr>
          <p:cNvPr id="3" name="Content Placeholder 2"/>
          <p:cNvSpPr>
            <a:spLocks noGrp="1"/>
          </p:cNvSpPr>
          <p:nvPr>
            <p:ph idx="1"/>
          </p:nvPr>
        </p:nvSpPr>
        <p:spPr/>
        <p:txBody>
          <a:bodyPr/>
          <a:lstStyle/>
          <a:p>
            <a:pPr>
              <a:lnSpc>
                <a:spcPct val="150000"/>
              </a:lnSpc>
              <a:buClr>
                <a:schemeClr val="tx1"/>
              </a:buClr>
              <a:buFont typeface="Arial" pitchFamily="34" charset="0"/>
              <a:buChar char="•"/>
              <a:defRPr/>
            </a:pPr>
            <a:r>
              <a:rPr lang="en-US" sz="1400" b="0" dirty="0" smtClean="0">
                <a:latin typeface="+mj-lt"/>
              </a:rPr>
              <a:t>Building the robot platform</a:t>
            </a:r>
          </a:p>
          <a:p>
            <a:pPr>
              <a:lnSpc>
                <a:spcPct val="150000"/>
              </a:lnSpc>
              <a:buClr>
                <a:schemeClr val="tx1"/>
              </a:buClr>
              <a:buFont typeface="Arial" pitchFamily="34" charset="0"/>
              <a:buChar char="•"/>
              <a:defRPr/>
            </a:pPr>
            <a:r>
              <a:rPr lang="en-US" sz="1400" b="0" dirty="0" smtClean="0">
                <a:latin typeface="+mj-lt"/>
              </a:rPr>
              <a:t>Image Input Phase</a:t>
            </a:r>
          </a:p>
          <a:p>
            <a:pPr>
              <a:lnSpc>
                <a:spcPct val="150000"/>
              </a:lnSpc>
              <a:buClr>
                <a:schemeClr val="tx1"/>
              </a:buClr>
              <a:buFont typeface="Arial" pitchFamily="34" charset="0"/>
              <a:buChar char="•"/>
              <a:defRPr/>
            </a:pPr>
            <a:r>
              <a:rPr lang="en-US" sz="1400" b="0" dirty="0" smtClean="0">
                <a:latin typeface="+mj-lt"/>
              </a:rPr>
              <a:t>Object Tracking Phase</a:t>
            </a:r>
          </a:p>
          <a:p>
            <a:pPr>
              <a:lnSpc>
                <a:spcPct val="150000"/>
              </a:lnSpc>
              <a:buClr>
                <a:schemeClr val="tx1"/>
              </a:buClr>
              <a:buFont typeface="Arial" pitchFamily="34" charset="0"/>
              <a:buChar char="•"/>
              <a:defRPr/>
            </a:pPr>
            <a:r>
              <a:rPr lang="en-US" sz="1400" b="0" dirty="0" smtClean="0">
                <a:latin typeface="+mj-lt"/>
              </a:rPr>
              <a:t>Robot Control Phase</a:t>
            </a:r>
          </a:p>
          <a:p>
            <a:pPr>
              <a:lnSpc>
                <a:spcPct val="150000"/>
              </a:lnSpc>
              <a:buClr>
                <a:schemeClr val="tx1"/>
              </a:buClr>
              <a:buFont typeface="Arial" pitchFamily="34" charset="0"/>
              <a:buChar char="•"/>
              <a:defRPr/>
            </a:pPr>
            <a:r>
              <a:rPr lang="en-US" sz="1400" b="0" dirty="0" smtClean="0">
                <a:latin typeface="+mj-lt"/>
              </a:rPr>
              <a:t>Obstacle Detection Phase</a:t>
            </a:r>
          </a:p>
          <a:p>
            <a:pPr>
              <a:lnSpc>
                <a:spcPct val="150000"/>
              </a:lnSpc>
              <a:buClr>
                <a:schemeClr val="tx1"/>
              </a:buClr>
              <a:buFont typeface="Arial" pitchFamily="34" charset="0"/>
              <a:buChar char="•"/>
              <a:defRPr/>
            </a:pPr>
            <a:r>
              <a:rPr lang="en-US" sz="1400" b="0" dirty="0" smtClean="0">
                <a:latin typeface="+mj-lt"/>
              </a:rPr>
              <a:t>Output Phase</a:t>
            </a:r>
          </a:p>
          <a:p>
            <a:pPr>
              <a:buFont typeface="Wingdings" panose="05000000000000000000" pitchFamily="2" charset="2"/>
              <a:buNone/>
              <a:defRPr/>
            </a:pPr>
            <a:endParaRPr lang="en-US" sz="1400" dirty="0" smtClean="0"/>
          </a:p>
          <a:p>
            <a:pPr>
              <a:buFont typeface="Wingdings" panose="05000000000000000000" pitchFamily="2" charset="2"/>
              <a:buNone/>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4000" b="1" smtClean="0">
                <a:effectLst/>
              </a:rPr>
              <a:t>Implementation Strategies  </a:t>
            </a:r>
          </a:p>
        </p:txBody>
      </p:sp>
      <p:graphicFrame>
        <p:nvGraphicFramePr>
          <p:cNvPr id="4" name="Content Placeholder 3"/>
          <p:cNvGraphicFramePr>
            <a:graphicFrameLocks noGrp="1"/>
          </p:cNvGraphicFramePr>
          <p:nvPr>
            <p:ph idx="1"/>
          </p:nvPr>
        </p:nvGraphicFramePr>
        <p:xfrm>
          <a:off x="685800" y="1698625"/>
          <a:ext cx="7772400" cy="4835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rPr>
              <a:t>Pseudo code </a:t>
            </a:r>
          </a:p>
        </p:txBody>
      </p:sp>
      <p:sp>
        <p:nvSpPr>
          <p:cNvPr id="3" name="Content Placeholder 2"/>
          <p:cNvSpPr>
            <a:spLocks noGrp="1"/>
          </p:cNvSpPr>
          <p:nvPr>
            <p:ph idx="1"/>
          </p:nvPr>
        </p:nvSpPr>
        <p:spPr/>
        <p:txBody>
          <a:bodyPr/>
          <a:lstStyle/>
          <a:p>
            <a:pPr marL="0" indent="0">
              <a:buNone/>
            </a:pPr>
            <a:r>
              <a:rPr lang="en-US" sz="1200" b="0" dirty="0">
                <a:latin typeface="+mj-lt"/>
              </a:rPr>
              <a:t>START</a:t>
            </a:r>
          </a:p>
          <a:p>
            <a:pPr marL="0" indent="0">
              <a:buNone/>
            </a:pPr>
            <a:r>
              <a:rPr lang="en-US" sz="1200" b="0" dirty="0">
                <a:latin typeface="+mj-lt"/>
              </a:rPr>
              <a:t>	INITIALIZE();</a:t>
            </a:r>
          </a:p>
          <a:p>
            <a:pPr marL="0" indent="0">
              <a:buNone/>
            </a:pPr>
            <a:r>
              <a:rPr lang="en-US" sz="1200" b="0" dirty="0">
                <a:latin typeface="+mj-lt"/>
              </a:rPr>
              <a:t>	RUN THE CODE IN PYTHON</a:t>
            </a:r>
          </a:p>
          <a:p>
            <a:pPr marL="0" indent="0">
              <a:buNone/>
            </a:pPr>
            <a:r>
              <a:rPr lang="en-US" sz="1200" b="0" dirty="0">
                <a:latin typeface="+mj-lt"/>
              </a:rPr>
              <a:t>	SAVE THE IMAGE IN SD CARD</a:t>
            </a:r>
          </a:p>
          <a:p>
            <a:pPr marL="0" indent="0">
              <a:buNone/>
            </a:pPr>
            <a:r>
              <a:rPr lang="en-US" sz="1200" b="0" dirty="0">
                <a:latin typeface="+mj-lt"/>
              </a:rPr>
              <a:t>	EXTRACT THE DETAILS OF SAVE_IMG IN FSIMG</a:t>
            </a:r>
          </a:p>
          <a:p>
            <a:pPr marL="0" indent="0">
              <a:buNone/>
            </a:pPr>
            <a:r>
              <a:rPr lang="en-US" sz="1200" b="0" dirty="0">
                <a:latin typeface="+mj-lt"/>
              </a:rPr>
              <a:t>	IF(FSIMG==NULL)</a:t>
            </a:r>
          </a:p>
          <a:p>
            <a:pPr marL="0" indent="0">
              <a:buNone/>
            </a:pPr>
            <a:r>
              <a:rPr lang="en-US" sz="1200" b="0" dirty="0">
                <a:latin typeface="+mj-lt"/>
              </a:rPr>
              <a:t>	{</a:t>
            </a:r>
          </a:p>
          <a:p>
            <a:pPr marL="0" indent="0">
              <a:buNone/>
            </a:pPr>
            <a:r>
              <a:rPr lang="en-US" sz="1200" b="0" dirty="0">
                <a:latin typeface="+mj-lt"/>
              </a:rPr>
              <a:t>		PRINTF ("IMAGE NOT SAVED")</a:t>
            </a:r>
          </a:p>
          <a:p>
            <a:pPr marL="0" indent="0">
              <a:buNone/>
            </a:pPr>
            <a:r>
              <a:rPr lang="en-US" sz="1200" b="0" dirty="0">
                <a:latin typeface="+mj-lt"/>
              </a:rPr>
              <a:t>	}</a:t>
            </a:r>
          </a:p>
          <a:p>
            <a:pPr marL="0" indent="0">
              <a:buNone/>
            </a:pPr>
            <a:r>
              <a:rPr lang="en-US" sz="1200" b="0" dirty="0">
                <a:latin typeface="+mj-lt"/>
              </a:rPr>
              <a:t>	DISPLAY THE IMAGE TO USER VIEWER</a:t>
            </a:r>
          </a:p>
          <a:p>
            <a:pPr marL="0" indent="0">
              <a:buNone/>
            </a:pPr>
            <a:r>
              <a:rPr lang="en-US" sz="1200" b="0" dirty="0">
                <a:latin typeface="+mj-lt"/>
              </a:rPr>
              <a:t>	EXTRACT THE DETAILS OF CAP_IMG IN FCIMG</a:t>
            </a:r>
          </a:p>
          <a:p>
            <a:pPr marL="0" indent="0">
              <a:buNone/>
            </a:pPr>
            <a:r>
              <a:rPr lang="en-US" sz="1200" b="0" dirty="0">
                <a:latin typeface="+mj-lt"/>
              </a:rPr>
              <a:t>	IF(FSIMG==FCIMG)</a:t>
            </a:r>
          </a:p>
          <a:p>
            <a:pPr marL="0" indent="0">
              <a:buNone/>
            </a:pPr>
            <a:r>
              <a:rPr lang="en-US" sz="1200" b="0" dirty="0">
                <a:latin typeface="+mj-lt"/>
              </a:rPr>
              <a:t>	{	</a:t>
            </a:r>
          </a:p>
          <a:p>
            <a:pPr marL="0" indent="0">
              <a:buNone/>
            </a:pPr>
            <a:r>
              <a:rPr lang="en-US" sz="1200" b="0" dirty="0">
                <a:latin typeface="+mj-lt"/>
              </a:rPr>
              <a:t>		PRINTF("IMAGE FOUND")</a:t>
            </a:r>
          </a:p>
          <a:p>
            <a:pPr marL="0" indent="0">
              <a:buNone/>
            </a:pPr>
            <a:r>
              <a:rPr lang="en-US" sz="1200" b="0" dirty="0">
                <a:latin typeface="+mj-lt"/>
              </a:rPr>
              <a:t>	}</a:t>
            </a:r>
          </a:p>
          <a:p>
            <a:pPr marL="0" indent="0">
              <a:buNone/>
            </a:pPr>
            <a:r>
              <a:rPr lang="en-US" sz="1200" b="0" dirty="0">
                <a:latin typeface="+mj-lt"/>
              </a:rPr>
              <a:t>	ELSE</a:t>
            </a:r>
          </a:p>
          <a:p>
            <a:pPr marL="0" indent="0">
              <a:buNone/>
            </a:pPr>
            <a:r>
              <a:rPr lang="en-US" sz="1200" b="0" dirty="0">
                <a:latin typeface="+mj-lt"/>
              </a:rPr>
              <a:t>	{	</a:t>
            </a:r>
          </a:p>
          <a:p>
            <a:pPr marL="0" indent="0">
              <a:buNone/>
            </a:pPr>
            <a:r>
              <a:rPr lang="en-US" sz="1200" b="0" dirty="0">
                <a:latin typeface="+mj-lt"/>
              </a:rPr>
              <a:t>		PRINTF("IMAGE NOT FOUND")</a:t>
            </a:r>
          </a:p>
          <a:p>
            <a:pPr marL="0" indent="0">
              <a:buNone/>
            </a:pPr>
            <a:r>
              <a:rPr lang="en-US" sz="1200" b="0" dirty="0">
                <a:latin typeface="+mj-lt"/>
              </a:rPr>
              <a:t>	}</a:t>
            </a:r>
          </a:p>
          <a:p>
            <a:pPr marL="0" indent="0">
              <a:buNone/>
            </a:pPr>
            <a:r>
              <a:rPr lang="en-US" sz="1200" b="0" dirty="0">
                <a:latin typeface="+mj-lt"/>
              </a:rPr>
              <a:t>END</a:t>
            </a:r>
          </a:p>
        </p:txBody>
      </p:sp>
    </p:spTree>
    <p:extLst>
      <p:ext uri="{BB962C8B-B14F-4D97-AF65-F5344CB8AC3E}">
        <p14:creationId xmlns:p14="http://schemas.microsoft.com/office/powerpoint/2010/main" val="149309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rPr>
              <a:t>Pseudo code </a:t>
            </a:r>
          </a:p>
        </p:txBody>
      </p:sp>
      <p:sp>
        <p:nvSpPr>
          <p:cNvPr id="3" name="Content Placeholder 2"/>
          <p:cNvSpPr>
            <a:spLocks noGrp="1"/>
          </p:cNvSpPr>
          <p:nvPr>
            <p:ph idx="1"/>
          </p:nvPr>
        </p:nvSpPr>
        <p:spPr/>
        <p:txBody>
          <a:bodyPr/>
          <a:lstStyle/>
          <a:p>
            <a:pPr marL="0" indent="0">
              <a:buNone/>
            </a:pPr>
            <a:r>
              <a:rPr lang="en-US" sz="1200" b="0" dirty="0">
                <a:latin typeface="+mj-lt"/>
              </a:rPr>
              <a:t>function INITIALIZE()</a:t>
            </a:r>
          </a:p>
          <a:p>
            <a:pPr marL="0" indent="0">
              <a:buNone/>
            </a:pPr>
            <a:r>
              <a:rPr lang="en-US" sz="1200" b="0" dirty="0">
                <a:latin typeface="+mj-lt"/>
              </a:rPr>
              <a:t>{</a:t>
            </a:r>
          </a:p>
          <a:p>
            <a:pPr marL="0" indent="0">
              <a:buNone/>
            </a:pPr>
            <a:r>
              <a:rPr lang="en-US" sz="1200" b="0" dirty="0">
                <a:latin typeface="+mj-lt"/>
              </a:rPr>
              <a:t>	INSTALL THE RASPBERRY PI OS TO THE SD CARD</a:t>
            </a:r>
          </a:p>
          <a:p>
            <a:pPr marL="0" indent="0">
              <a:buNone/>
            </a:pPr>
            <a:r>
              <a:rPr lang="en-US" sz="1200" b="0" dirty="0">
                <a:latin typeface="+mj-lt"/>
              </a:rPr>
              <a:t>	CONNECT THE COMPONENTS TO THE HARDWARE AND SWITCH ON THE SUPPLY</a:t>
            </a:r>
          </a:p>
          <a:p>
            <a:pPr marL="0" indent="0">
              <a:buNone/>
            </a:pPr>
            <a:r>
              <a:rPr lang="en-US" sz="1200" b="0" dirty="0">
                <a:latin typeface="+mj-lt"/>
              </a:rPr>
              <a:t>	LOGIN THE RASPBERRY PI BORD</a:t>
            </a:r>
          </a:p>
          <a:p>
            <a:pPr marL="0" indent="0">
              <a:buNone/>
            </a:pPr>
            <a:r>
              <a:rPr lang="en-US" sz="1200" b="0" dirty="0">
                <a:latin typeface="+mj-lt"/>
              </a:rPr>
              <a:t>	CHECK THE NETWORK SETTINGS</a:t>
            </a:r>
          </a:p>
          <a:p>
            <a:pPr marL="0" indent="0">
              <a:buNone/>
            </a:pPr>
            <a:r>
              <a:rPr lang="en-US" sz="1200" b="0" dirty="0">
                <a:latin typeface="+mj-lt"/>
              </a:rPr>
              <a:t>	ENABLE THE CAMERA AND CPTURE AN IMAGE</a:t>
            </a:r>
          </a:p>
          <a:p>
            <a:pPr marL="0" indent="0">
              <a:buNone/>
            </a:pPr>
            <a:r>
              <a:rPr lang="en-US" sz="1200" b="0" dirty="0">
                <a:latin typeface="+mj-lt"/>
              </a:rPr>
              <a:t>END function</a:t>
            </a:r>
          </a:p>
          <a:p>
            <a:pPr marL="0" indent="0">
              <a:buNone/>
            </a:pPr>
            <a:r>
              <a:rPr lang="en-US" sz="1200" b="0" dirty="0">
                <a:latin typeface="+mj-lt"/>
              </a:rPr>
              <a:t>}</a:t>
            </a:r>
          </a:p>
        </p:txBody>
      </p:sp>
    </p:spTree>
    <p:extLst>
      <p:ext uri="{BB962C8B-B14F-4D97-AF65-F5344CB8AC3E}">
        <p14:creationId xmlns:p14="http://schemas.microsoft.com/office/powerpoint/2010/main" val="497058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rPr>
              <a:t>Flow Chart</a:t>
            </a:r>
            <a:endParaRPr lang="en-US" sz="4000" b="1" dirty="0">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079" y="1698625"/>
            <a:ext cx="3711841" cy="4835525"/>
          </a:xfrm>
        </p:spPr>
      </p:pic>
    </p:spTree>
    <p:extLst>
      <p:ext uri="{BB962C8B-B14F-4D97-AF65-F5344CB8AC3E}">
        <p14:creationId xmlns:p14="http://schemas.microsoft.com/office/powerpoint/2010/main" val="188069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smtClean="0">
                <a:effectLst/>
              </a:rPr>
              <a:t>Content</a:t>
            </a:r>
            <a:r>
              <a:rPr lang="en-US" b="1" dirty="0" smtClean="0"/>
              <a:t>  </a:t>
            </a:r>
            <a:endParaRPr lang="en-US" b="1" dirty="0"/>
          </a:p>
        </p:txBody>
      </p:sp>
      <p:sp>
        <p:nvSpPr>
          <p:cNvPr id="3" name="Content Placeholder 2"/>
          <p:cNvSpPr>
            <a:spLocks noGrp="1"/>
          </p:cNvSpPr>
          <p:nvPr>
            <p:ph idx="1"/>
          </p:nvPr>
        </p:nvSpPr>
        <p:spPr>
          <a:xfrm>
            <a:off x="685800" y="1676400"/>
            <a:ext cx="7772400" cy="4857750"/>
          </a:xfrm>
        </p:spPr>
        <p:txBody>
          <a:bodyPr/>
          <a:lstStyle/>
          <a:p>
            <a:pPr>
              <a:defRPr/>
            </a:pPr>
            <a:r>
              <a:rPr lang="en-US" sz="2000" dirty="0" smtClean="0">
                <a:effectLst/>
                <a:latin typeface="+mj-lt"/>
              </a:rPr>
              <a:t>Introduction</a:t>
            </a:r>
          </a:p>
          <a:p>
            <a:pPr>
              <a:defRPr/>
            </a:pPr>
            <a:r>
              <a:rPr lang="en-US" sz="2000" dirty="0" smtClean="0">
                <a:effectLst/>
                <a:latin typeface="+mj-lt"/>
              </a:rPr>
              <a:t>Literature Survey</a:t>
            </a:r>
          </a:p>
          <a:p>
            <a:pPr>
              <a:defRPr/>
            </a:pPr>
            <a:r>
              <a:rPr lang="en-US" sz="2000" dirty="0" smtClean="0">
                <a:effectLst/>
                <a:latin typeface="+mj-lt"/>
              </a:rPr>
              <a:t>Problem Statement</a:t>
            </a:r>
          </a:p>
          <a:p>
            <a:pPr>
              <a:defRPr/>
            </a:pPr>
            <a:r>
              <a:rPr lang="en-US" sz="2000" dirty="0" smtClean="0">
                <a:effectLst/>
                <a:latin typeface="+mj-lt"/>
              </a:rPr>
              <a:t>Existing System</a:t>
            </a:r>
          </a:p>
          <a:p>
            <a:pPr>
              <a:defRPr/>
            </a:pPr>
            <a:r>
              <a:rPr lang="en-US" sz="2000" dirty="0" smtClean="0">
                <a:effectLst/>
                <a:latin typeface="+mj-lt"/>
              </a:rPr>
              <a:t>Aim &amp; Objective</a:t>
            </a:r>
          </a:p>
          <a:p>
            <a:pPr>
              <a:defRPr/>
            </a:pPr>
            <a:r>
              <a:rPr lang="en-US" sz="2000" dirty="0" smtClean="0">
                <a:effectLst/>
                <a:latin typeface="+mj-lt"/>
              </a:rPr>
              <a:t>Proposed Work</a:t>
            </a:r>
          </a:p>
          <a:p>
            <a:pPr>
              <a:defRPr/>
            </a:pPr>
            <a:r>
              <a:rPr lang="en-US" sz="2000" dirty="0" smtClean="0">
                <a:effectLst/>
                <a:latin typeface="+mj-lt"/>
              </a:rPr>
              <a:t>System Flow</a:t>
            </a:r>
          </a:p>
          <a:p>
            <a:pPr>
              <a:defRPr/>
            </a:pPr>
            <a:r>
              <a:rPr lang="en-US" sz="2000" dirty="0" smtClean="0">
                <a:effectLst/>
                <a:latin typeface="+mj-lt"/>
              </a:rPr>
              <a:t>Methodology/Algorithm </a:t>
            </a:r>
          </a:p>
          <a:p>
            <a:pPr>
              <a:defRPr/>
            </a:pPr>
            <a:r>
              <a:rPr lang="en-US" sz="2000" dirty="0" smtClean="0">
                <a:effectLst/>
                <a:latin typeface="+mj-lt"/>
              </a:rPr>
              <a:t>Implementation Strategies</a:t>
            </a:r>
          </a:p>
          <a:p>
            <a:pPr>
              <a:defRPr/>
            </a:pPr>
            <a:r>
              <a:rPr lang="en-US" sz="2000" dirty="0" smtClean="0">
                <a:effectLst/>
                <a:latin typeface="+mj-lt"/>
              </a:rPr>
              <a:t>S/W &amp; H/W Requirements </a:t>
            </a:r>
          </a:p>
          <a:p>
            <a:pPr>
              <a:defRPr/>
            </a:pPr>
            <a:r>
              <a:rPr lang="en-US" sz="2000" dirty="0" smtClean="0">
                <a:effectLst/>
                <a:latin typeface="+mj-lt"/>
              </a:rPr>
              <a:t>Cost Estimation</a:t>
            </a:r>
          </a:p>
          <a:p>
            <a:pPr>
              <a:defRPr/>
            </a:pPr>
            <a:r>
              <a:rPr lang="en-US" sz="2000" dirty="0" smtClean="0">
                <a:effectLst/>
                <a:latin typeface="+mj-lt"/>
              </a:rPr>
              <a:t>Conclusion </a:t>
            </a:r>
          </a:p>
          <a:p>
            <a:pPr>
              <a:defRPr/>
            </a:pPr>
            <a:r>
              <a:rPr lang="en-US" sz="2000" dirty="0" smtClean="0">
                <a:effectLst/>
                <a:latin typeface="+mj-lt"/>
              </a:rPr>
              <a:t>References/Bibliography</a:t>
            </a:r>
          </a:p>
          <a:p>
            <a:pPr>
              <a:defRPr/>
            </a:pPr>
            <a:endParaRPr lang="en-US" sz="2000" dirty="0" smtClean="0"/>
          </a:p>
          <a:p>
            <a:pPr>
              <a:defRPr/>
            </a:pPr>
            <a:endParaRPr lang="en-US" sz="2000" dirty="0" smtClean="0">
              <a:latin typeface="+mj-lt"/>
            </a:endParaRPr>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4000" b="1" smtClean="0">
                <a:effectLst/>
              </a:rPr>
              <a:t>S/W &amp; H/W Requirements </a:t>
            </a:r>
          </a:p>
        </p:txBody>
      </p:sp>
      <p:sp>
        <p:nvSpPr>
          <p:cNvPr id="3" name="Content Placeholder 2"/>
          <p:cNvSpPr>
            <a:spLocks noGrp="1"/>
          </p:cNvSpPr>
          <p:nvPr>
            <p:ph idx="1"/>
          </p:nvPr>
        </p:nvSpPr>
        <p:spPr/>
        <p:txBody>
          <a:bodyPr/>
          <a:lstStyle/>
          <a:p>
            <a:pPr>
              <a:defRPr/>
            </a:pPr>
            <a:endParaRPr lang="en-US" sz="2400" dirty="0" smtClean="0"/>
          </a:p>
          <a:p>
            <a:pPr>
              <a:buClrTx/>
              <a:buFont typeface="+mj-lt"/>
              <a:buAutoNum type="arabicPeriod"/>
              <a:defRPr/>
            </a:pPr>
            <a:r>
              <a:rPr lang="en-US" sz="1400" b="0" dirty="0" smtClean="0">
                <a:latin typeface="+mj-lt"/>
              </a:rPr>
              <a:t>Python- (open source) </a:t>
            </a:r>
          </a:p>
          <a:p>
            <a:pPr>
              <a:buClrTx/>
              <a:buFont typeface="+mj-lt"/>
              <a:buAutoNum type="arabicPeriod"/>
              <a:defRPr/>
            </a:pPr>
            <a:endParaRPr lang="en-US" sz="1400" b="0" dirty="0" smtClean="0">
              <a:latin typeface="+mj-lt"/>
            </a:endParaRPr>
          </a:p>
          <a:p>
            <a:pPr>
              <a:buClrTx/>
              <a:buFont typeface="+mj-lt"/>
              <a:buAutoNum type="arabicPeriod"/>
              <a:defRPr/>
            </a:pPr>
            <a:r>
              <a:rPr lang="en-US" sz="1400" b="0" dirty="0" smtClean="0">
                <a:latin typeface="+mj-lt"/>
              </a:rPr>
              <a:t>Bash script- (open source)  </a:t>
            </a:r>
          </a:p>
          <a:p>
            <a:pPr>
              <a:buClrTx/>
              <a:buFont typeface="+mj-lt"/>
              <a:buAutoNum type="arabicPeriod"/>
              <a:defRPr/>
            </a:pPr>
            <a:endParaRPr lang="en-US" sz="1400" b="0" dirty="0" smtClean="0">
              <a:latin typeface="+mj-lt"/>
            </a:endParaRPr>
          </a:p>
          <a:p>
            <a:pPr>
              <a:buClrTx/>
              <a:buFont typeface="+mj-lt"/>
              <a:buAutoNum type="arabicPeriod"/>
              <a:defRPr/>
            </a:pPr>
            <a:r>
              <a:rPr lang="en-US" sz="1400" b="0" dirty="0" smtClean="0">
                <a:latin typeface="+mj-lt"/>
              </a:rPr>
              <a:t>Open CV- (open source) </a:t>
            </a:r>
          </a:p>
          <a:p>
            <a:pPr>
              <a:buClrTx/>
              <a:buFont typeface="+mj-lt"/>
              <a:buAutoNum type="arabicPeriod"/>
              <a:defRPr/>
            </a:pPr>
            <a:endParaRPr lang="en-US" sz="1400" b="0" dirty="0" smtClean="0">
              <a:latin typeface="+mj-lt"/>
            </a:endParaRPr>
          </a:p>
          <a:p>
            <a:pPr>
              <a:buClrTx/>
              <a:buFont typeface="+mj-lt"/>
              <a:buAutoNum type="arabicPeriod"/>
              <a:defRPr/>
            </a:pPr>
            <a:r>
              <a:rPr lang="en-US" sz="1400" b="0" dirty="0" smtClean="0">
                <a:latin typeface="+mj-lt"/>
              </a:rPr>
              <a:t>Wheezy </a:t>
            </a:r>
            <a:r>
              <a:rPr lang="en-US" sz="1400" b="0" dirty="0" err="1" smtClean="0">
                <a:latin typeface="+mj-lt"/>
              </a:rPr>
              <a:t>Raspbian</a:t>
            </a:r>
            <a:r>
              <a:rPr lang="en-US" sz="1400" b="0" dirty="0" smtClean="0">
                <a:latin typeface="+mj-lt"/>
              </a:rPr>
              <a:t>- (open source) </a:t>
            </a:r>
          </a:p>
          <a:p>
            <a:pPr>
              <a:defRPr/>
            </a:pPr>
            <a:endParaRPr lang="en-US" sz="2400" dirty="0" smtClean="0"/>
          </a:p>
          <a:p>
            <a:pPr>
              <a:defRPr/>
            </a:pPr>
            <a:endParaRPr lang="en-US" sz="2400" dirty="0" smtClean="0"/>
          </a:p>
          <a:p>
            <a:pPr>
              <a:defRPr/>
            </a:pP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4000" b="1" dirty="0" smtClean="0">
                <a:effectLst/>
              </a:rPr>
              <a:t/>
            </a:r>
            <a:br>
              <a:rPr lang="en-US" altLang="en-US" sz="4000" b="1" dirty="0" smtClean="0">
                <a:effectLst/>
              </a:rPr>
            </a:br>
            <a:r>
              <a:rPr lang="en-US" altLang="en-US" sz="4000" b="1" dirty="0" smtClean="0">
                <a:effectLst/>
              </a:rPr>
              <a:t>Cost Estimation</a:t>
            </a:r>
            <a:br>
              <a:rPr lang="en-US" altLang="en-US" sz="4000" b="1" dirty="0" smtClean="0">
                <a:effectLst/>
              </a:rPr>
            </a:br>
            <a:endParaRPr lang="en-US" altLang="en-US" sz="4000" b="1" dirty="0" smtClean="0">
              <a:effectLst/>
            </a:endParaRPr>
          </a:p>
        </p:txBody>
      </p:sp>
      <p:sp>
        <p:nvSpPr>
          <p:cNvPr id="3" name="Content Placeholder 2"/>
          <p:cNvSpPr>
            <a:spLocks noGrp="1"/>
          </p:cNvSpPr>
          <p:nvPr>
            <p:ph idx="1"/>
          </p:nvPr>
        </p:nvSpPr>
        <p:spPr/>
        <p:txBody>
          <a:bodyPr/>
          <a:lstStyle/>
          <a:p>
            <a:pPr>
              <a:lnSpc>
                <a:spcPct val="150000"/>
              </a:lnSpc>
              <a:buClrTx/>
              <a:buFont typeface="+mj-lt"/>
              <a:buAutoNum type="arabicPeriod"/>
              <a:defRPr/>
            </a:pPr>
            <a:r>
              <a:rPr lang="en-US" sz="1400" b="0" dirty="0" smtClean="0">
                <a:latin typeface="+mj-lt"/>
              </a:rPr>
              <a:t>Raspberry pi3 model B-(Rs.4398)</a:t>
            </a:r>
          </a:p>
          <a:p>
            <a:pPr>
              <a:lnSpc>
                <a:spcPct val="150000"/>
              </a:lnSpc>
              <a:buClrTx/>
              <a:buFont typeface="+mj-lt"/>
              <a:buAutoNum type="arabicPeriod"/>
              <a:defRPr/>
            </a:pPr>
            <a:r>
              <a:rPr lang="en-US" sz="1400" b="0" dirty="0" smtClean="0">
                <a:latin typeface="+mj-lt"/>
              </a:rPr>
              <a:t>Camera with night vision-(Rs.3500)</a:t>
            </a:r>
          </a:p>
          <a:p>
            <a:pPr>
              <a:lnSpc>
                <a:spcPct val="150000"/>
              </a:lnSpc>
              <a:buClrTx/>
              <a:buFont typeface="+mj-lt"/>
              <a:buAutoNum type="arabicPeriod"/>
              <a:defRPr/>
            </a:pPr>
            <a:r>
              <a:rPr lang="en-US" sz="1400" b="0" dirty="0" smtClean="0">
                <a:latin typeface="+mj-lt"/>
              </a:rPr>
              <a:t>Servo Motor-(Rs.3200)</a:t>
            </a:r>
          </a:p>
          <a:p>
            <a:pPr>
              <a:lnSpc>
                <a:spcPct val="150000"/>
              </a:lnSpc>
              <a:buClrTx/>
              <a:buFont typeface="+mj-lt"/>
              <a:buAutoNum type="arabicPeriod"/>
              <a:defRPr/>
            </a:pPr>
            <a:r>
              <a:rPr lang="en-US" sz="1400" b="0" dirty="0" smtClean="0">
                <a:latin typeface="+mj-lt"/>
              </a:rPr>
              <a:t>Motor driver-(Rs.600)</a:t>
            </a:r>
          </a:p>
          <a:p>
            <a:pPr>
              <a:lnSpc>
                <a:spcPct val="150000"/>
              </a:lnSpc>
              <a:buClrTx/>
              <a:buFont typeface="+mj-lt"/>
              <a:buAutoNum type="arabicPeriod"/>
              <a:defRPr/>
            </a:pPr>
            <a:r>
              <a:rPr lang="en-US" sz="1400" b="0" dirty="0" err="1" smtClean="0">
                <a:latin typeface="+mj-lt"/>
              </a:rPr>
              <a:t>Lipo</a:t>
            </a:r>
            <a:r>
              <a:rPr lang="en-US" sz="1400" b="0" dirty="0" smtClean="0">
                <a:latin typeface="+mj-lt"/>
              </a:rPr>
              <a:t> battery-(Rs.2,930)</a:t>
            </a:r>
          </a:p>
          <a:p>
            <a:pPr>
              <a:lnSpc>
                <a:spcPct val="150000"/>
              </a:lnSpc>
              <a:buClrTx/>
              <a:buFont typeface="+mj-lt"/>
              <a:buAutoNum type="arabicPeriod"/>
              <a:defRPr/>
            </a:pPr>
            <a:r>
              <a:rPr lang="en-US" sz="1400" b="0" dirty="0" smtClean="0">
                <a:latin typeface="+mj-lt"/>
              </a:rPr>
              <a:t>Chassis-(Rs.2000)</a:t>
            </a:r>
          </a:p>
          <a:p>
            <a:pPr>
              <a:lnSpc>
                <a:spcPct val="150000"/>
              </a:lnSpc>
              <a:buClrTx/>
              <a:buFont typeface="+mj-lt"/>
              <a:buAutoNum type="arabicPeriod"/>
              <a:defRPr/>
            </a:pPr>
            <a:r>
              <a:rPr lang="en-US" sz="1400" b="0" dirty="0" smtClean="0">
                <a:latin typeface="+mj-lt"/>
              </a:rPr>
              <a:t>Ultra sonic sensor-(Rs.125)</a:t>
            </a:r>
          </a:p>
          <a:p>
            <a:pPr>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000" b="1" dirty="0" smtClean="0">
                <a:effectLst/>
              </a:rPr>
              <a:t>Result </a:t>
            </a:r>
          </a:p>
        </p:txBody>
      </p:sp>
      <p:sp>
        <p:nvSpPr>
          <p:cNvPr id="3" name="Content Placeholder 2"/>
          <p:cNvSpPr>
            <a:spLocks noGrp="1"/>
          </p:cNvSpPr>
          <p:nvPr>
            <p:ph idx="1"/>
          </p:nvPr>
        </p:nvSpPr>
        <p:spPr>
          <a:xfrm>
            <a:off x="827584" y="1700808"/>
            <a:ext cx="7772400" cy="4835525"/>
          </a:xfrm>
        </p:spPr>
        <p:txBody>
          <a:bodyPr/>
          <a:lstStyle/>
          <a:p>
            <a:pPr marL="0" indent="0">
              <a:buNone/>
            </a:pPr>
            <a:r>
              <a:rPr lang="en-IN" sz="1800" b="0" dirty="0">
                <a:latin typeface="+mj-lt"/>
              </a:rPr>
              <a:t>The output of shape detection program shown in above figure. Shapes in the provided image are successfully detected and labelled on the image as shown in figure.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7644" y="2744924"/>
            <a:ext cx="6236185" cy="3507854"/>
          </a:xfrm>
          <a:prstGeom prst="rect">
            <a:avLst/>
          </a:prstGeom>
        </p:spPr>
      </p:pic>
    </p:spTree>
    <p:extLst>
      <p:ext uri="{BB962C8B-B14F-4D97-AF65-F5344CB8AC3E}">
        <p14:creationId xmlns:p14="http://schemas.microsoft.com/office/powerpoint/2010/main" val="347302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000" b="1" dirty="0" smtClean="0">
                <a:effectLst/>
              </a:rPr>
              <a:t>Result </a:t>
            </a:r>
          </a:p>
        </p:txBody>
      </p:sp>
      <p:sp>
        <p:nvSpPr>
          <p:cNvPr id="3" name="Content Placeholder 2"/>
          <p:cNvSpPr>
            <a:spLocks noGrp="1"/>
          </p:cNvSpPr>
          <p:nvPr>
            <p:ph idx="1"/>
          </p:nvPr>
        </p:nvSpPr>
        <p:spPr>
          <a:xfrm>
            <a:off x="827584" y="1700808"/>
            <a:ext cx="7772400" cy="4835525"/>
          </a:xfrm>
        </p:spPr>
        <p:txBody>
          <a:bodyPr/>
          <a:lstStyle/>
          <a:p>
            <a:pPr marL="0" indent="0">
              <a:buNone/>
            </a:pPr>
            <a:r>
              <a:rPr lang="en-IN" sz="1800" b="0" dirty="0">
                <a:latin typeface="+mj-lt"/>
              </a:rPr>
              <a:t>The output of face detection program shown in above figure. Faces are successfully detected in real time as shown in figure.</a:t>
            </a:r>
          </a:p>
        </p:txBody>
      </p:sp>
      <p:sp>
        <p:nvSpPr>
          <p:cNvPr id="4" name="TextBox 3"/>
          <p:cNvSpPr txBox="1"/>
          <p:nvPr/>
        </p:nvSpPr>
        <p:spPr>
          <a:xfrm>
            <a:off x="897360" y="5607800"/>
            <a:ext cx="7632848"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IN"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a:ea typeface="+mn-ea"/>
                <a:cs typeface="+mn-cs"/>
              </a:rPr>
              <a:t>All the image processing models were designed, implemented and finally verified and tested on the RPi3 platform successfully.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IN"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66" y="2341869"/>
            <a:ext cx="5796644" cy="3260612"/>
          </a:xfrm>
          <a:prstGeom prst="rect">
            <a:avLst/>
          </a:prstGeom>
        </p:spPr>
      </p:pic>
    </p:spTree>
    <p:extLst>
      <p:ext uri="{BB962C8B-B14F-4D97-AF65-F5344CB8AC3E}">
        <p14:creationId xmlns:p14="http://schemas.microsoft.com/office/powerpoint/2010/main" val="271323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000" b="1" smtClean="0">
                <a:effectLst/>
              </a:rPr>
              <a:t>Conclusion </a:t>
            </a:r>
          </a:p>
        </p:txBody>
      </p:sp>
      <p:sp>
        <p:nvSpPr>
          <p:cNvPr id="3" name="Content Placeholder 2"/>
          <p:cNvSpPr>
            <a:spLocks noGrp="1"/>
          </p:cNvSpPr>
          <p:nvPr>
            <p:ph idx="1"/>
          </p:nvPr>
        </p:nvSpPr>
        <p:spPr/>
        <p:txBody>
          <a:bodyPr/>
          <a:lstStyle/>
          <a:p>
            <a:pPr>
              <a:buFont typeface="Wingdings" panose="05000000000000000000" pitchFamily="2" charset="2"/>
              <a:buNone/>
              <a:defRPr/>
            </a:pPr>
            <a:r>
              <a:rPr lang="en-US" sz="2400" dirty="0" smtClean="0"/>
              <a:t> 	</a:t>
            </a:r>
            <a:r>
              <a:rPr lang="en-US" sz="1800" b="0" dirty="0" smtClean="0">
                <a:latin typeface="+mj-lt"/>
              </a:rPr>
              <a:t>We have implemented Robotic Application which will detect the objects and</a:t>
            </a:r>
          </a:p>
          <a:p>
            <a:pPr>
              <a:buFont typeface="Wingdings" panose="05000000000000000000" pitchFamily="2" charset="2"/>
              <a:buNone/>
              <a:defRPr/>
            </a:pPr>
            <a:r>
              <a:rPr lang="en-US" sz="1800" b="0" dirty="0" smtClean="0">
                <a:latin typeface="+mj-lt"/>
              </a:rPr>
              <a:t>  avoid the obstacles using image processing on Raspberry Pi.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z="4000" b="1" smtClean="0">
                <a:effectLst/>
              </a:rPr>
              <a:t>References</a:t>
            </a:r>
          </a:p>
        </p:txBody>
      </p:sp>
      <p:sp>
        <p:nvSpPr>
          <p:cNvPr id="3" name="Content Placeholder 2"/>
          <p:cNvSpPr>
            <a:spLocks noGrp="1"/>
          </p:cNvSpPr>
          <p:nvPr>
            <p:ph idx="1"/>
          </p:nvPr>
        </p:nvSpPr>
        <p:spPr>
          <a:xfrm>
            <a:off x="685800" y="1603375"/>
            <a:ext cx="8194675" cy="4930775"/>
          </a:xfrm>
        </p:spPr>
        <p:txBody>
          <a:bodyPr/>
          <a:lstStyle/>
          <a:p>
            <a:pPr>
              <a:buFont typeface="Wingdings" panose="05000000000000000000" pitchFamily="2" charset="2"/>
              <a:buNone/>
              <a:defRPr/>
            </a:pPr>
            <a:r>
              <a:rPr lang="en-US" sz="2000" dirty="0" smtClean="0">
                <a:latin typeface="+mj-lt"/>
              </a:rPr>
              <a:t> Papers: </a:t>
            </a:r>
          </a:p>
          <a:p>
            <a:pPr>
              <a:lnSpc>
                <a:spcPct val="150000"/>
              </a:lnSpc>
              <a:buFont typeface="Wingdings" panose="05000000000000000000" pitchFamily="2" charset="2"/>
              <a:buNone/>
              <a:defRPr/>
            </a:pPr>
            <a:r>
              <a:rPr lang="en-US" sz="1400" b="0" dirty="0" smtClean="0">
                <a:latin typeface="+mj-lt"/>
              </a:rPr>
              <a:t>[1]	</a:t>
            </a:r>
            <a:r>
              <a:rPr lang="en-US" sz="1400" b="0" dirty="0" err="1" smtClean="0">
                <a:latin typeface="+mj-lt"/>
              </a:rPr>
              <a:t>LalehMakarem</a:t>
            </a:r>
            <a:r>
              <a:rPr lang="en-US" sz="1400" b="0" dirty="0" smtClean="0">
                <a:latin typeface="+mj-lt"/>
              </a:rPr>
              <a:t>, Denis </a:t>
            </a:r>
            <a:r>
              <a:rPr lang="en-US" sz="1400" b="0" dirty="0" err="1" smtClean="0">
                <a:latin typeface="+mj-lt"/>
              </a:rPr>
              <a:t>Gillet</a:t>
            </a:r>
            <a:r>
              <a:rPr lang="en-US" sz="1400" b="0" dirty="0" smtClean="0">
                <a:latin typeface="+mj-lt"/>
              </a:rPr>
              <a:t> , “Information sharing among autonomous vehicles crossing an </a:t>
            </a:r>
            <a:r>
              <a:rPr lang="en-US" sz="1400" b="0" dirty="0" err="1" smtClean="0">
                <a:latin typeface="+mj-lt"/>
              </a:rPr>
              <a:t>Intersection”,IEEE</a:t>
            </a:r>
            <a:r>
              <a:rPr lang="en-US" sz="1400" b="0" dirty="0" smtClean="0">
                <a:latin typeface="+mj-lt"/>
              </a:rPr>
              <a:t> International Conference on Systems, Man, and Cybernetics, October 14-17, 2012.</a:t>
            </a:r>
          </a:p>
          <a:p>
            <a:pPr>
              <a:lnSpc>
                <a:spcPct val="150000"/>
              </a:lnSpc>
              <a:buFont typeface="Wingdings" panose="05000000000000000000" pitchFamily="2" charset="2"/>
              <a:buNone/>
              <a:defRPr/>
            </a:pPr>
            <a:r>
              <a:rPr lang="en-US" sz="1400" b="0" dirty="0" smtClean="0">
                <a:latin typeface="+mj-lt"/>
              </a:rPr>
              <a:t>[2]</a:t>
            </a:r>
            <a:r>
              <a:rPr lang="en-US" sz="2000" dirty="0" smtClean="0"/>
              <a:t>  </a:t>
            </a:r>
            <a:r>
              <a:rPr lang="en-US" sz="1400" b="0" dirty="0" smtClean="0">
                <a:latin typeface="+mj-lt"/>
              </a:rPr>
              <a:t>S. Yuan, H. Lau, D.K. Liu, S.D. Huang, G. </a:t>
            </a:r>
            <a:r>
              <a:rPr lang="en-US" sz="1400" b="0" dirty="0" err="1" smtClean="0">
                <a:latin typeface="+mj-lt"/>
              </a:rPr>
              <a:t>Dissana</a:t>
            </a:r>
            <a:r>
              <a:rPr lang="en-US" sz="1400" b="0" dirty="0" smtClean="0">
                <a:latin typeface="+mj-lt"/>
              </a:rPr>
              <a:t> </a:t>
            </a:r>
            <a:r>
              <a:rPr lang="en-US" sz="1400" b="0" dirty="0" err="1" smtClean="0">
                <a:latin typeface="+mj-lt"/>
              </a:rPr>
              <a:t>yake</a:t>
            </a:r>
            <a:r>
              <a:rPr lang="en-US" sz="1400" b="0" dirty="0" smtClean="0">
                <a:latin typeface="+mj-lt"/>
              </a:rPr>
              <a:t>, D. </a:t>
            </a:r>
            <a:r>
              <a:rPr lang="en-US" sz="1400" b="0" dirty="0" err="1" smtClean="0">
                <a:latin typeface="+mj-lt"/>
              </a:rPr>
              <a:t>Pagac</a:t>
            </a:r>
            <a:r>
              <a:rPr lang="en-US" sz="1400" b="0" dirty="0" smtClean="0">
                <a:latin typeface="+mj-lt"/>
              </a:rPr>
              <a:t>, T. Pratley, Simultaneous </a:t>
            </a:r>
            <a:r>
              <a:rPr lang="en-US" sz="1400" b="0" dirty="0" err="1" smtClean="0">
                <a:latin typeface="+mj-lt"/>
              </a:rPr>
              <a:t>DynamicScheduling</a:t>
            </a:r>
            <a:r>
              <a:rPr lang="en-US" sz="1400" b="0" dirty="0" smtClean="0">
                <a:latin typeface="+mj-lt"/>
              </a:rPr>
              <a:t> and Collision-Free Path Planning for Multiple Autonomous Vehicles, </a:t>
            </a:r>
            <a:r>
              <a:rPr lang="en-US" sz="1400" b="0" dirty="0" err="1" smtClean="0">
                <a:latin typeface="+mj-lt"/>
              </a:rPr>
              <a:t>IEEEInternational</a:t>
            </a:r>
            <a:r>
              <a:rPr lang="en-US" sz="1400" b="0" dirty="0" smtClean="0">
                <a:latin typeface="+mj-lt"/>
              </a:rPr>
              <a:t> Conference on Information and Automation June 22 -25, 2009</a:t>
            </a:r>
          </a:p>
          <a:p>
            <a:pPr>
              <a:lnSpc>
                <a:spcPct val="150000"/>
              </a:lnSpc>
              <a:buFont typeface="Wingdings" panose="05000000000000000000" pitchFamily="2" charset="2"/>
              <a:buNone/>
              <a:defRPr/>
            </a:pPr>
            <a:r>
              <a:rPr lang="en-US" sz="1400" b="0" dirty="0" smtClean="0">
                <a:latin typeface="+mj-lt"/>
              </a:rPr>
              <a:t>[3]   </a:t>
            </a:r>
            <a:r>
              <a:rPr lang="en-US" sz="1400" b="0" dirty="0" err="1" smtClean="0">
                <a:latin typeface="+mj-lt"/>
              </a:rPr>
              <a:t>Vijayalaxmi</a:t>
            </a:r>
            <a:r>
              <a:rPr lang="en-US" sz="1400" b="0" dirty="0" smtClean="0">
                <a:latin typeface="+mj-lt"/>
              </a:rPr>
              <a:t>, </a:t>
            </a:r>
            <a:r>
              <a:rPr lang="en-US" sz="1400" b="0" dirty="0" err="1" smtClean="0">
                <a:latin typeface="+mj-lt"/>
              </a:rPr>
              <a:t>K.Anjali</a:t>
            </a:r>
            <a:r>
              <a:rPr lang="en-US" sz="1400" b="0" dirty="0" smtClean="0">
                <a:latin typeface="+mj-lt"/>
              </a:rPr>
              <a:t>, </a:t>
            </a:r>
            <a:r>
              <a:rPr lang="en-US" sz="1400" b="0" dirty="0" err="1" smtClean="0">
                <a:latin typeface="+mj-lt"/>
              </a:rPr>
              <a:t>B.Srujana</a:t>
            </a:r>
            <a:r>
              <a:rPr lang="en-US" sz="1400" b="0" dirty="0" smtClean="0">
                <a:latin typeface="+mj-lt"/>
              </a:rPr>
              <a:t>, </a:t>
            </a:r>
            <a:r>
              <a:rPr lang="en-US" sz="1400" b="0" dirty="0" err="1" smtClean="0">
                <a:latin typeface="+mj-lt"/>
              </a:rPr>
              <a:t>P.Rohith</a:t>
            </a:r>
            <a:r>
              <a:rPr lang="en-US" sz="1400" b="0" dirty="0" smtClean="0">
                <a:latin typeface="+mj-lt"/>
              </a:rPr>
              <a:t> Kumar "OBJECT DETECTION AND TRACKING USING IMAGE </a:t>
            </a:r>
            <a:r>
              <a:rPr lang="en-US" sz="1400" b="0" dirty="0" err="1" smtClean="0">
                <a:latin typeface="+mj-lt"/>
              </a:rPr>
              <a:t>PROCESSING"Global</a:t>
            </a:r>
            <a:r>
              <a:rPr lang="en-US" sz="1400" b="0" dirty="0" smtClean="0">
                <a:latin typeface="+mj-lt"/>
              </a:rPr>
              <a:t> Journal of Advanced Engineering </a:t>
            </a:r>
            <a:r>
              <a:rPr lang="en-US" sz="1400" b="0" dirty="0" err="1" smtClean="0">
                <a:latin typeface="+mj-lt"/>
              </a:rPr>
              <a:t>Technologies,ISSN</a:t>
            </a:r>
            <a:r>
              <a:rPr lang="en-US" sz="1400" b="0" dirty="0" smtClean="0">
                <a:latin typeface="+mj-lt"/>
              </a:rPr>
              <a:t> (Online): 2277-6370 &amp; ISSN (Print): 2394-0921-2014.</a:t>
            </a:r>
          </a:p>
          <a:p>
            <a:pPr>
              <a:lnSpc>
                <a:spcPct val="150000"/>
              </a:lnSpc>
              <a:buFont typeface="Wingdings" panose="05000000000000000000" pitchFamily="2" charset="2"/>
              <a:buNone/>
              <a:defRPr/>
            </a:pPr>
            <a:r>
              <a:rPr lang="en-US" sz="1400" b="0" dirty="0" smtClean="0">
                <a:latin typeface="+mj-lt"/>
              </a:rPr>
              <a:t>[4]   Prof. </a:t>
            </a:r>
            <a:r>
              <a:rPr lang="en-US" sz="1400" b="0" dirty="0" err="1" smtClean="0">
                <a:latin typeface="+mj-lt"/>
              </a:rPr>
              <a:t>Saurabh</a:t>
            </a:r>
            <a:r>
              <a:rPr lang="en-US" sz="1400" b="0" dirty="0" smtClean="0">
                <a:latin typeface="+mj-lt"/>
              </a:rPr>
              <a:t> Thakur1, </a:t>
            </a:r>
            <a:r>
              <a:rPr lang="en-US" sz="1400" b="0" dirty="0" err="1" smtClean="0">
                <a:latin typeface="+mj-lt"/>
              </a:rPr>
              <a:t>Shekhar</a:t>
            </a:r>
            <a:r>
              <a:rPr lang="en-US" sz="1400" b="0" dirty="0" smtClean="0">
                <a:latin typeface="+mj-lt"/>
              </a:rPr>
              <a:t> Dure2, </a:t>
            </a:r>
            <a:r>
              <a:rPr lang="en-US" sz="1400" b="0" dirty="0" err="1" smtClean="0">
                <a:latin typeface="+mj-lt"/>
              </a:rPr>
              <a:t>Ajinkya</a:t>
            </a:r>
            <a:r>
              <a:rPr lang="en-US" sz="1400" b="0" dirty="0" smtClean="0">
                <a:latin typeface="+mj-lt"/>
              </a:rPr>
              <a:t> Khutwad3'"ADVANCE VEHICLE CONTROL AND SAFETYSYSTEM USING FACE </a:t>
            </a:r>
            <a:r>
              <a:rPr lang="en-US" sz="1400" b="0" dirty="0" err="1" smtClean="0">
                <a:latin typeface="+mj-lt"/>
              </a:rPr>
              <a:t>DETECTION"International</a:t>
            </a:r>
            <a:r>
              <a:rPr lang="en-US" sz="1400" b="0" dirty="0" smtClean="0">
                <a:latin typeface="+mj-lt"/>
              </a:rPr>
              <a:t> Journal of Advance Research In Science And Engineering </a:t>
            </a:r>
            <a:r>
              <a:rPr lang="en-US" sz="1400" b="0" dirty="0" smtClean="0">
                <a:latin typeface="+mj-lt"/>
                <a:hlinkClick r:id="rId2"/>
              </a:rPr>
              <a:t>http://www.ijarse.com</a:t>
            </a:r>
            <a:r>
              <a:rPr lang="en-US" sz="1400" b="0" dirty="0" smtClean="0">
                <a:latin typeface="+mj-lt"/>
              </a:rPr>
              <a:t>IJARSE, Vol. No.4, Issue 05, May 2015</a:t>
            </a:r>
          </a:p>
          <a:p>
            <a:pPr>
              <a:lnSpc>
                <a:spcPct val="150000"/>
              </a:lnSpc>
              <a:buFont typeface="Wingdings" panose="05000000000000000000" pitchFamily="2" charset="2"/>
              <a:buNone/>
              <a:defRPr/>
            </a:pPr>
            <a:r>
              <a:rPr lang="en-US" sz="1400" b="0" dirty="0" smtClean="0">
                <a:latin typeface="+mj-lt"/>
              </a:rPr>
              <a:t>[5]   </a:t>
            </a:r>
            <a:r>
              <a:rPr lang="en-US" sz="1400" b="0" dirty="0" err="1" smtClean="0">
                <a:latin typeface="+mj-lt"/>
              </a:rPr>
              <a:t>Swathi.V</a:t>
            </a:r>
            <a:r>
              <a:rPr lang="en-US" sz="1400" b="0" dirty="0" smtClean="0">
                <a:latin typeface="+mj-lt"/>
              </a:rPr>
              <a:t>, Steven </a:t>
            </a:r>
            <a:r>
              <a:rPr lang="en-US" sz="1400" b="0" dirty="0" err="1" smtClean="0">
                <a:latin typeface="+mj-lt"/>
              </a:rPr>
              <a:t>Fernandes"Raspberry</a:t>
            </a:r>
            <a:r>
              <a:rPr lang="en-US" sz="1400" b="0" dirty="0" smtClean="0">
                <a:latin typeface="+mj-lt"/>
              </a:rPr>
              <a:t> Pi Based Human Face </a:t>
            </a:r>
            <a:r>
              <a:rPr lang="en-US" sz="1400" b="0" dirty="0" err="1" smtClean="0">
                <a:latin typeface="+mj-lt"/>
              </a:rPr>
              <a:t>Detection"International</a:t>
            </a:r>
            <a:r>
              <a:rPr lang="en-US" sz="1400" b="0" dirty="0" smtClean="0">
                <a:latin typeface="+mj-lt"/>
              </a:rPr>
              <a:t> Journal of Advanced Research in Computer and Communication Engineering Vol. 4, Issue 9, September 2015</a:t>
            </a:r>
          </a:p>
          <a:p>
            <a:pPr>
              <a:lnSpc>
                <a:spcPct val="150000"/>
              </a:lnSpc>
              <a:buFont typeface="Wingdings" panose="05000000000000000000" pitchFamily="2" charset="2"/>
              <a:buNone/>
              <a:defRPr/>
            </a:pPr>
            <a:endParaRPr lang="en-US" sz="1400" b="0" dirty="0" smtClean="0">
              <a:latin typeface="+mj-lt"/>
            </a:endParaRPr>
          </a:p>
          <a:p>
            <a:pPr>
              <a:buFont typeface="Wingdings" panose="05000000000000000000" pitchFamily="2" charset="2"/>
              <a:buNone/>
              <a:defRPr/>
            </a:pPr>
            <a:r>
              <a:rPr lang="en-US" sz="2000" b="0" dirty="0" smtClean="0">
                <a:latin typeface="+mj-lt"/>
              </a:rPr>
              <a:t> </a:t>
            </a:r>
            <a:endParaRPr lang="en-US" sz="2000" dirty="0" smtClean="0">
              <a:latin typeface="+mj-lt"/>
            </a:endParaRPr>
          </a:p>
          <a:p>
            <a:pPr>
              <a:defRPr/>
            </a:pPr>
            <a:endParaRPr lang="en-US" sz="20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buFont typeface="Wingdings" panose="05000000000000000000" pitchFamily="2" charset="2"/>
              <a:buNone/>
              <a:defRPr/>
            </a:pPr>
            <a:r>
              <a:rPr lang="en-US" sz="1400" b="0" dirty="0" smtClean="0">
                <a:latin typeface="+mj-lt"/>
              </a:rPr>
              <a:t>[6]    Samar D. </a:t>
            </a:r>
            <a:r>
              <a:rPr lang="en-US" sz="1400" b="0" dirty="0" err="1" smtClean="0">
                <a:latin typeface="+mj-lt"/>
              </a:rPr>
              <a:t>Gajbhiye</a:t>
            </a:r>
            <a:r>
              <a:rPr lang="en-US" sz="1400" b="0" dirty="0" smtClean="0">
                <a:latin typeface="+mj-lt"/>
              </a:rPr>
              <a:t>, </a:t>
            </a:r>
            <a:r>
              <a:rPr lang="en-US" sz="1400" b="0" dirty="0" err="1" smtClean="0">
                <a:latin typeface="+mj-lt"/>
              </a:rPr>
              <a:t>Pooja</a:t>
            </a:r>
            <a:r>
              <a:rPr lang="en-US" sz="1400" b="0" dirty="0" smtClean="0">
                <a:latin typeface="+mj-lt"/>
              </a:rPr>
              <a:t> P. </a:t>
            </a:r>
            <a:r>
              <a:rPr lang="en-US" sz="1400" b="0" dirty="0" err="1" smtClean="0">
                <a:latin typeface="+mj-lt"/>
              </a:rPr>
              <a:t>Gundewar"Object</a:t>
            </a:r>
            <a:r>
              <a:rPr lang="en-US" sz="1400" b="0" dirty="0" smtClean="0">
                <a:latin typeface="+mj-lt"/>
              </a:rPr>
              <a:t> Tracking Using Embedded Platform for Video </a:t>
            </a:r>
            <a:r>
              <a:rPr lang="en-US" sz="1400" b="0" dirty="0" err="1" smtClean="0">
                <a:latin typeface="+mj-lt"/>
              </a:rPr>
              <a:t>Surveillance"International</a:t>
            </a:r>
            <a:r>
              <a:rPr lang="en-US" sz="1400" b="0" dirty="0" smtClean="0">
                <a:latin typeface="+mj-lt"/>
              </a:rPr>
              <a:t> Journal of Innovative Research in Computer and Communication Engineering(An ISO 3297: 2007 Certified Organization)Vol. 3, Issue 7, July 2015.</a:t>
            </a:r>
          </a:p>
          <a:p>
            <a:pPr>
              <a:lnSpc>
                <a:spcPct val="150000"/>
              </a:lnSpc>
              <a:buFont typeface="Wingdings" panose="05000000000000000000" pitchFamily="2" charset="2"/>
              <a:buNone/>
              <a:defRPr/>
            </a:pPr>
            <a:r>
              <a:rPr lang="en-US" sz="1400" b="0" dirty="0" smtClean="0">
                <a:latin typeface="+mj-lt"/>
              </a:rPr>
              <a:t>[7]    Ms. </a:t>
            </a:r>
            <a:r>
              <a:rPr lang="en-US" sz="1400" b="0" dirty="0" err="1" smtClean="0">
                <a:latin typeface="+mj-lt"/>
              </a:rPr>
              <a:t>RenukaChuimurkar</a:t>
            </a:r>
            <a:r>
              <a:rPr lang="en-US" sz="1400" b="0" dirty="0" smtClean="0">
                <a:latin typeface="+mj-lt"/>
              </a:rPr>
              <a:t>, Prof. Vijay </a:t>
            </a:r>
            <a:r>
              <a:rPr lang="en-US" sz="1400" b="0" dirty="0" err="1" smtClean="0">
                <a:latin typeface="+mj-lt"/>
              </a:rPr>
              <a:t>Bagdi</a:t>
            </a:r>
            <a:r>
              <a:rPr lang="en-US" sz="1400" b="0" dirty="0" smtClean="0">
                <a:latin typeface="+mj-lt"/>
              </a:rPr>
              <a:t>, Assistant Professor, </a:t>
            </a:r>
            <a:r>
              <a:rPr lang="en-US" sz="1400" b="0" dirty="0" err="1" smtClean="0">
                <a:latin typeface="+mj-lt"/>
              </a:rPr>
              <a:t>A.G.P.C.E"Smart</a:t>
            </a:r>
            <a:r>
              <a:rPr lang="en-US" sz="1400" b="0" dirty="0" smtClean="0">
                <a:latin typeface="+mj-lt"/>
              </a:rPr>
              <a:t> Surveillance Security &amp;Monitoring System </a:t>
            </a:r>
            <a:r>
              <a:rPr lang="en-US" sz="1400" b="0" dirty="0" err="1" smtClean="0">
                <a:latin typeface="+mj-lt"/>
              </a:rPr>
              <a:t>UsingRaspberry</a:t>
            </a:r>
            <a:r>
              <a:rPr lang="en-US" sz="1400" b="0" dirty="0" smtClean="0">
                <a:latin typeface="+mj-lt"/>
              </a:rPr>
              <a:t> PI and PIR </a:t>
            </a:r>
            <a:r>
              <a:rPr lang="en-US" sz="1400" b="0" dirty="0" err="1" smtClean="0">
                <a:latin typeface="+mj-lt"/>
              </a:rPr>
              <a:t>Sensor"International</a:t>
            </a:r>
            <a:r>
              <a:rPr lang="en-US" sz="1400" b="0" dirty="0" smtClean="0">
                <a:latin typeface="+mj-lt"/>
              </a:rPr>
              <a:t> Journal of Scientific Engineering and Applied Science (IJSEAS) – Volume-2, Issue-1, January 2016</a:t>
            </a:r>
          </a:p>
          <a:p>
            <a:pPr>
              <a:lnSpc>
                <a:spcPct val="150000"/>
              </a:lnSpc>
              <a:buFont typeface="Wingdings" panose="05000000000000000000" pitchFamily="2" charset="2"/>
              <a:buNone/>
              <a:defRPr/>
            </a:pPr>
            <a:r>
              <a:rPr lang="en-US" sz="1400" b="0" dirty="0" smtClean="0"/>
              <a:t>[8]    </a:t>
            </a:r>
            <a:r>
              <a:rPr lang="en-US" sz="1400" b="0" dirty="0" err="1" smtClean="0">
                <a:latin typeface="+mj-lt"/>
              </a:rPr>
              <a:t>Sneha</a:t>
            </a:r>
            <a:r>
              <a:rPr lang="en-US" sz="1400" b="0" dirty="0" smtClean="0">
                <a:latin typeface="+mj-lt"/>
              </a:rPr>
              <a:t> Singh1, PradnyaAnap2, YogeshBhaigade3, Prof.J.P.Chavan4"IP Camera Video Surveillance using Raspberry </a:t>
            </a:r>
            <a:r>
              <a:rPr lang="en-US" sz="1400" b="0" dirty="0" err="1" smtClean="0">
                <a:latin typeface="+mj-lt"/>
              </a:rPr>
              <a:t>Pi"International</a:t>
            </a:r>
            <a:r>
              <a:rPr lang="en-US" sz="1400" b="0" dirty="0" smtClean="0">
                <a:latin typeface="+mj-lt"/>
              </a:rPr>
              <a:t> Journal of Advanced Research in Computer and Communication Engineering Vol. 4, Issue 2, February 2015.</a:t>
            </a:r>
          </a:p>
          <a:p>
            <a:pPr>
              <a:lnSpc>
                <a:spcPct val="150000"/>
              </a:lnSpc>
              <a:buFont typeface="Wingdings" panose="05000000000000000000" pitchFamily="2" charset="2"/>
              <a:buNone/>
              <a:defRPr/>
            </a:pPr>
            <a:endParaRPr lang="en-US" sz="1400" b="0" dirty="0" smtClean="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163" y="1712913"/>
            <a:ext cx="7772400" cy="4835525"/>
          </a:xfrm>
        </p:spPr>
        <p:txBody>
          <a:bodyPr/>
          <a:lstStyle/>
          <a:p>
            <a:pPr>
              <a:buFont typeface="Wingdings" panose="05000000000000000000" pitchFamily="2" charset="2"/>
              <a:buNone/>
              <a:defRPr/>
            </a:pPr>
            <a:r>
              <a:rPr lang="en-US" sz="2000" dirty="0" smtClean="0">
                <a:latin typeface="+mj-lt"/>
              </a:rPr>
              <a:t>Books:</a:t>
            </a:r>
            <a:r>
              <a:rPr lang="en-US" dirty="0" smtClean="0"/>
              <a:t>     </a:t>
            </a:r>
          </a:p>
          <a:p>
            <a:pPr>
              <a:lnSpc>
                <a:spcPct val="150000"/>
              </a:lnSpc>
              <a:buFont typeface="Wingdings" panose="05000000000000000000" pitchFamily="2" charset="2"/>
              <a:buNone/>
              <a:defRPr/>
            </a:pPr>
            <a:r>
              <a:rPr lang="en-US" sz="1400" b="0" dirty="0" smtClean="0">
                <a:latin typeface="+mj-lt"/>
              </a:rPr>
              <a:t>[1]   Digital Image Processing: Part I</a:t>
            </a:r>
          </a:p>
          <a:p>
            <a:pPr>
              <a:lnSpc>
                <a:spcPct val="150000"/>
              </a:lnSpc>
              <a:buFont typeface="Wingdings" panose="05000000000000000000" pitchFamily="2" charset="2"/>
              <a:buNone/>
              <a:defRPr/>
            </a:pPr>
            <a:r>
              <a:rPr lang="en-US" sz="1400" b="0" dirty="0" smtClean="0">
                <a:latin typeface="+mj-lt"/>
              </a:rPr>
              <a:t>	</a:t>
            </a:r>
            <a:r>
              <a:rPr lang="en-US" sz="1400" b="0" dirty="0" err="1" smtClean="0">
                <a:latin typeface="+mj-lt"/>
              </a:rPr>
              <a:t>Huiyu</a:t>
            </a:r>
            <a:r>
              <a:rPr lang="en-US" sz="1400" b="0" dirty="0" smtClean="0">
                <a:latin typeface="+mj-lt"/>
              </a:rPr>
              <a:t>   Zhou , </a:t>
            </a:r>
            <a:r>
              <a:rPr lang="en-US" sz="1400" b="0" dirty="0" err="1" smtClean="0">
                <a:latin typeface="+mj-lt"/>
              </a:rPr>
              <a:t>Jiahua</a:t>
            </a:r>
            <a:r>
              <a:rPr lang="en-US" sz="1400" b="0" dirty="0" smtClean="0">
                <a:latin typeface="+mj-lt"/>
              </a:rPr>
              <a:t> Wu , </a:t>
            </a:r>
            <a:r>
              <a:rPr lang="en-US" sz="1400" b="0" dirty="0" err="1" smtClean="0">
                <a:latin typeface="+mj-lt"/>
              </a:rPr>
              <a:t>Jianguo</a:t>
            </a:r>
            <a:r>
              <a:rPr lang="en-US" sz="1400" b="0" dirty="0" smtClean="0">
                <a:latin typeface="+mj-lt"/>
              </a:rPr>
              <a:t> Zhang</a:t>
            </a:r>
          </a:p>
          <a:p>
            <a:pPr>
              <a:lnSpc>
                <a:spcPct val="150000"/>
              </a:lnSpc>
              <a:buFont typeface="Wingdings" panose="05000000000000000000" pitchFamily="2" charset="2"/>
              <a:buNone/>
              <a:defRPr/>
            </a:pPr>
            <a:r>
              <a:rPr lang="en-US" sz="1400" b="0" dirty="0" smtClean="0">
                <a:latin typeface="+mj-lt"/>
              </a:rPr>
              <a:t>[2]   Image Processing: The Fundamentals, 2nd Edition</a:t>
            </a:r>
          </a:p>
          <a:p>
            <a:pPr>
              <a:lnSpc>
                <a:spcPct val="150000"/>
              </a:lnSpc>
              <a:buFont typeface="Wingdings" panose="05000000000000000000" pitchFamily="2" charset="2"/>
              <a:buNone/>
              <a:defRPr/>
            </a:pPr>
            <a:r>
              <a:rPr lang="en-US" sz="1400" b="0" dirty="0" smtClean="0">
                <a:latin typeface="+mj-lt"/>
              </a:rPr>
              <a:t>        Maria </a:t>
            </a:r>
            <a:r>
              <a:rPr lang="en-US" sz="1400" b="0" dirty="0" err="1" smtClean="0">
                <a:latin typeface="+mj-lt"/>
              </a:rPr>
              <a:t>Petrou</a:t>
            </a:r>
            <a:r>
              <a:rPr lang="en-US" sz="1400" b="0" dirty="0" smtClean="0">
                <a:latin typeface="+mj-lt"/>
              </a:rPr>
              <a:t>, Costas </a:t>
            </a:r>
            <a:r>
              <a:rPr lang="en-US" sz="1400" b="0" dirty="0" err="1" smtClean="0">
                <a:latin typeface="+mj-lt"/>
              </a:rPr>
              <a:t>Petrou</a:t>
            </a:r>
            <a:endParaRPr lang="en-US" sz="1400" b="0" dirty="0" smtClean="0">
              <a:latin typeface="+mj-lt"/>
            </a:endParaRPr>
          </a:p>
          <a:p>
            <a:pPr>
              <a:lnSpc>
                <a:spcPct val="150000"/>
              </a:lnSpc>
              <a:buFont typeface="Wingdings" panose="05000000000000000000" pitchFamily="2" charset="2"/>
              <a:buNone/>
              <a:defRPr/>
            </a:pPr>
            <a:r>
              <a:rPr lang="en-US" sz="1400" b="0" dirty="0" smtClean="0">
                <a:latin typeface="+mj-lt"/>
              </a:rPr>
              <a:t>[3]    Image Processing and Acquisition using Python</a:t>
            </a:r>
          </a:p>
          <a:p>
            <a:pPr>
              <a:lnSpc>
                <a:spcPct val="150000"/>
              </a:lnSpc>
              <a:buFont typeface="Wingdings" panose="05000000000000000000" pitchFamily="2" charset="2"/>
              <a:buNone/>
              <a:defRPr/>
            </a:pPr>
            <a:r>
              <a:rPr lang="en-US" sz="1400" b="0" dirty="0" smtClean="0">
                <a:latin typeface="+mj-lt"/>
              </a:rPr>
              <a:t>        RavishankarChityala </a:t>
            </a:r>
            <a:r>
              <a:rPr lang="en-US" sz="1400" b="0" dirty="0" err="1" smtClean="0">
                <a:latin typeface="+mj-lt"/>
              </a:rPr>
              <a:t>SrideviPudipeddi</a:t>
            </a:r>
            <a:r>
              <a:rPr lang="en-US" sz="1400" b="0" dirty="0" smtClean="0">
                <a:latin typeface="+mj-lt"/>
                <a:hlinkClick r:id="rId2"/>
              </a:rPr>
              <a:t> </a:t>
            </a:r>
            <a:r>
              <a:rPr lang="en-US" sz="1400" b="0" dirty="0" smtClean="0">
                <a:latin typeface="+mj-lt"/>
              </a:rPr>
              <a:t>2015 CRC Press</a:t>
            </a:r>
          </a:p>
          <a:p>
            <a:pPr>
              <a:lnSpc>
                <a:spcPct val="150000"/>
              </a:lnSpc>
              <a:buFont typeface="Wingdings" panose="05000000000000000000" pitchFamily="2" charset="2"/>
              <a:buNone/>
              <a:defRPr/>
            </a:pPr>
            <a:r>
              <a:rPr lang="en-US" sz="1400" b="0" dirty="0" smtClean="0">
                <a:latin typeface="+mj-lt"/>
              </a:rPr>
              <a:t>[4]   Image Processing: Principles and Applications</a:t>
            </a:r>
          </a:p>
          <a:p>
            <a:pPr>
              <a:lnSpc>
                <a:spcPct val="150000"/>
              </a:lnSpc>
              <a:buFont typeface="Wingdings" panose="05000000000000000000" pitchFamily="2" charset="2"/>
              <a:buNone/>
              <a:defRPr/>
            </a:pPr>
            <a:r>
              <a:rPr lang="en-US" sz="1400" b="0" dirty="0" smtClean="0">
                <a:latin typeface="+mj-lt"/>
              </a:rPr>
              <a:t>       Tinku </a:t>
            </a:r>
            <a:r>
              <a:rPr lang="en-US" sz="1400" b="0" dirty="0" err="1" smtClean="0">
                <a:latin typeface="+mj-lt"/>
              </a:rPr>
              <a:t>Acharya</a:t>
            </a:r>
            <a:r>
              <a:rPr lang="en-US" sz="1400" b="0" dirty="0" smtClean="0">
                <a:latin typeface="+mj-lt"/>
              </a:rPr>
              <a:t> </a:t>
            </a:r>
            <a:r>
              <a:rPr lang="en-US" sz="1400" b="0" dirty="0" err="1" smtClean="0">
                <a:latin typeface="+mj-lt"/>
              </a:rPr>
              <a:t>Ajoy</a:t>
            </a:r>
            <a:r>
              <a:rPr lang="en-US" sz="1400" b="0" dirty="0" smtClean="0">
                <a:latin typeface="+mj-lt"/>
              </a:rPr>
              <a:t> K. Ray</a:t>
            </a:r>
            <a:r>
              <a:rPr lang="en-US" sz="1400" b="0" dirty="0" smtClean="0">
                <a:latin typeface="+mj-lt"/>
                <a:hlinkClick r:id="rId3"/>
              </a:rPr>
              <a:t> </a:t>
            </a:r>
            <a:r>
              <a:rPr lang="en-US" sz="1400" b="0" dirty="0" smtClean="0">
                <a:latin typeface="+mj-lt"/>
              </a:rPr>
              <a:t>2005</a:t>
            </a:r>
          </a:p>
          <a:p>
            <a:pPr>
              <a:lnSpc>
                <a:spcPct val="150000"/>
              </a:lnSpc>
              <a:buFont typeface="Wingdings" panose="05000000000000000000" pitchFamily="2" charset="2"/>
              <a:buNone/>
              <a:defRPr/>
            </a:pPr>
            <a:r>
              <a:rPr lang="en-US" sz="1400" b="0" dirty="0" smtClean="0">
                <a:latin typeface="+mj-lt"/>
              </a:rPr>
              <a:t>[5]   The Essential Guide to Image Processing</a:t>
            </a:r>
          </a:p>
          <a:p>
            <a:pPr>
              <a:lnSpc>
                <a:spcPct val="150000"/>
              </a:lnSpc>
              <a:buFont typeface="Wingdings" panose="05000000000000000000" pitchFamily="2" charset="2"/>
              <a:buNone/>
              <a:defRPr/>
            </a:pPr>
            <a:r>
              <a:rPr lang="en-US" sz="1400" b="0" dirty="0" smtClean="0">
                <a:latin typeface="+mj-lt"/>
              </a:rPr>
              <a:t>       Alan C. </a:t>
            </a:r>
            <a:r>
              <a:rPr lang="en-US" sz="1400" b="0" dirty="0" err="1" smtClean="0">
                <a:latin typeface="+mj-lt"/>
              </a:rPr>
              <a:t>Bovik</a:t>
            </a:r>
            <a:r>
              <a:rPr lang="en-US" sz="1400" b="0" dirty="0" smtClean="0">
                <a:latin typeface="+mj-lt"/>
              </a:rPr>
              <a:t> 2009</a:t>
            </a:r>
          </a:p>
          <a:p>
            <a:pPr>
              <a:buFont typeface="Wingdings" panose="05000000000000000000" pitchFamily="2" charset="2"/>
              <a:buNone/>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None/>
              <a:defRPr/>
            </a:pPr>
            <a:r>
              <a:rPr lang="en-US" sz="2000" dirty="0" smtClean="0">
                <a:latin typeface="+mj-lt"/>
              </a:rPr>
              <a:t>Websites:</a:t>
            </a:r>
            <a:r>
              <a:rPr lang="en-US" dirty="0" smtClean="0"/>
              <a:t> </a:t>
            </a:r>
          </a:p>
          <a:p>
            <a:pPr>
              <a:lnSpc>
                <a:spcPct val="150000"/>
              </a:lnSpc>
              <a:buFont typeface="Wingdings" panose="05000000000000000000" pitchFamily="2" charset="2"/>
              <a:buNone/>
              <a:defRPr/>
            </a:pPr>
            <a:r>
              <a:rPr lang="en-US" sz="1400" b="0" dirty="0" smtClean="0">
                <a:latin typeface="+mj-lt"/>
              </a:rPr>
              <a:t>[1] http://</a:t>
            </a:r>
            <a:r>
              <a:rPr lang="en-US" sz="1400" b="0" smtClean="0">
                <a:latin typeface="+mj-lt"/>
              </a:rPr>
              <a:t>roboticssamy.blogspot.in/</a:t>
            </a:r>
            <a:endParaRPr lang="en-US" sz="1400" b="0" dirty="0" smtClean="0">
              <a:latin typeface="+mj-lt"/>
            </a:endParaRPr>
          </a:p>
          <a:p>
            <a:pPr>
              <a:lnSpc>
                <a:spcPct val="150000"/>
              </a:lnSpc>
              <a:buFont typeface="Wingdings" panose="05000000000000000000" pitchFamily="2" charset="2"/>
              <a:buNone/>
              <a:defRPr/>
            </a:pPr>
            <a:r>
              <a:rPr lang="en-US" sz="1400" b="0" dirty="0" smtClean="0">
                <a:latin typeface="+mj-lt"/>
              </a:rPr>
              <a:t>[2] https://www.raspberrypi.org/blog/tag/opencv/</a:t>
            </a:r>
          </a:p>
          <a:p>
            <a:pPr>
              <a:lnSpc>
                <a:spcPct val="150000"/>
              </a:lnSpc>
              <a:buFont typeface="Wingdings" panose="05000000000000000000" pitchFamily="2" charset="2"/>
              <a:buNone/>
              <a:defRPr/>
            </a:pPr>
            <a:r>
              <a:rPr lang="en-US" sz="1400" b="0" dirty="0" smtClean="0">
                <a:latin typeface="+mj-lt"/>
              </a:rPr>
              <a:t>[3] https://www.cl.cam.ac.uk/projects/raspberrypi/tutorials/robot/image_processing/</a:t>
            </a:r>
          </a:p>
          <a:p>
            <a:pPr>
              <a:lnSpc>
                <a:spcPct val="150000"/>
              </a:lnSpc>
              <a:buFont typeface="Wingdings" panose="05000000000000000000" pitchFamily="2" charset="2"/>
              <a:buNone/>
              <a:defRPr/>
            </a:pPr>
            <a:r>
              <a:rPr lang="en-US" sz="1400" b="0" dirty="0" smtClean="0">
                <a:latin typeface="+mj-lt"/>
              </a:rPr>
              <a:t>[4] http://www.imageprocessingbasics.com/</a:t>
            </a:r>
          </a:p>
          <a:p>
            <a:pPr>
              <a:lnSpc>
                <a:spcPct val="150000"/>
              </a:lnSpc>
              <a:buFont typeface="Wingdings" panose="05000000000000000000" pitchFamily="2" charset="2"/>
              <a:buNone/>
              <a:defRPr/>
            </a:pPr>
            <a:r>
              <a:rPr lang="en-US" sz="1400" b="0" dirty="0" smtClean="0">
                <a:latin typeface="+mj-lt"/>
              </a:rPr>
              <a:t>[5] http://code.tutsplus.com/tutorials/image-processing-using-python--cms-25772</a:t>
            </a:r>
            <a:endParaRPr lang="en-US" sz="1400" b="0" dirty="0" smtClean="0">
              <a:latin typeface="+mj-lt"/>
              <a:hlinkClick r:id="rId2"/>
            </a:endParaRPr>
          </a:p>
          <a:p>
            <a:pPr>
              <a:buFont typeface="Wingdings" panose="05000000000000000000" pitchFamily="2" charset="2"/>
              <a:buNone/>
              <a:defRPr/>
            </a:pPr>
            <a:endParaRPr lang="en-US" sz="1400" b="0" dirty="0" smtClean="0">
              <a:latin typeface="+mj-lt"/>
              <a:hlinkClick r:id="rId3"/>
            </a:endParaRPr>
          </a:p>
          <a:p>
            <a:pPr>
              <a:buFont typeface="Wingdings" panose="05000000000000000000" pitchFamily="2" charset="2"/>
              <a:buNone/>
              <a:defRPr/>
            </a:pPr>
            <a:endParaRPr lang="en-US" sz="1400" b="0" dirty="0" smtClean="0">
              <a:latin typeface="+mj-lt"/>
              <a:hlinkClick r:id="rId4"/>
            </a:endParaRPr>
          </a:p>
          <a:p>
            <a:pPr>
              <a:buFont typeface="Wingdings" panose="05000000000000000000" pitchFamily="2" charset="2"/>
              <a:buNone/>
              <a:defRPr/>
            </a:pPr>
            <a:endParaRPr lang="en-US" sz="1400" b="0" dirty="0" smtClean="0">
              <a:latin typeface="+mj-lt"/>
              <a:hlinkClick r:id="rId4"/>
            </a:endParaRPr>
          </a:p>
          <a:p>
            <a:pPr>
              <a:buFont typeface="Wingdings" panose="05000000000000000000" pitchFamily="2" charset="2"/>
              <a:buNone/>
              <a:defRPr/>
            </a:pPr>
            <a:endParaRPr lang="en-US" b="0" dirty="0" smtClean="0"/>
          </a:p>
          <a:p>
            <a:pP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None/>
              <a:defRPr/>
            </a:pPr>
            <a:endParaRPr lang="en-US" sz="4000" dirty="0" smtClean="0">
              <a:effectLst/>
              <a:latin typeface="+mj-lt"/>
            </a:endParaRPr>
          </a:p>
          <a:p>
            <a:pPr>
              <a:buFont typeface="Wingdings" panose="05000000000000000000" pitchFamily="2" charset="2"/>
              <a:buNone/>
              <a:defRPr/>
            </a:pPr>
            <a:endParaRPr lang="en-US" sz="4000" dirty="0" smtClean="0">
              <a:effectLst/>
              <a:latin typeface="+mj-lt"/>
            </a:endParaRPr>
          </a:p>
          <a:p>
            <a:pPr>
              <a:buFont typeface="Wingdings" panose="05000000000000000000" pitchFamily="2" charset="2"/>
              <a:buNone/>
              <a:defRPr/>
            </a:pPr>
            <a:endParaRPr lang="en-US" sz="4000" dirty="0" smtClean="0">
              <a:effectLst/>
              <a:latin typeface="+mj-lt"/>
            </a:endParaRPr>
          </a:p>
          <a:p>
            <a:pPr algn="ctr">
              <a:buFont typeface="Wingdings" panose="05000000000000000000" pitchFamily="2" charset="2"/>
              <a:buNone/>
              <a:defRPr/>
            </a:pPr>
            <a:r>
              <a:rPr lang="en-US" sz="4000" dirty="0" smtClean="0">
                <a:effectLst/>
                <a:latin typeface="+mj-lt"/>
              </a:rPr>
              <a:t>		Questions &amp; Answers</a:t>
            </a:r>
            <a:endParaRPr lang="en-US" sz="4000" dirty="0">
              <a:effectLst/>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smtClean="0">
                <a:effectLst/>
              </a:rPr>
              <a:t>Introduction</a:t>
            </a:r>
            <a:r>
              <a:rPr lang="en-US" sz="4000" b="1" dirty="0" smtClean="0"/>
              <a:t> </a:t>
            </a:r>
            <a:endParaRPr lang="en-US" sz="4000" b="1"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None/>
              <a:defRPr/>
            </a:pPr>
            <a:r>
              <a:rPr lang="en-US" sz="1400" b="0" dirty="0" smtClean="0">
                <a:latin typeface="+mj-lt"/>
              </a:rPr>
              <a:t>                </a:t>
            </a:r>
          </a:p>
          <a:p>
            <a:pPr marL="741363">
              <a:lnSpc>
                <a:spcPct val="150000"/>
              </a:lnSpc>
              <a:defRPr/>
            </a:pPr>
            <a:r>
              <a:rPr lang="en-US" sz="1400" b="0" dirty="0" smtClean="0">
                <a:latin typeface="+mj-lt"/>
              </a:rPr>
              <a:t>The aim of this project is to present a method for object detection and tracking based on its color.</a:t>
            </a:r>
          </a:p>
          <a:p>
            <a:pPr marL="741363">
              <a:lnSpc>
                <a:spcPct val="150000"/>
              </a:lnSpc>
              <a:defRPr/>
            </a:pPr>
            <a:r>
              <a:rPr lang="en-US" sz="1400" b="0" dirty="0" smtClean="0">
                <a:latin typeface="+mj-lt"/>
              </a:rPr>
              <a:t>By using this method, one can easily detect and track any object which may be a ball or book or even an enemy aircraft’s missiles i.e., this method can be used even in many security applications.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None/>
              <a:defRPr/>
            </a:pPr>
            <a:r>
              <a:rPr lang="en-US" sz="4000" dirty="0" smtClean="0">
                <a:effectLst/>
                <a:latin typeface="+mj-lt"/>
              </a:rPr>
              <a:t>   </a:t>
            </a:r>
          </a:p>
          <a:p>
            <a:pPr>
              <a:buFont typeface="Wingdings" panose="05000000000000000000" pitchFamily="2" charset="2"/>
              <a:buNone/>
              <a:defRPr/>
            </a:pPr>
            <a:endParaRPr lang="en-US" sz="4000" dirty="0" smtClean="0">
              <a:effectLst/>
              <a:latin typeface="+mj-lt"/>
            </a:endParaRPr>
          </a:p>
          <a:p>
            <a:pPr>
              <a:buFont typeface="Wingdings" panose="05000000000000000000" pitchFamily="2" charset="2"/>
              <a:buNone/>
              <a:defRPr/>
            </a:pPr>
            <a:r>
              <a:rPr lang="en-US" sz="4000" dirty="0" smtClean="0">
                <a:effectLst/>
                <a:latin typeface="+mj-lt"/>
              </a:rPr>
              <a:t>                              </a:t>
            </a:r>
          </a:p>
          <a:p>
            <a:pPr>
              <a:buFont typeface="Wingdings" panose="05000000000000000000" pitchFamily="2" charset="2"/>
              <a:buNone/>
              <a:defRPr/>
            </a:pPr>
            <a:r>
              <a:rPr lang="en-US" sz="4000" dirty="0" smtClean="0">
                <a:effectLst/>
                <a:latin typeface="+mj-lt"/>
              </a:rPr>
              <a:t>                     Thank You</a:t>
            </a:r>
            <a:br>
              <a:rPr lang="en-US" sz="4000" dirty="0" smtClean="0">
                <a:effectLst/>
                <a:latin typeface="+mj-lt"/>
              </a:rPr>
            </a:br>
            <a:endParaRPr lang="en-US" sz="4000" dirty="0">
              <a:effectLst/>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1736759044"/>
              </p:ext>
            </p:extLst>
          </p:nvPr>
        </p:nvGraphicFramePr>
        <p:xfrm>
          <a:off x="674688" y="1645920"/>
          <a:ext cx="8138161" cy="5212080"/>
        </p:xfrm>
        <a:graphic>
          <a:graphicData uri="http://schemas.openxmlformats.org/drawingml/2006/table">
            <a:tbl>
              <a:tblPr firstRow="1" bandRow="1">
                <a:tableStyleId>{2D5ABB26-0587-4C30-8999-92F81FD0307C}</a:tableStyleId>
              </a:tblPr>
              <a:tblGrid>
                <a:gridCol w="449908">
                  <a:extLst>
                    <a:ext uri="{9D8B030D-6E8A-4147-A177-3AD203B41FA5}">
                      <a16:colId xmlns:a16="http://schemas.microsoft.com/office/drawing/2014/main" val="1323243589"/>
                    </a:ext>
                  </a:extLst>
                </a:gridCol>
                <a:gridCol w="1133751">
                  <a:extLst>
                    <a:ext uri="{9D8B030D-6E8A-4147-A177-3AD203B41FA5}">
                      <a16:colId xmlns:a16="http://schemas.microsoft.com/office/drawing/2014/main" val="2029278610"/>
                    </a:ext>
                  </a:extLst>
                </a:gridCol>
                <a:gridCol w="1346330">
                  <a:extLst>
                    <a:ext uri="{9D8B030D-6E8A-4147-A177-3AD203B41FA5}">
                      <a16:colId xmlns:a16="http://schemas.microsoft.com/office/drawing/2014/main" val="3117206399"/>
                    </a:ext>
                  </a:extLst>
                </a:gridCol>
                <a:gridCol w="1452619">
                  <a:extLst>
                    <a:ext uri="{9D8B030D-6E8A-4147-A177-3AD203B41FA5}">
                      <a16:colId xmlns:a16="http://schemas.microsoft.com/office/drawing/2014/main" val="153103617"/>
                    </a:ext>
                  </a:extLst>
                </a:gridCol>
                <a:gridCol w="531446">
                  <a:extLst>
                    <a:ext uri="{9D8B030D-6E8A-4147-A177-3AD203B41FA5}">
                      <a16:colId xmlns:a16="http://schemas.microsoft.com/office/drawing/2014/main" val="879887791"/>
                    </a:ext>
                  </a:extLst>
                </a:gridCol>
                <a:gridCol w="1310900">
                  <a:extLst>
                    <a:ext uri="{9D8B030D-6E8A-4147-A177-3AD203B41FA5}">
                      <a16:colId xmlns:a16="http://schemas.microsoft.com/office/drawing/2014/main" val="1187720896"/>
                    </a:ext>
                  </a:extLst>
                </a:gridCol>
                <a:gridCol w="885743">
                  <a:extLst>
                    <a:ext uri="{9D8B030D-6E8A-4147-A177-3AD203B41FA5}">
                      <a16:colId xmlns:a16="http://schemas.microsoft.com/office/drawing/2014/main" val="685369894"/>
                    </a:ext>
                  </a:extLst>
                </a:gridCol>
                <a:gridCol w="1027464">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OBJECT DETECTION AND TRACKING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mainly focuses on the basis to implement the object detection and tracking based on its color and shape.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mainly focuses on the basis to implement the object detection and tracking based on its color.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objective is to build a model that can detect the object of specified color and that works on the basis of visual data captured from a typical webcam which has a fair clarity.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future scope of this work is to develop a robotic arm which detects and tracks the object based on color and shape.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gives the proper conception for implementing our project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Real Time Object Detection &amp; Tracking System (locally and remotely) with Rotating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presents an implementation of real time detection and tracking of an unknown object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Detection of a moving object is necessary for any surveillance system.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describes object tracking application and its implementation using different designs with rotating camera.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implementation can be expanded for multiple object tracking as well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Improve the knowledge about the camera.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1923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1035688465"/>
              </p:ext>
            </p:extLst>
          </p:nvPr>
        </p:nvGraphicFramePr>
        <p:xfrm>
          <a:off x="674688" y="1592796"/>
          <a:ext cx="8253796" cy="4846320"/>
        </p:xfrm>
        <a:graphic>
          <a:graphicData uri="http://schemas.openxmlformats.org/drawingml/2006/table">
            <a:tbl>
              <a:tblPr firstRow="1" bandRow="1">
                <a:tableStyleId>{2D5ABB26-0587-4C30-8999-92F81FD0307C}</a:tableStyleId>
              </a:tblPr>
              <a:tblGrid>
                <a:gridCol w="456301">
                  <a:extLst>
                    <a:ext uri="{9D8B030D-6E8A-4147-A177-3AD203B41FA5}">
                      <a16:colId xmlns:a16="http://schemas.microsoft.com/office/drawing/2014/main" val="1323243589"/>
                    </a:ext>
                  </a:extLst>
                </a:gridCol>
                <a:gridCol w="1149860">
                  <a:extLst>
                    <a:ext uri="{9D8B030D-6E8A-4147-A177-3AD203B41FA5}">
                      <a16:colId xmlns:a16="http://schemas.microsoft.com/office/drawing/2014/main" val="2029278610"/>
                    </a:ext>
                  </a:extLst>
                </a:gridCol>
                <a:gridCol w="1365460">
                  <a:extLst>
                    <a:ext uri="{9D8B030D-6E8A-4147-A177-3AD203B41FA5}">
                      <a16:colId xmlns:a16="http://schemas.microsoft.com/office/drawing/2014/main" val="3117206399"/>
                    </a:ext>
                  </a:extLst>
                </a:gridCol>
                <a:gridCol w="1473259">
                  <a:extLst>
                    <a:ext uri="{9D8B030D-6E8A-4147-A177-3AD203B41FA5}">
                      <a16:colId xmlns:a16="http://schemas.microsoft.com/office/drawing/2014/main" val="153103617"/>
                    </a:ext>
                  </a:extLst>
                </a:gridCol>
                <a:gridCol w="538997">
                  <a:extLst>
                    <a:ext uri="{9D8B030D-6E8A-4147-A177-3AD203B41FA5}">
                      <a16:colId xmlns:a16="http://schemas.microsoft.com/office/drawing/2014/main" val="879887791"/>
                    </a:ext>
                  </a:extLst>
                </a:gridCol>
                <a:gridCol w="1253695">
                  <a:extLst>
                    <a:ext uri="{9D8B030D-6E8A-4147-A177-3AD203B41FA5}">
                      <a16:colId xmlns:a16="http://schemas.microsoft.com/office/drawing/2014/main" val="1187720896"/>
                    </a:ext>
                  </a:extLst>
                </a:gridCol>
                <a:gridCol w="1111066">
                  <a:extLst>
                    <a:ext uri="{9D8B030D-6E8A-4147-A177-3AD203B41FA5}">
                      <a16:colId xmlns:a16="http://schemas.microsoft.com/office/drawing/2014/main" val="685369894"/>
                    </a:ext>
                  </a:extLst>
                </a:gridCol>
                <a:gridCol w="905158">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Mobile Robot for Object Detection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describes a robotic application that tracks a moving object by utilizing a mobile robot with sensors and image processing.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 the majority of surveillance and video tracking systems, the sensors are stationary.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implemented Robotic Application which will detect the objects and avoid the obstacles.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In the future, we can extend the work to detect the moving object with multiple cameras</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Use of mobile robot in object detection.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Color Image Processing and Object Tracking System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report describes a personal computer based system for automatic and semiautomatic</a:t>
                      </a:r>
                    </a:p>
                    <a:p>
                      <a:r>
                        <a:rPr lang="en-US" sz="1200" dirty="0" smtClean="0"/>
                        <a:t>tracking of objects on film or video tape.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Tracking System achieves the automation by integrating the discrete components into a</a:t>
                      </a:r>
                    </a:p>
                    <a:p>
                      <a:r>
                        <a:rPr lang="en-US" sz="1200" dirty="0" smtClean="0"/>
                        <a:t>cohesive system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1996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automation of the system removes much of the tedium of tracking objects manually as was done in the past.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Tracking System can also be used for analysis other than tracking object movements, such as color characterization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Described the application of object detection.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19237"/>
                  </a:ext>
                </a:extLst>
              </a:tr>
            </a:tbl>
          </a:graphicData>
        </a:graphic>
      </p:graphicFrame>
    </p:spTree>
    <p:extLst>
      <p:ext uri="{BB962C8B-B14F-4D97-AF65-F5344CB8AC3E}">
        <p14:creationId xmlns:p14="http://schemas.microsoft.com/office/powerpoint/2010/main" val="737587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1723426513"/>
              </p:ext>
            </p:extLst>
          </p:nvPr>
        </p:nvGraphicFramePr>
        <p:xfrm>
          <a:off x="674688" y="1592796"/>
          <a:ext cx="8253796" cy="4815840"/>
        </p:xfrm>
        <a:graphic>
          <a:graphicData uri="http://schemas.openxmlformats.org/drawingml/2006/table">
            <a:tbl>
              <a:tblPr firstRow="1" bandRow="1">
                <a:tableStyleId>{2D5ABB26-0587-4C30-8999-92F81FD0307C}</a:tableStyleId>
              </a:tblPr>
              <a:tblGrid>
                <a:gridCol w="456301">
                  <a:extLst>
                    <a:ext uri="{9D8B030D-6E8A-4147-A177-3AD203B41FA5}">
                      <a16:colId xmlns:a16="http://schemas.microsoft.com/office/drawing/2014/main" val="1323243589"/>
                    </a:ext>
                  </a:extLst>
                </a:gridCol>
                <a:gridCol w="1149860">
                  <a:extLst>
                    <a:ext uri="{9D8B030D-6E8A-4147-A177-3AD203B41FA5}">
                      <a16:colId xmlns:a16="http://schemas.microsoft.com/office/drawing/2014/main" val="2029278610"/>
                    </a:ext>
                  </a:extLst>
                </a:gridCol>
                <a:gridCol w="1365460">
                  <a:extLst>
                    <a:ext uri="{9D8B030D-6E8A-4147-A177-3AD203B41FA5}">
                      <a16:colId xmlns:a16="http://schemas.microsoft.com/office/drawing/2014/main" val="3117206399"/>
                    </a:ext>
                  </a:extLst>
                </a:gridCol>
                <a:gridCol w="1473259">
                  <a:extLst>
                    <a:ext uri="{9D8B030D-6E8A-4147-A177-3AD203B41FA5}">
                      <a16:colId xmlns:a16="http://schemas.microsoft.com/office/drawing/2014/main" val="153103617"/>
                    </a:ext>
                  </a:extLst>
                </a:gridCol>
                <a:gridCol w="538997">
                  <a:extLst>
                    <a:ext uri="{9D8B030D-6E8A-4147-A177-3AD203B41FA5}">
                      <a16:colId xmlns:a16="http://schemas.microsoft.com/office/drawing/2014/main" val="879887791"/>
                    </a:ext>
                  </a:extLst>
                </a:gridCol>
                <a:gridCol w="1253695">
                  <a:extLst>
                    <a:ext uri="{9D8B030D-6E8A-4147-A177-3AD203B41FA5}">
                      <a16:colId xmlns:a16="http://schemas.microsoft.com/office/drawing/2014/main" val="1187720896"/>
                    </a:ext>
                  </a:extLst>
                </a:gridCol>
                <a:gridCol w="1111066">
                  <a:extLst>
                    <a:ext uri="{9D8B030D-6E8A-4147-A177-3AD203B41FA5}">
                      <a16:colId xmlns:a16="http://schemas.microsoft.com/office/drawing/2014/main" val="685369894"/>
                    </a:ext>
                  </a:extLst>
                </a:gridCol>
                <a:gridCol w="905158">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PRACTICAL APPLICATIONS OF ROBOTIC HAND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Robotic hand is used in image processing our paper Presents various application for robotic hand.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robot and robotic arm provide main function and useful for human worker in industry.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 this paper we establish practical laboratory application.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This project can be extended for industrial automation.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Industrial use of robotic arm using  object detection.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r>
                        <a:rPr lang="en-US" sz="1200" dirty="0" smtClean="0"/>
                        <a:t>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Automated Driving Vehicle Using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paper focuses on control and automation of intelligent road symbol detection system for vehicles in normal environment conditions.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Exploring the Signal Processing concepts such as Image Processing and Computer Vision along with algorithms of Data Structures we have developed a prototype of an autonomous vehicle with the a motivation to decrease the accidents.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The image processing algorithms used here have found a lot of practical applications and it is still one of the most extensively researched areas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Technologies like corporative driving and inter-vehicle communication can be further included in order to enhance the efficiency.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technique is used in safety purpose while driving.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19237"/>
                  </a:ext>
                </a:extLst>
              </a:tr>
            </a:tbl>
          </a:graphicData>
        </a:graphic>
      </p:graphicFrame>
    </p:spTree>
    <p:extLst>
      <p:ext uri="{BB962C8B-B14F-4D97-AF65-F5344CB8AC3E}">
        <p14:creationId xmlns:p14="http://schemas.microsoft.com/office/powerpoint/2010/main" val="45175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203537934"/>
              </p:ext>
            </p:extLst>
          </p:nvPr>
        </p:nvGraphicFramePr>
        <p:xfrm>
          <a:off x="674688" y="1592796"/>
          <a:ext cx="8253796" cy="4023360"/>
        </p:xfrm>
        <a:graphic>
          <a:graphicData uri="http://schemas.openxmlformats.org/drawingml/2006/table">
            <a:tbl>
              <a:tblPr firstRow="1" bandRow="1">
                <a:tableStyleId>{2D5ABB26-0587-4C30-8999-92F81FD0307C}</a:tableStyleId>
              </a:tblPr>
              <a:tblGrid>
                <a:gridCol w="456301">
                  <a:extLst>
                    <a:ext uri="{9D8B030D-6E8A-4147-A177-3AD203B41FA5}">
                      <a16:colId xmlns:a16="http://schemas.microsoft.com/office/drawing/2014/main" val="1323243589"/>
                    </a:ext>
                  </a:extLst>
                </a:gridCol>
                <a:gridCol w="1149860">
                  <a:extLst>
                    <a:ext uri="{9D8B030D-6E8A-4147-A177-3AD203B41FA5}">
                      <a16:colId xmlns:a16="http://schemas.microsoft.com/office/drawing/2014/main" val="2029278610"/>
                    </a:ext>
                  </a:extLst>
                </a:gridCol>
                <a:gridCol w="1365460">
                  <a:extLst>
                    <a:ext uri="{9D8B030D-6E8A-4147-A177-3AD203B41FA5}">
                      <a16:colId xmlns:a16="http://schemas.microsoft.com/office/drawing/2014/main" val="3117206399"/>
                    </a:ext>
                  </a:extLst>
                </a:gridCol>
                <a:gridCol w="1473259">
                  <a:extLst>
                    <a:ext uri="{9D8B030D-6E8A-4147-A177-3AD203B41FA5}">
                      <a16:colId xmlns:a16="http://schemas.microsoft.com/office/drawing/2014/main" val="153103617"/>
                    </a:ext>
                  </a:extLst>
                </a:gridCol>
                <a:gridCol w="538997">
                  <a:extLst>
                    <a:ext uri="{9D8B030D-6E8A-4147-A177-3AD203B41FA5}">
                      <a16:colId xmlns:a16="http://schemas.microsoft.com/office/drawing/2014/main" val="879887791"/>
                    </a:ext>
                  </a:extLst>
                </a:gridCol>
                <a:gridCol w="1253695">
                  <a:extLst>
                    <a:ext uri="{9D8B030D-6E8A-4147-A177-3AD203B41FA5}">
                      <a16:colId xmlns:a16="http://schemas.microsoft.com/office/drawing/2014/main" val="1187720896"/>
                    </a:ext>
                  </a:extLst>
                </a:gridCol>
                <a:gridCol w="1111066">
                  <a:extLst>
                    <a:ext uri="{9D8B030D-6E8A-4147-A177-3AD203B41FA5}">
                      <a16:colId xmlns:a16="http://schemas.microsoft.com/office/drawing/2014/main" val="685369894"/>
                    </a:ext>
                  </a:extLst>
                </a:gridCol>
                <a:gridCol w="905158">
                  <a:extLst>
                    <a:ext uri="{9D8B030D-6E8A-4147-A177-3AD203B41FA5}">
                      <a16:colId xmlns:a16="http://schemas.microsoft.com/office/drawing/2014/main" val="2539466952"/>
                    </a:ext>
                  </a:extLst>
                </a:gridCol>
              </a:tblGrid>
              <a:tr h="708470">
                <a:tc>
                  <a:txBody>
                    <a:bodyPr/>
                    <a:lstStyle/>
                    <a:p>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Title of paper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Abstract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Proposed approach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Year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Focus/function</a:t>
                      </a:r>
                    </a:p>
                    <a:p>
                      <a:r>
                        <a:rPr lang="en-US" sz="1200" dirty="0" smtClean="0"/>
                        <a:t>/conclusion</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Future 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Your opinion/comments/Suggestion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r>
                        <a:rPr lang="en-US" sz="1200" dirty="0" smtClean="0"/>
                        <a:t>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Object Tracking Using Embedded Platform for Video Surveillance.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real-time object tracking approach is important in video surveillance.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Object detection, object classification and object tracking are the basic steps for tracking an object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 this paper, we proposed the color based algorithm to track the object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In future, the proposed algorithm will be used to remove the illumination, rotation and occlusions problems by adding color specification in proposed algorithm, which will be further research topic.</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Describe the scope of object detection.</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bl>
          </a:graphicData>
        </a:graphic>
      </p:graphicFrame>
    </p:spTree>
    <p:extLst>
      <p:ext uri="{BB962C8B-B14F-4D97-AF65-F5344CB8AC3E}">
        <p14:creationId xmlns:p14="http://schemas.microsoft.com/office/powerpoint/2010/main" val="1000839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2484090932"/>
              </p:ext>
            </p:extLst>
          </p:nvPr>
        </p:nvGraphicFramePr>
        <p:xfrm>
          <a:off x="1439652" y="1592796"/>
          <a:ext cx="5637872" cy="3908870"/>
        </p:xfrm>
        <a:graphic>
          <a:graphicData uri="http://schemas.openxmlformats.org/drawingml/2006/table">
            <a:tbl>
              <a:tblPr firstRow="1" bandRow="1">
                <a:tableStyleId>{2D5ABB26-0587-4C30-8999-92F81FD0307C}</a:tableStyleId>
              </a:tblPr>
              <a:tblGrid>
                <a:gridCol w="692054">
                  <a:extLst>
                    <a:ext uri="{9D8B030D-6E8A-4147-A177-3AD203B41FA5}">
                      <a16:colId xmlns:a16="http://schemas.microsoft.com/office/drawing/2014/main" val="1323243589"/>
                    </a:ext>
                  </a:extLst>
                </a:gridCol>
                <a:gridCol w="1743948">
                  <a:extLst>
                    <a:ext uri="{9D8B030D-6E8A-4147-A177-3AD203B41FA5}">
                      <a16:colId xmlns:a16="http://schemas.microsoft.com/office/drawing/2014/main" val="2029278610"/>
                    </a:ext>
                  </a:extLst>
                </a:gridCol>
                <a:gridCol w="3201870">
                  <a:extLst>
                    <a:ext uri="{9D8B030D-6E8A-4147-A177-3AD203B41FA5}">
                      <a16:colId xmlns:a16="http://schemas.microsoft.com/office/drawing/2014/main" val="3117206399"/>
                    </a:ext>
                  </a:extLst>
                </a:gridCol>
              </a:tblGrid>
              <a:tr h="708470">
                <a:tc>
                  <a:txBody>
                    <a:bodyPr/>
                    <a:lstStyle/>
                    <a:p>
                      <a:pPr algn="l"/>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Book Name</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smtClean="0"/>
                        <a:t>Author’s Name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pPr algn="l"/>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Digital Image Processing: Part I</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Huiyu</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Zhou, </a:t>
                      </a:r>
                      <a:r>
                        <a:rPr lang="en-US" sz="1200" b="0" kern="1200" dirty="0" err="1" smtClean="0">
                          <a:solidFill>
                            <a:schemeClr val="tx1"/>
                          </a:solidFill>
                          <a:latin typeface="+mn-lt"/>
                          <a:ea typeface="+mn-ea"/>
                          <a:cs typeface="+mn-cs"/>
                        </a:rPr>
                        <a:t>Jiahua</a:t>
                      </a:r>
                      <a:r>
                        <a:rPr lang="en-US" sz="1200" b="0" kern="1200" dirty="0" smtClean="0">
                          <a:solidFill>
                            <a:schemeClr val="tx1"/>
                          </a:solidFill>
                          <a:latin typeface="+mn-lt"/>
                          <a:ea typeface="+mn-ea"/>
                          <a:cs typeface="+mn-cs"/>
                        </a:rPr>
                        <a:t> Wu , </a:t>
                      </a:r>
                      <a:r>
                        <a:rPr lang="en-US" sz="1200" b="0" kern="1200" dirty="0" err="1" smtClean="0">
                          <a:solidFill>
                            <a:schemeClr val="tx1"/>
                          </a:solidFill>
                          <a:latin typeface="+mn-lt"/>
                          <a:ea typeface="+mn-ea"/>
                          <a:cs typeface="+mn-cs"/>
                        </a:rPr>
                        <a:t>Jianguo</a:t>
                      </a:r>
                      <a:r>
                        <a:rPr lang="en-US" sz="1200" b="0" kern="1200" dirty="0" smtClean="0">
                          <a:solidFill>
                            <a:schemeClr val="tx1"/>
                          </a:solidFill>
                          <a:latin typeface="+mn-lt"/>
                          <a:ea typeface="+mn-ea"/>
                          <a:cs typeface="+mn-cs"/>
                        </a:rPr>
                        <a:t> Zhang</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pPr algn="l"/>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Image Processing: The Fundamental, 2nd Edition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Maria </a:t>
                      </a:r>
                      <a:r>
                        <a:rPr lang="en-US" sz="1200" b="0" kern="1200" dirty="0" err="1" smtClean="0">
                          <a:solidFill>
                            <a:schemeClr val="tx1"/>
                          </a:solidFill>
                          <a:latin typeface="+mn-lt"/>
                          <a:ea typeface="+mn-ea"/>
                          <a:cs typeface="+mn-cs"/>
                        </a:rPr>
                        <a:t>Petrou</a:t>
                      </a:r>
                      <a:r>
                        <a:rPr lang="en-US" sz="1200" b="0" kern="1200" dirty="0" smtClean="0">
                          <a:solidFill>
                            <a:schemeClr val="tx1"/>
                          </a:solidFill>
                          <a:latin typeface="+mn-lt"/>
                          <a:ea typeface="+mn-ea"/>
                          <a:cs typeface="+mn-cs"/>
                        </a:rPr>
                        <a:t>, Costas </a:t>
                      </a:r>
                      <a:r>
                        <a:rPr lang="en-US" sz="1200" b="0" kern="1200" dirty="0" err="1" smtClean="0">
                          <a:solidFill>
                            <a:schemeClr val="tx1"/>
                          </a:solidFill>
                          <a:latin typeface="+mn-lt"/>
                          <a:ea typeface="+mn-ea"/>
                          <a:cs typeface="+mn-cs"/>
                        </a:rPr>
                        <a:t>Petrou</a:t>
                      </a:r>
                      <a:endParaRPr lang="en-US" sz="1200" b="0" kern="1200" dirty="0" smtClean="0">
                        <a:solidFill>
                          <a:schemeClr val="tx1"/>
                        </a:solidFill>
                        <a:latin typeface="+mn-lt"/>
                        <a:ea typeface="+mn-ea"/>
                        <a:cs typeface="+mn-cs"/>
                      </a:endParaRP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488507"/>
                  </a:ext>
                </a:extLst>
              </a:tr>
              <a:tr h="410462">
                <a:tc>
                  <a:txBody>
                    <a:bodyPr/>
                    <a:lstStyle/>
                    <a:p>
                      <a:pPr algn="l"/>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Image Processing and Acquisition using Python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Ravishankar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Chityala</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Sridevi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Pudipeddi</a:t>
                      </a:r>
                      <a:r>
                        <a:rPr lang="en-US" sz="1200" b="0" kern="1200" dirty="0" smtClean="0">
                          <a:solidFill>
                            <a:schemeClr val="tx1"/>
                          </a:solidFill>
                          <a:latin typeface="+mn-lt"/>
                          <a:ea typeface="+mn-ea"/>
                          <a:cs typeface="+mn-cs"/>
                        </a:rPr>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273316"/>
                  </a:ext>
                </a:extLst>
              </a:tr>
              <a:tr h="410462">
                <a:tc>
                  <a:txBody>
                    <a:bodyPr/>
                    <a:lstStyle/>
                    <a:p>
                      <a:pPr algn="l"/>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Image Processing: Principles and Applications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latin typeface="+mn-lt"/>
                          <a:ea typeface="+mn-ea"/>
                          <a:cs typeface="+mn-cs"/>
                        </a:rPr>
                        <a:t>Tinku</a:t>
                      </a:r>
                      <a:r>
                        <a:rPr lang="en-US" sz="1200" b="0" kern="1200" dirty="0" smtClean="0">
                          <a:solidFill>
                            <a:schemeClr val="tx1"/>
                          </a:solidFill>
                          <a:latin typeface="+mn-lt"/>
                          <a:ea typeface="+mn-ea"/>
                          <a:cs typeface="+mn-cs"/>
                        </a:rPr>
                        <a:t> Acharya, </a:t>
                      </a:r>
                      <a:r>
                        <a:rPr lang="en-US" sz="1200" b="0" kern="1200" dirty="0" err="1" smtClean="0">
                          <a:solidFill>
                            <a:schemeClr val="tx1"/>
                          </a:solidFill>
                          <a:latin typeface="+mn-lt"/>
                          <a:ea typeface="+mn-ea"/>
                          <a:cs typeface="+mn-cs"/>
                        </a:rPr>
                        <a:t>Ajoy</a:t>
                      </a:r>
                      <a:r>
                        <a:rPr lang="en-US" sz="1200" b="0" kern="1200" dirty="0" smtClean="0">
                          <a:solidFill>
                            <a:schemeClr val="tx1"/>
                          </a:solidFill>
                          <a:latin typeface="+mn-lt"/>
                          <a:ea typeface="+mn-ea"/>
                          <a:cs typeface="+mn-cs"/>
                        </a:rPr>
                        <a:t> K. Ray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76098"/>
                  </a:ext>
                </a:extLst>
              </a:tr>
              <a:tr h="410462">
                <a:tc>
                  <a:txBody>
                    <a:bodyPr/>
                    <a:lstStyle/>
                    <a:p>
                      <a:pPr algn="l"/>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The Essential Guide to Image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Alan C. </a:t>
                      </a:r>
                      <a:r>
                        <a:rPr lang="en-US" sz="1200" b="0" kern="1200" dirty="0" err="1" smtClean="0">
                          <a:solidFill>
                            <a:schemeClr val="tx1"/>
                          </a:solidFill>
                          <a:latin typeface="+mn-lt"/>
                          <a:ea typeface="+mn-ea"/>
                          <a:cs typeface="+mn-cs"/>
                        </a:rPr>
                        <a:t>Bovik</a:t>
                      </a:r>
                      <a:r>
                        <a:rPr lang="en-US" sz="1200" b="0" kern="1200" dirty="0" smtClean="0">
                          <a:solidFill>
                            <a:schemeClr val="tx1"/>
                          </a:solidFill>
                          <a:latin typeface="+mn-lt"/>
                          <a:ea typeface="+mn-ea"/>
                          <a:cs typeface="+mn-cs"/>
                        </a:rPr>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388360"/>
                  </a:ext>
                </a:extLst>
              </a:tr>
            </a:tbl>
          </a:graphicData>
        </a:graphic>
      </p:graphicFrame>
    </p:spTree>
    <p:extLst>
      <p:ext uri="{BB962C8B-B14F-4D97-AF65-F5344CB8AC3E}">
        <p14:creationId xmlns:p14="http://schemas.microsoft.com/office/powerpoint/2010/main" val="3277482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b="1" dirty="0" smtClean="0">
                <a:effectLst/>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3881987861"/>
              </p:ext>
            </p:extLst>
          </p:nvPr>
        </p:nvGraphicFramePr>
        <p:xfrm>
          <a:off x="1439652" y="1592796"/>
          <a:ext cx="5904656" cy="3037136"/>
        </p:xfrm>
        <a:graphic>
          <a:graphicData uri="http://schemas.openxmlformats.org/drawingml/2006/table">
            <a:tbl>
              <a:tblPr firstRow="1" bandRow="1">
                <a:tableStyleId>{2D5ABB26-0587-4C30-8999-92F81FD0307C}</a:tableStyleId>
              </a:tblPr>
              <a:tblGrid>
                <a:gridCol w="648072">
                  <a:extLst>
                    <a:ext uri="{9D8B030D-6E8A-4147-A177-3AD203B41FA5}">
                      <a16:colId xmlns:a16="http://schemas.microsoft.com/office/drawing/2014/main" val="1323243589"/>
                    </a:ext>
                  </a:extLst>
                </a:gridCol>
                <a:gridCol w="5256584">
                  <a:extLst>
                    <a:ext uri="{9D8B030D-6E8A-4147-A177-3AD203B41FA5}">
                      <a16:colId xmlns:a16="http://schemas.microsoft.com/office/drawing/2014/main" val="2029278610"/>
                    </a:ext>
                  </a:extLst>
                </a:gridCol>
              </a:tblGrid>
              <a:tr h="708470">
                <a:tc>
                  <a:txBody>
                    <a:bodyPr/>
                    <a:lstStyle/>
                    <a:p>
                      <a:pPr algn="l"/>
                      <a:r>
                        <a:rPr lang="en-US" sz="1200" dirty="0" err="1" smtClean="0"/>
                        <a:t>Sr.No</a:t>
                      </a:r>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tx1"/>
                          </a:solidFill>
                          <a:latin typeface="+mn-lt"/>
                          <a:ea typeface="+mn-ea"/>
                          <a:cs typeface="+mn-cs"/>
                        </a:rPr>
                        <a:t>Website</a:t>
                      </a:r>
                      <a:r>
                        <a:rPr lang="en-US" sz="1200" kern="1200" baseline="0" dirty="0" smtClean="0">
                          <a:solidFill>
                            <a:schemeClr val="tx1"/>
                          </a:solidFill>
                          <a:latin typeface="+mn-lt"/>
                          <a:ea typeface="+mn-ea"/>
                          <a:cs typeface="+mn-cs"/>
                        </a:rPr>
                        <a:t> Link:</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61014"/>
                  </a:ext>
                </a:extLst>
              </a:tr>
              <a:tr h="410462">
                <a:tc>
                  <a:txBody>
                    <a:bodyPr/>
                    <a:lstStyle/>
                    <a:p>
                      <a:pPr algn="l"/>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http://roboticssamy.blogspot.in/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215116"/>
                  </a:ext>
                </a:extLst>
              </a:tr>
              <a:tr h="410462">
                <a:tc>
                  <a:txBody>
                    <a:bodyPr/>
                    <a:lstStyle/>
                    <a:p>
                      <a:pPr algn="l"/>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https://www.raspberrypi.org/blog/tag/opencv/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488507"/>
                  </a:ext>
                </a:extLst>
              </a:tr>
              <a:tr h="410462">
                <a:tc>
                  <a:txBody>
                    <a:bodyPr/>
                    <a:lstStyle/>
                    <a:p>
                      <a:pPr algn="l"/>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kern="1200" dirty="0" smtClean="0">
                          <a:solidFill>
                            <a:schemeClr val="tx1"/>
                          </a:solidFill>
                          <a:latin typeface="+mn-lt"/>
                          <a:ea typeface="+mn-ea"/>
                          <a:cs typeface="+mn-cs"/>
                        </a:rPr>
                        <a:t>https://www.cl.cam.ac.uk/projects/raspberrypi/tutorials/robot/image_processing/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273316"/>
                  </a:ext>
                </a:extLst>
              </a:tr>
              <a:tr h="410462">
                <a:tc>
                  <a:txBody>
                    <a:bodyPr/>
                    <a:lstStyle/>
                    <a:p>
                      <a:pPr algn="l"/>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http://www.imageprocessingbasics.com/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76098"/>
                  </a:ext>
                </a:extLst>
              </a:tr>
              <a:tr h="410462">
                <a:tc>
                  <a:txBody>
                    <a:bodyPr/>
                    <a:lstStyle/>
                    <a:p>
                      <a:pPr algn="l"/>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buFont typeface="Wingdings" panose="05000000000000000000" pitchFamily="2" charset="2"/>
                        <a:buNone/>
                        <a:defRPr/>
                      </a:pPr>
                      <a:r>
                        <a:rPr lang="en-US" sz="1200" b="0" kern="1200" dirty="0" smtClean="0">
                          <a:solidFill>
                            <a:schemeClr val="tx1"/>
                          </a:solidFill>
                          <a:latin typeface="+mn-lt"/>
                          <a:ea typeface="+mn-ea"/>
                          <a:cs typeface="+mn-cs"/>
                        </a:rPr>
                        <a:t>http://code.tutsplus.com/tutorials/image-processing-using-python--cms-25772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388360"/>
                  </a:ext>
                </a:extLst>
              </a:tr>
            </a:tbl>
          </a:graphicData>
        </a:graphic>
      </p:graphicFrame>
    </p:spTree>
    <p:extLst>
      <p:ext uri="{BB962C8B-B14F-4D97-AF65-F5344CB8AC3E}">
        <p14:creationId xmlns:p14="http://schemas.microsoft.com/office/powerpoint/2010/main" val="321278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GCSE01</Template>
  <TotalTime>3116</TotalTime>
  <Words>1591</Words>
  <Application>Microsoft Office PowerPoint</Application>
  <PresentationFormat>On-screen Show (4:3)</PresentationFormat>
  <Paragraphs>321</Paragraphs>
  <Slides>30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Times New Roman</vt:lpstr>
      <vt:lpstr>Wingdings</vt:lpstr>
      <vt:lpstr>AIIA00</vt:lpstr>
      <vt:lpstr>1_AIIA00</vt:lpstr>
      <vt:lpstr>     RAJIV GANDHI COLLEGE OF ENGINEERING &amp; RESEARCH, NAGPUR    Department of Computer Science &amp; Engineering   </vt:lpstr>
      <vt:lpstr>Content  </vt:lpstr>
      <vt:lpstr>Introduction </vt:lpstr>
      <vt:lpstr>Literature Survey</vt:lpstr>
      <vt:lpstr>Literature Survey</vt:lpstr>
      <vt:lpstr>Literature Survey</vt:lpstr>
      <vt:lpstr>Literature Survey</vt:lpstr>
      <vt:lpstr>Literature Survey</vt:lpstr>
      <vt:lpstr>Literature Survey</vt:lpstr>
      <vt:lpstr>Problem Statement </vt:lpstr>
      <vt:lpstr>Existing System</vt:lpstr>
      <vt:lpstr>Aim &amp; Objective</vt:lpstr>
      <vt:lpstr>Propose Work</vt:lpstr>
      <vt:lpstr>System Diagram/Architecture</vt:lpstr>
      <vt:lpstr>Methodology/Algorithm</vt:lpstr>
      <vt:lpstr>Implementation Strategies  </vt:lpstr>
      <vt:lpstr>Pseudo code </vt:lpstr>
      <vt:lpstr>Pseudo code </vt:lpstr>
      <vt:lpstr>Flow Chart</vt:lpstr>
      <vt:lpstr>S/W &amp; H/W Requirements </vt:lpstr>
      <vt:lpstr> Cost Estimation </vt:lpstr>
      <vt:lpstr>Result </vt:lpstr>
      <vt:lpstr>Result </vt:lpstr>
      <vt:lpstr>Conclusion </vt:lpstr>
      <vt:lpstr>References</vt:lpstr>
      <vt:lpstr>PowerPoint Presentation</vt:lpstr>
      <vt:lpstr>PowerPoint Presentation</vt:lpstr>
      <vt:lpstr>PowerPoint Presentation</vt:lpstr>
      <vt:lpstr>PowerPoint Presentation</vt:lpstr>
      <vt:lpstr>PowerPoint Presentation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Giuseppe Attardi</dc:creator>
  <cp:lastModifiedBy>Omkar Kirpan</cp:lastModifiedBy>
  <cp:revision>479</cp:revision>
  <dcterms:created xsi:type="dcterms:W3CDTF">2002-09-10T18:29:40Z</dcterms:created>
  <dcterms:modified xsi:type="dcterms:W3CDTF">2017-03-22T07:58:49Z</dcterms:modified>
</cp:coreProperties>
</file>