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82" r:id="rId7"/>
    <p:sldId id="263" r:id="rId8"/>
    <p:sldId id="283" r:id="rId9"/>
    <p:sldId id="284" r:id="rId10"/>
    <p:sldId id="285" r:id="rId11"/>
    <p:sldId id="288" r:id="rId12"/>
    <p:sldId id="286" r:id="rId13"/>
    <p:sldId id="287" r:id="rId14"/>
    <p:sldId id="266" r:id="rId15"/>
    <p:sldId id="290" r:id="rId16"/>
    <p:sldId id="292" r:id="rId17"/>
    <p:sldId id="293" r:id="rId18"/>
    <p:sldId id="294" r:id="rId19"/>
    <p:sldId id="291" r:id="rId20"/>
    <p:sldId id="279" r:id="rId21"/>
    <p:sldId id="267" r:id="rId22"/>
    <p:sldId id="269" r:id="rId23"/>
    <p:sldId id="270" r:id="rId24"/>
    <p:sldId id="289"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4F64D-F928-4EFC-A29D-8CB601447F14}"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BFC05-9A6B-4667-B25C-3BDB0395AE53}" type="slidenum">
              <a:rPr lang="en-IN" smtClean="0"/>
              <a:t>‹#›</a:t>
            </a:fld>
            <a:endParaRPr lang="en-IN"/>
          </a:p>
        </p:txBody>
      </p:sp>
    </p:spTree>
    <p:extLst>
      <p:ext uri="{BB962C8B-B14F-4D97-AF65-F5344CB8AC3E}">
        <p14:creationId xmlns:p14="http://schemas.microsoft.com/office/powerpoint/2010/main" val="213165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22116321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34200306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97285708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193531966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798903320"/>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4870186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45630610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90604977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04416335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67215782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87447204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dirty="0"/>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baeldung.com/java-aes-encryption-decryption" TargetMode="External"/><Relationship Id="rId3" Type="http://schemas.openxmlformats.org/officeDocument/2006/relationships/image" Target="../media/image3.png"/><Relationship Id="rId7" Type="http://schemas.openxmlformats.org/officeDocument/2006/relationships/hyperlink" Target="https://www.google.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stackoverflow.com/questions/56083444/invoke-gradle-in-jenkins-pipeline" TargetMode="External"/><Relationship Id="rId5" Type="http://schemas.openxmlformats.org/officeDocument/2006/relationships/hyperlink" Target="https://www.youtube.com/watch?v=adG0vq5boL8" TargetMode="External"/><Relationship Id="rId4" Type="http://schemas.openxmlformats.org/officeDocument/2006/relationships/hyperlink" Target="https://stackoverflow.com/questions/6865538/solving-a-communications-link-failure-with-jdbc-and-mysql" TargetMode="External"/><Relationship Id="rId9" Type="http://schemas.openxmlformats.org/officeDocument/2006/relationships/hyperlink" Target="https://howtodoinjava.com/java/java-security/aes-256-encryption-decryp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Omkar Sunil Kulkarni</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Omkar Sunil Kulkarni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HDFC(API Developer)</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omkar6425@gmail.com</a:t>
            </a:r>
            <a:endParaRPr lang="en-IN" sz="1050"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ea typeface="Arial" panose="020B0604020202020204" pitchFamily="34" charset="0"/>
              </a:rPr>
              <a:t>G</a:t>
            </a:r>
            <a:r>
              <a:rPr lang="en-IN" sz="1800" b="1" dirty="0">
                <a:effectLst/>
                <a:latin typeface="Times New Roman" panose="02020603050405020304" pitchFamily="18" charset="0"/>
                <a:ea typeface="Arial" panose="020B0604020202020204" pitchFamily="34" charset="0"/>
              </a:rPr>
              <a:t>uided </a:t>
            </a:r>
            <a:r>
              <a:rPr lang="en-IN" b="1" dirty="0">
                <a:latin typeface="Times New Roman" panose="02020603050405020304" pitchFamily="18" charset="0"/>
                <a:ea typeface="Arial" panose="020B0604020202020204" pitchFamily="34" charset="0"/>
              </a:rPr>
              <a:t>B</a:t>
            </a:r>
            <a:r>
              <a:rPr lang="en-IN" sz="1800" b="1" dirty="0">
                <a:effectLst/>
                <a:latin typeface="Times New Roman" panose="02020603050405020304" pitchFamily="18" charset="0"/>
                <a:ea typeface="Arial" panose="020B0604020202020204" pitchFamily="34" charset="0"/>
              </a:rPr>
              <a:t>y : Javeed Sir</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10/05/2023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41D1C-753E-4E56-ED29-BBE02117F04D}"/>
              </a:ext>
            </a:extLst>
          </p:cNvPr>
          <p:cNvSpPr>
            <a:spLocks noGrp="1"/>
          </p:cNvSpPr>
          <p:nvPr>
            <p:ph idx="1"/>
          </p:nvPr>
        </p:nvSpPr>
        <p:spPr>
          <a:xfrm>
            <a:off x="299540" y="2257453"/>
            <a:ext cx="10422500" cy="4438605"/>
          </a:xfrm>
        </p:spPr>
        <p:txBody>
          <a:bodyPr>
            <a:normAutofit/>
          </a:bodyPr>
          <a:lstStyle/>
          <a:p>
            <a:pPr>
              <a:buFont typeface="Arial" panose="020B0604020202020204" pitchFamily="34" charset="0"/>
              <a:buChar char="•"/>
            </a:pPr>
            <a:r>
              <a:rPr lang="en-US" sz="2600" dirty="0"/>
              <a:t>Modify the Java (or equivalent) code so that it is exposed as a HTTP web service.</a:t>
            </a:r>
          </a:p>
          <a:p>
            <a:pPr>
              <a:buFont typeface="Arial" panose="020B0604020202020204" pitchFamily="34" charset="0"/>
              <a:buChar char="•"/>
            </a:pPr>
            <a:r>
              <a:rPr lang="en-US" sz="2600" dirty="0"/>
              <a:t>Accept a single </a:t>
            </a:r>
            <a:r>
              <a:rPr lang="en-US" sz="2600" dirty="0" err="1"/>
              <a:t>EmployeeID</a:t>
            </a:r>
            <a:r>
              <a:rPr lang="en-US" sz="2600" dirty="0"/>
              <a:t> in the request and return all three fields of that Employee in the response.</a:t>
            </a:r>
          </a:p>
          <a:p>
            <a:pPr>
              <a:buFont typeface="Arial" panose="020B0604020202020204" pitchFamily="34" charset="0"/>
              <a:buChar char="•"/>
            </a:pPr>
            <a:r>
              <a:rPr lang="en-US" sz="2600" dirty="0"/>
              <a:t>Print a log file with date-timestamp for every time the web service is called.</a:t>
            </a:r>
          </a:p>
          <a:p>
            <a:pPr>
              <a:buFont typeface="Arial" panose="020B0604020202020204" pitchFamily="34" charset="0"/>
              <a:buChar char="•"/>
            </a:pPr>
            <a:r>
              <a:rPr lang="en-US" sz="2600" dirty="0"/>
              <a:t>Rotate the log file if the size exceeds 1MB i.e., backup the existing file and create a new log file.</a:t>
            </a:r>
          </a:p>
          <a:p>
            <a:endParaRPr lang="en-IN" sz="2300" dirty="0"/>
          </a:p>
        </p:txBody>
      </p:sp>
      <p:pic>
        <p:nvPicPr>
          <p:cNvPr id="5" name="Picture 4">
            <a:extLst>
              <a:ext uri="{FF2B5EF4-FFF2-40B4-BE49-F238E27FC236}">
                <a16:creationId xmlns:a16="http://schemas.microsoft.com/office/drawing/2014/main" id="{EBEC0153-093E-53DF-8561-ADA30024637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6" name="Straight Connector 5">
            <a:extLst>
              <a:ext uri="{FF2B5EF4-FFF2-40B4-BE49-F238E27FC236}">
                <a16:creationId xmlns:a16="http://schemas.microsoft.com/office/drawing/2014/main" id="{3F154EA5-1674-C5FB-F985-6DF75595E54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C98118-12D5-EEC1-69C8-D49F3057D16D}"/>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14A29287-D4CB-DFC7-CCD6-582ED59F7A62}"/>
              </a:ext>
            </a:extLst>
          </p:cNvPr>
          <p:cNvSpPr txBox="1"/>
          <p:nvPr/>
        </p:nvSpPr>
        <p:spPr>
          <a:xfrm>
            <a:off x="420838" y="1169774"/>
            <a:ext cx="6487961" cy="1323439"/>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Web Service Development</a:t>
            </a:r>
          </a:p>
          <a:p>
            <a:endParaRPr lang="en-IN"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070146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B5E54-0AE1-0218-7184-36E91CE252E7}"/>
              </a:ext>
            </a:extLst>
          </p:cNvPr>
          <p:cNvSpPr>
            <a:spLocks noGrp="1"/>
          </p:cNvSpPr>
          <p:nvPr>
            <p:ph idx="1"/>
          </p:nvPr>
        </p:nvSpPr>
        <p:spPr>
          <a:xfrm>
            <a:off x="394787" y="2434902"/>
            <a:ext cx="6537648" cy="4385253"/>
          </a:xfrm>
        </p:spPr>
        <p:txBody>
          <a:bodyPr/>
          <a:lstStyle/>
          <a:p>
            <a:pPr>
              <a:buFont typeface="Arial" panose="020B0604020202020204" pitchFamily="34" charset="0"/>
              <a:buChar char="•"/>
            </a:pPr>
            <a:r>
              <a:rPr lang="en-US" sz="2500" dirty="0"/>
              <a:t>To Write a separate Java (or equivalent) client program to call this web service.</a:t>
            </a:r>
          </a:p>
          <a:p>
            <a:pPr>
              <a:buFont typeface="Arial" panose="020B0604020202020204" pitchFamily="34" charset="0"/>
              <a:buChar char="•"/>
            </a:pPr>
            <a:r>
              <a:rPr lang="en-US" sz="2500" dirty="0"/>
              <a:t>Update the code of the web service so that DateOfBirth is encrypted using AES-256.</a:t>
            </a:r>
          </a:p>
          <a:p>
            <a:pPr>
              <a:buFont typeface="Arial" panose="020B0604020202020204" pitchFamily="34" charset="0"/>
              <a:buChar char="•"/>
            </a:pPr>
            <a:r>
              <a:rPr lang="en-US" sz="2500" dirty="0"/>
              <a:t>Update the client program to decrypt this encrypted value.</a:t>
            </a:r>
          </a:p>
          <a:p>
            <a:endParaRPr lang="en-IN" dirty="0"/>
          </a:p>
        </p:txBody>
      </p:sp>
      <p:pic>
        <p:nvPicPr>
          <p:cNvPr id="4" name="Picture 3">
            <a:extLst>
              <a:ext uri="{FF2B5EF4-FFF2-40B4-BE49-F238E27FC236}">
                <a16:creationId xmlns:a16="http://schemas.microsoft.com/office/drawing/2014/main" id="{49531DC7-C3A7-415B-90B1-ACB0708A500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C0871B04-7A23-DE37-5D43-907FC58E1074}"/>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1B211A2-0B13-0A31-4076-F6E7755CA4B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7CC88AB0-9850-7100-E642-5747072918B2}"/>
              </a:ext>
            </a:extLst>
          </p:cNvPr>
          <p:cNvSpPr txBox="1"/>
          <p:nvPr/>
        </p:nvSpPr>
        <p:spPr>
          <a:xfrm>
            <a:off x="394787" y="1118377"/>
            <a:ext cx="7688425" cy="1323439"/>
          </a:xfrm>
          <a:prstGeom prst="rect">
            <a:avLst/>
          </a:prstGeom>
          <a:noFill/>
        </p:spPr>
        <p:txBody>
          <a:bodyPr wrap="square" rtlCol="0">
            <a:spAutoFit/>
          </a:bodyPr>
          <a:lstStyle/>
          <a:p>
            <a:r>
              <a:rPr lang="en-US" sz="4000" b="1" dirty="0">
                <a:effectLst>
                  <a:outerShdw blurRad="50800" dir="5400000" algn="ctr" rotWithShape="0">
                    <a:srgbClr val="000000">
                      <a:alpha val="43137"/>
                    </a:srgbClr>
                  </a:outerShdw>
                </a:effectLst>
              </a:rPr>
              <a:t>Client Program for the Web Service</a:t>
            </a:r>
          </a:p>
          <a:p>
            <a:endParaRPr lang="en-IN" sz="4000" b="1" dirty="0">
              <a:effectLst>
                <a:outerShdw blurRad="50800" dir="5400000" algn="ctr" rotWithShape="0">
                  <a:srgbClr val="000000">
                    <a:alpha val="43137"/>
                  </a:srgbClr>
                </a:outerShdw>
              </a:effectLst>
            </a:endParaRPr>
          </a:p>
        </p:txBody>
      </p:sp>
      <p:pic>
        <p:nvPicPr>
          <p:cNvPr id="2" name="Picture 1" descr="Diagram&#10;&#10;Description automatically generated">
            <a:extLst>
              <a:ext uri="{FF2B5EF4-FFF2-40B4-BE49-F238E27FC236}">
                <a16:creationId xmlns:a16="http://schemas.microsoft.com/office/drawing/2014/main" id="{F8D61CCA-3A96-6E45-8EA6-975108BC7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799" y="1739628"/>
            <a:ext cx="5138057" cy="4207380"/>
          </a:xfrm>
          <a:prstGeom prst="rect">
            <a:avLst/>
          </a:prstGeom>
        </p:spPr>
      </p:pic>
    </p:spTree>
    <p:extLst>
      <p:ext uri="{BB962C8B-B14F-4D97-AF65-F5344CB8AC3E}">
        <p14:creationId xmlns:p14="http://schemas.microsoft.com/office/powerpoint/2010/main" val="180229911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46D24-FF15-DF9B-4CF8-B8FC630FBC17}"/>
              </a:ext>
            </a:extLst>
          </p:cNvPr>
          <p:cNvSpPr>
            <a:spLocks noGrp="1"/>
          </p:cNvSpPr>
          <p:nvPr>
            <p:ph idx="1"/>
          </p:nvPr>
        </p:nvSpPr>
        <p:spPr>
          <a:xfrm>
            <a:off x="83976" y="2290766"/>
            <a:ext cx="6447453" cy="4351338"/>
          </a:xfrm>
        </p:spPr>
        <p:txBody>
          <a:bodyPr/>
          <a:lstStyle/>
          <a:p>
            <a:pPr>
              <a:buFont typeface="Arial" panose="020B0604020202020204" pitchFamily="34" charset="0"/>
              <a:buChar char="•"/>
            </a:pPr>
            <a:r>
              <a:rPr lang="en-US" sz="2500" dirty="0"/>
              <a:t>Change the web service to be exposed as HTTPS and not HTTP.</a:t>
            </a:r>
          </a:p>
          <a:p>
            <a:pPr>
              <a:buFont typeface="Arial" panose="020B0604020202020204" pitchFamily="34" charset="0"/>
              <a:buChar char="•"/>
            </a:pPr>
            <a:r>
              <a:rPr lang="en-US" sz="2500" dirty="0"/>
              <a:t>Use a self-signed certificate for secure communication.</a:t>
            </a:r>
          </a:p>
          <a:p>
            <a:pPr>
              <a:buFont typeface="Arial" panose="020B0604020202020204" pitchFamily="34" charset="0"/>
              <a:buChar char="•"/>
            </a:pPr>
            <a:r>
              <a:rPr lang="en-US" sz="2500" dirty="0"/>
              <a:t>Test the web service using Postman and CURL command.</a:t>
            </a:r>
          </a:p>
          <a:p>
            <a:pPr>
              <a:buFont typeface="Arial" panose="020B0604020202020204" pitchFamily="34" charset="0"/>
              <a:buChar char="•"/>
            </a:pPr>
            <a:r>
              <a:rPr lang="en-US" sz="2500" dirty="0"/>
              <a:t>Encrypt the DateOfBirth using AES-256 and update the web service code.</a:t>
            </a:r>
          </a:p>
          <a:p>
            <a:endParaRPr lang="en-IN" dirty="0"/>
          </a:p>
        </p:txBody>
      </p:sp>
      <p:pic>
        <p:nvPicPr>
          <p:cNvPr id="4" name="Picture 3">
            <a:extLst>
              <a:ext uri="{FF2B5EF4-FFF2-40B4-BE49-F238E27FC236}">
                <a16:creationId xmlns:a16="http://schemas.microsoft.com/office/drawing/2014/main" id="{8929D1E7-59C2-4215-52EC-59F9E7FF87C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F854FAC3-537F-CCAB-5A46-25C65AFD39A4}"/>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17714D-4E6A-FE46-9333-F38A9A74EDA3}"/>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9B08235F-6403-DD4D-E995-A1E4285545A8}"/>
              </a:ext>
            </a:extLst>
          </p:cNvPr>
          <p:cNvSpPr txBox="1"/>
          <p:nvPr/>
        </p:nvSpPr>
        <p:spPr>
          <a:xfrm>
            <a:off x="256432" y="1068664"/>
            <a:ext cx="6116376" cy="1323439"/>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Security Implementation</a:t>
            </a:r>
          </a:p>
          <a:p>
            <a:endParaRPr lang="en-IN" sz="4000" b="1" dirty="0">
              <a:effectLst>
                <a:outerShdw blurRad="38100" dist="38100" dir="2700000" algn="tl">
                  <a:srgbClr val="000000">
                    <a:alpha val="43137"/>
                  </a:srgbClr>
                </a:outerShdw>
              </a:effectLst>
            </a:endParaRPr>
          </a:p>
        </p:txBody>
      </p:sp>
      <p:pic>
        <p:nvPicPr>
          <p:cNvPr id="2" name="Picture 1" descr="Diagram&#10;&#10;Description automatically generated">
            <a:extLst>
              <a:ext uri="{FF2B5EF4-FFF2-40B4-BE49-F238E27FC236}">
                <a16:creationId xmlns:a16="http://schemas.microsoft.com/office/drawing/2014/main" id="{1A1AC883-1E52-578A-859F-2B9307353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799" y="1466850"/>
            <a:ext cx="5026769" cy="5007302"/>
          </a:xfrm>
          <a:prstGeom prst="rect">
            <a:avLst/>
          </a:prstGeom>
        </p:spPr>
      </p:pic>
    </p:spTree>
    <p:extLst>
      <p:ext uri="{BB962C8B-B14F-4D97-AF65-F5344CB8AC3E}">
        <p14:creationId xmlns:p14="http://schemas.microsoft.com/office/powerpoint/2010/main" val="88010853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F19C7-E85A-5256-6DA6-04176AC06B1A}"/>
              </a:ext>
            </a:extLst>
          </p:cNvPr>
          <p:cNvSpPr>
            <a:spLocks noGrp="1"/>
          </p:cNvSpPr>
          <p:nvPr>
            <p:ph idx="1"/>
          </p:nvPr>
        </p:nvSpPr>
        <p:spPr>
          <a:xfrm>
            <a:off x="80865" y="2239219"/>
            <a:ext cx="5909388" cy="4351338"/>
          </a:xfrm>
        </p:spPr>
        <p:txBody>
          <a:bodyPr>
            <a:normAutofit/>
          </a:bodyPr>
          <a:lstStyle/>
          <a:p>
            <a:pPr>
              <a:buFont typeface="Arial" panose="020B0604020202020204" pitchFamily="34" charset="0"/>
              <a:buChar char="•"/>
            </a:pPr>
            <a:r>
              <a:rPr lang="en-US" sz="2300" dirty="0"/>
              <a:t>Create a containerized version of the web service.</a:t>
            </a:r>
          </a:p>
          <a:p>
            <a:pPr>
              <a:buFont typeface="Arial" panose="020B0604020202020204" pitchFamily="34" charset="0"/>
              <a:buChar char="•"/>
            </a:pPr>
            <a:r>
              <a:rPr lang="en-US" sz="2300" dirty="0"/>
              <a:t>Deploy the container on Kubernetes with 3 instances of the web service running.</a:t>
            </a:r>
          </a:p>
          <a:p>
            <a:pPr>
              <a:buFont typeface="Arial" panose="020B0604020202020204" pitchFamily="34" charset="0"/>
              <a:buChar char="•"/>
            </a:pPr>
            <a:r>
              <a:rPr lang="en-US" sz="2300" dirty="0"/>
              <a:t>Test the containerized web service using the same/similar client program.</a:t>
            </a:r>
          </a:p>
          <a:p>
            <a:pPr>
              <a:buFont typeface="Arial" panose="020B0604020202020204" pitchFamily="34" charset="0"/>
              <a:buChar char="•"/>
            </a:pPr>
            <a:r>
              <a:rPr lang="en-US" sz="2300" dirty="0"/>
              <a:t>Monitor the containerized web service using tools like Kubernetes Dashboard or Prometheus.</a:t>
            </a:r>
          </a:p>
          <a:p>
            <a:endParaRPr lang="en-IN" sz="2600" dirty="0"/>
          </a:p>
        </p:txBody>
      </p:sp>
      <p:pic>
        <p:nvPicPr>
          <p:cNvPr id="4" name="Picture 3">
            <a:extLst>
              <a:ext uri="{FF2B5EF4-FFF2-40B4-BE49-F238E27FC236}">
                <a16:creationId xmlns:a16="http://schemas.microsoft.com/office/drawing/2014/main" id="{4F7B2DCE-44CD-5D81-E7B4-7B669318A76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51422230-C049-BF12-9FCA-4A9FCD15E3E7}"/>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1148B-E4B0-605D-97B3-AF9341401D98}"/>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87092DC0-0E9A-500F-22C8-5FE666E56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2814"/>
            <a:ext cx="6015135" cy="4351338"/>
          </a:xfrm>
          <a:prstGeom prst="rect">
            <a:avLst/>
          </a:prstGeom>
        </p:spPr>
      </p:pic>
      <p:sp>
        <p:nvSpPr>
          <p:cNvPr id="2" name="TextBox 1">
            <a:extLst>
              <a:ext uri="{FF2B5EF4-FFF2-40B4-BE49-F238E27FC236}">
                <a16:creationId xmlns:a16="http://schemas.microsoft.com/office/drawing/2014/main" id="{306B4F04-8E7E-4FC5-8448-8124A11A4D76}"/>
              </a:ext>
            </a:extLst>
          </p:cNvPr>
          <p:cNvSpPr txBox="1"/>
          <p:nvPr/>
        </p:nvSpPr>
        <p:spPr>
          <a:xfrm>
            <a:off x="217505" y="1140704"/>
            <a:ext cx="7725746"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Containerization and Deployment</a:t>
            </a:r>
          </a:p>
        </p:txBody>
      </p:sp>
    </p:spTree>
    <p:extLst>
      <p:ext uri="{BB962C8B-B14F-4D97-AF65-F5344CB8AC3E}">
        <p14:creationId xmlns:p14="http://schemas.microsoft.com/office/powerpoint/2010/main" val="333150880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3" name="Picture 2">
            <a:extLst>
              <a:ext uri="{FF2B5EF4-FFF2-40B4-BE49-F238E27FC236}">
                <a16:creationId xmlns:a16="http://schemas.microsoft.com/office/drawing/2014/main" id="{B2EF6602-FD64-DBBF-A0F6-8C33DEA8E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17" y="3976013"/>
            <a:ext cx="1844040" cy="1844040"/>
          </a:xfrm>
          <a:prstGeom prst="rect">
            <a:avLst/>
          </a:prstGeom>
        </p:spPr>
      </p:pic>
      <p:cxnSp>
        <p:nvCxnSpPr>
          <p:cNvPr id="10" name="Straight Arrow Connector 9">
            <a:extLst>
              <a:ext uri="{FF2B5EF4-FFF2-40B4-BE49-F238E27FC236}">
                <a16:creationId xmlns:a16="http://schemas.microsoft.com/office/drawing/2014/main" id="{8E0BFC9E-1B7B-0243-B975-5CBDCCE3AB19}"/>
              </a:ext>
            </a:extLst>
          </p:cNvPr>
          <p:cNvCxnSpPr/>
          <p:nvPr/>
        </p:nvCxnSpPr>
        <p:spPr>
          <a:xfrm flipV="1">
            <a:off x="1138120" y="2794518"/>
            <a:ext cx="0" cy="116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0A0B803-A1B7-A818-C5CB-069DA951E0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015" y="1380153"/>
            <a:ext cx="1558210" cy="1414365"/>
          </a:xfrm>
          <a:prstGeom prst="rect">
            <a:avLst/>
          </a:prstGeom>
        </p:spPr>
      </p:pic>
      <p:pic>
        <p:nvPicPr>
          <p:cNvPr id="14" name="Picture 13">
            <a:extLst>
              <a:ext uri="{FF2B5EF4-FFF2-40B4-BE49-F238E27FC236}">
                <a16:creationId xmlns:a16="http://schemas.microsoft.com/office/drawing/2014/main" id="{51F9D78C-B536-1134-9311-951D0261F1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5715" y="1408631"/>
            <a:ext cx="1334135" cy="1664426"/>
          </a:xfrm>
          <a:prstGeom prst="rect">
            <a:avLst/>
          </a:prstGeom>
        </p:spPr>
      </p:pic>
      <p:cxnSp>
        <p:nvCxnSpPr>
          <p:cNvPr id="18" name="Straight Arrow Connector 17">
            <a:extLst>
              <a:ext uri="{FF2B5EF4-FFF2-40B4-BE49-F238E27FC236}">
                <a16:creationId xmlns:a16="http://schemas.microsoft.com/office/drawing/2014/main" id="{55BE9E0F-5E29-089D-CC73-C950E61CA825}"/>
              </a:ext>
            </a:extLst>
          </p:cNvPr>
          <p:cNvCxnSpPr>
            <a:cxnSpLocks/>
          </p:cNvCxnSpPr>
          <p:nvPr/>
        </p:nvCxnSpPr>
        <p:spPr>
          <a:xfrm>
            <a:off x="2032660" y="2087335"/>
            <a:ext cx="3083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78A470-67F6-71C7-210A-E6C4BA31D6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6769" y="4212273"/>
            <a:ext cx="1711326" cy="1226988"/>
          </a:xfrm>
          <a:prstGeom prst="rect">
            <a:avLst/>
          </a:prstGeom>
        </p:spPr>
      </p:pic>
      <p:pic>
        <p:nvPicPr>
          <p:cNvPr id="22" name="Picture 21">
            <a:extLst>
              <a:ext uri="{FF2B5EF4-FFF2-40B4-BE49-F238E27FC236}">
                <a16:creationId xmlns:a16="http://schemas.microsoft.com/office/drawing/2014/main" id="{E7C9357B-A3E8-DFE4-E2B2-87C44230CA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05908" y="4154201"/>
            <a:ext cx="1828800" cy="1457325"/>
          </a:xfrm>
          <a:prstGeom prst="rect">
            <a:avLst/>
          </a:prstGeom>
        </p:spPr>
      </p:pic>
      <p:cxnSp>
        <p:nvCxnSpPr>
          <p:cNvPr id="25" name="Straight Arrow Connector 24">
            <a:extLst>
              <a:ext uri="{FF2B5EF4-FFF2-40B4-BE49-F238E27FC236}">
                <a16:creationId xmlns:a16="http://schemas.microsoft.com/office/drawing/2014/main" id="{8AC49E55-0A03-7E3C-CABD-2C2C03565A99}"/>
              </a:ext>
            </a:extLst>
          </p:cNvPr>
          <p:cNvCxnSpPr/>
          <p:nvPr/>
        </p:nvCxnSpPr>
        <p:spPr>
          <a:xfrm>
            <a:off x="5863622" y="3040561"/>
            <a:ext cx="0" cy="979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A03D80-A003-A192-F41D-FF5DB8260778}"/>
              </a:ext>
            </a:extLst>
          </p:cNvPr>
          <p:cNvCxnSpPr/>
          <p:nvPr/>
        </p:nvCxnSpPr>
        <p:spPr>
          <a:xfrm>
            <a:off x="6853647" y="4948178"/>
            <a:ext cx="2136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2007538-3F04-E972-25C8-E5D9CB4C4714}"/>
              </a:ext>
            </a:extLst>
          </p:cNvPr>
          <p:cNvSpPr txBox="1"/>
          <p:nvPr/>
        </p:nvSpPr>
        <p:spPr>
          <a:xfrm flipH="1">
            <a:off x="629603" y="5969694"/>
            <a:ext cx="1680444" cy="369332"/>
          </a:xfrm>
          <a:prstGeom prst="rect">
            <a:avLst/>
          </a:prstGeom>
          <a:noFill/>
        </p:spPr>
        <p:txBody>
          <a:bodyPr wrap="square" rtlCol="0">
            <a:spAutoFit/>
          </a:bodyPr>
          <a:lstStyle/>
          <a:p>
            <a:r>
              <a:rPr lang="en-US" dirty="0"/>
              <a:t>Developer</a:t>
            </a:r>
            <a:endParaRPr lang="en-IN" dirty="0"/>
          </a:p>
        </p:txBody>
      </p:sp>
      <p:sp>
        <p:nvSpPr>
          <p:cNvPr id="30" name="TextBox 29">
            <a:extLst>
              <a:ext uri="{FF2B5EF4-FFF2-40B4-BE49-F238E27FC236}">
                <a16:creationId xmlns:a16="http://schemas.microsoft.com/office/drawing/2014/main" id="{9D8E35E4-CE8C-8DF0-7586-C63817E9C03A}"/>
              </a:ext>
            </a:extLst>
          </p:cNvPr>
          <p:cNvSpPr txBox="1"/>
          <p:nvPr/>
        </p:nvSpPr>
        <p:spPr>
          <a:xfrm flipH="1">
            <a:off x="1395142" y="3155144"/>
            <a:ext cx="1558209" cy="369332"/>
          </a:xfrm>
          <a:prstGeom prst="rect">
            <a:avLst/>
          </a:prstGeom>
          <a:noFill/>
        </p:spPr>
        <p:txBody>
          <a:bodyPr wrap="square" rtlCol="0">
            <a:spAutoFit/>
          </a:bodyPr>
          <a:lstStyle/>
          <a:p>
            <a:r>
              <a:rPr lang="en-US" b="1" u="sng" dirty="0"/>
              <a:t>Commit code</a:t>
            </a:r>
            <a:endParaRPr lang="en-IN" b="1" u="sng" dirty="0"/>
          </a:p>
        </p:txBody>
      </p:sp>
      <p:sp>
        <p:nvSpPr>
          <p:cNvPr id="31" name="TextBox 30">
            <a:extLst>
              <a:ext uri="{FF2B5EF4-FFF2-40B4-BE49-F238E27FC236}">
                <a16:creationId xmlns:a16="http://schemas.microsoft.com/office/drawing/2014/main" id="{12C6C0AB-C970-652E-2CCA-329D7C34E22C}"/>
              </a:ext>
            </a:extLst>
          </p:cNvPr>
          <p:cNvSpPr txBox="1"/>
          <p:nvPr/>
        </p:nvSpPr>
        <p:spPr>
          <a:xfrm>
            <a:off x="2612454" y="1726709"/>
            <a:ext cx="2338251" cy="369332"/>
          </a:xfrm>
          <a:prstGeom prst="rect">
            <a:avLst/>
          </a:prstGeom>
          <a:noFill/>
        </p:spPr>
        <p:txBody>
          <a:bodyPr wrap="square" rtlCol="0">
            <a:spAutoFit/>
          </a:bodyPr>
          <a:lstStyle/>
          <a:p>
            <a:r>
              <a:rPr lang="en-US" b="1" u="sng" dirty="0"/>
              <a:t>Build Gradle Project</a:t>
            </a:r>
            <a:endParaRPr lang="en-IN" b="1" u="sng" dirty="0"/>
          </a:p>
        </p:txBody>
      </p:sp>
      <p:sp>
        <p:nvSpPr>
          <p:cNvPr id="32" name="TextBox 31">
            <a:extLst>
              <a:ext uri="{FF2B5EF4-FFF2-40B4-BE49-F238E27FC236}">
                <a16:creationId xmlns:a16="http://schemas.microsoft.com/office/drawing/2014/main" id="{964CB2D7-D5C1-7C35-C316-2EB6507E98C6}"/>
              </a:ext>
            </a:extLst>
          </p:cNvPr>
          <p:cNvSpPr txBox="1"/>
          <p:nvPr/>
        </p:nvSpPr>
        <p:spPr>
          <a:xfrm flipH="1">
            <a:off x="5899849" y="3284361"/>
            <a:ext cx="2017899" cy="369332"/>
          </a:xfrm>
          <a:prstGeom prst="rect">
            <a:avLst/>
          </a:prstGeom>
          <a:noFill/>
        </p:spPr>
        <p:txBody>
          <a:bodyPr wrap="square" rtlCol="0">
            <a:spAutoFit/>
          </a:bodyPr>
          <a:lstStyle/>
          <a:p>
            <a:r>
              <a:rPr lang="en-US" b="1" u="sng" dirty="0"/>
              <a:t>Build Docker Image</a:t>
            </a:r>
            <a:endParaRPr lang="en-IN" b="1" u="sng" dirty="0"/>
          </a:p>
        </p:txBody>
      </p:sp>
      <p:sp>
        <p:nvSpPr>
          <p:cNvPr id="33" name="TextBox 32">
            <a:extLst>
              <a:ext uri="{FF2B5EF4-FFF2-40B4-BE49-F238E27FC236}">
                <a16:creationId xmlns:a16="http://schemas.microsoft.com/office/drawing/2014/main" id="{2536530E-E720-C7AE-EBBF-CE275A80C51B}"/>
              </a:ext>
            </a:extLst>
          </p:cNvPr>
          <p:cNvSpPr txBox="1"/>
          <p:nvPr/>
        </p:nvSpPr>
        <p:spPr>
          <a:xfrm>
            <a:off x="6853647" y="4544934"/>
            <a:ext cx="2017899" cy="369332"/>
          </a:xfrm>
          <a:prstGeom prst="rect">
            <a:avLst/>
          </a:prstGeom>
          <a:noFill/>
        </p:spPr>
        <p:txBody>
          <a:bodyPr wrap="square" rtlCol="0">
            <a:spAutoFit/>
          </a:bodyPr>
          <a:lstStyle/>
          <a:p>
            <a:r>
              <a:rPr lang="en-US" b="1" u="sng" dirty="0"/>
              <a:t>Push Docker Image</a:t>
            </a:r>
            <a:endParaRPr lang="en-IN" b="1" u="sng" dirty="0"/>
          </a:p>
        </p:txBody>
      </p:sp>
      <p:pic>
        <p:nvPicPr>
          <p:cNvPr id="11" name="Picture 10">
            <a:extLst>
              <a:ext uri="{FF2B5EF4-FFF2-40B4-BE49-F238E27FC236}">
                <a16:creationId xmlns:a16="http://schemas.microsoft.com/office/drawing/2014/main" id="{088ACE0E-1274-73F5-8B1D-CCC655FAD7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1409" y="1259633"/>
            <a:ext cx="2566762" cy="2197345"/>
          </a:xfrm>
          <a:prstGeom prst="rect">
            <a:avLst/>
          </a:prstGeom>
        </p:spPr>
      </p:pic>
      <p:cxnSp>
        <p:nvCxnSpPr>
          <p:cNvPr id="15" name="Straight Arrow Connector 14">
            <a:extLst>
              <a:ext uri="{FF2B5EF4-FFF2-40B4-BE49-F238E27FC236}">
                <a16:creationId xmlns:a16="http://schemas.microsoft.com/office/drawing/2014/main" id="{A528B9DF-9EBE-15D0-D7C5-0BFF256677AA}"/>
              </a:ext>
            </a:extLst>
          </p:cNvPr>
          <p:cNvCxnSpPr>
            <a:endCxn id="11" idx="2"/>
          </p:cNvCxnSpPr>
          <p:nvPr/>
        </p:nvCxnSpPr>
        <p:spPr>
          <a:xfrm flipV="1">
            <a:off x="10014790" y="3456978"/>
            <a:ext cx="0" cy="56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A4C1DB-AF6E-1BF9-CA9D-360E3A623127}"/>
              </a:ext>
            </a:extLst>
          </p:cNvPr>
          <p:cNvSpPr txBox="1"/>
          <p:nvPr/>
        </p:nvSpPr>
        <p:spPr>
          <a:xfrm>
            <a:off x="10014790" y="3506217"/>
            <a:ext cx="2353490" cy="646331"/>
          </a:xfrm>
          <a:prstGeom prst="rect">
            <a:avLst/>
          </a:prstGeom>
          <a:noFill/>
        </p:spPr>
        <p:txBody>
          <a:bodyPr wrap="square" rtlCol="0">
            <a:spAutoFit/>
          </a:bodyPr>
          <a:lstStyle/>
          <a:p>
            <a:r>
              <a:rPr lang="en-IN" dirty="0"/>
              <a:t>Deployment to kubernetes</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CE906E-D9AA-38A3-3C04-F821C950465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CD95D4E5-C969-2C18-3633-85D548C346C0}"/>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306EAB-F90D-18CE-F7A3-A01EB6EC2F8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2" name="TextBox 1">
            <a:extLst>
              <a:ext uri="{FF2B5EF4-FFF2-40B4-BE49-F238E27FC236}">
                <a16:creationId xmlns:a16="http://schemas.microsoft.com/office/drawing/2014/main" id="{6C32E6C3-A894-BEC1-CF1D-7C99B87693A0}"/>
              </a:ext>
            </a:extLst>
          </p:cNvPr>
          <p:cNvSpPr txBox="1"/>
          <p:nvPr/>
        </p:nvSpPr>
        <p:spPr>
          <a:xfrm>
            <a:off x="217505" y="1142051"/>
            <a:ext cx="3820313" cy="400110"/>
          </a:xfrm>
          <a:prstGeom prst="rect">
            <a:avLst/>
          </a:prstGeom>
          <a:noFill/>
        </p:spPr>
        <p:txBody>
          <a:bodyPr wrap="square" rtlCol="0">
            <a:spAutoFit/>
          </a:bodyPr>
          <a:lstStyle/>
          <a:p>
            <a:r>
              <a:rPr lang="en-IN" sz="2000" b="1" dirty="0"/>
              <a:t>Testing for Secure HTTPS Protocol</a:t>
            </a:r>
          </a:p>
        </p:txBody>
      </p:sp>
      <p:pic>
        <p:nvPicPr>
          <p:cNvPr id="7" name="Picture 6">
            <a:extLst>
              <a:ext uri="{FF2B5EF4-FFF2-40B4-BE49-F238E27FC236}">
                <a16:creationId xmlns:a16="http://schemas.microsoft.com/office/drawing/2014/main" id="{860B7B96-6143-4A00-4397-F5FC8E57B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24" y="1817348"/>
            <a:ext cx="11322125" cy="4702629"/>
          </a:xfrm>
          <a:prstGeom prst="rect">
            <a:avLst/>
          </a:prstGeom>
        </p:spPr>
      </p:pic>
    </p:spTree>
    <p:extLst>
      <p:ext uri="{BB962C8B-B14F-4D97-AF65-F5344CB8AC3E}">
        <p14:creationId xmlns:p14="http://schemas.microsoft.com/office/powerpoint/2010/main" val="331187951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66A78-0251-B494-957C-B29A26A741A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6" name="TextBox 5">
            <a:extLst>
              <a:ext uri="{FF2B5EF4-FFF2-40B4-BE49-F238E27FC236}">
                <a16:creationId xmlns:a16="http://schemas.microsoft.com/office/drawing/2014/main" id="{77211B7D-CDA0-2977-5E21-486554609CBE}"/>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cxnSp>
        <p:nvCxnSpPr>
          <p:cNvPr id="7" name="Straight Connector 6">
            <a:extLst>
              <a:ext uri="{FF2B5EF4-FFF2-40B4-BE49-F238E27FC236}">
                <a16:creationId xmlns:a16="http://schemas.microsoft.com/office/drawing/2014/main" id="{E725E26A-0C67-672C-4B76-9CF154FE73B3}"/>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08C8A0-1F31-1EF8-AB0D-F69275482A17}"/>
              </a:ext>
            </a:extLst>
          </p:cNvPr>
          <p:cNvSpPr txBox="1"/>
          <p:nvPr/>
        </p:nvSpPr>
        <p:spPr>
          <a:xfrm>
            <a:off x="240087" y="1165008"/>
            <a:ext cx="4518545" cy="400110"/>
          </a:xfrm>
          <a:prstGeom prst="rect">
            <a:avLst/>
          </a:prstGeom>
          <a:noFill/>
        </p:spPr>
        <p:txBody>
          <a:bodyPr wrap="none" rtlCol="0">
            <a:spAutoFit/>
          </a:bodyPr>
          <a:lstStyle/>
          <a:p>
            <a:r>
              <a:rPr lang="en-IN" sz="2000" b="1" dirty="0"/>
              <a:t>Testing if user enters Invalid Employee Id</a:t>
            </a:r>
          </a:p>
        </p:txBody>
      </p:sp>
      <p:pic>
        <p:nvPicPr>
          <p:cNvPr id="10" name="Picture 9">
            <a:extLst>
              <a:ext uri="{FF2B5EF4-FFF2-40B4-BE49-F238E27FC236}">
                <a16:creationId xmlns:a16="http://schemas.microsoft.com/office/drawing/2014/main" id="{B44561D9-1E83-F91A-F449-8D3D9C56E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0138"/>
            <a:ext cx="12192000" cy="4917233"/>
          </a:xfrm>
          <a:prstGeom prst="rect">
            <a:avLst/>
          </a:prstGeom>
        </p:spPr>
      </p:pic>
    </p:spTree>
    <p:extLst>
      <p:ext uri="{BB962C8B-B14F-4D97-AF65-F5344CB8AC3E}">
        <p14:creationId xmlns:p14="http://schemas.microsoft.com/office/powerpoint/2010/main" val="186733611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6FB4EC-2424-8FA5-F779-54D1F6750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1608"/>
            <a:ext cx="12045819" cy="4855093"/>
          </a:xfrm>
          <a:prstGeom prst="rect">
            <a:avLst/>
          </a:prstGeom>
        </p:spPr>
      </p:pic>
      <p:pic>
        <p:nvPicPr>
          <p:cNvPr id="5" name="Picture 4">
            <a:extLst>
              <a:ext uri="{FF2B5EF4-FFF2-40B4-BE49-F238E27FC236}">
                <a16:creationId xmlns:a16="http://schemas.microsoft.com/office/drawing/2014/main" id="{4ED8EC23-DE5B-F58C-FFE4-0CE62177789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6" name="TextBox 5">
            <a:extLst>
              <a:ext uri="{FF2B5EF4-FFF2-40B4-BE49-F238E27FC236}">
                <a16:creationId xmlns:a16="http://schemas.microsoft.com/office/drawing/2014/main" id="{2BC8F950-C9EB-2DD9-1D19-9C018BB96A9C}"/>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cxnSp>
        <p:nvCxnSpPr>
          <p:cNvPr id="7" name="Straight Connector 6">
            <a:extLst>
              <a:ext uri="{FF2B5EF4-FFF2-40B4-BE49-F238E27FC236}">
                <a16:creationId xmlns:a16="http://schemas.microsoft.com/office/drawing/2014/main" id="{66C9A07F-9710-6B88-24F6-EEEF76BF6EE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71D643-23FB-79B5-B70F-21E35B92C70F}"/>
              </a:ext>
            </a:extLst>
          </p:cNvPr>
          <p:cNvSpPr txBox="1"/>
          <p:nvPr/>
        </p:nvSpPr>
        <p:spPr>
          <a:xfrm>
            <a:off x="217505" y="1189570"/>
            <a:ext cx="4323941" cy="369332"/>
          </a:xfrm>
          <a:prstGeom prst="rect">
            <a:avLst/>
          </a:prstGeom>
          <a:noFill/>
        </p:spPr>
        <p:txBody>
          <a:bodyPr wrap="none" rtlCol="0">
            <a:spAutoFit/>
          </a:bodyPr>
          <a:lstStyle/>
          <a:p>
            <a:r>
              <a:rPr lang="en-IN" b="1" dirty="0"/>
              <a:t>Testing if user enter other than Employee Id</a:t>
            </a:r>
          </a:p>
        </p:txBody>
      </p:sp>
    </p:spTree>
    <p:extLst>
      <p:ext uri="{BB962C8B-B14F-4D97-AF65-F5344CB8AC3E}">
        <p14:creationId xmlns:p14="http://schemas.microsoft.com/office/powerpoint/2010/main" val="320914346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93585C-72F3-6B7B-F559-254689B063D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5" name="TextBox 4">
            <a:extLst>
              <a:ext uri="{FF2B5EF4-FFF2-40B4-BE49-F238E27FC236}">
                <a16:creationId xmlns:a16="http://schemas.microsoft.com/office/drawing/2014/main" id="{8C763B59-668A-AD9A-8B7C-0FC21EFE9FC6}"/>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cxnSp>
        <p:nvCxnSpPr>
          <p:cNvPr id="6" name="Straight Connector 5">
            <a:extLst>
              <a:ext uri="{FF2B5EF4-FFF2-40B4-BE49-F238E27FC236}">
                <a16:creationId xmlns:a16="http://schemas.microsoft.com/office/drawing/2014/main" id="{4D7AC643-88D5-FBFB-3C0F-A33FDC38DEC9}"/>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EBADCA8-E991-CA9B-3115-EC7F7162E4A5}"/>
              </a:ext>
            </a:extLst>
          </p:cNvPr>
          <p:cNvSpPr txBox="1"/>
          <p:nvPr/>
        </p:nvSpPr>
        <p:spPr>
          <a:xfrm>
            <a:off x="301482" y="1245978"/>
            <a:ext cx="3130857" cy="369332"/>
          </a:xfrm>
          <a:prstGeom prst="rect">
            <a:avLst/>
          </a:prstGeom>
          <a:noFill/>
        </p:spPr>
        <p:txBody>
          <a:bodyPr wrap="none" rtlCol="0">
            <a:spAutoFit/>
          </a:bodyPr>
          <a:lstStyle/>
          <a:p>
            <a:r>
              <a:rPr lang="en-IN" b="1" dirty="0"/>
              <a:t>Testing using CURL COMMAND</a:t>
            </a:r>
          </a:p>
        </p:txBody>
      </p:sp>
      <p:pic>
        <p:nvPicPr>
          <p:cNvPr id="8" name="Content Placeholder 7">
            <a:extLst>
              <a:ext uri="{FF2B5EF4-FFF2-40B4-BE49-F238E27FC236}">
                <a16:creationId xmlns:a16="http://schemas.microsoft.com/office/drawing/2014/main" id="{5A50C9BE-80F9-345D-BEF6-A459D30AAA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482" y="2047548"/>
            <a:ext cx="5474168" cy="4472429"/>
          </a:xfrm>
          <a:prstGeom prst="rect">
            <a:avLst/>
          </a:prstGeom>
        </p:spPr>
      </p:pic>
      <p:pic>
        <p:nvPicPr>
          <p:cNvPr id="9" name="Picture 8">
            <a:extLst>
              <a:ext uri="{FF2B5EF4-FFF2-40B4-BE49-F238E27FC236}">
                <a16:creationId xmlns:a16="http://schemas.microsoft.com/office/drawing/2014/main" id="{2AE08E17-7B61-E87E-EA6D-BDB7ED473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456" y="2047548"/>
            <a:ext cx="6139544" cy="4379806"/>
          </a:xfrm>
          <a:prstGeom prst="rect">
            <a:avLst/>
          </a:prstGeom>
        </p:spPr>
      </p:pic>
    </p:spTree>
    <p:extLst>
      <p:ext uri="{BB962C8B-B14F-4D97-AF65-F5344CB8AC3E}">
        <p14:creationId xmlns:p14="http://schemas.microsoft.com/office/powerpoint/2010/main" val="425715208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9D2426-3D83-66C9-5B5E-17589D7262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5" name="TextBox 4">
            <a:extLst>
              <a:ext uri="{FF2B5EF4-FFF2-40B4-BE49-F238E27FC236}">
                <a16:creationId xmlns:a16="http://schemas.microsoft.com/office/drawing/2014/main" id="{E72ADD7D-527C-B6FD-2EA1-3F8A0DB38AB6}"/>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cxnSp>
        <p:nvCxnSpPr>
          <p:cNvPr id="6" name="Straight Connector 5">
            <a:extLst>
              <a:ext uri="{FF2B5EF4-FFF2-40B4-BE49-F238E27FC236}">
                <a16:creationId xmlns:a16="http://schemas.microsoft.com/office/drawing/2014/main" id="{693E5332-EC19-A0B7-B1F7-F67B500DBA6E}"/>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10AB9B-094E-7A3D-1F7C-7FEED7F1BD13}"/>
              </a:ext>
            </a:extLst>
          </p:cNvPr>
          <p:cNvSpPr txBox="1"/>
          <p:nvPr/>
        </p:nvSpPr>
        <p:spPr>
          <a:xfrm>
            <a:off x="217505" y="1134409"/>
            <a:ext cx="4650632" cy="369332"/>
          </a:xfrm>
          <a:prstGeom prst="rect">
            <a:avLst/>
          </a:prstGeom>
          <a:noFill/>
        </p:spPr>
        <p:txBody>
          <a:bodyPr wrap="none" rtlCol="0">
            <a:spAutoFit/>
          </a:bodyPr>
          <a:lstStyle/>
          <a:p>
            <a:r>
              <a:rPr lang="en-IN" b="1" dirty="0"/>
              <a:t>Testing Encryption and Decryption in Response</a:t>
            </a:r>
          </a:p>
        </p:txBody>
      </p:sp>
      <p:pic>
        <p:nvPicPr>
          <p:cNvPr id="8" name="Picture 7">
            <a:extLst>
              <a:ext uri="{FF2B5EF4-FFF2-40B4-BE49-F238E27FC236}">
                <a16:creationId xmlns:a16="http://schemas.microsoft.com/office/drawing/2014/main" id="{A57CF88D-B5F0-1068-A381-915342920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4410"/>
            <a:ext cx="6223518" cy="5033590"/>
          </a:xfrm>
          <a:prstGeom prst="rect">
            <a:avLst/>
          </a:prstGeom>
        </p:spPr>
      </p:pic>
      <p:pic>
        <p:nvPicPr>
          <p:cNvPr id="9" name="Picture 8">
            <a:extLst>
              <a:ext uri="{FF2B5EF4-FFF2-40B4-BE49-F238E27FC236}">
                <a16:creationId xmlns:a16="http://schemas.microsoft.com/office/drawing/2014/main" id="{8136FF73-84B4-90C9-A3DF-C423B52A0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181" y="1824409"/>
            <a:ext cx="5949819" cy="4884301"/>
          </a:xfrm>
          <a:prstGeom prst="rect">
            <a:avLst/>
          </a:prstGeom>
        </p:spPr>
      </p:pic>
    </p:spTree>
    <p:extLst>
      <p:ext uri="{BB962C8B-B14F-4D97-AF65-F5344CB8AC3E}">
        <p14:creationId xmlns:p14="http://schemas.microsoft.com/office/powerpoint/2010/main" val="160381893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434786"/>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Steps </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D54E28-A3AA-3087-4BDE-8CF7C7FF6D0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8" name="Straight Connector 7">
            <a:extLst>
              <a:ext uri="{FF2B5EF4-FFF2-40B4-BE49-F238E27FC236}">
                <a16:creationId xmlns:a16="http://schemas.microsoft.com/office/drawing/2014/main" id="{5769BD77-1BC3-B846-8DE4-ECEBE9D67C97}"/>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3A84FB-6954-0F92-4D72-75075588555C}"/>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11" name="Content Placeholder 4">
            <a:extLst>
              <a:ext uri="{FF2B5EF4-FFF2-40B4-BE49-F238E27FC236}">
                <a16:creationId xmlns:a16="http://schemas.microsoft.com/office/drawing/2014/main" id="{9D271BF7-1EEA-17C6-AE53-9AA6CDB66051}"/>
              </a:ext>
            </a:extLst>
          </p:cNvPr>
          <p:cNvSpPr>
            <a:spLocks noGrp="1"/>
          </p:cNvSpPr>
          <p:nvPr>
            <p:ph idx="1"/>
          </p:nvPr>
        </p:nvSpPr>
        <p:spPr>
          <a:xfrm>
            <a:off x="548951" y="1359094"/>
            <a:ext cx="10515600" cy="4351338"/>
          </a:xfrm>
        </p:spPr>
        <p:txBody>
          <a:bodyPr>
            <a:noAutofit/>
          </a:bodyPr>
          <a:lstStyle/>
          <a:p>
            <a:pPr>
              <a:lnSpc>
                <a:spcPct val="115000"/>
              </a:lnSpc>
            </a:pPr>
            <a:r>
              <a:rPr lang="en-US" sz="2100" dirty="0"/>
              <a:t>This project showcases the power and flexibility of using </a:t>
            </a:r>
            <a:r>
              <a:rPr lang="en-US" sz="2100" dirty="0" err="1"/>
              <a:t>SpringBoot</a:t>
            </a:r>
            <a:r>
              <a:rPr lang="en-US" sz="2100" dirty="0"/>
              <a:t>, </a:t>
            </a:r>
            <a:r>
              <a:rPr lang="en-US" sz="2100" dirty="0" err="1"/>
              <a:t>RestController</a:t>
            </a:r>
            <a:r>
              <a:rPr lang="en-US" sz="2100" dirty="0"/>
              <a:t>, and Kubernetes together to create a secure and efficient API for accessing employee data</a:t>
            </a:r>
          </a:p>
          <a:p>
            <a:pPr>
              <a:lnSpc>
                <a:spcPct val="115000"/>
              </a:lnSpc>
            </a:pPr>
            <a:r>
              <a:rPr lang="en-US" sz="2100" dirty="0"/>
              <a:t>This project demonstrates the benefits of using modern technologies and best practices for building APIs, such as using containerization, automation, and security measures</a:t>
            </a:r>
          </a:p>
          <a:p>
            <a:pPr>
              <a:lnSpc>
                <a:spcPct val="115000"/>
              </a:lnSpc>
            </a:pPr>
            <a:r>
              <a:rPr lang="en-US" sz="2100" dirty="0"/>
              <a:t>Automation using Jenkins and Docker simplifies the build and deployment process, improves the consistency and quality of the application, enables faster and more frequent deployments, and provides greater flexibility and scalability.</a:t>
            </a:r>
            <a:endParaRPr lang="en-IN" sz="2100" dirty="0"/>
          </a:p>
        </p:txBody>
      </p:sp>
    </p:spTree>
    <p:extLst>
      <p:ext uri="{BB962C8B-B14F-4D97-AF65-F5344CB8AC3E}">
        <p14:creationId xmlns:p14="http://schemas.microsoft.com/office/powerpoint/2010/main" val="117514094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3" cy="3249416"/>
          </a:xfrm>
          <a:prstGeom prst="rect">
            <a:avLst/>
          </a:prstGeom>
          <a:noFill/>
        </p:spPr>
        <p:txBody>
          <a:bodyPr wrap="square">
            <a:spAutoFit/>
          </a:bodyPr>
          <a:lstStyle/>
          <a:p>
            <a:pPr algn="just">
              <a:lnSpc>
                <a:spcPct val="115000"/>
              </a:lnSpc>
            </a:pPr>
            <a:r>
              <a:rPr lang="en-IN" sz="2000" dirty="0">
                <a:effectLst/>
                <a:latin typeface="Times New Roman" panose="02020603050405020304" pitchFamily="18" charset="0"/>
                <a:ea typeface="Arial" panose="020B0604020202020204" pitchFamily="34" charset="0"/>
              </a:rPr>
              <a:t>Implementing User Interface :- The current application is designed as backend part but in future we can use technology like React etc  to create a UI design which would be interactive easily used by users.</a:t>
            </a:r>
          </a:p>
          <a:p>
            <a:pPr algn="just">
              <a:lnSpc>
                <a:spcPct val="115000"/>
              </a:lnSpc>
            </a:pPr>
            <a:endParaRPr lang="en-IN" sz="2000" dirty="0">
              <a:effectLst/>
              <a:latin typeface="Times New Roman" panose="02020603050405020304" pitchFamily="18" charset="0"/>
              <a:ea typeface="Arial" panose="020B0604020202020204" pitchFamily="34" charset="0"/>
            </a:endParaRPr>
          </a:p>
          <a:p>
            <a:pPr algn="just">
              <a:lnSpc>
                <a:spcPct val="115000"/>
              </a:lnSpc>
            </a:pPr>
            <a:r>
              <a:rPr lang="en-IN" sz="2000" dirty="0">
                <a:latin typeface="Times New Roman" panose="02020603050405020304" pitchFamily="18" charset="0"/>
                <a:ea typeface="Arial" panose="020B0604020202020204" pitchFamily="34" charset="0"/>
              </a:rPr>
              <a:t>Implementing With Different Database :  As our application now uses MySQL database  in future we could try connecting with other database like Mongo DB , PostgreSQL etc.</a:t>
            </a:r>
          </a:p>
          <a:p>
            <a:pPr algn="just">
              <a:lnSpc>
                <a:spcPct val="115000"/>
              </a:lnSpc>
            </a:pPr>
            <a:endParaRPr lang="en-IN" sz="2000" dirty="0">
              <a:latin typeface="Times New Roman" panose="02020603050405020304" pitchFamily="18" charset="0"/>
              <a:ea typeface="Arial" panose="020B0604020202020204" pitchFamily="34" charset="0"/>
            </a:endParaRPr>
          </a:p>
          <a:p>
            <a:pPr algn="just">
              <a:lnSpc>
                <a:spcPct val="115000"/>
              </a:lnSpc>
            </a:pPr>
            <a:r>
              <a:rPr lang="en-IN" sz="2000" dirty="0">
                <a:latin typeface="Times New Roman" panose="02020603050405020304" pitchFamily="18" charset="0"/>
                <a:ea typeface="Arial" panose="020B0604020202020204" pitchFamily="34" charset="0"/>
              </a:rPr>
              <a:t>Implementing SonarQube : We can do </a:t>
            </a:r>
            <a:r>
              <a:rPr lang="en-IN" sz="2000" dirty="0"/>
              <a:t>continuous inspection of code quality to perform automatic reviews with static analysis of code to detect bugs and code smells.</a:t>
            </a:r>
            <a:endParaRPr lang="en-IN" sz="2000" dirty="0">
              <a:latin typeface="Times New Roman" panose="02020603050405020304" pitchFamily="18" charset="0"/>
              <a:ea typeface="Arial" panose="020B0604020202020204" pitchFamily="34" charset="0"/>
            </a:endParaRPr>
          </a:p>
          <a:p>
            <a:pPr algn="just">
              <a:lnSpc>
                <a:spcPct val="115000"/>
              </a:lnSpc>
            </a:pPr>
            <a:endParaRPr lang="en-IN" sz="20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387582" y="939100"/>
            <a:ext cx="11701780" cy="5728363"/>
          </a:xfrm>
          <a:prstGeom prst="rect">
            <a:avLst/>
          </a:prstGeom>
          <a:noFill/>
        </p:spPr>
        <p:txBody>
          <a:bodyPr wrap="square">
            <a:spAutoFit/>
          </a:bodyPr>
          <a:lstStyle/>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rPr>
              <a:t>StackOverflow : </a:t>
            </a:r>
            <a:r>
              <a:rPr lang="en-IN" dirty="0">
                <a:latin typeface="Times New Roman" panose="02020603050405020304" pitchFamily="18" charset="0"/>
                <a:ea typeface="Arial" panose="020B0604020202020204" pitchFamily="34" charset="0"/>
                <a:hlinkClick r:id="rId4"/>
              </a:rPr>
              <a:t>https://stackoverflow.com/questions/6865538/solving-a-communications-link-failure-with-jdbc-and-mysql</a:t>
            </a: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sz="1400" dirty="0">
              <a:effectLst/>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rPr>
              <a:t>Youtube Link : </a:t>
            </a:r>
            <a:r>
              <a:rPr lang="en-IN" dirty="0">
                <a:latin typeface="Times New Roman" panose="02020603050405020304" pitchFamily="18" charset="0"/>
                <a:ea typeface="Arial" panose="020B0604020202020204" pitchFamily="34" charset="0"/>
                <a:hlinkClick r:id="rId5"/>
              </a:rPr>
              <a:t>https://www.youtube.com/watch?v=adG0vq5boL8</a:t>
            </a: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rPr>
              <a:t>StackOverflow :  </a:t>
            </a:r>
            <a:r>
              <a:rPr lang="en-IN" dirty="0">
                <a:latin typeface="Times New Roman" panose="02020603050405020304" pitchFamily="18" charset="0"/>
                <a:ea typeface="Arial" panose="020B0604020202020204" pitchFamily="34" charset="0"/>
                <a:hlinkClick r:id="rId6"/>
              </a:rPr>
              <a:t>https://stackoverflow.com/questions/56083444/invoke-gradle-in-jenkins-pipeline</a:t>
            </a: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rPr>
              <a:t> Google : </a:t>
            </a:r>
            <a:r>
              <a:rPr lang="en-IN" dirty="0">
                <a:latin typeface="Times New Roman" panose="02020603050405020304" pitchFamily="18" charset="0"/>
                <a:ea typeface="Arial" panose="020B0604020202020204" pitchFamily="34" charset="0"/>
                <a:hlinkClick r:id="rId7"/>
              </a:rPr>
              <a:t>https://www.google.com/</a:t>
            </a: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sz="1800" b="1" dirty="0">
                <a:latin typeface="+mj-lt"/>
                <a:ea typeface="Arial" panose="020B0604020202020204" pitchFamily="34" charset="0"/>
                <a:cs typeface="Times New Roman" panose="02020603050405020304" pitchFamily="18" charset="0"/>
              </a:rPr>
              <a:t>AES-256 Encryption and Decryption</a:t>
            </a:r>
            <a:endParaRPr lang="en-US" sz="1800" dirty="0">
              <a:latin typeface="+mj-lt"/>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sz="1800" dirty="0">
                <a:latin typeface="Times New Roman" panose="02020603050405020304" pitchFamily="18" charset="0"/>
                <a:ea typeface="Arial" panose="020B0604020202020204" pitchFamily="34" charset="0"/>
                <a:cs typeface="Times New Roman" panose="02020603050405020304" pitchFamily="18" charset="0"/>
                <a:hlinkClick r:id="rId8"/>
              </a:rPr>
              <a:t>https://www.baeldung.com/java-aes-encryption-decryption</a:t>
            </a:r>
            <a:endParaRPr lang="en-US" sz="18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sz="1800" dirty="0">
                <a:latin typeface="Times New Roman" panose="02020603050405020304" pitchFamily="18" charset="0"/>
                <a:ea typeface="Arial" panose="020B0604020202020204" pitchFamily="34" charset="0"/>
                <a:cs typeface="Times New Roman" panose="02020603050405020304" pitchFamily="18" charset="0"/>
                <a:hlinkClick r:id="rId9"/>
              </a:rPr>
              <a:t>https://howtodoinjava.com/java/java-security/aes-256-encryption-decryption/</a:t>
            </a:r>
            <a:endParaRPr lang="en-US" sz="18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2" name="TextBox 1">
            <a:extLst>
              <a:ext uri="{FF2B5EF4-FFF2-40B4-BE49-F238E27FC236}">
                <a16:creationId xmlns:a16="http://schemas.microsoft.com/office/drawing/2014/main" id="{510833BE-DD90-135F-8354-C3F190BAF37D}"/>
              </a:ext>
            </a:extLst>
          </p:cNvPr>
          <p:cNvSpPr txBox="1"/>
          <p:nvPr/>
        </p:nvSpPr>
        <p:spPr>
          <a:xfrm flipH="1">
            <a:off x="308117" y="1227621"/>
            <a:ext cx="2958738" cy="400110"/>
          </a:xfrm>
          <a:prstGeom prst="rect">
            <a:avLst/>
          </a:prstGeom>
          <a:noFill/>
        </p:spPr>
        <p:txBody>
          <a:bodyPr wrap="square" rtlCol="0">
            <a:spAutoFit/>
          </a:bodyPr>
          <a:lstStyle/>
          <a:p>
            <a:r>
              <a:rPr lang="en-IN" sz="2000" b="1" dirty="0"/>
              <a:t>1)Log file</a:t>
            </a:r>
          </a:p>
        </p:txBody>
      </p:sp>
      <p:pic>
        <p:nvPicPr>
          <p:cNvPr id="11" name="Picture 10">
            <a:extLst>
              <a:ext uri="{FF2B5EF4-FFF2-40B4-BE49-F238E27FC236}">
                <a16:creationId xmlns:a16="http://schemas.microsoft.com/office/drawing/2014/main" id="{0F4BC625-3E95-E7E3-16F6-1B3804E70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117" y="2041611"/>
            <a:ext cx="11010122" cy="4372477"/>
          </a:xfrm>
          <a:prstGeom prst="rect">
            <a:avLst/>
          </a:prstGeom>
        </p:spPr>
      </p:pic>
    </p:spTree>
    <p:extLst>
      <p:ext uri="{BB962C8B-B14F-4D97-AF65-F5344CB8AC3E}">
        <p14:creationId xmlns:p14="http://schemas.microsoft.com/office/powerpoint/2010/main" val="2714149063"/>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7D67C2-D899-281A-F476-2E921FC35F8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228C4A30-229E-8485-BDC0-F12A65E0E4AC}"/>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8BD4C70-EE96-C51A-F101-1E8C4FCA8B08}"/>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5B4F6924-39C0-4658-98DC-CC8604014A7A}"/>
              </a:ext>
            </a:extLst>
          </p:cNvPr>
          <p:cNvSpPr txBox="1"/>
          <p:nvPr/>
        </p:nvSpPr>
        <p:spPr>
          <a:xfrm>
            <a:off x="166352" y="1093273"/>
            <a:ext cx="2813014" cy="400110"/>
          </a:xfrm>
          <a:prstGeom prst="rect">
            <a:avLst/>
          </a:prstGeom>
          <a:noFill/>
        </p:spPr>
        <p:txBody>
          <a:bodyPr wrap="none" rtlCol="0">
            <a:spAutoFit/>
          </a:bodyPr>
          <a:lstStyle/>
          <a:p>
            <a:r>
              <a:rPr lang="en-IN" sz="2000" b="1" dirty="0"/>
              <a:t>2)Docker Image Creation</a:t>
            </a:r>
          </a:p>
        </p:txBody>
      </p:sp>
      <p:pic>
        <p:nvPicPr>
          <p:cNvPr id="9" name="Picture 8">
            <a:extLst>
              <a:ext uri="{FF2B5EF4-FFF2-40B4-BE49-F238E27FC236}">
                <a16:creationId xmlns:a16="http://schemas.microsoft.com/office/drawing/2014/main" id="{87DC4F91-B8F7-747E-307D-41C89DDBB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1" y="1719791"/>
            <a:ext cx="11775232" cy="4962871"/>
          </a:xfrm>
          <a:prstGeom prst="rect">
            <a:avLst/>
          </a:prstGeom>
        </p:spPr>
      </p:pic>
    </p:spTree>
    <p:extLst>
      <p:ext uri="{BB962C8B-B14F-4D97-AF65-F5344CB8AC3E}">
        <p14:creationId xmlns:p14="http://schemas.microsoft.com/office/powerpoint/2010/main" val="215838363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A82732-542E-CEF2-D41D-B6392C46144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AB44E244-A1CC-CEEA-371A-87B296157407}"/>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92B583-A95D-6567-A11C-A1B5AF245903}"/>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961B766B-AE3F-D65F-FA94-73637A02E450}"/>
              </a:ext>
            </a:extLst>
          </p:cNvPr>
          <p:cNvSpPr txBox="1"/>
          <p:nvPr/>
        </p:nvSpPr>
        <p:spPr>
          <a:xfrm>
            <a:off x="375557" y="1021941"/>
            <a:ext cx="3648269" cy="400110"/>
          </a:xfrm>
          <a:prstGeom prst="rect">
            <a:avLst/>
          </a:prstGeom>
          <a:noFill/>
        </p:spPr>
        <p:txBody>
          <a:bodyPr wrap="square" rtlCol="0">
            <a:spAutoFit/>
          </a:bodyPr>
          <a:lstStyle/>
          <a:p>
            <a:r>
              <a:rPr lang="en-IN" sz="2000" b="1" dirty="0"/>
              <a:t>3)Jenkins Pipeline</a:t>
            </a:r>
          </a:p>
        </p:txBody>
      </p:sp>
      <p:pic>
        <p:nvPicPr>
          <p:cNvPr id="3" name="Picture 2">
            <a:extLst>
              <a:ext uri="{FF2B5EF4-FFF2-40B4-BE49-F238E27FC236}">
                <a16:creationId xmlns:a16="http://schemas.microsoft.com/office/drawing/2014/main" id="{6A534AD2-AC91-ACFF-1588-49B30427A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57" y="1630251"/>
            <a:ext cx="11440886" cy="5153104"/>
          </a:xfrm>
          <a:prstGeom prst="rect">
            <a:avLst/>
          </a:prstGeom>
        </p:spPr>
      </p:pic>
    </p:spTree>
    <p:extLst>
      <p:ext uri="{BB962C8B-B14F-4D97-AF65-F5344CB8AC3E}">
        <p14:creationId xmlns:p14="http://schemas.microsoft.com/office/powerpoint/2010/main" val="142495952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91184-DAFD-81B6-77A7-1C9420321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7828383"/>
          </a:xfrm>
          <a:prstGeom prst="rect">
            <a:avLst/>
          </a:prstGeom>
        </p:spPr>
      </p:pic>
    </p:spTree>
    <p:extLst>
      <p:ext uri="{BB962C8B-B14F-4D97-AF65-F5344CB8AC3E}">
        <p14:creationId xmlns:p14="http://schemas.microsoft.com/office/powerpoint/2010/main" val="210576103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19" y="1349647"/>
            <a:ext cx="11480953" cy="4524957"/>
          </a:xfrm>
          <a:prstGeom prst="rect">
            <a:avLst/>
          </a:prstGeom>
          <a:noFill/>
        </p:spPr>
        <p:txBody>
          <a:bodyPr wrap="square">
            <a:spAutoFit/>
          </a:bodyPr>
          <a:lstStyle/>
          <a:p>
            <a:pPr algn="just">
              <a:lnSpc>
                <a:spcPct val="115000"/>
              </a:lnSpc>
            </a:pPr>
            <a:r>
              <a:rPr lang="en-IN" b="1" dirty="0">
                <a:effectLst/>
                <a:latin typeface="Arial" panose="020B0604020202020204" pitchFamily="34" charset="0"/>
                <a:ea typeface="Arial" panose="020B0604020202020204" pitchFamily="34" charset="0"/>
              </a:rPr>
              <a:t>Project Title :</a:t>
            </a:r>
            <a:r>
              <a:rPr lang="en-IN" dirty="0">
                <a:effectLst/>
                <a:latin typeface="Arial" panose="020B0604020202020204" pitchFamily="34" charset="0"/>
                <a:ea typeface="Arial" panose="020B0604020202020204" pitchFamily="34" charset="0"/>
              </a:rPr>
              <a:t> Employee  Management Project</a:t>
            </a:r>
          </a:p>
          <a:p>
            <a:pPr algn="just">
              <a:lnSpc>
                <a:spcPct val="115000"/>
              </a:lnSpc>
            </a:pPr>
            <a:endParaRPr lang="en-IN" dirty="0">
              <a:latin typeface="Arial" panose="020B0604020202020204" pitchFamily="34" charset="0"/>
              <a:ea typeface="Arial" panose="020B0604020202020204" pitchFamily="34" charset="0"/>
            </a:endParaRPr>
          </a:p>
          <a:p>
            <a:pPr algn="just">
              <a:lnSpc>
                <a:spcPct val="115000"/>
              </a:lnSpc>
            </a:pPr>
            <a:r>
              <a:rPr lang="en-IN" b="1" dirty="0">
                <a:effectLst/>
                <a:latin typeface="Arial" panose="020B0604020202020204" pitchFamily="34" charset="0"/>
                <a:ea typeface="Arial" panose="020B0604020202020204" pitchFamily="34" charset="0"/>
              </a:rPr>
              <a:t>Problem Statement</a:t>
            </a:r>
            <a:r>
              <a:rPr lang="en-IN" dirty="0">
                <a:effectLst/>
                <a:latin typeface="Arial" panose="020B0604020202020204" pitchFamily="34" charset="0"/>
                <a:ea typeface="Arial" panose="020B0604020202020204" pitchFamily="34" charset="0"/>
              </a:rPr>
              <a:t> : To find the way to acces</a:t>
            </a:r>
            <a:r>
              <a:rPr lang="en-IN" dirty="0">
                <a:latin typeface="Arial" panose="020B0604020202020204" pitchFamily="34" charset="0"/>
                <a:ea typeface="Arial" panose="020B0604020202020204" pitchFamily="34" charset="0"/>
              </a:rPr>
              <a:t>s the employee data from the database just by specifying the employee id.</a:t>
            </a:r>
          </a:p>
          <a:p>
            <a:pPr algn="just">
              <a:lnSpc>
                <a:spcPct val="115000"/>
              </a:lnSpc>
            </a:pPr>
            <a:endParaRPr lang="en-IN" dirty="0">
              <a:effectLst/>
              <a:latin typeface="Arial" panose="020B0604020202020204" pitchFamily="34" charset="0"/>
              <a:ea typeface="Arial" panose="020B0604020202020204" pitchFamily="34" charset="0"/>
            </a:endParaRPr>
          </a:p>
          <a:p>
            <a:pPr algn="just">
              <a:lnSpc>
                <a:spcPct val="115000"/>
              </a:lnSpc>
            </a:pPr>
            <a:r>
              <a:rPr lang="en-IN" b="1" dirty="0">
                <a:latin typeface="Arial" panose="020B0604020202020204" pitchFamily="34" charset="0"/>
                <a:ea typeface="Arial" panose="020B0604020202020204" pitchFamily="34" charset="0"/>
              </a:rPr>
              <a:t>Research Question :</a:t>
            </a:r>
            <a:r>
              <a:rPr lang="en-IN" dirty="0">
                <a:latin typeface="Arial" panose="020B0604020202020204" pitchFamily="34" charset="0"/>
                <a:ea typeface="Arial" panose="020B0604020202020204" pitchFamily="34" charset="0"/>
              </a:rPr>
              <a:t> To find the way to secure the HTTP request using SSL certification.</a:t>
            </a:r>
          </a:p>
          <a:p>
            <a:pPr algn="just">
              <a:lnSpc>
                <a:spcPct val="115000"/>
              </a:lnSpc>
            </a:pPr>
            <a:endParaRPr lang="en-IN" dirty="0">
              <a:effectLst/>
              <a:latin typeface="Arial" panose="020B0604020202020204" pitchFamily="34" charset="0"/>
              <a:ea typeface="Arial" panose="020B0604020202020204" pitchFamily="34" charset="0"/>
            </a:endParaRPr>
          </a:p>
          <a:p>
            <a:pPr algn="just">
              <a:lnSpc>
                <a:spcPct val="115000"/>
              </a:lnSpc>
            </a:pPr>
            <a:r>
              <a:rPr lang="en-IN" b="1" dirty="0">
                <a:latin typeface="Arial" panose="020B0604020202020204" pitchFamily="34" charset="0"/>
                <a:ea typeface="Arial" panose="020B0604020202020204" pitchFamily="34" charset="0"/>
              </a:rPr>
              <a:t>Objective :</a:t>
            </a:r>
            <a:r>
              <a:rPr lang="en-IN" dirty="0">
                <a:latin typeface="Arial" panose="020B0604020202020204" pitchFamily="34" charset="0"/>
                <a:ea typeface="Arial" panose="020B0604020202020204" pitchFamily="34" charset="0"/>
              </a:rPr>
              <a:t> The main objective of the application is to retrieve the data from the database just by specifying the employee id where the employee date of birth is in encrypted format and to create a Jenkins pipeline to build and push the image to Docker hub, also deploy application to Kubernetes.</a:t>
            </a:r>
          </a:p>
          <a:p>
            <a:pPr algn="just">
              <a:lnSpc>
                <a:spcPct val="115000"/>
              </a:lnSpc>
            </a:pPr>
            <a:endParaRPr lang="en-IN" dirty="0">
              <a:latin typeface="Arial" panose="020B0604020202020204" pitchFamily="34" charset="0"/>
              <a:ea typeface="Arial" panose="020B0604020202020204" pitchFamily="34" charset="0"/>
            </a:endParaRPr>
          </a:p>
          <a:p>
            <a:pPr algn="just">
              <a:lnSpc>
                <a:spcPct val="115000"/>
              </a:lnSpc>
            </a:pPr>
            <a:endParaRPr lang="en-IN" dirty="0">
              <a:latin typeface="Arial" panose="020B0604020202020204" pitchFamily="34" charset="0"/>
              <a:ea typeface="Arial" panose="020B0604020202020204" pitchFamily="34" charset="0"/>
            </a:endParaRPr>
          </a:p>
          <a:p>
            <a:pPr algn="just">
              <a:lnSpc>
                <a:spcPct val="115000"/>
              </a:lnSpc>
            </a:pPr>
            <a:endParaRPr lang="en-IN" dirty="0">
              <a:effectLst/>
              <a:latin typeface="Arial" panose="020B0604020202020204" pitchFamily="34" charset="0"/>
              <a:ea typeface="Arial" panose="020B0604020202020204" pitchFamily="34" charset="0"/>
            </a:endParaRPr>
          </a:p>
          <a:p>
            <a:pPr algn="just">
              <a:lnSpc>
                <a:spcPct val="115000"/>
              </a:lnSpc>
            </a:pPr>
            <a:endParaRPr lang="en-IN"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52897" y="1148678"/>
            <a:ext cx="11434301" cy="4531497"/>
          </a:xfrm>
          <a:prstGeom prst="rect">
            <a:avLst/>
          </a:prstGeom>
          <a:noFill/>
        </p:spPr>
        <p:txBody>
          <a:bodyPr wrap="square">
            <a:spAutoFit/>
          </a:bodyPr>
          <a:lstStyle/>
          <a:p>
            <a:pPr>
              <a:lnSpc>
                <a:spcPct val="115000"/>
              </a:lnSpc>
            </a:pPr>
            <a:r>
              <a:rPr lang="en-IN" b="1" dirty="0">
                <a:latin typeface="Arial" panose="020B0604020202020204" pitchFamily="34" charset="0"/>
                <a:ea typeface="Arial" panose="020B0604020202020204" pitchFamily="34" charset="0"/>
              </a:rPr>
              <a:t>Functionality :</a:t>
            </a:r>
          </a:p>
          <a:p>
            <a:pPr marL="285750" indent="-28575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rPr>
              <a:t>To fetch the employee data by entering valid employee id </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Encryption of Date Of Birth</a:t>
            </a:r>
            <a:endParaRPr lang="en-IN"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rPr>
              <a:t>To create a secure API request that is configured with self-signed certificate.</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Integration and Docker deployment with Jenkins.</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Deployment to Kubernetes.</a:t>
            </a:r>
          </a:p>
          <a:p>
            <a:pPr>
              <a:lnSpc>
                <a:spcPct val="115000"/>
              </a:lnSpc>
            </a:pPr>
            <a:endParaRPr lang="en-IN" dirty="0">
              <a:effectLst/>
              <a:latin typeface="Arial" panose="020B0604020202020204" pitchFamily="34" charset="0"/>
              <a:ea typeface="Arial" panose="020B0604020202020204" pitchFamily="34" charset="0"/>
            </a:endParaRPr>
          </a:p>
          <a:p>
            <a:pPr>
              <a:lnSpc>
                <a:spcPct val="115000"/>
              </a:lnSpc>
            </a:pPr>
            <a:r>
              <a:rPr lang="en-IN" b="1" dirty="0">
                <a:latin typeface="Arial" panose="020B0604020202020204" pitchFamily="34" charset="0"/>
                <a:ea typeface="Arial" panose="020B0604020202020204" pitchFamily="34" charset="0"/>
              </a:rPr>
              <a:t>Technology Stack :</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Spring Boot Application : To create spring boot application with all required dependencies.</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MYSQL Database : To create a employee database for storing the employee data.</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Postman : To test aur API.</a:t>
            </a:r>
          </a:p>
          <a:p>
            <a:pPr marL="285750" indent="-28575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Jenkins : For continuous integration with git repository and building the docker image.</a:t>
            </a:r>
          </a:p>
          <a:p>
            <a:pPr marL="285750" indent="-28575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rPr>
              <a:t>Docker : To run the created containers.</a:t>
            </a:r>
          </a:p>
          <a:p>
            <a:pPr marL="285750" indent="-285750">
              <a:lnSpc>
                <a:spcPct val="115000"/>
              </a:lnSpc>
              <a:buFont typeface="Arial" panose="020B0604020202020204" pitchFamily="34" charset="0"/>
              <a:buChar char="•"/>
            </a:pPr>
            <a:r>
              <a:rPr lang="en-IN" dirty="0"/>
              <a:t> Kubernetes : </a:t>
            </a:r>
            <a:r>
              <a:rPr lang="en-US" dirty="0"/>
              <a:t>For Deployment Purpose.</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1C6A6A46-BA7D-47DF-AC71-F7EBA8576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3415"/>
            <a:ext cx="12192000" cy="5539940"/>
          </a:xfrm>
          <a:prstGeom prst="rect">
            <a:avLst/>
          </a:prstGeom>
        </p:spPr>
      </p:pic>
    </p:spTree>
    <p:extLst>
      <p:ext uri="{BB962C8B-B14F-4D97-AF65-F5344CB8AC3E}">
        <p14:creationId xmlns:p14="http://schemas.microsoft.com/office/powerpoint/2010/main" val="5032070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A70E85D8-C7E4-6142-2295-710978A03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080" y="1054358"/>
            <a:ext cx="10185015" cy="5589037"/>
          </a:xfrm>
          <a:prstGeom prst="rect">
            <a:avLst/>
          </a:prstGeom>
        </p:spPr>
      </p:pic>
      <p:pic>
        <p:nvPicPr>
          <p:cNvPr id="7" name="Picture 6">
            <a:extLst>
              <a:ext uri="{FF2B5EF4-FFF2-40B4-BE49-F238E27FC236}">
                <a16:creationId xmlns:a16="http://schemas.microsoft.com/office/drawing/2014/main" id="{9C4CD310-C61F-7037-13AE-CDA701583BE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8" name="Straight Connector 7">
            <a:extLst>
              <a:ext uri="{FF2B5EF4-FFF2-40B4-BE49-F238E27FC236}">
                <a16:creationId xmlns:a16="http://schemas.microsoft.com/office/drawing/2014/main" id="{A513037A-ADD9-1C7D-AAD4-5671709DB5F9}"/>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65BA42E-5092-F921-3920-DCF82A8B5D0F}"/>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3305848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 Steps</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DEEECDA8-D7D6-723B-A522-40134720B082}"/>
              </a:ext>
            </a:extLst>
          </p:cNvPr>
          <p:cNvSpPr txBox="1"/>
          <p:nvPr/>
        </p:nvSpPr>
        <p:spPr>
          <a:xfrm>
            <a:off x="417355" y="1346878"/>
            <a:ext cx="6636588" cy="3508653"/>
          </a:xfrm>
          <a:prstGeom prst="rect">
            <a:avLst/>
          </a:prstGeom>
          <a:noFill/>
        </p:spPr>
        <p:txBody>
          <a:bodyPr wrap="square" rtlCol="0">
            <a:spAutoFit/>
          </a:bodyPr>
          <a:lstStyle/>
          <a:p>
            <a:pPr marL="457200" indent="-457200">
              <a:buFont typeface="Arial" panose="020B0604020202020204" pitchFamily="34" charset="0"/>
              <a:buChar char="•"/>
            </a:pPr>
            <a:r>
              <a:rPr lang="en-US" sz="3200" dirty="0"/>
              <a:t>Database Setup</a:t>
            </a:r>
          </a:p>
          <a:p>
            <a:pPr marL="457200" indent="-457200">
              <a:buFont typeface="Arial" panose="020B0604020202020204" pitchFamily="34" charset="0"/>
              <a:buChar char="•"/>
            </a:pPr>
            <a:r>
              <a:rPr lang="en-US" sz="3200" dirty="0"/>
              <a:t>Java Code Development</a:t>
            </a:r>
          </a:p>
          <a:p>
            <a:pPr marL="457200" indent="-457200">
              <a:buFont typeface="Arial" panose="020B0604020202020204" pitchFamily="34" charset="0"/>
              <a:buChar char="•"/>
            </a:pPr>
            <a:r>
              <a:rPr lang="en-US" sz="3200" dirty="0"/>
              <a:t>Web Service Development</a:t>
            </a:r>
          </a:p>
          <a:p>
            <a:pPr marL="457200" indent="-457200">
              <a:buFont typeface="Arial" panose="020B0604020202020204" pitchFamily="34" charset="0"/>
              <a:buChar char="•"/>
            </a:pPr>
            <a:r>
              <a:rPr lang="en-US" sz="3200" dirty="0"/>
              <a:t>Client Program for the Web Service</a:t>
            </a:r>
          </a:p>
          <a:p>
            <a:pPr marL="457200" indent="-457200">
              <a:buFont typeface="Arial" panose="020B0604020202020204" pitchFamily="34" charset="0"/>
              <a:buChar char="•"/>
            </a:pPr>
            <a:r>
              <a:rPr lang="en-US" sz="3200" dirty="0"/>
              <a:t>Security Implementation</a:t>
            </a:r>
          </a:p>
          <a:p>
            <a:pPr marL="457200" indent="-457200">
              <a:buFont typeface="Arial" panose="020B0604020202020204" pitchFamily="34" charset="0"/>
              <a:buChar char="•"/>
            </a:pPr>
            <a:r>
              <a:rPr lang="en-US" sz="3200" dirty="0"/>
              <a:t>Containerization and Deployment</a:t>
            </a: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B22586-316D-2CF1-39B8-8563A50D4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357" y="1970051"/>
            <a:ext cx="1548882" cy="1968760"/>
          </a:xfrm>
          <a:prstGeom prst="rect">
            <a:avLst/>
          </a:prstGeom>
        </p:spPr>
      </p:pic>
      <p:pic>
        <p:nvPicPr>
          <p:cNvPr id="7" name="Picture 6">
            <a:extLst>
              <a:ext uri="{FF2B5EF4-FFF2-40B4-BE49-F238E27FC236}">
                <a16:creationId xmlns:a16="http://schemas.microsoft.com/office/drawing/2014/main" id="{C175FD15-CEA8-122A-9588-DA69E29EB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9557" y="1050967"/>
            <a:ext cx="2362585" cy="1595535"/>
          </a:xfrm>
          <a:prstGeom prst="rect">
            <a:avLst/>
          </a:prstGeom>
        </p:spPr>
      </p:pic>
      <p:pic>
        <p:nvPicPr>
          <p:cNvPr id="13" name="Picture 12">
            <a:extLst>
              <a:ext uri="{FF2B5EF4-FFF2-40B4-BE49-F238E27FC236}">
                <a16:creationId xmlns:a16="http://schemas.microsoft.com/office/drawing/2014/main" id="{58B000FF-D3A0-BE37-1E59-7A7CE5BA5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42" y="4869629"/>
            <a:ext cx="2114803" cy="1604523"/>
          </a:xfrm>
          <a:prstGeom prst="rect">
            <a:avLst/>
          </a:prstGeom>
        </p:spPr>
      </p:pic>
      <p:pic>
        <p:nvPicPr>
          <p:cNvPr id="15" name="Picture 14">
            <a:extLst>
              <a:ext uri="{FF2B5EF4-FFF2-40B4-BE49-F238E27FC236}">
                <a16:creationId xmlns:a16="http://schemas.microsoft.com/office/drawing/2014/main" id="{D5495A8B-F306-D5B2-96C3-1F2F4D6E48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7357" y="4679474"/>
            <a:ext cx="1548882" cy="2106597"/>
          </a:xfrm>
          <a:prstGeom prst="rect">
            <a:avLst/>
          </a:prstGeom>
        </p:spPr>
      </p:pic>
      <p:pic>
        <p:nvPicPr>
          <p:cNvPr id="17" name="Picture 16">
            <a:extLst>
              <a:ext uri="{FF2B5EF4-FFF2-40B4-BE49-F238E27FC236}">
                <a16:creationId xmlns:a16="http://schemas.microsoft.com/office/drawing/2014/main" id="{F53FF0E1-00E1-46D3-ECDB-C744E395A9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0849" y="4419208"/>
            <a:ext cx="2584579" cy="2193583"/>
          </a:xfrm>
          <a:prstGeom prst="rect">
            <a:avLst/>
          </a:prstGeom>
        </p:spPr>
      </p:pic>
    </p:spTree>
    <p:extLst>
      <p:ext uri="{BB962C8B-B14F-4D97-AF65-F5344CB8AC3E}">
        <p14:creationId xmlns:p14="http://schemas.microsoft.com/office/powerpoint/2010/main" val="4192886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FC9B0-C48E-37B6-D625-B2AC6A58B375}"/>
              </a:ext>
            </a:extLst>
          </p:cNvPr>
          <p:cNvSpPr>
            <a:spLocks noGrp="1"/>
          </p:cNvSpPr>
          <p:nvPr>
            <p:ph idx="1"/>
          </p:nvPr>
        </p:nvSpPr>
        <p:spPr>
          <a:xfrm>
            <a:off x="289249" y="2122814"/>
            <a:ext cx="6225073" cy="4351338"/>
          </a:xfrm>
        </p:spPr>
        <p:txBody>
          <a:bodyPr>
            <a:normAutofit/>
          </a:bodyPr>
          <a:lstStyle/>
          <a:p>
            <a:r>
              <a:rPr lang="en-US" sz="2000" dirty="0"/>
              <a:t>To Create a table Employee with 3 columns (</a:t>
            </a:r>
            <a:r>
              <a:rPr lang="en-US" sz="2000" dirty="0" err="1"/>
              <a:t>EmployeeID</a:t>
            </a:r>
            <a:r>
              <a:rPr lang="en-US" sz="2000" dirty="0"/>
              <a:t>, </a:t>
            </a:r>
            <a:r>
              <a:rPr lang="en-US" sz="2000" dirty="0" err="1"/>
              <a:t>EmployeeName</a:t>
            </a:r>
            <a:r>
              <a:rPr lang="en-US" sz="2000" dirty="0"/>
              <a:t>, DateOfBirth) in a database.</a:t>
            </a:r>
          </a:p>
          <a:p>
            <a:r>
              <a:rPr lang="en-US" sz="2000" dirty="0"/>
              <a:t>To Write SQL queries to insert, update and delete records from the Employee table.</a:t>
            </a:r>
          </a:p>
          <a:p>
            <a:r>
              <a:rPr lang="en-US" sz="2000" dirty="0"/>
              <a:t>Use a database management tool like MySQL Workbench to manage and monitor the Employee table.</a:t>
            </a:r>
          </a:p>
          <a:p>
            <a:r>
              <a:rPr lang="en-US" sz="2000" dirty="0"/>
              <a:t>Ensure that the Employee table is connected to the Java code for querying.</a:t>
            </a:r>
          </a:p>
          <a:p>
            <a:r>
              <a:rPr lang="en-IN" sz="2000" dirty="0"/>
              <a:t>We can also use Spring Data JPA’s repository feature , which can easily connect to our Java application with database.</a:t>
            </a:r>
          </a:p>
        </p:txBody>
      </p:sp>
      <p:pic>
        <p:nvPicPr>
          <p:cNvPr id="4" name="Picture 3">
            <a:extLst>
              <a:ext uri="{FF2B5EF4-FFF2-40B4-BE49-F238E27FC236}">
                <a16:creationId xmlns:a16="http://schemas.microsoft.com/office/drawing/2014/main" id="{4273665B-0578-7E90-3498-14384322A31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F736B14F-6896-E40F-9282-4D5184F594B4}"/>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ADFD92-29EF-918D-5A36-E9A0C78CB500}"/>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CEE5E17-2742-B2C4-9E79-498017E57155}"/>
              </a:ext>
            </a:extLst>
          </p:cNvPr>
          <p:cNvSpPr txBox="1"/>
          <p:nvPr/>
        </p:nvSpPr>
        <p:spPr>
          <a:xfrm>
            <a:off x="406135" y="1034958"/>
            <a:ext cx="3797558" cy="1323439"/>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Database Setup</a:t>
            </a:r>
          </a:p>
          <a:p>
            <a:endParaRPr lang="en-IN" sz="4000" b="1"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D232E546-D044-FEEC-01F2-C88E267E6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064" y="1418253"/>
            <a:ext cx="5557935" cy="4599992"/>
          </a:xfrm>
          <a:prstGeom prst="rect">
            <a:avLst/>
          </a:prstGeom>
        </p:spPr>
      </p:pic>
    </p:spTree>
    <p:extLst>
      <p:ext uri="{BB962C8B-B14F-4D97-AF65-F5344CB8AC3E}">
        <p14:creationId xmlns:p14="http://schemas.microsoft.com/office/powerpoint/2010/main" val="219902601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23DA2-C12E-1AD1-E108-364FB0DAB2C7}"/>
              </a:ext>
            </a:extLst>
          </p:cNvPr>
          <p:cNvSpPr>
            <a:spLocks noGrp="1"/>
          </p:cNvSpPr>
          <p:nvPr>
            <p:ph idx="1"/>
          </p:nvPr>
        </p:nvSpPr>
        <p:spPr>
          <a:xfrm>
            <a:off x="77546" y="2210558"/>
            <a:ext cx="6215743" cy="3877598"/>
          </a:xfrm>
        </p:spPr>
        <p:txBody>
          <a:bodyPr>
            <a:normAutofit/>
          </a:bodyPr>
          <a:lstStyle/>
          <a:p>
            <a:r>
              <a:rPr lang="en-US" sz="2300" dirty="0"/>
              <a:t>Writing Java code to fetch a single record based upon </a:t>
            </a:r>
            <a:r>
              <a:rPr lang="en-US" sz="2300" dirty="0" err="1"/>
              <a:t>EmployeeID</a:t>
            </a:r>
            <a:r>
              <a:rPr lang="en-US" sz="2300" dirty="0"/>
              <a:t>.</a:t>
            </a:r>
          </a:p>
          <a:p>
            <a:r>
              <a:rPr lang="en-US" sz="2300" dirty="0"/>
              <a:t>Using </a:t>
            </a:r>
            <a:r>
              <a:rPr lang="en-US" sz="2300" dirty="0" err="1"/>
              <a:t>Springboot</a:t>
            </a:r>
            <a:r>
              <a:rPr lang="en-US" sz="2300" dirty="0"/>
              <a:t> or an Application server such as Tomcat, WebLogic, etc. to run the code.</a:t>
            </a:r>
          </a:p>
          <a:p>
            <a:r>
              <a:rPr lang="en-US" sz="2300" dirty="0"/>
              <a:t>Returning an Invalid </a:t>
            </a:r>
            <a:r>
              <a:rPr lang="en-US" sz="2300" dirty="0" err="1"/>
              <a:t>EmployeeID</a:t>
            </a:r>
            <a:r>
              <a:rPr lang="en-US" sz="2300" dirty="0"/>
              <a:t> Error if </a:t>
            </a:r>
            <a:r>
              <a:rPr lang="en-US" sz="2300" dirty="0" err="1"/>
              <a:t>EmployeeID</a:t>
            </a:r>
            <a:r>
              <a:rPr lang="en-US" sz="2300" dirty="0"/>
              <a:t> is not matched.</a:t>
            </a:r>
          </a:p>
          <a:p>
            <a:r>
              <a:rPr lang="en-US" sz="2300" dirty="0"/>
              <a:t>Check the code into a repository such as GIT or equivalent.</a:t>
            </a:r>
          </a:p>
          <a:p>
            <a:endParaRPr lang="en-IN" sz="2500" dirty="0"/>
          </a:p>
        </p:txBody>
      </p:sp>
      <p:pic>
        <p:nvPicPr>
          <p:cNvPr id="4" name="Picture 3">
            <a:extLst>
              <a:ext uri="{FF2B5EF4-FFF2-40B4-BE49-F238E27FC236}">
                <a16:creationId xmlns:a16="http://schemas.microsoft.com/office/drawing/2014/main" id="{C70A9526-3700-D4F8-9F61-E325B02A438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cxnSp>
        <p:nvCxnSpPr>
          <p:cNvPr id="5" name="Straight Connector 4">
            <a:extLst>
              <a:ext uri="{FF2B5EF4-FFF2-40B4-BE49-F238E27FC236}">
                <a16:creationId xmlns:a16="http://schemas.microsoft.com/office/drawing/2014/main" id="{50058849-8E31-2EBE-AF04-255087065985}"/>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AACFF93-1579-7365-0A18-0945C348E19D}"/>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BFA0F5F2-620D-63D4-324C-BDD0762108C7}"/>
              </a:ext>
            </a:extLst>
          </p:cNvPr>
          <p:cNvSpPr txBox="1"/>
          <p:nvPr/>
        </p:nvSpPr>
        <p:spPr>
          <a:xfrm>
            <a:off x="217505" y="1184577"/>
            <a:ext cx="5309119"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Java Code Development</a:t>
            </a:r>
          </a:p>
        </p:txBody>
      </p:sp>
      <p:pic>
        <p:nvPicPr>
          <p:cNvPr id="11" name="Picture 10">
            <a:extLst>
              <a:ext uri="{FF2B5EF4-FFF2-40B4-BE49-F238E27FC236}">
                <a16:creationId xmlns:a16="http://schemas.microsoft.com/office/drawing/2014/main" id="{0540E066-43E9-8CB7-CFB6-560872A39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184576"/>
            <a:ext cx="6096001" cy="5430827"/>
          </a:xfrm>
          <a:prstGeom prst="rect">
            <a:avLst/>
          </a:prstGeom>
        </p:spPr>
      </p:pic>
    </p:spTree>
    <p:extLst>
      <p:ext uri="{BB962C8B-B14F-4D97-AF65-F5344CB8AC3E}">
        <p14:creationId xmlns:p14="http://schemas.microsoft.com/office/powerpoint/2010/main" val="3635840255"/>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2121</TotalTime>
  <Words>1016</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Omkar Kulkarni</cp:lastModifiedBy>
  <cp:revision>26</cp:revision>
  <dcterms:created xsi:type="dcterms:W3CDTF">2023-04-15T11:22:40Z</dcterms:created>
  <dcterms:modified xsi:type="dcterms:W3CDTF">2023-05-10T12:29:31Z</dcterms:modified>
</cp:coreProperties>
</file>