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1"/>
  </p:notesMasterIdLst>
  <p:handoutMasterIdLst>
    <p:handoutMasterId r:id="rId12"/>
  </p:handoutMasterIdLst>
  <p:sldIdLst>
    <p:sldId id="256" r:id="rId5"/>
    <p:sldId id="276" r:id="rId6"/>
    <p:sldId id="289" r:id="rId7"/>
    <p:sldId id="290" r:id="rId8"/>
    <p:sldId id="291"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46" d="100"/>
          <a:sy n="46" d="100"/>
        </p:scale>
        <p:origin x="780" y="6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4/4/2024</a:t>
            </a:fld>
            <a:endParaRPr lang="en-US" dirty="0"/>
          </a:p>
        </p:txBody>
      </p:sp>
      <p:sp>
        <p:nvSpPr>
          <p:cNvPr id="4" name="Footer Placeholder 3">
            <a:extLst>
              <a:ext uri="{FF2B5EF4-FFF2-40B4-BE49-F238E27FC236}">
                <a16:creationId xmlns=""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528394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41133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4225282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4/4/2024</a:t>
            </a:fld>
            <a:endParaRPr lang="en-US" dirty="0"/>
          </a:p>
        </p:txBody>
      </p:sp>
      <p:sp>
        <p:nvSpPr>
          <p:cNvPr id="5" name="Footer Placeholder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4/4/2024</a:t>
            </a:fld>
            <a:endParaRPr lang="en-US" dirty="0"/>
          </a:p>
        </p:txBody>
      </p:sp>
      <p:sp>
        <p:nvSpPr>
          <p:cNvPr id="5" name="Footer Placeholder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4/4/2024</a:t>
            </a:fld>
            <a:endParaRPr lang="en-US" dirty="0"/>
          </a:p>
        </p:txBody>
      </p:sp>
      <p:sp>
        <p:nvSpPr>
          <p:cNvPr id="5" name="Footer Placeholder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433A3535-1708-499D-B5D2-7D8F9FD182D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4/4/2024</a:t>
            </a:fld>
            <a:endParaRPr lang="en-US" dirty="0"/>
          </a:p>
        </p:txBody>
      </p:sp>
      <p:sp>
        <p:nvSpPr>
          <p:cNvPr id="5" name="Footer Placeholder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4/4/2024</a:t>
            </a:fld>
            <a:endParaRPr lang="en-US" dirty="0"/>
          </a:p>
        </p:txBody>
      </p:sp>
      <p:sp>
        <p:nvSpPr>
          <p:cNvPr id="5" name="Footer Placeholder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4/4/2024</a:t>
            </a:fld>
            <a:endParaRPr lang="en-US" dirty="0"/>
          </a:p>
        </p:txBody>
      </p:sp>
      <p:sp>
        <p:nvSpPr>
          <p:cNvPr id="6" name="Footer Placeholder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4/4/2024</a:t>
            </a:fld>
            <a:endParaRPr lang="en-US" dirty="0"/>
          </a:p>
        </p:txBody>
      </p:sp>
      <p:sp>
        <p:nvSpPr>
          <p:cNvPr id="8" name="Footer Placeholder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4/4/2024</a:t>
            </a:fld>
            <a:endParaRPr lang="en-US" dirty="0"/>
          </a:p>
        </p:txBody>
      </p:sp>
      <p:sp>
        <p:nvSpPr>
          <p:cNvPr id="4" name="Footer Placeholder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4/4/2024</a:t>
            </a:fld>
            <a:endParaRPr lang="en-US" dirty="0"/>
          </a:p>
        </p:txBody>
      </p:sp>
      <p:sp>
        <p:nvSpPr>
          <p:cNvPr id="3" name="Footer Placeholder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4/4/2024</a:t>
            </a:fld>
            <a:endParaRPr lang="en-US" dirty="0"/>
          </a:p>
        </p:txBody>
      </p:sp>
      <p:sp>
        <p:nvSpPr>
          <p:cNvPr id="6" name="Footer Placeholder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4/4/2024</a:t>
            </a:fld>
            <a:endParaRPr lang="en-US" dirty="0"/>
          </a:p>
        </p:txBody>
      </p:sp>
      <p:sp>
        <p:nvSpPr>
          <p:cNvPr id="6" name="Footer Placeholder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4/4/2024</a:t>
            </a:fld>
            <a:endParaRPr lang="en-US" dirty="0"/>
          </a:p>
        </p:txBody>
      </p:sp>
      <p:sp>
        <p:nvSpPr>
          <p:cNvPr id="5" name="Footer Placeholder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300AEF-1595-4419-801B-6E36A33BB8CF}"/>
              </a:ext>
            </a:extLst>
          </p:cNvPr>
          <p:cNvSpPr>
            <a:spLocks noGrp="1"/>
          </p:cNvSpPr>
          <p:nvPr>
            <p:ph type="ctrTitle"/>
          </p:nvPr>
        </p:nvSpPr>
        <p:spPr>
          <a:xfrm>
            <a:off x="1524001" y="3985142"/>
            <a:ext cx="9144000" cy="1661993"/>
          </a:xfrm>
        </p:spPr>
        <p:txBody>
          <a:bodyPr wrap="square" lIns="0" tIns="0" rIns="0" bIns="0" anchor="t">
            <a:spAutoFit/>
          </a:bodyPr>
          <a:lstStyle/>
          <a:p>
            <a:r>
              <a:rPr lang="en-US" b="1" dirty="0" smtClean="0">
                <a:solidFill>
                  <a:schemeClr val="bg1"/>
                </a:solidFill>
              </a:rPr>
              <a:t>SALES AND</a:t>
            </a:r>
            <a:br>
              <a:rPr lang="en-US" b="1" dirty="0" smtClean="0">
                <a:solidFill>
                  <a:schemeClr val="bg1"/>
                </a:solidFill>
              </a:rPr>
            </a:br>
            <a:r>
              <a:rPr lang="en-US" b="1" dirty="0" smtClean="0">
                <a:solidFill>
                  <a:schemeClr val="bg1"/>
                </a:solidFill>
              </a:rPr>
              <a:t>REVENUE DASHBOARD</a:t>
            </a:r>
            <a:endParaRPr lang="en-US" sz="2000" dirty="0">
              <a:solidFill>
                <a:schemeClr val="accent4"/>
              </a:solidFill>
            </a:endParaRPr>
          </a:p>
        </p:txBody>
      </p:sp>
      <p:grpSp>
        <p:nvGrpSpPr>
          <p:cNvPr id="3" name="Group 2"/>
          <p:cNvGrpSpPr/>
          <p:nvPr/>
        </p:nvGrpSpPr>
        <p:grpSpPr>
          <a:xfrm>
            <a:off x="3686630" y="-1815276"/>
            <a:ext cx="4818742" cy="4994894"/>
            <a:chOff x="4325258" y="-1233385"/>
            <a:chExt cx="3541486" cy="3864868"/>
          </a:xfrm>
        </p:grpSpPr>
        <p:sp>
          <p:nvSpPr>
            <p:cNvPr id="4" name="Diamond 3">
              <a:extLst>
                <a:ext uri="{FF2B5EF4-FFF2-40B4-BE49-F238E27FC236}">
                  <a16:creationId xmlns=""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4792319" y="24119"/>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4325258" y="-1233385"/>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Seasonal</a:t>
            </a:r>
          </a:p>
          <a:p>
            <a:pPr algn="ctr"/>
            <a:r>
              <a:rPr lang="en-US" sz="2800" b="1" dirty="0" smtClean="0">
                <a:solidFill>
                  <a:schemeClr val="tx1">
                    <a:lumMod val="75000"/>
                    <a:lumOff val="25000"/>
                  </a:schemeClr>
                </a:solidFill>
              </a:rPr>
              <a:t>Patterns</a:t>
            </a:r>
            <a:endParaRPr lang="en-US" sz="2800"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228600" y="1749869"/>
            <a:ext cx="7101264" cy="4009664"/>
          </a:xfrm>
          <a:prstGeom prst="rect">
            <a:avLst/>
          </a:prstGeom>
          <a:effectLst>
            <a:outerShdw blurRad="50800" dist="38100" dir="18900000" algn="bl" rotWithShape="0">
              <a:prstClr val="black">
                <a:alpha val="40000"/>
              </a:prstClr>
            </a:outerShdw>
          </a:effectLst>
        </p:spPr>
      </p:pic>
      <p:sp>
        <p:nvSpPr>
          <p:cNvPr id="3" name="TextBox 2"/>
          <p:cNvSpPr txBox="1"/>
          <p:nvPr/>
        </p:nvSpPr>
        <p:spPr>
          <a:xfrm>
            <a:off x="7795161" y="1861875"/>
            <a:ext cx="4108862" cy="3785652"/>
          </a:xfrm>
          <a:prstGeom prst="rect">
            <a:avLst/>
          </a:prstGeom>
          <a:noFill/>
        </p:spPr>
        <p:txBody>
          <a:bodyPr wrap="square" rtlCol="0">
            <a:spAutoFit/>
          </a:bodyPr>
          <a:lstStyle/>
          <a:p>
            <a:r>
              <a:rPr lang="en-US" sz="2000" dirty="0">
                <a:latin typeface="+mj-lt"/>
              </a:rPr>
              <a:t>T</a:t>
            </a:r>
            <a:r>
              <a:rPr lang="en-US" sz="2000" dirty="0" smtClean="0">
                <a:latin typeface="+mj-lt"/>
              </a:rPr>
              <a:t>he </a:t>
            </a:r>
            <a:r>
              <a:rPr lang="en-US" sz="2000" dirty="0">
                <a:latin typeface="+mj-lt"/>
              </a:rPr>
              <a:t>first eight months, from January to August, consistently generated an average monthly revenue of $</a:t>
            </a:r>
            <a:r>
              <a:rPr lang="en-US" sz="2000" dirty="0" smtClean="0">
                <a:latin typeface="+mj-lt"/>
              </a:rPr>
              <a:t>685,000. </a:t>
            </a:r>
            <a:r>
              <a:rPr lang="en-US" sz="2000" dirty="0">
                <a:latin typeface="+mj-lt"/>
              </a:rPr>
              <a:t>However, in September, the revenue experienced a notable increase of 40% compared to the previous month. This upward trend continued until November, reaching a peak of $</a:t>
            </a:r>
            <a:r>
              <a:rPr lang="en-US" sz="2000" dirty="0" smtClean="0">
                <a:latin typeface="+mj-lt"/>
              </a:rPr>
              <a:t>1 million</a:t>
            </a:r>
            <a:r>
              <a:rPr lang="en-US" sz="2000" dirty="0">
                <a:latin typeface="+mj-lt"/>
              </a:rPr>
              <a:t>, the highest amount recorded throughout the year</a:t>
            </a:r>
            <a:r>
              <a:rPr lang="en-US" sz="2000" dirty="0" smtClean="0">
                <a:latin typeface="+mj-lt"/>
              </a:rPr>
              <a:t> </a:t>
            </a:r>
            <a:endParaRPr lang="en-US" sz="2000" dirty="0">
              <a:latin typeface="+mj-lt"/>
            </a:endParaRPr>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Countries</a:t>
            </a:r>
          </a:p>
          <a:p>
            <a:pPr algn="ctr"/>
            <a:r>
              <a:rPr lang="en-US" sz="2800" b="1" dirty="0" smtClean="0">
                <a:solidFill>
                  <a:schemeClr val="tx1">
                    <a:lumMod val="75000"/>
                    <a:lumOff val="25000"/>
                  </a:schemeClr>
                </a:solidFill>
              </a:rPr>
              <a:t>Growth</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28600" y="1560766"/>
            <a:ext cx="4108862" cy="4401205"/>
          </a:xfrm>
          <a:prstGeom prst="rect">
            <a:avLst/>
          </a:prstGeom>
          <a:noFill/>
        </p:spPr>
        <p:txBody>
          <a:bodyPr wrap="square" rtlCol="0">
            <a:spAutoFit/>
          </a:bodyPr>
          <a:lstStyle/>
          <a:p>
            <a:r>
              <a:rPr lang="en-US" sz="2000" dirty="0">
                <a:latin typeface="+mj-lt"/>
              </a:rPr>
              <a:t>As the UK already has a significant demand and considering your preference for countries where demand can be further increased, the UK is not included in these statistics. Based on the data, nations such as the Netherlands, Ireland, Germany, and France exhibit high sales of units and income. To effectively capitalize on these markets, I recommend focusing on these countries.</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4862136" y="1749869"/>
            <a:ext cx="7101264" cy="4023000"/>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346380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Revenue</a:t>
            </a:r>
          </a:p>
          <a:p>
            <a:pPr algn="ctr"/>
            <a:r>
              <a:rPr lang="en-US" sz="2800" b="1" dirty="0" smtClean="0">
                <a:solidFill>
                  <a:schemeClr val="tx1">
                    <a:lumMod val="75000"/>
                    <a:lumOff val="25000"/>
                  </a:schemeClr>
                </a:solidFill>
              </a:rPr>
              <a:t>Over Customer</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854538" y="1347013"/>
            <a:ext cx="4108862" cy="5016758"/>
          </a:xfrm>
          <a:prstGeom prst="rect">
            <a:avLst/>
          </a:prstGeom>
          <a:noFill/>
        </p:spPr>
        <p:txBody>
          <a:bodyPr wrap="square" rtlCol="0">
            <a:spAutoFit/>
          </a:bodyPr>
          <a:lstStyle/>
          <a:p>
            <a:r>
              <a:rPr lang="en-US" sz="2000" dirty="0">
                <a:latin typeface="+mj-lt"/>
              </a:rPr>
              <a:t>The statistics indicate that there are minimal variations in the purchasing patterns among these top 10 consumers. Interestingly, the consumer with the highest revenue contribution spent only 17% more than the second highest consumer. This suggests that the company's income generation is not heavily dependent on a small group of customers. It also implies that customers' negotiation power is limited, and overall business conditions are favorable.</a:t>
            </a: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Lst>
          </a:blip>
          <a:stretch>
            <a:fillRect/>
          </a:stretch>
        </p:blipFill>
        <p:spPr>
          <a:xfrm>
            <a:off x="228600" y="1822013"/>
            <a:ext cx="7144520" cy="4066759"/>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3547784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Revenue</a:t>
            </a:r>
          </a:p>
          <a:p>
            <a:pPr algn="ctr"/>
            <a:r>
              <a:rPr lang="en-US" sz="2800" b="1" dirty="0" smtClean="0">
                <a:solidFill>
                  <a:schemeClr val="tx1">
                    <a:lumMod val="75000"/>
                    <a:lumOff val="25000"/>
                  </a:schemeClr>
                </a:solidFill>
              </a:rPr>
              <a:t>Over Customer</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28600" y="1868543"/>
            <a:ext cx="4108862" cy="3477875"/>
          </a:xfrm>
          <a:prstGeom prst="rect">
            <a:avLst/>
          </a:prstGeom>
          <a:noFill/>
        </p:spPr>
        <p:txBody>
          <a:bodyPr wrap="square" rtlCol="0">
            <a:spAutoFit/>
          </a:bodyPr>
          <a:lstStyle/>
          <a:p>
            <a:r>
              <a:rPr lang="en-US" sz="2000" dirty="0">
                <a:latin typeface="+mj-lt"/>
              </a:rPr>
              <a:t>T</a:t>
            </a:r>
            <a:r>
              <a:rPr lang="en-US" sz="2000" dirty="0" smtClean="0">
                <a:latin typeface="+mj-lt"/>
              </a:rPr>
              <a:t>he </a:t>
            </a:r>
            <a:r>
              <a:rPr lang="en-US" sz="2000" dirty="0">
                <a:latin typeface="+mj-lt"/>
              </a:rPr>
              <a:t>map highlights that majority of sales occur within the European zone, with only a limited number in the American region. There is no market for the company's products in Africa or Asia, including Russia. Implementing a new strategy that focuses on these regions may lead to higher sales revenues and profitability.</a:t>
            </a: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5100045" y="1528268"/>
            <a:ext cx="6863355" cy="4158424"/>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33266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298</Words>
  <Application>Microsoft Office PowerPoint</Application>
  <PresentationFormat>Widescreen</PresentationFormat>
  <Paragraphs>24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Segoe UI Light</vt:lpstr>
      <vt:lpstr>Office Theme</vt:lpstr>
      <vt:lpstr>SALES AND REVENUE DASHBOARD</vt:lpstr>
      <vt:lpstr>Project analysis slide 2</vt:lpstr>
      <vt:lpstr>Project analysis slide 2</vt:lpstr>
      <vt:lpstr>Project analysis slide 2</vt:lpstr>
      <vt:lpstr>Project analysis slide 2</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2023-07-29T10:14:38Z</dcterms:created>
  <dcterms:modified xsi:type="dcterms:W3CDTF">2024-04-04T15:26:11Z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