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0" r:id="rId1"/>
  </p:sldMasterIdLst>
  <p:notesMasterIdLst>
    <p:notesMasterId r:id="rId15"/>
  </p:notesMasterIdLst>
  <p:sldIdLst>
    <p:sldId id="256" r:id="rId2"/>
    <p:sldId id="257" r:id="rId3"/>
    <p:sldId id="263" r:id="rId4"/>
    <p:sldId id="280" r:id="rId5"/>
    <p:sldId id="284" r:id="rId6"/>
    <p:sldId id="285" r:id="rId7"/>
    <p:sldId id="286" r:id="rId8"/>
    <p:sldId id="264" r:id="rId9"/>
    <p:sldId id="267" r:id="rId10"/>
    <p:sldId id="283" r:id="rId11"/>
    <p:sldId id="287" r:id="rId12"/>
    <p:sldId id="281" r:id="rId13"/>
    <p:sldId id="282" r:id="rId14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Montserrat Black" panose="00000A00000000000000" pitchFamily="2" charset="0"/>
      <p:bold r:id="rId20"/>
      <p:boldItalic r:id="rId21"/>
    </p:embeddedFont>
    <p:embeddedFont>
      <p:font typeface="Quicksand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9F650BA-545F-4353-9BB0-CCDC11050CDF}">
  <a:tblStyle styleId="{39F650BA-545F-4353-9BB0-CCDC11050C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>
          <a:extLst>
            <a:ext uri="{FF2B5EF4-FFF2-40B4-BE49-F238E27FC236}">
              <a16:creationId xmlns:a16="http://schemas.microsoft.com/office/drawing/2014/main" id="{9CD2BDB7-5ECB-6E9E-A13A-474BAB8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>
            <a:extLst>
              <a:ext uri="{FF2B5EF4-FFF2-40B4-BE49-F238E27FC236}">
                <a16:creationId xmlns:a16="http://schemas.microsoft.com/office/drawing/2014/main" id="{7A3F54B2-911E-31BF-0AB7-9F685EE191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>
            <a:extLst>
              <a:ext uri="{FF2B5EF4-FFF2-40B4-BE49-F238E27FC236}">
                <a16:creationId xmlns:a16="http://schemas.microsoft.com/office/drawing/2014/main" id="{ECFDC279-EE7A-7D06-7CED-588DF99BAB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2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>
          <a:extLst>
            <a:ext uri="{FF2B5EF4-FFF2-40B4-BE49-F238E27FC236}">
              <a16:creationId xmlns:a16="http://schemas.microsoft.com/office/drawing/2014/main" id="{1F4EDCD9-1AEB-8E4D-443D-8136C83E0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>
            <a:extLst>
              <a:ext uri="{FF2B5EF4-FFF2-40B4-BE49-F238E27FC236}">
                <a16:creationId xmlns:a16="http://schemas.microsoft.com/office/drawing/2014/main" id="{4650FE1E-BDCF-905B-4521-24793196C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>
            <a:extLst>
              <a:ext uri="{FF2B5EF4-FFF2-40B4-BE49-F238E27FC236}">
                <a16:creationId xmlns:a16="http://schemas.microsoft.com/office/drawing/2014/main" id="{1CB0C63E-3916-652F-8B89-672BAF112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19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279b9a442_0_1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279b9a442_0_1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f097fbd9f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9" name="Google Shape;2079;gf097fbd9f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>
          <a:extLst>
            <a:ext uri="{FF2B5EF4-FFF2-40B4-BE49-F238E27FC236}">
              <a16:creationId xmlns:a16="http://schemas.microsoft.com/office/drawing/2014/main" id="{9E0B833A-71D5-B404-E214-2394BD0C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>
            <a:extLst>
              <a:ext uri="{FF2B5EF4-FFF2-40B4-BE49-F238E27FC236}">
                <a16:creationId xmlns:a16="http://schemas.microsoft.com/office/drawing/2014/main" id="{B5D6EAF9-29E1-66E9-FD4F-FDD92A2C0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>
            <a:extLst>
              <a:ext uri="{FF2B5EF4-FFF2-40B4-BE49-F238E27FC236}">
                <a16:creationId xmlns:a16="http://schemas.microsoft.com/office/drawing/2014/main" id="{617E3F8E-F795-BD27-521D-13A9815C0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0593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>
          <a:extLst>
            <a:ext uri="{FF2B5EF4-FFF2-40B4-BE49-F238E27FC236}">
              <a16:creationId xmlns:a16="http://schemas.microsoft.com/office/drawing/2014/main" id="{CC8C59C2-576B-F691-E3B9-26A962569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>
            <a:extLst>
              <a:ext uri="{FF2B5EF4-FFF2-40B4-BE49-F238E27FC236}">
                <a16:creationId xmlns:a16="http://schemas.microsoft.com/office/drawing/2014/main" id="{BDA17918-B6B4-B2C5-5E11-6B7E633CD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>
            <a:extLst>
              <a:ext uri="{FF2B5EF4-FFF2-40B4-BE49-F238E27FC236}">
                <a16:creationId xmlns:a16="http://schemas.microsoft.com/office/drawing/2014/main" id="{784B44E9-69DD-7D38-FE3D-9ECFABAB65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946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>
          <a:extLst>
            <a:ext uri="{FF2B5EF4-FFF2-40B4-BE49-F238E27FC236}">
              <a16:creationId xmlns:a16="http://schemas.microsoft.com/office/drawing/2014/main" id="{D792E0B0-13AF-DFBA-BEA0-EED0458B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d279b9a442_0_1835:notes">
            <a:extLst>
              <a:ext uri="{FF2B5EF4-FFF2-40B4-BE49-F238E27FC236}">
                <a16:creationId xmlns:a16="http://schemas.microsoft.com/office/drawing/2014/main" id="{BFBEAF01-6EEE-09BC-9229-B81B574AF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d279b9a442_0_1835:notes">
            <a:extLst>
              <a:ext uri="{FF2B5EF4-FFF2-40B4-BE49-F238E27FC236}">
                <a16:creationId xmlns:a16="http://schemas.microsoft.com/office/drawing/2014/main" id="{2F52A149-8AA1-C8CD-5C16-7409B230D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22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f097fbd9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f097fbd9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f097fbd9f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f097fbd9f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831375" y="-141300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50750" y="1138875"/>
            <a:ext cx="3718200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166761" y="32243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67773" y="18582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50460" y="45285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220489" y="-68715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362285" y="28548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14750" y="81650"/>
            <a:ext cx="947533" cy="947533"/>
            <a:chOff x="3912750" y="637550"/>
            <a:chExt cx="947533" cy="947533"/>
          </a:xfrm>
        </p:grpSpPr>
        <p:sp>
          <p:nvSpPr>
            <p:cNvPr id="19" name="Google Shape;19;p2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2877525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-306961" y="569001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/>
          <p:nvPr/>
        </p:nvSpPr>
        <p:spPr>
          <a:xfrm flipH="1">
            <a:off x="-1039340" y="24347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flipH="1">
            <a:off x="8628904" y="249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/>
          <p:nvPr/>
        </p:nvSpPr>
        <p:spPr>
          <a:xfrm flipH="1">
            <a:off x="8402854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4"/>
          <p:cNvSpPr/>
          <p:nvPr/>
        </p:nvSpPr>
        <p:spPr>
          <a:xfrm flipH="1">
            <a:off x="7428185" y="-1004829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4"/>
          <p:cNvSpPr/>
          <p:nvPr/>
        </p:nvSpPr>
        <p:spPr>
          <a:xfrm flipH="1">
            <a:off x="1222079" y="50090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-96450" y="-125362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4288299" y="4703032"/>
            <a:ext cx="1265051" cy="1265051"/>
            <a:chOff x="3912750" y="637550"/>
            <a:chExt cx="947533" cy="947533"/>
          </a:xfrm>
        </p:grpSpPr>
        <p:sp>
          <p:nvSpPr>
            <p:cNvPr id="50" name="Google Shape;50;p4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10800000">
            <a:off x="1812164" y="-192224"/>
            <a:ext cx="7570971" cy="4973410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1"/>
          </p:nvPr>
        </p:nvSpPr>
        <p:spPr>
          <a:xfrm>
            <a:off x="1023850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2"/>
          </p:nvPr>
        </p:nvSpPr>
        <p:spPr>
          <a:xfrm>
            <a:off x="3441375" y="2849850"/>
            <a:ext cx="1757700" cy="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 Black"/>
              <a:buNone/>
              <a:defRPr sz="20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3"/>
          </p:nvPr>
        </p:nvSpPr>
        <p:spPr>
          <a:xfrm>
            <a:off x="1023850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4"/>
          </p:nvPr>
        </p:nvSpPr>
        <p:spPr>
          <a:xfrm>
            <a:off x="3441375" y="3201100"/>
            <a:ext cx="1757700" cy="9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/>
          <p:nvPr/>
        </p:nvSpPr>
        <p:spPr>
          <a:xfrm>
            <a:off x="8148720" y="453290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"/>
          <p:cNvSpPr/>
          <p:nvPr/>
        </p:nvSpPr>
        <p:spPr>
          <a:xfrm>
            <a:off x="1023860" y="-29594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8495148" y="206279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-813290" y="4749729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>
            <a:off x="-694314" y="404979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-329100" y="10210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4561024" y="4749732"/>
            <a:ext cx="1265051" cy="1265051"/>
            <a:chOff x="3912750" y="637550"/>
            <a:chExt cx="947533" cy="947533"/>
          </a:xfrm>
        </p:grpSpPr>
        <p:sp>
          <p:nvSpPr>
            <p:cNvPr id="67" name="Google Shape;67;p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-135549" y="-231484"/>
            <a:ext cx="8428467" cy="5606479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1"/>
          </p:nvPr>
        </p:nvSpPr>
        <p:spPr>
          <a:xfrm>
            <a:off x="4921525" y="1698825"/>
            <a:ext cx="3371400" cy="24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 rot="10800000" flipH="1">
            <a:off x="7589970" y="-73060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10800000" flipH="1">
            <a:off x="8607386" y="1573116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10800000" flipH="1">
            <a:off x="8292923" y="469178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rot="10800000" flipH="1">
            <a:off x="4602945" y="4344791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rot="10800000" flipH="1">
            <a:off x="-823764" y="-40252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-262600" y="2415913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9"/>
          <p:cNvGrpSpPr/>
          <p:nvPr/>
        </p:nvGrpSpPr>
        <p:grpSpPr>
          <a:xfrm>
            <a:off x="792449" y="4426795"/>
            <a:ext cx="1265051" cy="1265051"/>
            <a:chOff x="3912750" y="637550"/>
            <a:chExt cx="947533" cy="947533"/>
          </a:xfrm>
        </p:grpSpPr>
        <p:sp>
          <p:nvSpPr>
            <p:cNvPr id="123" name="Google Shape;123;p9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subTitle" idx="1"/>
          </p:nvPr>
        </p:nvSpPr>
        <p:spPr>
          <a:xfrm>
            <a:off x="34061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subTitle" idx="2"/>
          </p:nvPr>
        </p:nvSpPr>
        <p:spPr>
          <a:xfrm>
            <a:off x="1048988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6" name="Google Shape;186;p15"/>
          <p:cNvSpPr txBox="1">
            <a:spLocks noGrp="1"/>
          </p:cNvSpPr>
          <p:nvPr>
            <p:ph type="subTitle" idx="3"/>
          </p:nvPr>
        </p:nvSpPr>
        <p:spPr>
          <a:xfrm>
            <a:off x="5763401" y="2642660"/>
            <a:ext cx="23316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Montserrat"/>
              <a:buNone/>
              <a:defRPr sz="20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subTitle" idx="4"/>
          </p:nvPr>
        </p:nvSpPr>
        <p:spPr>
          <a:xfrm>
            <a:off x="1049000" y="3349701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subTitle" idx="5"/>
          </p:nvPr>
        </p:nvSpPr>
        <p:spPr>
          <a:xfrm>
            <a:off x="3406200" y="3351499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subTitle" idx="6"/>
          </p:nvPr>
        </p:nvSpPr>
        <p:spPr>
          <a:xfrm>
            <a:off x="5763400" y="3350875"/>
            <a:ext cx="2331600" cy="8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15"/>
          <p:cNvSpPr/>
          <p:nvPr/>
        </p:nvSpPr>
        <p:spPr>
          <a:xfrm rot="5400000" flipH="1">
            <a:off x="-711137" y="-2501813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 rot="-4592020" flipH="1">
            <a:off x="7848941" y="81971"/>
            <a:ext cx="6411577" cy="6132638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1586888">
            <a:off x="7312589" y="4479536"/>
            <a:ext cx="1423615" cy="1423576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0678" y="4298004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7720415" y="-21262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1061012" y="-906584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2451854" y="469177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1586888">
            <a:off x="6990750" y="5051613"/>
            <a:ext cx="451692" cy="451731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flipH="1">
            <a:off x="8636922" y="1627125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5"/>
          <p:cNvGrpSpPr/>
          <p:nvPr/>
        </p:nvGrpSpPr>
        <p:grpSpPr>
          <a:xfrm flipH="1">
            <a:off x="-700240" y="1939232"/>
            <a:ext cx="1265051" cy="1265051"/>
            <a:chOff x="3912750" y="637550"/>
            <a:chExt cx="947533" cy="947533"/>
          </a:xfrm>
        </p:grpSpPr>
        <p:sp>
          <p:nvSpPr>
            <p:cNvPr id="200" name="Google Shape;200;p15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1"/>
          <p:cNvSpPr/>
          <p:nvPr/>
        </p:nvSpPr>
        <p:spPr>
          <a:xfrm>
            <a:off x="424202" y="578141"/>
            <a:ext cx="9143923" cy="483267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ubTitle" idx="1"/>
          </p:nvPr>
        </p:nvSpPr>
        <p:spPr>
          <a:xfrm>
            <a:off x="4732850" y="2230325"/>
            <a:ext cx="3139200" cy="12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1"/>
          <p:cNvSpPr/>
          <p:nvPr/>
        </p:nvSpPr>
        <p:spPr>
          <a:xfrm rot="10800000" flipH="1">
            <a:off x="424203" y="4681948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1"/>
          <p:cNvSpPr/>
          <p:nvPr/>
        </p:nvSpPr>
        <p:spPr>
          <a:xfrm rot="10800000" flipH="1">
            <a:off x="6492490" y="4623991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31"/>
          <p:cNvSpPr/>
          <p:nvPr/>
        </p:nvSpPr>
        <p:spPr>
          <a:xfrm rot="10800000" flipH="1">
            <a:off x="4282437" y="4426659"/>
            <a:ext cx="1144520" cy="1145687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1"/>
          <p:cNvSpPr/>
          <p:nvPr/>
        </p:nvSpPr>
        <p:spPr>
          <a:xfrm rot="10800000" flipH="1">
            <a:off x="3479854" y="-605841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/>
          <p:nvPr/>
        </p:nvSpPr>
        <p:spPr>
          <a:xfrm rot="10800000">
            <a:off x="7959072" y="-66001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" name="Google Shape;445;p31"/>
          <p:cNvGrpSpPr/>
          <p:nvPr/>
        </p:nvGrpSpPr>
        <p:grpSpPr>
          <a:xfrm rot="10800000">
            <a:off x="-840840" y="229829"/>
            <a:ext cx="1265051" cy="1265051"/>
            <a:chOff x="3912750" y="637550"/>
            <a:chExt cx="947533" cy="947533"/>
          </a:xfrm>
        </p:grpSpPr>
        <p:sp>
          <p:nvSpPr>
            <p:cNvPr id="446" name="Google Shape;446;p3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1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8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0"/>
          <p:cNvSpPr/>
          <p:nvPr/>
        </p:nvSpPr>
        <p:spPr>
          <a:xfrm flipH="1">
            <a:off x="-184147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0"/>
          <p:cNvSpPr/>
          <p:nvPr/>
        </p:nvSpPr>
        <p:spPr>
          <a:xfrm rot="-7575992">
            <a:off x="3311472" y="-1827843"/>
            <a:ext cx="9206100" cy="629965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0"/>
          <p:cNvSpPr/>
          <p:nvPr/>
        </p:nvSpPr>
        <p:spPr>
          <a:xfrm flipH="1">
            <a:off x="-2061964" y="1029175"/>
            <a:ext cx="6411366" cy="6132485"/>
          </a:xfrm>
          <a:custGeom>
            <a:avLst/>
            <a:gdLst/>
            <a:ahLst/>
            <a:cxnLst/>
            <a:rect l="l" t="t" r="r" b="b"/>
            <a:pathLst>
              <a:path w="183878" h="208517" extrusionOk="0">
                <a:moveTo>
                  <a:pt x="159240" y="0"/>
                </a:moveTo>
                <a:cubicBezTo>
                  <a:pt x="153253" y="2843"/>
                  <a:pt x="147568" y="6332"/>
                  <a:pt x="142356" y="10381"/>
                </a:cubicBezTo>
                <a:cubicBezTo>
                  <a:pt x="135249" y="16066"/>
                  <a:pt x="129778" y="21795"/>
                  <a:pt x="124868" y="30237"/>
                </a:cubicBezTo>
                <a:cubicBezTo>
                  <a:pt x="119958" y="38723"/>
                  <a:pt x="117460" y="49663"/>
                  <a:pt x="115134" y="59139"/>
                </a:cubicBezTo>
                <a:cubicBezTo>
                  <a:pt x="114057" y="63446"/>
                  <a:pt x="112980" y="67840"/>
                  <a:pt x="110826" y="71760"/>
                </a:cubicBezTo>
                <a:cubicBezTo>
                  <a:pt x="103159" y="85931"/>
                  <a:pt x="84853" y="89678"/>
                  <a:pt x="71630" y="98852"/>
                </a:cubicBezTo>
                <a:cubicBezTo>
                  <a:pt x="61982" y="105572"/>
                  <a:pt x="54918" y="115306"/>
                  <a:pt x="51515" y="126505"/>
                </a:cubicBezTo>
                <a:cubicBezTo>
                  <a:pt x="47423" y="140116"/>
                  <a:pt x="48500" y="156269"/>
                  <a:pt x="38550" y="166391"/>
                </a:cubicBezTo>
                <a:cubicBezTo>
                  <a:pt x="32520" y="172593"/>
                  <a:pt x="23647" y="174962"/>
                  <a:pt x="16454" y="179787"/>
                </a:cubicBezTo>
                <a:cubicBezTo>
                  <a:pt x="7064" y="186032"/>
                  <a:pt x="991" y="197274"/>
                  <a:pt x="0" y="208516"/>
                </a:cubicBezTo>
                <a:lnTo>
                  <a:pt x="183878" y="208516"/>
                </a:lnTo>
                <a:lnTo>
                  <a:pt x="183878" y="0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0"/>
          <p:cNvSpPr/>
          <p:nvPr/>
        </p:nvSpPr>
        <p:spPr>
          <a:xfrm flipH="1">
            <a:off x="-5" y="171968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0"/>
          <p:cNvSpPr/>
          <p:nvPr/>
        </p:nvSpPr>
        <p:spPr>
          <a:xfrm flipH="1">
            <a:off x="614252" y="-65996"/>
            <a:ext cx="451678" cy="451717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0"/>
          <p:cNvSpPr/>
          <p:nvPr/>
        </p:nvSpPr>
        <p:spPr>
          <a:xfrm flipH="1">
            <a:off x="7051289" y="4905491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0"/>
          <p:cNvSpPr/>
          <p:nvPr/>
        </p:nvSpPr>
        <p:spPr>
          <a:xfrm flipH="1">
            <a:off x="7973495" y="-66004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0"/>
          <p:cNvSpPr/>
          <p:nvPr/>
        </p:nvSpPr>
        <p:spPr>
          <a:xfrm flipH="1">
            <a:off x="370614" y="4477166"/>
            <a:ext cx="392554" cy="393759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6" name="Google Shape;566;p40"/>
          <p:cNvGrpSpPr/>
          <p:nvPr/>
        </p:nvGrpSpPr>
        <p:grpSpPr>
          <a:xfrm flipH="1">
            <a:off x="5585945" y="-561800"/>
            <a:ext cx="947533" cy="947533"/>
            <a:chOff x="3912750" y="637550"/>
            <a:chExt cx="947533" cy="947533"/>
          </a:xfrm>
        </p:grpSpPr>
        <p:sp>
          <p:nvSpPr>
            <p:cNvPr id="567" name="Google Shape;567;p40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40"/>
          <p:cNvSpPr/>
          <p:nvPr/>
        </p:nvSpPr>
        <p:spPr>
          <a:xfrm flipH="1">
            <a:off x="3348871" y="4755200"/>
            <a:ext cx="693132" cy="694353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9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/>
          <p:nvPr/>
        </p:nvSpPr>
        <p:spPr>
          <a:xfrm>
            <a:off x="-62400" y="-66000"/>
            <a:ext cx="9268800" cy="52755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1"/>
          <p:cNvSpPr/>
          <p:nvPr/>
        </p:nvSpPr>
        <p:spPr>
          <a:xfrm rot="-3075939">
            <a:off x="4301454" y="1956101"/>
            <a:ext cx="7570775" cy="4973281"/>
          </a:xfrm>
          <a:custGeom>
            <a:avLst/>
            <a:gdLst/>
            <a:ahLst/>
            <a:cxnLst/>
            <a:rect l="l" t="t" r="r" b="b"/>
            <a:pathLst>
              <a:path w="102546" h="67363" extrusionOk="0">
                <a:moveTo>
                  <a:pt x="0" y="1"/>
                </a:moveTo>
                <a:lnTo>
                  <a:pt x="0" y="67363"/>
                </a:lnTo>
                <a:lnTo>
                  <a:pt x="102546" y="67363"/>
                </a:lnTo>
                <a:cubicBezTo>
                  <a:pt x="102322" y="66357"/>
                  <a:pt x="98937" y="50201"/>
                  <a:pt x="91384" y="46414"/>
                </a:cubicBezTo>
                <a:cubicBezTo>
                  <a:pt x="83563" y="42503"/>
                  <a:pt x="70848" y="43341"/>
                  <a:pt x="57720" y="39576"/>
                </a:cubicBezTo>
                <a:cubicBezTo>
                  <a:pt x="44592" y="35799"/>
                  <a:pt x="41664" y="21978"/>
                  <a:pt x="33284" y="13174"/>
                </a:cubicBezTo>
                <a:cubicBezTo>
                  <a:pt x="24905" y="4381"/>
                  <a:pt x="17642" y="2984"/>
                  <a:pt x="8559" y="2425"/>
                </a:cubicBezTo>
                <a:cubicBezTo>
                  <a:pt x="4693" y="2180"/>
                  <a:pt x="2034" y="1129"/>
                  <a:pt x="0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1"/>
          <p:cNvSpPr/>
          <p:nvPr/>
        </p:nvSpPr>
        <p:spPr>
          <a:xfrm rot="9103592" flipH="1">
            <a:off x="-736449" y="-1679977"/>
            <a:ext cx="7437770" cy="5089555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"/>
          <p:cNvSpPr/>
          <p:nvPr/>
        </p:nvSpPr>
        <p:spPr>
          <a:xfrm rot="10800000">
            <a:off x="2140773" y="4666738"/>
            <a:ext cx="1423571" cy="1423532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41"/>
          <p:cNvSpPr/>
          <p:nvPr/>
        </p:nvSpPr>
        <p:spPr>
          <a:xfrm rot="-7572997">
            <a:off x="9225983" y="3708212"/>
            <a:ext cx="451684" cy="451723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1"/>
          <p:cNvSpPr/>
          <p:nvPr/>
        </p:nvSpPr>
        <p:spPr>
          <a:xfrm rot="10800000" flipH="1">
            <a:off x="7463000" y="-417497"/>
            <a:ext cx="822888" cy="824337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7" name="Google Shape;577;p41"/>
          <p:cNvGrpSpPr/>
          <p:nvPr/>
        </p:nvGrpSpPr>
        <p:grpSpPr>
          <a:xfrm rot="10800000" flipH="1">
            <a:off x="324724" y="-271330"/>
            <a:ext cx="1265051" cy="1265051"/>
            <a:chOff x="3912750" y="637550"/>
            <a:chExt cx="947533" cy="947533"/>
          </a:xfrm>
        </p:grpSpPr>
        <p:sp>
          <p:nvSpPr>
            <p:cNvPr id="578" name="Google Shape;578;p41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1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0" name="Google Shape;580;p41"/>
          <p:cNvSpPr/>
          <p:nvPr/>
        </p:nvSpPr>
        <p:spPr>
          <a:xfrm rot="1205794">
            <a:off x="7274479" y="3684239"/>
            <a:ext cx="1255248" cy="125521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1"/>
          <p:cNvSpPr/>
          <p:nvPr/>
        </p:nvSpPr>
        <p:spPr>
          <a:xfrm rot="4432563">
            <a:off x="8298731" y="3767846"/>
            <a:ext cx="451679" cy="451718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1"/>
          <p:cNvSpPr/>
          <p:nvPr/>
        </p:nvSpPr>
        <p:spPr>
          <a:xfrm rot="10800000" flipH="1">
            <a:off x="-344463" y="4461962"/>
            <a:ext cx="1125652" cy="1127635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Montserrat Black"/>
              <a:buNone/>
              <a:defRPr sz="2800">
                <a:solidFill>
                  <a:schemeClr val="lt2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3075"/>
            <a:ext cx="77175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icksand"/>
              <a:buChar char="●"/>
              <a:defRPr sz="18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●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○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icksand"/>
              <a:buChar char="■"/>
              <a:defRPr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1" r:id="rId6"/>
    <p:sldLayoutId id="2147483677" r:id="rId7"/>
    <p:sldLayoutId id="2147483686" r:id="rId8"/>
    <p:sldLayoutId id="214748368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550749" y="1138875"/>
            <a:ext cx="7448392" cy="20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AI-Powered SQL Assistant </a:t>
            </a:r>
            <a:endParaRPr dirty="0"/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550750" y="3391100"/>
            <a:ext cx="3718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Runtime Terror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>
          <a:extLst>
            <a:ext uri="{FF2B5EF4-FFF2-40B4-BE49-F238E27FC236}">
              <a16:creationId xmlns:a16="http://schemas.microsoft.com/office/drawing/2014/main" id="{17E77F98-0A4F-4DDB-6222-B2BE7843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>
            <a:extLst>
              <a:ext uri="{FF2B5EF4-FFF2-40B4-BE49-F238E27FC236}">
                <a16:creationId xmlns:a16="http://schemas.microsoft.com/office/drawing/2014/main" id="{64B15776-9E9A-E22C-B1B7-6E2874699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30747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UNIQUE VALUE PROPOSITIONS</a:t>
            </a:r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944C51-DACC-748D-A888-4BD574F5EAAD}"/>
              </a:ext>
            </a:extLst>
          </p:cNvPr>
          <p:cNvSpPr/>
          <p:nvPr/>
        </p:nvSpPr>
        <p:spPr>
          <a:xfrm>
            <a:off x="625711" y="1250614"/>
            <a:ext cx="2861768" cy="1060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OLAP Schema Suggestions for Optimization with REASONING.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297AFC-0304-E40F-3D4D-4DC4C32E7D90}"/>
              </a:ext>
            </a:extLst>
          </p:cNvPr>
          <p:cNvSpPr/>
          <p:nvPr/>
        </p:nvSpPr>
        <p:spPr>
          <a:xfrm>
            <a:off x="4123822" y="1840158"/>
            <a:ext cx="2861768" cy="1060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High Quality Data Sources for Performance and Syntax Accuracy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0D0381-8060-DD7E-41D1-609836848C2B}"/>
              </a:ext>
            </a:extLst>
          </p:cNvPr>
          <p:cNvCxnSpPr>
            <a:cxnSpLocks/>
          </p:cNvCxnSpPr>
          <p:nvPr/>
        </p:nvCxnSpPr>
        <p:spPr>
          <a:xfrm flipV="1">
            <a:off x="6351181" y="1502735"/>
            <a:ext cx="389861" cy="3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3C2A4BC-B3B9-571D-07F8-A8A698615AEA}"/>
              </a:ext>
            </a:extLst>
          </p:cNvPr>
          <p:cNvSpPr/>
          <p:nvPr/>
        </p:nvSpPr>
        <p:spPr>
          <a:xfrm>
            <a:off x="6822558" y="1167032"/>
            <a:ext cx="1187302" cy="52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ADVANCEDRAG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D44419-012A-CBDA-6900-C3A4BFA6AF7C}"/>
              </a:ext>
            </a:extLst>
          </p:cNvPr>
          <p:cNvCxnSpPr>
            <a:cxnSpLocks/>
          </p:cNvCxnSpPr>
          <p:nvPr/>
        </p:nvCxnSpPr>
        <p:spPr>
          <a:xfrm flipV="1">
            <a:off x="7010399" y="2076893"/>
            <a:ext cx="496187" cy="233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8671FD3-3952-59D5-489B-8ED601891227}"/>
              </a:ext>
            </a:extLst>
          </p:cNvPr>
          <p:cNvSpPr/>
          <p:nvPr/>
        </p:nvSpPr>
        <p:spPr>
          <a:xfrm>
            <a:off x="7531395" y="1854525"/>
            <a:ext cx="1187302" cy="52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REDUCED COSTS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AD03B1-3A88-844C-C9B7-9CEBD25054F8}"/>
              </a:ext>
            </a:extLst>
          </p:cNvPr>
          <p:cNvCxnSpPr>
            <a:cxnSpLocks/>
          </p:cNvCxnSpPr>
          <p:nvPr/>
        </p:nvCxnSpPr>
        <p:spPr>
          <a:xfrm flipV="1">
            <a:off x="3487479" y="1247986"/>
            <a:ext cx="389861" cy="3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8CF1398-B7C1-A4F8-A394-AE4E4E427F43}"/>
              </a:ext>
            </a:extLst>
          </p:cNvPr>
          <p:cNvSpPr/>
          <p:nvPr/>
        </p:nvSpPr>
        <p:spPr>
          <a:xfrm>
            <a:off x="3950704" y="1062590"/>
            <a:ext cx="1187302" cy="52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e.g</a:t>
            </a:r>
            <a:r>
              <a:rPr lang="en-IN" dirty="0"/>
              <a:t>) star, snowflake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7AADEF-D765-DF70-5D37-3C0C3798F32C}"/>
              </a:ext>
            </a:extLst>
          </p:cNvPr>
          <p:cNvSpPr/>
          <p:nvPr/>
        </p:nvSpPr>
        <p:spPr>
          <a:xfrm>
            <a:off x="455590" y="3757563"/>
            <a:ext cx="2861768" cy="10601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 Execution Engines with Database Connectivity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7C8D04-B3E9-3363-86D2-8B6C5692912D}"/>
              </a:ext>
            </a:extLst>
          </p:cNvPr>
          <p:cNvSpPr/>
          <p:nvPr/>
        </p:nvSpPr>
        <p:spPr>
          <a:xfrm>
            <a:off x="625711" y="2900354"/>
            <a:ext cx="1337768" cy="52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Containerized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EBE1E5-D1DD-044F-B229-2ADAF30037AA}"/>
              </a:ext>
            </a:extLst>
          </p:cNvPr>
          <p:cNvSpPr/>
          <p:nvPr/>
        </p:nvSpPr>
        <p:spPr>
          <a:xfrm>
            <a:off x="2366067" y="2900354"/>
            <a:ext cx="1187302" cy="5270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Access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ECC18-053B-1500-F72B-94891B60DB08}"/>
              </a:ext>
            </a:extLst>
          </p:cNvPr>
          <p:cNvCxnSpPr>
            <a:cxnSpLocks/>
          </p:cNvCxnSpPr>
          <p:nvPr/>
        </p:nvCxnSpPr>
        <p:spPr>
          <a:xfrm flipV="1">
            <a:off x="1294595" y="3403577"/>
            <a:ext cx="389861" cy="3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D63406-8CDE-37A9-9AB0-66FC76563FC9}"/>
              </a:ext>
            </a:extLst>
          </p:cNvPr>
          <p:cNvCxnSpPr>
            <a:cxnSpLocks/>
          </p:cNvCxnSpPr>
          <p:nvPr/>
        </p:nvCxnSpPr>
        <p:spPr>
          <a:xfrm flipV="1">
            <a:off x="2366067" y="3443397"/>
            <a:ext cx="389861" cy="337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F437A6D-4F50-AAC6-039A-79156F89A1D5}"/>
              </a:ext>
            </a:extLst>
          </p:cNvPr>
          <p:cNvCxnSpPr>
            <a:cxnSpLocks/>
          </p:cNvCxnSpPr>
          <p:nvPr/>
        </p:nvCxnSpPr>
        <p:spPr>
          <a:xfrm>
            <a:off x="3402419" y="2310810"/>
            <a:ext cx="1049079" cy="158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42C0746-7B4C-7F4B-4469-8135303DA9E1}"/>
              </a:ext>
            </a:extLst>
          </p:cNvPr>
          <p:cNvSpPr/>
          <p:nvPr/>
        </p:nvSpPr>
        <p:spPr>
          <a:xfrm>
            <a:off x="3760382" y="3905320"/>
            <a:ext cx="1793358" cy="876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Enhanced Visualisation of Schemas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9E8F0F9-1587-97EA-5D62-100A73E95429}"/>
              </a:ext>
            </a:extLst>
          </p:cNvPr>
          <p:cNvSpPr/>
          <p:nvPr/>
        </p:nvSpPr>
        <p:spPr>
          <a:xfrm>
            <a:off x="6218508" y="3326969"/>
            <a:ext cx="2517016" cy="9664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Smart Feedback and context using Circular Queue</a:t>
            </a:r>
          </a:p>
        </p:txBody>
      </p:sp>
    </p:spTree>
    <p:extLst>
      <p:ext uri="{BB962C8B-B14F-4D97-AF65-F5344CB8AC3E}">
        <p14:creationId xmlns:p14="http://schemas.microsoft.com/office/powerpoint/2010/main" val="3355823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784A589-E31C-2432-F32E-32906FF7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83"/>
            <a:ext cx="9144000" cy="501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6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>
          <a:extLst>
            <a:ext uri="{FF2B5EF4-FFF2-40B4-BE49-F238E27FC236}">
              <a16:creationId xmlns:a16="http://schemas.microsoft.com/office/drawing/2014/main" id="{1371B202-B9ED-0F6F-C898-47C2A142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8">
            <a:extLst>
              <a:ext uri="{FF2B5EF4-FFF2-40B4-BE49-F238E27FC236}">
                <a16:creationId xmlns:a16="http://schemas.microsoft.com/office/drawing/2014/main" id="{CA76E79E-32BD-C86F-A2CD-A113D2B5204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500" y="1150475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500" b="1" dirty="0"/>
              <a:t>The business can expand and stay sustainable in various ways. We are aiming pay as you go model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Users can be charged on the basis on number of connectors (databases)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Users will be charged on number of tokens they use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Users will be charged on the basis of </a:t>
            </a:r>
            <a:r>
              <a:rPr lang="en-IN" sz="1500" dirty="0" err="1"/>
              <a:t>cpu</a:t>
            </a:r>
            <a:r>
              <a:rPr lang="en-IN" sz="1500" dirty="0"/>
              <a:t>/</a:t>
            </a:r>
            <a:r>
              <a:rPr lang="en-IN" sz="1500" dirty="0" err="1"/>
              <a:t>gpu</a:t>
            </a:r>
            <a:r>
              <a:rPr lang="en-IN" sz="1500" dirty="0"/>
              <a:t> usage for the containers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None/>
            </a:pPr>
            <a:r>
              <a:rPr lang="en-IN" sz="1500" dirty="0"/>
              <a:t>(All of these monthly based on amount of connectors, tokens and computing resources)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We can partner with these database system to further sustain our systems and services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None/>
            </a:pPr>
            <a:endParaRPr lang="en-IN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None/>
            </a:pPr>
            <a:r>
              <a:rPr lang="en-IN" sz="1500" b="1" dirty="0"/>
              <a:t>Scalability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Containers can be put into Kubernetes for auto-scaling and monitoring is also being planned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Allowing multiple connectors as much as supported by Trino/Spark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Scaling the AI system by using more optimized version i.e., microservices based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 panose="020B0604020202020204" pitchFamily="34" charset="0"/>
              <a:buChar char="•"/>
            </a:pPr>
            <a:r>
              <a:rPr lang="en-IN" sz="1500" dirty="0"/>
              <a:t>Optimizing the system for handling parallel executions for distributed query processing</a:t>
            </a:r>
          </a:p>
        </p:txBody>
      </p:sp>
      <p:sp>
        <p:nvSpPr>
          <p:cNvPr id="1350" name="Google Shape;1350;p88">
            <a:extLst>
              <a:ext uri="{FF2B5EF4-FFF2-40B4-BE49-F238E27FC236}">
                <a16:creationId xmlns:a16="http://schemas.microsoft.com/office/drawing/2014/main" id="{2DF25501-7C87-F6BE-43B2-3C0B484C04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00" y="58314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 &amp; SCALABILITY</a:t>
            </a:r>
            <a:endParaRPr dirty="0"/>
          </a:p>
        </p:txBody>
      </p:sp>
      <p:grpSp>
        <p:nvGrpSpPr>
          <p:cNvPr id="1351" name="Google Shape;1351;p88">
            <a:extLst>
              <a:ext uri="{FF2B5EF4-FFF2-40B4-BE49-F238E27FC236}">
                <a16:creationId xmlns:a16="http://schemas.microsoft.com/office/drawing/2014/main" id="{22F573D6-C647-B5D1-5AA2-9A326667368D}"/>
              </a:ext>
            </a:extLst>
          </p:cNvPr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>
              <a:extLst>
                <a:ext uri="{FF2B5EF4-FFF2-40B4-BE49-F238E27FC236}">
                  <a16:creationId xmlns:a16="http://schemas.microsoft.com/office/drawing/2014/main" id="{ED024E7D-7769-A2BB-8FEA-E71A0A245442}"/>
                </a:ext>
              </a:extLst>
            </p:cNvPr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>
              <a:extLst>
                <a:ext uri="{FF2B5EF4-FFF2-40B4-BE49-F238E27FC236}">
                  <a16:creationId xmlns:a16="http://schemas.microsoft.com/office/drawing/2014/main" id="{5610005D-DD53-E2E3-290B-C5548CA70C3F}"/>
                </a:ext>
              </a:extLst>
            </p:cNvPr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1828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A8827F-CE71-782B-9885-B3E41170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6" y="1750814"/>
            <a:ext cx="7717500" cy="1475605"/>
          </a:xfrm>
        </p:spPr>
        <p:txBody>
          <a:bodyPr/>
          <a:lstStyle/>
          <a:p>
            <a:r>
              <a:rPr lang="en-US" dirty="0"/>
              <a:t>THANK YOU!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602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8"/>
          <p:cNvSpPr txBox="1">
            <a:spLocks noGrp="1"/>
          </p:cNvSpPr>
          <p:nvPr>
            <p:ph type="subTitle" idx="1"/>
          </p:nvPr>
        </p:nvSpPr>
        <p:spPr>
          <a:xfrm>
            <a:off x="465183" y="934200"/>
            <a:ext cx="8064900" cy="32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800" dirty="0">
                <a:latin typeface="Aptos" panose="020B0004020202020204" pitchFamily="34" charset="0"/>
              </a:rPr>
              <a:t>1. The dearth of technical knowledge to understand the concepts of OLAP and successfully optimizing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800" dirty="0">
                <a:latin typeface="Aptos" panose="020B0004020202020204" pitchFamily="34" charset="0"/>
              </a:rPr>
              <a:t>2. The need to adapt towards various SQL dialects in the same platform for distributed access.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800" dirty="0">
                <a:latin typeface="Aptos" panose="020B0004020202020204" pitchFamily="34" charset="0"/>
              </a:rPr>
              <a:t>3. The lack of context of personalised database in leading LLM platforms. </a:t>
            </a:r>
          </a:p>
          <a:p>
            <a:pPr marL="0" indent="0">
              <a:buClr>
                <a:srgbClr val="000000"/>
              </a:buClr>
              <a:buSzPts val="440"/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pPr marL="0" indent="0">
              <a:buClr>
                <a:srgbClr val="000000"/>
              </a:buClr>
              <a:buSzPts val="440"/>
              <a:buNone/>
            </a:pPr>
            <a:r>
              <a:rPr lang="en-IN" sz="1800" dirty="0">
                <a:latin typeface="Aptos" panose="020B0004020202020204" pitchFamily="34" charset="0"/>
              </a:rPr>
              <a:t>4. The increasing issue of fine-tuning AI for every small task that involves domain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800" dirty="0">
                <a:latin typeface="Aptos" panose="020B0004020202020204" pitchFamily="34" charset="0"/>
              </a:rPr>
              <a:t>5. Incorporation of feedback for personalised recommendations.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endParaRPr lang="en-IN" sz="1800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IN" sz="1800" dirty="0">
                <a:latin typeface="Aptos" panose="020B0004020202020204" pitchFamily="34" charset="0"/>
              </a:rPr>
              <a:t>6. A common platform for distributed access with an execution engine.</a:t>
            </a:r>
          </a:p>
        </p:txBody>
      </p:sp>
      <p:sp>
        <p:nvSpPr>
          <p:cNvPr id="1350" name="Google Shape;1350;p88"/>
          <p:cNvSpPr txBox="1">
            <a:spLocks noGrp="1"/>
          </p:cNvSpPr>
          <p:nvPr>
            <p:ph type="title"/>
          </p:nvPr>
        </p:nvSpPr>
        <p:spPr>
          <a:xfrm>
            <a:off x="713250" y="30922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MAJOR PROBLEMS IDENTIFIED</a:t>
            </a:r>
            <a:endParaRPr dirty="0"/>
          </a:p>
        </p:txBody>
      </p:sp>
      <p:grpSp>
        <p:nvGrpSpPr>
          <p:cNvPr id="1351" name="Google Shape;1351;p88"/>
          <p:cNvGrpSpPr/>
          <p:nvPr/>
        </p:nvGrpSpPr>
        <p:grpSpPr>
          <a:xfrm rot="-608266">
            <a:off x="615603" y="252146"/>
            <a:ext cx="692367" cy="692431"/>
            <a:chOff x="4231275" y="1599750"/>
            <a:chExt cx="692428" cy="692493"/>
          </a:xfrm>
        </p:grpSpPr>
        <p:sp>
          <p:nvSpPr>
            <p:cNvPr id="1352" name="Google Shape;1352;p88"/>
            <p:cNvSpPr/>
            <p:nvPr/>
          </p:nvSpPr>
          <p:spPr>
            <a:xfrm>
              <a:off x="4231275" y="1599750"/>
              <a:ext cx="692428" cy="692493"/>
            </a:xfrm>
            <a:custGeom>
              <a:avLst/>
              <a:gdLst/>
              <a:ahLst/>
              <a:cxnLst/>
              <a:rect l="l" t="t" r="r" b="b"/>
              <a:pathLst>
                <a:path w="8177" h="8178" fill="none" extrusionOk="0">
                  <a:moveTo>
                    <a:pt x="7721" y="3223"/>
                  </a:moveTo>
                  <a:cubicBezTo>
                    <a:pt x="8177" y="5229"/>
                    <a:pt x="6961" y="7235"/>
                    <a:pt x="4955" y="7721"/>
                  </a:cubicBezTo>
                  <a:cubicBezTo>
                    <a:pt x="2949" y="8177"/>
                    <a:pt x="943" y="6961"/>
                    <a:pt x="487" y="4955"/>
                  </a:cubicBezTo>
                  <a:cubicBezTo>
                    <a:pt x="0" y="2949"/>
                    <a:pt x="1247" y="943"/>
                    <a:pt x="3222" y="457"/>
                  </a:cubicBezTo>
                  <a:cubicBezTo>
                    <a:pt x="5229" y="1"/>
                    <a:pt x="7235" y="1247"/>
                    <a:pt x="7721" y="322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8"/>
            <p:cNvSpPr/>
            <p:nvPr/>
          </p:nvSpPr>
          <p:spPr>
            <a:xfrm>
              <a:off x="4411473" y="1759369"/>
              <a:ext cx="332115" cy="342351"/>
            </a:xfrm>
            <a:custGeom>
              <a:avLst/>
              <a:gdLst/>
              <a:ahLst/>
              <a:cxnLst/>
              <a:rect l="l" t="t" r="r" b="b"/>
              <a:pathLst>
                <a:path w="3922" h="4043" fill="none" extrusionOk="0">
                  <a:moveTo>
                    <a:pt x="3921" y="4043"/>
                  </a:moveTo>
                  <a:cubicBezTo>
                    <a:pt x="3921" y="3161"/>
                    <a:pt x="3344" y="2219"/>
                    <a:pt x="2523" y="1915"/>
                  </a:cubicBezTo>
                  <a:cubicBezTo>
                    <a:pt x="2827" y="1733"/>
                    <a:pt x="3009" y="1399"/>
                    <a:pt x="3009" y="1034"/>
                  </a:cubicBezTo>
                  <a:cubicBezTo>
                    <a:pt x="3009" y="456"/>
                    <a:pt x="2553" y="0"/>
                    <a:pt x="1976" y="0"/>
                  </a:cubicBezTo>
                  <a:cubicBezTo>
                    <a:pt x="1398" y="0"/>
                    <a:pt x="912" y="456"/>
                    <a:pt x="912" y="1034"/>
                  </a:cubicBezTo>
                  <a:cubicBezTo>
                    <a:pt x="912" y="1399"/>
                    <a:pt x="1125" y="1733"/>
                    <a:pt x="1398" y="1915"/>
                  </a:cubicBezTo>
                  <a:cubicBezTo>
                    <a:pt x="608" y="2219"/>
                    <a:pt x="0" y="3161"/>
                    <a:pt x="0" y="404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4"/>
          <p:cNvSpPr txBox="1">
            <a:spLocks noGrp="1"/>
          </p:cNvSpPr>
          <p:nvPr>
            <p:ph type="title"/>
          </p:nvPr>
        </p:nvSpPr>
        <p:spPr>
          <a:xfrm>
            <a:off x="708941" y="39891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PROPOSED SOLUTIONS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DCDFA-35A0-C4E6-C5D5-6937AABF6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660" y="1120140"/>
            <a:ext cx="8549640" cy="3940249"/>
          </a:xfrm>
        </p:spPr>
        <p:txBody>
          <a:bodyPr/>
          <a:lstStyle/>
          <a:p>
            <a:pPr marL="571500" indent="-457200">
              <a:buAutoNum type="arabicPeriod"/>
            </a:pPr>
            <a:r>
              <a:rPr lang="en-IN" sz="1800" b="1" dirty="0">
                <a:latin typeface="Aptos" panose="020B0004020202020204" pitchFamily="34" charset="0"/>
              </a:rPr>
              <a:t>Creating Optimal Vector RAG Stores </a:t>
            </a:r>
            <a:r>
              <a:rPr lang="en-IN" sz="1800" dirty="0">
                <a:latin typeface="Aptos" panose="020B0004020202020204" pitchFamily="34" charset="0"/>
              </a:rPr>
              <a:t>for Hybrid Search incorporated with Hybrid Search, Re-ranking and HYDE. </a:t>
            </a:r>
          </a:p>
          <a:p>
            <a:pPr marL="571500" indent="-457200">
              <a:buAutoNum type="arabicPeriod"/>
            </a:pPr>
            <a:endParaRPr lang="en-IN" sz="1800" dirty="0">
              <a:latin typeface="Aptos" panose="020B0004020202020204" pitchFamily="34" charset="0"/>
            </a:endParaRPr>
          </a:p>
          <a:p>
            <a:pPr marL="571500" indent="-457200">
              <a:buAutoNum type="arabicPeriod"/>
            </a:pPr>
            <a:r>
              <a:rPr lang="en-IN" sz="1800" dirty="0">
                <a:latin typeface="Aptos" panose="020B0004020202020204" pitchFamily="34" charset="0"/>
              </a:rPr>
              <a:t>Adhering to </a:t>
            </a:r>
            <a:r>
              <a:rPr lang="en-IN" sz="1800" b="1" dirty="0">
                <a:latin typeface="Aptos" panose="020B0004020202020204" pitchFamily="34" charset="0"/>
              </a:rPr>
              <a:t>Official Documentation, Official Community for Optimization, Performance Considerations </a:t>
            </a:r>
            <a:r>
              <a:rPr lang="en-IN" sz="1800" dirty="0">
                <a:latin typeface="Aptos" panose="020B0004020202020204" pitchFamily="34" charset="0"/>
              </a:rPr>
              <a:t>and Syntax. </a:t>
            </a:r>
          </a:p>
          <a:p>
            <a:pPr marL="571500" indent="-457200">
              <a:buAutoNum type="arabicPeriod"/>
            </a:pPr>
            <a:endParaRPr lang="en-IN" sz="1800" b="1" dirty="0">
              <a:latin typeface="Aptos" panose="020B0004020202020204" pitchFamily="34" charset="0"/>
            </a:endParaRPr>
          </a:p>
          <a:p>
            <a:pPr marL="571500" indent="-457200">
              <a:buAutoNum type="arabicPeriod"/>
            </a:pPr>
            <a:r>
              <a:rPr lang="en-IN" sz="1800" b="1" dirty="0">
                <a:latin typeface="Aptos" panose="020B0004020202020204" pitchFamily="34" charset="0"/>
              </a:rPr>
              <a:t>Smart Feedback Mechanism </a:t>
            </a:r>
            <a:r>
              <a:rPr lang="en-IN" sz="1800" dirty="0">
                <a:latin typeface="Aptos" panose="020B0004020202020204" pitchFamily="34" charset="0"/>
              </a:rPr>
              <a:t>Based on Context of Chat History and User Feedback. </a:t>
            </a:r>
          </a:p>
          <a:p>
            <a:pPr marL="571500" indent="-457200">
              <a:buAutoNum type="arabicPeriod"/>
            </a:pPr>
            <a:endParaRPr lang="en-IN" sz="1800" dirty="0">
              <a:latin typeface="Aptos" panose="020B0004020202020204" pitchFamily="34" charset="0"/>
            </a:endParaRPr>
          </a:p>
          <a:p>
            <a:pPr marL="571500" indent="-457200">
              <a:buAutoNum type="arabicPeriod"/>
            </a:pPr>
            <a:r>
              <a:rPr lang="en-IN" sz="1800" dirty="0">
                <a:latin typeface="Aptos" panose="020B0004020202020204" pitchFamily="34" charset="0"/>
              </a:rPr>
              <a:t>Interactive UI with built-in Execution Engine along with auto-suggestions.</a:t>
            </a:r>
          </a:p>
          <a:p>
            <a:pPr marL="571500" indent="-457200">
              <a:buAutoNum type="arabicPeriod"/>
            </a:pPr>
            <a:endParaRPr lang="en-IN" sz="1800" dirty="0">
              <a:latin typeface="Aptos" panose="020B0004020202020204" pitchFamily="34" charset="0"/>
            </a:endParaRPr>
          </a:p>
          <a:p>
            <a:pPr marL="571500" indent="-457200">
              <a:buAutoNum type="arabicPeriod"/>
            </a:pPr>
            <a:r>
              <a:rPr lang="en-IN" sz="1800" dirty="0">
                <a:latin typeface="Aptos" panose="020B0004020202020204" pitchFamily="34" charset="0"/>
              </a:rPr>
              <a:t>Integrating custom DBs using Docker containers for distributed access. </a:t>
            </a:r>
          </a:p>
          <a:p>
            <a:pPr marL="571500" indent="-457200">
              <a:buAutoNum type="arabicPeriod"/>
            </a:pPr>
            <a:endParaRPr lang="en-IN" sz="1800" dirty="0">
              <a:latin typeface="Aptos" panose="020B0004020202020204" pitchFamily="34" charset="0"/>
            </a:endParaRPr>
          </a:p>
          <a:p>
            <a:pPr marL="571500" indent="-457200">
              <a:buAutoNum type="arabicPeriod"/>
            </a:pPr>
            <a:r>
              <a:rPr lang="en-IN" sz="1800" dirty="0">
                <a:latin typeface="Aptos" panose="020B0004020202020204" pitchFamily="34" charset="0"/>
              </a:rPr>
              <a:t>Request-Response Models for Advanced and Personalized Modules.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11"/>
          <p:cNvSpPr txBox="1">
            <a:spLocks noGrp="1"/>
          </p:cNvSpPr>
          <p:nvPr>
            <p:ph type="title"/>
          </p:nvPr>
        </p:nvSpPr>
        <p:spPr>
          <a:xfrm>
            <a:off x="713224" y="329388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&amp; TECH STACK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BE021-08AD-18E7-570E-2DB1DA59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3" y="1046052"/>
            <a:ext cx="8642702" cy="39587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>
          <a:extLst>
            <a:ext uri="{FF2B5EF4-FFF2-40B4-BE49-F238E27FC236}">
              <a16:creationId xmlns:a16="http://schemas.microsoft.com/office/drawing/2014/main" id="{86D4184E-DF21-3D7E-E3F4-C5C312891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4">
            <a:extLst>
              <a:ext uri="{FF2B5EF4-FFF2-40B4-BE49-F238E27FC236}">
                <a16:creationId xmlns:a16="http://schemas.microsoft.com/office/drawing/2014/main" id="{5749389E-AA59-4323-F0E2-8F976F70B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AC928-CD48-5AA3-DAC2-0A1417801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05" y="1250613"/>
            <a:ext cx="3607981" cy="6550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69D483-7117-24F8-8DA4-4EAF1485920F}"/>
              </a:ext>
            </a:extLst>
          </p:cNvPr>
          <p:cNvSpPr txBox="1"/>
          <p:nvPr/>
        </p:nvSpPr>
        <p:spPr>
          <a:xfrm>
            <a:off x="241004" y="1955967"/>
            <a:ext cx="360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Advanced RAG with Optimal Vector Stores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8CA12-7885-01BB-ECF7-2068AA2B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04" y="2515053"/>
            <a:ext cx="3005049" cy="1615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EAAA35-2957-CF88-668D-C660EAEE53A4}"/>
              </a:ext>
            </a:extLst>
          </p:cNvPr>
          <p:cNvSpPr txBox="1"/>
          <p:nvPr/>
        </p:nvSpPr>
        <p:spPr>
          <a:xfrm>
            <a:off x="241004" y="4230982"/>
            <a:ext cx="36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Official Documentation and Community Examples for syntax, performance and best practices, 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814797F-140E-DEC1-7EDC-04901759816D}"/>
              </a:ext>
            </a:extLst>
          </p:cNvPr>
          <p:cNvCxnSpPr/>
          <p:nvPr/>
        </p:nvCxnSpPr>
        <p:spPr>
          <a:xfrm>
            <a:off x="3848985" y="1460205"/>
            <a:ext cx="1545266" cy="149564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35ECE7A-095D-2129-DB79-99019AC1147C}"/>
              </a:ext>
            </a:extLst>
          </p:cNvPr>
          <p:cNvCxnSpPr>
            <a:cxnSpLocks/>
          </p:cNvCxnSpPr>
          <p:nvPr/>
        </p:nvCxnSpPr>
        <p:spPr>
          <a:xfrm flipV="1">
            <a:off x="3246053" y="2955851"/>
            <a:ext cx="2148198" cy="701647"/>
          </a:xfrm>
          <a:prstGeom prst="bentConnector3">
            <a:avLst>
              <a:gd name="adj1" fmla="val 63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25BE38-3F6A-BCBC-1ECD-6B65C71F279E}"/>
              </a:ext>
            </a:extLst>
          </p:cNvPr>
          <p:cNvSpPr txBox="1"/>
          <p:nvPr/>
        </p:nvSpPr>
        <p:spPr>
          <a:xfrm>
            <a:off x="5394251" y="2586519"/>
            <a:ext cx="36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Code Generation for SQL Dialects, </a:t>
            </a:r>
          </a:p>
          <a:p>
            <a:r>
              <a:rPr lang="en-IN" dirty="0">
                <a:latin typeface="Quicksand" panose="020B0604020202020204" charset="0"/>
              </a:rPr>
              <a:t>OLAP Database Schemas, Best Practices, Optimization suggestions</a:t>
            </a:r>
          </a:p>
        </p:txBody>
      </p:sp>
    </p:spTree>
    <p:extLst>
      <p:ext uri="{BB962C8B-B14F-4D97-AF65-F5344CB8AC3E}">
        <p14:creationId xmlns:p14="http://schemas.microsoft.com/office/powerpoint/2010/main" val="122542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>
          <a:extLst>
            <a:ext uri="{FF2B5EF4-FFF2-40B4-BE49-F238E27FC236}">
              <a16:creationId xmlns:a16="http://schemas.microsoft.com/office/drawing/2014/main" id="{55987D27-2019-0C07-C51C-263904068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4">
            <a:extLst>
              <a:ext uri="{FF2B5EF4-FFF2-40B4-BE49-F238E27FC236}">
                <a16:creationId xmlns:a16="http://schemas.microsoft.com/office/drawing/2014/main" id="{D5AC1593-6672-EFFA-DCC2-B2E6C9DD8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SOLUTIONS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BAAC7-74FA-C2CF-A757-9550CA8420A4}"/>
              </a:ext>
            </a:extLst>
          </p:cNvPr>
          <p:cNvSpPr txBox="1"/>
          <p:nvPr/>
        </p:nvSpPr>
        <p:spPr>
          <a:xfrm>
            <a:off x="342965" y="3746841"/>
            <a:ext cx="36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Smart Feeback Mechanism for finetuning the queries according to your needs or for corrections.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A436B-22C7-D202-71B3-6A96B9EB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17" y="1458560"/>
            <a:ext cx="3764875" cy="2173472"/>
          </a:xfrm>
          <a:prstGeom prst="rect">
            <a:avLst/>
          </a:prstGeom>
        </p:spPr>
      </p:pic>
      <p:pic>
        <p:nvPicPr>
          <p:cNvPr id="1026" name="Picture 2" descr="Docker - Free brands and logotypes icons">
            <a:extLst>
              <a:ext uri="{FF2B5EF4-FFF2-40B4-BE49-F238E27FC236}">
                <a16:creationId xmlns:a16="http://schemas.microsoft.com/office/drawing/2014/main" id="{B1123D4E-2E54-7850-96B4-1FFD1817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10" y="1511433"/>
            <a:ext cx="714316" cy="7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che Spark SVG and transparent PNG icons | TechIcons">
            <a:extLst>
              <a:ext uri="{FF2B5EF4-FFF2-40B4-BE49-F238E27FC236}">
                <a16:creationId xmlns:a16="http://schemas.microsoft.com/office/drawing/2014/main" id="{EDE17A17-B48F-5333-A0D6-325508F5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46" y="1040615"/>
            <a:ext cx="714316" cy="71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5182C2-DF9E-F6A0-5301-5E2328D1D77A}"/>
              </a:ext>
            </a:extLst>
          </p:cNvPr>
          <p:cNvCxnSpPr/>
          <p:nvPr/>
        </p:nvCxnSpPr>
        <p:spPr>
          <a:xfrm flipV="1">
            <a:off x="5828926" y="1587795"/>
            <a:ext cx="425020" cy="940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E3528C6-2BA6-9927-98E0-4DF29458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97" y="1868591"/>
            <a:ext cx="1198929" cy="56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414D95-E113-8EF3-F681-8E59DEAE4C47}"/>
              </a:ext>
            </a:extLst>
          </p:cNvPr>
          <p:cNvCxnSpPr>
            <a:cxnSpLocks/>
            <a:endCxn id="1030" idx="1"/>
          </p:cNvCxnSpPr>
          <p:nvPr/>
        </p:nvCxnSpPr>
        <p:spPr>
          <a:xfrm>
            <a:off x="5828926" y="2073908"/>
            <a:ext cx="539871" cy="77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8E58D9-DAA9-5503-3A3D-5B87E0FBE690}"/>
              </a:ext>
            </a:extLst>
          </p:cNvPr>
          <p:cNvSpPr txBox="1"/>
          <p:nvPr/>
        </p:nvSpPr>
        <p:spPr>
          <a:xfrm>
            <a:off x="5536019" y="2588431"/>
            <a:ext cx="36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Quicksand" panose="020B0604020202020204" charset="0"/>
              </a:rPr>
              <a:t>Integrating custom DBs using Docker containers for distributed access. </a:t>
            </a:r>
          </a:p>
          <a:p>
            <a:endParaRPr lang="en-IN" dirty="0">
              <a:latin typeface="Quicksand" panose="020B0604020202020204" charset="0"/>
            </a:endParaRPr>
          </a:p>
        </p:txBody>
      </p:sp>
      <p:pic>
        <p:nvPicPr>
          <p:cNvPr id="1032" name="Picture 8" descr="MySQL logo and symbol, meaning, history, PNG">
            <a:extLst>
              <a:ext uri="{FF2B5EF4-FFF2-40B4-BE49-F238E27FC236}">
                <a16:creationId xmlns:a16="http://schemas.microsoft.com/office/drawing/2014/main" id="{32D9A1B9-D71E-B1E7-D17E-1A76FBDBC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768" y="3305686"/>
            <a:ext cx="1181408" cy="73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F36B02-6BA2-A909-9D82-E0473397987A}"/>
              </a:ext>
            </a:extLst>
          </p:cNvPr>
          <p:cNvCxnSpPr>
            <a:cxnSpLocks/>
          </p:cNvCxnSpPr>
          <p:nvPr/>
        </p:nvCxnSpPr>
        <p:spPr>
          <a:xfrm>
            <a:off x="5302102" y="2150907"/>
            <a:ext cx="361507" cy="14811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FE2C2F-B1C2-8A19-0A49-DF8F5D97EF9A}"/>
              </a:ext>
            </a:extLst>
          </p:cNvPr>
          <p:cNvSpPr txBox="1"/>
          <p:nvPr/>
        </p:nvSpPr>
        <p:spPr>
          <a:xfrm>
            <a:off x="7152167" y="1511433"/>
            <a:ext cx="1326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Execution Engines</a:t>
            </a:r>
          </a:p>
        </p:txBody>
      </p:sp>
    </p:spTree>
    <p:extLst>
      <p:ext uri="{BB962C8B-B14F-4D97-AF65-F5344CB8AC3E}">
        <p14:creationId xmlns:p14="http://schemas.microsoft.com/office/powerpoint/2010/main" val="31925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>
          <a:extLst>
            <a:ext uri="{FF2B5EF4-FFF2-40B4-BE49-F238E27FC236}">
              <a16:creationId xmlns:a16="http://schemas.microsoft.com/office/drawing/2014/main" id="{01DC5E1E-E24E-BA09-1836-9E1F651D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94">
            <a:extLst>
              <a:ext uri="{FF2B5EF4-FFF2-40B4-BE49-F238E27FC236}">
                <a16:creationId xmlns:a16="http://schemas.microsoft.com/office/drawing/2014/main" id="{59A1BFE2-D688-3AA6-FD1E-FB0750A16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A88D6-47BA-185C-796E-340A817302F5}"/>
              </a:ext>
            </a:extLst>
          </p:cNvPr>
          <p:cNvSpPr txBox="1"/>
          <p:nvPr/>
        </p:nvSpPr>
        <p:spPr>
          <a:xfrm>
            <a:off x="446567" y="3531398"/>
            <a:ext cx="3607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Monaco based smart editor with suggestions, and facility to run queries and test the results in virtual engine.</a:t>
            </a:r>
          </a:p>
          <a:p>
            <a:endParaRPr lang="en-IN" dirty="0">
              <a:latin typeface="Quicksand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B7D00B-F884-AB44-ADDA-907663EC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67" y="1396659"/>
            <a:ext cx="4023959" cy="1814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631359-4B10-23C7-BCDB-14345BF4C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7181" y="1396659"/>
            <a:ext cx="4079032" cy="18293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DE6A8-318B-33BD-A8CD-9A60211F57C1}"/>
              </a:ext>
            </a:extLst>
          </p:cNvPr>
          <p:cNvSpPr txBox="1"/>
          <p:nvPr/>
        </p:nvSpPr>
        <p:spPr>
          <a:xfrm>
            <a:off x="4922874" y="3531398"/>
            <a:ext cx="36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Quicksand" panose="020B0604020202020204" charset="0"/>
              </a:rPr>
              <a:t>Hyper-personalised queries with smart prompt templates for better answer formulation.</a:t>
            </a:r>
          </a:p>
        </p:txBody>
      </p:sp>
    </p:spTree>
    <p:extLst>
      <p:ext uri="{BB962C8B-B14F-4D97-AF65-F5344CB8AC3E}">
        <p14:creationId xmlns:p14="http://schemas.microsoft.com/office/powerpoint/2010/main" val="33656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95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Phases</a:t>
            </a:r>
            <a:endParaRPr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056A276-C6B5-83ED-9DE1-BE80F1F059D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22020" y="1455420"/>
            <a:ext cx="7508705" cy="2724280"/>
          </a:xfrm>
        </p:spPr>
        <p:txBody>
          <a:bodyPr/>
          <a:lstStyle/>
          <a:p>
            <a:r>
              <a:rPr lang="en-IN" sz="2000" b="1" dirty="0">
                <a:latin typeface="Aptos" panose="020B0004020202020204" pitchFamily="34" charset="0"/>
              </a:rPr>
              <a:t>Phase 1:</a:t>
            </a:r>
            <a:r>
              <a:rPr lang="en-IN" sz="2000" dirty="0">
                <a:latin typeface="Aptos" panose="020B0004020202020204" pitchFamily="34" charset="0"/>
              </a:rPr>
              <a:t> Integrating Databases Execution Engines in the Platform. Leveraging Trino and Spark with databases, Passing context for Execution Engines efficiently</a:t>
            </a:r>
          </a:p>
          <a:p>
            <a:endParaRPr lang="en-IN" sz="2000" dirty="0">
              <a:latin typeface="Aptos" panose="020B0004020202020204" pitchFamily="34" charset="0"/>
            </a:endParaRPr>
          </a:p>
          <a:p>
            <a:endParaRPr lang="en-IN" sz="2000" dirty="0">
              <a:latin typeface="Aptos" panose="020B0004020202020204" pitchFamily="34" charset="0"/>
            </a:endParaRPr>
          </a:p>
          <a:p>
            <a:r>
              <a:rPr lang="en-IN" sz="2000" b="1" dirty="0">
                <a:latin typeface="Aptos" panose="020B0004020202020204" pitchFamily="34" charset="0"/>
              </a:rPr>
              <a:t>Phase 2</a:t>
            </a:r>
            <a:r>
              <a:rPr lang="en-IN" sz="2000" dirty="0">
                <a:latin typeface="Aptos" panose="020B0004020202020204" pitchFamily="34" charset="0"/>
              </a:rPr>
              <a:t>: Visibility for available databases from local SQL, passing the schema as context for accurate queries and results. </a:t>
            </a:r>
          </a:p>
          <a:p>
            <a:endParaRPr lang="en-IN" sz="20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>
            <a:spLocks noGrp="1"/>
          </p:cNvSpPr>
          <p:nvPr>
            <p:ph type="title"/>
          </p:nvPr>
        </p:nvSpPr>
        <p:spPr>
          <a:xfrm>
            <a:off x="713225" y="657995"/>
            <a:ext cx="7717500" cy="3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Challenges Overcomed</a:t>
            </a:r>
            <a:endParaRPr dirty="0"/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E3E46A13-D58F-4425-1CF9-57A56FF07F6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9338" y="1287463"/>
            <a:ext cx="7081837" cy="2925762"/>
          </a:xfrm>
        </p:spPr>
        <p:txBody>
          <a:bodyPr/>
          <a:lstStyle/>
          <a:p>
            <a:pPr marL="571500" indent="-457200" algn="just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Created Docker Containers for running Spark and Trino, created a Docker Container for MySQL for connecting and querying various databases.</a:t>
            </a:r>
          </a:p>
          <a:p>
            <a:pPr marL="571500" indent="-457200" algn="just">
              <a:buAutoNum type="arabicPeriod"/>
            </a:pPr>
            <a:endParaRPr lang="en-IN" sz="2000" dirty="0">
              <a:latin typeface="Aptos" panose="020B0004020202020204" pitchFamily="34" charset="0"/>
            </a:endParaRPr>
          </a:p>
          <a:p>
            <a:pPr marL="571500" indent="-457200" algn="just">
              <a:buAutoNum type="arabicPeriod"/>
            </a:pPr>
            <a:r>
              <a:rPr lang="en-IN" sz="2000" dirty="0">
                <a:latin typeface="Aptos" panose="020B0004020202020204" pitchFamily="34" charset="0"/>
              </a:rPr>
              <a:t>Added the visibility of all available databases using REST APIs, allowed user to choose and pass them as context for accurate Trino/Spark SQL queries (for both query generation and feedback)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orld Usability Day by Slidesgo">
  <a:themeElements>
    <a:clrScheme name="Simple Light">
      <a:dk1>
        <a:srgbClr val="FFFFFF"/>
      </a:dk1>
      <a:lt1>
        <a:srgbClr val="263238"/>
      </a:lt1>
      <a:dk2>
        <a:srgbClr val="595959"/>
      </a:dk2>
      <a:lt2>
        <a:srgbClr val="F3F3F3"/>
      </a:lt2>
      <a:accent1>
        <a:srgbClr val="C52878"/>
      </a:accent1>
      <a:accent2>
        <a:srgbClr val="D36980"/>
      </a:accent2>
      <a:accent3>
        <a:srgbClr val="860CD1"/>
      </a:accent3>
      <a:accent4>
        <a:srgbClr val="63A4D5"/>
      </a:accent4>
      <a:accent5>
        <a:srgbClr val="8BE1E5"/>
      </a:accent5>
      <a:accent6>
        <a:srgbClr val="F7ED8B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582</Words>
  <Application>Microsoft Office PowerPoint</Application>
  <PresentationFormat>On-screen Show (16:9)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Montserrat Black</vt:lpstr>
      <vt:lpstr>Montserrat</vt:lpstr>
      <vt:lpstr>Roboto Condensed Light</vt:lpstr>
      <vt:lpstr>Aptos</vt:lpstr>
      <vt:lpstr>Quicksand</vt:lpstr>
      <vt:lpstr>World Usability Day by Slidesgo</vt:lpstr>
      <vt:lpstr>AI-Powered SQL Assistant </vt:lpstr>
      <vt:lpstr>MAJOR PROBLEMS IDENTIFIED</vt:lpstr>
      <vt:lpstr>OUR PROPOSED SOLUTIONS</vt:lpstr>
      <vt:lpstr>IMPLEMENTATION &amp; TECH STACK </vt:lpstr>
      <vt:lpstr>OUR SOLUTIONS</vt:lpstr>
      <vt:lpstr>OUR SOLUTIONS</vt:lpstr>
      <vt:lpstr>OUR SOLUTION</vt:lpstr>
      <vt:lpstr>Key Phases</vt:lpstr>
      <vt:lpstr>Key Challenges Overcomed</vt:lpstr>
      <vt:lpstr>OUR UNIQUE VALUE PROPOSITIONS</vt:lpstr>
      <vt:lpstr>PowerPoint Presentation</vt:lpstr>
      <vt:lpstr>BUSINESS MODEL &amp; SCALABILITY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SANCHIT</dc:creator>
  <cp:lastModifiedBy>Omkar Lolage</cp:lastModifiedBy>
  <cp:revision>5</cp:revision>
  <dcterms:modified xsi:type="dcterms:W3CDTF">2025-04-29T17:47:18Z</dcterms:modified>
</cp:coreProperties>
</file>