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7" r:id="rId5"/>
    <p:sldId id="289" r:id="rId6"/>
    <p:sldId id="283" r:id="rId7"/>
    <p:sldId id="288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4519-4D59-42F7-B03E-E3ABEB48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988E3-7739-4556-8FDB-BCCC196B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F581-97C7-4314-8134-C4521473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8442-9C2E-4B34-A6B2-85336DAC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EC68-B621-417A-A0BD-80A46D39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DC27-B46E-4ED5-9F86-BDF4331A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5375B-D884-4E17-BAA2-CA0931D2B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6138-1F68-4AAE-9967-827B834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EBB-1800-4348-B44C-3D5FBCFC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ADA8-8E8E-4233-81A6-6860030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0D020-997F-4A0A-A557-8D0CAC3A4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CF142-3127-441C-B77B-63A1953C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476B-F8A4-42FA-968B-DBC24613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A486-7C9A-463E-809C-6713CBA6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04858-2485-4CCB-8E7F-F951832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C790-16F4-4938-8EC2-7C4F3714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291E-2EBA-4DF1-B8F6-83408C94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F15F-54C4-4824-996C-F624A4F6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DFE4-1E25-49D2-8C16-B0925883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BC6B-25E0-4197-A1BA-B48AB42F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8D5D-D178-4A64-AC7B-0569D56F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0EA5C-4C08-46F6-ADAF-037D24722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0C76-70B9-49BB-91FE-19226886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F56C-95C7-48BD-AD7C-20158894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0F-0248-455E-9EC0-DA3837E8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6D68-B556-4134-84D7-75228DF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FED3-20B8-44EC-A794-BF219E91C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8065C-479D-4364-948C-DA1A19A7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6B326-51B9-49DE-98F3-D91C6677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7C87-FF62-4BE1-B01F-12E2313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826E6-3BAB-49EC-85D5-A57A2225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EDA3-363D-47AC-A591-07633F07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62FC-58C3-4D9E-BE83-872D155D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6782-EF65-4B75-9CD9-12176522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89CF6-5959-41B5-AD38-87DE0F1B5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BC95C-9C12-4C28-A547-70ACDF0AD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A8DB6-8E5E-497B-A741-1C49B799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D3BD-915F-421E-9C22-2CF0AB0F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EE422-1404-4940-BBCE-68512CA9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6ED-859D-467D-B163-C4FEF9D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78D3F-49C3-44EB-B2BF-3934F18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0B44B-4B7C-4ED8-A841-580D4C55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77B1-9658-4B5F-9444-8CB6E9C9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BF1D4-4386-47D7-877D-E5BEECF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49898-E925-4F30-812E-6FDC83BA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45435-B1E5-4083-AE72-4935BBBB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60FB-D1CE-42DC-9639-510E0F1F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64F8-46C7-47AA-A77C-38CEA71E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D3CC-48E2-4D5F-BF58-E137F5E2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D80E8-3E92-4DA7-93AD-903EDE63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0846-64D9-4501-8535-71B52A27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8D51-3E2E-4D89-8271-EE4E004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2435-FEEF-4557-B186-C3AA9CE6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27E23-8124-4F46-AD4D-969960D3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7515-88DB-436A-82DD-3B189759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7E5D-F7B4-49CB-876A-39AFFA6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B96B0-91CC-45E7-80BE-5545995A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CF06-2EF4-4E28-8C8C-1C79E61F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0D39A-828B-47AB-9492-F73D6355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837C-A398-4598-80F0-51CCBD2D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B3F3-AC6D-43BF-BF39-544B9BE38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F27BE-033E-455C-B6DF-D87A5E820F8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59FC-5C41-4778-BBB4-8B2E9202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43F5-9F03-42EB-BB8B-EBBF35E8D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B7F84-0F91-4D82-B31B-BF6E18A23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" y="1169825"/>
            <a:ext cx="10450324" cy="4707192"/>
          </a:xfrm>
        </p:spPr>
        <p:txBody>
          <a:bodyPr>
            <a:normAutofit/>
          </a:bodyPr>
          <a:lstStyle/>
          <a:p>
            <a:r>
              <a:rPr lang="en-US" b="1" dirty="0"/>
              <a:t>Types of variables</a:t>
            </a:r>
          </a:p>
          <a:p>
            <a:pPr lvl="1"/>
            <a:r>
              <a:rPr lang="en-US" b="1" dirty="0"/>
              <a:t>Discrete variable:  </a:t>
            </a:r>
            <a:r>
              <a:rPr lang="en-US" dirty="0"/>
              <a:t>only takes on specific values</a:t>
            </a:r>
          </a:p>
          <a:p>
            <a:pPr lvl="1"/>
            <a:r>
              <a:rPr lang="en-US" b="1" dirty="0"/>
              <a:t>Continuous variable:  </a:t>
            </a:r>
            <a:r>
              <a:rPr lang="en-US" dirty="0"/>
              <a:t>can be any value within a range </a:t>
            </a:r>
          </a:p>
          <a:p>
            <a:pPr lvl="2"/>
            <a:r>
              <a:rPr lang="en-US" dirty="0"/>
              <a:t>Much atmospheric data!</a:t>
            </a:r>
            <a:endParaRPr lang="en-US" b="1" dirty="0"/>
          </a:p>
          <a:p>
            <a:r>
              <a:rPr lang="en-US" b="1" dirty="0"/>
              <a:t>Probability distribution: </a:t>
            </a:r>
            <a:r>
              <a:rPr lang="en-US" dirty="0"/>
              <a:t>associated with a</a:t>
            </a:r>
            <a:r>
              <a:rPr lang="en-US" b="1" dirty="0"/>
              <a:t> </a:t>
            </a:r>
            <a:r>
              <a:rPr lang="en-US" dirty="0"/>
              <a:t>mathematical function ~ capturing the variation of a group of data called the </a:t>
            </a:r>
          </a:p>
          <a:p>
            <a:pPr lvl="1"/>
            <a:r>
              <a:rPr lang="en-US" dirty="0"/>
              <a:t>probability density function (continuous var)</a:t>
            </a:r>
          </a:p>
          <a:p>
            <a:pPr lvl="1"/>
            <a:r>
              <a:rPr lang="en-US" dirty="0"/>
              <a:t>probability mass function (discrete var)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" y="1169825"/>
            <a:ext cx="10450324" cy="4707192"/>
          </a:xfrm>
        </p:spPr>
        <p:txBody>
          <a:bodyPr>
            <a:normAutofit/>
          </a:bodyPr>
          <a:lstStyle/>
          <a:p>
            <a:r>
              <a:rPr lang="en-US" b="1" dirty="0"/>
              <a:t>Interpretation:</a:t>
            </a:r>
          </a:p>
          <a:p>
            <a:pPr lvl="1"/>
            <a:r>
              <a:rPr lang="en-US" b="1" dirty="0"/>
              <a:t>PDF: </a:t>
            </a:r>
            <a:r>
              <a:rPr lang="en-US" dirty="0"/>
              <a:t>integrating the PDF between two values = the probability that a random data point would fall between the two values </a:t>
            </a:r>
          </a:p>
          <a:p>
            <a:pPr lvl="1"/>
            <a:r>
              <a:rPr lang="en-US" b="1" dirty="0"/>
              <a:t>PMF: </a:t>
            </a:r>
            <a:r>
              <a:rPr lang="en-US" dirty="0"/>
              <a:t>PMF at a given value = the probability that a random data point would be that value </a:t>
            </a:r>
          </a:p>
          <a:p>
            <a:r>
              <a:rPr lang="en-US" b="1" dirty="0"/>
              <a:t>Why use a distribution?</a:t>
            </a:r>
          </a:p>
          <a:p>
            <a:pPr lvl="1"/>
            <a:r>
              <a:rPr lang="en-US" dirty="0"/>
              <a:t>Allows for </a:t>
            </a:r>
          </a:p>
          <a:p>
            <a:pPr lvl="2"/>
            <a:r>
              <a:rPr lang="en-US" dirty="0"/>
              <a:t>Compactness</a:t>
            </a:r>
          </a:p>
          <a:p>
            <a:pPr lvl="2"/>
            <a:r>
              <a:rPr lang="en-US" dirty="0"/>
              <a:t>Smoothing</a:t>
            </a:r>
          </a:p>
          <a:p>
            <a:pPr lvl="2"/>
            <a:r>
              <a:rPr lang="en-US" dirty="0"/>
              <a:t>Extrapolation </a:t>
            </a:r>
            <a:endParaRPr lang="en-US" b="1" dirty="0"/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DISTRIBUTIONS: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" y="1169825"/>
            <a:ext cx="6828236" cy="47071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Normal distribution: </a:t>
            </a:r>
            <a:r>
              <a:rPr lang="en-US" dirty="0"/>
              <a:t>also known as “Gaussian distribution”</a:t>
            </a:r>
          </a:p>
          <a:p>
            <a:pPr lvl="1"/>
            <a:r>
              <a:rPr lang="en-US" b="1" i="1" dirty="0"/>
              <a:t>Recall: </a:t>
            </a:r>
            <a:r>
              <a:rPr lang="en-US" b="1" dirty="0"/>
              <a:t>“</a:t>
            </a:r>
            <a:r>
              <a:rPr lang="en-US" dirty="0"/>
              <a:t>bell-shaped” curve – symmetrical  </a:t>
            </a:r>
            <a:endParaRPr lang="en-US" b="1" i="1" dirty="0"/>
          </a:p>
          <a:p>
            <a:r>
              <a:rPr lang="en-US" b="1" u="sng" dirty="0"/>
              <a:t>Central Limit Theorem:</a:t>
            </a:r>
            <a:r>
              <a:rPr lang="en-US" dirty="0"/>
              <a:t>  as # of data points gets large, taking the sum or the mean of an independent set of data points, and doing this for different groups = </a:t>
            </a:r>
            <a:r>
              <a:rPr lang="en-US" i="1" dirty="0"/>
              <a:t>Gaussian sampling distribution </a:t>
            </a:r>
          </a:p>
          <a:p>
            <a:pPr lvl="1"/>
            <a:r>
              <a:rPr lang="en-US" b="1" i="1" dirty="0"/>
              <a:t>Regardless</a:t>
            </a:r>
            <a:r>
              <a:rPr lang="en-US" i="1" dirty="0"/>
              <a:t> </a:t>
            </a:r>
            <a:r>
              <a:rPr lang="en-US" dirty="0"/>
              <a:t>of the original distribution of the data points! </a:t>
            </a:r>
            <a:endParaRPr lang="en-US" b="1" i="1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Allows broader applicability of Gaussian distributions in meteorology and other sciences!</a:t>
            </a:r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A6ABE0-5856-4518-BE21-252990C1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06" y="2024019"/>
            <a:ext cx="4570756" cy="29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DISTRIBUTIONS: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" y="1169825"/>
            <a:ext cx="6828236" cy="4707192"/>
          </a:xfrm>
        </p:spPr>
        <p:txBody>
          <a:bodyPr>
            <a:normAutofit/>
          </a:bodyPr>
          <a:lstStyle/>
          <a:p>
            <a:r>
              <a:rPr lang="en-US" b="1" dirty="0"/>
              <a:t>Parameters</a:t>
            </a:r>
            <a:r>
              <a:rPr lang="en-US" b="1" i="1" dirty="0"/>
              <a:t>:</a:t>
            </a:r>
            <a:r>
              <a:rPr lang="en-US" b="1" dirty="0"/>
              <a:t>  </a:t>
            </a:r>
            <a:r>
              <a:rPr lang="en-US" dirty="0"/>
              <a:t>mean, standard deviation </a:t>
            </a:r>
          </a:p>
          <a:p>
            <a:r>
              <a:rPr lang="en-US" b="1" dirty="0"/>
              <a:t>Physical examples</a:t>
            </a:r>
            <a:r>
              <a:rPr lang="en-US" b="1" i="1" dirty="0"/>
              <a:t>: 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Average monthly temperatures</a:t>
            </a:r>
          </a:p>
          <a:p>
            <a:pPr lvl="1"/>
            <a:r>
              <a:rPr lang="en-US" dirty="0"/>
              <a:t>Heights of people!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A6ABE0-5856-4518-BE21-252990C18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06" y="2024019"/>
            <a:ext cx="4570756" cy="299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DISTRIBUTIONS: GAMMA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" y="1169825"/>
            <a:ext cx="6402108" cy="5050104"/>
          </a:xfrm>
        </p:spPr>
        <p:txBody>
          <a:bodyPr>
            <a:normAutofit/>
          </a:bodyPr>
          <a:lstStyle/>
          <a:p>
            <a:r>
              <a:rPr lang="en-US" b="1" dirty="0"/>
              <a:t>Gamma distribution: </a:t>
            </a:r>
            <a:r>
              <a:rPr lang="en-US" dirty="0"/>
              <a:t>well-suited for data that is asymmetrical and skewed to the right, </a:t>
            </a:r>
            <a:r>
              <a:rPr lang="en-US"/>
              <a:t>physically bound </a:t>
            </a:r>
            <a:r>
              <a:rPr lang="en-US" dirty="0"/>
              <a:t>on low-end</a:t>
            </a:r>
            <a:br>
              <a:rPr lang="en-US" dirty="0"/>
            </a:br>
            <a:r>
              <a:rPr lang="en-US" dirty="0"/>
              <a:t>(by 0)</a:t>
            </a:r>
          </a:p>
          <a:p>
            <a:r>
              <a:rPr lang="en-US" b="1" dirty="0"/>
              <a:t>Parameters</a:t>
            </a:r>
            <a:r>
              <a:rPr lang="en-US" b="1" i="1" dirty="0"/>
              <a:t>:</a:t>
            </a:r>
            <a:r>
              <a:rPr lang="en-US" dirty="0"/>
              <a:t>  shape, scale </a:t>
            </a:r>
            <a:endParaRPr lang="en-US" b="1" i="1" dirty="0"/>
          </a:p>
          <a:p>
            <a:r>
              <a:rPr lang="en-US" b="1" dirty="0"/>
              <a:t>Physical examples</a:t>
            </a:r>
            <a:r>
              <a:rPr lang="en-US" b="1" i="1" dirty="0"/>
              <a:t>:</a:t>
            </a:r>
          </a:p>
          <a:p>
            <a:pPr lvl="1"/>
            <a:r>
              <a:rPr lang="en-US" dirty="0"/>
              <a:t>Wind speed</a:t>
            </a:r>
          </a:p>
          <a:p>
            <a:pPr lvl="1"/>
            <a:r>
              <a:rPr lang="en-US" dirty="0"/>
              <a:t>Precipitation </a:t>
            </a:r>
          </a:p>
          <a:p>
            <a:pPr lvl="1"/>
            <a:r>
              <a:rPr lang="en-US" dirty="0"/>
              <a:t>Rain drop size distribution – special version called </a:t>
            </a:r>
            <a:r>
              <a:rPr lang="en-US" i="1" dirty="0"/>
              <a:t>exponential distribution </a:t>
            </a:r>
          </a:p>
          <a:p>
            <a:pPr lvl="1"/>
            <a:r>
              <a:rPr lang="en-US" dirty="0"/>
              <a:t>Population dynamics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3885F-07B8-449B-AE30-492E9901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14" y="2150245"/>
            <a:ext cx="4746663" cy="31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8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B3B6-5150-4093-8620-9453CFF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DISTRIBUTIONS: BETA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7FC3-CE8C-48DF-B3BE-DD37A9B9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0" y="1169825"/>
            <a:ext cx="7147831" cy="4518350"/>
          </a:xfrm>
        </p:spPr>
        <p:txBody>
          <a:bodyPr>
            <a:normAutofit/>
          </a:bodyPr>
          <a:lstStyle/>
          <a:p>
            <a:r>
              <a:rPr lang="en-US" b="1" dirty="0"/>
              <a:t>Beta distribution: </a:t>
            </a:r>
            <a:r>
              <a:rPr lang="en-US" dirty="0"/>
              <a:t>well-suited for data that is bound on both ends – e.g., ranging from 0 to 1 </a:t>
            </a:r>
          </a:p>
          <a:p>
            <a:r>
              <a:rPr lang="en-US" b="1" dirty="0"/>
              <a:t>Parameters: </a:t>
            </a:r>
            <a:r>
              <a:rPr lang="en-US" dirty="0"/>
              <a:t>two shape parameters </a:t>
            </a:r>
            <a:endParaRPr lang="en-US" b="1" dirty="0"/>
          </a:p>
          <a:p>
            <a:r>
              <a:rPr lang="en-US" b="1" dirty="0"/>
              <a:t>Physical examples:</a:t>
            </a:r>
          </a:p>
          <a:p>
            <a:pPr lvl="1"/>
            <a:r>
              <a:rPr lang="en-US" dirty="0"/>
              <a:t>Rock/mineral properties (ratios)</a:t>
            </a:r>
          </a:p>
          <a:p>
            <a:pPr lvl="1"/>
            <a:r>
              <a:rPr lang="en-US" dirty="0"/>
              <a:t>Soil properties</a:t>
            </a:r>
          </a:p>
          <a:p>
            <a:pPr lvl="1"/>
            <a:r>
              <a:rPr lang="en-US" dirty="0"/>
              <a:t>Cloud cover</a:t>
            </a:r>
          </a:p>
          <a:p>
            <a:pPr lvl="1"/>
            <a:r>
              <a:rPr lang="en-US" dirty="0"/>
              <a:t>Relative humidity</a:t>
            </a:r>
          </a:p>
          <a:p>
            <a:pPr lvl="1"/>
            <a:r>
              <a:rPr lang="en-US" dirty="0"/>
              <a:t>Plant cover </a:t>
            </a:r>
          </a:p>
          <a:p>
            <a:pPr lvl="1"/>
            <a:r>
              <a:rPr lang="en-US" dirty="0"/>
              <a:t>Probabilistic forecasts 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E5B3-360E-439F-BD1E-B9E5DBD10E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B86D79-342A-49AB-B31C-610ACC6D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98" y="2112885"/>
            <a:ext cx="4854107" cy="32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56241-6491-49DF-9A15-0183AEB963DF}"/>
              </a:ext>
            </a:extLst>
          </p:cNvPr>
          <p:cNvSpPr txBox="1"/>
          <p:nvPr/>
        </p:nvSpPr>
        <p:spPr>
          <a:xfrm>
            <a:off x="7329759" y="2631504"/>
            <a:ext cx="35437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Reminder: you have to </a:t>
            </a:r>
            <a:r>
              <a:rPr lang="en-US" sz="1300" i="1" dirty="0"/>
              <a:t>integrate</a:t>
            </a:r>
            <a:r>
              <a:rPr lang="en-US" sz="1300" dirty="0"/>
              <a:t> the probability density function between two values to obtain the probability that a random variable falls between those two values!</a:t>
            </a:r>
          </a:p>
        </p:txBody>
      </p:sp>
    </p:spTree>
    <p:extLst>
      <p:ext uri="{BB962C8B-B14F-4D97-AF65-F5344CB8AC3E}">
        <p14:creationId xmlns:p14="http://schemas.microsoft.com/office/powerpoint/2010/main" val="375630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F892AF1007D44B4EB69EF8EE64FF3" ma:contentTypeVersion="4" ma:contentTypeDescription="Create a new document." ma:contentTypeScope="" ma:versionID="fa7240cb39dd0150a64e457e21291085">
  <xsd:schema xmlns:xsd="http://www.w3.org/2001/XMLSchema" xmlns:xs="http://www.w3.org/2001/XMLSchema" xmlns:p="http://schemas.microsoft.com/office/2006/metadata/properties" xmlns:ns3="b3cc3609-b14a-47bf-afe9-b714ab548ef5" targetNamespace="http://schemas.microsoft.com/office/2006/metadata/properties" ma:root="true" ma:fieldsID="dff9e208f1847b8c6cc0a29c4e56cab2" ns3:_="">
    <xsd:import namespace="b3cc3609-b14a-47bf-afe9-b714ab548e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c3609-b14a-47bf-afe9-b714ab548e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FD5FF-7DCA-4EAA-B4EB-23B576982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c3609-b14a-47bf-afe9-b714ab548e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3B1154-1E31-4713-B128-807A335543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C62FA0-F9DA-44B5-8592-F82CA638698E}">
  <ds:schemaRefs>
    <ds:schemaRef ds:uri="b3cc3609-b14a-47bf-afe9-b714ab548ef5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318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DISTRIBUTIONS: OVERVIEW </vt:lpstr>
      <vt:lpstr>DISTRIBUTIONS: OVERVIEW </vt:lpstr>
      <vt:lpstr>CONTINUOUS DISTRIBUTIONS: NORMAL</vt:lpstr>
      <vt:lpstr>CONTINUOUS DISTRIBUTIONS: NORMAL</vt:lpstr>
      <vt:lpstr>CONTINUOUS DISTRIBUTIONS: GAMMA </vt:lpstr>
      <vt:lpstr>CONTINUOUS DISTRIBUTIONS: BETA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DISTRIBUTIONS: NORMAL</dc:title>
  <dc:creator>Klees, Alicia</dc:creator>
  <cp:lastModifiedBy>Klees, Alicia</cp:lastModifiedBy>
  <cp:revision>13</cp:revision>
  <dcterms:created xsi:type="dcterms:W3CDTF">2020-12-06T22:58:53Z</dcterms:created>
  <dcterms:modified xsi:type="dcterms:W3CDTF">2020-12-22T02:56:25Z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0x010100C22F892AF1007D44B4EB69EF8EE64FF3</vt:lpwstr>
  </property>
</Properties>
</file>