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6" r:id="rId2"/>
    <p:sldId id="283" r:id="rId3"/>
    <p:sldId id="281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ees, Alicia" initials="KA" lastIdx="1" clrIdx="0">
    <p:extLst>
      <p:ext uri="{19B8F6BF-5375-455C-9EA6-DF929625EA0E}">
        <p15:presenceInfo xmlns:p15="http://schemas.microsoft.com/office/powerpoint/2012/main" userId="Klees, Ali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BDD88-DA4E-41CB-95E5-163505A833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012B-327A-4E93-9458-DCCB6C664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Solution: </a:t>
            </a:r>
            <a:r>
              <a:rPr lang="en-US" dirty="0"/>
              <a:t>consider periods with ~ constant occurrence probability </a:t>
            </a:r>
          </a:p>
          <a:p>
            <a:endParaRPr lang="en-US" i="1" dirty="0"/>
          </a:p>
          <a:p>
            <a:r>
              <a:rPr lang="en-US" i="1" dirty="0"/>
              <a:t>Solution:</a:t>
            </a:r>
            <a:r>
              <a:rPr lang="en-US" dirty="0"/>
              <a:t>  use “Markov chain” stochastic process instead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012B-327A-4E93-9458-DCCB6C664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Solution: </a:t>
            </a:r>
            <a:r>
              <a:rPr lang="en-US" dirty="0"/>
              <a:t>consider periods with ~ constant occurrence probability </a:t>
            </a:r>
          </a:p>
          <a:p>
            <a:endParaRPr lang="en-US" i="1" dirty="0"/>
          </a:p>
          <a:p>
            <a:r>
              <a:rPr lang="en-US" i="1" dirty="0"/>
              <a:t>Solution:</a:t>
            </a:r>
            <a:r>
              <a:rPr lang="en-US" dirty="0"/>
              <a:t>  use “Markov chain” stochastic process instead 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012B-327A-4E93-9458-DCCB6C6641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0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2CD9-8876-4FE1-860C-006552851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94C7-993A-4614-9A04-B7294864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B22C-4575-40CF-8174-BE4A6C9E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B98B-C5D3-467D-9850-33C3B7E8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3F31-48C8-4CF4-A698-BE78381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759E-29AB-4950-A20F-99B8C928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B639-723B-481A-8045-3BEF4292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A1EC-AC0C-47F3-B614-8A16FAE9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0CE8-C761-45AD-B12D-ABEF2CB1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1F85-6E2D-4813-9593-9A5BD21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EFA44-5BBF-4D04-B02A-DE053937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83D3D-950F-4A73-9BFB-E647A303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BDE7-0E43-4FF1-AC1E-ABA649BD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9B71-2A35-42FA-A520-773C4213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7315-1463-43CA-97C8-5540D2F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259-E871-4D27-9217-24168D5A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EBE8-D63E-44F8-BFE0-8A24C3E9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D47D5-A05B-4770-B06F-C56F2B71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EC4B-0295-4C91-B3B8-99410A4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8F3E-79E6-40B5-9424-5A8F574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FAA7-5621-4780-AAC2-16584593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A119-9278-4E53-B35D-663BB87B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BE3C-643C-4F72-B26B-FCA84E8C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0704-C050-4990-A857-CB85339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CB52-1763-420C-95CC-0850CD1C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1120-0B50-4E88-AEF4-9D536A4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958A-E00C-49B0-94BA-8327912AA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D42DD-7249-4EAA-B75A-DA8F12D2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CA936-DDA9-469B-820B-947F4C8B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6408-A7DE-4D9E-9926-89FDC5F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1323B-BDA8-41D4-B05C-AA866D80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BAA-2418-4BFF-8C59-A6EC8B20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CD3CA-4D5F-4777-9983-0B7FF7B7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DAB4-44B1-475B-AF78-4B627C23C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7D5F-9FEC-458A-BD6B-3FAF9126D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1F72D-FEF3-4A88-99E0-F40F440E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4C31B-54D8-4E85-9987-6645F69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81107-B60A-461C-9608-B2DBA33D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9041F-8FF7-4AED-8B28-37459333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016F-C998-4F6F-B948-D6C27E5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F3D1B-1653-4065-968A-4623AC36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6F9A-988B-41C3-A6E3-C1416953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25C02-107E-4642-9801-376611E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990A5-100F-4AF2-9C01-1716161C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105B8-011F-4A5C-9046-FDDB44E4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77543-52BB-4673-9942-0E0217C5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96C1-E966-41A9-84F6-BABD5407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45AF-CA3B-4FC5-917E-C98D8628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A0E9-195A-481E-94BC-C896CF16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EDFC-C8CC-4463-968B-AB955AC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F300-4F59-4147-AEAF-EF6564F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7F34-6F3E-46DE-8B5E-546ABF5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4908-88FB-4930-ABC8-CF1CF41D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20898-8473-4D2F-8B36-7D31D7E8B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E078-55B1-4929-9049-A2F69B1A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2837-B896-41F5-B90F-6F003AAD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DD56-046B-41E6-B36C-C36B3A9B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6D9F-A7E4-4B71-A507-41AF629B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2C7D3-E05A-48AB-890F-A279181D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CEC7-DC93-4B65-8AE7-00FA8C51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91B0-94EF-4D3C-95A5-C1C96A4AB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4033-72C3-43C3-8671-79FD10E11865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FBC3-CAC1-4C69-BE59-1C3B6601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55F7-BAF6-4A1E-93F3-78F11E5A6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F435-73A3-45E1-8C17-C7ACB9D7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DISTRIBUTIONS: 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8" y="1033343"/>
            <a:ext cx="6189507" cy="4932452"/>
          </a:xfrm>
        </p:spPr>
        <p:txBody>
          <a:bodyPr>
            <a:normAutofit/>
          </a:bodyPr>
          <a:lstStyle/>
          <a:p>
            <a:r>
              <a:rPr lang="en-US" b="1" dirty="0"/>
              <a:t>Binomial distribution: </a:t>
            </a:r>
            <a:r>
              <a:rPr lang="en-US" dirty="0"/>
              <a:t>occurrence of events –  some # of trials, scenario has two outcomes – event either succeeds or fails  </a:t>
            </a:r>
          </a:p>
          <a:p>
            <a:pPr lvl="1"/>
            <a:r>
              <a:rPr lang="en-US" i="1" dirty="0"/>
              <a:t>Cliché example:</a:t>
            </a:r>
            <a:r>
              <a:rPr lang="en-US" dirty="0"/>
              <a:t>  flipping a coin  - heads or tails?</a:t>
            </a:r>
          </a:p>
          <a:p>
            <a:r>
              <a:rPr lang="en-US" b="1" dirty="0"/>
              <a:t>Assumptions for binomial distribution:</a:t>
            </a:r>
          </a:p>
          <a:p>
            <a:pPr lvl="1"/>
            <a:r>
              <a:rPr lang="en-US" dirty="0"/>
              <a:t>(1) Occurrence probability is ~constant</a:t>
            </a:r>
          </a:p>
          <a:p>
            <a:pPr lvl="2"/>
            <a:r>
              <a:rPr lang="en-US" i="1" dirty="0"/>
              <a:t>Issue:</a:t>
            </a:r>
            <a:r>
              <a:rPr lang="en-US" dirty="0"/>
              <a:t> atmospheric phenomena whose probability changes – diurnal, season </a:t>
            </a:r>
          </a:p>
          <a:p>
            <a:pPr lvl="1"/>
            <a:r>
              <a:rPr lang="en-US" dirty="0"/>
              <a:t>(2) Occurrences are independent</a:t>
            </a:r>
          </a:p>
          <a:p>
            <a:pPr lvl="2"/>
            <a:r>
              <a:rPr lang="en-US" i="1" dirty="0"/>
              <a:t>Issue:  </a:t>
            </a:r>
            <a:r>
              <a:rPr lang="en-US" dirty="0"/>
              <a:t>day-to-day dependence in some events, like precipitation events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i="1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1E295-1680-4CC0-88A3-0825807A9C48}"/>
              </a:ext>
            </a:extLst>
          </p:cNvPr>
          <p:cNvSpPr txBox="1"/>
          <p:nvPr/>
        </p:nvSpPr>
        <p:spPr>
          <a:xfrm>
            <a:off x="6639000" y="1504437"/>
            <a:ext cx="54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Flipping a set of 10 coins 1000 times – how many heads would you get in the set of 10 coins?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D71A9A8-0A65-4CD3-B8F9-502EA7C4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150768"/>
            <a:ext cx="5633482" cy="28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86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DISTRIBUTIONS: BINOMIAL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8" y="1033343"/>
            <a:ext cx="6008531" cy="4932452"/>
          </a:xfrm>
        </p:spPr>
        <p:txBody>
          <a:bodyPr>
            <a:normAutofit/>
          </a:bodyPr>
          <a:lstStyle/>
          <a:p>
            <a:r>
              <a:rPr lang="en-US" b="1" dirty="0"/>
              <a:t>Parameters:  </a:t>
            </a:r>
            <a:r>
              <a:rPr lang="en-US" dirty="0"/>
              <a:t>probability of successful event; number of “trials”</a:t>
            </a:r>
            <a:endParaRPr lang="en-US" b="1" dirty="0"/>
          </a:p>
          <a:p>
            <a:r>
              <a:rPr lang="en-US" b="1" dirty="0"/>
              <a:t>Physical examples </a:t>
            </a:r>
          </a:p>
          <a:p>
            <a:pPr lvl="1"/>
            <a:r>
              <a:rPr lang="en-US" dirty="0"/>
              <a:t>If a lake freezes or not</a:t>
            </a:r>
          </a:p>
          <a:p>
            <a:pPr lvl="1"/>
            <a:r>
              <a:rPr lang="en-US" dirty="0"/>
              <a:t>If a tornado forms or not</a:t>
            </a:r>
          </a:p>
          <a:p>
            <a:pPr lvl="1"/>
            <a:endParaRPr lang="en-US" dirty="0"/>
          </a:p>
          <a:p>
            <a:pPr lvl="2"/>
            <a:endParaRPr lang="en-US" i="1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AE4FF-CCE4-4C99-B71E-375078B7AD1C}"/>
              </a:ext>
            </a:extLst>
          </p:cNvPr>
          <p:cNvSpPr txBox="1"/>
          <p:nvPr/>
        </p:nvSpPr>
        <p:spPr>
          <a:xfrm>
            <a:off x="6639000" y="1504437"/>
            <a:ext cx="54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Flipping a set of 10 coins 1000 times – how many heads would you get in the set of 10 coins?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CB75B818-3CAD-4DD1-94BE-AEBC3244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150768"/>
            <a:ext cx="5633482" cy="28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DISTRIBUTIONS:  POISSON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9" y="1169825"/>
            <a:ext cx="5779931" cy="45183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Poisson distribution: </a:t>
            </a:r>
            <a:r>
              <a:rPr lang="en-US" dirty="0"/>
              <a:t>number of discrete events that happen in some type of series – </a:t>
            </a:r>
            <a:r>
              <a:rPr lang="en-US" i="1" dirty="0"/>
              <a:t>count</a:t>
            </a:r>
          </a:p>
          <a:p>
            <a:pPr lvl="1"/>
            <a:r>
              <a:rPr lang="en-US" dirty="0"/>
              <a:t>Often a series over </a:t>
            </a:r>
            <a:r>
              <a:rPr lang="en-US" i="1" dirty="0"/>
              <a:t>time - </a:t>
            </a:r>
            <a:r>
              <a:rPr lang="en-US" dirty="0"/>
              <a:t># of thunderstorms that occur in Illinois in X amount of time</a:t>
            </a:r>
          </a:p>
          <a:p>
            <a:pPr lvl="1"/>
            <a:r>
              <a:rPr lang="en-US" dirty="0"/>
              <a:t>But can be a series over </a:t>
            </a:r>
            <a:r>
              <a:rPr lang="en-US" i="1" dirty="0"/>
              <a:t>space – </a:t>
            </a:r>
            <a:r>
              <a:rPr lang="en-US" dirty="0"/>
              <a:t>distribution of hail over a small area</a:t>
            </a:r>
            <a:endParaRPr lang="en-US" b="1" dirty="0"/>
          </a:p>
          <a:p>
            <a:r>
              <a:rPr lang="en-US" b="1" dirty="0"/>
              <a:t>Assumptions:</a:t>
            </a:r>
          </a:p>
          <a:p>
            <a:pPr lvl="1"/>
            <a:r>
              <a:rPr lang="en-US" dirty="0"/>
              <a:t>(1) Events happen randomly, but with a ~constant average rate</a:t>
            </a:r>
          </a:p>
          <a:p>
            <a:pPr lvl="1"/>
            <a:r>
              <a:rPr lang="en-US" dirty="0"/>
              <a:t>(2) Events in series are ~ independent </a:t>
            </a:r>
          </a:p>
          <a:p>
            <a:pPr lvl="2"/>
            <a:r>
              <a:rPr lang="en-US" dirty="0"/>
              <a:t>Good rule of thumb:  if very low probability that you’d get two events happening simultaneously </a:t>
            </a:r>
            <a:endParaRPr lang="en-US" i="1" dirty="0"/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DDC97-0604-49EE-8E6B-F17592089E29}"/>
              </a:ext>
            </a:extLst>
          </p:cNvPr>
          <p:cNvSpPr txBox="1"/>
          <p:nvPr/>
        </p:nvSpPr>
        <p:spPr>
          <a:xfrm>
            <a:off x="6386149" y="1629363"/>
            <a:ext cx="49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Average occurrence rate = 5 events in X time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E3F0B9DD-AC7C-450D-8181-A6970F5EE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00" y="2098120"/>
            <a:ext cx="5680263" cy="28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9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DISTRIBUTIONS:  POISSON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9" y="1169825"/>
            <a:ext cx="6560981" cy="4518350"/>
          </a:xfrm>
        </p:spPr>
        <p:txBody>
          <a:bodyPr>
            <a:normAutofit/>
          </a:bodyPr>
          <a:lstStyle/>
          <a:p>
            <a:r>
              <a:rPr lang="en-US" b="1" dirty="0"/>
              <a:t>Parameters: </a:t>
            </a:r>
            <a:r>
              <a:rPr lang="en-US" dirty="0"/>
              <a:t>average occurrence rate </a:t>
            </a:r>
            <a:endParaRPr lang="en-US" b="1" dirty="0"/>
          </a:p>
          <a:p>
            <a:r>
              <a:rPr lang="en-US" b="1" dirty="0"/>
              <a:t>Physical examples:</a:t>
            </a:r>
          </a:p>
          <a:p>
            <a:pPr lvl="1"/>
            <a:r>
              <a:rPr lang="en-US" dirty="0"/>
              <a:t>earthquake frequency</a:t>
            </a:r>
          </a:p>
          <a:p>
            <a:pPr lvl="1"/>
            <a:r>
              <a:rPr lang="en-US" dirty="0"/>
              <a:t>landslide events</a:t>
            </a:r>
          </a:p>
          <a:p>
            <a:pPr lvl="1"/>
            <a:r>
              <a:rPr lang="en-US" dirty="0"/>
              <a:t>tornado counts </a:t>
            </a:r>
          </a:p>
          <a:p>
            <a:pPr lvl="1"/>
            <a:r>
              <a:rPr lang="en-US" dirty="0"/>
              <a:t>number of hurricane landfalls </a:t>
            </a:r>
          </a:p>
          <a:p>
            <a:pPr lvl="1"/>
            <a:endParaRPr lang="en-US" i="1" dirty="0"/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FE4FC-B62B-4C5F-95B4-ACF499B55192}"/>
              </a:ext>
            </a:extLst>
          </p:cNvPr>
          <p:cNvSpPr txBox="1"/>
          <p:nvPr/>
        </p:nvSpPr>
        <p:spPr>
          <a:xfrm>
            <a:off x="6386149" y="1629363"/>
            <a:ext cx="497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Average occurrence rate = 5 events in X time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7D468FDF-7095-4209-A5CF-F3430DA7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00" y="2098120"/>
            <a:ext cx="5680263" cy="28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326</Words>
  <Application>Microsoft Office PowerPoint</Application>
  <PresentationFormat>Widescreen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DISCRETE DISTRIBUTIONS: BINOMIAL </vt:lpstr>
      <vt:lpstr>DISCRETE DISTRIBUTIONS: BINOMIAL </vt:lpstr>
      <vt:lpstr>DISCRETE DISTRIBUTIONS:  POISSON  </vt:lpstr>
      <vt:lpstr>DISCRETE DISTRIBUTIONS:  POISSON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DISTRIBUTIONS</dc:title>
  <dc:creator>Klees, Alicia</dc:creator>
  <cp:lastModifiedBy>Alicia Klees</cp:lastModifiedBy>
  <cp:revision>121</cp:revision>
  <dcterms:created xsi:type="dcterms:W3CDTF">2020-12-06T18:03:13Z</dcterms:created>
  <dcterms:modified xsi:type="dcterms:W3CDTF">2021-03-09T02:30:05Z</dcterms:modified>
</cp:coreProperties>
</file>