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07" r:id="rId2"/>
    <p:sldId id="299" r:id="rId3"/>
    <p:sldId id="308" r:id="rId4"/>
    <p:sldId id="295" r:id="rId5"/>
    <p:sldId id="300" r:id="rId6"/>
    <p:sldId id="310" r:id="rId7"/>
    <p:sldId id="309" r:id="rId8"/>
    <p:sldId id="3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6FB7B-3E61-4140-B6DD-044F81C8BD85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D044E-A5C5-4902-A251-734B7EE25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9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5CBA1-5578-A343-A225-3A2A180809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0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19099-AEE5-4837-A0DF-D20305B1C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AFB39-EDCB-4B3F-9558-9A13D503B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AB511-C16D-4AFA-936B-6F24D21E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A3FD-E03C-4FBD-A462-BA0033FA7BC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9B466-BF55-4943-971D-6E97498F1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2598E-D54E-483A-80D8-2B28C04D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448E-59B8-40D0-B047-BCB76A89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9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05849-690C-4F64-B28C-CC21DF98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6DE8C-8BC0-4831-A819-40B3A424E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9E0C3-B95B-4E44-ABFC-CC6F0382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A3FD-E03C-4FBD-A462-BA0033FA7BC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31499-C2DC-4FB6-B4A7-AD4A8DE9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23AE0-7971-49D5-8DF3-B0CEB6F6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448E-59B8-40D0-B047-BCB76A89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6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0EB37-B937-4142-BB7B-C62E8FD05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153EE-F51B-4911-A23A-19D6F1328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FFF6C-FBF9-45C4-8A56-06F5B2A4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A3FD-E03C-4FBD-A462-BA0033FA7BC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C4DA1-D8C1-493C-A4AF-57F42E2F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0B9A-F4EC-4D5B-821F-939C7053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448E-59B8-40D0-B047-BCB76A89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6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1757" y="211017"/>
            <a:ext cx="11752446" cy="114892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5400" b="1" spc="-300" baseline="0">
                <a:solidFill>
                  <a:srgbClr val="26416B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756" y="1359936"/>
            <a:ext cx="11752447" cy="451835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  <a:lvl2pPr>
              <a:defRPr sz="3200">
                <a:solidFill>
                  <a:schemeClr val="tx1"/>
                </a:solidFill>
              </a:defRPr>
            </a:lvl2pPr>
            <a:lvl3pPr>
              <a:defRPr sz="28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11757" y="6219929"/>
            <a:ext cx="11206520" cy="394430"/>
          </a:xfrm>
        </p:spPr>
        <p:txBody>
          <a:bodyPr>
            <a:no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reference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600" y="6219929"/>
            <a:ext cx="272603" cy="39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6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F865-F1FD-4F45-8D27-04F0B9E0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114B7-4536-40C7-B988-F3619B974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6798E-62E0-44FC-9AC1-821DFFCE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A3FD-E03C-4FBD-A462-BA0033FA7BC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8E251-329E-4F60-A449-BFD03ADA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CEF8C-5AA4-4E6A-BCA8-F0A6A60E8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448E-59B8-40D0-B047-BCB76A89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8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7926A-88FA-45DC-A64F-2C29A1B0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2C8C3-0C2F-4798-9D86-1B8B89E21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ABF6C-1356-4DDB-85D5-599347EE6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A3FD-E03C-4FBD-A462-BA0033FA7BC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684BD-350E-409A-BF53-CD285480B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7228C-95F3-424E-A0CF-DA241230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448E-59B8-40D0-B047-BCB76A89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5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0D85-8363-4813-B392-D57EEE523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7C181-5AC1-40F7-BF95-CDDAB24ED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D2131-CC01-464B-8843-3BFCF6089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725DB-344C-4DD7-AEB4-9D07CAD0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A3FD-E03C-4FBD-A462-BA0033FA7BC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80FD6-43A5-44BA-9328-E3432861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0566B-45FB-45CF-AEF0-3E0C7D4B9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448E-59B8-40D0-B047-BCB76A89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63FF-5180-4AB5-BDC2-67EA08223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A0854-E8EA-4258-B591-D3CE381D2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FB448-1822-4781-96A9-DFDE27F7D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8C33A0-E5E6-4095-B8A8-0FA027E44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43C65-C483-4A4A-8922-542F4BDD1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BF716-7B42-4C5C-ACB6-486A050D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A3FD-E03C-4FBD-A462-BA0033FA7BC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54E626-04D8-44E0-AF6B-A7AF65AC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63B6F-13D3-4A9E-BEB5-F60AA8FD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448E-59B8-40D0-B047-BCB76A89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7D08-F4FB-45BB-8413-03D0ED19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97FB8-EDAE-45FC-868F-9B731969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A3FD-E03C-4FBD-A462-BA0033FA7BC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B8BBA-4E3F-4317-89AD-AA2F5AEC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9BF15-096D-4578-9E33-96F51BB8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448E-59B8-40D0-B047-BCB76A89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0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63F345-FBE5-4C4C-A647-863855E5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A3FD-E03C-4FBD-A462-BA0033FA7BC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6FC00-E55E-47E2-8884-B19B835F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E8897-2179-404B-831C-A9EDBDBF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448E-59B8-40D0-B047-BCB76A89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5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BBAE-BB24-4393-A5F1-4F6379D8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C86E7-5DFC-4F5C-A942-6FE7F3D59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BD3BD-30A7-446D-A724-F3923F69E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88680-1113-4C6E-A2F2-E37A87C4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A3FD-E03C-4FBD-A462-BA0033FA7BC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8E381-A5C8-4B7F-9462-D78197206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4E699-6B2D-4B82-8F69-DA270CC3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448E-59B8-40D0-B047-BCB76A89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5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762E-ED76-4800-A84F-3B22A7E5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65380-4673-4BD0-9D37-02F82B25E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2DAA-5AD7-4A3B-B8ED-9C18B01CE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7C70A-6951-4C5B-A20D-5BB5DD8B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A3FD-E03C-4FBD-A462-BA0033FA7BC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69107-5263-4AE3-90F3-5F1A7EFDE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921FF-3647-4447-8E22-95CAE81A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448E-59B8-40D0-B047-BCB76A89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2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63CDC0-8136-4330-9C0A-83DCF026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14108-CE24-4607-BE5C-DE75408DE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A7F73-872B-434A-BFC0-27AB0A4CF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6A3FD-E03C-4FBD-A462-BA0033FA7BC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090EC-F632-4D58-BF26-8BC91BDFF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A0C21-1767-43EF-B69B-08CFFEDCE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D448E-59B8-40D0-B047-BCB76A89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data.ucar.edu/software/netcdf/" TargetMode="External"/><Relationship Id="rId2" Type="http://schemas.openxmlformats.org/officeDocument/2006/relationships/hyperlink" Target="https://docs.python.org/3/library/csv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cpc.ncep.noaa.gov/products/wesley/reading_grib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sl.noaa.gov/data/gridded/data.ncep.reanalysis.derived.surface.html" TargetMode="External"/><Relationship Id="rId2" Type="http://schemas.openxmlformats.org/officeDocument/2006/relationships/hyperlink" Target="https://psl.noaa.gov/thredds/dodsC/Datasets/ncep.reanalysis.derived/surface/air.mon.mean.nc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AA904-1554-064D-A698-364CEBF5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FORMATS OF GEOSCIENCE DATA 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7BFD7-4080-0846-ADF7-9EA310205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756" y="1359936"/>
            <a:ext cx="11980244" cy="451835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Some geoscience data is in text form</a:t>
            </a:r>
            <a:endParaRPr lang="en-US" dirty="0"/>
          </a:p>
          <a:p>
            <a:pPr lvl="1"/>
            <a:r>
              <a:rPr lang="en-US" b="1" i="1" dirty="0"/>
              <a:t>Advantage: </a:t>
            </a:r>
            <a:r>
              <a:rPr lang="en-US" dirty="0"/>
              <a:t>text data is </a:t>
            </a:r>
            <a:r>
              <a:rPr lang="en-US" b="1" dirty="0"/>
              <a:t>easily read</a:t>
            </a:r>
            <a:r>
              <a:rPr lang="en-US" dirty="0"/>
              <a:t>, e.g. comma-separated values (CSV)</a:t>
            </a:r>
          </a:p>
          <a:p>
            <a:pPr lvl="1"/>
            <a:r>
              <a:rPr lang="en-US" b="1" i="1" dirty="0"/>
              <a:t>Disadvantage</a:t>
            </a:r>
            <a:r>
              <a:rPr lang="en-US" dirty="0"/>
              <a:t>:  </a:t>
            </a:r>
            <a:r>
              <a:rPr lang="en-US" b="1" dirty="0"/>
              <a:t>slow</a:t>
            </a:r>
            <a:r>
              <a:rPr lang="en-US" dirty="0"/>
              <a:t> to read and write text </a:t>
            </a:r>
            <a:r>
              <a:rPr lang="en-US" i="1" dirty="0"/>
              <a:t>if data set is large</a:t>
            </a:r>
          </a:p>
          <a:p>
            <a:pPr lvl="1"/>
            <a:r>
              <a:rPr lang="en-US" b="1" i="1" dirty="0"/>
              <a:t>Python: </a:t>
            </a:r>
            <a:r>
              <a:rPr lang="en-US" dirty="0"/>
              <a:t>can easily read plain and CSV text using built-in functions or in </a:t>
            </a:r>
            <a:r>
              <a:rPr lang="en-US" i="1" dirty="0"/>
              <a:t>Pandas </a:t>
            </a:r>
            <a:r>
              <a:rPr lang="en-US" dirty="0"/>
              <a:t>software</a:t>
            </a:r>
          </a:p>
          <a:p>
            <a:r>
              <a:rPr lang="en-US" b="1" dirty="0"/>
              <a:t>Binary form is preferred for large data sets</a:t>
            </a:r>
          </a:p>
          <a:p>
            <a:pPr lvl="1"/>
            <a:r>
              <a:rPr lang="en-US" b="1" i="1" dirty="0"/>
              <a:t>Advantage</a:t>
            </a:r>
            <a:r>
              <a:rPr lang="en-US" dirty="0"/>
              <a:t>: large data sets can be </a:t>
            </a:r>
            <a:r>
              <a:rPr lang="en-US" b="1" dirty="0"/>
              <a:t>read or written very quickly</a:t>
            </a:r>
          </a:p>
          <a:p>
            <a:pPr lvl="1"/>
            <a:r>
              <a:rPr lang="en-US" b="1" i="1" dirty="0"/>
              <a:t>Disadvantage</a:t>
            </a:r>
            <a:r>
              <a:rPr lang="en-US" dirty="0"/>
              <a:t>: need </a:t>
            </a:r>
            <a:r>
              <a:rPr lang="en-US" b="1" dirty="0"/>
              <a:t>helper software </a:t>
            </a:r>
            <a:r>
              <a:rPr lang="en-US" dirty="0"/>
              <a:t>to understand data</a:t>
            </a:r>
          </a:p>
          <a:p>
            <a:pPr lvl="1"/>
            <a:r>
              <a:rPr lang="en-US" b="1" i="1" dirty="0"/>
              <a:t>Python:</a:t>
            </a:r>
            <a:r>
              <a:rPr lang="en-US" dirty="0"/>
              <a:t> can read most binary data using available </a:t>
            </a:r>
            <a:r>
              <a:rPr lang="en-US" i="1" dirty="0"/>
              <a:t>modules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02E99-77D4-2247-80F1-BF00B6B15A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0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917E-4A7C-4760-B5D8-8D73C5B3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FORMATS OF GEOSCIENCE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031A5-8A37-4A12-95BF-9FB9E4EA6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TEXT</a:t>
            </a:r>
          </a:p>
          <a:p>
            <a:r>
              <a:rPr lang="en-US" b="1" dirty="0"/>
              <a:t>txt:  </a:t>
            </a:r>
            <a:r>
              <a:rPr lang="en-US" dirty="0"/>
              <a:t>simple text files with varying levels of formatting </a:t>
            </a:r>
            <a:r>
              <a:rPr lang="en-US" b="1" dirty="0"/>
              <a:t> </a:t>
            </a:r>
          </a:p>
          <a:p>
            <a:r>
              <a:rPr lang="en-US" b="1" dirty="0"/>
              <a:t>csv: </a:t>
            </a:r>
            <a:r>
              <a:rPr lang="en-US" dirty="0"/>
              <a:t>comma-separated values – spreadsheet, database of data in tabular form (think Excel)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BINARY</a:t>
            </a:r>
          </a:p>
          <a:p>
            <a:r>
              <a:rPr lang="en-US" b="1" dirty="0" err="1"/>
              <a:t>Netcdf</a:t>
            </a:r>
            <a:r>
              <a:rPr lang="en-US" b="1" dirty="0"/>
              <a:t>: </a:t>
            </a:r>
            <a:r>
              <a:rPr lang="en-US" dirty="0"/>
              <a:t> network common data form – array-oriented scientific data (often spatial data)</a:t>
            </a:r>
            <a:endParaRPr lang="en-US" b="1" dirty="0"/>
          </a:p>
          <a:p>
            <a:r>
              <a:rPr lang="en-US" b="1" dirty="0" err="1"/>
              <a:t>Grib</a:t>
            </a:r>
            <a:r>
              <a:rPr lang="en-US" b="1" dirty="0"/>
              <a:t>: </a:t>
            </a:r>
            <a:r>
              <a:rPr lang="en-US" dirty="0"/>
              <a:t>World Meteorological Organization data format</a:t>
            </a:r>
          </a:p>
          <a:p>
            <a:r>
              <a:rPr lang="en-US" b="1" dirty="0"/>
              <a:t>HDF</a:t>
            </a:r>
          </a:p>
          <a:p>
            <a:endParaRPr lang="en-US" b="1" dirty="0"/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CCD49-8D80-406A-8DE2-A6BE94BB3E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1756" y="5981390"/>
            <a:ext cx="11206520" cy="394430"/>
          </a:xfrm>
        </p:spPr>
        <p:txBody>
          <a:bodyPr/>
          <a:lstStyle/>
          <a:p>
            <a:r>
              <a:rPr lang="en-US" dirty="0"/>
              <a:t>CSV: </a:t>
            </a:r>
            <a:r>
              <a:rPr lang="en-US" dirty="0">
                <a:hlinkClick r:id="rId2"/>
              </a:rPr>
              <a:t>https://docs.python.org/3/library/csv.html</a:t>
            </a:r>
            <a:r>
              <a:rPr lang="en-US" dirty="0"/>
              <a:t> </a:t>
            </a:r>
          </a:p>
          <a:p>
            <a:r>
              <a:rPr lang="en-US" dirty="0" err="1"/>
              <a:t>Netcdf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https://www.unidata.ucar.edu/software/netcdf/</a:t>
            </a:r>
            <a:r>
              <a:rPr lang="en-US" dirty="0"/>
              <a:t> </a:t>
            </a:r>
          </a:p>
          <a:p>
            <a:r>
              <a:rPr lang="en-US" dirty="0" err="1"/>
              <a:t>Grib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https://www.cpc.ncep.noaa.gov/products/wesley/reading_grib.html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483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AA904-1554-064D-A698-364CEBF5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BENFITS OF BINARY FORMAT 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7BFD7-4080-0846-ADF7-9EA310205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Efficiently stores the data sets in disk files</a:t>
            </a:r>
          </a:p>
          <a:p>
            <a:r>
              <a:rPr lang="en-US" dirty="0"/>
              <a:t>Offer compression, for smaller file sizes and faster I/O</a:t>
            </a:r>
          </a:p>
          <a:p>
            <a:r>
              <a:rPr lang="en-US" dirty="0"/>
              <a:t>Are self-describing, containing metadata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72E8F-391E-7240-9C30-8DC078A0F2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6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917E-4A7C-4760-B5D8-8D73C5B3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COMPONENTS OF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031A5-8A37-4A12-95BF-9FB9E4EA6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Dimensions: </a:t>
            </a:r>
            <a:r>
              <a:rPr lang="en-US" dirty="0"/>
              <a:t> define the shape and size of a variable</a:t>
            </a:r>
          </a:p>
          <a:p>
            <a:pPr marL="457200" lvl="1" indent="0">
              <a:buNone/>
            </a:pPr>
            <a:r>
              <a:rPr lang="en-US" i="1" dirty="0"/>
              <a:t>Common </a:t>
            </a:r>
          </a:p>
          <a:p>
            <a:pPr lvl="1"/>
            <a:r>
              <a:rPr lang="en-US" dirty="0"/>
              <a:t>Spatial dimensions</a:t>
            </a:r>
          </a:p>
          <a:p>
            <a:pPr lvl="1"/>
            <a:r>
              <a:rPr lang="en-US" dirty="0"/>
              <a:t>Temporal dimensions </a:t>
            </a:r>
          </a:p>
          <a:p>
            <a:pPr lvl="1"/>
            <a:r>
              <a:rPr lang="en-US" dirty="0"/>
              <a:t>Other aspects of data </a:t>
            </a:r>
          </a:p>
          <a:p>
            <a:r>
              <a:rPr lang="en-US" dirty="0"/>
              <a:t>Dimensions are associated with </a:t>
            </a:r>
            <a:r>
              <a:rPr lang="en-US" b="1" dirty="0"/>
              <a:t>coordinates</a:t>
            </a:r>
          </a:p>
          <a:p>
            <a:pPr marL="457200" lvl="1" indent="0">
              <a:buNone/>
            </a:pPr>
            <a:r>
              <a:rPr lang="en-US" i="1" dirty="0"/>
              <a:t>Common</a:t>
            </a:r>
          </a:p>
          <a:p>
            <a:pPr lvl="1"/>
            <a:r>
              <a:rPr lang="en-US" dirty="0"/>
              <a:t>Spatial coordinates: latitude, longitude, height/depth</a:t>
            </a:r>
          </a:p>
          <a:p>
            <a:pPr lvl="1"/>
            <a:r>
              <a:rPr lang="en-US" dirty="0"/>
              <a:t>Temporal coordinates: time 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CCD49-8D80-406A-8DE2-A6BE94BB3E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8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917E-4A7C-4760-B5D8-8D73C5B3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031A5-8A37-4A12-95BF-9FB9E4EA6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756" y="1041883"/>
            <a:ext cx="11752447" cy="5178046"/>
          </a:xfrm>
        </p:spPr>
        <p:txBody>
          <a:bodyPr>
            <a:normAutofit/>
          </a:bodyPr>
          <a:lstStyle/>
          <a:p>
            <a:r>
              <a:rPr lang="en-US" b="1" dirty="0"/>
              <a:t>Metadata: </a:t>
            </a:r>
            <a:r>
              <a:rPr lang="en-US" dirty="0"/>
              <a:t>information about data that allows us to discover, process, and analyze data correctly</a:t>
            </a:r>
          </a:p>
          <a:p>
            <a:pPr lvl="1"/>
            <a:r>
              <a:rPr lang="en-US" dirty="0"/>
              <a:t>Describes the </a:t>
            </a:r>
            <a:r>
              <a:rPr lang="en-US" i="1" dirty="0"/>
              <a:t>who, what, where, when, why</a:t>
            </a:r>
            <a:r>
              <a:rPr lang="en-US" dirty="0"/>
              <a:t>, and </a:t>
            </a:r>
            <a:r>
              <a:rPr lang="en-US" i="1" dirty="0"/>
              <a:t>how</a:t>
            </a:r>
            <a:r>
              <a:rPr lang="en-US" dirty="0"/>
              <a:t> of the dataset </a:t>
            </a:r>
          </a:p>
          <a:p>
            <a:pPr lvl="1"/>
            <a:r>
              <a:rPr lang="en-US" i="1" dirty="0"/>
              <a:t>Example:</a:t>
            </a:r>
            <a:r>
              <a:rPr lang="en-US" dirty="0"/>
              <a:t> observational data collected at a station – info about the site (location), conditions, exposure, how the instruments are calibrated, any changes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CCD49-8D80-406A-8DE2-A6BE94BB3E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3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917E-4A7C-4760-B5D8-8D73C5B3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031A5-8A37-4A12-95BF-9FB9E4EA6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756" y="1041883"/>
            <a:ext cx="11752447" cy="5178046"/>
          </a:xfrm>
        </p:spPr>
        <p:txBody>
          <a:bodyPr>
            <a:normAutofit/>
          </a:bodyPr>
          <a:lstStyle/>
          <a:p>
            <a:r>
              <a:rPr lang="en-US" b="1" dirty="0"/>
              <a:t>Field-specific conventions </a:t>
            </a:r>
            <a:r>
              <a:rPr lang="en-US" dirty="0"/>
              <a:t>are common, especially for government or lab associated data </a:t>
            </a:r>
          </a:p>
          <a:p>
            <a:pPr lvl="1"/>
            <a:r>
              <a:rPr lang="en-US" i="1" dirty="0"/>
              <a:t>Example: </a:t>
            </a:r>
            <a:r>
              <a:rPr lang="en-US" dirty="0"/>
              <a:t>for a lot of weather and climate data, “CF” conventions</a:t>
            </a:r>
          </a:p>
          <a:p>
            <a:pPr lvl="2"/>
            <a:r>
              <a:rPr lang="en-US" dirty="0"/>
              <a:t>Units for variables</a:t>
            </a:r>
          </a:p>
          <a:p>
            <a:pPr lvl="2"/>
            <a:r>
              <a:rPr lang="en-US" dirty="0"/>
              <a:t>Physically descriptive long name for variables</a:t>
            </a:r>
          </a:p>
          <a:p>
            <a:pPr lvl="2"/>
            <a:r>
              <a:rPr lang="en-US" dirty="0"/>
              <a:t>Coordinate variables</a:t>
            </a:r>
          </a:p>
          <a:p>
            <a:pPr lvl="2"/>
            <a:r>
              <a:rPr lang="en-US" dirty="0"/>
              <a:t>Time (and units)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CCD49-8D80-406A-8DE2-A6BE94BB3E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6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4BAF-C128-440B-AB96-E057A7458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54D78-B54D-4D6E-B0A5-D80A28F2F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7D2E0-8256-4788-B784-B7576790BA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2979" y="6252553"/>
            <a:ext cx="11134191" cy="394430"/>
          </a:xfrm>
        </p:spPr>
        <p:txBody>
          <a:bodyPr/>
          <a:lstStyle/>
          <a:p>
            <a:r>
              <a:rPr lang="en-US" dirty="0"/>
              <a:t>Image of metadata:  </a:t>
            </a:r>
            <a:r>
              <a:rPr lang="en-US" dirty="0">
                <a:hlinkClick r:id="rId2"/>
              </a:rPr>
              <a:t>https://psl.noaa.gov/thredds/dodsC/Datasets/ncep.reanalysis.derived/surface/air.mon.mean.nc.html</a:t>
            </a:r>
            <a:endParaRPr lang="en-US" dirty="0"/>
          </a:p>
          <a:p>
            <a:r>
              <a:rPr lang="en-US" dirty="0"/>
              <a:t>Additional useful information on dataset:  </a:t>
            </a:r>
            <a:r>
              <a:rPr lang="en-US" dirty="0">
                <a:hlinkClick r:id="rId3"/>
              </a:rPr>
              <a:t>https://psl.noaa.gov/data/gridded/data.ncep.reanalysis.derived.surface.html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183CA-F70F-4E8D-93FD-6F42DE765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1017"/>
            <a:ext cx="12192000" cy="5981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9DF833-25A8-4F66-BD60-24BBB8940907}"/>
              </a:ext>
            </a:extLst>
          </p:cNvPr>
          <p:cNvSpPr txBox="1"/>
          <p:nvPr/>
        </p:nvSpPr>
        <p:spPr>
          <a:xfrm>
            <a:off x="2960703" y="3108054"/>
            <a:ext cx="6152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2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917E-4A7C-4760-B5D8-8D73C5B3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031A5-8A37-4A12-95BF-9FB9E4EA6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756" y="1041883"/>
            <a:ext cx="11752447" cy="5178046"/>
          </a:xfrm>
        </p:spPr>
        <p:txBody>
          <a:bodyPr>
            <a:normAutofit/>
          </a:bodyPr>
          <a:lstStyle/>
          <a:p>
            <a:r>
              <a:rPr lang="en-US" b="1" dirty="0"/>
              <a:t>A good dataset should include metadata!  </a:t>
            </a:r>
            <a:r>
              <a:rPr lang="en-US" dirty="0"/>
              <a:t>Risky to use without </a:t>
            </a:r>
            <a:endParaRPr lang="en-US" b="1" dirty="0"/>
          </a:p>
          <a:p>
            <a:pPr lvl="1"/>
            <a:r>
              <a:rPr lang="en-US" dirty="0"/>
              <a:t>Separate file/documentation</a:t>
            </a:r>
          </a:p>
          <a:p>
            <a:pPr lvl="1"/>
            <a:r>
              <a:rPr lang="en-US" dirty="0" err="1"/>
              <a:t>Netcdf</a:t>
            </a:r>
            <a:r>
              <a:rPr lang="en-US" dirty="0"/>
              <a:t> files – often a lot of metadata built in</a:t>
            </a:r>
          </a:p>
          <a:p>
            <a:pPr marL="914400" lvl="2" indent="0" algn="ctr">
              <a:buNone/>
            </a:pPr>
            <a:endParaRPr lang="en-US" dirty="0"/>
          </a:p>
          <a:p>
            <a:pPr marL="914400" lvl="2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WHAT ARE THE METADATA CONVENTIONS IN YOUR FIELD?</a:t>
            </a:r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CCD49-8D80-406A-8DE2-A6BE94BB3E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35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5283</TotalTime>
  <Words>486</Words>
  <Application>Microsoft Office PowerPoint</Application>
  <PresentationFormat>Widescreen</PresentationFormat>
  <Paragraphs>54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FORMATS OF GEOSCIENCE DATA </vt:lpstr>
      <vt:lpstr>FORMATS OF GEOSCIENCE DATA </vt:lpstr>
      <vt:lpstr>BENFITS OF BINARY FORMAT </vt:lpstr>
      <vt:lpstr>THE COMPONENTS OF DATA </vt:lpstr>
      <vt:lpstr>METADATA</vt:lpstr>
      <vt:lpstr>METADATA</vt:lpstr>
      <vt:lpstr>PowerPoint Presentation</vt:lpstr>
      <vt:lpstr>METADATA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the geosciences</dc:title>
  <dc:creator>Klees, Alicia</dc:creator>
  <cp:lastModifiedBy>Klees, Alicia</cp:lastModifiedBy>
  <cp:revision>140</cp:revision>
  <dcterms:created xsi:type="dcterms:W3CDTF">2020-11-10T04:45:34Z</dcterms:created>
  <dcterms:modified xsi:type="dcterms:W3CDTF">2021-01-25T16:20:07Z</dcterms:modified>
</cp:coreProperties>
</file>