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5" r:id="rId2"/>
    <p:sldId id="306" r:id="rId3"/>
    <p:sldId id="303" r:id="rId4"/>
    <p:sldId id="311" r:id="rId5"/>
    <p:sldId id="31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6FB7B-3E61-4140-B6DD-044F81C8BD85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D044E-A5C5-4902-A251-734B7EE25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9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9099-AEE5-4837-A0DF-D20305B1C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AFB39-EDCB-4B3F-9558-9A13D503B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AB511-C16D-4AFA-936B-6F24D21E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9B466-BF55-4943-971D-6E97498F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2598E-D54E-483A-80D8-2B28C04D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9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5849-690C-4F64-B28C-CC21DF98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6DE8C-8BC0-4831-A819-40B3A424E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9E0C3-B95B-4E44-ABFC-CC6F0382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1499-C2DC-4FB6-B4A7-AD4A8DE9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3AE0-7971-49D5-8DF3-B0CEB6F6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0EB37-B937-4142-BB7B-C62E8FD05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153EE-F51B-4911-A23A-19D6F1328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FFF6C-FBF9-45C4-8A56-06F5B2A4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4DA1-D8C1-493C-A4AF-57F42E2F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0B9A-F4EC-4D5B-821F-939C7053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6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1757" y="211017"/>
            <a:ext cx="11752446" cy="114892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5400" b="1" spc="-300" baseline="0">
                <a:solidFill>
                  <a:srgbClr val="26416B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756" y="1359936"/>
            <a:ext cx="11752447" cy="45183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28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1757" y="6219929"/>
            <a:ext cx="11206520" cy="394430"/>
          </a:xfrm>
        </p:spPr>
        <p:txBody>
          <a:bodyPr>
            <a:no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reference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00" y="6219929"/>
            <a:ext cx="272603" cy="3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6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F865-F1FD-4F45-8D27-04F0B9E0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14B7-4536-40C7-B988-F3619B97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6798E-62E0-44FC-9AC1-821DFFCE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E251-329E-4F60-A449-BFD03ADA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CEF8C-5AA4-4E6A-BCA8-F0A6A60E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8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926A-88FA-45DC-A64F-2C29A1B0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2C8C3-0C2F-4798-9D86-1B8B89E2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BF6C-1356-4DDB-85D5-599347EE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84BD-350E-409A-BF53-CD285480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7228C-95F3-424E-A0CF-DA241230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5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0D85-8363-4813-B392-D57EEE52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C181-5AC1-40F7-BF95-CDDAB24E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D2131-CC01-464B-8843-3BFCF6089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725DB-344C-4DD7-AEB4-9D07CAD0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80FD6-43A5-44BA-9328-E3432861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0566B-45FB-45CF-AEF0-3E0C7D4B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63FF-5180-4AB5-BDC2-67EA0822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A0854-E8EA-4258-B591-D3CE381D2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FB448-1822-4781-96A9-DFDE27F7D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C33A0-E5E6-4095-B8A8-0FA027E44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43C65-C483-4A4A-8922-542F4BDD1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BF716-7B42-4C5C-ACB6-486A050D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4E626-04D8-44E0-AF6B-A7AF65AC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63B6F-13D3-4A9E-BEB5-F60AA8FD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7D08-F4FB-45BB-8413-03D0ED19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97FB8-EDAE-45FC-868F-9B731969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B8BBA-4E3F-4317-89AD-AA2F5AEC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9BF15-096D-4578-9E33-96F51BB8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0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3F345-FBE5-4C4C-A647-863855E5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6FC00-E55E-47E2-8884-B19B835F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E8897-2179-404B-831C-A9EDBDBF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BBAE-BB24-4393-A5F1-4F6379D8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C86E7-5DFC-4F5C-A942-6FE7F3D5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D3BD-30A7-446D-A724-F3923F69E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88680-1113-4C6E-A2F2-E37A87C4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8E381-A5C8-4B7F-9462-D7819720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4E699-6B2D-4B82-8F69-DA270CC3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5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762E-ED76-4800-A84F-3B22A7E5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65380-4673-4BD0-9D37-02F82B25E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2DAA-5AD7-4A3B-B8ED-9C18B01CE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7C70A-6951-4C5B-A20D-5BB5DD8B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69107-5263-4AE3-90F3-5F1A7EFD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921FF-3647-4447-8E22-95CAE81A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3CDC0-8136-4330-9C0A-83DCF026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4108-CE24-4607-BE5C-DE75408DE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A7F73-872B-434A-BFC0-27AB0A4CF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A3FD-E03C-4FBD-A462-BA0033FA7BC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90EC-F632-4D58-BF26-8BC91BDFF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A0C21-1767-43EF-B69B-08CFFEDCE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D448E-59B8-40D0-B047-BCB76A896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5CF7-CD8C-45CC-A533-069DE0C9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ACCURACY AND UNCERTAINTY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714B-5363-4749-BF4F-8E2742B3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Accuracy:  </a:t>
            </a:r>
            <a:r>
              <a:rPr lang="en-US" dirty="0"/>
              <a:t>how close the measurement is to the true value of the quantity being measured</a:t>
            </a:r>
          </a:p>
          <a:p>
            <a:pPr marL="0" indent="0">
              <a:buNone/>
            </a:pPr>
            <a:r>
              <a:rPr lang="en-US" b="1" dirty="0"/>
              <a:t>Uncertainty:</a:t>
            </a:r>
            <a:r>
              <a:rPr lang="en-US" dirty="0"/>
              <a:t>  the dispersion of values that could be reasonably associated with the true quantity being measured</a:t>
            </a:r>
          </a:p>
          <a:p>
            <a:r>
              <a:rPr lang="en-US" dirty="0"/>
              <a:t>typically estimated based on the uncertainty of the random and systematic errors </a:t>
            </a:r>
          </a:p>
          <a:p>
            <a:pPr marL="0" indent="0">
              <a:buNone/>
            </a:pPr>
            <a:endParaRPr lang="en-US" b="1" dirty="0"/>
          </a:p>
          <a:p>
            <a:pPr lvl="2"/>
            <a:endParaRPr lang="en-US" dirty="0"/>
          </a:p>
          <a:p>
            <a:pPr lvl="2"/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D2681-D643-4D0D-B142-D4273909A0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4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5CF7-CD8C-45CC-A533-069DE0C9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 NOISE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714B-5363-4749-BF4F-8E2742B3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measurement = </a:t>
            </a:r>
            <a:r>
              <a:rPr lang="en-US" b="1" dirty="0"/>
              <a:t>signal </a:t>
            </a:r>
            <a:r>
              <a:rPr lang="en-US" dirty="0"/>
              <a:t>(relevant) </a:t>
            </a:r>
            <a:r>
              <a:rPr lang="en-US" b="1" dirty="0"/>
              <a:t>+ noise </a:t>
            </a:r>
            <a:r>
              <a:rPr lang="en-US" dirty="0"/>
              <a:t>(not relevant) </a:t>
            </a:r>
          </a:p>
          <a:p>
            <a:r>
              <a:rPr lang="en-US" b="1" i="1" dirty="0"/>
              <a:t>Sources of noise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Observation not collected at right time or place (tied to observational error)</a:t>
            </a:r>
          </a:p>
          <a:p>
            <a:pPr lvl="1"/>
            <a:r>
              <a:rPr lang="en-US" dirty="0"/>
              <a:t>Small-scale or short-time-period “irregularities” </a:t>
            </a:r>
          </a:p>
          <a:p>
            <a:r>
              <a:rPr lang="en-US" dirty="0"/>
              <a:t>Later in this class:  smoothing data to reduce noise</a:t>
            </a:r>
          </a:p>
          <a:p>
            <a:pPr marL="0" indent="0">
              <a:buNone/>
            </a:pPr>
            <a:endParaRPr lang="en-US" b="1" dirty="0"/>
          </a:p>
          <a:p>
            <a:pPr lvl="2"/>
            <a:endParaRPr lang="en-US" dirty="0"/>
          </a:p>
          <a:p>
            <a:pPr lvl="2"/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D2681-D643-4D0D-B142-D4273909A0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3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5CF7-CD8C-45CC-A533-069DE0C9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ERRORS IN “COLLECTION”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714B-5363-4749-BF4F-8E2742B3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Systematic error: </a:t>
            </a:r>
            <a:r>
              <a:rPr lang="en-US" b="1" dirty="0"/>
              <a:t> </a:t>
            </a:r>
            <a:r>
              <a:rPr lang="en-US" dirty="0"/>
              <a:t>often also known as </a:t>
            </a:r>
            <a:r>
              <a:rPr lang="en-US" b="1" u="sng" dirty="0"/>
              <a:t>bias</a:t>
            </a:r>
            <a:r>
              <a:rPr lang="en-US" dirty="0"/>
              <a:t>; predictable skew of data away from the true values </a:t>
            </a:r>
          </a:p>
          <a:p>
            <a:pPr>
              <a:buFontTx/>
              <a:buChar char="-"/>
            </a:pPr>
            <a:r>
              <a:rPr lang="en-US" i="1" dirty="0"/>
              <a:t>Examples of Sources: </a:t>
            </a:r>
          </a:p>
          <a:p>
            <a:pPr lvl="1"/>
            <a:r>
              <a:rPr lang="en-US" dirty="0"/>
              <a:t>measuring instrument hasn’t been properly calibrated or adjusted (</a:t>
            </a:r>
            <a:r>
              <a:rPr lang="en-US" dirty="0" err="1"/>
              <a:t>obs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environmental or site-specific effects (</a:t>
            </a:r>
            <a:r>
              <a:rPr lang="en-US" dirty="0" err="1"/>
              <a:t>obs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model parameterizations don’t sufficiently capture physical processes (model)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D2681-D643-4D0D-B142-D4273909A0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 World Meteorological Organization Guidelines </a:t>
            </a:r>
          </a:p>
        </p:txBody>
      </p:sp>
    </p:spTree>
    <p:extLst>
      <p:ext uri="{BB962C8B-B14F-4D97-AF65-F5344CB8AC3E}">
        <p14:creationId xmlns:p14="http://schemas.microsoft.com/office/powerpoint/2010/main" val="37265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5CF7-CD8C-45CC-A533-069DE0C9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ERRORS IN “COLLECTION”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714B-5363-4749-BF4F-8E2742B3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Random error: </a:t>
            </a:r>
            <a:r>
              <a:rPr lang="en-US" b="1" dirty="0"/>
              <a:t>  </a:t>
            </a:r>
            <a:r>
              <a:rPr lang="en-US" dirty="0"/>
              <a:t>unpredictable temporal or spatial variations </a:t>
            </a:r>
          </a:p>
          <a:p>
            <a:pPr>
              <a:buFontTx/>
              <a:buChar char="-"/>
            </a:pPr>
            <a:r>
              <a:rPr lang="en-US" i="1" dirty="0"/>
              <a:t>Examples of Sources: </a:t>
            </a:r>
          </a:p>
          <a:p>
            <a:pPr lvl="1"/>
            <a:r>
              <a:rPr lang="en-US" dirty="0"/>
              <a:t>fluctuations in the measurements made by the instrument – e.g., from electric changes (</a:t>
            </a:r>
            <a:r>
              <a:rPr lang="en-US" dirty="0" err="1"/>
              <a:t>obs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under-resolved high frequency or small-scale phenomena (model)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D2681-D643-4D0D-B142-D4273909A0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Source:  World Meteorological Organization Guidelines </a:t>
            </a:r>
          </a:p>
        </p:txBody>
      </p:sp>
    </p:spTree>
    <p:extLst>
      <p:ext uri="{BB962C8B-B14F-4D97-AF65-F5344CB8AC3E}">
        <p14:creationId xmlns:p14="http://schemas.microsoft.com/office/powerpoint/2010/main" val="341343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5CF7-CD8C-45CC-A533-069DE0C9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ERRORS IN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714B-5363-4749-BF4F-8E2742B3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Examples:</a:t>
            </a:r>
          </a:p>
          <a:p>
            <a:r>
              <a:rPr lang="en-US" dirty="0"/>
              <a:t>data not logged correctly</a:t>
            </a:r>
          </a:p>
          <a:p>
            <a:r>
              <a:rPr lang="en-US" dirty="0"/>
              <a:t>mistakes in (pre-)processing algorithm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TL;DR:  ALWAYS, ALWAYS, ALWAYS DO BASIC CHECKS ON A NEW DATASET YOU NEED TO USE, NO MATTER HOW “WELL” YOU THINK IT WAS COLLECTED AND PROCESSED. </a:t>
            </a:r>
          </a:p>
          <a:p>
            <a:pPr lvl="2"/>
            <a:endParaRPr lang="en-US" dirty="0"/>
          </a:p>
          <a:p>
            <a:pPr lvl="2"/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D2681-D643-4D0D-B142-D4273909A0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7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5186</TotalTime>
  <Words>269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DATA: ACCURACY AND UNCERTAINTY </vt:lpstr>
      <vt:lpstr>DATA:  NOISE </vt:lpstr>
      <vt:lpstr>DATA: ERRORS IN “COLLECTION” </vt:lpstr>
      <vt:lpstr>DATA: ERRORS IN “COLLECTION” </vt:lpstr>
      <vt:lpstr>DATA: ERRORS IN PROCESSING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the geosciences</dc:title>
  <dc:creator>Klees, Alicia</dc:creator>
  <cp:lastModifiedBy>Klees, Alicia</cp:lastModifiedBy>
  <cp:revision>136</cp:revision>
  <dcterms:created xsi:type="dcterms:W3CDTF">2020-11-10T04:45:34Z</dcterms:created>
  <dcterms:modified xsi:type="dcterms:W3CDTF">2021-01-25T16:19:36Z</dcterms:modified>
</cp:coreProperties>
</file>