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0" r:id="rId2"/>
    <p:sldId id="281" r:id="rId3"/>
    <p:sldId id="2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1CCBB-1FDB-4168-8711-E312B818CF3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BB885-471A-4174-9422-FDAAA366A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9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CA9C-E493-44D3-9121-8948BB2EE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25E07-394D-400D-A6F8-791A2BA09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215E5-65E6-457C-B707-B16FCA7C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FE2E-B3F9-4BD8-A0A2-990CD90BBA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7AE6-24CC-4903-96E9-44DFC9CC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EDD1-996F-466E-9441-4834E1B5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E48D-7E67-48D3-81B9-E12889CE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BEA7-AA9D-4315-AC76-7D4BAF29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250DF-7D33-4492-A8CB-920E635CA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97B14-01CC-4F89-A7A2-0C02171E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FE2E-B3F9-4BD8-A0A2-990CD90BBA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C99-FE66-41D9-9DE4-C4A9399F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833C-A9BD-44BA-BDA2-590BD92D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E48D-7E67-48D3-81B9-E12889CE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6B01F-2EC0-4B1D-8A4F-0518005EF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DE5A4-0967-456E-92B6-5B41D9820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C3D26-5F84-44B2-8FCF-30FC632A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FE2E-B3F9-4BD8-A0A2-990CD90BBA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15537-33BB-4B93-A303-B853E7E1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CDC07-1806-4E97-92A2-30719B64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E48D-7E67-48D3-81B9-E12889CE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1757" y="211017"/>
            <a:ext cx="11752446" cy="114892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5400" b="1" spc="-300" baseline="0">
                <a:solidFill>
                  <a:srgbClr val="26416B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56" y="1359936"/>
            <a:ext cx="11752447" cy="45183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1757" y="6219929"/>
            <a:ext cx="11206520" cy="394430"/>
          </a:xfr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reference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00" y="6219929"/>
            <a:ext cx="272603" cy="3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4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5185-F0A4-4C6B-AB3F-E42A1162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C6BFD-CFAB-4538-A91F-E942A466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89DB-2FC0-483D-AACA-320C6B4B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FE2E-B3F9-4BD8-A0A2-990CD90BBA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69CB6-9F99-4491-B440-DE6FAB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E9F5-E66C-41E1-8446-7F6CDF2D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E48D-7E67-48D3-81B9-E12889CE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7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E76C-5D4D-4B5C-8E9C-86C94244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694A9-EDB4-42F4-AEAC-B4C21209C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1D2FA-EDFE-45EC-AD8F-C0BAB8BC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FE2E-B3F9-4BD8-A0A2-990CD90BBA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3CA5-18AF-4F47-9E84-06BBE4CC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3E3-833F-4865-969A-006F2EF1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E48D-7E67-48D3-81B9-E12889CE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5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5F32-9E5E-43DF-B23C-09B3E34A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FE29-6E2A-4ACE-B10E-9CAD4872C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28881-F20A-4A65-BDF4-534144828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960B1-0FCA-436C-84D9-A8714F1F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FE2E-B3F9-4BD8-A0A2-990CD90BBA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4E21B-EF5F-418D-B71D-FA8B45BC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A5494-8822-42A7-B19A-3CCB6828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E48D-7E67-48D3-81B9-E12889CE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B7C4-7F41-40D3-8B8E-65318826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F45C7-77F1-40EC-86D3-13F88C11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35F0E-CEBC-4A67-B16F-9539025C7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F2281-F672-42B3-BC20-E587AFCDC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A9332-673F-403C-A7E4-578C9AABA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908DC-0298-4A3F-B136-D1E4BB8A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FE2E-B3F9-4BD8-A0A2-990CD90BBA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B30E5-F406-4AF9-9B23-A6F7C951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0C085-825F-41E3-B1BD-62B48EB8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E48D-7E67-48D3-81B9-E12889CE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4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B653-A2AE-443A-8D36-388E917A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F9A57-4129-40AB-9667-E6CF7958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FE2E-B3F9-4BD8-A0A2-990CD90BBA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CF1B6-0978-44BA-B798-236D1022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15F7A-4946-4BEB-BF56-2C1E6E9E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E48D-7E67-48D3-81B9-E12889CE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B032E-54AD-4332-B2D8-0A72B78C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FE2E-B3F9-4BD8-A0A2-990CD90BBA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16409-3640-4C86-A989-D597A0A4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1FC5F-7E31-4BEA-944D-F57F1A64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E48D-7E67-48D3-81B9-E12889CE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3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3CF8-ACB4-465F-A6BC-A6515F04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254D-284F-4A05-96A9-1842C378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7698B-2776-4CF8-9651-5343331D0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0A2E4-9EBD-43E2-862B-C3B40F14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FE2E-B3F9-4BD8-A0A2-990CD90BBA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33E87-17AA-41E1-9292-36E2834B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B5717-8A5D-4F28-9F11-AC6C593D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E48D-7E67-48D3-81B9-E12889CE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3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0E56-B4E9-4D96-B6F3-F81ECC6C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1E4B0-39E6-4CFC-9FB3-437D6D191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6FB60-08B4-4517-830F-8C3F23C35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793E9-B305-46EC-B482-78EA5454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FE2E-B3F9-4BD8-A0A2-990CD90BBA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BF46B-CDED-4154-B89D-55052BC6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8251F-51E0-436F-96F1-C062191B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E48D-7E67-48D3-81B9-E12889CE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C7531-49EF-498F-B17E-0C1374F4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9EF81-846F-4467-B27C-E0C170061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9AAB-1926-410D-AF0B-A760276D6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2FE2E-B3F9-4BD8-A0A2-990CD90BBA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B8F6-0C61-4B27-B89E-EC85BE8B9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3E6A-7E57-497E-928B-BE6591A4E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1E48D-7E67-48D3-81B9-E12889CE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A473-19CE-4BC0-8A85-6C92E641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 IN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F595-45B5-4244-85DF-E3AC6308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u="sng" dirty="0"/>
              <a:t>Ethics:</a:t>
            </a:r>
            <a:r>
              <a:rPr lang="en-US" dirty="0"/>
              <a:t>  a set of rules in society regarding right vs. wrong</a:t>
            </a:r>
          </a:p>
          <a:p>
            <a:pPr marL="457200" lvl="1" indent="0">
              <a:buNone/>
            </a:pPr>
            <a:endParaRPr lang="en-US" b="1" u="sng" dirty="0"/>
          </a:p>
          <a:p>
            <a:pPr marL="457200" lvl="1" indent="0">
              <a:buNone/>
            </a:pPr>
            <a:r>
              <a:rPr lang="en-US" b="1" u="sng" dirty="0"/>
              <a:t>Ethical considerations for the data itself:</a:t>
            </a:r>
          </a:p>
          <a:p>
            <a:pPr lvl="1"/>
            <a:r>
              <a:rPr lang="en-US" dirty="0"/>
              <a:t>Informed consent when collecting data</a:t>
            </a:r>
          </a:p>
          <a:p>
            <a:pPr lvl="1"/>
            <a:r>
              <a:rPr lang="en-US" dirty="0"/>
              <a:t>Ownership/copyright of the data </a:t>
            </a:r>
          </a:p>
          <a:p>
            <a:pPr lvl="1"/>
            <a:r>
              <a:rPr lang="en-US" dirty="0"/>
              <a:t>Data security &amp; management </a:t>
            </a:r>
          </a:p>
          <a:p>
            <a:pPr lvl="1"/>
            <a:r>
              <a:rPr lang="en-US" dirty="0"/>
              <a:t>Privacy of the data collected </a:t>
            </a:r>
          </a:p>
          <a:p>
            <a:pPr lvl="1"/>
            <a:r>
              <a:rPr lang="en-US" dirty="0"/>
              <a:t>Validity of the data </a:t>
            </a:r>
          </a:p>
          <a:p>
            <a:pPr lvl="1"/>
            <a:r>
              <a:rPr lang="en-US" dirty="0"/>
              <a:t>Biases/assumptions due to how collected</a:t>
            </a:r>
          </a:p>
          <a:p>
            <a:pPr lvl="2"/>
            <a:r>
              <a:rPr lang="en-US" dirty="0"/>
              <a:t>Ex: crowd-sourcing GPS data about road bumps – mostly collected data from roads where people who have a phone and a good data plan </a:t>
            </a:r>
          </a:p>
          <a:p>
            <a:pPr marL="457200" lvl="1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B0A38-7B6C-4879-8E4D-C0B59C46A7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A473-19CE-4BC0-8A85-6C92E641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 IN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F595-45B5-4244-85DF-E3AC6308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u="sng" dirty="0"/>
              <a:t>Ethics:</a:t>
            </a:r>
            <a:r>
              <a:rPr lang="en-US" dirty="0"/>
              <a:t>  a set of rules in society regarding right vs. wrong</a:t>
            </a:r>
          </a:p>
          <a:p>
            <a:pPr marL="457200" lvl="1" indent="0">
              <a:buNone/>
            </a:pPr>
            <a:endParaRPr lang="en-US" b="1" u="sng" dirty="0"/>
          </a:p>
          <a:p>
            <a:pPr marL="457200" lvl="1" indent="0">
              <a:buNone/>
            </a:pPr>
            <a:r>
              <a:rPr lang="en-US" b="1" u="sng" dirty="0"/>
              <a:t>Ethical considerations for the science done with the data:</a:t>
            </a:r>
          </a:p>
          <a:p>
            <a:pPr lvl="1"/>
            <a:r>
              <a:rPr lang="en-US" dirty="0"/>
              <a:t>Algorithms, especially artificial intelligence – unforeseen consequences?</a:t>
            </a:r>
          </a:p>
          <a:p>
            <a:pPr lvl="1"/>
            <a:r>
              <a:rPr lang="en-US" dirty="0"/>
              <a:t>Inadvertent profiling/discrimination (e.g., crime studies)</a:t>
            </a:r>
          </a:p>
          <a:p>
            <a:pPr lvl="1"/>
            <a:r>
              <a:rPr lang="en-US" dirty="0"/>
              <a:t>Trust and transparency, especially about assumptions and limitations </a:t>
            </a:r>
          </a:p>
          <a:p>
            <a:pPr lvl="2"/>
            <a:r>
              <a:rPr lang="en-US" i="1" dirty="0"/>
              <a:t>Always</a:t>
            </a:r>
            <a:r>
              <a:rPr lang="en-US" dirty="0"/>
              <a:t> necessary, but </a:t>
            </a:r>
            <a:r>
              <a:rPr lang="en-US" i="1" dirty="0"/>
              <a:t>especially </a:t>
            </a:r>
            <a:r>
              <a:rPr lang="en-US" dirty="0"/>
              <a:t>important with hot-topic issues </a:t>
            </a:r>
            <a:endParaRPr lang="en-US" i="1" dirty="0"/>
          </a:p>
          <a:p>
            <a:pPr lvl="1"/>
            <a:r>
              <a:rPr lang="en-US" dirty="0"/>
              <a:t>Validity of the data processing/analysis </a:t>
            </a:r>
          </a:p>
          <a:p>
            <a:pPr lvl="2"/>
            <a:r>
              <a:rPr lang="en-US" dirty="0"/>
              <a:t>Bad data and/or bad models = potentially bad data-driven decisions made</a:t>
            </a:r>
          </a:p>
          <a:p>
            <a:pPr lvl="2"/>
            <a:r>
              <a:rPr lang="en-US" dirty="0"/>
              <a:t>We analyze the data we </a:t>
            </a:r>
            <a:r>
              <a:rPr lang="en-US" i="1" dirty="0"/>
              <a:t>have, </a:t>
            </a:r>
            <a:r>
              <a:rPr lang="en-US" dirty="0"/>
              <a:t>which often isn’t the data we </a:t>
            </a:r>
            <a:r>
              <a:rPr lang="en-US" i="1" dirty="0"/>
              <a:t>need </a:t>
            </a:r>
            <a:r>
              <a:rPr lang="en-US" dirty="0"/>
              <a:t> 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B0A38-7B6C-4879-8E4D-C0B59C46A7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8147-95DF-4163-984E-34331A6F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54" y="2470454"/>
            <a:ext cx="11752446" cy="1148920"/>
          </a:xfrm>
        </p:spPr>
        <p:txBody>
          <a:bodyPr>
            <a:normAutofit fontScale="90000"/>
          </a:bodyPr>
          <a:lstStyle/>
          <a:p>
            <a:r>
              <a:rPr lang="en-US" dirty="0"/>
              <a:t>WITH GREAT POWER COMES GREAT RESPONSIBILITY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10313-9B59-48B9-AB89-C0DA4F8A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EB654-8239-4E2F-B54E-2404F12FCE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6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188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ETHICAL CONSIDERATIONS IN DATA SCIENCE </vt:lpstr>
      <vt:lpstr>ETHICAL CONSIDERATIONS IN DATA SCIENCE </vt:lpstr>
      <vt:lpstr>WITH GREAT POWER COMES GREAT RESPONSIBILITY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Data: reproducibility and ethical considerations</dc:title>
  <dc:creator>Klees, Alicia</dc:creator>
  <cp:lastModifiedBy>Klees, Alicia</cp:lastModifiedBy>
  <cp:revision>34</cp:revision>
  <dcterms:created xsi:type="dcterms:W3CDTF">2020-11-10T01:50:19Z</dcterms:created>
  <dcterms:modified xsi:type="dcterms:W3CDTF">2021-02-01T00:47:10Z</dcterms:modified>
</cp:coreProperties>
</file>