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7" r:id="rId2"/>
    <p:sldId id="316" r:id="rId3"/>
    <p:sldId id="319" r:id="rId4"/>
    <p:sldId id="299" r:id="rId5"/>
    <p:sldId id="323" r:id="rId6"/>
    <p:sldId id="311" r:id="rId7"/>
    <p:sldId id="308" r:id="rId8"/>
    <p:sldId id="314" r:id="rId9"/>
    <p:sldId id="312" r:id="rId10"/>
    <p:sldId id="317" r:id="rId11"/>
    <p:sldId id="313" r:id="rId12"/>
    <p:sldId id="315" r:id="rId13"/>
    <p:sldId id="318" r:id="rId14"/>
    <p:sldId id="321" r:id="rId15"/>
    <p:sldId id="320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FB7B-3E61-4140-B6DD-044F81C8BD85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D044E-A5C5-4902-A251-734B7EE2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5CBA1-5578-A343-A225-3A2A18080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9099-AEE5-4837-A0DF-D20305B1C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AFB39-EDCB-4B3F-9558-9A13D503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B511-C16D-4AFA-936B-6F24D21E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B466-BF55-4943-971D-6E97498F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598E-D54E-483A-80D8-2B28C04D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5849-690C-4F64-B28C-CC21DF98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6DE8C-8BC0-4831-A819-40B3A424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E0C3-B95B-4E44-ABFC-CC6F038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1499-C2DC-4FB6-B4A7-AD4A8DE9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3AE0-7971-49D5-8DF3-B0CEB6F6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0EB37-B937-4142-BB7B-C62E8FD05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153EE-F51B-4911-A23A-19D6F1328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FF6C-FBF9-45C4-8A56-06F5B2A4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4DA1-D8C1-493C-A4AF-57F42E2F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0B9A-F4EC-4D5B-821F-939C7053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865-F1FD-4F45-8D27-04F0B9E0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14B7-4536-40C7-B988-F3619B97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798E-62E0-44FC-9AC1-821DFFCE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E251-329E-4F60-A449-BFD03ADA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EF8C-5AA4-4E6A-BCA8-F0A6A60E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926A-88FA-45DC-A64F-2C29A1B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2C8C3-0C2F-4798-9D86-1B8B89E2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F6C-1356-4DDB-85D5-599347EE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84BD-350E-409A-BF53-CD285480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228C-95F3-424E-A0CF-DA241230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0D85-8363-4813-B392-D57EEE52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C181-5AC1-40F7-BF95-CDDAB24E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D2131-CC01-464B-8843-3BFCF608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25DB-344C-4DD7-AEB4-9D07CAD0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0FD6-43A5-44BA-9328-E3432861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566B-45FB-45CF-AEF0-3E0C7D4B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63FF-5180-4AB5-BDC2-67EA0822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0854-E8EA-4258-B591-D3CE381D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B448-1822-4781-96A9-DFDE27F7D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C33A0-E5E6-4095-B8A8-0FA027E44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43C65-C483-4A4A-8922-542F4BDD1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BF716-7B42-4C5C-ACB6-486A050D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4E626-04D8-44E0-AF6B-A7AF65AC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3B6F-13D3-4A9E-BEB5-F60AA8FD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D08-F4FB-45BB-8413-03D0ED19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97FB8-EDAE-45FC-868F-9B731969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B8BBA-4E3F-4317-89AD-AA2F5AEC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BF15-096D-4578-9E33-96F51BB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3F345-FBE5-4C4C-A647-863855E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6FC00-E55E-47E2-8884-B19B835F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E8897-2179-404B-831C-A9EDBDB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BBAE-BB24-4393-A5F1-4F6379D8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86E7-5DFC-4F5C-A942-6FE7F3D5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D3BD-30A7-446D-A724-F3923F69E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8680-1113-4C6E-A2F2-E37A87C4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E381-A5C8-4B7F-9462-D7819720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4E699-6B2D-4B82-8F69-DA270CC3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762E-ED76-4800-A84F-3B22A7E5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5380-4673-4BD0-9D37-02F82B25E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2DAA-5AD7-4A3B-B8ED-9C18B01C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C70A-6951-4C5B-A20D-5BB5DD8B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69107-5263-4AE3-90F3-5F1A7EFD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21FF-3647-4447-8E22-95CAE81A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3CDC0-8136-4330-9C0A-83DCF026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4108-CE24-4607-BE5C-DE75408D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7F73-872B-434A-BFC0-27AB0A4CF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A3FD-E03C-4FBD-A462-BA0033FA7B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90EC-F632-4D58-BF26-8BC91BDF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0C21-1767-43EF-B69B-08CFFEDCE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uU60mxxxMmiO5ipsx-i6j228tEKOXy8bGPizI0zPp8/edit#gid=0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904-1554-064D-A698-364CEBF5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924" y="2448191"/>
            <a:ext cx="11752446" cy="1148920"/>
          </a:xfrm>
        </p:spPr>
        <p:txBody>
          <a:bodyPr>
            <a:normAutofit/>
          </a:bodyPr>
          <a:lstStyle/>
          <a:p>
            <a:r>
              <a:rPr lang="en-US" sz="6500" dirty="0"/>
              <a:t>WELCOME TO ATMS 517!</a:t>
            </a:r>
            <a:endParaRPr lang="en-US" sz="6500" cap="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02E99-77D4-2247-80F1-BF00B6B15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7FE3-842F-4F0A-9895-CAC0C146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44D-1C0B-45B7-A32A-3619F160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examples, tips + tricks</a:t>
            </a:r>
          </a:p>
          <a:p>
            <a:r>
              <a:rPr lang="en-US" dirty="0"/>
              <a:t>Homework help/guided work time </a:t>
            </a:r>
          </a:p>
          <a:p>
            <a:r>
              <a:rPr lang="en-US" dirty="0"/>
              <a:t>Quiz, past homework review </a:t>
            </a:r>
          </a:p>
          <a:p>
            <a:r>
              <a:rPr lang="en-US" dirty="0"/>
              <a:t>Common issues, clarifications </a:t>
            </a:r>
          </a:p>
          <a:p>
            <a:r>
              <a:rPr lang="en-US" b="1" i="1" dirty="0"/>
              <a:t>Group coding exercises/discussions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8EAB7-F3C9-4692-9BE6-09EC50D5E1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8547-9F08-4873-8925-3819D5E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EF66-D10B-4037-9247-3239028D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Goal:</a:t>
            </a:r>
            <a:r>
              <a:rPr lang="en-US" dirty="0"/>
              <a:t>  demonstrate effective application of tools and principles in this class to address a science question on geoscience data of your choice </a:t>
            </a:r>
          </a:p>
          <a:p>
            <a:pPr lvl="1"/>
            <a:r>
              <a:rPr lang="en-US" dirty="0"/>
              <a:t>Justifications, assumptions, uncertainties </a:t>
            </a:r>
          </a:p>
          <a:p>
            <a:endParaRPr lang="en-US" dirty="0"/>
          </a:p>
          <a:p>
            <a:r>
              <a:rPr lang="en-US" dirty="0"/>
              <a:t>Clean, process, analyze, visualize data to address a science Q – then present project </a:t>
            </a:r>
          </a:p>
          <a:p>
            <a:pPr lvl="1"/>
            <a:r>
              <a:rPr lang="en-US" i="1" dirty="0"/>
              <a:t>Analysis: </a:t>
            </a:r>
            <a:r>
              <a:rPr lang="en-US" dirty="0"/>
              <a:t>relationships, patterns, predictions</a:t>
            </a:r>
          </a:p>
          <a:p>
            <a:pPr lvl="1"/>
            <a:endParaRPr lang="en-US" dirty="0"/>
          </a:p>
          <a:p>
            <a:r>
              <a:rPr lang="en-US" dirty="0"/>
              <a:t>Milestones + check-ins along the way (w/ me!)</a:t>
            </a:r>
          </a:p>
          <a:p>
            <a:endParaRPr lang="en-US" dirty="0"/>
          </a:p>
          <a:p>
            <a:r>
              <a:rPr lang="en-US" dirty="0"/>
              <a:t>Good opportunity to challenge yourself and make relevant the tools to your work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832A6-DA68-4685-A91B-8E47F23EA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643E-06E2-4230-9C6B-34968D5E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AHHH EVERYTHING </a:t>
            </a:r>
            <a:r>
              <a:rPr lang="en-US" dirty="0">
                <a:sym typeface="Wingdings" panose="05000000000000000000" pitchFamily="2" charset="2"/>
              </a:rPr>
              <a:t>THESE DAYS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04B9-5C80-48F9-BFD4-ADD5DE21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“Grace + adaptability” is the theme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Let me know ASAP if something’s going on that is making it hard for you to keep up in this class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Built in some flexibility with assessment deadlines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7ACD3-CBC2-47C2-8BFF-4CF207E1DF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428E-98A8-453B-AC84-7546B2F4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+ FEEDBACK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19F3-EE47-48C6-A6AF-2EBA0EAF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Office hours</a:t>
            </a:r>
            <a:r>
              <a:rPr lang="en-US" dirty="0"/>
              <a:t>:  Virtual, </a:t>
            </a:r>
            <a:r>
              <a:rPr lang="en-US" b="1" dirty="0"/>
              <a:t>1-2 PM on Wednesdays </a:t>
            </a:r>
          </a:p>
          <a:p>
            <a:pPr lvl="1"/>
            <a:r>
              <a:rPr lang="en-US" dirty="0"/>
              <a:t>OR by appointment – </a:t>
            </a:r>
            <a:r>
              <a:rPr lang="en-US" i="1" dirty="0"/>
              <a:t>please reach out!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THIS WEEK ONLY: </a:t>
            </a:r>
            <a:r>
              <a:rPr lang="en-US" dirty="0">
                <a:solidFill>
                  <a:srgbClr val="FF0000"/>
                </a:solidFill>
              </a:rPr>
              <a:t>12:30-1:30 PM on Wednesday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StackOverflow</a:t>
            </a:r>
            <a:r>
              <a:rPr lang="en-US" b="1" dirty="0"/>
              <a:t> </a:t>
            </a:r>
            <a:r>
              <a:rPr lang="en-US" dirty="0"/>
              <a:t>= your new BFF</a:t>
            </a:r>
          </a:p>
          <a:p>
            <a:endParaRPr lang="en-US" dirty="0"/>
          </a:p>
          <a:p>
            <a:r>
              <a:rPr lang="en-US" dirty="0"/>
              <a:t>Also your new BFF = me and your </a:t>
            </a:r>
            <a:r>
              <a:rPr lang="en-US" b="1" dirty="0"/>
              <a:t>peers</a:t>
            </a:r>
            <a:r>
              <a:rPr lang="en-US" dirty="0"/>
              <a:t> -  utilize the </a:t>
            </a:r>
            <a:r>
              <a:rPr lang="en-US" b="1" dirty="0"/>
              <a:t>course Slack</a:t>
            </a:r>
            <a:r>
              <a:rPr lang="en-US" dirty="0"/>
              <a:t>! Recommend posting on threads vs. direct messaging for quicker response!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Will set up a </a:t>
            </a:r>
            <a:r>
              <a:rPr lang="en-US" b="1" dirty="0"/>
              <a:t>anonymous feedback </a:t>
            </a:r>
            <a:r>
              <a:rPr lang="en-US" dirty="0"/>
              <a:t>tool – </a:t>
            </a:r>
            <a:r>
              <a:rPr lang="en-US" i="1" dirty="0"/>
              <a:t>please use!</a:t>
            </a:r>
          </a:p>
          <a:p>
            <a:pPr lvl="1"/>
            <a:r>
              <a:rPr lang="en-US" dirty="0"/>
              <a:t>#1 goal: that you have the most effective and engaging learning experience possible</a:t>
            </a:r>
          </a:p>
          <a:p>
            <a:pPr lvl="1"/>
            <a:r>
              <a:rPr lang="en-US" dirty="0"/>
              <a:t>Can’t make improvements if don’t know there’s a problem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50A4-2C5B-4F80-87B3-261DF917B5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AFFF-1892-4B63-99A1-E4E1E8D9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NEXT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06D4-B739-4EA1-95FA-727D1696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(1) Orientation module – due </a:t>
            </a:r>
            <a:r>
              <a:rPr lang="en-US" b="1" dirty="0"/>
              <a:t>Friday by 11:55 PM CT</a:t>
            </a:r>
          </a:p>
          <a:p>
            <a:endParaRPr lang="en-US" dirty="0"/>
          </a:p>
          <a:p>
            <a:r>
              <a:rPr lang="en-US" dirty="0"/>
              <a:t>(2) Ensuring you get announcements/updates from Moodle – will send out test announcement </a:t>
            </a:r>
          </a:p>
          <a:p>
            <a:endParaRPr lang="en-US" dirty="0"/>
          </a:p>
          <a:p>
            <a:r>
              <a:rPr lang="en-US" dirty="0"/>
              <a:t>(3) Week 1 material + assessments – due </a:t>
            </a:r>
            <a:r>
              <a:rPr lang="en-US" b="1" dirty="0"/>
              <a:t>Monday by 11:55 PM CT </a:t>
            </a:r>
            <a:r>
              <a:rPr lang="en-US" dirty="0"/>
              <a:t>– including setting up Python platform of choice</a:t>
            </a:r>
          </a:p>
          <a:p>
            <a:endParaRPr lang="en-US" dirty="0"/>
          </a:p>
          <a:p>
            <a:r>
              <a:rPr lang="en-US" dirty="0"/>
              <a:t>(4) </a:t>
            </a:r>
            <a:r>
              <a:rPr lang="en-US" i="1" dirty="0"/>
              <a:t>Thinking ahead for Week 2 – </a:t>
            </a:r>
            <a:r>
              <a:rPr lang="en-US" dirty="0"/>
              <a:t>identifying a cool dataset you’re interested in – preferably CSV/text or </a:t>
            </a:r>
            <a:r>
              <a:rPr lang="en-US" dirty="0" err="1"/>
              <a:t>Netcdf</a:t>
            </a:r>
            <a:r>
              <a:rPr lang="en-US" dirty="0"/>
              <a:t>/binary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DEB51-A4EB-4499-B134-AE8DC494B2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44DF-0D49-4387-BC2B-61E50BCE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RUNNING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6D4D-4036-4E20-A7F5-155826A6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</a:t>
            </a:r>
            <a:r>
              <a:rPr lang="en-US" dirty="0" err="1"/>
              <a:t>Colab</a:t>
            </a:r>
            <a:r>
              <a:rPr lang="en-US" dirty="0"/>
              <a:t> </a:t>
            </a:r>
          </a:p>
          <a:p>
            <a:r>
              <a:rPr lang="en-US" dirty="0"/>
              <a:t>(2) Your computer – Anaconda </a:t>
            </a:r>
          </a:p>
          <a:p>
            <a:r>
              <a:rPr lang="en-US" i="1" dirty="0"/>
              <a:t>(3) Computational resources on campus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D16FB-1231-4AD7-8D52-4FD9306B51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0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87EC-00CC-4CEE-BCFC-D2EF62A5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QUICK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41B8-0095-47A1-B3AC-C3D75E2D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Orientation module</a:t>
            </a:r>
          </a:p>
          <a:p>
            <a:r>
              <a:rPr lang="en-US" dirty="0"/>
              <a:t>Week 1 material + activities!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For Week 2 synch session:</a:t>
            </a:r>
          </a:p>
          <a:p>
            <a:pPr lvl="1"/>
            <a:r>
              <a:rPr lang="en-US" dirty="0"/>
              <a:t>Come prepared to talk about </a:t>
            </a:r>
            <a:r>
              <a:rPr lang="en-US" dirty="0" err="1"/>
              <a:t>Okcupid</a:t>
            </a:r>
            <a:r>
              <a:rPr lang="en-US" dirty="0"/>
              <a:t> data science ethics scenario </a:t>
            </a:r>
          </a:p>
          <a:p>
            <a:pPr lvl="1"/>
            <a:r>
              <a:rPr lang="en-US" dirty="0"/>
              <a:t>AND the scenario you do your Week 1 homework on!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C69A2-F408-48F0-ABB2-3A9AD3237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4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373D-CDF9-4FB0-A21A-199BD082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0FE-5A69-49A8-A9E8-D03F1712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033" y="1359937"/>
            <a:ext cx="6614433" cy="451835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Position: </a:t>
            </a:r>
            <a:r>
              <a:rPr lang="en-US" dirty="0"/>
              <a:t>Teaching Assistant Professor in Atmospheric Sciences</a:t>
            </a:r>
          </a:p>
          <a:p>
            <a:r>
              <a:rPr lang="en-US" i="1" dirty="0"/>
              <a:t>Where I’m from</a:t>
            </a:r>
            <a:r>
              <a:rPr lang="en-US" dirty="0"/>
              <a:t>: Penn State (PA native!)</a:t>
            </a:r>
          </a:p>
          <a:p>
            <a:r>
              <a:rPr lang="en-US" i="1" dirty="0"/>
              <a:t>Research: </a:t>
            </a:r>
            <a:r>
              <a:rPr lang="en-US" dirty="0"/>
              <a:t>modeling of supercell thunderstorms </a:t>
            </a:r>
          </a:p>
          <a:p>
            <a:r>
              <a:rPr lang="en-US" i="1" dirty="0"/>
              <a:t>What sparks joy? </a:t>
            </a:r>
            <a:r>
              <a:rPr lang="en-US" dirty="0"/>
              <a:t>Nature &amp; music!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CCE4-1BB4-4BE4-9BEA-F14197C6E5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may contain: Alicia Klees">
            <a:extLst>
              <a:ext uri="{FF2B5EF4-FFF2-40B4-BE49-F238E27FC236}">
                <a16:creationId xmlns:a16="http://schemas.microsoft.com/office/drawing/2014/main" id="{B0249234-1C04-4A52-8638-543B6838F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0" y="1056165"/>
            <a:ext cx="4829800" cy="482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6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CF72-07D1-44FC-8E0E-E80DE854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858-1966-412D-9107-E510C1DD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Field</a:t>
            </a:r>
          </a:p>
          <a:p>
            <a:r>
              <a:rPr lang="en-US" dirty="0"/>
              <a:t>1-sentence research/work interests</a:t>
            </a:r>
          </a:p>
          <a:p>
            <a:r>
              <a:rPr lang="en-US" dirty="0"/>
              <a:t>What is one thing that brings you joy? </a:t>
            </a:r>
          </a:p>
          <a:p>
            <a:r>
              <a:rPr lang="en-US" i="1" dirty="0"/>
              <a:t>Please see + interact with icebreakers on Orientation Module later for more details!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72F6C-DADD-465F-9D40-79DEDF6076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17E-4A7C-4760-B5D8-8D73C5B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31A5-8A37-4A12-95BF-9FB9E4EA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 how to process, analyze, and visualize cool data using Python, beginning from the very beginning</a:t>
            </a:r>
          </a:p>
          <a:p>
            <a:pPr lvl="1"/>
            <a:r>
              <a:rPr lang="en-US" dirty="0"/>
              <a:t>Data science/statistical tools!</a:t>
            </a:r>
          </a:p>
          <a:p>
            <a:pPr lvl="1"/>
            <a:endParaRPr lang="en-US" dirty="0"/>
          </a:p>
          <a:p>
            <a:r>
              <a:rPr lang="en-US" dirty="0"/>
              <a:t>Take a new tool and learn how to use it effectively </a:t>
            </a:r>
          </a:p>
          <a:p>
            <a:pPr lvl="1"/>
            <a:r>
              <a:rPr lang="en-US" dirty="0"/>
              <a:t>Assumptions, advantages/disadvantages, uncertainty, applications, underlying principles </a:t>
            </a:r>
          </a:p>
          <a:p>
            <a:pPr lvl="1"/>
            <a:endParaRPr lang="en-US" dirty="0"/>
          </a:p>
          <a:p>
            <a:r>
              <a:rPr lang="en-US" dirty="0"/>
              <a:t>TL;DR, the why and how of working with geoscience data in careful and deliberate ways using Python tools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4381D6-725F-4E8B-AB85-C0322564C9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3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2792-FA02-4B2E-8788-B80693A3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YOU GET OUT OF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2D7E-A597-415F-BA0E-D404B383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Some common feedback from students in the past two semesters: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Students who had minimal prior programming experience</a:t>
            </a:r>
          </a:p>
          <a:p>
            <a:pPr lvl="1"/>
            <a:r>
              <a:rPr lang="en-US" dirty="0"/>
              <a:t>Particularly valued learning all things Python</a:t>
            </a:r>
          </a:p>
          <a:p>
            <a:pPr lvl="1"/>
            <a:endParaRPr lang="en-US" dirty="0"/>
          </a:p>
          <a:p>
            <a:r>
              <a:rPr lang="en-US" dirty="0"/>
              <a:t>Students who had some experience in Python, but perhaps self-taught</a:t>
            </a:r>
          </a:p>
          <a:p>
            <a:pPr lvl="1"/>
            <a:r>
              <a:rPr lang="en-US" dirty="0"/>
              <a:t>Particularly valued learning and practicing Python tools and principles in a formal and rigorous manner, and refining their existing skills</a:t>
            </a:r>
          </a:p>
          <a:p>
            <a:pPr lvl="1"/>
            <a:endParaRPr lang="en-US" dirty="0"/>
          </a:p>
          <a:p>
            <a:r>
              <a:rPr lang="en-US" dirty="0"/>
              <a:t>Students who had lots of experience in Python</a:t>
            </a:r>
          </a:p>
          <a:p>
            <a:pPr lvl="1"/>
            <a:r>
              <a:rPr lang="en-US" dirty="0"/>
              <a:t>Particularly valued the data science/statistical aspects of this course, and the geoscience applications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87B1D-7B6F-46BE-AE72-AB357D3209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2646-4DFD-4B66-83E5-7B8332E9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FAA7-C813-4337-AC7C-E883DFD1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Course Schedule</a:t>
            </a:r>
            <a:endParaRPr lang="en-US" dirty="0"/>
          </a:p>
          <a:p>
            <a:r>
              <a:rPr lang="en-US" dirty="0"/>
              <a:t>Fast-paced (but can adjust)</a:t>
            </a:r>
          </a:p>
          <a:p>
            <a:r>
              <a:rPr lang="en-US" dirty="0"/>
              <a:t>Each week is mixture of how to code stuff in Python + data science/statistical tools and concepts </a:t>
            </a:r>
          </a:p>
          <a:p>
            <a:r>
              <a:rPr lang="en-US" i="1" dirty="0"/>
              <a:t>Please talk to me if you haven’t programmed much before and have concerns!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43FF3-1057-477C-8E95-50E6A71FC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904-1554-064D-A698-364CEBF5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THIS CLASS 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BFD7-4080-0846-ADF7-9EA31020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read the syllabus!!</a:t>
            </a:r>
          </a:p>
          <a:p>
            <a:r>
              <a:rPr lang="en-US" i="1" dirty="0"/>
              <a:t>“Lessons”</a:t>
            </a:r>
            <a:r>
              <a:rPr lang="en-US" dirty="0"/>
              <a:t>: short, streamlined, asynchronous recorded lessons, tutorials, readings, examples</a:t>
            </a:r>
          </a:p>
          <a:p>
            <a:r>
              <a:rPr lang="en-US" i="1" dirty="0"/>
              <a:t>“Lab”</a:t>
            </a:r>
            <a:r>
              <a:rPr lang="en-US" dirty="0"/>
              <a:t>:  this synchronous session – required! </a:t>
            </a:r>
            <a:endParaRPr lang="en-US" i="1" dirty="0"/>
          </a:p>
          <a:p>
            <a:r>
              <a:rPr lang="en-US" i="1" dirty="0"/>
              <a:t>Assessments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Weekly quizzes</a:t>
            </a:r>
          </a:p>
          <a:p>
            <a:pPr lvl="1"/>
            <a:r>
              <a:rPr lang="en-US" dirty="0"/>
              <a:t>Weekly “in-module exercises”</a:t>
            </a:r>
          </a:p>
          <a:p>
            <a:pPr lvl="1"/>
            <a:r>
              <a:rPr lang="en-US" dirty="0"/>
              <a:t>Weekly homework assignments</a:t>
            </a:r>
          </a:p>
          <a:p>
            <a:pPr lvl="1"/>
            <a:r>
              <a:rPr lang="en-US" dirty="0"/>
              <a:t>Semester-long project! :D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72E8F-391E-7240-9C30-8DC078A0F2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D1CF-A464-4160-806A-0976C41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13D23D-C5F1-4F90-850E-4512A5AB3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49959"/>
              </p:ext>
            </p:extLst>
          </p:nvPr>
        </p:nvGraphicFramePr>
        <p:xfrm>
          <a:off x="2436135" y="2212193"/>
          <a:ext cx="6313880" cy="1872948"/>
        </p:xfrm>
        <a:graphic>
          <a:graphicData uri="http://schemas.openxmlformats.org/drawingml/2006/table">
            <a:tbl>
              <a:tblPr firstRow="1" firstCol="1">
                <a:tableStyleId>{E8B1032C-EA38-4F05-BA0D-38AFFFC7BED3}</a:tableStyleId>
              </a:tblPr>
              <a:tblGrid>
                <a:gridCol w="4204591">
                  <a:extLst>
                    <a:ext uri="{9D8B030D-6E8A-4147-A177-3AD203B41FA5}">
                      <a16:colId xmlns:a16="http://schemas.microsoft.com/office/drawing/2014/main" val="2818833704"/>
                    </a:ext>
                  </a:extLst>
                </a:gridCol>
                <a:gridCol w="2109289">
                  <a:extLst>
                    <a:ext uri="{9D8B030D-6E8A-4147-A177-3AD203B41FA5}">
                      <a16:colId xmlns:a16="http://schemas.microsoft.com/office/drawing/2014/main" val="2690749788"/>
                    </a:ext>
                  </a:extLst>
                </a:gridCol>
              </a:tblGrid>
              <a:tr h="468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Weekly Quizzes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10%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335941"/>
                  </a:ext>
                </a:extLst>
              </a:tr>
              <a:tr h="468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Weekly In-Module Exercises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801383"/>
                  </a:ext>
                </a:extLst>
              </a:tr>
              <a:tr h="468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Homework Assignments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371513"/>
                  </a:ext>
                </a:extLst>
              </a:tr>
              <a:tr h="468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38301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F8C1-59BC-40A2-B14F-0B158E9064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F8DE-7E36-4597-8469-F40DF5A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 + ASSESSMENTS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BDDB-6BD7-48F7-AB99-E9CDF42A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done through Moodle</a:t>
            </a:r>
          </a:p>
          <a:p>
            <a:r>
              <a:rPr lang="en-US" dirty="0"/>
              <a:t>Work with variety of data – meteorology/climate lean, with some geology, but accessible to all</a:t>
            </a:r>
          </a:p>
          <a:p>
            <a:pPr lvl="1"/>
            <a:r>
              <a:rPr lang="en-US" dirty="0"/>
              <a:t>Open to suggestions!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56F6E-FD20-42D6-987F-A0C10331A8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765</Words>
  <Application>Microsoft Office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WELCOME TO ATMS 517!</vt:lpstr>
      <vt:lpstr>WHO AM I?</vt:lpstr>
      <vt:lpstr>WHO ARE YOU?</vt:lpstr>
      <vt:lpstr>GOALS OF THIS  CLASS</vt:lpstr>
      <vt:lpstr>WHAT MIGHT YOU GET OUT OF THIS CLASS?</vt:lpstr>
      <vt:lpstr>COURSE SCHEDULE </vt:lpstr>
      <vt:lpstr>STRUCTURE OF THIS CLASS </vt:lpstr>
      <vt:lpstr>GRADING </vt:lpstr>
      <vt:lpstr>LECTURES + ASSESSMENTS </vt:lpstr>
      <vt:lpstr>SYNCHRONOUS SESSION </vt:lpstr>
      <vt:lpstr>DATA SCIENCE PROJECT</vt:lpstr>
      <vt:lpstr>AHHH EVERYTHING THESE DAYS</vt:lpstr>
      <vt:lpstr>HELP + FEEDBACK </vt:lpstr>
      <vt:lpstr>YOUR NEXT STEPS?</vt:lpstr>
      <vt:lpstr>OPTIONS FOR RUNNING PYTHON</vt:lpstr>
      <vt:lpstr>LET’S TAKE A QUICK LOOK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the geosciences</dc:title>
  <dc:creator>Klees, Alicia</dc:creator>
  <cp:lastModifiedBy>Klees, Alicia</cp:lastModifiedBy>
  <cp:revision>305</cp:revision>
  <dcterms:created xsi:type="dcterms:W3CDTF">2020-11-10T04:45:34Z</dcterms:created>
  <dcterms:modified xsi:type="dcterms:W3CDTF">2022-01-18T21:17:57Z</dcterms:modified>
</cp:coreProperties>
</file>