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7" r:id="rId3"/>
    <p:sldId id="318" r:id="rId4"/>
    <p:sldId id="316" r:id="rId5"/>
    <p:sldId id="320" r:id="rId6"/>
    <p:sldId id="319" r:id="rId7"/>
    <p:sldId id="321" r:id="rId8"/>
    <p:sldId id="310" r:id="rId9"/>
    <p:sldId id="314" r:id="rId10"/>
    <p:sldId id="315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F5AE2-7F0F-4165-8E76-D740A8AE79F9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9462F-284E-4BFA-9487-039651E2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5CBA1-5578-A343-A225-3A2A18080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C5C7-F72D-4DA9-AED8-8B198894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1678-1A72-4ECE-81D8-04842B80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2D2C-8D8B-4775-AF21-1D629B6A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E1BA-FB9D-494A-BD30-C95F43ED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04BC-F129-488E-8CF9-B27586C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8A2-6FC9-4605-BD9B-E699D41D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2FE10-CB45-49C4-8963-500ADCA0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96DD-6396-4095-BBF7-6375B99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6BBC-69BC-40AB-AC6C-660A4CD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B18F-AE59-4C5E-AE7D-4B1D541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F34BB-1A83-4F83-913D-1C7ABCFA9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D4B01-93BD-4812-8060-5E9CA3B7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C15-7C62-4282-9D1B-07F5F395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46E2F-210A-433E-985B-5F3DBE2B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9539-7E2D-4905-9AC6-BA4E3C43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39E8-C27D-4FD8-953D-64046FA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1AA9-F85C-49CB-B667-FCB91FFC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68ED-0783-48C9-9F7C-8B35BE6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D5B6-4AB3-4AC0-B347-DC0234EC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319E-01C2-43FE-AC03-94F899E2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313A-5D70-4778-9F07-F9F95977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D857-C0FB-4FA8-B0A4-3A626FBE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0188-6278-4902-AAFE-8F86B14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4836-FD2F-492D-9D9D-2979BA9B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C60E-2F29-42C3-AF4B-A4BEE225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94FF-D45B-4BD0-82BE-2C09FE03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C68-9C85-400B-B422-CC87FCF8B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AD9-B911-42A0-A184-8368467B5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7D32-4BE8-408F-B567-88E94E66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FEA9-78B9-4EED-AEA4-3BF7730A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B6F8-EF0D-432D-A780-7852070A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E417-7908-4652-B27C-8E9E6049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EE90-1046-4E6F-BFFE-64B691FF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CBF3-F455-4F11-8745-E69645A7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D53A5-43D4-4DD8-B89B-5F96118B4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02753-7FE8-4933-80A2-9FE09F38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BA49A-973C-4DBC-B7A7-2176B95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7C4A2-D4C6-472D-83F6-40B5EEDF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283CA-D7BD-4229-A84F-88873901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664D-AC74-4657-8762-CE7C51C2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389D4-EC60-458F-A3C4-82D09777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B41C-E1B2-47C4-961F-0AB75C0C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B3D17-8342-4322-A364-DAF3A539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6AAA7-5F23-49A8-8041-032210F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95AFB-E174-458A-8B76-E18A024A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C175D-FEC4-417F-8106-8E041B8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5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9C75-55AE-4D74-9C4B-1CB7CB88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BED5-1DDC-43A2-8AD0-4BA7F494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4D190-974B-41B9-B568-FAB368FA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584BF-C864-4C11-8A9C-21539291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95E2-2390-4FF8-A812-73E21AE1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5678-496E-4FBB-95AE-6F08C92B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9AA2-AD59-4861-B4B7-ED18B2C1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A3415-8C8B-4EB0-8808-B9DE52ACA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220F0-6D0D-40F7-ADEB-844A2240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0C66E-F8DE-4AEC-A8C5-5D323652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17CB-DAFC-4F18-A847-BFA3194F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D2B3-864D-4E70-9215-0163D97A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6D6D8-42C6-4743-B4A5-EC806476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4DB0-73D5-4F24-AC35-E2A672E8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B644-C859-436A-93FA-671C0EA38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4BC-C748-429E-92B0-487C2161C06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6C3F-0C86-4BE8-840C-D30D0FD28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56C5-7C7B-4E2D-BD1D-FFE5C3390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E3B0-1992-40BF-80FF-C7C0B8AE5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cKEgOd1_UiuDeEtuatSIMg6zjlIyn-xgd-lVNsA3rbo/edit?usp=sharin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oints.datasociety.net/okcupid-data-release-fiasco-ba0388348cd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275D-F9A5-564C-BFE2-A248587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7" y="296742"/>
            <a:ext cx="11752446" cy="1148920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BE82-B08F-D741-BBB1-EFDEB88F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133476"/>
            <a:ext cx="12580319" cy="520064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Reflection on last week’s material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Any Qs?</a:t>
            </a:r>
          </a:p>
          <a:p>
            <a:pPr>
              <a:spcAft>
                <a:spcPts val="1200"/>
              </a:spcAft>
            </a:pPr>
            <a:r>
              <a:rPr lang="en-US" dirty="0"/>
              <a:t>Course logistics – esp. addressing questions and concerns</a:t>
            </a:r>
          </a:p>
          <a:p>
            <a:pPr>
              <a:spcAft>
                <a:spcPts val="1200"/>
              </a:spcAft>
            </a:pPr>
            <a:r>
              <a:rPr lang="en-US" dirty="0"/>
              <a:t>Looking to this week’s material &amp; assessments </a:t>
            </a:r>
          </a:p>
          <a:p>
            <a:pPr>
              <a:spcAft>
                <a:spcPts val="1200"/>
              </a:spcAft>
            </a:pPr>
            <a:r>
              <a:rPr lang="en-US" dirty="0"/>
              <a:t>Small group discussions!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4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C2AE-443D-4074-8B19-EB56FBE1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 TO THIS WEEK’S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77A6-3337-4283-975D-BE5A45B6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1586-5EEB-4C45-9177-A2C2B766C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EB5C-EB19-4AF6-89F7-9D54CF6F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53CF-C6B1-438E-9645-1C60B4BB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sure to ASAP: </a:t>
            </a:r>
            <a:r>
              <a:rPr lang="en-US" dirty="0"/>
              <a:t>join the class Slack, make sure you get announcements that I send from Moodle</a:t>
            </a:r>
            <a:endParaRPr lang="en-US" b="1" dirty="0"/>
          </a:p>
          <a:p>
            <a:r>
              <a:rPr lang="en-US" b="1" dirty="0"/>
              <a:t>Stay tuned this week: </a:t>
            </a:r>
            <a:r>
              <a:rPr lang="en-US" dirty="0"/>
              <a:t>further details on project, including examples of the types of project students have previously done </a:t>
            </a:r>
            <a:endParaRPr lang="en-US" b="1" dirty="0"/>
          </a:p>
          <a:p>
            <a:r>
              <a:rPr lang="en-US" b="1" dirty="0"/>
              <a:t>Next synchronous session, come ready to discuss:</a:t>
            </a:r>
          </a:p>
          <a:p>
            <a:pPr lvl="1"/>
            <a:r>
              <a:rPr lang="en-US" dirty="0"/>
              <a:t> data errors</a:t>
            </a:r>
          </a:p>
          <a:p>
            <a:pPr lvl="1"/>
            <a:r>
              <a:rPr lang="en-US" dirty="0"/>
              <a:t> good coding practices!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1760-BA0B-4181-86B1-7C4694F763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04B6-F3C0-4E20-B67F-DD6C9099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 ON LAST WEEK’S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BF9C6-92AA-4955-86F9-0CBC33452B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A185E-D2D5-4128-9663-C0C7F803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359936"/>
            <a:ext cx="11752447" cy="4602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Questions from you?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Check out your grades/feedback on Assignment #1 and Quiz #1!</a:t>
            </a:r>
            <a:br>
              <a:rPr lang="en-US" dirty="0">
                <a:sym typeface="Wingdings" panose="05000000000000000000" pitchFamily="2" charset="2"/>
              </a:rPr>
            </a:br>
            <a:endParaRPr lang="en-US" i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Quiz</a:t>
            </a:r>
            <a:r>
              <a:rPr lang="en-US" dirty="0">
                <a:sym typeface="Wingdings" panose="05000000000000000000" pitchFamily="2" charset="2"/>
              </a:rPr>
              <a:t>: 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 many dimensions? </a:t>
            </a:r>
          </a:p>
          <a:p>
            <a:pPr marL="457200" lvl="1" indent="0">
              <a:buNone/>
            </a:pP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i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AFA09A-60BF-42E3-B2F1-3CFAEBE4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25" y="3018408"/>
            <a:ext cx="6555742" cy="2816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FEC00-E9A2-412D-A343-0AEF906B8EFD}"/>
              </a:ext>
            </a:extLst>
          </p:cNvPr>
          <p:cNvSpPr txBox="1"/>
          <p:nvPr/>
        </p:nvSpPr>
        <p:spPr>
          <a:xfrm>
            <a:off x="9019712" y="3146388"/>
            <a:ext cx="2593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Lesson ‘Data Components’ in Week 1 for info about dimensions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Two dimensions here – </a:t>
            </a:r>
            <a:r>
              <a:rPr lang="en-US" b="1" dirty="0" err="1">
                <a:solidFill>
                  <a:srgbClr val="FF0000"/>
                </a:solidFill>
              </a:rPr>
              <a:t>lat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lon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04B6-F3C0-4E20-B67F-DD6C9099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 ON LAST WEEK’S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BF9C6-92AA-4955-86F9-0CBC33452B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A185E-D2D5-4128-9663-C0C7F803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359936"/>
            <a:ext cx="11752447" cy="4602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Questions from you?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Check out your grades/feedback on Assignment #1 and Quiz #1!</a:t>
            </a:r>
            <a:br>
              <a:rPr lang="en-US" dirty="0">
                <a:sym typeface="Wingdings" panose="05000000000000000000" pitchFamily="2" charset="2"/>
              </a:rPr>
            </a:br>
            <a:endParaRPr lang="en-US" i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Quiz</a:t>
            </a:r>
            <a:r>
              <a:rPr lang="en-US" dirty="0">
                <a:sym typeface="Wingdings" panose="05000000000000000000" pitchFamily="2" charset="2"/>
              </a:rPr>
              <a:t>: 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missing? </a:t>
            </a:r>
          </a:p>
          <a:p>
            <a:pPr marL="457200" lvl="1" indent="0">
              <a:buNone/>
            </a:pP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i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45CD5-A15B-41DA-84B0-5687A124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377" y="3138903"/>
            <a:ext cx="5676900" cy="2266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2A6E26-C866-440C-95C4-3DBE86EF33C7}"/>
              </a:ext>
            </a:extLst>
          </p:cNvPr>
          <p:cNvSpPr txBox="1"/>
          <p:nvPr/>
        </p:nvSpPr>
        <p:spPr>
          <a:xfrm>
            <a:off x="9055223" y="3286205"/>
            <a:ext cx="236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Missing: units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Also accepted: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time dimension</a:t>
            </a:r>
          </a:p>
        </p:txBody>
      </p:sp>
    </p:spTree>
    <p:extLst>
      <p:ext uri="{BB962C8B-B14F-4D97-AF65-F5344CB8AC3E}">
        <p14:creationId xmlns:p14="http://schemas.microsoft.com/office/powerpoint/2010/main" val="27369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7A19-75DE-4B6E-BDBD-F24419F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862786"/>
            <a:ext cx="11752447" cy="4518350"/>
          </a:xfrm>
        </p:spPr>
        <p:txBody>
          <a:bodyPr>
            <a:normAutofit lnSpcReduction="10000"/>
          </a:bodyPr>
          <a:lstStyle/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Quiz, cont’d: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Interesting perspectives on data ethics, data errors + reproducibility! </a:t>
            </a:r>
          </a:p>
          <a:p>
            <a:pPr lvl="1"/>
            <a:r>
              <a:rPr lang="en-US" i="1" dirty="0">
                <a:sym typeface="Wingdings" panose="05000000000000000000" pitchFamily="2" charset="2"/>
              </a:rPr>
              <a:t>Quizzes + </a:t>
            </a:r>
            <a:r>
              <a:rPr lang="en-US" i="1" dirty="0" err="1">
                <a:sym typeface="Wingdings" panose="05000000000000000000" pitchFamily="2" charset="2"/>
              </a:rPr>
              <a:t>Homeworks</a:t>
            </a:r>
            <a:r>
              <a:rPr lang="en-US" i="1" dirty="0">
                <a:sym typeface="Wingdings" panose="05000000000000000000" pitchFamily="2" charset="2"/>
              </a:rPr>
              <a:t>: make sure you’re answering questions fully 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Assignment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V. thoughtful data science ethical scenarios + examples of data collected on you!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5677-1819-48E1-838C-23D07C76F3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BFB963-6E41-46C4-8A89-E8DA7CA4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/>
          <a:p>
            <a:r>
              <a:rPr lang="en-US" dirty="0"/>
              <a:t>REFLECTION ON LAST WEEK’S MATERIAL</a:t>
            </a:r>
          </a:p>
        </p:txBody>
      </p:sp>
    </p:spTree>
    <p:extLst>
      <p:ext uri="{BB962C8B-B14F-4D97-AF65-F5344CB8AC3E}">
        <p14:creationId xmlns:p14="http://schemas.microsoft.com/office/powerpoint/2010/main" val="12783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CD9C-D426-485B-B53B-261A4E69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2FF8-72DA-49EA-B215-95493A85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Do you want….additional supplements/tutorials/resources beyond our lessons and the recommended readings?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/>
              <a:t>PLEASE SEE THE ‘PYTHON, STATISTICS, AND DATA SCIENCE RESOURCE TAB’ ON MOODLE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B88F4-5DE5-470E-87DD-4EDBB7F48A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9637-F088-4392-A330-0B10E2F6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BREAKOUT ROOM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BA96-14BC-4906-A38D-F003F4987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Cameras on if you feel comfortable </a:t>
            </a:r>
          </a:p>
          <a:p>
            <a:r>
              <a:rPr lang="en-US" dirty="0"/>
              <a:t>Everyone gets an opportunity to discuss – preferably verbally, but also leverage chat as needed </a:t>
            </a:r>
          </a:p>
          <a:p>
            <a:r>
              <a:rPr lang="en-US" dirty="0"/>
              <a:t>Feel free to screen share (especially in later labs when you work collaboratively on code)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2D19-0D37-4328-B35B-B71B0D1580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EB5C-EB19-4AF6-89F7-9D54CF6F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ETHICS REMINDERS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53CF-C6B1-438E-9645-1C60B4BB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 that isn’t talked about enough in data-intensive fields and courses!</a:t>
            </a:r>
          </a:p>
          <a:p>
            <a:endParaRPr lang="en-US" dirty="0"/>
          </a:p>
          <a:p>
            <a:r>
              <a:rPr lang="en-US" dirty="0"/>
              <a:t>You’ll be asked to consider any ethical considerations for the data and algorithms you use for your projects!</a:t>
            </a:r>
          </a:p>
          <a:p>
            <a:endParaRPr lang="en-US" dirty="0"/>
          </a:p>
          <a:p>
            <a:r>
              <a:rPr lang="en-US" dirty="0"/>
              <a:t>Data ethics considerations = so much more than using data collected about humans in unethical ways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1760-BA0B-4181-86B1-7C4694F763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BCCE-05E2-449D-BCBC-24D546E6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 TIME!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28AE-28F5-4419-A881-D4D18F00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6" y="1359936"/>
            <a:ext cx="11417991" cy="4518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/>
              <a:t>Objectives</a:t>
            </a:r>
            <a:r>
              <a:rPr lang="en-US" dirty="0"/>
              <a:t>: critically evaluate and discuss real-life data ethics scenarios 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2FE8-13C0-48F5-A53B-7AAC3E59C2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EB5C-EB19-4AF6-89F7-9D54CF6F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BREAKOUT ROOMS,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53CF-C6B1-438E-9645-1C60B4BB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Okcupid</a:t>
            </a:r>
            <a:r>
              <a:rPr lang="en-US" b="1" dirty="0"/>
              <a:t> data ethics scenario </a:t>
            </a:r>
          </a:p>
          <a:p>
            <a:pPr lvl="1"/>
            <a:r>
              <a:rPr lang="en-US" dirty="0"/>
              <a:t>Additional philosophical data ethics take: </a:t>
            </a:r>
            <a:r>
              <a:rPr lang="en-US" dirty="0">
                <a:hlinkClick r:id="rId2"/>
              </a:rPr>
              <a:t>https://points.datasociety.net/okcupid-data-release-fiasco-ba0388348cd</a:t>
            </a:r>
            <a:r>
              <a:rPr lang="en-US" dirty="0"/>
              <a:t> </a:t>
            </a:r>
          </a:p>
          <a:p>
            <a:r>
              <a:rPr lang="en-US" b="1" dirty="0"/>
              <a:t>The data ethics scenarios you found!</a:t>
            </a:r>
          </a:p>
          <a:p>
            <a:r>
              <a:rPr lang="en-US" b="1" dirty="0"/>
              <a:t>How is data collected on you? (</a:t>
            </a:r>
            <a:r>
              <a:rPr lang="en-US" b="1" i="1" dirty="0"/>
              <a:t>If time permits)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1760-BA0B-4181-86B1-7C4694F763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386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AGENDA</vt:lpstr>
      <vt:lpstr>REFLECTION ON LAST WEEK’S MATERIAL</vt:lpstr>
      <vt:lpstr>REFLECTION ON LAST WEEK’S MATERIAL</vt:lpstr>
      <vt:lpstr>REFLECTION ON LAST WEEK’S MATERIAL</vt:lpstr>
      <vt:lpstr>PowerPoint Presentation</vt:lpstr>
      <vt:lpstr>RECOMMENDED BREAKOUT ROOM PRACTICES</vt:lpstr>
      <vt:lpstr>DATA ETHICS REMINDERS </vt:lpstr>
      <vt:lpstr>GROUP DISCUSSION TIME! </vt:lpstr>
      <vt:lpstr>IN YOUR BREAKOUT ROOMS, DISCUSS</vt:lpstr>
      <vt:lpstr>LOOKING AHEAD TO THIS WEEK’S MATERIAL</vt:lpstr>
      <vt:lpstr>MOVING FORWARD: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Klees, Alicia</dc:creator>
  <cp:lastModifiedBy>Klees, Alicia</cp:lastModifiedBy>
  <cp:revision>121</cp:revision>
  <dcterms:created xsi:type="dcterms:W3CDTF">2021-02-09T17:22:56Z</dcterms:created>
  <dcterms:modified xsi:type="dcterms:W3CDTF">2022-01-26T16:13:20Z</dcterms:modified>
</cp:coreProperties>
</file>