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59D54-AC21-4276-8486-8ED2CAD30A2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41B3-7A39-4020-BA61-B007A02D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2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Climate Council of Australia Ltd copyright material is licensed under the Creative Commons Attribution 3.0 Australia License. To view a copy of this license visit https://creativecommons.org/licenses/by/3.0/au/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41B3-7A39-4020-BA61-B007A02DFE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8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matecouncil.org.au/resources/140-year-heat-map-shows-clear-trend-global-temperature-chan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hyperlink" Target="https://www.ncdc.noaa.gov/ca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 key steps:</a:t>
            </a:r>
          </a:p>
          <a:p>
            <a:pPr lvl="1"/>
            <a:r>
              <a:rPr lang="en-US" dirty="0"/>
              <a:t>(1)  Examining the size and shape of your data</a:t>
            </a:r>
          </a:p>
          <a:p>
            <a:pPr lvl="1"/>
            <a:r>
              <a:rPr lang="en-US" dirty="0"/>
              <a:t>(2)  Basic cleaning of your data</a:t>
            </a:r>
          </a:p>
          <a:p>
            <a:pPr lvl="1"/>
            <a:r>
              <a:rPr lang="en-US" b="1" dirty="0"/>
              <a:t>(3)  Discovering and visualizing statistical relationships and patterns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7DB40B-A298-4D33-944D-6CFA92ED4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STATISTICAL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Numerically</a:t>
            </a:r>
          </a:p>
          <a:p>
            <a:pPr lvl="1"/>
            <a:r>
              <a:rPr lang="en-US" dirty="0"/>
              <a:t>Correlations</a:t>
            </a:r>
          </a:p>
          <a:p>
            <a:r>
              <a:rPr lang="en-US" b="1" dirty="0"/>
              <a:t>Visually</a:t>
            </a:r>
          </a:p>
          <a:p>
            <a:pPr lvl="1"/>
            <a:r>
              <a:rPr lang="en-US" dirty="0"/>
              <a:t>(Scatter plots)</a:t>
            </a:r>
          </a:p>
          <a:p>
            <a:pPr lvl="1"/>
            <a:r>
              <a:rPr lang="en-US" dirty="0"/>
              <a:t>Heat maps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778CDD-A3F0-403F-B082-D33CD8704F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Correlation:</a:t>
            </a:r>
            <a:r>
              <a:rPr lang="en-US" dirty="0"/>
              <a:t>  how strong is the (statistical) relationship between two variables?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describes,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b="1" i="1" dirty="0">
                <a:solidFill>
                  <a:srgbClr val="FF0000"/>
                </a:solidFill>
              </a:rPr>
              <a:t>explains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the relationship between two variables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tells us nothing about cause-and-effect</a:t>
            </a:r>
          </a:p>
          <a:p>
            <a:pPr lvl="2"/>
            <a:r>
              <a:rPr lang="en-US" dirty="0"/>
              <a:t>If var1 and var2 have a strong, positive correlation</a:t>
            </a:r>
          </a:p>
          <a:p>
            <a:pPr lvl="2"/>
            <a:r>
              <a:rPr lang="en-US" dirty="0"/>
              <a:t>This does </a:t>
            </a:r>
            <a:r>
              <a:rPr lang="en-US" i="1" dirty="0"/>
              <a:t>not</a:t>
            </a:r>
            <a:r>
              <a:rPr lang="en-US" dirty="0"/>
              <a:t> mean that an increase in var2 </a:t>
            </a:r>
            <a:r>
              <a:rPr lang="en-US" i="1" dirty="0"/>
              <a:t>causes</a:t>
            </a:r>
            <a:r>
              <a:rPr lang="en-US" dirty="0"/>
              <a:t> an increase in var1 or vice versa</a:t>
            </a:r>
          </a:p>
          <a:p>
            <a:pPr lvl="2"/>
            <a:r>
              <a:rPr lang="en-US" dirty="0"/>
              <a:t>This simply means that as var1 increases, var2 also tends to increase </a:t>
            </a:r>
          </a:p>
          <a:p>
            <a:r>
              <a:rPr lang="en-US" b="1" dirty="0"/>
              <a:t>Correlation </a:t>
            </a:r>
            <a:r>
              <a:rPr lang="en-US" dirty="0"/>
              <a:t>can be </a:t>
            </a:r>
            <a:r>
              <a:rPr lang="en-US" i="1" dirty="0"/>
              <a:t>negative, positive, </a:t>
            </a:r>
            <a:r>
              <a:rPr lang="en-US" dirty="0"/>
              <a:t>or </a:t>
            </a:r>
            <a:r>
              <a:rPr lang="en-US" i="1" dirty="0"/>
              <a:t>minimal/zero </a:t>
            </a:r>
            <a:endParaRPr lang="en-US" b="1" dirty="0"/>
          </a:p>
          <a:p>
            <a:r>
              <a:rPr lang="en-US" b="1" dirty="0"/>
              <a:t>Correlation coefficient calculation methods:</a:t>
            </a:r>
          </a:p>
          <a:p>
            <a:pPr lvl="1"/>
            <a:r>
              <a:rPr lang="en-US" dirty="0"/>
              <a:t>(1) </a:t>
            </a:r>
            <a:r>
              <a:rPr lang="en-US" b="1" dirty="0"/>
              <a:t>Pearson’s</a:t>
            </a:r>
            <a:r>
              <a:rPr lang="en-US" dirty="0"/>
              <a:t> (measures only linear relationship)</a:t>
            </a:r>
          </a:p>
          <a:p>
            <a:pPr lvl="1"/>
            <a:r>
              <a:rPr lang="en-US" dirty="0"/>
              <a:t>(2) </a:t>
            </a:r>
            <a:r>
              <a:rPr lang="en-US" b="1" dirty="0"/>
              <a:t>Spearman’s Rank </a:t>
            </a:r>
            <a:r>
              <a:rPr lang="en-US" dirty="0"/>
              <a:t>(can measure non-linear relationships as well)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778CDD-A3F0-403F-B082-D33CD8704F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359935"/>
            <a:ext cx="11752447" cy="5743391"/>
          </a:xfrm>
        </p:spPr>
        <p:txBody>
          <a:bodyPr>
            <a:normAutofit/>
          </a:bodyPr>
          <a:lstStyle/>
          <a:p>
            <a:r>
              <a:rPr lang="en-US" sz="3000" b="1" dirty="0"/>
              <a:t>Correlation coefficient, r: </a:t>
            </a:r>
            <a:endParaRPr lang="en-US" sz="3000" dirty="0"/>
          </a:p>
          <a:p>
            <a:pPr lvl="1"/>
            <a:r>
              <a:rPr lang="en-US" sz="2600" dirty="0"/>
              <a:t>Ranges between -1 and 1</a:t>
            </a:r>
          </a:p>
          <a:p>
            <a:pPr lvl="1"/>
            <a:r>
              <a:rPr lang="en-US" sz="2600" dirty="0"/>
              <a:t>|r| &gt;= 0.7 suggests “strong” relationship </a:t>
            </a:r>
          </a:p>
          <a:p>
            <a:r>
              <a:rPr lang="en-US" sz="3000" b="1" dirty="0"/>
              <a:t>Coefficient of determination, R</a:t>
            </a:r>
            <a:r>
              <a:rPr lang="en-US" sz="3000" b="1" baseline="30000" dirty="0"/>
              <a:t>2</a:t>
            </a:r>
            <a:r>
              <a:rPr lang="en-US" sz="3000" b="1" dirty="0"/>
              <a:t>: </a:t>
            </a:r>
            <a:endParaRPr lang="en-US" sz="3000" dirty="0"/>
          </a:p>
          <a:p>
            <a:pPr lvl="1"/>
            <a:r>
              <a:rPr lang="en-US" sz="2600" dirty="0"/>
              <a:t>Is (correlation coefficient)</a:t>
            </a:r>
            <a:r>
              <a:rPr lang="en-US" sz="2600" baseline="30000" dirty="0"/>
              <a:t>2</a:t>
            </a:r>
            <a:endParaRPr lang="en-US" sz="2600" dirty="0"/>
          </a:p>
          <a:p>
            <a:pPr lvl="1"/>
            <a:r>
              <a:rPr lang="en-US" sz="2600" dirty="0"/>
              <a:t>Ranges between 0 and 1 </a:t>
            </a:r>
          </a:p>
          <a:p>
            <a:pPr lvl="1"/>
            <a:r>
              <a:rPr lang="en-US" sz="2800" dirty="0"/>
              <a:t>R</a:t>
            </a:r>
            <a:r>
              <a:rPr lang="en-US" sz="2800" baseline="30000" dirty="0"/>
              <a:t>2</a:t>
            </a:r>
            <a:r>
              <a:rPr lang="en-US" sz="2600" dirty="0"/>
              <a:t> &gt; = 0.5 suggests “strong” relationship 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778CDD-A3F0-403F-B082-D33CD8704F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7F5E57-E92F-468A-AA52-95D2AC1E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74" y="1018293"/>
            <a:ext cx="5133303" cy="34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2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plot of data color-coded by </a:t>
            </a:r>
            <a:r>
              <a:rPr lang="en-US" i="1" dirty="0"/>
              <a:t>value</a:t>
            </a:r>
          </a:p>
          <a:p>
            <a:r>
              <a:rPr lang="en-US" dirty="0"/>
              <a:t>Many applications!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778CDD-A3F0-403F-B082-D33CD8704F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1756" y="6210634"/>
            <a:ext cx="8578283" cy="394430"/>
          </a:xfrm>
        </p:spPr>
        <p:txBody>
          <a:bodyPr/>
          <a:lstStyle/>
          <a:p>
            <a:r>
              <a:rPr lang="en-US" dirty="0"/>
              <a:t>Image produced by the Climate Council</a:t>
            </a:r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https://www.climatecouncil.org.au/resources/140-year-heat-map-shows-clear-trend-global-temperature-change/</a:t>
            </a:r>
            <a:r>
              <a:rPr lang="en-US" dirty="0"/>
              <a:t>, using data from </a:t>
            </a:r>
            <a:r>
              <a:rPr lang="en-US" b="0" dirty="0">
                <a:effectLst/>
                <a:latin typeface="inherit"/>
              </a:rPr>
              <a:t>NOAA National Centers for Environmental Information, Climate at a Glance: Global Time Series, published January 2020, retrieved on January 18, 2020 from </a:t>
            </a:r>
            <a:r>
              <a:rPr lang="en-US" b="0" u="none" strike="noStrike" dirty="0">
                <a:effectLst/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https://www.ncdc.noaa.gov/cag/</a:t>
            </a:r>
            <a:endParaRPr lang="en-US" dirty="0"/>
          </a:p>
        </p:txBody>
      </p:sp>
      <p:pic>
        <p:nvPicPr>
          <p:cNvPr id="2052" name="Picture 4" descr="A visual map showing the average temperatures of months of the year, ranging from blue (normal) to red (far above average).">
            <a:extLst>
              <a:ext uri="{FF2B5EF4-FFF2-40B4-BE49-F238E27FC236}">
                <a16:creationId xmlns:a16="http://schemas.microsoft.com/office/drawing/2014/main" id="{25571063-17FE-4698-85B4-FB8D35FAE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732" y="0"/>
            <a:ext cx="124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F2E288-634A-46A3-9F93-CD92F989057D}"/>
              </a:ext>
            </a:extLst>
          </p:cNvPr>
          <p:cNvSpPr txBox="1"/>
          <p:nvPr/>
        </p:nvSpPr>
        <p:spPr>
          <a:xfrm>
            <a:off x="7928271" y="1341445"/>
            <a:ext cx="2836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Powerful example:</a:t>
            </a:r>
          </a:p>
          <a:p>
            <a:endParaRPr lang="en-US" b="1" dirty="0"/>
          </a:p>
          <a:p>
            <a:r>
              <a:rPr lang="en-US" i="1" dirty="0"/>
              <a:t>Monthly temperature anomalies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0F4A6-A491-4BBD-977D-0D12BA26E458}"/>
              </a:ext>
            </a:extLst>
          </p:cNvPr>
          <p:cNvSpPr txBox="1"/>
          <p:nvPr/>
        </p:nvSpPr>
        <p:spPr>
          <a:xfrm>
            <a:off x="9662531" y="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1880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F387C-1C83-44C9-A460-69D65D4FAC57}"/>
              </a:ext>
            </a:extLst>
          </p:cNvPr>
          <p:cNvSpPr txBox="1"/>
          <p:nvPr/>
        </p:nvSpPr>
        <p:spPr>
          <a:xfrm>
            <a:off x="9634652" y="65071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6285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04A7A-7360-424F-A59C-8A5E68E5CD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6151191-E2E9-4B25-803E-2C6A872F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94" y="785477"/>
            <a:ext cx="5626328" cy="45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A48D9F-F300-4557-9A64-48EC64C5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7" y="211017"/>
            <a:ext cx="11752446" cy="1148920"/>
          </a:xfrm>
        </p:spPr>
        <p:txBody>
          <a:bodyPr/>
          <a:lstStyle/>
          <a:p>
            <a:r>
              <a:rPr lang="en-US" dirty="0"/>
              <a:t>HEATMAP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528E6E-3B3B-480E-A933-3ADE85A5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1359936"/>
            <a:ext cx="6200195" cy="4518350"/>
          </a:xfrm>
        </p:spPr>
        <p:txBody>
          <a:bodyPr>
            <a:normAutofit/>
          </a:bodyPr>
          <a:lstStyle/>
          <a:p>
            <a:r>
              <a:rPr lang="en-US" dirty="0"/>
              <a:t>A plot of data color-coded by </a:t>
            </a:r>
            <a:r>
              <a:rPr lang="en-US" i="1" dirty="0"/>
              <a:t>value</a:t>
            </a:r>
          </a:p>
          <a:p>
            <a:r>
              <a:rPr lang="en-US" dirty="0"/>
              <a:t>Many applications!</a:t>
            </a:r>
          </a:p>
          <a:p>
            <a:r>
              <a:rPr lang="en-US" dirty="0"/>
              <a:t>Here:  color-coded correlation coefficients to visually examine relationships for many sets of variables!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C854036-34BD-4D97-8F61-581325701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1" y="3619111"/>
            <a:ext cx="2959386" cy="19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86FC12-E4D7-465F-9621-7CC6981E539F}"/>
              </a:ext>
            </a:extLst>
          </p:cNvPr>
          <p:cNvSpPr txBox="1"/>
          <p:nvPr/>
        </p:nvSpPr>
        <p:spPr>
          <a:xfrm>
            <a:off x="3534937" y="4059044"/>
            <a:ext cx="162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also look at a matrix of scatterplots!</a:t>
            </a:r>
          </a:p>
        </p:txBody>
      </p:sp>
    </p:spTree>
    <p:extLst>
      <p:ext uri="{BB962C8B-B14F-4D97-AF65-F5344CB8AC3E}">
        <p14:creationId xmlns:p14="http://schemas.microsoft.com/office/powerpoint/2010/main" val="367250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35424</TotalTime>
  <Words>362</Words>
  <Application>Microsoft Office PowerPoint</Application>
  <PresentationFormat>Widescreen</PresentationFormat>
  <Paragraphs>81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Office Theme</vt:lpstr>
      <vt:lpstr>EXPLORATORY DATA ANALYSIS </vt:lpstr>
      <vt:lpstr>EXPLORING STATISTICAL RELATIONSHIPS </vt:lpstr>
      <vt:lpstr>CORRELATIONS </vt:lpstr>
      <vt:lpstr>CORRELATIONS </vt:lpstr>
      <vt:lpstr>HEATMAP  </vt:lpstr>
      <vt:lpstr>HEATMAP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Klees</dc:creator>
  <cp:lastModifiedBy>Klees, Alicia</cp:lastModifiedBy>
  <cp:revision>222</cp:revision>
  <dcterms:created xsi:type="dcterms:W3CDTF">2020-09-18T17:42:36Z</dcterms:created>
  <dcterms:modified xsi:type="dcterms:W3CDTF">2021-02-08T16:06:35Z</dcterms:modified>
</cp:coreProperties>
</file>