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8" r:id="rId2"/>
    <p:sldId id="303" r:id="rId3"/>
    <p:sldId id="259" r:id="rId4"/>
    <p:sldId id="271" r:id="rId5"/>
    <p:sldId id="300" r:id="rId6"/>
    <p:sldId id="295" r:id="rId7"/>
    <p:sldId id="291" r:id="rId8"/>
    <p:sldId id="302" r:id="rId9"/>
    <p:sldId id="299" r:id="rId10"/>
    <p:sldId id="274" r:id="rId11"/>
    <p:sldId id="292" r:id="rId12"/>
    <p:sldId id="29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59D54-AC21-4276-8486-8ED2CAD30A2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41B3-7A39-4020-BA61-B007A02D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2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Tabular data </a:t>
            </a:r>
            <a:r>
              <a:rPr lang="en-US" dirty="0"/>
              <a:t>– each column is a different aspect of your data (a different variable)  </a:t>
            </a:r>
          </a:p>
          <a:p>
            <a:pPr lvl="1"/>
            <a:r>
              <a:rPr lang="en-US" i="1" dirty="0"/>
              <a:t>Gridded data </a:t>
            </a:r>
            <a:r>
              <a:rPr lang="en-US" dirty="0"/>
              <a:t>– distinct variables </a:t>
            </a:r>
          </a:p>
          <a:p>
            <a:pPr marL="457200" lvl="1" indent="0">
              <a:buNone/>
            </a:pPr>
            <a:r>
              <a:rPr lang="en-US" b="1" dirty="0"/>
              <a:t>Shape</a:t>
            </a:r>
            <a:r>
              <a:rPr lang="en-US" dirty="0"/>
              <a:t> </a:t>
            </a:r>
            <a:r>
              <a:rPr lang="en-US" b="1" dirty="0"/>
              <a:t>of your variables</a:t>
            </a:r>
          </a:p>
          <a:p>
            <a:pPr lvl="1"/>
            <a:r>
              <a:rPr lang="en-US" i="1" dirty="0"/>
              <a:t>Tabular data </a:t>
            </a:r>
            <a:r>
              <a:rPr lang="en-US" dirty="0"/>
              <a:t>– # of rows is length of the aspect of the dataset; # of rows and # of columns for dataset overall</a:t>
            </a:r>
          </a:p>
          <a:p>
            <a:pPr lvl="1"/>
            <a:r>
              <a:rPr lang="en-US" i="1" dirty="0"/>
              <a:t>Gridded data </a:t>
            </a:r>
            <a:r>
              <a:rPr lang="en-US" dirty="0"/>
              <a:t>– number of dimensions, and size of each dimension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541B3-7A39-4020-BA61-B007A02DFE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5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8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8044-D8FD-4C02-AECD-3073AD5DB12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pc.ncep.noaa.gov/tropical/rain/agnes1972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Exploratory data analysis: a 3-step process </a:t>
            </a:r>
          </a:p>
          <a:p>
            <a:pPr lvl="1"/>
            <a:r>
              <a:rPr lang="en-US" dirty="0"/>
              <a:t>(1)  Examining the size and shape of your data</a:t>
            </a:r>
          </a:p>
          <a:p>
            <a:pPr lvl="1"/>
            <a:r>
              <a:rPr lang="en-US" dirty="0"/>
              <a:t>(2)  Basic cleaning of your data</a:t>
            </a:r>
          </a:p>
          <a:p>
            <a:pPr lvl="1"/>
            <a:r>
              <a:rPr lang="en-US" dirty="0"/>
              <a:t>(3)  Discovering and visualizing statistical relationships and patterns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3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797" y="1169825"/>
            <a:ext cx="11752447" cy="4518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SPATIAL (AND MULTIVARIATE) DATA</a:t>
            </a:r>
          </a:p>
          <a:p>
            <a:r>
              <a:rPr lang="en-US" dirty="0"/>
              <a:t>Flag locations with values that are outside of typically-understood physical bounds </a:t>
            </a:r>
          </a:p>
          <a:p>
            <a:r>
              <a:rPr lang="en-US" dirty="0"/>
              <a:t>Flag locations with very different values than neighboring locations </a:t>
            </a:r>
          </a:p>
          <a:p>
            <a:pPr lvl="1"/>
            <a:r>
              <a:rPr lang="en-US" i="1" dirty="0"/>
              <a:t>Keep in mind</a:t>
            </a:r>
            <a:r>
              <a:rPr lang="en-US" dirty="0"/>
              <a:t>: physical factors that could cause these differences (e.g., altitude) </a:t>
            </a:r>
          </a:p>
          <a:p>
            <a:r>
              <a:rPr lang="en-US" dirty="0"/>
              <a:t>Flag locations with large increases/decreases between times at a given location</a:t>
            </a:r>
          </a:p>
          <a:p>
            <a:pPr lvl="1"/>
            <a:r>
              <a:rPr lang="en-US" i="1" dirty="0"/>
              <a:t>Keep in mind</a:t>
            </a:r>
            <a:r>
              <a:rPr lang="en-US" dirty="0"/>
              <a:t>: physical processes that could cause these differences (e.g., with temperature data, a frontal passage, nightfall,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Manually spot-check maps of your data 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D28DAA-E7B9-4654-8F53-2B1D6160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7" y="211017"/>
            <a:ext cx="11752446" cy="1148920"/>
          </a:xfrm>
        </p:spPr>
        <p:txBody>
          <a:bodyPr/>
          <a:lstStyle/>
          <a:p>
            <a:r>
              <a:rPr lang="en-US" dirty="0"/>
              <a:t>STEP #2: CLEANING DATA: OUTLIERS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20BC0-AA37-4BAC-A95D-12C1C8CAD6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8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#2: CLEANING DATA: NANS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What is a “</a:t>
            </a:r>
            <a:r>
              <a:rPr lang="en-US" b="1" u="sng" dirty="0" err="1"/>
              <a:t>NaN</a:t>
            </a:r>
            <a:r>
              <a:rPr lang="en-US" b="1" u="sng" dirty="0"/>
              <a:t>”?  </a:t>
            </a:r>
            <a:r>
              <a:rPr lang="en-US" dirty="0"/>
              <a:t> “Not a Number”:  a common missing data presentation</a:t>
            </a:r>
          </a:p>
          <a:p>
            <a:pPr lvl="1"/>
            <a:r>
              <a:rPr lang="en-US" dirty="0"/>
              <a:t>Data is undefined or unpresentable</a:t>
            </a:r>
          </a:p>
          <a:p>
            <a:r>
              <a:rPr lang="en-US" dirty="0"/>
              <a:t>In Python</a:t>
            </a:r>
          </a:p>
          <a:p>
            <a:pPr lvl="1"/>
            <a:r>
              <a:rPr lang="en-US" dirty="0" err="1"/>
              <a:t>NaNs</a:t>
            </a:r>
            <a:r>
              <a:rPr lang="en-US" dirty="0"/>
              <a:t> are </a:t>
            </a:r>
            <a:r>
              <a:rPr lang="en-US" i="1" dirty="0"/>
              <a:t>always</a:t>
            </a:r>
            <a:r>
              <a:rPr lang="en-US" dirty="0"/>
              <a:t> floating-point numerical values </a:t>
            </a:r>
          </a:p>
          <a:p>
            <a:pPr lvl="1"/>
            <a:r>
              <a:rPr lang="en-US" dirty="0"/>
              <a:t>There are functions for dropping </a:t>
            </a:r>
            <a:r>
              <a:rPr lang="en-US" dirty="0" err="1"/>
              <a:t>NaNs</a:t>
            </a:r>
            <a:r>
              <a:rPr lang="en-US" dirty="0"/>
              <a:t>, or filling them in with specific values </a:t>
            </a:r>
          </a:p>
          <a:p>
            <a:pPr lvl="1"/>
            <a:r>
              <a:rPr lang="en-US" dirty="0"/>
              <a:t>Many functions and operations will ignore </a:t>
            </a:r>
            <a:r>
              <a:rPr lang="en-US" dirty="0" err="1"/>
              <a:t>NaNs</a:t>
            </a:r>
            <a:r>
              <a:rPr lang="en-US" dirty="0"/>
              <a:t> – helpful!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8B82E-85C7-4029-B3D9-97A8364C71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2318-025B-461C-8029-5334D093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CLEANING: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3C843-D697-4C9C-9041-950E3B2490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BE978B7-3743-419D-98A0-5F77EC620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418247"/>
              </p:ext>
            </p:extLst>
          </p:nvPr>
        </p:nvGraphicFramePr>
        <p:xfrm>
          <a:off x="7149030" y="445535"/>
          <a:ext cx="2651918" cy="48366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959">
                  <a:extLst>
                    <a:ext uri="{9D8B030D-6E8A-4147-A177-3AD203B41FA5}">
                      <a16:colId xmlns:a16="http://schemas.microsoft.com/office/drawing/2014/main" val="4033168356"/>
                    </a:ext>
                  </a:extLst>
                </a:gridCol>
                <a:gridCol w="1325959">
                  <a:extLst>
                    <a:ext uri="{9D8B030D-6E8A-4147-A177-3AD203B41FA5}">
                      <a16:colId xmlns:a16="http://schemas.microsoft.com/office/drawing/2014/main" val="3151317573"/>
                    </a:ext>
                  </a:extLst>
                </a:gridCol>
              </a:tblGrid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T_high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T_low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5195279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34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4577348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52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2109629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6189783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5771473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50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4797995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0229807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37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3765271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4004986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8787714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8939450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NaN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7796399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9548490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52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38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98536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51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3851554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-30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405367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37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9744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F35247-F5FC-4F4C-9AFB-A9BF0BF74632}"/>
              </a:ext>
            </a:extLst>
          </p:cNvPr>
          <p:cNvSpPr txBox="1"/>
          <p:nvPr/>
        </p:nvSpPr>
        <p:spPr>
          <a:xfrm>
            <a:off x="365465" y="1060877"/>
            <a:ext cx="11397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High and low temperature data </a:t>
            </a:r>
          </a:p>
          <a:p>
            <a:endParaRPr lang="en-US" sz="2400" i="1" dirty="0"/>
          </a:p>
          <a:p>
            <a:r>
              <a:rPr lang="en-US" sz="2400" b="1" dirty="0"/>
              <a:t>Q:  </a:t>
            </a:r>
            <a:r>
              <a:rPr lang="en-US" sz="2400" dirty="0"/>
              <a:t>What data issues should be addressed?</a:t>
            </a:r>
            <a:r>
              <a:rPr lang="en-US" sz="2400" i="1" dirty="0"/>
              <a:t> </a:t>
            </a:r>
          </a:p>
          <a:p>
            <a:endParaRPr lang="en-US" sz="24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7D47483-6C3E-4D75-9D95-C92620727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47" y="2383908"/>
            <a:ext cx="4054224" cy="28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2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2318-025B-461C-8029-5334D093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CLEANING: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3C843-D697-4C9C-9041-950E3B2490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BE978B7-3743-419D-98A0-5F77EC620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392679"/>
              </p:ext>
            </p:extLst>
          </p:nvPr>
        </p:nvGraphicFramePr>
        <p:xfrm>
          <a:off x="7149030" y="445535"/>
          <a:ext cx="2651918" cy="48366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959">
                  <a:extLst>
                    <a:ext uri="{9D8B030D-6E8A-4147-A177-3AD203B41FA5}">
                      <a16:colId xmlns:a16="http://schemas.microsoft.com/office/drawing/2014/main" val="4033168356"/>
                    </a:ext>
                  </a:extLst>
                </a:gridCol>
                <a:gridCol w="1325959">
                  <a:extLst>
                    <a:ext uri="{9D8B030D-6E8A-4147-A177-3AD203B41FA5}">
                      <a16:colId xmlns:a16="http://schemas.microsoft.com/office/drawing/2014/main" val="3151317573"/>
                    </a:ext>
                  </a:extLst>
                </a:gridCol>
              </a:tblGrid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T_high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T_low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5195279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34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4577348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52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2109629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6189783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5771473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50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4797995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0229807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37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3765271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4004986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8787714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42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8939450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NaN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7796399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9548490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52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38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98536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51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3851554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405367"/>
                  </a:ext>
                </a:extLst>
              </a:tr>
              <a:tr h="284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37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9744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F35247-F5FC-4F4C-9AFB-A9BF0BF74632}"/>
              </a:ext>
            </a:extLst>
          </p:cNvPr>
          <p:cNvSpPr txBox="1"/>
          <p:nvPr/>
        </p:nvSpPr>
        <p:spPr>
          <a:xfrm>
            <a:off x="365465" y="1060877"/>
            <a:ext cx="11397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High and low temperature data</a:t>
            </a:r>
          </a:p>
          <a:p>
            <a:endParaRPr lang="en-US" sz="2400" i="1" dirty="0"/>
          </a:p>
          <a:p>
            <a:r>
              <a:rPr lang="en-US" sz="2400" b="1" dirty="0"/>
              <a:t>Q:  </a:t>
            </a:r>
            <a:r>
              <a:rPr lang="en-US" sz="2400" dirty="0"/>
              <a:t>What data issues should be addressed?</a:t>
            </a:r>
            <a:r>
              <a:rPr lang="en-US" sz="2400" i="1" dirty="0"/>
              <a:t> 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58833-3C4F-4641-9E01-980204AFD4FC}"/>
              </a:ext>
            </a:extLst>
          </p:cNvPr>
          <p:cNvSpPr txBox="1"/>
          <p:nvPr/>
        </p:nvSpPr>
        <p:spPr>
          <a:xfrm>
            <a:off x="9800948" y="2077415"/>
            <a:ext cx="2651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Low temperature is higher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 than high temperature!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58EA8-6330-419E-A930-5CC6F7B55B3B}"/>
              </a:ext>
            </a:extLst>
          </p:cNvPr>
          <p:cNvSpPr txBox="1"/>
          <p:nvPr/>
        </p:nvSpPr>
        <p:spPr>
          <a:xfrm>
            <a:off x="6096000" y="3617825"/>
            <a:ext cx="1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NaN</a:t>
            </a:r>
            <a:r>
              <a:rPr lang="en-US" sz="1400" dirty="0">
                <a:solidFill>
                  <a:srgbClr val="FF0000"/>
                </a:solidFill>
              </a:rPr>
              <a:t> alert!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2620E-60EB-4E33-9B3E-0E8B9903A484}"/>
              </a:ext>
            </a:extLst>
          </p:cNvPr>
          <p:cNvSpPr txBox="1"/>
          <p:nvPr/>
        </p:nvSpPr>
        <p:spPr>
          <a:xfrm>
            <a:off x="9800948" y="4364553"/>
            <a:ext cx="2009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Suspiciously low temperature based on data in preceding and following day and when considering box-and-whisker plot! 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9C18371-7336-4135-9175-69DA78A5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47" y="2383908"/>
            <a:ext cx="4054224" cy="28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807857-2343-423E-BA60-E804C69FBED7}"/>
              </a:ext>
            </a:extLst>
          </p:cNvPr>
          <p:cNvCxnSpPr>
            <a:cxnSpLocks/>
          </p:cNvCxnSpPr>
          <p:nvPr/>
        </p:nvCxnSpPr>
        <p:spPr>
          <a:xfrm flipH="1">
            <a:off x="3267075" y="4886325"/>
            <a:ext cx="545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9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Exploratory data analysis: a 3-step process </a:t>
            </a:r>
          </a:p>
          <a:p>
            <a:pPr lvl="1"/>
            <a:r>
              <a:rPr lang="en-US" b="1" i="1" dirty="0"/>
              <a:t>(1)  Examining the size and shape of your data</a:t>
            </a:r>
          </a:p>
          <a:p>
            <a:pPr lvl="1"/>
            <a:r>
              <a:rPr lang="en-US" b="1" i="1" dirty="0"/>
              <a:t>(2)  Basic cleaning of your data</a:t>
            </a:r>
          </a:p>
          <a:p>
            <a:pPr lvl="1"/>
            <a:r>
              <a:rPr lang="en-US" dirty="0"/>
              <a:t>(3)  Discovering and visualizing statistical relationships and patterns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1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#1: CHARACTERISTICS/STRUCTURE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5919" y="1102761"/>
            <a:ext cx="11752447" cy="45183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500" b="1" dirty="0"/>
              <a:t>DETERMINE: </a:t>
            </a:r>
          </a:p>
          <a:p>
            <a:pPr lvl="1"/>
            <a:r>
              <a:rPr lang="en-US" sz="3000" dirty="0"/>
              <a:t>What are your relevant variables?</a:t>
            </a:r>
          </a:p>
          <a:p>
            <a:pPr lvl="1"/>
            <a:r>
              <a:rPr lang="en-US" sz="3000" dirty="0"/>
              <a:t>Shape of your variables</a:t>
            </a:r>
          </a:p>
          <a:p>
            <a:pPr lvl="1"/>
            <a:r>
              <a:rPr lang="en-US" sz="3000" dirty="0"/>
              <a:t>Size (total # of elements) of your variables</a:t>
            </a:r>
          </a:p>
          <a:p>
            <a:pPr lvl="1"/>
            <a:r>
              <a:rPr lang="en-US" sz="3000" dirty="0"/>
              <a:t>Coordinates of your variables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FC7ACB-DC87-4FFE-BF21-62955B51A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#2: CLEANING DATA: OUTLIERS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7" y="1359936"/>
            <a:ext cx="6526394" cy="5498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/>
              <a:t>Outlier:</a:t>
            </a:r>
            <a:r>
              <a:rPr lang="en-US" sz="2600" dirty="0"/>
              <a:t>  a data point that is really different than other data points – may or may not actually be a valid data point </a:t>
            </a:r>
          </a:p>
          <a:p>
            <a:pPr marL="0" indent="0">
              <a:buNone/>
            </a:pPr>
            <a:r>
              <a:rPr lang="en-US" sz="2600" b="1" u="sng" dirty="0"/>
              <a:t>NON-SPATIAL (AND UNIVARIATE) DATA</a:t>
            </a:r>
          </a:p>
          <a:p>
            <a:pPr marL="0" indent="0">
              <a:buNone/>
            </a:pPr>
            <a:r>
              <a:rPr lang="en-US" sz="2600" b="1" i="1" dirty="0"/>
              <a:t>Visually</a:t>
            </a:r>
            <a:endParaRPr lang="en-US" sz="2600" b="1" dirty="0"/>
          </a:p>
          <a:p>
            <a:r>
              <a:rPr lang="en-US" sz="2600" dirty="0"/>
              <a:t>box-and-whiskers plot, time series, scatter plots</a:t>
            </a:r>
            <a:endParaRPr lang="en-US" sz="2600" b="1" dirty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600" b="1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212E08-7964-4929-A9BA-E1A8B4839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25" y="1493101"/>
            <a:ext cx="5161419" cy="34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25C763-2268-443B-B3CE-B80354F37B1C}"/>
              </a:ext>
            </a:extLst>
          </p:cNvPr>
          <p:cNvCxnSpPr>
            <a:cxnSpLocks/>
          </p:cNvCxnSpPr>
          <p:nvPr/>
        </p:nvCxnSpPr>
        <p:spPr>
          <a:xfrm flipH="1" flipV="1">
            <a:off x="7908557" y="1945863"/>
            <a:ext cx="1207362" cy="5931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5597DC-B13D-44C2-941F-9A01C207C477}"/>
              </a:ext>
            </a:extLst>
          </p:cNvPr>
          <p:cNvSpPr txBox="1"/>
          <p:nvPr/>
        </p:nvSpPr>
        <p:spPr>
          <a:xfrm>
            <a:off x="9046344" y="2210513"/>
            <a:ext cx="24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Quite an outlier…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57130E-6676-44FF-AB9C-05AB7D00CC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#2: CLEANING DATA: OUTLIERS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1757" y="1359936"/>
                <a:ext cx="6526394" cy="45183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NON-SPATIAL (AND UNIVARIATE) DATA</a:t>
                </a:r>
              </a:p>
              <a:p>
                <a:pPr marL="0" indent="0">
                  <a:buNone/>
                </a:pPr>
                <a:r>
                  <a:rPr lang="en-US" b="1" i="1" dirty="0"/>
                  <a:t>Mathematically</a:t>
                </a:r>
                <a:endParaRPr lang="en-US" b="1" dirty="0"/>
              </a:p>
              <a:p>
                <a:r>
                  <a:rPr lang="en-US" b="1" i="1" dirty="0"/>
                  <a:t>Z-score</a:t>
                </a:r>
                <a:r>
                  <a:rPr lang="en-US" dirty="0"/>
                  <a:t>:  a measure (in terms of signed number of standard deviations) of how far a data point (“x”) is from the mean of the dataset for a </a:t>
                </a:r>
                <a:r>
                  <a:rPr lang="en-US" i="1" dirty="0"/>
                  <a:t>~normal distribution 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score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data point,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mean of the data,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standard deviation</a:t>
                </a:r>
              </a:p>
              <a:p>
                <a:pPr lvl="1"/>
                <a:r>
                  <a:rPr lang="en-US" b="1" dirty="0"/>
                  <a:t>Outlier: </a:t>
                </a:r>
                <a:r>
                  <a:rPr lang="en-US" dirty="0"/>
                  <a:t>point with z-score +/- 3 </a:t>
                </a:r>
                <a:br>
                  <a:rPr lang="en-US" dirty="0"/>
                </a:br>
                <a:r>
                  <a:rPr lang="en-US" dirty="0"/>
                  <a:t>           (so, &gt;=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from the mean)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757" y="1359936"/>
                <a:ext cx="6526394" cy="4518350"/>
              </a:xfrm>
              <a:blipFill>
                <a:blip r:embed="rId2"/>
                <a:stretch>
                  <a:fillRect l="-1963" t="-2969" r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84212E08-7964-4929-A9BA-E1A8B4839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25" y="1493101"/>
            <a:ext cx="5161419" cy="34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25C763-2268-443B-B3CE-B80354F37B1C}"/>
              </a:ext>
            </a:extLst>
          </p:cNvPr>
          <p:cNvCxnSpPr>
            <a:cxnSpLocks/>
          </p:cNvCxnSpPr>
          <p:nvPr/>
        </p:nvCxnSpPr>
        <p:spPr>
          <a:xfrm flipH="1" flipV="1">
            <a:off x="7908557" y="1945863"/>
            <a:ext cx="1207362" cy="5931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5597DC-B13D-44C2-941F-9A01C207C477}"/>
              </a:ext>
            </a:extLst>
          </p:cNvPr>
          <p:cNvSpPr txBox="1"/>
          <p:nvPr/>
        </p:nvSpPr>
        <p:spPr>
          <a:xfrm>
            <a:off x="9046344" y="2210513"/>
            <a:ext cx="24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Quite an outlier…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553CE-0726-4212-BC0D-4291F84790AF}"/>
              </a:ext>
            </a:extLst>
          </p:cNvPr>
          <p:cNvSpPr txBox="1"/>
          <p:nvPr/>
        </p:nvSpPr>
        <p:spPr>
          <a:xfrm>
            <a:off x="5261911" y="4741150"/>
            <a:ext cx="24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z-score: 5.2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AF7B13-D2FC-4930-9709-62300C8C0A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#2: CLEANING DATA: OUTLIERS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796" y="1359937"/>
            <a:ext cx="6528816" cy="4517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NON-SPATIAL (AND UNIVARIATE) DATA</a:t>
            </a:r>
          </a:p>
          <a:p>
            <a:pPr marL="0" indent="0">
              <a:buNone/>
            </a:pPr>
            <a:r>
              <a:rPr lang="en-US" b="1" i="1" dirty="0"/>
              <a:t>Mathematically, cont’d </a:t>
            </a:r>
            <a:endParaRPr lang="en-US" b="1" dirty="0"/>
          </a:p>
          <a:p>
            <a:r>
              <a:rPr lang="en-US" b="1" i="1" dirty="0"/>
              <a:t>Using a function of IQR</a:t>
            </a:r>
            <a:r>
              <a:rPr lang="en-US" dirty="0"/>
              <a:t>:  a measure based on IQR, which also estimates spread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b="1" dirty="0"/>
              <a:t>Potential outlier</a:t>
            </a:r>
            <a:r>
              <a:rPr lang="en-US" dirty="0"/>
              <a:t>: if x &lt; Q1 – 1.5(IQR) or</a:t>
            </a:r>
            <a:br>
              <a:rPr lang="en-US" dirty="0"/>
            </a:br>
            <a:r>
              <a:rPr lang="en-US" dirty="0"/>
              <a:t>x &gt; Q3 + 1.5(IQR)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7A057D6-7ED0-4E4A-99A1-57D7F41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25" y="1493101"/>
            <a:ext cx="5161419" cy="34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25AD90-6381-48EB-B9E0-DA95FB5F0750}"/>
              </a:ext>
            </a:extLst>
          </p:cNvPr>
          <p:cNvCxnSpPr>
            <a:cxnSpLocks/>
          </p:cNvCxnSpPr>
          <p:nvPr/>
        </p:nvCxnSpPr>
        <p:spPr>
          <a:xfrm flipH="1" flipV="1">
            <a:off x="7908557" y="1945863"/>
            <a:ext cx="1207362" cy="5931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A6D849-9E30-42D1-9AFC-6EF41454BC62}"/>
              </a:ext>
            </a:extLst>
          </p:cNvPr>
          <p:cNvSpPr txBox="1"/>
          <p:nvPr/>
        </p:nvSpPr>
        <p:spPr>
          <a:xfrm>
            <a:off x="9046344" y="2210513"/>
            <a:ext cx="24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Quite an outlier…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6B1C8-A5A6-4625-938F-0BE1A4309482}"/>
              </a:ext>
            </a:extLst>
          </p:cNvPr>
          <p:cNvSpPr txBox="1"/>
          <p:nvPr/>
        </p:nvSpPr>
        <p:spPr>
          <a:xfrm>
            <a:off x="3569490" y="4926541"/>
            <a:ext cx="249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Point does not fall between -1.6 and 9.2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184E888-EB30-4AFD-B99C-6194AEF46F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#2: CLEANING DATA: OUTLIERS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7" y="1486362"/>
            <a:ext cx="6517517" cy="483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What leads to outliers?</a:t>
            </a:r>
          </a:p>
          <a:p>
            <a:r>
              <a:rPr lang="en-US" dirty="0"/>
              <a:t>Errors in initial measurement of data (and/or the experiment that produced it)</a:t>
            </a:r>
          </a:p>
          <a:p>
            <a:r>
              <a:rPr lang="en-US" dirty="0"/>
              <a:t>Errors in entry or processing of data</a:t>
            </a:r>
          </a:p>
          <a:p>
            <a:r>
              <a:rPr lang="en-US" dirty="0"/>
              <a:t>Something actually neat and novel occurring (example: extreme event!)</a:t>
            </a:r>
          </a:p>
          <a:p>
            <a:pPr lvl="1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709CE3-34A8-4033-801A-394A96E7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25" y="1493101"/>
            <a:ext cx="5161419" cy="34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3A97C-4B1B-45AF-82E8-53BE880DA563}"/>
              </a:ext>
            </a:extLst>
          </p:cNvPr>
          <p:cNvCxnSpPr>
            <a:cxnSpLocks/>
          </p:cNvCxnSpPr>
          <p:nvPr/>
        </p:nvCxnSpPr>
        <p:spPr>
          <a:xfrm flipH="1" flipV="1">
            <a:off x="7908557" y="1945863"/>
            <a:ext cx="1207362" cy="5931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28AB5C-E6AF-486A-88DA-21D4F95B7312}"/>
              </a:ext>
            </a:extLst>
          </p:cNvPr>
          <p:cNvSpPr txBox="1"/>
          <p:nvPr/>
        </p:nvSpPr>
        <p:spPr>
          <a:xfrm>
            <a:off x="9046344" y="2210513"/>
            <a:ext cx="249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Quite an outlier…</a:t>
            </a:r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BUT hello, Tropical Storm Agnes in June 1972!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F4245F-14B4-43BF-9B64-5F63BEBDF0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#2: CLEANING DATA: OUTLIERS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7" y="1486362"/>
            <a:ext cx="6517517" cy="483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What leads to outliers?</a:t>
            </a:r>
          </a:p>
          <a:p>
            <a:r>
              <a:rPr lang="en-US" dirty="0"/>
              <a:t>Errors in initial measurement of data (and/or the experiment that produced it)</a:t>
            </a:r>
          </a:p>
          <a:p>
            <a:r>
              <a:rPr lang="en-US" dirty="0"/>
              <a:t>Errors in entry or processing of data</a:t>
            </a:r>
          </a:p>
          <a:p>
            <a:r>
              <a:rPr lang="en-US" dirty="0"/>
              <a:t>Something actually neat and novel occurring (example: extreme event!)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43650" y="6143625"/>
            <a:ext cx="5074626" cy="470734"/>
          </a:xfrm>
        </p:spPr>
        <p:txBody>
          <a:bodyPr/>
          <a:lstStyle/>
          <a:p>
            <a:r>
              <a:rPr lang="en-US" dirty="0"/>
              <a:t>Image courtesy of the National Oceanic and Atmospheric Administration:  </a:t>
            </a:r>
            <a:r>
              <a:rPr lang="en-US" dirty="0">
                <a:hlinkClick r:id="rId2"/>
              </a:rPr>
              <a:t>https://www.wpc.ncep.noaa.gov/tropical/rain/agnes1972.html</a:t>
            </a:r>
            <a:r>
              <a:rPr lang="en-US" dirty="0"/>
              <a:t>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709CE3-34A8-4033-801A-394A96E7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25" y="1493101"/>
            <a:ext cx="5161419" cy="34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3A97C-4B1B-45AF-82E8-53BE880DA563}"/>
              </a:ext>
            </a:extLst>
          </p:cNvPr>
          <p:cNvCxnSpPr>
            <a:cxnSpLocks/>
          </p:cNvCxnSpPr>
          <p:nvPr/>
        </p:nvCxnSpPr>
        <p:spPr>
          <a:xfrm flipH="1" flipV="1">
            <a:off x="7908557" y="1945863"/>
            <a:ext cx="1207362" cy="5931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28AB5C-E6AF-486A-88DA-21D4F95B7312}"/>
              </a:ext>
            </a:extLst>
          </p:cNvPr>
          <p:cNvSpPr txBox="1"/>
          <p:nvPr/>
        </p:nvSpPr>
        <p:spPr>
          <a:xfrm>
            <a:off x="9046344" y="2210513"/>
            <a:ext cx="249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Quite an outlier…</a:t>
            </a:r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BUT hello, Tropical Storm Agnes in June 1972!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6F61DE9-6C54-475E-BB51-E776E916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370" y="0"/>
            <a:ext cx="6229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4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#2: CLEANING DATA: OUTLIERS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359936"/>
            <a:ext cx="6055879" cy="4518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Caveat</a:t>
            </a:r>
            <a:r>
              <a:rPr lang="en-US" i="1" dirty="0"/>
              <a:t>:</a:t>
            </a:r>
            <a:r>
              <a:rPr lang="en-US" dirty="0"/>
              <a:t>  is there a </a:t>
            </a:r>
            <a:r>
              <a:rPr lang="en-US" i="1" dirty="0"/>
              <a:t>physical</a:t>
            </a:r>
            <a:r>
              <a:rPr lang="en-US" dirty="0"/>
              <a:t> reason (e.g., occurrence of extreme event) there might be outlier values in your data set? </a:t>
            </a:r>
          </a:p>
          <a:p>
            <a:pPr marL="0" indent="0">
              <a:buNone/>
            </a:pPr>
            <a:r>
              <a:rPr lang="en-US" b="1" i="1" dirty="0"/>
              <a:t>Consider</a:t>
            </a:r>
            <a:r>
              <a:rPr lang="en-US" i="1" dirty="0"/>
              <a:t>:</a:t>
            </a:r>
            <a:r>
              <a:rPr lang="en-US" dirty="0"/>
              <a:t>  what should you do if you identify an outlier?</a:t>
            </a:r>
          </a:p>
          <a:p>
            <a:r>
              <a:rPr lang="en-US" dirty="0"/>
              <a:t>Delete it and associated data?</a:t>
            </a:r>
          </a:p>
          <a:p>
            <a:r>
              <a:rPr lang="en-US" dirty="0"/>
              <a:t>Still use it in analyses if it seems to be representing an actual (extreme) event?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D67B5A-F6B2-466D-B6FF-0868AE01D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25" y="1493101"/>
            <a:ext cx="5161419" cy="343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F76B2F-70DF-4823-90D8-E92EF4847CEC}"/>
              </a:ext>
            </a:extLst>
          </p:cNvPr>
          <p:cNvCxnSpPr>
            <a:cxnSpLocks/>
          </p:cNvCxnSpPr>
          <p:nvPr/>
        </p:nvCxnSpPr>
        <p:spPr>
          <a:xfrm flipH="1" flipV="1">
            <a:off x="7908557" y="1945863"/>
            <a:ext cx="1207362" cy="5931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6FAE74-9FAC-461F-8253-B826EA873C18}"/>
              </a:ext>
            </a:extLst>
          </p:cNvPr>
          <p:cNvSpPr txBox="1"/>
          <p:nvPr/>
        </p:nvSpPr>
        <p:spPr>
          <a:xfrm>
            <a:off x="9046344" y="2210513"/>
            <a:ext cx="249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Quite an outlier…</a:t>
            </a:r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BUT hello, Tropical Storm Agnes in June 1972!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9164720-4832-46DC-AB29-F93130CA97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7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35690</TotalTime>
  <Words>938</Words>
  <Application>Microsoft Office PowerPoint</Application>
  <PresentationFormat>Widescreen</PresentationFormat>
  <Paragraphs>190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EXPLORATORY DATA ANALYSIS </vt:lpstr>
      <vt:lpstr>EXPLORATORY DATA ANALYSIS </vt:lpstr>
      <vt:lpstr>STEP #1: CHARACTERISTICS/STRUCTURE OF DATA</vt:lpstr>
      <vt:lpstr>STEP #2: CLEANING DATA: OUTLIERS  </vt:lpstr>
      <vt:lpstr>STEP #2: CLEANING DATA: OUTLIERS   </vt:lpstr>
      <vt:lpstr>STEP #2: CLEANING DATA: OUTLIERS  </vt:lpstr>
      <vt:lpstr>STEP #2: CLEANING DATA: OUTLIERS  </vt:lpstr>
      <vt:lpstr>STEP #2: CLEANING DATA: OUTLIERS  </vt:lpstr>
      <vt:lpstr>STEP #2: CLEANING DATA: OUTLIERS </vt:lpstr>
      <vt:lpstr>STEP #2: CLEANING DATA: OUTLIERS </vt:lpstr>
      <vt:lpstr>STEP #2: CLEANING DATA: NANS </vt:lpstr>
      <vt:lpstr>EXAMPLE CLEANING:  </vt:lpstr>
      <vt:lpstr>EXAMPLE CLEANING: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Klees</dc:creator>
  <cp:lastModifiedBy>Klees, Alicia</cp:lastModifiedBy>
  <cp:revision>197</cp:revision>
  <dcterms:created xsi:type="dcterms:W3CDTF">2020-09-18T17:42:36Z</dcterms:created>
  <dcterms:modified xsi:type="dcterms:W3CDTF">2021-02-08T16:09:26Z</dcterms:modified>
</cp:coreProperties>
</file>