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8" r:id="rId4"/>
    <p:sldId id="279" r:id="rId5"/>
    <p:sldId id="276" r:id="rId6"/>
    <p:sldId id="262" r:id="rId7"/>
    <p:sldId id="275" r:id="rId8"/>
    <p:sldId id="265" r:id="rId9"/>
    <p:sldId id="26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FCC2-C650-493B-B524-D66AEA68F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D4085-A484-480D-B191-5E63B7BA5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DC3F2-93FB-4B73-A1DD-CBD9C902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7D7-5013-41B8-8F3B-B87901B669CC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C909D-FFB7-4E23-ADD5-479064C9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129C3-C6A7-4392-A056-84BD0E3C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6C70-2B9F-411E-B916-DBDC70A38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6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958D-81FA-4AF4-BCDD-72F11E62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8C2B1-99B8-4589-AB01-0E6B21487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3714D-EA61-4F73-9EB6-F5F9AE12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7D7-5013-41B8-8F3B-B87901B669CC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E2C6C-994C-4B66-A6D4-1482C5AC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CACF8-FFB3-46C1-9F72-619CCDC4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6C70-2B9F-411E-B916-DBDC70A38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5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36256-9B2E-4164-B66E-BD3897809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A040A-CB1A-43F8-9CA1-87B77FE29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FF5C3-E5FF-4F0D-93CB-B44020F2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7D7-5013-41B8-8F3B-B87901B669CC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82E96-1963-4962-9F36-B771CE18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9D82D-F85C-4444-B771-DE02C0F4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6C70-2B9F-411E-B916-DBDC70A38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35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1757" y="211017"/>
            <a:ext cx="11752446" cy="114892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5400" b="1" spc="-300" baseline="0">
                <a:solidFill>
                  <a:srgbClr val="26416B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756" y="1359936"/>
            <a:ext cx="11752447" cy="45183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1757" y="6219929"/>
            <a:ext cx="11206520" cy="394430"/>
          </a:xfrm>
        </p:spPr>
        <p:txBody>
          <a:bodyPr>
            <a:no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reference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600" y="6219929"/>
            <a:ext cx="272603" cy="3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9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D711-9EDB-4E2F-8C41-A7255778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2A90-F6E7-4C5F-8231-CC0564036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C7ACA-4BF9-46DB-97E6-B7928CCA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7D7-5013-41B8-8F3B-B87901B669CC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333DE-F41D-4D26-8B49-ED5E2C17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8D5E3-6519-4B50-8C64-C004A7BF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6C70-2B9F-411E-B916-DBDC70A38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76CE-268C-4B7C-8A05-D55EBF73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82EAE-A0D7-4C08-A283-76BC5E35B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F027D-B217-4998-9269-610FAE20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7D7-5013-41B8-8F3B-B87901B669CC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4872B-5C9B-4C8B-8CF7-8731FFC6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C23BA-BFD1-4AF3-8433-1D2F4C38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6C70-2B9F-411E-B916-DBDC70A38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2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54BD-DD6E-4F30-A199-385E86B0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E3671-B0F2-408C-9A81-E038886AD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01544-F90E-454F-A04F-E46F45D5D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384C-CB54-49E2-A10B-60FD4E4D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7D7-5013-41B8-8F3B-B87901B669CC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755CA-7EB5-4C88-88F8-7857C996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7C3D8-799F-4879-87CE-FBD9E495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6C70-2B9F-411E-B916-DBDC70A38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67C2-584E-4FDB-A6DA-573E8D57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2E425-CA1B-4928-BCCB-6B4F34830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D2500-2376-4CF7-B234-721EB6201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FA45C-12A4-48CF-B6D4-F3AB74CE8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02DE4-5431-419C-9B77-1792F25B7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29108-17DB-41F8-AA7C-990A8CD0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7D7-5013-41B8-8F3B-B87901B669CC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23B11-5529-4C98-8EEE-D1E90A6D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7B6A5-B93A-4FA3-B636-7F2EEA6F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6C70-2B9F-411E-B916-DBDC70A38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5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73D3-F7FA-4545-ACE9-7CB2C631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31144-FCD8-48F7-9BCD-69FE5A64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7D7-5013-41B8-8F3B-B87901B669CC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25CCB-F29F-4452-A6C9-2790A48D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A469C-A7FE-413E-B11D-9405BAFB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6C70-2B9F-411E-B916-DBDC70A38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3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541B5-E32B-491D-9379-9465DDFF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7D7-5013-41B8-8F3B-B87901B669CC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81CEB-600B-4282-9BA4-099E6DAA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6CE87-A411-48C5-BF9B-10E95A5B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6C70-2B9F-411E-B916-DBDC70A38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3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BA49-CB94-4770-B9D9-A9FB8987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44AC6-0346-436B-BDED-075A414C3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143DF-FC69-40CF-96D6-13E44F045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CDE3C-A6AD-4F2F-95C9-A5DA1A6D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7D7-5013-41B8-8F3B-B87901B669CC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DA3CE-4D08-4198-9839-353C835F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C6D8B-BB81-48EA-A467-2581A93C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6C70-2B9F-411E-B916-DBDC70A38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7DE3-2785-4AAE-8379-E34F1EB8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A4FA2-6D8A-4B18-BD18-21B5C8843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5319C-0214-4616-8EE1-9334F9551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24FD7-D9C3-4785-908D-77AD2CF1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7D7-5013-41B8-8F3B-B87901B669CC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BB8A0-DBC8-4DF2-8185-D7D8B931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756A6-4635-4D88-B071-44D57D7B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6C70-2B9F-411E-B916-DBDC70A38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1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39F39-1FD9-4112-A63A-C40CF34D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E81C7-D805-4D07-8564-BFEFBF50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EE781-CDC3-4473-9AAA-708566AAE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DA7D7-5013-41B8-8F3B-B87901B669CC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16CC0-1675-400F-89D7-A9099B22C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64EA-2EB6-4ACB-96B6-C0E059D12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16C70-2B9F-411E-B916-DBDC70A38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7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COURSE IN 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normal distribution?</a:t>
            </a:r>
          </a:p>
          <a:p>
            <a:r>
              <a:rPr lang="en-US" dirty="0"/>
              <a:t>What are the ways we can characterize a data distribution?</a:t>
            </a:r>
          </a:p>
          <a:p>
            <a:pPr lvl="1"/>
            <a:r>
              <a:rPr lang="en-US" dirty="0"/>
              <a:t>Location (median, mean)</a:t>
            </a:r>
          </a:p>
          <a:p>
            <a:pPr lvl="1"/>
            <a:r>
              <a:rPr lang="en-US" dirty="0"/>
              <a:t>Spread (IQR, standard deviation)</a:t>
            </a:r>
          </a:p>
          <a:p>
            <a:pPr lvl="1"/>
            <a:r>
              <a:rPr lang="en-US" dirty="0"/>
              <a:t>Symmetry (skewness coefficient, Yule-Kendall index)</a:t>
            </a:r>
          </a:p>
          <a:p>
            <a:r>
              <a:rPr lang="en-US" dirty="0"/>
              <a:t>How can we meaningfully visualize a distribution?</a:t>
            </a:r>
          </a:p>
          <a:p>
            <a:pPr lvl="1"/>
            <a:r>
              <a:rPr lang="en-US" dirty="0"/>
              <a:t>Box-and-whisker plots</a:t>
            </a:r>
          </a:p>
          <a:p>
            <a:pPr lvl="1"/>
            <a:r>
              <a:rPr lang="en-US" dirty="0"/>
              <a:t>Histogram</a:t>
            </a:r>
          </a:p>
          <a:p>
            <a:pPr lvl="1"/>
            <a:r>
              <a:rPr lang="en-US" dirty="0"/>
              <a:t>Scatter plots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96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VISUALIZATION: SCATTER PLOT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6" y="1359936"/>
            <a:ext cx="4919537" cy="4518350"/>
          </a:xfrm>
        </p:spPr>
        <p:txBody>
          <a:bodyPr/>
          <a:lstStyle/>
          <a:p>
            <a:r>
              <a:rPr lang="en-US" b="1" dirty="0"/>
              <a:t>Is: </a:t>
            </a:r>
            <a:r>
              <a:rPr lang="en-US" dirty="0"/>
              <a:t> a graph of plotted points for two variables </a:t>
            </a:r>
            <a:endParaRPr lang="en-US" b="1" dirty="0"/>
          </a:p>
          <a:p>
            <a:r>
              <a:rPr lang="en-US" b="1" dirty="0"/>
              <a:t>Give a sense of</a:t>
            </a:r>
            <a:r>
              <a:rPr lang="en-US" dirty="0"/>
              <a:t>: the relationship between two variables</a:t>
            </a:r>
          </a:p>
          <a:p>
            <a:r>
              <a:rPr lang="en-US" b="1" dirty="0"/>
              <a:t>Tip</a:t>
            </a:r>
            <a:r>
              <a:rPr lang="en-US" dirty="0"/>
              <a:t>:  a matrix of scatterplots can be helpful!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973261-88B9-4597-B0D1-BCF5BADB9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623" y="1457048"/>
            <a:ext cx="4261189" cy="292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82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52" y="112953"/>
            <a:ext cx="11752446" cy="1148920"/>
          </a:xfrm>
        </p:spPr>
        <p:txBody>
          <a:bodyPr>
            <a:normAutofit/>
          </a:bodyPr>
          <a:lstStyle/>
          <a:p>
            <a:r>
              <a:rPr lang="en-US" sz="5100" dirty="0"/>
              <a:t>STATISTICAL DISTRIBUTIONS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093" y="1581959"/>
            <a:ext cx="6196920" cy="4518350"/>
          </a:xfrm>
        </p:spPr>
        <p:txBody>
          <a:bodyPr>
            <a:normAutofit/>
          </a:bodyPr>
          <a:lstStyle/>
          <a:p>
            <a:r>
              <a:rPr lang="en-US" b="1" u="sng" dirty="0"/>
              <a:t>Normal distribution: </a:t>
            </a:r>
            <a:r>
              <a:rPr lang="en-US" dirty="0"/>
              <a:t> a symmetric distribution of data that takes on a </a:t>
            </a:r>
            <a:br>
              <a:rPr lang="en-US" dirty="0"/>
            </a:br>
            <a:r>
              <a:rPr lang="en-US" i="1" dirty="0"/>
              <a:t>bell-shape</a:t>
            </a:r>
            <a:r>
              <a:rPr lang="en-US" dirty="0"/>
              <a:t>, with the mean value = median value (at the center)</a:t>
            </a:r>
            <a:br>
              <a:rPr lang="en-US" dirty="0"/>
            </a:br>
            <a:r>
              <a:rPr lang="en-US" dirty="0"/>
              <a:t>and with 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endParaRPr lang="en-US" b="1" u="sng" dirty="0"/>
          </a:p>
          <a:p>
            <a:pPr marL="457200" lvl="1" indent="0">
              <a:buNone/>
            </a:pPr>
            <a:endParaRPr lang="en-US" b="1" i="1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AC3C40-2E68-46E0-BE1D-FAC292C96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89" y="437293"/>
            <a:ext cx="5140309" cy="337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Left Brace 24">
            <a:extLst>
              <a:ext uri="{FF2B5EF4-FFF2-40B4-BE49-F238E27FC236}">
                <a16:creationId xmlns:a16="http://schemas.microsoft.com/office/drawing/2014/main" id="{D999A0F5-A963-42DF-9A0E-9E21C69DF398}"/>
              </a:ext>
            </a:extLst>
          </p:cNvPr>
          <p:cNvSpPr/>
          <p:nvPr/>
        </p:nvSpPr>
        <p:spPr>
          <a:xfrm rot="16200000">
            <a:off x="9468121" y="2626441"/>
            <a:ext cx="81231" cy="4147352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0E434-0945-498B-8B82-949654D047B9}"/>
              </a:ext>
            </a:extLst>
          </p:cNvPr>
          <p:cNvSpPr txBox="1"/>
          <p:nvPr/>
        </p:nvSpPr>
        <p:spPr>
          <a:xfrm>
            <a:off x="8461910" y="4326526"/>
            <a:ext cx="397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95.5% of data  within 2</a:t>
            </a:r>
            <a:r>
              <a:rPr lang="el-GR" dirty="0"/>
              <a:t>σ</a:t>
            </a:r>
            <a:r>
              <a:rPr lang="en-US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4BC54D-A5AA-48A5-85BE-18D47A0240C5}"/>
              </a:ext>
            </a:extLst>
          </p:cNvPr>
          <p:cNvSpPr txBox="1"/>
          <p:nvPr/>
        </p:nvSpPr>
        <p:spPr>
          <a:xfrm>
            <a:off x="8364257" y="3899669"/>
            <a:ext cx="298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68.2%  of data within 1</a:t>
            </a:r>
            <a:r>
              <a:rPr lang="el-GR" dirty="0"/>
              <a:t>σ</a:t>
            </a:r>
            <a:endParaRPr lang="en-US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8578A9F9-E28F-4089-8865-E40AF63F0C3B}"/>
              </a:ext>
            </a:extLst>
          </p:cNvPr>
          <p:cNvSpPr/>
          <p:nvPr/>
        </p:nvSpPr>
        <p:spPr>
          <a:xfrm rot="16200000">
            <a:off x="9465094" y="2874708"/>
            <a:ext cx="88485" cy="2759474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B1E36D-7542-4A41-83D1-FD5E01E5DC5F}"/>
              </a:ext>
            </a:extLst>
          </p:cNvPr>
          <p:cNvCxnSpPr>
            <a:cxnSpLocks/>
          </p:cNvCxnSpPr>
          <p:nvPr/>
        </p:nvCxnSpPr>
        <p:spPr>
          <a:xfrm flipV="1">
            <a:off x="9472486" y="665808"/>
            <a:ext cx="0" cy="28497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394E60-965C-4EA0-A903-C264B9CAC7AF}"/>
              </a:ext>
            </a:extLst>
          </p:cNvPr>
          <p:cNvCxnSpPr>
            <a:cxnSpLocks/>
          </p:cNvCxnSpPr>
          <p:nvPr/>
        </p:nvCxnSpPr>
        <p:spPr>
          <a:xfrm flipV="1">
            <a:off x="8799263" y="1686740"/>
            <a:ext cx="0" cy="18288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F361BC-FC93-425F-AEAA-3788403D3832}"/>
              </a:ext>
            </a:extLst>
          </p:cNvPr>
          <p:cNvCxnSpPr>
            <a:cxnSpLocks/>
          </p:cNvCxnSpPr>
          <p:nvPr/>
        </p:nvCxnSpPr>
        <p:spPr>
          <a:xfrm flipV="1">
            <a:off x="10176781" y="1686738"/>
            <a:ext cx="0" cy="18288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7AB293-5C95-4E74-99B6-AFB6B8B389F5}"/>
              </a:ext>
            </a:extLst>
          </p:cNvPr>
          <p:cNvCxnSpPr>
            <a:cxnSpLocks/>
          </p:cNvCxnSpPr>
          <p:nvPr/>
        </p:nvCxnSpPr>
        <p:spPr>
          <a:xfrm flipV="1">
            <a:off x="10844086" y="3036145"/>
            <a:ext cx="0" cy="47939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1A207B-3DAA-498A-8394-97F265FF66DC}"/>
              </a:ext>
            </a:extLst>
          </p:cNvPr>
          <p:cNvCxnSpPr>
            <a:cxnSpLocks/>
          </p:cNvCxnSpPr>
          <p:nvPr/>
        </p:nvCxnSpPr>
        <p:spPr>
          <a:xfrm flipV="1">
            <a:off x="8084610" y="3036144"/>
            <a:ext cx="0" cy="47939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5C98833-FC1A-4F62-966B-179618EBC5CE}"/>
              </a:ext>
            </a:extLst>
          </p:cNvPr>
          <p:cNvCxnSpPr>
            <a:cxnSpLocks/>
          </p:cNvCxnSpPr>
          <p:nvPr/>
        </p:nvCxnSpPr>
        <p:spPr>
          <a:xfrm flipV="1">
            <a:off x="7411387" y="3355742"/>
            <a:ext cx="0" cy="1597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673B317-05D6-473B-8F6B-7710044B10A6}"/>
              </a:ext>
            </a:extLst>
          </p:cNvPr>
          <p:cNvCxnSpPr>
            <a:cxnSpLocks/>
          </p:cNvCxnSpPr>
          <p:nvPr/>
        </p:nvCxnSpPr>
        <p:spPr>
          <a:xfrm flipV="1">
            <a:off x="11558738" y="3357222"/>
            <a:ext cx="0" cy="1597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>
            <a:extLst>
              <a:ext uri="{FF2B5EF4-FFF2-40B4-BE49-F238E27FC236}">
                <a16:creationId xmlns:a16="http://schemas.microsoft.com/office/drawing/2014/main" id="{A7F78738-431A-4357-B4A4-8E9493B04EE3}"/>
              </a:ext>
            </a:extLst>
          </p:cNvPr>
          <p:cNvSpPr/>
          <p:nvPr/>
        </p:nvSpPr>
        <p:spPr>
          <a:xfrm rot="16200000">
            <a:off x="9437181" y="3132177"/>
            <a:ext cx="143111" cy="1418946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CD13E2-DD3B-432A-B9A1-4E393BE49A36}"/>
              </a:ext>
            </a:extLst>
          </p:cNvPr>
          <p:cNvSpPr txBox="1"/>
          <p:nvPr/>
        </p:nvSpPr>
        <p:spPr>
          <a:xfrm>
            <a:off x="8364257" y="4732214"/>
            <a:ext cx="397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99.7% of data within 3</a:t>
            </a:r>
            <a:r>
              <a:rPr lang="el-GR" dirty="0"/>
              <a:t>σ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C291C0-D0A3-4EA7-ABDD-EFD847CD5552}"/>
              </a:ext>
            </a:extLst>
          </p:cNvPr>
          <p:cNvCxnSpPr>
            <a:cxnSpLocks/>
          </p:cNvCxnSpPr>
          <p:nvPr/>
        </p:nvCxnSpPr>
        <p:spPr>
          <a:xfrm flipV="1">
            <a:off x="9472487" y="665808"/>
            <a:ext cx="0" cy="28497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F8D3F7-AA30-4865-B297-443FB5356D13}"/>
              </a:ext>
            </a:extLst>
          </p:cNvPr>
          <p:cNvCxnSpPr>
            <a:cxnSpLocks/>
          </p:cNvCxnSpPr>
          <p:nvPr/>
        </p:nvCxnSpPr>
        <p:spPr>
          <a:xfrm flipV="1">
            <a:off x="8799264" y="1686740"/>
            <a:ext cx="0" cy="18288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5435949-02F4-4439-986C-219FDD5FCF19}"/>
              </a:ext>
            </a:extLst>
          </p:cNvPr>
          <p:cNvCxnSpPr>
            <a:cxnSpLocks/>
          </p:cNvCxnSpPr>
          <p:nvPr/>
        </p:nvCxnSpPr>
        <p:spPr>
          <a:xfrm flipV="1">
            <a:off x="10176782" y="1686738"/>
            <a:ext cx="0" cy="18288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A323C4-35DE-4136-BEC4-498B7FCA7E2C}"/>
              </a:ext>
            </a:extLst>
          </p:cNvPr>
          <p:cNvCxnSpPr>
            <a:cxnSpLocks/>
          </p:cNvCxnSpPr>
          <p:nvPr/>
        </p:nvCxnSpPr>
        <p:spPr>
          <a:xfrm flipV="1">
            <a:off x="10844087" y="3036145"/>
            <a:ext cx="0" cy="47939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5F9325A-CD76-41F8-A3F1-5DC6B44E6299}"/>
              </a:ext>
            </a:extLst>
          </p:cNvPr>
          <p:cNvCxnSpPr>
            <a:cxnSpLocks/>
          </p:cNvCxnSpPr>
          <p:nvPr/>
        </p:nvCxnSpPr>
        <p:spPr>
          <a:xfrm flipV="1">
            <a:off x="8084611" y="3036144"/>
            <a:ext cx="0" cy="47939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918BF1-0D29-4885-9FD7-229B2CB1BD4E}"/>
              </a:ext>
            </a:extLst>
          </p:cNvPr>
          <p:cNvCxnSpPr>
            <a:cxnSpLocks/>
          </p:cNvCxnSpPr>
          <p:nvPr/>
        </p:nvCxnSpPr>
        <p:spPr>
          <a:xfrm flipV="1">
            <a:off x="7411388" y="3355742"/>
            <a:ext cx="0" cy="1597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D33F32-7FFF-443E-84BF-541F21778DE8}"/>
              </a:ext>
            </a:extLst>
          </p:cNvPr>
          <p:cNvCxnSpPr>
            <a:cxnSpLocks/>
          </p:cNvCxnSpPr>
          <p:nvPr/>
        </p:nvCxnSpPr>
        <p:spPr>
          <a:xfrm flipV="1">
            <a:off x="11558739" y="3357222"/>
            <a:ext cx="0" cy="1597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eft Brace 57">
            <a:extLst>
              <a:ext uri="{FF2B5EF4-FFF2-40B4-BE49-F238E27FC236}">
                <a16:creationId xmlns:a16="http://schemas.microsoft.com/office/drawing/2014/main" id="{9FF274D3-BBC3-4879-A991-DA6565969FF7}"/>
              </a:ext>
            </a:extLst>
          </p:cNvPr>
          <p:cNvSpPr/>
          <p:nvPr/>
        </p:nvSpPr>
        <p:spPr>
          <a:xfrm rot="16200000">
            <a:off x="9437182" y="3132177"/>
            <a:ext cx="143111" cy="1418946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C8906B-1989-4C20-A012-6296A2945902}"/>
              </a:ext>
            </a:extLst>
          </p:cNvPr>
          <p:cNvSpPr txBox="1"/>
          <p:nvPr/>
        </p:nvSpPr>
        <p:spPr>
          <a:xfrm>
            <a:off x="8364258" y="3899669"/>
            <a:ext cx="298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68.2%  of data within 1</a:t>
            </a:r>
            <a:r>
              <a:rPr lang="el-GR" dirty="0"/>
              <a:t>σ</a:t>
            </a:r>
            <a:endParaRPr lang="en-US" dirty="0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D503A539-5526-49BD-9C5B-97B22F43D594}"/>
              </a:ext>
            </a:extLst>
          </p:cNvPr>
          <p:cNvSpPr/>
          <p:nvPr/>
        </p:nvSpPr>
        <p:spPr>
          <a:xfrm rot="16200000">
            <a:off x="9465095" y="2874708"/>
            <a:ext cx="88485" cy="2759474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157ADE7-BA9F-4F44-AAD5-52977272DF72}"/>
              </a:ext>
            </a:extLst>
          </p:cNvPr>
          <p:cNvCxnSpPr>
            <a:cxnSpLocks/>
          </p:cNvCxnSpPr>
          <p:nvPr/>
        </p:nvCxnSpPr>
        <p:spPr>
          <a:xfrm flipV="1">
            <a:off x="9472488" y="665808"/>
            <a:ext cx="0" cy="28497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C558BE7-A345-402D-AF8D-968F592BFE8C}"/>
              </a:ext>
            </a:extLst>
          </p:cNvPr>
          <p:cNvCxnSpPr>
            <a:cxnSpLocks/>
          </p:cNvCxnSpPr>
          <p:nvPr/>
        </p:nvCxnSpPr>
        <p:spPr>
          <a:xfrm flipV="1">
            <a:off x="8799265" y="1686740"/>
            <a:ext cx="0" cy="18288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33DC6AF-4756-4859-BC59-F3E5ED2432B9}"/>
              </a:ext>
            </a:extLst>
          </p:cNvPr>
          <p:cNvCxnSpPr>
            <a:cxnSpLocks/>
          </p:cNvCxnSpPr>
          <p:nvPr/>
        </p:nvCxnSpPr>
        <p:spPr>
          <a:xfrm flipV="1">
            <a:off x="10176783" y="1686738"/>
            <a:ext cx="0" cy="18288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A3B1F9F-0AAD-4DD7-A698-521126D21149}"/>
              </a:ext>
            </a:extLst>
          </p:cNvPr>
          <p:cNvCxnSpPr>
            <a:cxnSpLocks/>
          </p:cNvCxnSpPr>
          <p:nvPr/>
        </p:nvCxnSpPr>
        <p:spPr>
          <a:xfrm flipV="1">
            <a:off x="10844088" y="3036145"/>
            <a:ext cx="0" cy="47939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CC5A37-59CE-44A7-B6CE-C9CA0A475B2D}"/>
              </a:ext>
            </a:extLst>
          </p:cNvPr>
          <p:cNvCxnSpPr>
            <a:cxnSpLocks/>
          </p:cNvCxnSpPr>
          <p:nvPr/>
        </p:nvCxnSpPr>
        <p:spPr>
          <a:xfrm flipV="1">
            <a:off x="8084612" y="3036144"/>
            <a:ext cx="0" cy="47939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95C8277-1E92-458E-9E99-7F6322B2F305}"/>
              </a:ext>
            </a:extLst>
          </p:cNvPr>
          <p:cNvCxnSpPr>
            <a:cxnSpLocks/>
          </p:cNvCxnSpPr>
          <p:nvPr/>
        </p:nvCxnSpPr>
        <p:spPr>
          <a:xfrm flipV="1">
            <a:off x="7411389" y="3355742"/>
            <a:ext cx="0" cy="1597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F95330B-7F3F-4A14-9BAA-68C7A4901B69}"/>
              </a:ext>
            </a:extLst>
          </p:cNvPr>
          <p:cNvCxnSpPr>
            <a:cxnSpLocks/>
          </p:cNvCxnSpPr>
          <p:nvPr/>
        </p:nvCxnSpPr>
        <p:spPr>
          <a:xfrm flipV="1">
            <a:off x="11558740" y="3357222"/>
            <a:ext cx="0" cy="1597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Left Brace 68">
            <a:extLst>
              <a:ext uri="{FF2B5EF4-FFF2-40B4-BE49-F238E27FC236}">
                <a16:creationId xmlns:a16="http://schemas.microsoft.com/office/drawing/2014/main" id="{C7B314C2-3FA9-4C85-AECE-6D51AEE4A832}"/>
              </a:ext>
            </a:extLst>
          </p:cNvPr>
          <p:cNvSpPr/>
          <p:nvPr/>
        </p:nvSpPr>
        <p:spPr>
          <a:xfrm rot="16200000">
            <a:off x="9437183" y="3132177"/>
            <a:ext cx="143111" cy="1418946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8D9046-D26A-44BD-8D14-EC4849D7E956}"/>
              </a:ext>
            </a:extLst>
          </p:cNvPr>
          <p:cNvSpPr txBox="1"/>
          <p:nvPr/>
        </p:nvSpPr>
        <p:spPr>
          <a:xfrm>
            <a:off x="7346900" y="733963"/>
            <a:ext cx="5091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normal </a:t>
            </a:r>
            <a:br>
              <a:rPr lang="en-US" dirty="0"/>
            </a:br>
            <a:r>
              <a:rPr lang="en-US" dirty="0"/>
              <a:t>distribution:</a:t>
            </a:r>
          </a:p>
          <a:p>
            <a:r>
              <a:rPr lang="en-US" dirty="0"/>
              <a:t> µ = 0, </a:t>
            </a:r>
            <a:r>
              <a:rPr lang="el-GR" dirty="0"/>
              <a:t>σ</a:t>
            </a:r>
            <a:r>
              <a:rPr lang="en-US" dirty="0"/>
              <a:t> = 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09F69E2-52F1-474F-B19A-06D929ACAA90}"/>
              </a:ext>
            </a:extLst>
          </p:cNvPr>
          <p:cNvCxnSpPr/>
          <p:nvPr/>
        </p:nvCxnSpPr>
        <p:spPr>
          <a:xfrm>
            <a:off x="2086252" y="3355742"/>
            <a:ext cx="5275296" cy="9707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7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6EBE-B4D6-402B-A8B8-385DD65D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093" y="1880019"/>
            <a:ext cx="11752446" cy="1148920"/>
          </a:xfrm>
        </p:spPr>
        <p:txBody>
          <a:bodyPr>
            <a:normAutofit fontScale="90000"/>
          </a:bodyPr>
          <a:lstStyle/>
          <a:p>
            <a:r>
              <a:rPr lang="en-US" dirty="0"/>
              <a:t>MANY STATISTICAL ANALYSES ASSUME </a:t>
            </a:r>
            <a:br>
              <a:rPr lang="en-US" dirty="0"/>
            </a:br>
            <a:r>
              <a:rPr lang="en-US" dirty="0"/>
              <a:t>YOUR DATA HAS A ~ NORMAL DISTRIBUTION!!!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84E0C-43B1-4896-96CC-0010E620F4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8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CONSIDERATION FOR STATISTICAL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6" y="1359936"/>
            <a:ext cx="11497891" cy="4518350"/>
          </a:xfrm>
        </p:spPr>
        <p:txBody>
          <a:bodyPr>
            <a:normAutofit/>
          </a:bodyPr>
          <a:lstStyle/>
          <a:p>
            <a:r>
              <a:rPr lang="en-US" dirty="0"/>
              <a:t>Best to use statistical tools that are </a:t>
            </a:r>
            <a:r>
              <a:rPr lang="en-US" b="1" dirty="0"/>
              <a:t>robust</a:t>
            </a:r>
            <a:r>
              <a:rPr lang="en-US" dirty="0"/>
              <a:t> (works on a variety of data, without a lot of assumptions)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resistant </a:t>
            </a:r>
            <a:r>
              <a:rPr lang="en-US" dirty="0"/>
              <a:t>(not very sensitive to outliers)</a:t>
            </a:r>
          </a:p>
          <a:p>
            <a:pPr marL="457200" lvl="1" indent="0">
              <a:buNone/>
            </a:pPr>
            <a:endParaRPr lang="en-US" b="1" i="1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6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STATISTICAL CHARACTERISTICS: LOCATION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6" y="1359936"/>
            <a:ext cx="11206520" cy="4518350"/>
          </a:xfrm>
        </p:spPr>
        <p:txBody>
          <a:bodyPr>
            <a:normAutofit/>
          </a:bodyPr>
          <a:lstStyle/>
          <a:p>
            <a:r>
              <a:rPr lang="en-US" b="1" u="sng" dirty="0"/>
              <a:t>Location:</a:t>
            </a:r>
            <a:r>
              <a:rPr lang="en-US" dirty="0"/>
              <a:t>  center of the data </a:t>
            </a:r>
          </a:p>
          <a:p>
            <a:pPr lvl="1"/>
            <a:r>
              <a:rPr lang="en-US" b="1" i="1" dirty="0"/>
              <a:t>Median: </a:t>
            </a:r>
            <a:r>
              <a:rPr lang="en-US" b="1" dirty="0"/>
              <a:t>half</a:t>
            </a:r>
            <a:r>
              <a:rPr lang="en-US" dirty="0"/>
              <a:t> of data is above, half is below: 50</a:t>
            </a:r>
            <a:r>
              <a:rPr lang="en-US" baseline="30000" dirty="0"/>
              <a:t>th</a:t>
            </a:r>
            <a:r>
              <a:rPr lang="en-US" dirty="0"/>
              <a:t> percentile </a:t>
            </a:r>
          </a:p>
          <a:p>
            <a:pPr lvl="2"/>
            <a:r>
              <a:rPr lang="en-US" i="1" dirty="0"/>
              <a:t>Mean </a:t>
            </a:r>
            <a:r>
              <a:rPr lang="en-US" dirty="0"/>
              <a:t>is a useful measure, but can be really skewed by outliers </a:t>
            </a:r>
            <a:endParaRPr lang="en-US" i="1" dirty="0"/>
          </a:p>
          <a:p>
            <a:pPr lvl="1"/>
            <a:r>
              <a:rPr lang="en-US" b="1" i="1" dirty="0"/>
              <a:t>Other useful quartiles:  </a:t>
            </a:r>
            <a:r>
              <a:rPr lang="en-US" dirty="0"/>
              <a:t>Q1 (25</a:t>
            </a:r>
            <a:r>
              <a:rPr lang="en-US" baseline="30000" dirty="0"/>
              <a:t>th</a:t>
            </a:r>
            <a:r>
              <a:rPr lang="en-US" dirty="0"/>
              <a:t> percentile), Q3 (75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1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STATISTICAL CHARACTERISTICS: SPREAD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7" y="1359936"/>
            <a:ext cx="11426868" cy="4518350"/>
          </a:xfrm>
        </p:spPr>
        <p:txBody>
          <a:bodyPr>
            <a:normAutofit/>
          </a:bodyPr>
          <a:lstStyle/>
          <a:p>
            <a:r>
              <a:rPr lang="en-US" b="1" u="sng" dirty="0"/>
              <a:t>Spread:</a:t>
            </a:r>
            <a:r>
              <a:rPr lang="en-US" dirty="0"/>
              <a:t>  sense of the range of your data </a:t>
            </a:r>
          </a:p>
          <a:p>
            <a:pPr lvl="1"/>
            <a:r>
              <a:rPr lang="en-US" b="1" i="1" dirty="0"/>
              <a:t>Interquartile Range: </a:t>
            </a:r>
            <a:r>
              <a:rPr lang="en-US" i="1" dirty="0"/>
              <a:t>  </a:t>
            </a:r>
            <a:r>
              <a:rPr lang="en-US" dirty="0"/>
              <a:t>IQR </a:t>
            </a:r>
            <a:r>
              <a:rPr lang="en-US" i="1" dirty="0"/>
              <a:t>= </a:t>
            </a:r>
            <a:r>
              <a:rPr lang="en-US" dirty="0"/>
              <a:t>Q3 - Q1; robust and resistant</a:t>
            </a:r>
          </a:p>
          <a:p>
            <a:pPr lvl="1"/>
            <a:r>
              <a:rPr lang="en-US" b="1" i="1" dirty="0"/>
              <a:t>Standard Deviation</a:t>
            </a:r>
            <a:r>
              <a:rPr lang="en-US" b="1" dirty="0"/>
              <a:t>:</a:t>
            </a:r>
            <a:r>
              <a:rPr lang="en-US" dirty="0"/>
              <a:t>  a measure of the typical distance between a data point and the mean of the data set; not resistant </a:t>
            </a:r>
            <a:endParaRPr lang="en-US" b="1" i="1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8B1CB74D-0989-4DD5-920A-DC5FC7833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955" y="1256911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77D43CD-786C-460E-9FA9-7074474CD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55" y="3619111"/>
            <a:ext cx="34671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STATISTICAL CHARACTERISTICS: SYMMETRY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6" y="1359936"/>
            <a:ext cx="6834300" cy="4518350"/>
          </a:xfrm>
        </p:spPr>
        <p:txBody>
          <a:bodyPr>
            <a:normAutofit/>
          </a:bodyPr>
          <a:lstStyle/>
          <a:p>
            <a:r>
              <a:rPr lang="en-US" b="1" u="sng" dirty="0"/>
              <a:t>Symmetry:</a:t>
            </a:r>
            <a:r>
              <a:rPr lang="en-US" dirty="0"/>
              <a:t>  are data found evenly around the center, or are they positively skewed (long right tail) or negatively skewed (long left tail)?</a:t>
            </a:r>
          </a:p>
          <a:p>
            <a:pPr lvl="1"/>
            <a:r>
              <a:rPr lang="en-US" b="1" i="1" dirty="0"/>
              <a:t>Skewness coefficient</a:t>
            </a:r>
            <a:r>
              <a:rPr lang="en-US" b="1" dirty="0"/>
              <a:t>:  </a:t>
            </a:r>
            <a:r>
              <a:rPr lang="en-US" dirty="0"/>
              <a:t>uses mean + standard deviation; not resistant</a:t>
            </a:r>
            <a:endParaRPr lang="en-US" u="sng" dirty="0"/>
          </a:p>
          <a:p>
            <a:pPr lvl="1"/>
            <a:r>
              <a:rPr lang="en-US" b="1" i="1" dirty="0"/>
              <a:t>Yule-Kendall Index :</a:t>
            </a:r>
            <a:r>
              <a:rPr lang="en-US" dirty="0"/>
              <a:t>  uses Q1, Q3 + median;  actually robust + resistant </a:t>
            </a:r>
          </a:p>
          <a:p>
            <a:pPr marL="457200" lvl="1" indent="0">
              <a:buNone/>
            </a:pPr>
            <a:endParaRPr lang="en-US" b="1" i="1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6753C-6A14-4853-9D40-5492DE3DC587}"/>
              </a:ext>
            </a:extLst>
          </p:cNvPr>
          <p:cNvSpPr txBox="1"/>
          <p:nvPr/>
        </p:nvSpPr>
        <p:spPr>
          <a:xfrm>
            <a:off x="9445427" y="1801773"/>
            <a:ext cx="169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no skew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7EDD0B-3085-4894-B6CA-A003252B2B66}"/>
              </a:ext>
            </a:extLst>
          </p:cNvPr>
          <p:cNvSpPr txBox="1"/>
          <p:nvPr/>
        </p:nvSpPr>
        <p:spPr>
          <a:xfrm>
            <a:off x="9340292" y="4209397"/>
            <a:ext cx="169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positive </a:t>
            </a:r>
            <a:br>
              <a:rPr lang="en-US" dirty="0"/>
            </a:br>
            <a:r>
              <a:rPr lang="en-US" dirty="0"/>
              <a:t>      skew</a:t>
            </a:r>
          </a:p>
        </p:txBody>
      </p:sp>
    </p:spTree>
    <p:extLst>
      <p:ext uri="{BB962C8B-B14F-4D97-AF65-F5344CB8AC3E}">
        <p14:creationId xmlns:p14="http://schemas.microsoft.com/office/powerpoint/2010/main" val="350324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VISUALIZATION: HISTOGRAM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6" y="1359936"/>
            <a:ext cx="4919537" cy="4518350"/>
          </a:xfrm>
        </p:spPr>
        <p:txBody>
          <a:bodyPr/>
          <a:lstStyle/>
          <a:p>
            <a:r>
              <a:rPr lang="en-US" b="1" dirty="0"/>
              <a:t>Is: </a:t>
            </a:r>
            <a:r>
              <a:rPr lang="en-US" dirty="0"/>
              <a:t>a visualization representation of the frequency distribution of a dataset</a:t>
            </a:r>
            <a:endParaRPr lang="en-US" b="1" dirty="0"/>
          </a:p>
          <a:p>
            <a:r>
              <a:rPr lang="en-US" b="1" dirty="0"/>
              <a:t>Give a sense of</a:t>
            </a:r>
            <a:r>
              <a:rPr lang="en-US" dirty="0"/>
              <a:t>: location, spread, symmetry, type of distribution</a:t>
            </a:r>
          </a:p>
          <a:p>
            <a:r>
              <a:rPr lang="en-US" b="1" dirty="0"/>
              <a:t>Caveat</a:t>
            </a:r>
            <a:r>
              <a:rPr lang="en-US" dirty="0"/>
              <a:t>:  bin width choice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3BABAF-92F6-402F-BD6A-896FB99A0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176" y="1568230"/>
            <a:ext cx="4773874" cy="332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27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6" y="1359936"/>
            <a:ext cx="5798427" cy="4518350"/>
          </a:xfrm>
        </p:spPr>
        <p:txBody>
          <a:bodyPr/>
          <a:lstStyle/>
          <a:p>
            <a:r>
              <a:rPr lang="en-US" b="1" dirty="0"/>
              <a:t>Is:</a:t>
            </a:r>
            <a:r>
              <a:rPr lang="en-US" dirty="0"/>
              <a:t>  a graphical, five-number summary of a dataset </a:t>
            </a:r>
            <a:endParaRPr lang="en-US" b="1" dirty="0"/>
          </a:p>
          <a:p>
            <a:r>
              <a:rPr lang="en-US" b="1" dirty="0"/>
              <a:t>Gives a sense of</a:t>
            </a:r>
            <a:r>
              <a:rPr lang="en-US" dirty="0"/>
              <a:t>:  quartiles, IQR</a:t>
            </a:r>
          </a:p>
          <a:p>
            <a:r>
              <a:rPr lang="en-US" b="1" dirty="0"/>
              <a:t>Caveat</a:t>
            </a:r>
            <a:r>
              <a:rPr lang="en-US" dirty="0"/>
              <a:t>:  the whisker doesn’t always give you the </a:t>
            </a:r>
            <a:r>
              <a:rPr lang="en-US" i="1" dirty="0"/>
              <a:t>breakdown</a:t>
            </a:r>
            <a:r>
              <a:rPr lang="en-US" dirty="0"/>
              <a:t> of outliers</a:t>
            </a:r>
          </a:p>
          <a:p>
            <a:r>
              <a:rPr lang="en-US" b="1" dirty="0"/>
              <a:t>Tip</a:t>
            </a:r>
            <a:r>
              <a:rPr lang="en-US" dirty="0"/>
              <a:t>:  comparing box-and-whisker plots side-by-side can be really helpful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498489-B40A-42BA-8370-44F207E0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7" y="211017"/>
            <a:ext cx="11752446" cy="1148920"/>
          </a:xfrm>
        </p:spPr>
        <p:txBody>
          <a:bodyPr/>
          <a:lstStyle/>
          <a:p>
            <a:r>
              <a:rPr lang="en-US" dirty="0"/>
              <a:t>USEFUL VISUALIZATION: BOX &amp; WHISKER PLOT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FA90B5-7AED-4993-B4C0-9605858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2" y="1511080"/>
            <a:ext cx="4957155" cy="355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219029-A310-4007-9CE3-B0C90545BAD8}"/>
              </a:ext>
            </a:extLst>
          </p:cNvPr>
          <p:cNvSpPr txBox="1"/>
          <p:nvPr/>
        </p:nvSpPr>
        <p:spPr>
          <a:xfrm>
            <a:off x="8646851" y="3120688"/>
            <a:ext cx="22638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median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3E6F8-85F0-42CE-AD84-9F1DB9B9917C}"/>
              </a:ext>
            </a:extLst>
          </p:cNvPr>
          <p:cNvSpPr txBox="1"/>
          <p:nvPr/>
        </p:nvSpPr>
        <p:spPr>
          <a:xfrm>
            <a:off x="8451425" y="3723179"/>
            <a:ext cx="22638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Q1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6CD79-5A81-4B2D-9617-372296D077D7}"/>
              </a:ext>
            </a:extLst>
          </p:cNvPr>
          <p:cNvSpPr txBox="1"/>
          <p:nvPr/>
        </p:nvSpPr>
        <p:spPr>
          <a:xfrm>
            <a:off x="8451425" y="2692998"/>
            <a:ext cx="22638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Q3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CC2FF-A924-4103-99AF-40D7D6A674B4}"/>
              </a:ext>
            </a:extLst>
          </p:cNvPr>
          <p:cNvSpPr txBox="1"/>
          <p:nvPr/>
        </p:nvSpPr>
        <p:spPr>
          <a:xfrm>
            <a:off x="8568314" y="4430195"/>
            <a:ext cx="22638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858AC-FF0A-454B-87C2-4A77DDF62C11}"/>
              </a:ext>
            </a:extLst>
          </p:cNvPr>
          <p:cNvSpPr txBox="1"/>
          <p:nvPr/>
        </p:nvSpPr>
        <p:spPr>
          <a:xfrm>
            <a:off x="8568314" y="1806476"/>
            <a:ext cx="22638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maximum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16C271-E107-40C0-9860-8C5B9F9EEA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8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467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CRASH COURSE IN STATS</vt:lpstr>
      <vt:lpstr>STATISTICAL DISTRIBUTIONS </vt:lpstr>
      <vt:lpstr>MANY STATISTICAL ANALYSES ASSUME  YOUR DATA HAS A ~ NORMAL DISTRIBUTION!!!</vt:lpstr>
      <vt:lpstr>KEY CONSIDERATION FOR STATISTICAL TOOLS</vt:lpstr>
      <vt:lpstr>BASIC STATISTICAL CHARACTERISTICS: LOCATION </vt:lpstr>
      <vt:lpstr>BASIC STATISTICAL CHARACTERISTICS: SPREAD </vt:lpstr>
      <vt:lpstr>BASIC STATISTICAL CHARACTERISTICS: SYMMETRY </vt:lpstr>
      <vt:lpstr>USEFUL VISUALIZATION: HISTOGRAM </vt:lpstr>
      <vt:lpstr>USEFUL VISUALIZATION: BOX &amp; WHISKER PLOT </vt:lpstr>
      <vt:lpstr>USEFUL VISUALIZATION: SCATTER PLOT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Klees, Alicia</dc:creator>
  <cp:lastModifiedBy>Klees, Alicia</cp:lastModifiedBy>
  <cp:revision>68</cp:revision>
  <dcterms:created xsi:type="dcterms:W3CDTF">2020-11-09T21:38:52Z</dcterms:created>
  <dcterms:modified xsi:type="dcterms:W3CDTF">2021-02-01T00:48:17Z</dcterms:modified>
</cp:coreProperties>
</file>