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8" r:id="rId4"/>
    <p:sldId id="270" r:id="rId5"/>
    <p:sldId id="281" r:id="rId6"/>
    <p:sldId id="282" r:id="rId7"/>
    <p:sldId id="283" r:id="rId8"/>
    <p:sldId id="278" r:id="rId9"/>
    <p:sldId id="275" r:id="rId10"/>
    <p:sldId id="276" r:id="rId11"/>
    <p:sldId id="277" r:id="rId12"/>
    <p:sldId id="285" r:id="rId13"/>
    <p:sldId id="262" r:id="rId14"/>
    <p:sldId id="279" r:id="rId15"/>
    <p:sldId id="286" r:id="rId16"/>
    <p:sldId id="266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DD35-F4D8-4C1B-BF7D-C87D048C4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51B22-5E30-4D4D-AABD-171D1CE1F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DE2F-9466-493C-86AE-A75570E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0AF-3E18-4E9C-8049-FA28C006BEC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65FD-EC3B-40DC-BA70-63468A83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BAF6-501A-47ED-BC07-B0F2C14E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2A8B-5C85-459B-AF1B-3BA8B45F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237-E0AD-4ECC-ADAD-7B78837F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4D75F-39EC-458B-94ED-72851AAF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A9B0-1663-4AEA-A5F5-86E1808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0AF-3E18-4E9C-8049-FA28C006BEC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758A-5101-42B1-979F-5DBF6422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CECFF-C393-478D-AEBB-BE0A332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2A8B-5C85-459B-AF1B-3BA8B45F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D94C4-8618-4C5C-B82A-9D72FD03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45ADF-2C42-4C30-9A12-50B755C6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4D702-AA4B-4DFC-A9A0-79CB83C0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0AF-3E18-4E9C-8049-FA28C006BEC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73B5-3779-423B-9164-4DF3310B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8321-7747-488C-9511-B4C8CBEA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2A8B-5C85-459B-AF1B-3BA8B45F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B992-4283-4A2F-9CA9-5F4D9771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4670-E91F-4702-8B40-3DBC9B92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82A9-3F0B-4F5C-BD0E-414E4292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0AF-3E18-4E9C-8049-FA28C006BEC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643D0-853C-44D5-9882-5B1221A2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29E64-392D-435E-9E95-8458B485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2A8B-5C85-459B-AF1B-3BA8B45F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8726-3DBB-4283-B2DA-D9C80219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E671A-34E5-4A90-903D-D145EB8A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0BEA4-66F9-452B-955F-0F1DC2BE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0AF-3E18-4E9C-8049-FA28C006BEC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2DA5-5B09-4808-9B1F-DD80808E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06C8E-E159-4A3C-8516-D23605BA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2A8B-5C85-459B-AF1B-3BA8B45F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7665-EBF9-4B72-93E7-B55E1714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4062-E918-4C15-A912-4B8DE6B4C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748E-F35B-409D-A944-390756A05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358E5-57E4-4CD0-9115-1AF36F6E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0AF-3E18-4E9C-8049-FA28C006BEC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3AE88-F3E3-4B1F-831D-0DED8BE8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94422-C605-408C-A9C4-FBEC7D4E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2A8B-5C85-459B-AF1B-3BA8B45F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BEF7-E216-48EA-857A-C73F8566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16043-6A5F-443B-A7E3-0BE14C6D6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24F4-93CE-4562-AB19-4FE9C189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D4929-B8D0-43AB-953E-858AE102D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CFB9D-BEFC-4E26-9985-7C54AD6D3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74EA5-94A8-4CC5-A592-B3415027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0AF-3E18-4E9C-8049-FA28C006BEC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966EF-A3C7-4E25-9461-52F81F59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65558-1F3A-45AA-B8D0-6CB10A18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2A8B-5C85-459B-AF1B-3BA8B45F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FD06-D667-4E5D-91B8-29C14C0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1FDA2-109B-43E8-9886-602B7EFA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0AF-3E18-4E9C-8049-FA28C006BEC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91CC3-9C8E-4164-8BBC-F1F8542C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1EE15-4F12-4971-BBFA-337A2239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2A8B-5C85-459B-AF1B-3BA8B45F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776BD-E163-459C-91CA-1B40DDF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0AF-3E18-4E9C-8049-FA28C006BEC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DBAC-1B1A-4A24-A761-42280CD4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3BA54-75CB-4F7A-94A1-3B47607E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2A8B-5C85-459B-AF1B-3BA8B45F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4B9C-0238-48C0-824A-6F4E074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4992-9720-4808-8D1B-BD51DE08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D43FB-F10E-4E3D-8569-D56FBD0EB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087A-C818-48EF-830C-8FD13C8C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0AF-3E18-4E9C-8049-FA28C006BEC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8BA78-EDEE-40FC-8D3E-A6ABC607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3402C-2E82-4E3A-A38A-ADB6E8C4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2A8B-5C85-459B-AF1B-3BA8B45F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B293-2B01-4D15-A777-E54812F8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5CDA3-630A-43CE-8E6A-53C44EEEE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FC9B7-E5CC-423E-8F9F-6A54CAD01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18E1B-0EDF-4A29-84AB-F94E0643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0AF-3E18-4E9C-8049-FA28C006BEC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BED5-B167-49FF-82F1-250E52D9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BD65C-F4C9-41FF-83CA-73E90340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2A8B-5C85-459B-AF1B-3BA8B45F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D4C89-98AF-40DD-9E16-B838E397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A83FC-A90B-4DF4-9E2F-728100C4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3266-39B2-4236-80FD-95C3D4601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200AF-3E18-4E9C-8049-FA28C006BEC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67A3-4644-47C0-8718-2DC0D4965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295A-65FD-4358-B575-20DF9E5A3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2A8B-5C85-459B-AF1B-3BA8B45F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5d6Dou37hgFtyQsK2R4JO-sg9glIRMImakjD9gHWyT4/edit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43C6-F158-4108-9CB1-D13492715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Synchronous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150C7-622D-4999-AEE4-E72133F91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4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454D-0E00-4F0A-876F-3A51006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 over dimensions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6E32B2-5712-48A7-8C52-FEB1FCB0FF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3550" y="2151538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BE234-0D27-458B-9339-F867A7BC1C0A}"/>
              </a:ext>
            </a:extLst>
          </p:cNvPr>
          <p:cNvCxnSpPr>
            <a:cxnSpLocks/>
          </p:cNvCxnSpPr>
          <p:nvPr/>
        </p:nvCxnSpPr>
        <p:spPr>
          <a:xfrm>
            <a:off x="1571348" y="2287109"/>
            <a:ext cx="0" cy="7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D06A5E-EF82-43B5-8DBD-62B30AC1085B}"/>
              </a:ext>
            </a:extLst>
          </p:cNvPr>
          <p:cNvCxnSpPr>
            <a:cxnSpLocks/>
          </p:cNvCxnSpPr>
          <p:nvPr/>
        </p:nvCxnSpPr>
        <p:spPr>
          <a:xfrm>
            <a:off x="1733550" y="2024897"/>
            <a:ext cx="3244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931D4D-AAD6-43E7-8E24-CC1309A5975E}"/>
              </a:ext>
            </a:extLst>
          </p:cNvPr>
          <p:cNvSpPr txBox="1"/>
          <p:nvPr/>
        </p:nvSpPr>
        <p:spPr>
          <a:xfrm rot="16200000">
            <a:off x="87439" y="2246218"/>
            <a:ext cx="201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dimension: axis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4B07F-1754-4843-A21A-B1DA6AFFAE47}"/>
              </a:ext>
            </a:extLst>
          </p:cNvPr>
          <p:cNvSpPr txBox="1"/>
          <p:nvPr/>
        </p:nvSpPr>
        <p:spPr>
          <a:xfrm>
            <a:off x="2200345" y="1389177"/>
            <a:ext cx="277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dimension: </a:t>
            </a:r>
            <a:br>
              <a:rPr lang="en-US" dirty="0"/>
            </a:br>
            <a:r>
              <a:rPr lang="en-US" dirty="0"/>
              <a:t>axis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6FC4B-FF43-4D27-A8F8-FB32DC266894}"/>
              </a:ext>
            </a:extLst>
          </p:cNvPr>
          <p:cNvSpPr txBox="1"/>
          <p:nvPr/>
        </p:nvSpPr>
        <p:spPr>
          <a:xfrm>
            <a:off x="5796345" y="1712343"/>
            <a:ext cx="517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wind speeds over central Illinois (gridded)  - here, at the surface – array </a:t>
            </a:r>
            <a:r>
              <a:rPr lang="en-US" b="1" dirty="0"/>
              <a:t>g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a 2D array of shape (2,4)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A295A-4D09-4496-AA69-43BAAF3DAA8A}"/>
              </a:ext>
            </a:extLst>
          </p:cNvPr>
          <p:cNvSpPr txBox="1"/>
          <p:nvPr/>
        </p:nvSpPr>
        <p:spPr>
          <a:xfrm>
            <a:off x="1223822" y="4545492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(a.)  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g,axis</a:t>
            </a:r>
            <a:r>
              <a:rPr lang="en-US" dirty="0"/>
              <a:t>=1) </a:t>
            </a:r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3889A077-FA33-44DA-AB7F-2E49CE24A001}"/>
              </a:ext>
            </a:extLst>
          </p:cNvPr>
          <p:cNvGraphicFramePr>
            <a:graphicFrameLocks/>
          </p:cNvGraphicFramePr>
          <p:nvPr/>
        </p:nvGraphicFramePr>
        <p:xfrm>
          <a:off x="4345065" y="4078211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176299-FF52-436C-B8D8-FB5DE4489A52}"/>
              </a:ext>
            </a:extLst>
          </p:cNvPr>
          <p:cNvSpPr/>
          <p:nvPr/>
        </p:nvSpPr>
        <p:spPr>
          <a:xfrm>
            <a:off x="4345065" y="4011770"/>
            <a:ext cx="3314696" cy="467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56DB88-F14A-4405-9D9C-BDDFE5BAF50A}"/>
              </a:ext>
            </a:extLst>
          </p:cNvPr>
          <p:cNvCxnSpPr>
            <a:cxnSpLocks/>
          </p:cNvCxnSpPr>
          <p:nvPr/>
        </p:nvCxnSpPr>
        <p:spPr>
          <a:xfrm>
            <a:off x="7800007" y="4294941"/>
            <a:ext cx="584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84F4FD-DEA9-44D4-9F13-3FD4425B5BF0}"/>
              </a:ext>
            </a:extLst>
          </p:cNvPr>
          <p:cNvSpPr txBox="1"/>
          <p:nvPr/>
        </p:nvSpPr>
        <p:spPr>
          <a:xfrm>
            <a:off x="284791" y="5382105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Physically: average over east-west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F078AF-DE3E-4896-A22E-7D1CADF016CB}"/>
              </a:ext>
            </a:extLst>
          </p:cNvPr>
          <p:cNvSpPr/>
          <p:nvPr/>
        </p:nvSpPr>
        <p:spPr>
          <a:xfrm>
            <a:off x="4345065" y="4594466"/>
            <a:ext cx="3314696" cy="467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ontent Placeholder 6">
            <a:extLst>
              <a:ext uri="{FF2B5EF4-FFF2-40B4-BE49-F238E27FC236}">
                <a16:creationId xmlns:a16="http://schemas.microsoft.com/office/drawing/2014/main" id="{4BB806C0-2EB7-4110-89EF-4A645A39B870}"/>
              </a:ext>
            </a:extLst>
          </p:cNvPr>
          <p:cNvGraphicFramePr>
            <a:graphicFrameLocks/>
          </p:cNvGraphicFramePr>
          <p:nvPr/>
        </p:nvGraphicFramePr>
        <p:xfrm>
          <a:off x="8692072" y="4108205"/>
          <a:ext cx="828675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9192DD-862E-4007-B49C-585C7495215C}"/>
              </a:ext>
            </a:extLst>
          </p:cNvPr>
          <p:cNvCxnSpPr>
            <a:cxnSpLocks/>
          </p:cNvCxnSpPr>
          <p:nvPr/>
        </p:nvCxnSpPr>
        <p:spPr>
          <a:xfrm>
            <a:off x="7823781" y="4748770"/>
            <a:ext cx="584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4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454D-0E00-4F0A-876F-3A51006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 over dimensions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6E32B2-5712-48A7-8C52-FEB1FCB0FF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3550" y="2151538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BE234-0D27-458B-9339-F867A7BC1C0A}"/>
              </a:ext>
            </a:extLst>
          </p:cNvPr>
          <p:cNvCxnSpPr>
            <a:cxnSpLocks/>
          </p:cNvCxnSpPr>
          <p:nvPr/>
        </p:nvCxnSpPr>
        <p:spPr>
          <a:xfrm>
            <a:off x="1571348" y="2287109"/>
            <a:ext cx="0" cy="7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D06A5E-EF82-43B5-8DBD-62B30AC1085B}"/>
              </a:ext>
            </a:extLst>
          </p:cNvPr>
          <p:cNvCxnSpPr>
            <a:cxnSpLocks/>
          </p:cNvCxnSpPr>
          <p:nvPr/>
        </p:nvCxnSpPr>
        <p:spPr>
          <a:xfrm>
            <a:off x="1733550" y="2024897"/>
            <a:ext cx="3244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931D4D-AAD6-43E7-8E24-CC1309A5975E}"/>
              </a:ext>
            </a:extLst>
          </p:cNvPr>
          <p:cNvSpPr txBox="1"/>
          <p:nvPr/>
        </p:nvSpPr>
        <p:spPr>
          <a:xfrm rot="16200000">
            <a:off x="87439" y="2246218"/>
            <a:ext cx="201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dimension : axis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4B07F-1754-4843-A21A-B1DA6AFFAE47}"/>
              </a:ext>
            </a:extLst>
          </p:cNvPr>
          <p:cNvSpPr txBox="1"/>
          <p:nvPr/>
        </p:nvSpPr>
        <p:spPr>
          <a:xfrm>
            <a:off x="2200345" y="1389177"/>
            <a:ext cx="277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dimension </a:t>
            </a:r>
            <a:br>
              <a:rPr lang="en-US" dirty="0"/>
            </a:br>
            <a:r>
              <a:rPr lang="en-US" dirty="0"/>
              <a:t>axis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6FC4B-FF43-4D27-A8F8-FB32DC266894}"/>
              </a:ext>
            </a:extLst>
          </p:cNvPr>
          <p:cNvSpPr txBox="1"/>
          <p:nvPr/>
        </p:nvSpPr>
        <p:spPr>
          <a:xfrm>
            <a:off x="5796345" y="1712343"/>
            <a:ext cx="517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wind speeds over central Illinois (gridded)  - here, at the surface – array </a:t>
            </a:r>
            <a:r>
              <a:rPr lang="en-US" b="1" dirty="0"/>
              <a:t>g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a 2D array of shape (2,4)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A295A-4D09-4496-AA69-43BAAF3DAA8A}"/>
              </a:ext>
            </a:extLst>
          </p:cNvPr>
          <p:cNvSpPr txBox="1"/>
          <p:nvPr/>
        </p:nvSpPr>
        <p:spPr>
          <a:xfrm>
            <a:off x="1223822" y="4545492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(a.)  </a:t>
            </a:r>
            <a:r>
              <a:rPr lang="en-US" dirty="0" err="1"/>
              <a:t>np.mean</a:t>
            </a:r>
            <a:r>
              <a:rPr lang="en-US" dirty="0"/>
              <a:t>(g) </a:t>
            </a:r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3889A077-FA33-44DA-AB7F-2E49CE24A001}"/>
              </a:ext>
            </a:extLst>
          </p:cNvPr>
          <p:cNvGraphicFramePr>
            <a:graphicFrameLocks/>
          </p:cNvGraphicFramePr>
          <p:nvPr/>
        </p:nvGraphicFramePr>
        <p:xfrm>
          <a:off x="4345065" y="4078211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176299-FF52-436C-B8D8-FB5DE4489A52}"/>
              </a:ext>
            </a:extLst>
          </p:cNvPr>
          <p:cNvSpPr/>
          <p:nvPr/>
        </p:nvSpPr>
        <p:spPr>
          <a:xfrm>
            <a:off x="4345065" y="4078211"/>
            <a:ext cx="3314696" cy="934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56DB88-F14A-4405-9D9C-BDDFE5BAF50A}"/>
              </a:ext>
            </a:extLst>
          </p:cNvPr>
          <p:cNvCxnSpPr>
            <a:cxnSpLocks/>
          </p:cNvCxnSpPr>
          <p:nvPr/>
        </p:nvCxnSpPr>
        <p:spPr>
          <a:xfrm>
            <a:off x="7800007" y="4543641"/>
            <a:ext cx="584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84F4FD-DEA9-44D4-9F13-3FD4425B5BF0}"/>
              </a:ext>
            </a:extLst>
          </p:cNvPr>
          <p:cNvSpPr txBox="1"/>
          <p:nvPr/>
        </p:nvSpPr>
        <p:spPr>
          <a:xfrm>
            <a:off x="284791" y="5382105"/>
            <a:ext cx="5175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Physically: average over both dimensions since didn’t specify one!  Collapsing all dimensions, end up with single value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0C0DAD-B939-4A53-906F-9F42777538E6}"/>
              </a:ext>
            </a:extLst>
          </p:cNvPr>
          <p:cNvSpPr txBox="1"/>
          <p:nvPr/>
        </p:nvSpPr>
        <p:spPr>
          <a:xfrm>
            <a:off x="8524428" y="4358975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10.125</a:t>
            </a:r>
          </a:p>
        </p:txBody>
      </p:sp>
    </p:spTree>
    <p:extLst>
      <p:ext uri="{BB962C8B-B14F-4D97-AF65-F5344CB8AC3E}">
        <p14:creationId xmlns:p14="http://schemas.microsoft.com/office/powerpoint/2010/main" val="99372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454D-0E00-4F0A-876F-3A510065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345" y="-3659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/>
              <a:t>Array operations over dimensions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6E32B2-5712-48A7-8C52-FEB1FCB0FF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3550" y="2151538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BE234-0D27-458B-9339-F867A7BC1C0A}"/>
              </a:ext>
            </a:extLst>
          </p:cNvPr>
          <p:cNvCxnSpPr>
            <a:cxnSpLocks/>
          </p:cNvCxnSpPr>
          <p:nvPr/>
        </p:nvCxnSpPr>
        <p:spPr>
          <a:xfrm>
            <a:off x="1571348" y="2287109"/>
            <a:ext cx="0" cy="7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D06A5E-EF82-43B5-8DBD-62B30AC1085B}"/>
              </a:ext>
            </a:extLst>
          </p:cNvPr>
          <p:cNvCxnSpPr>
            <a:cxnSpLocks/>
          </p:cNvCxnSpPr>
          <p:nvPr/>
        </p:nvCxnSpPr>
        <p:spPr>
          <a:xfrm>
            <a:off x="1733550" y="2024897"/>
            <a:ext cx="3244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931D4D-AAD6-43E7-8E24-CC1309A5975E}"/>
              </a:ext>
            </a:extLst>
          </p:cNvPr>
          <p:cNvSpPr txBox="1"/>
          <p:nvPr/>
        </p:nvSpPr>
        <p:spPr>
          <a:xfrm rot="16200000">
            <a:off x="87439" y="2246218"/>
            <a:ext cx="201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dimension : axis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4B07F-1754-4843-A21A-B1DA6AFFAE47}"/>
              </a:ext>
            </a:extLst>
          </p:cNvPr>
          <p:cNvSpPr txBox="1"/>
          <p:nvPr/>
        </p:nvSpPr>
        <p:spPr>
          <a:xfrm>
            <a:off x="2200345" y="1389177"/>
            <a:ext cx="277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dimension </a:t>
            </a:r>
            <a:br>
              <a:rPr lang="en-US" dirty="0"/>
            </a:br>
            <a:r>
              <a:rPr lang="en-US" dirty="0"/>
              <a:t>axis = 1</a:t>
            </a:r>
          </a:p>
        </p:txBody>
      </p:sp>
    </p:spTree>
    <p:extLst>
      <p:ext uri="{BB962C8B-B14F-4D97-AF65-F5344CB8AC3E}">
        <p14:creationId xmlns:p14="http://schemas.microsoft.com/office/powerpoint/2010/main" val="223449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454D-0E00-4F0A-876F-3A510065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345" y="-3659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/>
              <a:t>Array operations over dimensions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6E32B2-5712-48A7-8C52-FEB1FCB0F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019647"/>
              </p:ext>
            </p:extLst>
          </p:nvPr>
        </p:nvGraphicFramePr>
        <p:xfrm>
          <a:off x="1733550" y="2151538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BE234-0D27-458B-9339-F867A7BC1C0A}"/>
              </a:ext>
            </a:extLst>
          </p:cNvPr>
          <p:cNvCxnSpPr>
            <a:cxnSpLocks/>
          </p:cNvCxnSpPr>
          <p:nvPr/>
        </p:nvCxnSpPr>
        <p:spPr>
          <a:xfrm>
            <a:off x="1571348" y="2287109"/>
            <a:ext cx="0" cy="7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D06A5E-EF82-43B5-8DBD-62B30AC1085B}"/>
              </a:ext>
            </a:extLst>
          </p:cNvPr>
          <p:cNvCxnSpPr>
            <a:cxnSpLocks/>
          </p:cNvCxnSpPr>
          <p:nvPr/>
        </p:nvCxnSpPr>
        <p:spPr>
          <a:xfrm>
            <a:off x="1733550" y="2024897"/>
            <a:ext cx="3244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931D4D-AAD6-43E7-8E24-CC1309A5975E}"/>
              </a:ext>
            </a:extLst>
          </p:cNvPr>
          <p:cNvSpPr txBox="1"/>
          <p:nvPr/>
        </p:nvSpPr>
        <p:spPr>
          <a:xfrm rot="16200000">
            <a:off x="87439" y="2246218"/>
            <a:ext cx="201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dimension : axis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4B07F-1754-4843-A21A-B1DA6AFFAE47}"/>
              </a:ext>
            </a:extLst>
          </p:cNvPr>
          <p:cNvSpPr txBox="1"/>
          <p:nvPr/>
        </p:nvSpPr>
        <p:spPr>
          <a:xfrm>
            <a:off x="2200345" y="1389177"/>
            <a:ext cx="277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dimension </a:t>
            </a:r>
            <a:br>
              <a:rPr lang="en-US" dirty="0"/>
            </a:br>
            <a:r>
              <a:rPr lang="en-US" dirty="0"/>
              <a:t>axis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6FC4B-FF43-4D27-A8F8-FB32DC266894}"/>
              </a:ext>
            </a:extLst>
          </p:cNvPr>
          <p:cNvSpPr txBox="1"/>
          <p:nvPr/>
        </p:nvSpPr>
        <p:spPr>
          <a:xfrm>
            <a:off x="5796345" y="1712343"/>
            <a:ext cx="5175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wind speeds over central Illinois (gridded)  - here, at the surface and </a:t>
            </a:r>
            <a:r>
              <a:rPr lang="en-US" dirty="0">
                <a:solidFill>
                  <a:srgbClr val="FF0000"/>
                </a:solidFill>
              </a:rPr>
              <a:t>1 km above surface</a:t>
            </a:r>
            <a:r>
              <a:rPr lang="en-US" dirty="0"/>
              <a:t>– array </a:t>
            </a:r>
            <a:r>
              <a:rPr lang="en-US" b="1" dirty="0"/>
              <a:t>g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a 3D array of shape (2,4,2) – the third dimension (axis = 2) is height!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A295A-4D09-4496-AA69-43BAAF3DAA8A}"/>
              </a:ext>
            </a:extLst>
          </p:cNvPr>
          <p:cNvSpPr txBox="1"/>
          <p:nvPr/>
        </p:nvSpPr>
        <p:spPr>
          <a:xfrm>
            <a:off x="1223822" y="4545492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(a.)  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g,axis</a:t>
            </a:r>
            <a:r>
              <a:rPr lang="en-US" dirty="0"/>
              <a:t> =2) </a:t>
            </a:r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3889A077-FA33-44DA-AB7F-2E49CE24A0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327947"/>
              </p:ext>
            </p:extLst>
          </p:nvPr>
        </p:nvGraphicFramePr>
        <p:xfrm>
          <a:off x="2072549" y="2445391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12.5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584F4FD-DEA9-44D4-9F13-3FD4425B5BF0}"/>
              </a:ext>
            </a:extLst>
          </p:cNvPr>
          <p:cNvSpPr txBox="1"/>
          <p:nvPr/>
        </p:nvSpPr>
        <p:spPr>
          <a:xfrm>
            <a:off x="284791" y="5382105"/>
            <a:ext cx="5175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Physically: average over third dimension – height – result will be 2D array (2D grid) – “collapsing” the height dimension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8A0D78-B2D4-4244-86B9-808B433FB027}"/>
              </a:ext>
            </a:extLst>
          </p:cNvPr>
          <p:cNvCxnSpPr>
            <a:cxnSpLocks/>
          </p:cNvCxnSpPr>
          <p:nvPr/>
        </p:nvCxnSpPr>
        <p:spPr>
          <a:xfrm>
            <a:off x="1652440" y="2044038"/>
            <a:ext cx="582971" cy="57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690BF8-9B30-40C2-83CA-526B88C64CD9}"/>
              </a:ext>
            </a:extLst>
          </p:cNvPr>
          <p:cNvSpPr txBox="1"/>
          <p:nvPr/>
        </p:nvSpPr>
        <p:spPr>
          <a:xfrm rot="19832634">
            <a:off x="964200" y="849977"/>
            <a:ext cx="2035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third dimension</a:t>
            </a:r>
          </a:p>
          <a:p>
            <a:r>
              <a:rPr lang="en-US" dirty="0">
                <a:solidFill>
                  <a:srgbClr val="FF0000"/>
                </a:solidFill>
              </a:rPr>
              <a:t>axis =2 (coming out of page)</a:t>
            </a:r>
          </a:p>
        </p:txBody>
      </p:sp>
      <p:graphicFrame>
        <p:nvGraphicFramePr>
          <p:cNvPr id="22" name="Content Placeholder 6">
            <a:extLst>
              <a:ext uri="{FF2B5EF4-FFF2-40B4-BE49-F238E27FC236}">
                <a16:creationId xmlns:a16="http://schemas.microsoft.com/office/drawing/2014/main" id="{3D67E355-F620-42D6-8E89-E2B75A5B80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7626"/>
              </p:ext>
            </p:extLst>
          </p:nvPr>
        </p:nvGraphicFramePr>
        <p:xfrm>
          <a:off x="5969678" y="4814161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3D59787C-1192-488D-83FF-F3795CD44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474945"/>
              </p:ext>
            </p:extLst>
          </p:nvPr>
        </p:nvGraphicFramePr>
        <p:xfrm>
          <a:off x="6308677" y="5108014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12.5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18E36C9B-321A-4318-B9A1-A153A1B4485B}"/>
              </a:ext>
            </a:extLst>
          </p:cNvPr>
          <p:cNvSpPr/>
          <p:nvPr/>
        </p:nvSpPr>
        <p:spPr>
          <a:xfrm rot="19090790">
            <a:off x="6165338" y="4524219"/>
            <a:ext cx="746498" cy="1242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D5B48E-8EA5-4547-9C59-6D6C39305CDE}"/>
              </a:ext>
            </a:extLst>
          </p:cNvPr>
          <p:cNvSpPr/>
          <p:nvPr/>
        </p:nvSpPr>
        <p:spPr>
          <a:xfrm rot="19090790">
            <a:off x="6981494" y="4524220"/>
            <a:ext cx="746498" cy="1242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6E8FA6-2017-4114-B4DC-BC15239BD43C}"/>
              </a:ext>
            </a:extLst>
          </p:cNvPr>
          <p:cNvSpPr/>
          <p:nvPr/>
        </p:nvSpPr>
        <p:spPr>
          <a:xfrm rot="19090790">
            <a:off x="7849204" y="4486576"/>
            <a:ext cx="746498" cy="1242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7F7118-9961-40B9-96AD-BE264B6AD441}"/>
              </a:ext>
            </a:extLst>
          </p:cNvPr>
          <p:cNvSpPr/>
          <p:nvPr/>
        </p:nvSpPr>
        <p:spPr>
          <a:xfrm rot="19090790">
            <a:off x="8716915" y="4454416"/>
            <a:ext cx="746498" cy="1242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8B724D-3597-4AC9-A94A-B54F7F4C3286}"/>
              </a:ext>
            </a:extLst>
          </p:cNvPr>
          <p:cNvSpPr/>
          <p:nvPr/>
        </p:nvSpPr>
        <p:spPr>
          <a:xfrm rot="19090790">
            <a:off x="6056062" y="5206908"/>
            <a:ext cx="746498" cy="1242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39A76A-0D45-49FE-860F-24198D1A5B03}"/>
              </a:ext>
            </a:extLst>
          </p:cNvPr>
          <p:cNvSpPr/>
          <p:nvPr/>
        </p:nvSpPr>
        <p:spPr>
          <a:xfrm rot="19090790">
            <a:off x="6981492" y="5290688"/>
            <a:ext cx="746498" cy="1242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AE842C-CE87-4273-A0BE-A97A309911F9}"/>
              </a:ext>
            </a:extLst>
          </p:cNvPr>
          <p:cNvSpPr/>
          <p:nvPr/>
        </p:nvSpPr>
        <p:spPr>
          <a:xfrm rot="19090790">
            <a:off x="7906923" y="5212666"/>
            <a:ext cx="746498" cy="1242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EB14BA-B6C0-4012-8F9A-0C9B59FE4EE2}"/>
              </a:ext>
            </a:extLst>
          </p:cNvPr>
          <p:cNvSpPr/>
          <p:nvPr/>
        </p:nvSpPr>
        <p:spPr>
          <a:xfrm rot="19090790">
            <a:off x="8801175" y="5275193"/>
            <a:ext cx="746498" cy="1242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6">
            <a:extLst>
              <a:ext uri="{FF2B5EF4-FFF2-40B4-BE49-F238E27FC236}">
                <a16:creationId xmlns:a16="http://schemas.microsoft.com/office/drawing/2014/main" id="{870B2995-4152-4A30-BF40-463AA04C19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929694"/>
              </p:ext>
            </p:extLst>
          </p:nvPr>
        </p:nvGraphicFramePr>
        <p:xfrm>
          <a:off x="8732281" y="3309870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11.75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13.5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86B7A7-7246-435F-B1D4-1FE3F7DD3352}"/>
              </a:ext>
            </a:extLst>
          </p:cNvPr>
          <p:cNvCxnSpPr>
            <a:cxnSpLocks/>
          </p:cNvCxnSpPr>
          <p:nvPr/>
        </p:nvCxnSpPr>
        <p:spPr>
          <a:xfrm flipV="1">
            <a:off x="9729150" y="4212113"/>
            <a:ext cx="660481" cy="85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06D626D-8933-4C69-A956-121FC4ACEC28}"/>
              </a:ext>
            </a:extLst>
          </p:cNvPr>
          <p:cNvSpPr txBox="1"/>
          <p:nvPr/>
        </p:nvSpPr>
        <p:spPr>
          <a:xfrm>
            <a:off x="10205959" y="4504942"/>
            <a:ext cx="1985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average, at each location, of the surface winds + the winds at 1 km above the surface </a:t>
            </a:r>
          </a:p>
        </p:txBody>
      </p:sp>
    </p:spTree>
    <p:extLst>
      <p:ext uri="{BB962C8B-B14F-4D97-AF65-F5344CB8AC3E}">
        <p14:creationId xmlns:p14="http://schemas.microsoft.com/office/powerpoint/2010/main" val="56037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7E1F-6316-4E61-8283-731F45E2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549" y="-213384"/>
            <a:ext cx="10515600" cy="1325563"/>
          </a:xfrm>
        </p:spPr>
        <p:txBody>
          <a:bodyPr/>
          <a:lstStyle/>
          <a:p>
            <a:r>
              <a:rPr lang="en-US" dirty="0"/>
              <a:t>Array operations over dimensions: logical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9D73D-4C53-4977-9DFD-A176F9CF70BC}"/>
              </a:ext>
            </a:extLst>
          </p:cNvPr>
          <p:cNvSpPr txBox="1"/>
          <p:nvPr/>
        </p:nvSpPr>
        <p:spPr>
          <a:xfrm>
            <a:off x="1043126" y="4104431"/>
            <a:ext cx="9118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(a.)  How many wind speeds at each </a:t>
            </a:r>
            <a:r>
              <a:rPr lang="en-US" i="1" dirty="0"/>
              <a:t>location</a:t>
            </a:r>
            <a:r>
              <a:rPr lang="en-US" dirty="0"/>
              <a:t> are &gt; 10?</a:t>
            </a:r>
          </a:p>
          <a:p>
            <a:endParaRPr lang="en-US" dirty="0"/>
          </a:p>
          <a:p>
            <a:r>
              <a:rPr lang="en-US" dirty="0" err="1"/>
              <a:t>np.sum</a:t>
            </a:r>
            <a:r>
              <a:rPr lang="en-US" dirty="0"/>
              <a:t>(g&gt;10,axis=2)</a:t>
            </a:r>
          </a:p>
          <a:p>
            <a:r>
              <a:rPr lang="en-US" dirty="0"/>
              <a:t>     OR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np.where</a:t>
            </a:r>
            <a:r>
              <a:rPr lang="en-US" dirty="0"/>
              <a:t>(g&gt;10),axis=2)</a:t>
            </a:r>
          </a:p>
          <a:p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50D129-58B8-47C1-B113-AE26E1EB06FC}"/>
              </a:ext>
            </a:extLst>
          </p:cNvPr>
          <p:cNvCxnSpPr>
            <a:cxnSpLocks/>
          </p:cNvCxnSpPr>
          <p:nvPr/>
        </p:nvCxnSpPr>
        <p:spPr>
          <a:xfrm>
            <a:off x="1571348" y="2287109"/>
            <a:ext cx="0" cy="7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4DCB2E-4105-4E79-95E0-56AA78595724}"/>
              </a:ext>
            </a:extLst>
          </p:cNvPr>
          <p:cNvCxnSpPr>
            <a:cxnSpLocks/>
          </p:cNvCxnSpPr>
          <p:nvPr/>
        </p:nvCxnSpPr>
        <p:spPr>
          <a:xfrm>
            <a:off x="1733550" y="2024897"/>
            <a:ext cx="3244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851AC3-48FB-4E9C-AF62-3B5F7F1477C3}"/>
              </a:ext>
            </a:extLst>
          </p:cNvPr>
          <p:cNvSpPr txBox="1"/>
          <p:nvPr/>
        </p:nvSpPr>
        <p:spPr>
          <a:xfrm rot="16200000">
            <a:off x="87439" y="2246218"/>
            <a:ext cx="201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dimension : axis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384103-AD30-487E-8262-EAFAD157C9D1}"/>
              </a:ext>
            </a:extLst>
          </p:cNvPr>
          <p:cNvSpPr txBox="1"/>
          <p:nvPr/>
        </p:nvSpPr>
        <p:spPr>
          <a:xfrm>
            <a:off x="2200345" y="1389177"/>
            <a:ext cx="277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dimension </a:t>
            </a:r>
            <a:br>
              <a:rPr lang="en-US" dirty="0"/>
            </a:br>
            <a:r>
              <a:rPr lang="en-US" dirty="0"/>
              <a:t>axis 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96C440-25F6-48AA-8260-894B769851A7}"/>
              </a:ext>
            </a:extLst>
          </p:cNvPr>
          <p:cNvSpPr txBox="1"/>
          <p:nvPr/>
        </p:nvSpPr>
        <p:spPr>
          <a:xfrm rot="19832634">
            <a:off x="964200" y="849977"/>
            <a:ext cx="2035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third dimension</a:t>
            </a:r>
          </a:p>
          <a:p>
            <a:r>
              <a:rPr lang="en-US" dirty="0">
                <a:solidFill>
                  <a:srgbClr val="FF0000"/>
                </a:solidFill>
              </a:rPr>
              <a:t>axis =2 (coming out of page)</a:t>
            </a:r>
          </a:p>
        </p:txBody>
      </p:sp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16C8AF2E-97E8-446A-AEC0-D1A2F76BF2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3550" y="2151538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CAD0B395-FFDD-4989-AB81-ED922D379E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023728"/>
              </p:ext>
            </p:extLst>
          </p:nvPr>
        </p:nvGraphicFramePr>
        <p:xfrm>
          <a:off x="2072549" y="2445391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550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906800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12.5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223478-6CDF-43F5-B000-7A9A15BD9D7B}"/>
              </a:ext>
            </a:extLst>
          </p:cNvPr>
          <p:cNvCxnSpPr>
            <a:cxnSpLocks/>
          </p:cNvCxnSpPr>
          <p:nvPr/>
        </p:nvCxnSpPr>
        <p:spPr>
          <a:xfrm>
            <a:off x="1652440" y="2044038"/>
            <a:ext cx="582971" cy="57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67122B-45A3-47A5-83B0-8F81E4F83E29}"/>
              </a:ext>
            </a:extLst>
          </p:cNvPr>
          <p:cNvCxnSpPr>
            <a:cxnSpLocks/>
          </p:cNvCxnSpPr>
          <p:nvPr/>
        </p:nvCxnSpPr>
        <p:spPr>
          <a:xfrm flipH="1">
            <a:off x="2235411" y="4661530"/>
            <a:ext cx="2812838" cy="516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157660-7E7F-4E26-AF4A-15E8D489801A}"/>
              </a:ext>
            </a:extLst>
          </p:cNvPr>
          <p:cNvSpPr txBox="1"/>
          <p:nvPr/>
        </p:nvSpPr>
        <p:spPr>
          <a:xfrm>
            <a:off x="5048250" y="4571712"/>
            <a:ext cx="6305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This returns a Boolean array – True where condition is met, False where not met – this is a MASK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Key: True = 1, False = 0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It’s a 3D array of Trues/</a:t>
            </a:r>
            <a:r>
              <a:rPr lang="en-US" dirty="0" err="1">
                <a:solidFill>
                  <a:srgbClr val="00B050"/>
                </a:solidFill>
              </a:rPr>
              <a:t>Falses</a:t>
            </a:r>
            <a:r>
              <a:rPr lang="en-US" dirty="0">
                <a:solidFill>
                  <a:srgbClr val="00B050"/>
                </a:solidFill>
              </a:rPr>
              <a:t> – count up # of Trues along vertical axis (third axis; axis = 2) by SUMMING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F594D8-5AD7-4C32-8225-49D60A30F5D1}"/>
              </a:ext>
            </a:extLst>
          </p:cNvPr>
          <p:cNvCxnSpPr>
            <a:cxnSpLocks/>
          </p:cNvCxnSpPr>
          <p:nvPr/>
        </p:nvCxnSpPr>
        <p:spPr>
          <a:xfrm flipH="1">
            <a:off x="2760955" y="4713165"/>
            <a:ext cx="2287294" cy="5570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6">
            <a:extLst>
              <a:ext uri="{FF2B5EF4-FFF2-40B4-BE49-F238E27FC236}">
                <a16:creationId xmlns:a16="http://schemas.microsoft.com/office/drawing/2014/main" id="{EBE41BC1-CF06-4E56-8ED5-56FEE5128F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313056"/>
              </p:ext>
            </p:extLst>
          </p:nvPr>
        </p:nvGraphicFramePr>
        <p:xfrm>
          <a:off x="5985518" y="1007672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graphicFrame>
        <p:nvGraphicFramePr>
          <p:cNvPr id="33" name="Content Placeholder 6">
            <a:extLst>
              <a:ext uri="{FF2B5EF4-FFF2-40B4-BE49-F238E27FC236}">
                <a16:creationId xmlns:a16="http://schemas.microsoft.com/office/drawing/2014/main" id="{838DD731-3525-4EAC-8FD5-911075835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847361"/>
              </p:ext>
            </p:extLst>
          </p:nvPr>
        </p:nvGraphicFramePr>
        <p:xfrm>
          <a:off x="5991789" y="2291435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E06AE24-23E1-49DD-96A9-D8CBED32EE06}"/>
              </a:ext>
            </a:extLst>
          </p:cNvPr>
          <p:cNvSpPr txBox="1"/>
          <p:nvPr/>
        </p:nvSpPr>
        <p:spPr>
          <a:xfrm>
            <a:off x="9412741" y="1271280"/>
            <a:ext cx="277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Winds at surface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ABF77-9312-483F-8FA2-E06FA648A989}"/>
              </a:ext>
            </a:extLst>
          </p:cNvPr>
          <p:cNvSpPr txBox="1"/>
          <p:nvPr/>
        </p:nvSpPr>
        <p:spPr>
          <a:xfrm>
            <a:off x="9390537" y="2543340"/>
            <a:ext cx="277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Winds 1 km above surface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7D06CA-DA90-4A3C-B754-17DF595695A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583402" y="1474953"/>
            <a:ext cx="3402116" cy="676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9F15EE-5C4A-4594-AF0C-602AC74629F8}"/>
              </a:ext>
            </a:extLst>
          </p:cNvPr>
          <p:cNvCxnSpPr>
            <a:cxnSpLocks/>
          </p:cNvCxnSpPr>
          <p:nvPr/>
        </p:nvCxnSpPr>
        <p:spPr>
          <a:xfrm flipV="1">
            <a:off x="5387249" y="3086100"/>
            <a:ext cx="708751" cy="2088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5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7E1F-6316-4E61-8283-731F45E2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549" y="-213384"/>
            <a:ext cx="10515600" cy="1325563"/>
          </a:xfrm>
        </p:spPr>
        <p:txBody>
          <a:bodyPr/>
          <a:lstStyle/>
          <a:p>
            <a:r>
              <a:rPr lang="en-US" dirty="0"/>
              <a:t>Array operations over dimensions: logical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9D73D-4C53-4977-9DFD-A176F9CF70BC}"/>
              </a:ext>
            </a:extLst>
          </p:cNvPr>
          <p:cNvSpPr txBox="1"/>
          <p:nvPr/>
        </p:nvSpPr>
        <p:spPr>
          <a:xfrm>
            <a:off x="1043126" y="4104431"/>
            <a:ext cx="9118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(a.)  How many wind speeds at each </a:t>
            </a:r>
            <a:r>
              <a:rPr lang="en-US" i="1" dirty="0"/>
              <a:t>location</a:t>
            </a:r>
            <a:r>
              <a:rPr lang="en-US" dirty="0"/>
              <a:t> are &gt; 10?</a:t>
            </a:r>
          </a:p>
          <a:p>
            <a:endParaRPr lang="en-US" dirty="0"/>
          </a:p>
          <a:p>
            <a:r>
              <a:rPr lang="en-US" dirty="0" err="1"/>
              <a:t>np.sum</a:t>
            </a:r>
            <a:r>
              <a:rPr lang="en-US" dirty="0"/>
              <a:t>(g&gt;10,axis=2)</a:t>
            </a:r>
          </a:p>
          <a:p>
            <a:r>
              <a:rPr lang="en-US" dirty="0"/>
              <a:t>     OR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np.where</a:t>
            </a:r>
            <a:r>
              <a:rPr lang="en-US" dirty="0"/>
              <a:t>(g&gt;10),axis=2)</a:t>
            </a:r>
          </a:p>
          <a:p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50D129-58B8-47C1-B113-AE26E1EB06FC}"/>
              </a:ext>
            </a:extLst>
          </p:cNvPr>
          <p:cNvCxnSpPr>
            <a:cxnSpLocks/>
          </p:cNvCxnSpPr>
          <p:nvPr/>
        </p:nvCxnSpPr>
        <p:spPr>
          <a:xfrm>
            <a:off x="1571348" y="2287109"/>
            <a:ext cx="0" cy="7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4DCB2E-4105-4E79-95E0-56AA78595724}"/>
              </a:ext>
            </a:extLst>
          </p:cNvPr>
          <p:cNvCxnSpPr>
            <a:cxnSpLocks/>
          </p:cNvCxnSpPr>
          <p:nvPr/>
        </p:nvCxnSpPr>
        <p:spPr>
          <a:xfrm>
            <a:off x="1733550" y="2024897"/>
            <a:ext cx="3244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851AC3-48FB-4E9C-AF62-3B5F7F1477C3}"/>
              </a:ext>
            </a:extLst>
          </p:cNvPr>
          <p:cNvSpPr txBox="1"/>
          <p:nvPr/>
        </p:nvSpPr>
        <p:spPr>
          <a:xfrm rot="16200000">
            <a:off x="87439" y="2246218"/>
            <a:ext cx="201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dimension : axis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384103-AD30-487E-8262-EAFAD157C9D1}"/>
              </a:ext>
            </a:extLst>
          </p:cNvPr>
          <p:cNvSpPr txBox="1"/>
          <p:nvPr/>
        </p:nvSpPr>
        <p:spPr>
          <a:xfrm>
            <a:off x="2200345" y="1389177"/>
            <a:ext cx="277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dimension </a:t>
            </a:r>
            <a:br>
              <a:rPr lang="en-US" dirty="0"/>
            </a:br>
            <a:r>
              <a:rPr lang="en-US" dirty="0"/>
              <a:t>axis 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96C440-25F6-48AA-8260-894B769851A7}"/>
              </a:ext>
            </a:extLst>
          </p:cNvPr>
          <p:cNvSpPr txBox="1"/>
          <p:nvPr/>
        </p:nvSpPr>
        <p:spPr>
          <a:xfrm rot="19832634">
            <a:off x="964200" y="849977"/>
            <a:ext cx="2035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third dimension</a:t>
            </a:r>
          </a:p>
          <a:p>
            <a:r>
              <a:rPr lang="en-US" dirty="0">
                <a:solidFill>
                  <a:srgbClr val="FF0000"/>
                </a:solidFill>
              </a:rPr>
              <a:t>axis =2 (coming out of page)</a:t>
            </a:r>
          </a:p>
        </p:txBody>
      </p:sp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16C8AF2E-97E8-446A-AEC0-D1A2F76BF2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3550" y="2151538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CAD0B395-FFDD-4989-AB81-ED922D379EE3}"/>
              </a:ext>
            </a:extLst>
          </p:cNvPr>
          <p:cNvGraphicFramePr>
            <a:graphicFrameLocks/>
          </p:cNvGraphicFramePr>
          <p:nvPr/>
        </p:nvGraphicFramePr>
        <p:xfrm>
          <a:off x="2072549" y="2445391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550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906800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12.5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223478-6CDF-43F5-B000-7A9A15BD9D7B}"/>
              </a:ext>
            </a:extLst>
          </p:cNvPr>
          <p:cNvCxnSpPr>
            <a:cxnSpLocks/>
          </p:cNvCxnSpPr>
          <p:nvPr/>
        </p:nvCxnSpPr>
        <p:spPr>
          <a:xfrm>
            <a:off x="1652440" y="2044038"/>
            <a:ext cx="582971" cy="57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67122B-45A3-47A5-83B0-8F81E4F83E29}"/>
              </a:ext>
            </a:extLst>
          </p:cNvPr>
          <p:cNvCxnSpPr>
            <a:cxnSpLocks/>
          </p:cNvCxnSpPr>
          <p:nvPr/>
        </p:nvCxnSpPr>
        <p:spPr>
          <a:xfrm flipH="1">
            <a:off x="2235411" y="4661530"/>
            <a:ext cx="2812838" cy="516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157660-7E7F-4E26-AF4A-15E8D489801A}"/>
              </a:ext>
            </a:extLst>
          </p:cNvPr>
          <p:cNvSpPr txBox="1"/>
          <p:nvPr/>
        </p:nvSpPr>
        <p:spPr>
          <a:xfrm>
            <a:off x="5048250" y="4571712"/>
            <a:ext cx="6305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This returns a Boolean array – True where condition is met, False where not met – this is a MASK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Key: True = 1, False = 0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It’s a 3D array of Trues/</a:t>
            </a:r>
            <a:r>
              <a:rPr lang="en-US" dirty="0" err="1">
                <a:solidFill>
                  <a:srgbClr val="00B050"/>
                </a:solidFill>
              </a:rPr>
              <a:t>Falses</a:t>
            </a:r>
            <a:r>
              <a:rPr lang="en-US" dirty="0">
                <a:solidFill>
                  <a:srgbClr val="00B050"/>
                </a:solidFill>
              </a:rPr>
              <a:t> – count up # of Trues along vertical axis (third axis; axis = 2) by SUMMING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F594D8-5AD7-4C32-8225-49D60A30F5D1}"/>
              </a:ext>
            </a:extLst>
          </p:cNvPr>
          <p:cNvCxnSpPr>
            <a:cxnSpLocks/>
          </p:cNvCxnSpPr>
          <p:nvPr/>
        </p:nvCxnSpPr>
        <p:spPr>
          <a:xfrm flipH="1">
            <a:off x="2760955" y="4713165"/>
            <a:ext cx="2287294" cy="5570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6">
            <a:extLst>
              <a:ext uri="{FF2B5EF4-FFF2-40B4-BE49-F238E27FC236}">
                <a16:creationId xmlns:a16="http://schemas.microsoft.com/office/drawing/2014/main" id="{EBE41BC1-CF06-4E56-8ED5-56FEE5128F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516101"/>
              </p:ext>
            </p:extLst>
          </p:nvPr>
        </p:nvGraphicFramePr>
        <p:xfrm>
          <a:off x="5985518" y="1007672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graphicFrame>
        <p:nvGraphicFramePr>
          <p:cNvPr id="33" name="Content Placeholder 6">
            <a:extLst>
              <a:ext uri="{FF2B5EF4-FFF2-40B4-BE49-F238E27FC236}">
                <a16:creationId xmlns:a16="http://schemas.microsoft.com/office/drawing/2014/main" id="{838DD731-3525-4EAC-8FD5-911075835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717615"/>
              </p:ext>
            </p:extLst>
          </p:nvPr>
        </p:nvGraphicFramePr>
        <p:xfrm>
          <a:off x="5991789" y="2291435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E06AE24-23E1-49DD-96A9-D8CBED32EE06}"/>
              </a:ext>
            </a:extLst>
          </p:cNvPr>
          <p:cNvSpPr txBox="1"/>
          <p:nvPr/>
        </p:nvSpPr>
        <p:spPr>
          <a:xfrm>
            <a:off x="9412741" y="1271280"/>
            <a:ext cx="277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Winds at surface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ABF77-9312-483F-8FA2-E06FA648A989}"/>
              </a:ext>
            </a:extLst>
          </p:cNvPr>
          <p:cNvSpPr txBox="1"/>
          <p:nvPr/>
        </p:nvSpPr>
        <p:spPr>
          <a:xfrm>
            <a:off x="9390537" y="2543340"/>
            <a:ext cx="277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Winds 1 km above surface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7D06CA-DA90-4A3C-B754-17DF595695A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583402" y="1474953"/>
            <a:ext cx="3402116" cy="676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9F15EE-5C4A-4594-AF0C-602AC74629F8}"/>
              </a:ext>
            </a:extLst>
          </p:cNvPr>
          <p:cNvCxnSpPr>
            <a:cxnSpLocks/>
          </p:cNvCxnSpPr>
          <p:nvPr/>
        </p:nvCxnSpPr>
        <p:spPr>
          <a:xfrm flipV="1">
            <a:off x="5387249" y="3086100"/>
            <a:ext cx="708751" cy="2088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7E1F-6316-4E61-8283-731F45E2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549" y="-213384"/>
            <a:ext cx="10515600" cy="1325563"/>
          </a:xfrm>
        </p:spPr>
        <p:txBody>
          <a:bodyPr/>
          <a:lstStyle/>
          <a:p>
            <a:r>
              <a:rPr lang="en-US" dirty="0"/>
              <a:t>Array operations over dimensions: logical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9D73D-4C53-4977-9DFD-A176F9CF70BC}"/>
              </a:ext>
            </a:extLst>
          </p:cNvPr>
          <p:cNvSpPr txBox="1"/>
          <p:nvPr/>
        </p:nvSpPr>
        <p:spPr>
          <a:xfrm>
            <a:off x="1043126" y="4104431"/>
            <a:ext cx="9118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(a.)  How many wind speeds at each </a:t>
            </a:r>
            <a:r>
              <a:rPr lang="en-US" i="1" dirty="0"/>
              <a:t>location</a:t>
            </a:r>
            <a:r>
              <a:rPr lang="en-US" dirty="0"/>
              <a:t> are &gt; 10?</a:t>
            </a:r>
          </a:p>
          <a:p>
            <a:endParaRPr lang="en-US" dirty="0"/>
          </a:p>
          <a:p>
            <a:r>
              <a:rPr lang="en-US" dirty="0" err="1"/>
              <a:t>np.sum</a:t>
            </a:r>
            <a:r>
              <a:rPr lang="en-US" dirty="0"/>
              <a:t>(g&gt;10,axis=2)</a:t>
            </a:r>
          </a:p>
          <a:p>
            <a:r>
              <a:rPr lang="en-US" dirty="0"/>
              <a:t>     OR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np.where</a:t>
            </a:r>
            <a:r>
              <a:rPr lang="en-US" dirty="0"/>
              <a:t>(g&gt;10),axis=2)</a:t>
            </a:r>
          </a:p>
          <a:p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50D129-58B8-47C1-B113-AE26E1EB06FC}"/>
              </a:ext>
            </a:extLst>
          </p:cNvPr>
          <p:cNvCxnSpPr>
            <a:cxnSpLocks/>
          </p:cNvCxnSpPr>
          <p:nvPr/>
        </p:nvCxnSpPr>
        <p:spPr>
          <a:xfrm>
            <a:off x="1571348" y="2287109"/>
            <a:ext cx="0" cy="7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4DCB2E-4105-4E79-95E0-56AA78595724}"/>
              </a:ext>
            </a:extLst>
          </p:cNvPr>
          <p:cNvCxnSpPr>
            <a:cxnSpLocks/>
          </p:cNvCxnSpPr>
          <p:nvPr/>
        </p:nvCxnSpPr>
        <p:spPr>
          <a:xfrm>
            <a:off x="1733550" y="2024897"/>
            <a:ext cx="3244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851AC3-48FB-4E9C-AF62-3B5F7F1477C3}"/>
              </a:ext>
            </a:extLst>
          </p:cNvPr>
          <p:cNvSpPr txBox="1"/>
          <p:nvPr/>
        </p:nvSpPr>
        <p:spPr>
          <a:xfrm rot="16200000">
            <a:off x="87439" y="2246218"/>
            <a:ext cx="201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dimension : axis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384103-AD30-487E-8262-EAFAD157C9D1}"/>
              </a:ext>
            </a:extLst>
          </p:cNvPr>
          <p:cNvSpPr txBox="1"/>
          <p:nvPr/>
        </p:nvSpPr>
        <p:spPr>
          <a:xfrm>
            <a:off x="2200345" y="1389177"/>
            <a:ext cx="277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dimension </a:t>
            </a:r>
            <a:br>
              <a:rPr lang="en-US" dirty="0"/>
            </a:br>
            <a:r>
              <a:rPr lang="en-US" dirty="0"/>
              <a:t>axis 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96C440-25F6-48AA-8260-894B769851A7}"/>
              </a:ext>
            </a:extLst>
          </p:cNvPr>
          <p:cNvSpPr txBox="1"/>
          <p:nvPr/>
        </p:nvSpPr>
        <p:spPr>
          <a:xfrm rot="19832634">
            <a:off x="964200" y="849977"/>
            <a:ext cx="2035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third dimension</a:t>
            </a:r>
          </a:p>
          <a:p>
            <a:r>
              <a:rPr lang="en-US" dirty="0">
                <a:solidFill>
                  <a:srgbClr val="FF0000"/>
                </a:solidFill>
              </a:rPr>
              <a:t>axis =2 (coming out of page)</a:t>
            </a:r>
          </a:p>
        </p:txBody>
      </p:sp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16C8AF2E-97E8-446A-AEC0-D1A2F76BF2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3550" y="2151538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CAD0B395-FFDD-4989-AB81-ED922D379EE3}"/>
              </a:ext>
            </a:extLst>
          </p:cNvPr>
          <p:cNvGraphicFramePr>
            <a:graphicFrameLocks/>
          </p:cNvGraphicFramePr>
          <p:nvPr/>
        </p:nvGraphicFramePr>
        <p:xfrm>
          <a:off x="2072549" y="2445391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12.5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223478-6CDF-43F5-B000-7A9A15BD9D7B}"/>
              </a:ext>
            </a:extLst>
          </p:cNvPr>
          <p:cNvCxnSpPr>
            <a:cxnSpLocks/>
          </p:cNvCxnSpPr>
          <p:nvPr/>
        </p:nvCxnSpPr>
        <p:spPr>
          <a:xfrm>
            <a:off x="1652440" y="2044038"/>
            <a:ext cx="582971" cy="57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67122B-45A3-47A5-83B0-8F81E4F83E29}"/>
              </a:ext>
            </a:extLst>
          </p:cNvPr>
          <p:cNvCxnSpPr>
            <a:cxnSpLocks/>
          </p:cNvCxnSpPr>
          <p:nvPr/>
        </p:nvCxnSpPr>
        <p:spPr>
          <a:xfrm flipH="1">
            <a:off x="2235411" y="4661530"/>
            <a:ext cx="2812838" cy="516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157660-7E7F-4E26-AF4A-15E8D489801A}"/>
              </a:ext>
            </a:extLst>
          </p:cNvPr>
          <p:cNvSpPr txBox="1"/>
          <p:nvPr/>
        </p:nvSpPr>
        <p:spPr>
          <a:xfrm>
            <a:off x="5048250" y="4571712"/>
            <a:ext cx="6305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This returns a Boolean array – True where condition is met, False where not met – this is a MASK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Key: True = 1, False = 0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It’s a 3D array of Trues/</a:t>
            </a:r>
            <a:r>
              <a:rPr lang="en-US" dirty="0" err="1">
                <a:solidFill>
                  <a:srgbClr val="00B050"/>
                </a:solidFill>
              </a:rPr>
              <a:t>Falses</a:t>
            </a:r>
            <a:r>
              <a:rPr lang="en-US" dirty="0">
                <a:solidFill>
                  <a:srgbClr val="00B050"/>
                </a:solidFill>
              </a:rPr>
              <a:t> – count up # of Trues along vertical axis (third axis; axis = 2) by SUMMING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F594D8-5AD7-4C32-8225-49D60A30F5D1}"/>
              </a:ext>
            </a:extLst>
          </p:cNvPr>
          <p:cNvCxnSpPr>
            <a:cxnSpLocks/>
          </p:cNvCxnSpPr>
          <p:nvPr/>
        </p:nvCxnSpPr>
        <p:spPr>
          <a:xfrm flipH="1">
            <a:off x="2760955" y="4713165"/>
            <a:ext cx="2287294" cy="5570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6">
            <a:extLst>
              <a:ext uri="{FF2B5EF4-FFF2-40B4-BE49-F238E27FC236}">
                <a16:creationId xmlns:a16="http://schemas.microsoft.com/office/drawing/2014/main" id="{12CBEBC7-3BEB-4D23-B3B2-16BA5516F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88047"/>
              </p:ext>
            </p:extLst>
          </p:nvPr>
        </p:nvGraphicFramePr>
        <p:xfrm>
          <a:off x="5985518" y="1007672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(0)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 (0)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(0)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6">
            <a:extLst>
              <a:ext uri="{FF2B5EF4-FFF2-40B4-BE49-F238E27FC236}">
                <a16:creationId xmlns:a16="http://schemas.microsoft.com/office/drawing/2014/main" id="{0618B3ED-E01A-455D-9E74-36AECE885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669507"/>
              </p:ext>
            </p:extLst>
          </p:nvPr>
        </p:nvGraphicFramePr>
        <p:xfrm>
          <a:off x="6379859" y="1369376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 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 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 (1)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 (0)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 (1)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 (1)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 (1)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 (1)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C426B89-0DEE-4C1B-9ECB-BBA03876417A}"/>
              </a:ext>
            </a:extLst>
          </p:cNvPr>
          <p:cNvSpPr txBox="1"/>
          <p:nvPr/>
        </p:nvSpPr>
        <p:spPr>
          <a:xfrm>
            <a:off x="9414192" y="925191"/>
            <a:ext cx="277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Winds at surface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83E082-5515-4118-82EB-16A960E9AAC6}"/>
              </a:ext>
            </a:extLst>
          </p:cNvPr>
          <p:cNvSpPr txBox="1"/>
          <p:nvPr/>
        </p:nvSpPr>
        <p:spPr>
          <a:xfrm>
            <a:off x="9551247" y="1600808"/>
            <a:ext cx="230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Winds 1 km above surface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856EBD-3079-4D18-9DF3-023E6958F502}"/>
              </a:ext>
            </a:extLst>
          </p:cNvPr>
          <p:cNvSpPr txBox="1"/>
          <p:nvPr/>
        </p:nvSpPr>
        <p:spPr>
          <a:xfrm>
            <a:off x="9414192" y="927513"/>
            <a:ext cx="277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Winds at surface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F83F5C-4023-4B1C-8377-5E7528787F7B}"/>
              </a:ext>
            </a:extLst>
          </p:cNvPr>
          <p:cNvSpPr txBox="1"/>
          <p:nvPr/>
        </p:nvSpPr>
        <p:spPr>
          <a:xfrm>
            <a:off x="5841548" y="2686604"/>
            <a:ext cx="277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Result:</a:t>
            </a:r>
          </a:p>
        </p:txBody>
      </p:sp>
      <p:graphicFrame>
        <p:nvGraphicFramePr>
          <p:cNvPr id="35" name="Content Placeholder 6">
            <a:extLst>
              <a:ext uri="{FF2B5EF4-FFF2-40B4-BE49-F238E27FC236}">
                <a16:creationId xmlns:a16="http://schemas.microsoft.com/office/drawing/2014/main" id="{44E230AD-6C2B-4B56-B0B0-C3217DF23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795814"/>
              </p:ext>
            </p:extLst>
          </p:nvPr>
        </p:nvGraphicFramePr>
        <p:xfrm>
          <a:off x="6804751" y="2645622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DCC8D592-21CA-4357-8333-173CB70BEB16}"/>
              </a:ext>
            </a:extLst>
          </p:cNvPr>
          <p:cNvSpPr txBox="1"/>
          <p:nvPr/>
        </p:nvSpPr>
        <p:spPr>
          <a:xfrm>
            <a:off x="6246644" y="3596600"/>
            <a:ext cx="59453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</a:rPr>
              <a:t>Summed # of True along the vertical axis (third dimension) at each location, so result is 2D array (of </a:t>
            </a:r>
            <a:r>
              <a:rPr lang="en-US" sz="1500" dirty="0" err="1">
                <a:solidFill>
                  <a:srgbClr val="0070C0"/>
                </a:solidFill>
              </a:rPr>
              <a:t>lat</a:t>
            </a:r>
            <a:r>
              <a:rPr lang="en-US" sz="1500" dirty="0">
                <a:solidFill>
                  <a:srgbClr val="0070C0"/>
                </a:solidFill>
              </a:rPr>
              <a:t> and </a:t>
            </a:r>
            <a:r>
              <a:rPr lang="en-US" sz="1500" dirty="0" err="1">
                <a:solidFill>
                  <a:srgbClr val="0070C0"/>
                </a:solidFill>
              </a:rPr>
              <a:t>lon</a:t>
            </a:r>
            <a:r>
              <a:rPr lang="en-US" sz="1500" dirty="0">
                <a:solidFill>
                  <a:srgbClr val="0070C0"/>
                </a:solidFill>
              </a:rPr>
              <a:t> dimensions).  </a:t>
            </a:r>
            <a:r>
              <a:rPr lang="en-US" sz="1500" b="1" dirty="0">
                <a:solidFill>
                  <a:srgbClr val="0070C0"/>
                </a:solidFill>
              </a:rPr>
              <a:t>Why? </a:t>
            </a:r>
            <a:r>
              <a:rPr lang="en-US" sz="1500" dirty="0">
                <a:solidFill>
                  <a:srgbClr val="0070C0"/>
                </a:solidFill>
              </a:rPr>
              <a:t>We </a:t>
            </a:r>
            <a:r>
              <a:rPr lang="en-US" sz="1500" i="1" dirty="0">
                <a:solidFill>
                  <a:srgbClr val="0070C0"/>
                </a:solidFill>
              </a:rPr>
              <a:t>collapsed</a:t>
            </a:r>
            <a:r>
              <a:rPr lang="en-US" sz="1500" dirty="0">
                <a:solidFill>
                  <a:srgbClr val="0070C0"/>
                </a:solidFill>
              </a:rPr>
              <a:t> the third dimension by taking an aggregate operation over it</a:t>
            </a:r>
          </a:p>
        </p:txBody>
      </p:sp>
    </p:spTree>
    <p:extLst>
      <p:ext uri="{BB962C8B-B14F-4D97-AF65-F5344CB8AC3E}">
        <p14:creationId xmlns:p14="http://schemas.microsoft.com/office/powerpoint/2010/main" val="188752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8989-1934-407F-BA6B-5A2E4D6B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6EE6-DD59-4C47-A904-4A9DFEBD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Qs on Week 3 Homework?</a:t>
            </a:r>
          </a:p>
          <a:p>
            <a:endParaRPr lang="en-US" dirty="0"/>
          </a:p>
          <a:p>
            <a:r>
              <a:rPr lang="en-US" dirty="0"/>
              <a:t>What’s on tap for Week 4 – walkthrough video for longer overview</a:t>
            </a:r>
          </a:p>
          <a:p>
            <a:endParaRPr lang="en-US" dirty="0"/>
          </a:p>
          <a:p>
            <a:r>
              <a:rPr lang="en-US" dirty="0"/>
              <a:t>Remember, keep an eye out for Project Plan Worksheet (Milestone #1)</a:t>
            </a:r>
          </a:p>
        </p:txBody>
      </p:sp>
    </p:spTree>
    <p:extLst>
      <p:ext uri="{BB962C8B-B14F-4D97-AF65-F5344CB8AC3E}">
        <p14:creationId xmlns:p14="http://schemas.microsoft.com/office/powerpoint/2010/main" val="273912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722C-8105-44DB-AF40-12FB0962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BCA9-4C22-4841-B1B7-E637B620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reminders!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Week 3 Review – Quiz, Lessons, In-Module Exercises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Week 2 Homework Solution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Discussion time!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Mini lesson on multidimensional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Looking ahead at Week 4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7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949C-70AA-4EEE-B2F9-D43BE917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9C8C-C902-45C9-AF7C-E746A676D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58" y="1388848"/>
            <a:ext cx="11341963" cy="5322670"/>
          </a:xfrm>
        </p:spPr>
        <p:txBody>
          <a:bodyPr>
            <a:normAutofit fontScale="92500"/>
          </a:bodyPr>
          <a:lstStyle/>
          <a:p>
            <a:r>
              <a:rPr lang="en-US" dirty="0"/>
              <a:t>Please review feedback + solutions, </a:t>
            </a:r>
            <a:r>
              <a:rPr lang="en-US" dirty="0" err="1"/>
              <a:t>esp</a:t>
            </a:r>
            <a:r>
              <a:rPr lang="en-US" dirty="0"/>
              <a:t> for Assignments + In-Module Exercises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Office hours 1-2 PM on Wednesdays or by appointment – easy link on Moodle where you can automatically sign up for a meeting with me!  Please utilize!</a:t>
            </a:r>
          </a:p>
          <a:p>
            <a:endParaRPr lang="en-US" dirty="0"/>
          </a:p>
          <a:p>
            <a:r>
              <a:rPr lang="en-US" dirty="0" err="1"/>
              <a:t>DeCaria</a:t>
            </a:r>
            <a:r>
              <a:rPr lang="en-US" dirty="0"/>
              <a:t> textbook for this class is handy, but as mentioned first week, up to you, and give you equivalent readings in open-source textbooks as much as possible</a:t>
            </a:r>
          </a:p>
          <a:p>
            <a:endParaRPr lang="en-US" dirty="0"/>
          </a:p>
          <a:p>
            <a:r>
              <a:rPr lang="en-US" dirty="0"/>
              <a:t>Please have Slack notifications turned on – I post intermediate updates, hints, etc. on Slack – easier and more interactive </a:t>
            </a:r>
          </a:p>
          <a:p>
            <a:endParaRPr lang="en-US" dirty="0"/>
          </a:p>
          <a:p>
            <a:r>
              <a:rPr lang="en-US" i="1" dirty="0"/>
              <a:t>Keep an eye out for your project plan worksheet – will be due Monday, Feb 21!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146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949C-70AA-4EEE-B2F9-D43BE917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Quiz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88984-C116-43F3-80ED-775C2F24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400"/>
            <a:ext cx="12192000" cy="625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844ACB-A56E-4FE9-B489-91E4D3943D2B}"/>
              </a:ext>
            </a:extLst>
          </p:cNvPr>
          <p:cNvSpPr txBox="1"/>
          <p:nvPr/>
        </p:nvSpPr>
        <p:spPr>
          <a:xfrm>
            <a:off x="6915150" y="1690688"/>
            <a:ext cx="3667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(c.) A positive relationship – as amount of fiber in cereal increases, amount of potassium tends to as well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Nothing about ‘causation though’ -&gt; statistical relationship does NOT necessarily suggest a physical relationship!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D3C0D0-C636-4804-ACAF-13FCB865C70D}"/>
              </a:ext>
            </a:extLst>
          </p:cNvPr>
          <p:cNvSpPr txBox="1">
            <a:spLocks/>
          </p:cNvSpPr>
          <p:nvPr/>
        </p:nvSpPr>
        <p:spPr>
          <a:xfrm>
            <a:off x="617738" y="-400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3 Quiz</a:t>
            </a:r>
          </a:p>
        </p:txBody>
      </p:sp>
    </p:spTree>
    <p:extLst>
      <p:ext uri="{BB962C8B-B14F-4D97-AF65-F5344CB8AC3E}">
        <p14:creationId xmlns:p14="http://schemas.microsoft.com/office/powerpoint/2010/main" val="302784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FA39-1477-4B8F-A8E8-1D9036B9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8D53-0EE7-4F1F-8045-19EBB60E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distinction between size and shape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7DBF2-E597-445D-BB23-4BE3DA1A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6026"/>
            <a:ext cx="9632272" cy="134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6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4CD7-052F-41C9-87BE-D96601DF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B747-601D-4512-9FAF-6A11831F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my feedback to you, and solution/grading breakdown</a:t>
            </a:r>
          </a:p>
          <a:p>
            <a:endParaRPr lang="en-US" dirty="0"/>
          </a:p>
          <a:p>
            <a:r>
              <a:rPr lang="en-US" dirty="0"/>
              <a:t>Full credit for Q4 does not constitute approval of using that dataset for your project </a:t>
            </a:r>
          </a:p>
          <a:p>
            <a:endParaRPr lang="en-US" dirty="0"/>
          </a:p>
          <a:p>
            <a:r>
              <a:rPr lang="en-US" dirty="0"/>
              <a:t>Don’t forget key elements of plot:</a:t>
            </a:r>
          </a:p>
          <a:p>
            <a:pPr lvl="1"/>
            <a:r>
              <a:rPr lang="en-US" dirty="0"/>
              <a:t>Descriptive title</a:t>
            </a:r>
          </a:p>
          <a:p>
            <a:pPr lvl="1"/>
            <a:r>
              <a:rPr lang="en-US" dirty="0"/>
              <a:t>x and y-axis labels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1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4CD7-052F-41C9-87BE-D96601DF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In-Module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B747-601D-4512-9FAF-6A11831F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my feedback to you and solution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Careful when indexing!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3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0BD3-FEC5-403A-9FAD-F43FCF22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It’s….discussion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E84F-9D21-460A-BF0A-B0579698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8080" cy="4351338"/>
          </a:xfrm>
        </p:spPr>
        <p:txBody>
          <a:bodyPr/>
          <a:lstStyle/>
          <a:p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Calibri "/>
              </a:rPr>
              <a:t>What helps make a visualization clear, effective, and easy-to-interpret?  Discuss specific examples if you have them, please!  (Include links or one or two images)   If time permits, discuss more subtle considerations!</a:t>
            </a:r>
          </a:p>
          <a:p>
            <a:pPr marL="0" indent="0">
              <a:buNone/>
            </a:pPr>
            <a:endParaRPr lang="en-US" sz="2600" b="1" dirty="0">
              <a:solidFill>
                <a:srgbClr val="000000"/>
              </a:solidFill>
              <a:latin typeface="Calibri 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45185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454D-0E00-4F0A-876F-3A51006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 over dimensions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6E32B2-5712-48A7-8C52-FEB1FCB0FF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3550" y="2151538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BE234-0D27-458B-9339-F867A7BC1C0A}"/>
              </a:ext>
            </a:extLst>
          </p:cNvPr>
          <p:cNvCxnSpPr>
            <a:cxnSpLocks/>
          </p:cNvCxnSpPr>
          <p:nvPr/>
        </p:nvCxnSpPr>
        <p:spPr>
          <a:xfrm>
            <a:off x="1571348" y="2287109"/>
            <a:ext cx="0" cy="7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D06A5E-EF82-43B5-8DBD-62B30AC1085B}"/>
              </a:ext>
            </a:extLst>
          </p:cNvPr>
          <p:cNvCxnSpPr>
            <a:cxnSpLocks/>
          </p:cNvCxnSpPr>
          <p:nvPr/>
        </p:nvCxnSpPr>
        <p:spPr>
          <a:xfrm>
            <a:off x="1733550" y="2024897"/>
            <a:ext cx="3244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931D4D-AAD6-43E7-8E24-CC1309A5975E}"/>
              </a:ext>
            </a:extLst>
          </p:cNvPr>
          <p:cNvSpPr txBox="1"/>
          <p:nvPr/>
        </p:nvSpPr>
        <p:spPr>
          <a:xfrm rot="16200000">
            <a:off x="87439" y="2246218"/>
            <a:ext cx="201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dimension : axis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4B07F-1754-4843-A21A-B1DA6AFFAE47}"/>
              </a:ext>
            </a:extLst>
          </p:cNvPr>
          <p:cNvSpPr txBox="1"/>
          <p:nvPr/>
        </p:nvSpPr>
        <p:spPr>
          <a:xfrm>
            <a:off x="2200345" y="1389177"/>
            <a:ext cx="277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dimension: </a:t>
            </a:r>
            <a:br>
              <a:rPr lang="en-US" dirty="0"/>
            </a:br>
            <a:r>
              <a:rPr lang="en-US" dirty="0"/>
              <a:t>axis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6FC4B-FF43-4D27-A8F8-FB32DC266894}"/>
              </a:ext>
            </a:extLst>
          </p:cNvPr>
          <p:cNvSpPr txBox="1"/>
          <p:nvPr/>
        </p:nvSpPr>
        <p:spPr>
          <a:xfrm>
            <a:off x="5796345" y="1712343"/>
            <a:ext cx="517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wind speeds over central Illinois (gridded)  - here, at the surface – array </a:t>
            </a:r>
            <a:r>
              <a:rPr lang="en-US" b="1" dirty="0"/>
              <a:t>g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a 2D array of shape (2,4)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A295A-4D09-4496-AA69-43BAAF3DAA8A}"/>
              </a:ext>
            </a:extLst>
          </p:cNvPr>
          <p:cNvSpPr txBox="1"/>
          <p:nvPr/>
        </p:nvSpPr>
        <p:spPr>
          <a:xfrm>
            <a:off x="1223822" y="4545492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(a.)  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g,axis</a:t>
            </a:r>
            <a:r>
              <a:rPr lang="en-US" dirty="0"/>
              <a:t>=0) </a:t>
            </a:r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3889A077-FA33-44DA-AB7F-2E49CE24A001}"/>
              </a:ext>
            </a:extLst>
          </p:cNvPr>
          <p:cNvGraphicFramePr>
            <a:graphicFrameLocks/>
          </p:cNvGraphicFramePr>
          <p:nvPr/>
        </p:nvGraphicFramePr>
        <p:xfrm>
          <a:off x="4345065" y="4078211"/>
          <a:ext cx="3314700" cy="93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30202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176299-FF52-436C-B8D8-FB5DE4489A52}"/>
              </a:ext>
            </a:extLst>
          </p:cNvPr>
          <p:cNvSpPr/>
          <p:nvPr/>
        </p:nvSpPr>
        <p:spPr>
          <a:xfrm>
            <a:off x="4345065" y="4078211"/>
            <a:ext cx="768473" cy="934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DEBA7-5FFE-41FC-A899-9D3C82532B33}"/>
              </a:ext>
            </a:extLst>
          </p:cNvPr>
          <p:cNvSpPr/>
          <p:nvPr/>
        </p:nvSpPr>
        <p:spPr>
          <a:xfrm>
            <a:off x="5221920" y="4077446"/>
            <a:ext cx="768473" cy="934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99F8DA-08D5-4B6D-A2B6-46990B696ACB}"/>
              </a:ext>
            </a:extLst>
          </p:cNvPr>
          <p:cNvSpPr/>
          <p:nvPr/>
        </p:nvSpPr>
        <p:spPr>
          <a:xfrm>
            <a:off x="6930825" y="4062286"/>
            <a:ext cx="768473" cy="934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1A19C1-69B9-4F2D-A63E-1B0D8A8B28B7}"/>
              </a:ext>
            </a:extLst>
          </p:cNvPr>
          <p:cNvSpPr/>
          <p:nvPr/>
        </p:nvSpPr>
        <p:spPr>
          <a:xfrm>
            <a:off x="6069459" y="4065977"/>
            <a:ext cx="768473" cy="934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6C71FC-CC9D-4211-9977-D661F9C370B1}"/>
              </a:ext>
            </a:extLst>
          </p:cNvPr>
          <p:cNvCxnSpPr>
            <a:cxnSpLocks/>
          </p:cNvCxnSpPr>
          <p:nvPr/>
        </p:nvCxnSpPr>
        <p:spPr>
          <a:xfrm>
            <a:off x="4729301" y="5093932"/>
            <a:ext cx="0" cy="7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C79B91-96F1-4239-B560-C16D5D6BF651}"/>
              </a:ext>
            </a:extLst>
          </p:cNvPr>
          <p:cNvCxnSpPr>
            <a:cxnSpLocks/>
          </p:cNvCxnSpPr>
          <p:nvPr/>
        </p:nvCxnSpPr>
        <p:spPr>
          <a:xfrm>
            <a:off x="5618545" y="5113162"/>
            <a:ext cx="0" cy="7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86C31E-20C6-4AD7-91C6-D3C5E0B464E2}"/>
              </a:ext>
            </a:extLst>
          </p:cNvPr>
          <p:cNvCxnSpPr>
            <a:cxnSpLocks/>
          </p:cNvCxnSpPr>
          <p:nvPr/>
        </p:nvCxnSpPr>
        <p:spPr>
          <a:xfrm>
            <a:off x="6399503" y="5113161"/>
            <a:ext cx="0" cy="7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56DB88-F14A-4405-9D9C-BDDFE5BAF50A}"/>
              </a:ext>
            </a:extLst>
          </p:cNvPr>
          <p:cNvCxnSpPr>
            <a:cxnSpLocks/>
          </p:cNvCxnSpPr>
          <p:nvPr/>
        </p:nvCxnSpPr>
        <p:spPr>
          <a:xfrm>
            <a:off x="7267346" y="5113161"/>
            <a:ext cx="0" cy="7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6">
            <a:extLst>
              <a:ext uri="{FF2B5EF4-FFF2-40B4-BE49-F238E27FC236}">
                <a16:creationId xmlns:a16="http://schemas.microsoft.com/office/drawing/2014/main" id="{1E3F016A-DA3D-41FE-849F-FF024EEAB3E3}"/>
              </a:ext>
            </a:extLst>
          </p:cNvPr>
          <p:cNvGraphicFramePr>
            <a:graphicFrameLocks/>
          </p:cNvGraphicFramePr>
          <p:nvPr/>
        </p:nvGraphicFramePr>
        <p:xfrm>
          <a:off x="4357917" y="5974082"/>
          <a:ext cx="3314700" cy="4672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19683672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442710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97688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19793763"/>
                    </a:ext>
                  </a:extLst>
                </a:gridCol>
              </a:tblGrid>
              <a:tr h="467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74896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584F4FD-DEA9-44D4-9F13-3FD4425B5BF0}"/>
              </a:ext>
            </a:extLst>
          </p:cNvPr>
          <p:cNvSpPr txBox="1"/>
          <p:nvPr/>
        </p:nvSpPr>
        <p:spPr>
          <a:xfrm>
            <a:off x="187137" y="5235418"/>
            <a:ext cx="5175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Physically: average over north-south</a:t>
            </a:r>
          </a:p>
          <a:p>
            <a:endParaRPr lang="en-US" dirty="0"/>
          </a:p>
          <a:p>
            <a:r>
              <a:rPr lang="en-US" i="1" dirty="0"/>
              <a:t>Collapsing dimension – “lose” the dimension</a:t>
            </a:r>
          </a:p>
          <a:p>
            <a:r>
              <a:rPr lang="en-US" i="1" dirty="0"/>
              <a:t>you specified you want to take the statistical</a:t>
            </a:r>
          </a:p>
          <a:p>
            <a:r>
              <a:rPr lang="en-US" i="1" dirty="0"/>
              <a:t>operation over!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454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1428</Words>
  <Application>Microsoft Office PowerPoint</Application>
  <PresentationFormat>Widescreen</PresentationFormat>
  <Paragraphs>352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</vt:lpstr>
      <vt:lpstr>Calibri Light</vt:lpstr>
      <vt:lpstr>Office Theme</vt:lpstr>
      <vt:lpstr>Week 4 Synchronous Session</vt:lpstr>
      <vt:lpstr>Agenda</vt:lpstr>
      <vt:lpstr>Reminders</vt:lpstr>
      <vt:lpstr>Week 3 Quiz </vt:lpstr>
      <vt:lpstr>Week 3 Quiz</vt:lpstr>
      <vt:lpstr>Week 2 Assignment</vt:lpstr>
      <vt:lpstr>Week 3 In-Module Exercises </vt:lpstr>
      <vt:lpstr>It’s….discussion time!</vt:lpstr>
      <vt:lpstr>Array operations over dimensions</vt:lpstr>
      <vt:lpstr>Array operations over dimensions</vt:lpstr>
      <vt:lpstr>Array operations over dimensions</vt:lpstr>
      <vt:lpstr>Array operations over dimensions </vt:lpstr>
      <vt:lpstr>Array operations over dimensions </vt:lpstr>
      <vt:lpstr>Array operations over dimensions: logical </vt:lpstr>
      <vt:lpstr>Array operations over dimensions: logical </vt:lpstr>
      <vt:lpstr>Array operations over dimensions: logical </vt:lpstr>
      <vt:lpstr>Looking ahead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Session</dc:title>
  <dc:creator>Klees, Alicia</dc:creator>
  <cp:lastModifiedBy>Klees, Alicia</cp:lastModifiedBy>
  <cp:revision>158</cp:revision>
  <dcterms:created xsi:type="dcterms:W3CDTF">2021-03-09T17:28:31Z</dcterms:created>
  <dcterms:modified xsi:type="dcterms:W3CDTF">2022-02-08T21:57:42Z</dcterms:modified>
</cp:coreProperties>
</file>