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60" r:id="rId5"/>
    <p:sldId id="261" r:id="rId6"/>
    <p:sldId id="262" r:id="rId7"/>
    <p:sldId id="263" r:id="rId8"/>
    <p:sldId id="269" r:id="rId9"/>
    <p:sldId id="264" r:id="rId10"/>
    <p:sldId id="265" r:id="rId11"/>
    <p:sldId id="266" r:id="rId12"/>
    <p:sldId id="25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Grid="0">
      <p:cViewPr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66BC-4710-4716-B00C-D27D3B2D6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B4431-8515-4A33-A025-842F5C5BD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AB1D3-962A-4C4D-BD35-53C18D2A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EC54-0BD7-42B5-B404-C1C930F29E8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974D9-1FE1-4910-A452-B21162FC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302BD-D0AF-4D42-89FA-82B28ACE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36AE-6111-45C2-979D-4FBCB5028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6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BCF0E-EF23-4ADA-A7AC-BB73772D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0FC8C-F0EE-4331-8A3E-213F9A5D8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189D9-15A0-45CD-A9F0-0DDB8973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EC54-0BD7-42B5-B404-C1C930F29E8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0A879-D9E5-4FEC-B85E-0DB4FB573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86B2A-1C27-4E78-BE15-0AE003D4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36AE-6111-45C2-979D-4FBCB5028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9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C6024E-70B9-4B07-84A3-50DF7BDB6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A9121-9435-4084-B414-CAA66D300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ED036-67C6-45D0-85F4-9F7F8E859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EC54-0BD7-42B5-B404-C1C930F29E8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DF669-C60E-4123-A757-935C2C44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6F91B-9FD7-4253-9271-6CCB06D8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36AE-6111-45C2-979D-4FBCB5028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625B-863D-4FDA-907A-477A8EF6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E5B25-053A-4918-B127-3A79D62B4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8F649-CE84-4BC2-9130-726A39E79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EC54-0BD7-42B5-B404-C1C930F29E8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40F4F-DE24-4AF5-9579-A4F8583FB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5F63D-5F63-4F35-A5AD-7C807066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36AE-6111-45C2-979D-4FBCB5028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7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135C-6028-4B08-8B0E-2826DFAD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89D32-9A8F-48FF-97C6-3E316F281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69879-0DB3-47D2-8AA3-62BE79A9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EC54-0BD7-42B5-B404-C1C930F29E8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7D13A-25AC-4563-9015-BF035230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BAE6D-6E8C-4E5F-B8D3-D49D31CF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36AE-6111-45C2-979D-4FBCB5028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F24F-386F-4ADA-A75D-2C69F16CB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5C13-DA6B-45FB-B142-40CB02784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373D3-500A-4397-B437-3A97C0DBB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99584-69E8-4876-AE53-F2BF143E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EC54-0BD7-42B5-B404-C1C930F29E8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83379-96ED-4A89-88C0-0ED752A4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42D87-4B6B-4E33-93E6-B3FBA403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36AE-6111-45C2-979D-4FBCB5028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6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80F2-4D5C-4DF3-9B03-E1F2D4061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D35B6-ACC9-4654-A86B-10BA034C1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B6C8B-6B13-4EA4-A945-A176BF204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DE9749-0325-4795-982B-DEB38D09B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45171-60C1-4889-AAC0-E9BC812E4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49A842-B582-40CB-B3C8-A06276FC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EC54-0BD7-42B5-B404-C1C930F29E8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6C8679-9157-4909-BB62-DFF60ABC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14A54-0ED4-4BA6-9B89-67EAEB85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36AE-6111-45C2-979D-4FBCB5028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6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D3D9-6C97-44EC-AB87-D9141669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2ECF34-0467-42F6-B4B8-36396911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EC54-0BD7-42B5-B404-C1C930F29E8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BB6AA-CBAA-4360-9B0A-F082F4AB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156CB-B4AC-4B60-9E08-6F5731E4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36AE-6111-45C2-979D-4FBCB5028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9C81-03F6-406C-ACC6-84C769AA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EC54-0BD7-42B5-B404-C1C930F29E8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8C81D-45E2-428B-A8E0-DA6B9533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519F8-778E-4F3F-B9DB-5F687497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36AE-6111-45C2-979D-4FBCB5028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7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2FCD3-9F93-4CEF-96C9-72FB381B4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0FE1D-FFCF-44C6-8D6C-7EE7B13AF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EFD29-B4EB-4538-982C-64F85F248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A00EA-D47D-49AB-8EAD-959BF899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EC54-0BD7-42B5-B404-C1C930F29E8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E799F-8BE7-4B5C-9D0C-4FA8CBDE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BF1AB-BDE3-467A-8F72-25F6786A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36AE-6111-45C2-979D-4FBCB5028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0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C151-15DF-44EA-9EA4-AFED37C7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FC05E-2F07-44E4-B5F6-40B5A00CA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04100-504B-4468-AAA6-5B7CDB94B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481E1-DE86-4D29-98E2-1005384C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EC54-0BD7-42B5-B404-C1C930F29E8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4D8BA-DFC9-4EA2-99CC-B95C8234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EBA4A-1BBB-48D9-880C-D40E5164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36AE-6111-45C2-979D-4FBCB5028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2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ED37E-17E6-458C-9BC9-3BF11D3B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977AE-A14B-4AF4-A2EF-8FED8DC29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562A9-21D3-4816-A24D-5C4494805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FEC54-0BD7-42B5-B404-C1C930F29E8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8624C-2830-4CEE-8136-27B702D3C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3AD1B-9E84-49B9-B5B9-4ED5BC96C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A36AE-6111-45C2-979D-4FBCB5028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4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ack.com/team/U02BZ7WJE6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tms517fall21.slack.com/archives/C02C28LNA5Q/p1632156485000400?thread_ts=1632089309.001500&amp;cid=C02C28LNA5Q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70_dbz/status/1489258490208010242?s=20&amp;t=IS-I2VrVh6vgmDUs4sK0k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7659-588E-440B-A093-DD503E8A7A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5 Synchronous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85EC4-F19D-4DE7-8BE3-D5C6ED1C70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of February 14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3753105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606E-3DF5-4D04-BCD7-EFD5B56DA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Assignment: Key Principles to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4BC15-3EB2-4633-A75A-E5E8A264A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" y="1455974"/>
            <a:ext cx="11126821" cy="524638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Spatial data: </a:t>
            </a:r>
            <a:r>
              <a:rPr lang="en-US" dirty="0"/>
              <a:t>Longitude is x-coordinate, latitude is y-coordinate</a:t>
            </a:r>
          </a:p>
          <a:p>
            <a:pPr lvl="1"/>
            <a:r>
              <a:rPr lang="en-US" dirty="0"/>
              <a:t>Later in lab: review -180W to 180E vs. 0 to 360E system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The power of vectorized operations – can often avoid loops in your codes</a:t>
            </a:r>
          </a:p>
          <a:p>
            <a:pPr lvl="1"/>
            <a:r>
              <a:rPr lang="en-US" dirty="0"/>
              <a:t>Example: Week 4 In-Module Exercises, converting temperature units</a:t>
            </a:r>
          </a:p>
          <a:p>
            <a:pPr lvl="1"/>
            <a:r>
              <a:rPr lang="en-US" dirty="0"/>
              <a:t>Example: Week 3 Assignment, evaluating </a:t>
            </a:r>
            <a:r>
              <a:rPr lang="en-US" dirty="0" err="1"/>
              <a:t>NaNs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If you don’t specifically index a given dimension, you are using/accessing the full range of that dimension inherently – i.e., data[:,:] = data, since not indexing!</a:t>
            </a:r>
          </a:p>
          <a:p>
            <a:endParaRPr lang="en-US" dirty="0"/>
          </a:p>
          <a:p>
            <a:r>
              <a:rPr lang="en-US" b="1" dirty="0"/>
              <a:t>No for loops needed in Week 3 Assignment, especially to plot the salinity, temperature, pressure profiles at ALL locations!</a:t>
            </a:r>
          </a:p>
          <a:p>
            <a:endParaRPr lang="en-US" dirty="0"/>
          </a:p>
          <a:p>
            <a:r>
              <a:rPr lang="en-US" b="1" dirty="0"/>
              <a:t>Always use descriptive titles on plots!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More in later weeks on </a:t>
            </a:r>
            <a:r>
              <a:rPr lang="en-US" dirty="0" err="1"/>
              <a:t>subplotting</a:t>
            </a:r>
            <a:r>
              <a:rPr lang="en-US" dirty="0"/>
              <a:t>, plot sizes/shapes, </a:t>
            </a:r>
            <a:r>
              <a:rPr lang="en-US" dirty="0" err="1"/>
              <a:t>etc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54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7CD8-D438-4EE3-B929-F85EA130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considerations with spatial coordinates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7D116A0-3C1E-4BCD-AF38-D5A98075B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63" y="2223178"/>
            <a:ext cx="5104237" cy="2977472"/>
          </a:xfrm>
        </p:spPr>
      </p:pic>
      <p:sp>
        <p:nvSpPr>
          <p:cNvPr id="11" name="Rectangle 7">
            <a:extLst>
              <a:ext uri="{FF2B5EF4-FFF2-40B4-BE49-F238E27FC236}">
                <a16:creationId xmlns:a16="http://schemas.microsoft.com/office/drawing/2014/main" id="{5F0D582E-A5E5-4AD3-8304-E985143A7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795" y="2615327"/>
            <a:ext cx="4091763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if I have a longitude of -60W, but need it in the 0-360E coordinates?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360-60 = 300 deg 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Another way to think of it – start at 0E, travel counterclockwise around globe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ntil reach -60W.   180+ 120 = 300 deg E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C6AB9CFF-E45C-46F9-950A-80CECA6C2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2927850"/>
            <a:ext cx="24066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1 reply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CD2A1C1C-26CD-484D-B3B1-C196A6BEA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2927850"/>
            <a:ext cx="240665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0401E387-F54B-4DAA-9646-E60EE4F6C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71860750"/>
            <a:ext cx="24066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-76176" rIns="-50784" bIns="-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  <a:hlinkClick r:id="rId3"/>
              </a:rPr>
              <a:t>Alicia Klees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 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  <a:hlinkClick r:id="rId4"/>
              </a:rPr>
              <a:t>1 day ago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</a:b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1D1C1D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Other perspective:  following the arrows.....180 deg + 120 deg = 300 degrees E, for the -60 deg W.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816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A771-78E4-4174-B59C-5D652D7C8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D928D-86C9-4AC4-8C5D-BAC15A689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62" y="1903413"/>
            <a:ext cx="11115675" cy="5032375"/>
          </a:xfrm>
        </p:spPr>
        <p:txBody>
          <a:bodyPr>
            <a:normAutofit/>
          </a:bodyPr>
          <a:lstStyle/>
          <a:p>
            <a:r>
              <a:rPr lang="en-US" dirty="0"/>
              <a:t>Let’s say you have an array of temperature data, in degrees Fahrenheit, collected from a </a:t>
            </a:r>
            <a:r>
              <a:rPr lang="en-US" dirty="0">
                <a:hlinkClick r:id="rId2"/>
              </a:rPr>
              <a:t>sounding</a:t>
            </a:r>
            <a:r>
              <a:rPr lang="en-US" dirty="0"/>
              <a:t> (balloon with instrument packages that rises into the air) launched from the Natural History Building on campus</a:t>
            </a:r>
          </a:p>
          <a:p>
            <a:endParaRPr lang="en-US" dirty="0"/>
          </a:p>
          <a:p>
            <a:r>
              <a:rPr lang="en-US" dirty="0"/>
              <a:t>Temperatures are collected at </a:t>
            </a:r>
            <a:r>
              <a:rPr lang="en-US" b="1" dirty="0"/>
              <a:t>4</a:t>
            </a:r>
            <a:r>
              <a:rPr lang="en-US" dirty="0"/>
              <a:t> vertical levels above the surface </a:t>
            </a:r>
          </a:p>
          <a:p>
            <a:pPr lvl="1"/>
            <a:r>
              <a:rPr lang="en-US" dirty="0"/>
              <a:t>Vertical level 1 = the surface</a:t>
            </a:r>
          </a:p>
          <a:p>
            <a:pPr lvl="1"/>
            <a:r>
              <a:rPr lang="en-US" dirty="0"/>
              <a:t>Vertical level 4 = the highest height above the surface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Temperatures are collected at </a:t>
            </a:r>
            <a:r>
              <a:rPr lang="en-US" b="1" dirty="0"/>
              <a:t>2</a:t>
            </a:r>
            <a:r>
              <a:rPr lang="en-US" dirty="0"/>
              <a:t> times – at 11 AM and at 3 PM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381516-A972-45F3-B3A0-37293EEA2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770774"/>
              </p:ext>
            </p:extLst>
          </p:nvPr>
        </p:nvGraphicFramePr>
        <p:xfrm>
          <a:off x="10101632" y="365125"/>
          <a:ext cx="154395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002">
                  <a:extLst>
                    <a:ext uri="{9D8B030D-6E8A-4147-A177-3AD203B41FA5}">
                      <a16:colId xmlns:a16="http://schemas.microsoft.com/office/drawing/2014/main" val="2432708104"/>
                    </a:ext>
                  </a:extLst>
                </a:gridCol>
                <a:gridCol w="789954">
                  <a:extLst>
                    <a:ext uri="{9D8B030D-6E8A-4147-A177-3AD203B41FA5}">
                      <a16:colId xmlns:a16="http://schemas.microsoft.com/office/drawing/2014/main" val="594481130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76611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654742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82859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8626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E0A3D6E-570A-49C1-B11B-1341120F115A}"/>
              </a:ext>
            </a:extLst>
          </p:cNvPr>
          <p:cNvSpPr txBox="1"/>
          <p:nvPr/>
        </p:nvSpPr>
        <p:spPr>
          <a:xfrm>
            <a:off x="8592863" y="389170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Vertical level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2299FD-578F-4B9A-918F-F88A3F9B85F1}"/>
              </a:ext>
            </a:extLst>
          </p:cNvPr>
          <p:cNvSpPr txBox="1"/>
          <p:nvPr/>
        </p:nvSpPr>
        <p:spPr>
          <a:xfrm>
            <a:off x="9997142" y="-4207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11 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DC0C2D-EA3B-4A6E-816C-34CABC654D58}"/>
              </a:ext>
            </a:extLst>
          </p:cNvPr>
          <p:cNvSpPr txBox="1"/>
          <p:nvPr/>
        </p:nvSpPr>
        <p:spPr>
          <a:xfrm>
            <a:off x="10830617" y="1571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3 PM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426CE6-621B-436A-B8F0-77B7769CF603}"/>
              </a:ext>
            </a:extLst>
          </p:cNvPr>
          <p:cNvSpPr txBox="1"/>
          <p:nvPr/>
        </p:nvSpPr>
        <p:spPr>
          <a:xfrm>
            <a:off x="8585044" y="731671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Vertical level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EE3627-40A2-4621-B625-8B01A7EE9090}"/>
              </a:ext>
            </a:extLst>
          </p:cNvPr>
          <p:cNvSpPr txBox="1"/>
          <p:nvPr/>
        </p:nvSpPr>
        <p:spPr>
          <a:xfrm>
            <a:off x="8592863" y="1098038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Vertical level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409AF8-9DDA-4076-AEC7-D08DFF6038F5}"/>
              </a:ext>
            </a:extLst>
          </p:cNvPr>
          <p:cNvSpPr txBox="1"/>
          <p:nvPr/>
        </p:nvSpPr>
        <p:spPr>
          <a:xfrm>
            <a:off x="8592863" y="1467370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Vertical level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558D2B-E2A8-458D-8205-770117A9FDDD}"/>
              </a:ext>
            </a:extLst>
          </p:cNvPr>
          <p:cNvSpPr txBox="1"/>
          <p:nvPr/>
        </p:nvSpPr>
        <p:spPr>
          <a:xfrm>
            <a:off x="7510351" y="389170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Surface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EC13A-4246-4CC1-A136-1406A2B65472}"/>
              </a:ext>
            </a:extLst>
          </p:cNvPr>
          <p:cNvSpPr txBox="1"/>
          <p:nvPr/>
        </p:nvSpPr>
        <p:spPr>
          <a:xfrm>
            <a:off x="6862892" y="1491124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height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25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8601-ED51-4F95-88BE-9C0C6C40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Looking ahead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70FBC-79CB-4053-8215-49D5E5665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 things 2D plotting </a:t>
            </a:r>
            <a:endParaRPr lang="en-US" dirty="0"/>
          </a:p>
        </p:txBody>
      </p:sp>
      <p:pic>
        <p:nvPicPr>
          <p:cNvPr id="1026" name="Picture 2" descr="It'S All Going According To Plan... GIF - Sneaky Plotting Evil GIFs">
            <a:extLst>
              <a:ext uri="{FF2B5EF4-FFF2-40B4-BE49-F238E27FC236}">
                <a16:creationId xmlns:a16="http://schemas.microsoft.com/office/drawing/2014/main" id="{8C9213F9-FA6A-453D-AE85-FC4E400F8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958" y="2783412"/>
            <a:ext cx="47625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94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5992-A732-4622-A4ED-5D7B7204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706DB-55D6-4D2C-9F8F-4ECA4FF53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  <a:p>
            <a:r>
              <a:rPr lang="en-US" dirty="0"/>
              <a:t>Week 4 Quiz</a:t>
            </a:r>
          </a:p>
          <a:p>
            <a:r>
              <a:rPr lang="en-US" dirty="0"/>
              <a:t>Week 4 In-Module Exercises</a:t>
            </a:r>
          </a:p>
          <a:p>
            <a:r>
              <a:rPr lang="en-US" dirty="0"/>
              <a:t>Week 3 Assignment: Key Principles</a:t>
            </a:r>
          </a:p>
          <a:p>
            <a:r>
              <a:rPr lang="en-US" dirty="0"/>
              <a:t>More spatial considerations</a:t>
            </a:r>
          </a:p>
          <a:p>
            <a:r>
              <a:rPr lang="en-US" dirty="0"/>
              <a:t>Practice! </a:t>
            </a:r>
          </a:p>
          <a:p>
            <a:r>
              <a:rPr lang="en-US" dirty="0"/>
              <a:t>Intro to Week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1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9D14-5759-4EA1-B377-4A23AE9A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 Quiz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F1C77-A7F2-4E5E-8C31-3CAC02574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53" y="1938007"/>
            <a:ext cx="11353522" cy="229618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EFFE26-BD12-4BB3-A9DE-B45E410B9EFB}"/>
              </a:ext>
            </a:extLst>
          </p:cNvPr>
          <p:cNvCxnSpPr/>
          <p:nvPr/>
        </p:nvCxnSpPr>
        <p:spPr>
          <a:xfrm>
            <a:off x="486053" y="2121763"/>
            <a:ext cx="0" cy="6835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C57143-5615-4C00-B25C-C6BE23ED4B56}"/>
              </a:ext>
            </a:extLst>
          </p:cNvPr>
          <p:cNvSpPr txBox="1"/>
          <p:nvPr/>
        </p:nvSpPr>
        <p:spPr>
          <a:xfrm>
            <a:off x="4909351" y="1225118"/>
            <a:ext cx="557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(a)  Average over </a:t>
            </a:r>
            <a:r>
              <a:rPr lang="en-US" i="1" dirty="0">
                <a:solidFill>
                  <a:srgbClr val="FF0000"/>
                </a:solidFill>
              </a:rPr>
              <a:t>all rows in each column – </a:t>
            </a:r>
            <a:r>
              <a:rPr lang="en-US" dirty="0">
                <a:solidFill>
                  <a:srgbClr val="FF0000"/>
                </a:solidFill>
              </a:rPr>
              <a:t>[7 9 11 13 15]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CC8F9-0CB9-4012-AD8F-C417DC8025B1}"/>
              </a:ext>
            </a:extLst>
          </p:cNvPr>
          <p:cNvSpPr txBox="1"/>
          <p:nvPr/>
        </p:nvSpPr>
        <p:spPr>
          <a:xfrm>
            <a:off x="56965" y="1629682"/>
            <a:ext cx="87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axis = 0 </a:t>
            </a:r>
          </a:p>
        </p:txBody>
      </p:sp>
    </p:spTree>
    <p:extLst>
      <p:ext uri="{BB962C8B-B14F-4D97-AF65-F5344CB8AC3E}">
        <p14:creationId xmlns:p14="http://schemas.microsoft.com/office/powerpoint/2010/main" val="376449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9D14-5759-4EA1-B377-4A23AE9A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 Quiz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F1C77-A7F2-4E5E-8C31-3CAC02574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53" y="1938007"/>
            <a:ext cx="11353522" cy="229618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EFFE26-BD12-4BB3-A9DE-B45E410B9EFB}"/>
              </a:ext>
            </a:extLst>
          </p:cNvPr>
          <p:cNvCxnSpPr>
            <a:cxnSpLocks/>
          </p:cNvCxnSpPr>
          <p:nvPr/>
        </p:nvCxnSpPr>
        <p:spPr>
          <a:xfrm>
            <a:off x="486053" y="2175029"/>
            <a:ext cx="16179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C57143-5615-4C00-B25C-C6BE23ED4B56}"/>
              </a:ext>
            </a:extLst>
          </p:cNvPr>
          <p:cNvSpPr txBox="1"/>
          <p:nvPr/>
        </p:nvSpPr>
        <p:spPr>
          <a:xfrm>
            <a:off x="4909351" y="1225118"/>
            <a:ext cx="55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(b)  Average over </a:t>
            </a:r>
            <a:r>
              <a:rPr lang="en-US" i="1" dirty="0">
                <a:solidFill>
                  <a:srgbClr val="FF0000"/>
                </a:solidFill>
              </a:rPr>
              <a:t>all columns in each row – </a:t>
            </a:r>
            <a:r>
              <a:rPr lang="en-US" dirty="0">
                <a:solidFill>
                  <a:srgbClr val="FF0000"/>
                </a:solidFill>
              </a:rPr>
              <a:t>[6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                                                                          16]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CC8F9-0CB9-4012-AD8F-C417DC8025B1}"/>
              </a:ext>
            </a:extLst>
          </p:cNvPr>
          <p:cNvSpPr txBox="1"/>
          <p:nvPr/>
        </p:nvSpPr>
        <p:spPr>
          <a:xfrm>
            <a:off x="838200" y="1629682"/>
            <a:ext cx="87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axis = 1 </a:t>
            </a:r>
          </a:p>
        </p:txBody>
      </p:sp>
    </p:spTree>
    <p:extLst>
      <p:ext uri="{BB962C8B-B14F-4D97-AF65-F5344CB8AC3E}">
        <p14:creationId xmlns:p14="http://schemas.microsoft.com/office/powerpoint/2010/main" val="130994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9D14-5759-4EA1-B377-4A23AE9A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 Quiz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F1C77-A7F2-4E5E-8C31-3CAC02574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53" y="1938007"/>
            <a:ext cx="11353522" cy="229618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EFFE26-BD12-4BB3-A9DE-B45E410B9EFB}"/>
              </a:ext>
            </a:extLst>
          </p:cNvPr>
          <p:cNvCxnSpPr>
            <a:cxnSpLocks/>
          </p:cNvCxnSpPr>
          <p:nvPr/>
        </p:nvCxnSpPr>
        <p:spPr>
          <a:xfrm>
            <a:off x="486053" y="2175029"/>
            <a:ext cx="16179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C57143-5615-4C00-B25C-C6BE23ED4B56}"/>
              </a:ext>
            </a:extLst>
          </p:cNvPr>
          <p:cNvSpPr txBox="1"/>
          <p:nvPr/>
        </p:nvSpPr>
        <p:spPr>
          <a:xfrm>
            <a:off x="4909351" y="1225118"/>
            <a:ext cx="557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(c)  Average over </a:t>
            </a:r>
            <a:r>
              <a:rPr lang="en-US" i="1" dirty="0">
                <a:solidFill>
                  <a:srgbClr val="FF0000"/>
                </a:solidFill>
              </a:rPr>
              <a:t>both rows and </a:t>
            </a:r>
            <a:r>
              <a:rPr lang="en-US" dirty="0">
                <a:solidFill>
                  <a:srgbClr val="FF0000"/>
                </a:solidFill>
              </a:rPr>
              <a:t>columns: 11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181022-6E53-49B2-943F-104AD43E0BD7}"/>
              </a:ext>
            </a:extLst>
          </p:cNvPr>
          <p:cNvCxnSpPr>
            <a:cxnSpLocks/>
          </p:cNvCxnSpPr>
          <p:nvPr/>
        </p:nvCxnSpPr>
        <p:spPr>
          <a:xfrm>
            <a:off x="398756" y="2175029"/>
            <a:ext cx="0" cy="6998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23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9D14-5759-4EA1-B377-4A23AE9A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 Quiz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F1C77-A7F2-4E5E-8C31-3CAC02574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53" y="1938007"/>
            <a:ext cx="11353522" cy="229618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EFFE26-BD12-4BB3-A9DE-B45E410B9EFB}"/>
              </a:ext>
            </a:extLst>
          </p:cNvPr>
          <p:cNvCxnSpPr>
            <a:cxnSpLocks/>
          </p:cNvCxnSpPr>
          <p:nvPr/>
        </p:nvCxnSpPr>
        <p:spPr>
          <a:xfrm>
            <a:off x="486053" y="2175029"/>
            <a:ext cx="16179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C57143-5615-4C00-B25C-C6BE23ED4B56}"/>
              </a:ext>
            </a:extLst>
          </p:cNvPr>
          <p:cNvSpPr txBox="1"/>
          <p:nvPr/>
        </p:nvSpPr>
        <p:spPr>
          <a:xfrm>
            <a:off x="4607511" y="843240"/>
            <a:ext cx="557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(d)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181022-6E53-49B2-943F-104AD43E0BD7}"/>
              </a:ext>
            </a:extLst>
          </p:cNvPr>
          <p:cNvCxnSpPr>
            <a:cxnSpLocks/>
          </p:cNvCxnSpPr>
          <p:nvPr/>
        </p:nvCxnSpPr>
        <p:spPr>
          <a:xfrm>
            <a:off x="398756" y="2175029"/>
            <a:ext cx="0" cy="6998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7A14ED8-9667-40DE-AC19-BAF0D83FA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316105"/>
              </p:ext>
            </p:extLst>
          </p:nvPr>
        </p:nvGraphicFramePr>
        <p:xfrm>
          <a:off x="5281227" y="701828"/>
          <a:ext cx="24865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314">
                  <a:extLst>
                    <a:ext uri="{9D8B030D-6E8A-4147-A177-3AD203B41FA5}">
                      <a16:colId xmlns:a16="http://schemas.microsoft.com/office/drawing/2014/main" val="3830617651"/>
                    </a:ext>
                  </a:extLst>
                </a:gridCol>
                <a:gridCol w="497314">
                  <a:extLst>
                    <a:ext uri="{9D8B030D-6E8A-4147-A177-3AD203B41FA5}">
                      <a16:colId xmlns:a16="http://schemas.microsoft.com/office/drawing/2014/main" val="3447668269"/>
                    </a:ext>
                  </a:extLst>
                </a:gridCol>
                <a:gridCol w="497314">
                  <a:extLst>
                    <a:ext uri="{9D8B030D-6E8A-4147-A177-3AD203B41FA5}">
                      <a16:colId xmlns:a16="http://schemas.microsoft.com/office/drawing/2014/main" val="1492272800"/>
                    </a:ext>
                  </a:extLst>
                </a:gridCol>
                <a:gridCol w="497314">
                  <a:extLst>
                    <a:ext uri="{9D8B030D-6E8A-4147-A177-3AD203B41FA5}">
                      <a16:colId xmlns:a16="http://schemas.microsoft.com/office/drawing/2014/main" val="3825110444"/>
                    </a:ext>
                  </a:extLst>
                </a:gridCol>
                <a:gridCol w="497314">
                  <a:extLst>
                    <a:ext uri="{9D8B030D-6E8A-4147-A177-3AD203B41FA5}">
                      <a16:colId xmlns:a16="http://schemas.microsoft.com/office/drawing/2014/main" val="2882009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80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87025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068ED42-4667-4660-865B-42CEB7CC85B6}"/>
              </a:ext>
            </a:extLst>
          </p:cNvPr>
          <p:cNvSpPr txBox="1"/>
          <p:nvPr/>
        </p:nvSpPr>
        <p:spPr>
          <a:xfrm>
            <a:off x="6264398" y="305557"/>
            <a:ext cx="557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g&gt;12</a:t>
            </a:r>
          </a:p>
        </p:txBody>
      </p:sp>
    </p:spTree>
    <p:extLst>
      <p:ext uri="{BB962C8B-B14F-4D97-AF65-F5344CB8AC3E}">
        <p14:creationId xmlns:p14="http://schemas.microsoft.com/office/powerpoint/2010/main" val="316020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9D14-5759-4EA1-B377-4A23AE9A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 Quiz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F1C77-A7F2-4E5E-8C31-3CAC02574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53" y="1938007"/>
            <a:ext cx="11353522" cy="229618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EFFE26-BD12-4BB3-A9DE-B45E410B9EFB}"/>
              </a:ext>
            </a:extLst>
          </p:cNvPr>
          <p:cNvCxnSpPr>
            <a:cxnSpLocks/>
          </p:cNvCxnSpPr>
          <p:nvPr/>
        </p:nvCxnSpPr>
        <p:spPr>
          <a:xfrm>
            <a:off x="486053" y="2175029"/>
            <a:ext cx="16179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C57143-5615-4C00-B25C-C6BE23ED4B56}"/>
              </a:ext>
            </a:extLst>
          </p:cNvPr>
          <p:cNvSpPr txBox="1"/>
          <p:nvPr/>
        </p:nvSpPr>
        <p:spPr>
          <a:xfrm>
            <a:off x="4607511" y="843240"/>
            <a:ext cx="557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(d)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181022-6E53-49B2-943F-104AD43E0BD7}"/>
              </a:ext>
            </a:extLst>
          </p:cNvPr>
          <p:cNvCxnSpPr>
            <a:cxnSpLocks/>
          </p:cNvCxnSpPr>
          <p:nvPr/>
        </p:nvCxnSpPr>
        <p:spPr>
          <a:xfrm>
            <a:off x="398756" y="2175029"/>
            <a:ext cx="0" cy="6998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7A14ED8-9667-40DE-AC19-BAF0D83FA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592326"/>
              </p:ext>
            </p:extLst>
          </p:nvPr>
        </p:nvGraphicFramePr>
        <p:xfrm>
          <a:off x="5281227" y="701828"/>
          <a:ext cx="19892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314">
                  <a:extLst>
                    <a:ext uri="{9D8B030D-6E8A-4147-A177-3AD203B41FA5}">
                      <a16:colId xmlns:a16="http://schemas.microsoft.com/office/drawing/2014/main" val="3830617651"/>
                    </a:ext>
                  </a:extLst>
                </a:gridCol>
                <a:gridCol w="497314">
                  <a:extLst>
                    <a:ext uri="{9D8B030D-6E8A-4147-A177-3AD203B41FA5}">
                      <a16:colId xmlns:a16="http://schemas.microsoft.com/office/drawing/2014/main" val="3447668269"/>
                    </a:ext>
                  </a:extLst>
                </a:gridCol>
                <a:gridCol w="497314">
                  <a:extLst>
                    <a:ext uri="{9D8B030D-6E8A-4147-A177-3AD203B41FA5}">
                      <a16:colId xmlns:a16="http://schemas.microsoft.com/office/drawing/2014/main" val="1492272800"/>
                    </a:ext>
                  </a:extLst>
                </a:gridCol>
                <a:gridCol w="497314">
                  <a:extLst>
                    <a:ext uri="{9D8B030D-6E8A-4147-A177-3AD203B41FA5}">
                      <a16:colId xmlns:a16="http://schemas.microsoft.com/office/drawing/2014/main" val="382511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8091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068ED42-4667-4660-865B-42CEB7CC85B6}"/>
              </a:ext>
            </a:extLst>
          </p:cNvPr>
          <p:cNvSpPr txBox="1"/>
          <p:nvPr/>
        </p:nvSpPr>
        <p:spPr>
          <a:xfrm>
            <a:off x="6151238" y="332496"/>
            <a:ext cx="557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g[g&gt;12]</a:t>
            </a:r>
          </a:p>
        </p:txBody>
      </p:sp>
    </p:spTree>
    <p:extLst>
      <p:ext uri="{BB962C8B-B14F-4D97-AF65-F5344CB8AC3E}">
        <p14:creationId xmlns:p14="http://schemas.microsoft.com/office/powerpoint/2010/main" val="304182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EC00-7A29-421B-BC5D-DB77FBBD7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E08AD-47CD-43B2-BDA0-51CFCE203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of what happens in while loop </a:t>
            </a:r>
          </a:p>
        </p:txBody>
      </p:sp>
    </p:spTree>
    <p:extLst>
      <p:ext uri="{BB962C8B-B14F-4D97-AF65-F5344CB8AC3E}">
        <p14:creationId xmlns:p14="http://schemas.microsoft.com/office/powerpoint/2010/main" val="248183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606E-3DF5-4D04-BCD7-EFD5B56DA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 In-Module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4BC15-3EB2-4633-A75A-E5E8A264A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Careful with while loop </a:t>
            </a:r>
            <a:r>
              <a:rPr lang="en-US" dirty="0"/>
              <a:t>– want to start with i = 1</a:t>
            </a:r>
          </a:p>
          <a:p>
            <a:endParaRPr lang="en-US" dirty="0"/>
          </a:p>
          <a:p>
            <a:r>
              <a:rPr lang="en-US" b="1" dirty="0"/>
              <a:t>Logical/comparison operations – </a:t>
            </a:r>
            <a:r>
              <a:rPr lang="en-US" dirty="0"/>
              <a:t>we did over full array, not specifying any axis 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96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2802</TotalTime>
  <Words>518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Slack-Lato</vt:lpstr>
      <vt:lpstr>Office Theme</vt:lpstr>
      <vt:lpstr>Week 5 Synchronous Session</vt:lpstr>
      <vt:lpstr>Agenda</vt:lpstr>
      <vt:lpstr>Week 4 Quiz </vt:lpstr>
      <vt:lpstr>Week 4 Quiz </vt:lpstr>
      <vt:lpstr>Week 4 Quiz </vt:lpstr>
      <vt:lpstr>Week 4 Quiz </vt:lpstr>
      <vt:lpstr>Week 4 Quiz </vt:lpstr>
      <vt:lpstr>Week 4 Quiz</vt:lpstr>
      <vt:lpstr>Week 4 In-Module Exercises</vt:lpstr>
      <vt:lpstr>Week 3 Assignment: Key Principles to Review </vt:lpstr>
      <vt:lpstr>Special considerations with spatial coordinates</vt:lpstr>
      <vt:lpstr>Let’s practice!</vt:lpstr>
      <vt:lpstr>Looking ahead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Klees, Alicia</dc:creator>
  <cp:lastModifiedBy>Klees, Alicia</cp:lastModifiedBy>
  <cp:revision>61</cp:revision>
  <dcterms:created xsi:type="dcterms:W3CDTF">2021-09-20T21:40:46Z</dcterms:created>
  <dcterms:modified xsi:type="dcterms:W3CDTF">2022-02-15T22:26:53Z</dcterms:modified>
</cp:coreProperties>
</file>