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B791-3A4C-410D-ABBD-8E74664E5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D9611-BE57-4F8E-BB69-41BBF943A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CAB1-4BE1-4CA7-835A-1535AC0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8C5B-A148-4DAA-8297-C43A282E875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B6AD-7C3C-46C9-A999-FE79D0FC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17F91-811F-4A3B-B60E-BE6F106A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42D-BB1C-40F9-B9D2-CD888D74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FC61-B5C0-441A-A224-F2C2160C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0883A-8F93-4614-B594-EB7010C86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0CD6-ECA5-4FBD-B009-58D4CDCA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8C5B-A148-4DAA-8297-C43A282E875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18DE-19A2-4042-A057-984FBDCC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118A-B4E5-4676-8419-FDA2ADE9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42D-BB1C-40F9-B9D2-CD888D74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5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983A5-EC5D-46B4-B60E-A68C71EE1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3E187-20F0-4D34-BFDD-2C8F40B3F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E94C4-3B36-425B-9BFA-C1682B31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8C5B-A148-4DAA-8297-C43A282E875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DD56-4494-43E1-B255-37AB1BA5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E08A-61F6-4472-BFA7-8F309746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42D-BB1C-40F9-B9D2-CD888D74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EE63-7C78-49B9-B3D0-5210DC71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DFBA-32F2-4FE4-A822-FD262520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6C48C-B608-485B-A3DC-7400461D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8C5B-A148-4DAA-8297-C43A282E875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B46A-9C42-4BE1-B846-D9EC7E04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2E7B-F3C9-4C4B-9166-C74AE4A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42D-BB1C-40F9-B9D2-CD888D74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4CDF-730A-477F-B449-A8F2D9F6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20B84-1DD3-4343-BBDC-CDF4B5F9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8D5-1380-430A-8D22-874F409A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8C5B-A148-4DAA-8297-C43A282E875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AE77-28F6-4AAF-BD94-07DBDF52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3BAA-5FD8-49CB-95A0-764D758B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42D-BB1C-40F9-B9D2-CD888D74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1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1B9E-B259-462B-B38C-3B78CC55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5892-12BB-4425-8505-63F300F76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49421-D474-4124-B42E-6BFBFFBA1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C2B8-D3F7-4555-8AAD-59590A34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8C5B-A148-4DAA-8297-C43A282E875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C47F7-ACAF-4205-A0D2-1CFF7EAA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E4E6-EFF9-4BB7-A963-CAAC5C4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42D-BB1C-40F9-B9D2-CD888D74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44E-337A-4073-AC8B-DA236C9A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41D3-B5CC-49E0-9FFC-3D8ADC88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749A2-3AF7-4846-8795-D8B758CE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3BEA8-E017-4603-BB06-1776AABE0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11A13-A8EE-40AD-A220-E7489BDB8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7FB3D-9214-4888-970F-3E75F6F6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8C5B-A148-4DAA-8297-C43A282E875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5FC3B-B6D8-43AB-B16E-F6C0D56C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1F6F7-324B-4157-AD4D-927D8621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42D-BB1C-40F9-B9D2-CD888D74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F6C3-7BBE-4871-93D5-CB1C08B5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2B413-375A-419B-B572-79318E2D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8C5B-A148-4DAA-8297-C43A282E875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73714-D53B-44AC-830D-4E952C30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B9392-ADFE-43C8-8BF9-5AC57C3E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42D-BB1C-40F9-B9D2-CD888D74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E3D25-AB0E-475F-BB09-961CDF33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8C5B-A148-4DAA-8297-C43A282E875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07F7F-5232-4135-A46E-92319CBD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71342-1895-4239-9046-AA4B180B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42D-BB1C-40F9-B9D2-CD888D74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B675-6784-4AC1-ABF3-E350B404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F0F0-EFE1-417D-8A42-455685B9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2049A-571D-47B2-93AF-53676ABA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39CB-B82F-40C9-889D-A4D7BF7D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8C5B-A148-4DAA-8297-C43A282E875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1BE42-8134-489B-8637-5C43B143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9ED5C-66A6-49BF-BF3D-D5B45FCC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42D-BB1C-40F9-B9D2-CD888D74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0167-9DE5-4ABC-A94F-45E65922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1ACA5-81CA-412B-9225-9DC26415D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3092D-BAE6-4EC1-8118-02A06A730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9F74A-7180-4401-A7C7-0C7882A2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8C5B-A148-4DAA-8297-C43A282E875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F14C1-D016-430A-BF6C-18F71260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E825E-5CD9-43EE-8666-4C731E3A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E942D-BB1C-40F9-B9D2-CD888D74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3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8D3B9-1D2D-4C07-ABB5-BED96691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45ED4-E6E5-4CEC-8DE2-5E503FD6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171F-ECCB-4919-9149-5F652651C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8C5B-A148-4DAA-8297-C43A282E875C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DB244-638F-4961-BAF0-E08099587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3655-AE22-47F4-8B01-B6DFF8D16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942D-BB1C-40F9-B9D2-CD888D74C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70_dbz/status/1489258490208010242?s=20&amp;t=IS-I2VrVh6vgmDUs4sK0k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A771-78E4-4174-B59C-5D652D7C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928D-86C9-4AC4-8C5D-BAC15A68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" y="1903413"/>
            <a:ext cx="11115675" cy="5032375"/>
          </a:xfrm>
        </p:spPr>
        <p:txBody>
          <a:bodyPr>
            <a:normAutofit/>
          </a:bodyPr>
          <a:lstStyle/>
          <a:p>
            <a:r>
              <a:rPr lang="en-US" dirty="0"/>
              <a:t>Let’s say you have an array of temperature data, in degrees Fahrenheit, collected from a </a:t>
            </a:r>
            <a:r>
              <a:rPr lang="en-US" dirty="0">
                <a:hlinkClick r:id="rId2"/>
              </a:rPr>
              <a:t>sounding</a:t>
            </a:r>
            <a:r>
              <a:rPr lang="en-US" dirty="0"/>
              <a:t> (balloon with instrument packages that rises into the air) launched from the Natural History Building on campus</a:t>
            </a:r>
          </a:p>
          <a:p>
            <a:endParaRPr lang="en-US" dirty="0"/>
          </a:p>
          <a:p>
            <a:r>
              <a:rPr lang="en-US" dirty="0"/>
              <a:t>Temperatures are collected at </a:t>
            </a:r>
            <a:r>
              <a:rPr lang="en-US" b="1" dirty="0"/>
              <a:t>4</a:t>
            </a:r>
            <a:r>
              <a:rPr lang="en-US" dirty="0"/>
              <a:t> vertical levels above the surface </a:t>
            </a:r>
          </a:p>
          <a:p>
            <a:pPr lvl="1"/>
            <a:r>
              <a:rPr lang="en-US" dirty="0"/>
              <a:t>Vertical level 1 = the surface</a:t>
            </a:r>
          </a:p>
          <a:p>
            <a:pPr lvl="1"/>
            <a:r>
              <a:rPr lang="en-US" dirty="0"/>
              <a:t>Vertical level 4 = the highest height above the surface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Temperatures are collected at </a:t>
            </a:r>
            <a:r>
              <a:rPr lang="en-US" b="1" dirty="0"/>
              <a:t>2</a:t>
            </a:r>
            <a:r>
              <a:rPr lang="en-US" dirty="0"/>
              <a:t> times – at 11 AM and at 3 PM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381516-A972-45F3-B3A0-37293EEA2655}"/>
              </a:ext>
            </a:extLst>
          </p:cNvPr>
          <p:cNvGraphicFramePr>
            <a:graphicFrameLocks noGrp="1"/>
          </p:cNvGraphicFramePr>
          <p:nvPr/>
        </p:nvGraphicFramePr>
        <p:xfrm>
          <a:off x="10101632" y="365125"/>
          <a:ext cx="15439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002">
                  <a:extLst>
                    <a:ext uri="{9D8B030D-6E8A-4147-A177-3AD203B41FA5}">
                      <a16:colId xmlns:a16="http://schemas.microsoft.com/office/drawing/2014/main" val="2432708104"/>
                    </a:ext>
                  </a:extLst>
                </a:gridCol>
                <a:gridCol w="789954">
                  <a:extLst>
                    <a:ext uri="{9D8B030D-6E8A-4147-A177-3AD203B41FA5}">
                      <a16:colId xmlns:a16="http://schemas.microsoft.com/office/drawing/2014/main" val="594481130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661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65474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82859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862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0A3D6E-570A-49C1-B11B-1341120F115A}"/>
              </a:ext>
            </a:extLst>
          </p:cNvPr>
          <p:cNvSpPr txBox="1"/>
          <p:nvPr/>
        </p:nvSpPr>
        <p:spPr>
          <a:xfrm>
            <a:off x="8592863" y="38917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level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299FD-578F-4B9A-918F-F88A3F9B85F1}"/>
              </a:ext>
            </a:extLst>
          </p:cNvPr>
          <p:cNvSpPr txBox="1"/>
          <p:nvPr/>
        </p:nvSpPr>
        <p:spPr>
          <a:xfrm>
            <a:off x="9997142" y="-420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11 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C0C2D-EA3B-4A6E-816C-34CABC654D58}"/>
              </a:ext>
            </a:extLst>
          </p:cNvPr>
          <p:cNvSpPr txBox="1"/>
          <p:nvPr/>
        </p:nvSpPr>
        <p:spPr>
          <a:xfrm>
            <a:off x="10830617" y="157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3 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26CE6-621B-436A-B8F0-77B7769CF603}"/>
              </a:ext>
            </a:extLst>
          </p:cNvPr>
          <p:cNvSpPr txBox="1"/>
          <p:nvPr/>
        </p:nvSpPr>
        <p:spPr>
          <a:xfrm>
            <a:off x="8585044" y="73167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level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E3627-40A2-4621-B625-8B01A7EE9090}"/>
              </a:ext>
            </a:extLst>
          </p:cNvPr>
          <p:cNvSpPr txBox="1"/>
          <p:nvPr/>
        </p:nvSpPr>
        <p:spPr>
          <a:xfrm>
            <a:off x="8592863" y="1098038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level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09AF8-9DDA-4076-AEC7-D08DFF6038F5}"/>
              </a:ext>
            </a:extLst>
          </p:cNvPr>
          <p:cNvSpPr txBox="1"/>
          <p:nvPr/>
        </p:nvSpPr>
        <p:spPr>
          <a:xfrm>
            <a:off x="8592863" y="146737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level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58D2B-E2A8-458D-8205-770117A9FDDD}"/>
              </a:ext>
            </a:extLst>
          </p:cNvPr>
          <p:cNvSpPr txBox="1"/>
          <p:nvPr/>
        </p:nvSpPr>
        <p:spPr>
          <a:xfrm>
            <a:off x="7510351" y="38917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EC13A-4246-4CC1-A136-1406A2B65472}"/>
              </a:ext>
            </a:extLst>
          </p:cNvPr>
          <p:cNvSpPr txBox="1"/>
          <p:nvPr/>
        </p:nvSpPr>
        <p:spPr>
          <a:xfrm>
            <a:off x="6862892" y="1491124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height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2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Let’s 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practice!</dc:title>
  <dc:creator>Klees, Alicia</dc:creator>
  <cp:lastModifiedBy>Klees, Alicia</cp:lastModifiedBy>
  <cp:revision>1</cp:revision>
  <dcterms:created xsi:type="dcterms:W3CDTF">2022-02-15T19:55:21Z</dcterms:created>
  <dcterms:modified xsi:type="dcterms:W3CDTF">2022-02-15T19:55:43Z</dcterms:modified>
</cp:coreProperties>
</file>