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B9A-47B0-4634-9B38-3F11F09BC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99C90-DB92-4732-AD13-08A9E0092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0C49-A914-432A-A525-1340C5E3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7344-B45A-4207-8B7A-3B40A034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1B3A-61E1-4B6D-8415-E170054E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5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EE58-448E-4316-B000-9E0CFF08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7378A-F5BD-4A7E-AE05-F3EB6333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A60A-8203-48FF-B88E-29CB030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693-3568-48C6-854F-36D6D3F5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959E-32DA-40D9-829D-6F63E2B0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3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2F17D-DED9-44C4-9A70-8D32B49D7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5F030-947F-4C0F-A933-1D26B052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26F4-2B1A-452D-9F39-5BD4EEF0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0B96-79F6-4DC2-A6B8-6FE3D45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740E-972C-4F82-82FB-7C46C135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FFC8-9195-42FA-877B-95B2E962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AD05-682B-4004-B256-E7240CAB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4049-CFF1-4C3F-96EE-507C74D3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7107-6999-43B6-B1AD-C3727806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E738-DDF8-4138-BE61-039E998F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F68A-9BE9-4AA9-93FF-18FF2B1D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FB0D-61AA-4A8C-B3C1-C87F82AED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C63E-9B97-4D92-8D7D-28B5437F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31DC-F528-44B0-B8E5-C3EED025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C912-8F15-4F9E-9C02-9A1191F7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D8D8-CA93-4E29-883D-16E879E4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7254-0CBE-4A16-94B7-4BDD0DF0D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4160-A528-4D6D-8D2A-9E3B0ED6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A50CE-5ABE-4B06-866C-61278F56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1FD3C-1EF5-495E-BF8D-37B8949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82CF1-0944-4104-9FE0-EEF684A0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7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36A1-96EC-4FCA-B820-57481EFB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4B19-28F5-4469-83A3-EE3467FC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9ED06-F814-4027-9A81-8FE72EEE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8EAB8-8089-44C4-AF05-56327D616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76D0E-B123-48CC-9573-E6069CAF4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3D6EE-F8F2-4E3E-83EC-6406AB0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88615-4956-4890-A20E-C1A6C606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A92A7-1D49-47E1-A378-40570535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5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C3EF-84BD-4B8F-8F21-1076A70D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12C21-E56E-41D4-8994-0C327D8E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335C5-5446-4451-99C1-D95DD42D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4A703-34A0-4442-8D6D-3D8CF4DC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33235-189B-43D8-B3C5-2A2D518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73A83-2623-4281-B01A-B3FDEDC6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DB0D0-D1CF-4278-A01B-D43B8963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6592-4705-4715-9724-DF7C2EE5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C274-4459-4998-A0A8-27D5BCE5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54311-0D4F-48B5-90F7-FFCA3E28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4390A-338B-4BE9-9839-D743330C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773B3-14F9-4E8F-94E2-E26E9A54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5389-BAA2-4186-9338-AAEC1BAB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0769-744F-4A3D-82F6-BFBFD8C6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BF38C-88BC-4110-A5DE-0119CD56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A9203-6E2A-46F2-9E29-7EA4F1F7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5C43E-7FBB-46BF-8F49-9896DB41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AC930-2394-49B7-A602-A79B6B04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92AB5-2235-4121-986C-6824F73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36B4A-9D9E-44C6-841F-56188405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E189-478F-41FB-ACAC-20F41F21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CE3C-7452-4612-A9D3-2FFD93F05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D6A4-0646-49B7-A075-88944F66C3D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75C3-2115-4D06-BB2F-EA61BC2DF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C948-44B5-45A3-B93E-99D25A75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FC555-6A2F-46DF-BED9-87264382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MERGING/JOINING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7" y="785477"/>
            <a:ext cx="5621731" cy="5193424"/>
          </a:xfrm>
        </p:spPr>
        <p:txBody>
          <a:bodyPr>
            <a:normAutofit lnSpcReduction="10000"/>
          </a:bodyPr>
          <a:lstStyle/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What is merging/joining?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Combining datasets into one data structure for use in processing, analysis, and visualization</a:t>
            </a:r>
          </a:p>
          <a:p>
            <a:r>
              <a:rPr lang="en-US" i="1" dirty="0">
                <a:solidFill>
                  <a:srgbClr val="000000"/>
                </a:solidFill>
                <a:latin typeface="Helvetica Neue"/>
              </a:rPr>
              <a:t>Simplest joining: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vertically or horizontally stacking datasets </a:t>
            </a:r>
            <a:endParaRPr lang="en-US" i="1" dirty="0">
              <a:solidFill>
                <a:srgbClr val="000000"/>
              </a:solidFill>
              <a:latin typeface="Helvetica Neue"/>
            </a:endParaRPr>
          </a:p>
          <a:p>
            <a:r>
              <a:rPr lang="en-US" i="1" dirty="0">
                <a:solidFill>
                  <a:srgbClr val="000000"/>
                </a:solidFill>
                <a:latin typeface="Helvetica Neue"/>
              </a:rPr>
              <a:t>Examples: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datasets at same time/location but with different variables, same variables but different times, etc.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9FD1F-7222-4BF4-A2D4-854D68F3D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62364"/>
              </p:ext>
            </p:extLst>
          </p:nvPr>
        </p:nvGraphicFramePr>
        <p:xfrm>
          <a:off x="6212828" y="122979"/>
          <a:ext cx="1643910" cy="5843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067">
                  <a:extLst>
                    <a:ext uri="{9D8B030D-6E8A-4147-A177-3AD203B41FA5}">
                      <a16:colId xmlns:a16="http://schemas.microsoft.com/office/drawing/2014/main" val="2109698941"/>
                    </a:ext>
                  </a:extLst>
                </a:gridCol>
                <a:gridCol w="606895">
                  <a:extLst>
                    <a:ext uri="{9D8B030D-6E8A-4147-A177-3AD203B41FA5}">
                      <a16:colId xmlns:a16="http://schemas.microsoft.com/office/drawing/2014/main" val="629574210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169288880"/>
                    </a:ext>
                  </a:extLst>
                </a:gridCol>
              </a:tblGrid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831828172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75443132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88717893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502359105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03184770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303041959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687757688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11291663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423404998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20082280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32614160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69121333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357169573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886337176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497505874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39748773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90903011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86779522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647557555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196814866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221334965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911630742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693859530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001114279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049120607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279095558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490245942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857764807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36449932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637596885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5343533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3B373C-F967-43A2-9400-801BAC06A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78179"/>
              </p:ext>
            </p:extLst>
          </p:nvPr>
        </p:nvGraphicFramePr>
        <p:xfrm>
          <a:off x="9497457" y="135556"/>
          <a:ext cx="1262279" cy="5843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781">
                  <a:extLst>
                    <a:ext uri="{9D8B030D-6E8A-4147-A177-3AD203B41FA5}">
                      <a16:colId xmlns:a16="http://schemas.microsoft.com/office/drawing/2014/main" val="672301254"/>
                    </a:ext>
                  </a:extLst>
                </a:gridCol>
                <a:gridCol w="829498">
                  <a:extLst>
                    <a:ext uri="{9D8B030D-6E8A-4147-A177-3AD203B41FA5}">
                      <a16:colId xmlns:a16="http://schemas.microsoft.com/office/drawing/2014/main" val="3125355276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Precipitation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8501321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87491309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47787246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7290453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38252973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38433284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0144131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96682217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47806793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7463536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384820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1525471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9106027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99942670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03436439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570926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86586037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2750176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5800714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7799443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2011661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6013663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8719554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7851107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1759386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50842230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33815935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359661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20218443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001129039"/>
                  </a:ext>
                </a:extLst>
              </a:tr>
              <a:tr h="47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19463026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6E4D44-3317-4027-97C0-FB0A34CBE28F}"/>
              </a:ext>
            </a:extLst>
          </p:cNvPr>
          <p:cNvSpPr txBox="1">
            <a:spLocks/>
          </p:cNvSpPr>
          <p:nvPr/>
        </p:nvSpPr>
        <p:spPr>
          <a:xfrm>
            <a:off x="8424006" y="2128633"/>
            <a:ext cx="5621731" cy="451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500" dirty="0"/>
              <a:t>+</a:t>
            </a:r>
          </a:p>
          <a:p>
            <a:endParaRPr lang="en-US" sz="4500" dirty="0"/>
          </a:p>
          <a:p>
            <a:pPr lvl="1"/>
            <a:endParaRPr lang="en-US" sz="45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553844-ACA0-4F53-B27E-00D152F326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7A087-0A7E-4CD6-919D-C9AF92569934}"/>
              </a:ext>
            </a:extLst>
          </p:cNvPr>
          <p:cNvSpPr txBox="1"/>
          <p:nvPr/>
        </p:nvSpPr>
        <p:spPr>
          <a:xfrm>
            <a:off x="7855828" y="5207509"/>
            <a:ext cx="1643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Urbana-Champaign temperature &amp; precipitation data</a:t>
            </a:r>
          </a:p>
        </p:txBody>
      </p:sp>
    </p:spTree>
    <p:extLst>
      <p:ext uri="{BB962C8B-B14F-4D97-AF65-F5344CB8AC3E}">
        <p14:creationId xmlns:p14="http://schemas.microsoft.com/office/powerpoint/2010/main" val="33841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6" y="634557"/>
            <a:ext cx="5621731" cy="5434452"/>
          </a:xfrm>
        </p:spPr>
        <p:txBody>
          <a:bodyPr>
            <a:normAutofit lnSpcReduction="10000"/>
          </a:bodyPr>
          <a:lstStyle/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What is grouping?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Separating data into groups based on some criteria, in order to apply operations to individual groups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aggregation – min, max, sum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transformation – missing data, standardization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filtering </a:t>
            </a:r>
          </a:p>
          <a:p>
            <a:r>
              <a:rPr lang="en-US" i="1" dirty="0">
                <a:solidFill>
                  <a:srgbClr val="000000"/>
                </a:solidFill>
                <a:latin typeface="Helvetica Neue"/>
              </a:rPr>
              <a:t>Highly useful: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results of operations on grouped data gives us more detailed, specific information about our data</a:t>
            </a:r>
            <a:endParaRPr lang="en-US" i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553844-ACA0-4F53-B27E-00D152F326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81132BD-5F6A-4E84-9D77-B2D26DB7E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33886"/>
              </p:ext>
            </p:extLst>
          </p:nvPr>
        </p:nvGraphicFramePr>
        <p:xfrm>
          <a:off x="6358514" y="1029494"/>
          <a:ext cx="4127500" cy="3657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8514973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3765211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1683132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346061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33608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3010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0677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6733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wid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32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19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11:55:00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213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95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1/13/1950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5:25:00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07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19:30:00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33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21:00:00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5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1/26/1950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749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13:10:00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54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13:50:00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2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21:00:00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981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23:55:00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7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0:30:00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579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1:15:00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615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6:10:00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71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11:57:00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70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11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35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5337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2/12/1950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12:30:00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615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08CE79-80BC-4399-94EA-9E8A9DD64CAE}"/>
              </a:ext>
            </a:extLst>
          </p:cNvPr>
          <p:cNvSpPr txBox="1"/>
          <p:nvPr/>
        </p:nvSpPr>
        <p:spPr>
          <a:xfrm>
            <a:off x="5740926" y="4838548"/>
            <a:ext cx="632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dirty="0"/>
              <a:t>grouping by </a:t>
            </a:r>
            <a:r>
              <a:rPr lang="en-US" b="1" dirty="0">
                <a:solidFill>
                  <a:srgbClr val="00B0F0"/>
                </a:solidFill>
              </a:rPr>
              <a:t>the EF rating (intensity) of tornado events – “mag”, </a:t>
            </a:r>
            <a:r>
              <a:rPr lang="en-US" dirty="0"/>
              <a:t>and then evaluating  </a:t>
            </a:r>
            <a:r>
              <a:rPr lang="en-US" b="1" dirty="0">
                <a:solidFill>
                  <a:srgbClr val="92D050"/>
                </a:solidFill>
              </a:rPr>
              <a:t>aggregations of the path length (“</a:t>
            </a:r>
            <a:r>
              <a:rPr lang="en-US" b="1" dirty="0" err="1">
                <a:solidFill>
                  <a:srgbClr val="92D050"/>
                </a:solidFill>
              </a:rPr>
              <a:t>len</a:t>
            </a:r>
            <a:r>
              <a:rPr lang="en-US" b="1" dirty="0">
                <a:solidFill>
                  <a:srgbClr val="92D050"/>
                </a:solidFill>
              </a:rPr>
              <a:t>” – in miles) or path width (“</a:t>
            </a:r>
            <a:r>
              <a:rPr lang="en-US" b="1" dirty="0" err="1">
                <a:solidFill>
                  <a:srgbClr val="92D050"/>
                </a:solidFill>
              </a:rPr>
              <a:t>wid</a:t>
            </a:r>
            <a:r>
              <a:rPr lang="en-US" b="1" dirty="0">
                <a:solidFill>
                  <a:srgbClr val="92D050"/>
                </a:solidFill>
              </a:rPr>
              <a:t>” – in yards</a:t>
            </a:r>
            <a:r>
              <a:rPr lang="en-US" dirty="0">
                <a:solidFill>
                  <a:srgbClr val="92D050"/>
                </a:solidFill>
              </a:rPr>
              <a:t>)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9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FILTERING/MASKING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6" y="634557"/>
            <a:ext cx="5621731" cy="5434452"/>
          </a:xfrm>
        </p:spPr>
        <p:txBody>
          <a:bodyPr>
            <a:normAutofit/>
          </a:bodyPr>
          <a:lstStyle/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What is filtering/masking?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Identifying values in an array that are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“bad”/suspicious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above or below a certain value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 a certain region (land vs. ocean)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Mask: 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 Boolean array containing that info for use in operations and/or visualizations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553844-ACA0-4F53-B27E-00D152F326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61F1A-D1A7-4C2D-B572-49A0C21B2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93913"/>
              </p:ext>
            </p:extLst>
          </p:nvPr>
        </p:nvGraphicFramePr>
        <p:xfrm>
          <a:off x="6212828" y="122979"/>
          <a:ext cx="1643910" cy="5843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067">
                  <a:extLst>
                    <a:ext uri="{9D8B030D-6E8A-4147-A177-3AD203B41FA5}">
                      <a16:colId xmlns:a16="http://schemas.microsoft.com/office/drawing/2014/main" val="2109698941"/>
                    </a:ext>
                  </a:extLst>
                </a:gridCol>
                <a:gridCol w="606895">
                  <a:extLst>
                    <a:ext uri="{9D8B030D-6E8A-4147-A177-3AD203B41FA5}">
                      <a16:colId xmlns:a16="http://schemas.microsoft.com/office/drawing/2014/main" val="629574210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169288880"/>
                    </a:ext>
                  </a:extLst>
                </a:gridCol>
              </a:tblGrid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831828172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75443132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88717893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502359105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03184770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303041959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687757688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11291663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423404998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20082280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32614160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69121333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357169573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886337176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497505874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39748773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90903011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86779522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647557555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196814866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221334965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911630742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3693859530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001114279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049120607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4279095558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490245942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857764807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2364499321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637596885"/>
                  </a:ext>
                </a:extLst>
              </a:tr>
              <a:tr h="172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5343533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7D46C8-3FDA-4C5E-A331-F594CF0CC6FD}"/>
              </a:ext>
            </a:extLst>
          </p:cNvPr>
          <p:cNvSpPr txBox="1"/>
          <p:nvPr/>
        </p:nvSpPr>
        <p:spPr>
          <a:xfrm>
            <a:off x="8540318" y="2152196"/>
            <a:ext cx="294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Example</a:t>
            </a:r>
            <a:r>
              <a:rPr lang="en-US" dirty="0"/>
              <a:t>:  # of days with</a:t>
            </a:r>
            <a:br>
              <a:rPr lang="en-US" dirty="0"/>
            </a:br>
            <a:r>
              <a:rPr lang="en-US" dirty="0"/>
              <a:t> high temperature &gt; 80°F &amp;</a:t>
            </a:r>
            <a:br>
              <a:rPr lang="en-US" dirty="0"/>
            </a:br>
            <a:r>
              <a:rPr lang="en-US" dirty="0"/>
              <a:t> low temperature &lt; 60°F </a:t>
            </a:r>
          </a:p>
        </p:txBody>
      </p:sp>
    </p:spTree>
    <p:extLst>
      <p:ext uri="{BB962C8B-B14F-4D97-AF65-F5344CB8AC3E}">
        <p14:creationId xmlns:p14="http://schemas.microsoft.com/office/powerpoint/2010/main" val="346793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640</Words>
  <Application>Microsoft Office PowerPoint</Application>
  <PresentationFormat>Widescreen</PresentationFormat>
  <Paragraphs>439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MERGING/JOINING </vt:lpstr>
      <vt:lpstr>GROUPING </vt:lpstr>
      <vt:lpstr>FILTERING/MASKING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SMOOTHING/FILTERING </dc:title>
  <dc:creator>Alicia Klees</dc:creator>
  <cp:lastModifiedBy>Klees, Alicia</cp:lastModifiedBy>
  <cp:revision>43</cp:revision>
  <dcterms:created xsi:type="dcterms:W3CDTF">2020-12-02T17:40:19Z</dcterms:created>
  <dcterms:modified xsi:type="dcterms:W3CDTF">2020-12-21T21:04:13Z</dcterms:modified>
</cp:coreProperties>
</file>